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9"/>
  </p:notesMasterIdLst>
  <p:handoutMasterIdLst>
    <p:handoutMasterId r:id="rId20"/>
  </p:handoutMasterIdLst>
  <p:sldIdLst>
    <p:sldId id="499" r:id="rId2"/>
    <p:sldId id="538" r:id="rId3"/>
    <p:sldId id="535" r:id="rId4"/>
    <p:sldId id="592" r:id="rId5"/>
    <p:sldId id="593" r:id="rId6"/>
    <p:sldId id="594" r:id="rId7"/>
    <p:sldId id="595" r:id="rId8"/>
    <p:sldId id="596" r:id="rId9"/>
    <p:sldId id="587" r:id="rId10"/>
    <p:sldId id="537" r:id="rId11"/>
    <p:sldId id="550" r:id="rId12"/>
    <p:sldId id="552" r:id="rId13"/>
    <p:sldId id="553" r:id="rId14"/>
    <p:sldId id="554" r:id="rId15"/>
    <p:sldId id="555" r:id="rId16"/>
    <p:sldId id="581" r:id="rId17"/>
    <p:sldId id="556" r:id="rId18"/>
  </p:sldIdLst>
  <p:sldSz cx="9144000" cy="6858000" type="screen4x3"/>
  <p:notesSz cx="6888163" cy="100203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833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420"/>
    <a:srgbClr val="78953D"/>
    <a:srgbClr val="ECEEFA"/>
    <a:srgbClr val="6FB628"/>
    <a:srgbClr val="1F4A7F"/>
    <a:srgbClr val="3642B8"/>
    <a:srgbClr val="CAD1F2"/>
    <a:srgbClr val="E0E4E8"/>
    <a:srgbClr val="F4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97346" autoAdjust="0"/>
  </p:normalViewPr>
  <p:slideViewPr>
    <p:cSldViewPr snapToGrid="0">
      <p:cViewPr varScale="1">
        <p:scale>
          <a:sx n="77" d="100"/>
          <a:sy n="77" d="100"/>
        </p:scale>
        <p:origin x="906" y="84"/>
      </p:cViewPr>
      <p:guideLst>
        <p:guide orient="horz" pos="833"/>
        <p:guide pos="480"/>
      </p:guideLst>
    </p:cSldViewPr>
  </p:slideViewPr>
  <p:outlineViewPr>
    <p:cViewPr>
      <p:scale>
        <a:sx n="33" d="100"/>
        <a:sy n="33" d="100"/>
      </p:scale>
      <p:origin x="0" y="14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notesViewPr>
    <p:cSldViewPr snapToGrid="0">
      <p:cViewPr varScale="1">
        <p:scale>
          <a:sx n="53" d="100"/>
          <a:sy n="53" d="100"/>
        </p:scale>
        <p:origin x="-1790" y="-77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98" tIns="48300" rIns="96598" bIns="48300" numCol="1" anchor="t" anchorCtr="0" compatLnSpc="1">
            <a:prstTxWarp prst="textNoShape">
              <a:avLst/>
            </a:prstTxWarp>
          </a:bodyPr>
          <a:lstStyle>
            <a:lvl1pPr defTabSz="483052" eaLnBrk="0" hangingPunct="0">
              <a:defRPr sz="13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98" tIns="48300" rIns="96598" bIns="48300" numCol="1" anchor="t" anchorCtr="0" compatLnSpc="1">
            <a:prstTxWarp prst="textNoShape">
              <a:avLst/>
            </a:prstTxWarp>
          </a:bodyPr>
          <a:lstStyle>
            <a:lvl1pPr algn="r" defTabSz="483052" eaLnBrk="0" hangingPunct="0">
              <a:defRPr sz="13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207880D-0C90-4B16-BF24-223AF29D8EB9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98" tIns="48300" rIns="96598" bIns="48300" numCol="1" anchor="b" anchorCtr="0" compatLnSpc="1">
            <a:prstTxWarp prst="textNoShape">
              <a:avLst/>
            </a:prstTxWarp>
          </a:bodyPr>
          <a:lstStyle>
            <a:lvl1pPr defTabSz="483052" eaLnBrk="0" hangingPunct="0">
              <a:defRPr sz="13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98" tIns="48300" rIns="96598" bIns="48300" numCol="1" anchor="b" anchorCtr="0" compatLnSpc="1">
            <a:prstTxWarp prst="textNoShape">
              <a:avLst/>
            </a:prstTxWarp>
          </a:bodyPr>
          <a:lstStyle>
            <a:lvl1pPr algn="r" defTabSz="483052" eaLnBrk="0" hangingPunct="0">
              <a:defRPr sz="13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C2291E0-22EB-4FF7-ACC6-C872CB8583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848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179" tIns="44589" rIns="89179" bIns="44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179" tIns="44589" rIns="89179" bIns="44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288EAE6-FF6B-4BF6-8CED-9EF65DB4E801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179" tIns="44589" rIns="89179" bIns="44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179" tIns="44589" rIns="89179" bIns="44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179" tIns="44589" rIns="89179" bIns="44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4F6518A-D32D-40D5-AFE7-E64003FF6F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ea typeface="ＭＳ Ｐゴシック"/>
            </a:endParaRPr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D81A1B-AAD5-4B65-8D18-DDC4002BCC32}" type="slidenum">
              <a:rPr lang="de-DE" smtClean="0">
                <a:ea typeface="ＭＳ Ｐゴシック"/>
                <a:cs typeface="ＭＳ Ｐゴシック"/>
              </a:rPr>
              <a:pPr/>
              <a:t>1</a:t>
            </a:fld>
            <a:endParaRPr lang="de-D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79" tIns="44589" rIns="89179" bIns="44589" anchor="b"/>
          <a:lstStyle/>
          <a:p>
            <a:pPr algn="r" eaLnBrk="0" hangingPunct="0"/>
            <a:fld id="{EE3D1800-8C1C-42A7-8479-E3EA53FDBB8B}" type="slidenum">
              <a:rPr lang="de-DE" sz="1200"/>
              <a:pPr algn="r" eaLnBrk="0" hangingPunct="0"/>
              <a:t>4</a:t>
            </a:fld>
            <a:endParaRPr lang="de-DE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</p:spPr>
        <p:txBody>
          <a:bodyPr/>
          <a:lstStyle/>
          <a:p>
            <a:pPr eaLnBrk="1" hangingPunct="1"/>
            <a:r>
              <a:rPr lang="de-DE" smtClean="0">
                <a:ea typeface="ＭＳ Ｐゴシック"/>
              </a:rPr>
              <a:t>Zunächst also zur Definition des Deckungsbeitrags:</a:t>
            </a:r>
          </a:p>
          <a:p>
            <a:pPr eaLnBrk="1" hangingPunct="1"/>
            <a:r>
              <a:rPr lang="de-DE" smtClean="0">
                <a:ea typeface="ＭＳ Ｐゴシック"/>
              </a:rPr>
              <a:t>Nehmen wir an, wir sind Ferkelerzeuger (mit Stallkapazität für 100 Zuchtsauen).</a:t>
            </a:r>
          </a:p>
          <a:p>
            <a:pPr eaLnBrk="1" hangingPunct="1"/>
            <a:r>
              <a:rPr lang="de-DE" smtClean="0">
                <a:ea typeface="ＭＳ Ｐゴシック"/>
              </a:rPr>
              <a:t>Für das Ferkel (mit 30 kg) erlösen wir zur Zeit rund 35,- Euro.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79" tIns="44589" rIns="89179" bIns="44589" anchor="b"/>
          <a:lstStyle/>
          <a:p>
            <a:pPr algn="r" eaLnBrk="0" hangingPunct="0"/>
            <a:fld id="{EE3D1800-8C1C-42A7-8479-E3EA53FDBB8B}" type="slidenum">
              <a:rPr lang="de-DE" sz="1200"/>
              <a:pPr algn="r" eaLnBrk="0" hangingPunct="0"/>
              <a:t>5</a:t>
            </a:fld>
            <a:endParaRPr lang="de-DE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</p:spPr>
        <p:txBody>
          <a:bodyPr/>
          <a:lstStyle/>
          <a:p>
            <a:pPr eaLnBrk="1" hangingPunct="1"/>
            <a:r>
              <a:rPr lang="de-DE" smtClean="0">
                <a:ea typeface="ＭＳ Ｐゴシック"/>
              </a:rPr>
              <a:t>Zunächst also zur Definition des Deckungsbeitrags:</a:t>
            </a:r>
          </a:p>
          <a:p>
            <a:pPr eaLnBrk="1" hangingPunct="1"/>
            <a:r>
              <a:rPr lang="de-DE" smtClean="0">
                <a:ea typeface="ＭＳ Ｐゴシック"/>
              </a:rPr>
              <a:t>Nehmen wir an, wir sind Ferkelerzeuger (mit Stallkapazität für 100 Zuchtsauen).</a:t>
            </a:r>
          </a:p>
          <a:p>
            <a:pPr eaLnBrk="1" hangingPunct="1"/>
            <a:r>
              <a:rPr lang="de-DE" smtClean="0">
                <a:ea typeface="ＭＳ Ｐゴシック"/>
              </a:rPr>
              <a:t>Für das Ferkel (mit 30 kg) erlösen wir zur Zeit rund 35,- Euro.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79" tIns="44589" rIns="89179" bIns="44589" anchor="b"/>
          <a:lstStyle/>
          <a:p>
            <a:pPr algn="r" eaLnBrk="0" hangingPunct="0"/>
            <a:fld id="{EE3D1800-8C1C-42A7-8479-E3EA53FDBB8B}" type="slidenum">
              <a:rPr lang="de-DE" sz="1200"/>
              <a:pPr algn="r" eaLnBrk="0" hangingPunct="0"/>
              <a:t>6</a:t>
            </a:fld>
            <a:endParaRPr lang="de-DE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</p:spPr>
        <p:txBody>
          <a:bodyPr/>
          <a:lstStyle/>
          <a:p>
            <a:pPr eaLnBrk="1" hangingPunct="1"/>
            <a:r>
              <a:rPr lang="de-DE" smtClean="0">
                <a:ea typeface="ＭＳ Ｐゴシック"/>
              </a:rPr>
              <a:t>Zunächst also zur Definition des Deckungsbeitrags:</a:t>
            </a:r>
          </a:p>
          <a:p>
            <a:pPr eaLnBrk="1" hangingPunct="1"/>
            <a:r>
              <a:rPr lang="de-DE" smtClean="0">
                <a:ea typeface="ＭＳ Ｐゴシック"/>
              </a:rPr>
              <a:t>Nehmen wir an, wir sind Ferkelerzeuger (mit Stallkapazität für 100 Zuchtsauen).</a:t>
            </a:r>
          </a:p>
          <a:p>
            <a:pPr eaLnBrk="1" hangingPunct="1"/>
            <a:r>
              <a:rPr lang="de-DE" smtClean="0">
                <a:ea typeface="ＭＳ Ｐゴシック"/>
              </a:rPr>
              <a:t>Für das Ferkel (mit 30 kg) erlösen wir zur Zeit rund 35,- Euro.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79" tIns="44589" rIns="89179" bIns="44589" anchor="b"/>
          <a:lstStyle/>
          <a:p>
            <a:pPr algn="r" eaLnBrk="0" hangingPunct="0"/>
            <a:fld id="{EE3D1800-8C1C-42A7-8479-E3EA53FDBB8B}" type="slidenum">
              <a:rPr lang="de-DE" sz="1200"/>
              <a:pPr algn="r" eaLnBrk="0" hangingPunct="0"/>
              <a:t>7</a:t>
            </a:fld>
            <a:endParaRPr lang="de-DE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</p:spPr>
        <p:txBody>
          <a:bodyPr/>
          <a:lstStyle/>
          <a:p>
            <a:pPr eaLnBrk="1" hangingPunct="1"/>
            <a:r>
              <a:rPr lang="de-DE" smtClean="0">
                <a:ea typeface="ＭＳ Ｐゴシック"/>
              </a:rPr>
              <a:t>Zunächst also zur Definition des Deckungsbeitrags:</a:t>
            </a:r>
          </a:p>
          <a:p>
            <a:pPr eaLnBrk="1" hangingPunct="1"/>
            <a:r>
              <a:rPr lang="de-DE" smtClean="0">
                <a:ea typeface="ＭＳ Ｐゴシック"/>
              </a:rPr>
              <a:t>Nehmen wir an, wir sind Ferkelerzeuger (mit Stallkapazität für 100 Zuchtsauen).</a:t>
            </a:r>
          </a:p>
          <a:p>
            <a:pPr eaLnBrk="1" hangingPunct="1"/>
            <a:r>
              <a:rPr lang="de-DE" smtClean="0">
                <a:ea typeface="ＭＳ Ｐゴシック"/>
              </a:rPr>
              <a:t>Für das Ferkel (mit 30 kg) erlösen wir zur Zeit rund 35,- Euro.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79" tIns="44589" rIns="89179" bIns="44589" anchor="b"/>
          <a:lstStyle/>
          <a:p>
            <a:pPr algn="r" eaLnBrk="0" hangingPunct="0"/>
            <a:fld id="{EE3D1800-8C1C-42A7-8479-E3EA53FDBB8B}" type="slidenum">
              <a:rPr lang="de-DE" sz="1200"/>
              <a:pPr algn="r" eaLnBrk="0" hangingPunct="0"/>
              <a:t>8</a:t>
            </a:fld>
            <a:endParaRPr lang="de-DE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/>
              </a:rPr>
              <a:t>Zunächst also zur Definition des Deckungsbeitrags:</a:t>
            </a:r>
          </a:p>
          <a:p>
            <a:pPr eaLnBrk="1" hangingPunct="1"/>
            <a:r>
              <a:rPr lang="de-DE" dirty="0" smtClean="0">
                <a:ea typeface="ＭＳ Ｐゴシック"/>
              </a:rPr>
              <a:t>Nehmen wir an, wir sind Ferkelerzeuger (mit Stallkapazität für 100 Zuchtsauen).</a:t>
            </a:r>
          </a:p>
          <a:p>
            <a:pPr eaLnBrk="1" hangingPunct="1"/>
            <a:r>
              <a:rPr lang="de-DE" dirty="0" smtClean="0">
                <a:ea typeface="ＭＳ Ｐゴシック"/>
              </a:rPr>
              <a:t>Für das Ferkel (mit 30 kg) erlösen wir zur Zeit rund 35,- Euro.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12C40C-D190-4A7C-A973-2D91D3F692E1}" type="slidenum">
              <a:rPr lang="de-DE" smtClean="0">
                <a:ea typeface="ＭＳ Ｐゴシック"/>
                <a:cs typeface="ＭＳ Ｐゴシック"/>
              </a:rPr>
              <a:pPr/>
              <a:t>11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</p:spPr>
        <p:txBody>
          <a:bodyPr/>
          <a:lstStyle/>
          <a:p>
            <a:pPr marL="241300" indent="-241300" eaLnBrk="1" hangingPunct="1"/>
            <a:endParaRPr lang="de-DE" sz="500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0650" y="0"/>
            <a:ext cx="13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SWT_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113" y="490538"/>
            <a:ext cx="23749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844800"/>
            <a:ext cx="7772400" cy="755650"/>
          </a:xfrm>
        </p:spPr>
        <p:txBody>
          <a:bodyPr/>
          <a:lstStyle>
            <a:lvl1pPr>
              <a:defRPr sz="3800" smtClean="0">
                <a:ea typeface="ＭＳ Ｐゴシック" pitchFamily="34" charset="-128"/>
              </a:defRPr>
            </a:lvl1pPr>
          </a:lstStyle>
          <a:p>
            <a:pPr lvl="0"/>
            <a:r>
              <a:rPr lang="de-DE" noProof="0" smtClean="0"/>
              <a:t>Titel durch klicken bearbeiten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04850" y="3886200"/>
            <a:ext cx="7772400" cy="476250"/>
          </a:xfrm>
        </p:spPr>
        <p:txBody>
          <a:bodyPr/>
          <a:lstStyle>
            <a:lvl1pPr marL="0" indent="0">
              <a:buFont typeface="Arial Unicode MS" pitchFamily="34" charset="-128"/>
              <a:buNone/>
              <a:defRPr sz="3600" smtClean="0">
                <a:ea typeface="ＭＳ Ｐゴシック" pitchFamily="34" charset="-128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731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C211-325C-4E36-BAB6-CB9AEF81DE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" y="6400800"/>
            <a:ext cx="812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731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3269-77A6-4EBD-A361-E8D818F02C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" y="6400800"/>
            <a:ext cx="812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80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4. Sem. WA SS2011 - Kapitel 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4A11-A56A-4A09-9918-98A27F82FF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00000" y="2228850"/>
            <a:ext cx="7434000" cy="60325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3800" b="1">
                <a:latin typeface="Arial"/>
                <a:cs typeface="Arial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00000" y="3105150"/>
            <a:ext cx="7434000" cy="5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>
                <a:latin typeface="Arial"/>
                <a:cs typeface="Arial"/>
              </a:defRPr>
            </a:lvl1pPr>
            <a:lvl2pPr>
              <a:buNone/>
              <a:defRPr sz="2600">
                <a:latin typeface="Arial"/>
                <a:cs typeface="Arial"/>
              </a:defRPr>
            </a:lvl2pPr>
            <a:lvl3pPr>
              <a:buNone/>
              <a:defRPr sz="2600">
                <a:latin typeface="Arial"/>
                <a:cs typeface="Arial"/>
              </a:defRPr>
            </a:lvl3pPr>
            <a:lvl4pPr>
              <a:buNone/>
              <a:defRPr sz="2600">
                <a:latin typeface="Arial"/>
                <a:cs typeface="Arial"/>
              </a:defRPr>
            </a:lvl4pPr>
            <a:lvl5pPr>
              <a:buNone/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731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D0009-BDD6-48F9-8DFA-D8DE8B5C5B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5"/>
          </p:nvPr>
        </p:nvSpPr>
        <p:spPr>
          <a:xfrm>
            <a:off x="508000" y="6400800"/>
            <a:ext cx="812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00000" y="1490127"/>
            <a:ext cx="7434000" cy="59267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2200"/>
              </a:spcAft>
              <a:buFontTx/>
              <a:buNone/>
              <a:defRPr sz="3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11224" y="3014120"/>
            <a:ext cx="7434000" cy="3294000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180975" indent="-177800">
              <a:lnSpc>
                <a:spcPts val="2400"/>
              </a:lnSpc>
              <a:spcBef>
                <a:spcPts val="0"/>
              </a:spcBef>
              <a:buClr>
                <a:srgbClr val="71AD2A"/>
              </a:buClr>
              <a:buFont typeface="Lucida Grande"/>
              <a:buChar char="»"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39750" indent="-180975">
              <a:lnSpc>
                <a:spcPts val="2400"/>
              </a:lnSpc>
              <a:spcBef>
                <a:spcPts val="0"/>
              </a:spcBef>
              <a:buClr>
                <a:srgbClr val="71AD2A"/>
              </a:buClr>
              <a:buFont typeface="Arial"/>
              <a:buChar char="›"/>
              <a:tabLst/>
              <a:defRPr sz="1800">
                <a:latin typeface="Arial"/>
                <a:cs typeface="Arial"/>
              </a:defRPr>
            </a:lvl2pPr>
            <a:lvl3pPr marL="717550" indent="-177800">
              <a:buClr>
                <a:srgbClr val="71AD2A"/>
              </a:buClr>
              <a:buFont typeface="Lucida Grande"/>
              <a:buChar char="›"/>
              <a:defRPr sz="1800">
                <a:latin typeface="Arial"/>
                <a:cs typeface="Arial"/>
              </a:defRPr>
            </a:lvl3pPr>
            <a:lvl4pPr marL="895350" indent="-177800">
              <a:buClr>
                <a:srgbClr val="71AD2A"/>
              </a:buClr>
              <a:buFont typeface="Arial"/>
              <a:buChar char="›"/>
              <a:tabLst/>
              <a:defRPr/>
            </a:lvl4pPr>
            <a:lvl5pPr marL="1079500" indent="-184150">
              <a:buClr>
                <a:srgbClr val="71AD2A"/>
              </a:buClr>
              <a:buFont typeface="Arial"/>
              <a:buChar char="›"/>
              <a:tabLst>
                <a:tab pos="1701800" algn="l"/>
              </a:tabLst>
              <a:defRPr baseline="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00000" y="2355850"/>
            <a:ext cx="7434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 b="1">
                <a:latin typeface="Arial"/>
                <a:cs typeface="Arial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6731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89C6-9F5A-4ABC-BCA2-4D0D3F02BD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6"/>
          </p:nvPr>
        </p:nvSpPr>
        <p:spPr>
          <a:xfrm>
            <a:off x="508000" y="6400800"/>
            <a:ext cx="812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Einlei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00000" y="1490127"/>
            <a:ext cx="7434000" cy="59267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2200"/>
              </a:spcAft>
              <a:buFontTx/>
              <a:buNone/>
              <a:defRPr sz="3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00000" y="2355850"/>
            <a:ext cx="7434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 b="1">
                <a:latin typeface="Arial"/>
                <a:cs typeface="Arial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900000" y="3060700"/>
            <a:ext cx="7434000" cy="324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6731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2966D-6519-484C-84B7-334EF66777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7"/>
          </p:nvPr>
        </p:nvSpPr>
        <p:spPr>
          <a:xfrm>
            <a:off x="508000" y="6400800"/>
            <a:ext cx="812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900000" y="2368150"/>
            <a:ext cx="7434000" cy="394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00000" y="1625600"/>
            <a:ext cx="7434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 b="1">
                <a:latin typeface="Arial"/>
                <a:cs typeface="Arial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6731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04433-0BF0-4E05-8E4D-6099F8F287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6"/>
          </p:nvPr>
        </p:nvSpPr>
        <p:spPr>
          <a:xfrm>
            <a:off x="508000" y="6400800"/>
            <a:ext cx="812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900000" y="2367300"/>
            <a:ext cx="7434000" cy="3942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0" algn="l"/>
              </a:tabLst>
              <a:defRPr sz="1800" baseline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00000" y="1625600"/>
            <a:ext cx="7434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 b="1">
                <a:latin typeface="Arial"/>
                <a:cs typeface="Arial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6731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E9DC-BB12-4851-A4CB-529522F61F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6"/>
          </p:nvPr>
        </p:nvSpPr>
        <p:spPr>
          <a:xfrm>
            <a:off x="508000" y="6400800"/>
            <a:ext cx="812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900000" y="2456450"/>
            <a:ext cx="3454400" cy="3852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883150" y="2367300"/>
            <a:ext cx="3456000" cy="3943013"/>
          </a:xfrm>
          <a:prstGeom prst="rect">
            <a:avLst/>
          </a:prstGeom>
        </p:spPr>
        <p:txBody>
          <a:bodyPr lIns="0" tIns="0" rIns="0" bIns="0" spcCol="432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00000" y="1625600"/>
            <a:ext cx="7434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 b="1">
                <a:latin typeface="Arial"/>
                <a:cs typeface="Arial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6731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BEBC2-1220-4058-B30F-3A3A36205F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6"/>
          </p:nvPr>
        </p:nvSpPr>
        <p:spPr>
          <a:xfrm>
            <a:off x="508000" y="6400800"/>
            <a:ext cx="812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878000" y="2455200"/>
            <a:ext cx="3454400" cy="3852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3"/>
          </p:nvPr>
        </p:nvSpPr>
        <p:spPr>
          <a:xfrm>
            <a:off x="900000" y="2455200"/>
            <a:ext cx="3454400" cy="3852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00000" y="1625600"/>
            <a:ext cx="7434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 b="1">
                <a:latin typeface="Arial"/>
                <a:cs typeface="Arial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6731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41F2-354F-4E77-AFF3-8844C0F638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6"/>
          </p:nvPr>
        </p:nvSpPr>
        <p:spPr>
          <a:xfrm>
            <a:off x="508000" y="6400800"/>
            <a:ext cx="812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12813"/>
            <a:ext cx="8048625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73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731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3CF5-C749-46BD-BA1D-9967A555EF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" y="6400800"/>
            <a:ext cx="812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Bild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10650" y="0"/>
            <a:ext cx="13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2813"/>
            <a:ext cx="804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6469063"/>
            <a:ext cx="7067550" cy="219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rgbClr val="71AD2A"/>
                </a:solidFill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Kostenrechnung 3. Sem. ME WS2011/2012</a:t>
            </a:r>
          </a:p>
          <a:p>
            <a:pPr>
              <a:defRPr/>
            </a:pPr>
            <a:endParaRPr lang="de-DE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3325" y="6459538"/>
            <a:ext cx="1209675" cy="219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71AD2A"/>
                </a:solidFill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Folie </a:t>
            </a:r>
            <a:fld id="{478AD20C-505B-4D77-9CA7-F6E84DB9BA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466725" y="1023938"/>
            <a:ext cx="8543925" cy="0"/>
          </a:xfrm>
          <a:prstGeom prst="line">
            <a:avLst/>
          </a:prstGeom>
          <a:ln>
            <a:solidFill>
              <a:srgbClr val="7CBF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charset="0"/>
          <a:ea typeface="ＭＳ Ｐゴシック" pitchFamily="-110" charset="-128"/>
          <a:cs typeface="Arial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0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0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0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71AD2A"/>
        </a:buClr>
        <a:buFont typeface="Arial Unicode MS" pitchFamily="34" charset="-128"/>
        <a:buChar char="»"/>
        <a:defRPr sz="2400" kern="1200">
          <a:solidFill>
            <a:schemeClr val="tx1"/>
          </a:solidFill>
          <a:latin typeface="Arial" charset="0"/>
          <a:ea typeface="ＭＳ Ｐゴシック" pitchFamily="-110" charset="-128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71AD2A"/>
        </a:buClr>
        <a:buFont typeface="Univers"/>
        <a:buChar char="›"/>
        <a:defRPr sz="2200" kern="1200">
          <a:solidFill>
            <a:schemeClr val="tx1"/>
          </a:solidFill>
          <a:latin typeface="Arial" charset="0"/>
          <a:ea typeface="ＭＳ Ｐゴシック" pitchFamily="-110" charset="-128"/>
          <a:cs typeface="Arial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1AD2A"/>
        </a:buClr>
        <a:buFont typeface="Arial Unicode MS" pitchFamily="34" charset="-128"/>
        <a:buChar char="›"/>
        <a:defRPr sz="2000" kern="1200">
          <a:solidFill>
            <a:schemeClr val="tx1"/>
          </a:solidFill>
          <a:latin typeface="Arial" charset="0"/>
          <a:ea typeface="ＭＳ Ｐゴシック" pitchFamily="-110" charset="-128"/>
          <a:cs typeface="Arial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1AD2A"/>
        </a:buClr>
        <a:buFont typeface="Arial Unicode MS" pitchFamily="34" charset="-128"/>
        <a:buChar char="›"/>
        <a:defRPr kern="1200">
          <a:solidFill>
            <a:schemeClr val="tx1"/>
          </a:solidFill>
          <a:latin typeface="Arial" charset="0"/>
          <a:ea typeface="ＭＳ Ｐゴシック" pitchFamily="-110" charset="-128"/>
          <a:cs typeface="Arial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1AD2A"/>
        </a:buClr>
        <a:buFont typeface="Wingdings" pitchFamily="2" charset="2"/>
        <a:buChar char="§"/>
        <a:defRPr kern="1200">
          <a:solidFill>
            <a:schemeClr val="tx1"/>
          </a:solidFill>
          <a:latin typeface="Arial" charset="0"/>
          <a:ea typeface="ＭＳ Ｐゴシック" pitchFamily="-110" charset="-128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7063" y="1303338"/>
            <a:ext cx="7772400" cy="3867150"/>
          </a:xfrm>
        </p:spPr>
        <p:txBody>
          <a:bodyPr/>
          <a:lstStyle/>
          <a:p>
            <a:r>
              <a:rPr lang="de-DE" dirty="0" smtClean="0">
                <a:ea typeface="ＭＳ Ｐゴシック"/>
              </a:rPr>
              <a:t>Zu </a:t>
            </a:r>
            <a:r>
              <a:rPr lang="de-DE" smtClean="0">
                <a:ea typeface="ＭＳ Ｐゴシック"/>
              </a:rPr>
              <a:t>Kapitel 4: </a:t>
            </a:r>
            <a:r>
              <a:rPr lang="de-DE" dirty="0" smtClean="0">
                <a:ea typeface="ＭＳ Ｐゴシック"/>
              </a:rPr>
              <a:t>Ausgewählte betriebliche Grundfunktionen</a:t>
            </a:r>
            <a:r>
              <a:rPr lang="de-DE" dirty="0">
                <a:ea typeface="ＭＳ Ｐゴシック"/>
              </a:rPr>
              <a:t/>
            </a:r>
            <a:br>
              <a:rPr lang="de-DE" dirty="0">
                <a:ea typeface="ＭＳ Ｐゴシック"/>
              </a:rPr>
            </a:br>
            <a:r>
              <a:rPr lang="de-DE" dirty="0">
                <a:ea typeface="ＭＳ Ｐゴシック"/>
              </a:rPr>
              <a:t/>
            </a:r>
            <a:br>
              <a:rPr lang="de-DE" dirty="0">
                <a:ea typeface="ＭＳ Ｐゴシック"/>
              </a:rPr>
            </a:br>
            <a:r>
              <a:rPr lang="de-DE" dirty="0">
                <a:ea typeface="ＭＳ Ｐゴシック"/>
              </a:rPr>
              <a:t/>
            </a:r>
            <a:br>
              <a:rPr lang="de-DE" dirty="0">
                <a:ea typeface="ＭＳ Ｐゴシック"/>
              </a:rPr>
            </a:br>
            <a:r>
              <a:rPr lang="de-DE" dirty="0" smtClean="0">
                <a:ea typeface="ＭＳ Ｐゴシック"/>
              </a:rPr>
              <a:t>Lösung von Programmentscheidungen</a:t>
            </a:r>
            <a:r>
              <a:rPr lang="de-DE" dirty="0">
                <a:ea typeface="ＭＳ Ｐゴシック"/>
              </a:rPr>
              <a:t/>
            </a:r>
            <a:br>
              <a:rPr lang="de-DE" dirty="0">
                <a:ea typeface="ＭＳ Ｐゴシック"/>
              </a:rPr>
            </a:br>
            <a:r>
              <a:rPr lang="de-DE" dirty="0">
                <a:ea typeface="ＭＳ Ｐゴシック"/>
              </a:rPr>
              <a:t/>
            </a:r>
            <a:br>
              <a:rPr lang="de-DE" dirty="0">
                <a:ea typeface="ＭＳ Ｐゴシック"/>
              </a:rPr>
            </a:br>
            <a:r>
              <a:rPr lang="de-DE" sz="2400" dirty="0">
                <a:ea typeface="ＭＳ Ｐゴシック"/>
              </a:rPr>
              <a:t>Einsatz der Kosten- und Erlösrechnung zur Verbesserung der Entscheidungsqualität </a:t>
            </a:r>
            <a:br>
              <a:rPr lang="de-DE" sz="2400" dirty="0">
                <a:ea typeface="ＭＳ Ｐゴシック"/>
              </a:rPr>
            </a:br>
            <a:r>
              <a:rPr lang="de-DE" sz="2400" dirty="0">
                <a:ea typeface="ＭＳ Ｐゴシック"/>
              </a:rPr>
              <a:t>im Unternehmen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/>
          <p:cNvSpPr/>
          <p:nvPr/>
        </p:nvSpPr>
        <p:spPr>
          <a:xfrm>
            <a:off x="457200" y="2900363"/>
            <a:ext cx="8123238" cy="2335212"/>
          </a:xfrm>
          <a:prstGeom prst="roundRect">
            <a:avLst>
              <a:gd name="adj" fmla="val 901"/>
            </a:avLst>
          </a:prstGeom>
          <a:solidFill>
            <a:srgbClr val="ECEEFA"/>
          </a:solidFill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0215" tIns="78998" rIns="120215" bIns="78998"/>
          <a:lstStyle/>
          <a:p>
            <a:pPr indent="809625" defTabSz="873125">
              <a:lnSpc>
                <a:spcPct val="160000"/>
              </a:lnSpc>
              <a:defRPr/>
            </a:pPr>
            <a:endParaRPr lang="de-DE" dirty="0">
              <a:latin typeface="Arial" charset="0"/>
            </a:endParaRPr>
          </a:p>
        </p:txBody>
      </p:sp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455613" y="1322388"/>
            <a:ext cx="8124825" cy="1298575"/>
          </a:xfrm>
          <a:prstGeom prst="rect">
            <a:avLst/>
          </a:prstGeom>
          <a:solidFill>
            <a:srgbClr val="ECEEFA"/>
          </a:solidFill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0215" tIns="78998" rIns="120215" bIns="78998"/>
          <a:lstStyle>
            <a:defPPr>
              <a:defRPr lang="de-DE"/>
            </a:defPPr>
            <a:lvl1pPr defTabSz="873125">
              <a:defRPr b="1">
                <a:solidFill>
                  <a:schemeClr val="dk1"/>
                </a:solidFill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Deckungsbeitragsrechnung wird </a:t>
            </a:r>
            <a:r>
              <a:rPr lang="de-DE" sz="2400" dirty="0" smtClean="0"/>
              <a:t>insbesondere in </a:t>
            </a:r>
            <a:r>
              <a:rPr lang="de-DE" sz="2400" dirty="0"/>
              <a:t>der entscheidungsorientierten Kosten- und </a:t>
            </a:r>
            <a:r>
              <a:rPr lang="de-DE" sz="2400" dirty="0" smtClean="0"/>
              <a:t>Leistungs-</a:t>
            </a:r>
          </a:p>
          <a:p>
            <a:pPr>
              <a:defRPr/>
            </a:pPr>
            <a:r>
              <a:rPr lang="de-DE" sz="2400" dirty="0" err="1" smtClean="0"/>
              <a:t>rechnung</a:t>
            </a:r>
            <a:r>
              <a:rPr lang="de-DE" sz="2400" dirty="0" smtClean="0"/>
              <a:t> </a:t>
            </a:r>
            <a:r>
              <a:rPr lang="de-DE" sz="2400" dirty="0"/>
              <a:t>angewandt.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76325" y="3016250"/>
            <a:ext cx="74453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41" tIns="43623" rIns="87241" bIns="43623">
            <a:spAutoFit/>
          </a:bodyPr>
          <a:lstStyle/>
          <a:p>
            <a:pPr defTabSz="873125"/>
            <a:r>
              <a:rPr lang="de-DE" sz="1900" b="1"/>
              <a:t>Ergebnisplanung / Ergebnisprognose</a:t>
            </a:r>
          </a:p>
          <a:p>
            <a:pPr defTabSz="873125"/>
            <a:endParaRPr lang="de-DE" sz="1000"/>
          </a:p>
          <a:p>
            <a:pPr defTabSz="873125"/>
            <a:r>
              <a:rPr lang="de-DE" sz="1900" b="1"/>
              <a:t>Preisentscheidungen</a:t>
            </a:r>
            <a:r>
              <a:rPr lang="de-DE" sz="1900"/>
              <a:t> (insbes. Preisuntergrenzenentscheidungen)</a:t>
            </a:r>
          </a:p>
          <a:p>
            <a:pPr defTabSz="873125"/>
            <a:endParaRPr lang="de-DE" sz="1000"/>
          </a:p>
          <a:p>
            <a:pPr defTabSz="873125"/>
            <a:r>
              <a:rPr lang="de-DE" sz="1900" b="1"/>
              <a:t>Produktionsprogrammplanung</a:t>
            </a:r>
            <a:r>
              <a:rPr lang="de-DE" sz="1900"/>
              <a:t>/ Absatzprogrammplanung</a:t>
            </a:r>
          </a:p>
          <a:p>
            <a:pPr defTabSz="873125"/>
            <a:r>
              <a:rPr lang="de-DE" sz="1900"/>
              <a:t>(insbes. bei Engpässen)</a:t>
            </a:r>
          </a:p>
          <a:p>
            <a:pPr defTabSz="873125"/>
            <a:endParaRPr lang="de-DE" sz="1000"/>
          </a:p>
          <a:p>
            <a:pPr defTabSz="873125"/>
            <a:r>
              <a:rPr lang="de-DE" sz="1900" b="1"/>
              <a:t>Make or buy Entscheidungen</a:t>
            </a:r>
          </a:p>
          <a:p>
            <a:pPr defTabSz="873125"/>
            <a:endParaRPr lang="de-DE" sz="1900" b="1"/>
          </a:p>
          <a:p>
            <a:pPr defTabSz="873125"/>
            <a:endParaRPr lang="de-DE" sz="1900" b="1"/>
          </a:p>
          <a:p>
            <a:pPr defTabSz="873125"/>
            <a:endParaRPr lang="de-DE" sz="1900" b="1"/>
          </a:p>
        </p:txBody>
      </p:sp>
      <p:sp>
        <p:nvSpPr>
          <p:cNvPr id="396292" name="AutoShape 4"/>
          <p:cNvSpPr>
            <a:spLocks noChangeArrowheads="1"/>
          </p:cNvSpPr>
          <p:nvPr/>
        </p:nvSpPr>
        <p:spPr bwMode="auto">
          <a:xfrm>
            <a:off x="625475" y="3048000"/>
            <a:ext cx="342900" cy="346075"/>
          </a:xfrm>
          <a:prstGeom prst="rightArrow">
            <a:avLst>
              <a:gd name="adj1" fmla="val 50000"/>
              <a:gd name="adj2" fmla="val 32143"/>
            </a:avLst>
          </a:prstGeom>
          <a:solidFill>
            <a:srgbClr val="78953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34" charset="-128"/>
              <a:cs typeface="+mn-cs"/>
            </a:endParaRPr>
          </a:p>
        </p:txBody>
      </p:sp>
      <p:sp>
        <p:nvSpPr>
          <p:cNvPr id="396293" name="AutoShape 5"/>
          <p:cNvSpPr>
            <a:spLocks noChangeArrowheads="1"/>
          </p:cNvSpPr>
          <p:nvPr/>
        </p:nvSpPr>
        <p:spPr bwMode="auto">
          <a:xfrm>
            <a:off x="625475" y="3505200"/>
            <a:ext cx="342900" cy="346075"/>
          </a:xfrm>
          <a:prstGeom prst="rightArrow">
            <a:avLst>
              <a:gd name="adj1" fmla="val 50000"/>
              <a:gd name="adj2" fmla="val 32143"/>
            </a:avLst>
          </a:prstGeom>
          <a:solidFill>
            <a:srgbClr val="78953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34" charset="-128"/>
              <a:cs typeface="+mn-cs"/>
            </a:endParaRPr>
          </a:p>
        </p:txBody>
      </p:sp>
      <p:sp>
        <p:nvSpPr>
          <p:cNvPr id="396294" name="AutoShape 6"/>
          <p:cNvSpPr>
            <a:spLocks noChangeArrowheads="1"/>
          </p:cNvSpPr>
          <p:nvPr/>
        </p:nvSpPr>
        <p:spPr bwMode="auto">
          <a:xfrm>
            <a:off x="625475" y="3962400"/>
            <a:ext cx="342900" cy="346075"/>
          </a:xfrm>
          <a:prstGeom prst="rightArrow">
            <a:avLst>
              <a:gd name="adj1" fmla="val 50000"/>
              <a:gd name="adj2" fmla="val 32143"/>
            </a:avLst>
          </a:prstGeom>
          <a:solidFill>
            <a:srgbClr val="78953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34" charset="-128"/>
              <a:cs typeface="+mn-cs"/>
            </a:endParaRPr>
          </a:p>
        </p:txBody>
      </p:sp>
      <p:sp>
        <p:nvSpPr>
          <p:cNvPr id="396295" name="AutoShape 7"/>
          <p:cNvSpPr>
            <a:spLocks noChangeArrowheads="1"/>
          </p:cNvSpPr>
          <p:nvPr/>
        </p:nvSpPr>
        <p:spPr bwMode="auto">
          <a:xfrm>
            <a:off x="625475" y="4686300"/>
            <a:ext cx="342900" cy="346075"/>
          </a:xfrm>
          <a:prstGeom prst="rightArrow">
            <a:avLst>
              <a:gd name="adj1" fmla="val 50000"/>
              <a:gd name="adj2" fmla="val 32143"/>
            </a:avLst>
          </a:prstGeom>
          <a:solidFill>
            <a:srgbClr val="78953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34" charset="-128"/>
              <a:cs typeface="+mn-cs"/>
            </a:endParaRP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048625" cy="609600"/>
          </a:xfrm>
        </p:spPr>
        <p:txBody>
          <a:bodyPr/>
          <a:lstStyle/>
          <a:p>
            <a:r>
              <a:rPr lang="de-DE" smtClean="0">
                <a:ea typeface="ＭＳ Ｐゴシック"/>
              </a:rPr>
              <a:t>Anwendungsmöglichkeiten der</a:t>
            </a:r>
            <a:br>
              <a:rPr lang="de-DE" smtClean="0">
                <a:ea typeface="ＭＳ Ｐゴシック"/>
              </a:rPr>
            </a:br>
            <a:r>
              <a:rPr lang="de-DE" smtClean="0">
                <a:ea typeface="ＭＳ Ｐゴシック"/>
              </a:rPr>
              <a:t>Deckungsbeitragsrechnung</a:t>
            </a:r>
          </a:p>
        </p:txBody>
      </p:sp>
      <p:sp>
        <p:nvSpPr>
          <p:cNvPr id="37897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754ADD7-EFFD-45B3-B56E-7F5EED5F3F24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10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37898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2949575"/>
            <a:ext cx="8561388" cy="863600"/>
          </a:xfrm>
        </p:spPr>
        <p:txBody>
          <a:bodyPr/>
          <a:lstStyle/>
          <a:p>
            <a:r>
              <a:rPr lang="de-DE" sz="2800">
                <a:ea typeface="ＭＳ Ｐゴシック"/>
              </a:rPr>
              <a:t>Der Deckungsbeitrag als Grundlage für die Betriebsplanung / Entscheidungsunterstützung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477838" y="1268413"/>
            <a:ext cx="8251825" cy="1011237"/>
          </a:xfrm>
          <a:prstGeom prst="rect">
            <a:avLst/>
          </a:prstGeom>
          <a:solidFill>
            <a:srgbClr val="ECEEFA"/>
          </a:solidFill>
          <a:ln w="9525">
            <a:noFill/>
            <a:miter lim="800000"/>
            <a:headEnd/>
            <a:tailEnd/>
          </a:ln>
        </p:spPr>
        <p:txBody>
          <a:bodyPr lIns="87241" tIns="43623" rIns="87241" bIns="43623">
            <a:spAutoFit/>
          </a:bodyPr>
          <a:lstStyle/>
          <a:p>
            <a:pPr marL="182563" defTabSz="873125"/>
            <a:r>
              <a:rPr lang="de-DE" sz="2000" b="1"/>
              <a:t>Tritt</a:t>
            </a:r>
            <a:r>
              <a:rPr lang="de-DE" sz="2000"/>
              <a:t> bei  der Produktions- bzw. Absatzprogrammplanung ein </a:t>
            </a:r>
            <a:r>
              <a:rPr lang="de-DE" sz="2000" b="1"/>
              <a:t>Eng-pass auf</a:t>
            </a:r>
            <a:r>
              <a:rPr lang="de-DE" sz="2000"/>
              <a:t>, ist </a:t>
            </a:r>
            <a:r>
              <a:rPr lang="de-DE" sz="2000" b="1"/>
              <a:t>statt</a:t>
            </a:r>
            <a:r>
              <a:rPr lang="de-DE" sz="2000"/>
              <a:t> des </a:t>
            </a:r>
            <a:r>
              <a:rPr lang="de-DE" sz="2000" b="1"/>
              <a:t>absoluten Deckungsbeitrages </a:t>
            </a:r>
            <a:r>
              <a:rPr lang="de-DE" sz="2000"/>
              <a:t>als </a:t>
            </a:r>
            <a:r>
              <a:rPr lang="de-DE" sz="2000" b="1"/>
              <a:t>Entschei-dungskriterium</a:t>
            </a:r>
            <a:r>
              <a:rPr lang="de-DE" sz="2000"/>
              <a:t> der </a:t>
            </a:r>
            <a:r>
              <a:rPr lang="de-DE" sz="2000" b="1"/>
              <a:t>relative Deckungsbeitrag </a:t>
            </a:r>
            <a:r>
              <a:rPr lang="de-DE" sz="2000"/>
              <a:t>heranzuziehen</a:t>
            </a:r>
          </a:p>
        </p:txBody>
      </p:sp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477838" y="2528888"/>
            <a:ext cx="8251825" cy="990600"/>
            <a:chOff x="492" y="1632"/>
            <a:chExt cx="4738" cy="624"/>
          </a:xfrm>
        </p:grpSpPr>
        <p:sp>
          <p:nvSpPr>
            <p:cNvPr id="579588" name="Rectangle 4"/>
            <p:cNvSpPr>
              <a:spLocks noChangeArrowheads="1"/>
            </p:cNvSpPr>
            <p:nvPr/>
          </p:nvSpPr>
          <p:spPr bwMode="auto">
            <a:xfrm>
              <a:off x="492" y="1632"/>
              <a:ext cx="473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1448" name="Text Box 5"/>
            <p:cNvSpPr txBox="1">
              <a:spLocks noChangeArrowheads="1"/>
            </p:cNvSpPr>
            <p:nvPr/>
          </p:nvSpPr>
          <p:spPr bwMode="auto">
            <a:xfrm>
              <a:off x="576" y="1684"/>
              <a:ext cx="1188" cy="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87241" tIns="43623" rIns="87241" bIns="43623">
              <a:spAutoFit/>
            </a:bodyPr>
            <a:lstStyle/>
            <a:p>
              <a:pPr defTabSz="873125"/>
              <a:r>
                <a:rPr lang="de-DE" sz="2000"/>
                <a:t>Relativer</a:t>
              </a:r>
            </a:p>
            <a:p>
              <a:pPr defTabSz="873125"/>
              <a:r>
                <a:rPr lang="de-DE" sz="2000"/>
                <a:t>Deckungsbeitrag </a:t>
              </a:r>
            </a:p>
          </p:txBody>
        </p:sp>
        <p:sp>
          <p:nvSpPr>
            <p:cNvPr id="61449" name="Text Box 6"/>
            <p:cNvSpPr txBox="1">
              <a:spLocks noChangeArrowheads="1"/>
            </p:cNvSpPr>
            <p:nvPr/>
          </p:nvSpPr>
          <p:spPr bwMode="auto">
            <a:xfrm>
              <a:off x="2729" y="1660"/>
              <a:ext cx="1577" cy="2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87241" tIns="43623" rIns="87241" bIns="43623">
              <a:spAutoFit/>
            </a:bodyPr>
            <a:lstStyle/>
            <a:p>
              <a:pPr defTabSz="873125"/>
              <a:r>
                <a:rPr lang="de-DE" sz="2000"/>
                <a:t>Deckungsbeitrag/ Stück</a:t>
              </a:r>
            </a:p>
          </p:txBody>
        </p:sp>
        <p:sp>
          <p:nvSpPr>
            <p:cNvPr id="61450" name="Text Box 7"/>
            <p:cNvSpPr txBox="1">
              <a:spLocks noChangeArrowheads="1"/>
            </p:cNvSpPr>
            <p:nvPr/>
          </p:nvSpPr>
          <p:spPr bwMode="auto">
            <a:xfrm>
              <a:off x="2260" y="1912"/>
              <a:ext cx="2489" cy="2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87241" tIns="43623" rIns="87241" bIns="43623">
              <a:spAutoFit/>
            </a:bodyPr>
            <a:lstStyle/>
            <a:p>
              <a:pPr defTabSz="873125"/>
              <a:r>
                <a:rPr lang="de-DE" sz="2000"/>
                <a:t>Inanspruchnahme des Engpassfaktors</a:t>
              </a:r>
            </a:p>
          </p:txBody>
        </p:sp>
        <p:sp>
          <p:nvSpPr>
            <p:cNvPr id="61451" name="Text Box 8"/>
            <p:cNvSpPr txBox="1">
              <a:spLocks noChangeArrowheads="1"/>
            </p:cNvSpPr>
            <p:nvPr/>
          </p:nvSpPr>
          <p:spPr bwMode="auto">
            <a:xfrm>
              <a:off x="1954" y="1768"/>
              <a:ext cx="178" cy="2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87241" tIns="43623" rIns="87241" bIns="43623">
              <a:spAutoFit/>
            </a:bodyPr>
            <a:lstStyle/>
            <a:p>
              <a:pPr defTabSz="873125"/>
              <a:r>
                <a:rPr lang="de-DE" sz="2000"/>
                <a:t>=</a:t>
              </a:r>
            </a:p>
          </p:txBody>
        </p:sp>
        <p:sp>
          <p:nvSpPr>
            <p:cNvPr id="61452" name="Line 9"/>
            <p:cNvSpPr>
              <a:spLocks noChangeShapeType="1"/>
            </p:cNvSpPr>
            <p:nvPr/>
          </p:nvSpPr>
          <p:spPr bwMode="auto">
            <a:xfrm>
              <a:off x="2260" y="1920"/>
              <a:ext cx="27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79594" name="Text Box 10"/>
          <p:cNvSpPr txBox="1">
            <a:spLocks noChangeArrowheads="1"/>
          </p:cNvSpPr>
          <p:nvPr/>
        </p:nvSpPr>
        <p:spPr bwMode="auto">
          <a:xfrm>
            <a:off x="457200" y="3819525"/>
            <a:ext cx="8272463" cy="2319338"/>
          </a:xfrm>
          <a:prstGeom prst="rect">
            <a:avLst/>
          </a:prstGeom>
          <a:solidFill>
            <a:srgbClr val="ECEEFA"/>
          </a:solidFill>
          <a:ln>
            <a:noFill/>
          </a:ln>
          <a:effectLst/>
        </p:spPr>
        <p:txBody>
          <a:bodyPr lIns="87241" tIns="43623" rIns="87241" bIns="43623">
            <a:spAutoFit/>
          </a:bodyPr>
          <a:lstStyle>
            <a:defPPr>
              <a:defRPr lang="de-DE"/>
            </a:defPPr>
            <a:lvl1pPr marL="182563" defTabSz="873125">
              <a:defRPr sz="2000" b="1">
                <a:latin typeface="Arial" pitchFamily="34" charset="0"/>
              </a:defRPr>
            </a:lvl1pPr>
            <a:lvl2pPr marL="436563" defTabSz="873125">
              <a:defRPr>
                <a:latin typeface="Arial" pitchFamily="34" charset="0"/>
              </a:defRPr>
            </a:lvl2pPr>
            <a:lvl3pPr marL="873125" defTabSz="873125">
              <a:defRPr>
                <a:latin typeface="Arial" pitchFamily="34" charset="0"/>
              </a:defRPr>
            </a:lvl3pPr>
            <a:lvl4pPr marL="1309688" defTabSz="873125">
              <a:defRPr>
                <a:latin typeface="Arial" pitchFamily="34" charset="0"/>
              </a:defRPr>
            </a:lvl4pPr>
            <a:lvl5pPr marL="1744663" defTabSz="873125">
              <a:defRPr>
                <a:latin typeface="Arial" pitchFamily="34" charset="0"/>
              </a:defRPr>
            </a:lvl5pPr>
            <a:lvl6pPr marL="2201863" defTabSz="873125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659063" defTabSz="873125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116263" defTabSz="873125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573463" defTabSz="873125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de-DE" dirty="0">
                <a:ea typeface="ＭＳ Ｐゴシック" pitchFamily="34" charset="-128"/>
                <a:cs typeface="+mn-cs"/>
              </a:rPr>
              <a:t>Vorgehensweise:</a:t>
            </a:r>
          </a:p>
          <a:p>
            <a:pPr marL="533400" indent="-350838">
              <a:spcBef>
                <a:spcPts val="600"/>
              </a:spcBef>
              <a:defRPr/>
            </a:pPr>
            <a:r>
              <a:rPr lang="de-DE" dirty="0">
                <a:ea typeface="ＭＳ Ｐゴシック" pitchFamily="34" charset="-128"/>
                <a:cs typeface="+mn-cs"/>
              </a:rPr>
              <a:t>1. Ermittlung der relativen </a:t>
            </a:r>
            <a:r>
              <a:rPr lang="de-DE" dirty="0" smtClean="0">
                <a:ea typeface="ＭＳ Ｐゴシック" pitchFamily="34" charset="-128"/>
                <a:cs typeface="+mn-cs"/>
              </a:rPr>
              <a:t>Deckungsbeiträge.</a:t>
            </a:r>
            <a:endParaRPr lang="de-DE" dirty="0">
              <a:ea typeface="ＭＳ Ｐゴシック" pitchFamily="34" charset="-128"/>
              <a:cs typeface="+mn-cs"/>
            </a:endParaRPr>
          </a:p>
          <a:p>
            <a:pPr marL="533400" indent="-350838">
              <a:spcBef>
                <a:spcPts val="600"/>
              </a:spcBef>
              <a:defRPr/>
            </a:pPr>
            <a:r>
              <a:rPr lang="de-DE" dirty="0">
                <a:ea typeface="ＭＳ Ｐゴシック" pitchFamily="34" charset="-128"/>
                <a:cs typeface="+mn-cs"/>
              </a:rPr>
              <a:t>2. Erstellung einer Rangordnung der Vorteilhaftigkeit anhand</a:t>
            </a:r>
          </a:p>
          <a:p>
            <a:pPr>
              <a:spcBef>
                <a:spcPts val="600"/>
              </a:spcBef>
              <a:defRPr/>
            </a:pPr>
            <a:r>
              <a:rPr lang="de-DE" dirty="0">
                <a:ea typeface="ＭＳ Ｐゴシック" pitchFamily="34" charset="-128"/>
                <a:cs typeface="+mn-cs"/>
              </a:rPr>
              <a:t>    </a:t>
            </a:r>
            <a:r>
              <a:rPr lang="de-DE" dirty="0" smtClean="0">
                <a:ea typeface="ＭＳ Ｐゴシック" pitchFamily="34" charset="-128"/>
                <a:cs typeface="+mn-cs"/>
              </a:rPr>
              <a:t>der </a:t>
            </a:r>
            <a:r>
              <a:rPr lang="de-DE" dirty="0">
                <a:ea typeface="ＭＳ Ｐゴシック" pitchFamily="34" charset="-128"/>
                <a:cs typeface="+mn-cs"/>
              </a:rPr>
              <a:t>relativen </a:t>
            </a:r>
            <a:r>
              <a:rPr lang="de-DE" dirty="0" smtClean="0">
                <a:ea typeface="ＭＳ Ｐゴシック" pitchFamily="34" charset="-128"/>
                <a:cs typeface="+mn-cs"/>
              </a:rPr>
              <a:t>Deckungsbeiträge.</a:t>
            </a:r>
            <a:endParaRPr lang="de-DE" dirty="0">
              <a:ea typeface="ＭＳ Ｐゴシック" pitchFamily="34" charset="-128"/>
              <a:cs typeface="+mn-cs"/>
            </a:endParaRPr>
          </a:p>
          <a:p>
            <a:pPr marL="533400" indent="-350838">
              <a:spcBef>
                <a:spcPts val="600"/>
              </a:spcBef>
              <a:tabLst>
                <a:tab pos="533400" algn="l"/>
              </a:tabLst>
              <a:defRPr/>
            </a:pPr>
            <a:r>
              <a:rPr lang="de-DE" dirty="0">
                <a:ea typeface="ＭＳ Ｐゴシック" pitchFamily="34" charset="-128"/>
                <a:cs typeface="+mn-cs"/>
              </a:rPr>
              <a:t>3. Sukzessive Aufnahme der Produktarten in das optimale</a:t>
            </a:r>
          </a:p>
          <a:p>
            <a:pPr>
              <a:spcBef>
                <a:spcPts val="600"/>
              </a:spcBef>
              <a:defRPr/>
            </a:pPr>
            <a:r>
              <a:rPr lang="de-DE" dirty="0">
                <a:ea typeface="ＭＳ Ｐゴシック" pitchFamily="34" charset="-128"/>
                <a:cs typeface="+mn-cs"/>
              </a:rPr>
              <a:t>    </a:t>
            </a:r>
            <a:r>
              <a:rPr lang="de-DE" dirty="0" smtClean="0">
                <a:ea typeface="ＭＳ Ｐゴシック" pitchFamily="34" charset="-128"/>
                <a:cs typeface="+mn-cs"/>
              </a:rPr>
              <a:t>Produktionsprogramm.</a:t>
            </a:r>
            <a:endParaRPr lang="de-DE" dirty="0">
              <a:ea typeface="ＭＳ Ｐゴシック" pitchFamily="34" charset="-128"/>
              <a:cs typeface="+mn-cs"/>
            </a:endParaRPr>
          </a:p>
        </p:txBody>
      </p:sp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457200" y="325438"/>
            <a:ext cx="727233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868" tIns="44652" rIns="85868" bIns="44652" anchor="ctr">
            <a:spAutoFit/>
          </a:bodyPr>
          <a:lstStyle/>
          <a:p>
            <a:pPr defTabSz="873125"/>
            <a:r>
              <a:rPr lang="de-DE" sz="2800" b="1"/>
              <a:t>Relative Deckungsbeitragsrechnung</a:t>
            </a:r>
          </a:p>
        </p:txBody>
      </p:sp>
      <p:sp>
        <p:nvSpPr>
          <p:cNvPr id="61445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4C33604-330A-48B9-A24A-F11E074C3CF0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12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61446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1763"/>
            <a:ext cx="7885113" cy="936625"/>
          </a:xfrm>
        </p:spPr>
        <p:txBody>
          <a:bodyPr/>
          <a:lstStyle/>
          <a:p>
            <a:r>
              <a:rPr lang="de-DE" sz="2400" smtClean="0">
                <a:ea typeface="ＭＳ Ｐゴシック"/>
              </a:rPr>
              <a:t>Optimales Produktionsprogramm mit einem Engpass (Ausgangsdaten I: Produktbezogene Daten)</a:t>
            </a:r>
          </a:p>
        </p:txBody>
      </p:sp>
      <p:pic>
        <p:nvPicPr>
          <p:cNvPr id="62466" name="Picture 3" descr="06-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22388"/>
            <a:ext cx="84359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053DB27-E8E3-4224-B31D-BD8B40FB25BC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13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57200" y="3028950"/>
            <a:ext cx="8435975" cy="490538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2469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943225" y="3081338"/>
            <a:ext cx="5686425" cy="412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456237" y="6346825"/>
            <a:ext cx="2549525" cy="35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7241" tIns="43623" rIns="87241" bIns="43623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defTabSz="873125"/>
            <a:r>
              <a:rPr lang="de-DE" sz="900" b="1" dirty="0">
                <a:solidFill>
                  <a:srgbClr val="7F7F7F"/>
                </a:solidFill>
              </a:rPr>
              <a:t>Quelle: Deimel, K. et al.: Kosten- und Erlös-</a:t>
            </a:r>
            <a:br>
              <a:rPr lang="de-DE" sz="900" b="1" dirty="0">
                <a:solidFill>
                  <a:srgbClr val="7F7F7F"/>
                </a:solidFill>
              </a:rPr>
            </a:br>
            <a:r>
              <a:rPr lang="de-DE" sz="900" b="1" dirty="0" err="1">
                <a:solidFill>
                  <a:srgbClr val="7F7F7F"/>
                </a:solidFill>
              </a:rPr>
              <a:t>rechnung</a:t>
            </a:r>
            <a:r>
              <a:rPr lang="de-DE" sz="900" b="1" dirty="0">
                <a:solidFill>
                  <a:srgbClr val="7F7F7F"/>
                </a:solidFill>
              </a:rPr>
              <a:t>, Pearson Studium, München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06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438" y="1539875"/>
            <a:ext cx="316865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06-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4114800"/>
            <a:ext cx="84169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9405255-5265-4558-8BF1-777E33914912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14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63493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63813" y="11382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de-DE"/>
              <a:t>Maschinenkapazität in Minuten: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04800" y="37004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Maschinenkapazität in Minuten:</a:t>
            </a:r>
          </a:p>
        </p:txBody>
      </p:sp>
      <p:sp>
        <p:nvSpPr>
          <p:cNvPr id="63500" name="Rectangle 2"/>
          <p:cNvSpPr>
            <a:spLocks noChangeArrowheads="1"/>
          </p:cNvSpPr>
          <p:nvPr/>
        </p:nvSpPr>
        <p:spPr bwMode="auto">
          <a:xfrm>
            <a:off x="457200" y="196850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 b="1">
                <a:cs typeface="Arial" charset="0"/>
              </a:rPr>
              <a:t>Optimales Produktionsprogramm mit einem Engpass </a:t>
            </a:r>
            <a:r>
              <a:rPr lang="de-DE" sz="2000" b="1">
                <a:cs typeface="Arial" charset="0"/>
              </a:rPr>
              <a:t>(Ausgangsdaten II: Kapazitäten/Beanspruchung jew. für 1.000 Stück)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456237" y="6346825"/>
            <a:ext cx="2549525" cy="35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7241" tIns="43623" rIns="87241" bIns="43623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defTabSz="873125"/>
            <a:r>
              <a:rPr lang="de-DE" sz="900" b="1" dirty="0">
                <a:solidFill>
                  <a:srgbClr val="7F7F7F"/>
                </a:solidFill>
              </a:rPr>
              <a:t>Quelle: Deimel, K. et al.: Kosten- und Erlös-</a:t>
            </a:r>
            <a:br>
              <a:rPr lang="de-DE" sz="900" b="1" dirty="0">
                <a:solidFill>
                  <a:srgbClr val="7F7F7F"/>
                </a:solidFill>
              </a:rPr>
            </a:br>
            <a:r>
              <a:rPr lang="de-DE" sz="900" b="1" dirty="0" err="1">
                <a:solidFill>
                  <a:srgbClr val="7F7F7F"/>
                </a:solidFill>
              </a:rPr>
              <a:t>rechnung</a:t>
            </a:r>
            <a:r>
              <a:rPr lang="de-DE" sz="900" b="1" dirty="0">
                <a:solidFill>
                  <a:srgbClr val="7F7F7F"/>
                </a:solidFill>
              </a:rPr>
              <a:t>, Pearson Studium, München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7885113" cy="863600"/>
          </a:xfrm>
        </p:spPr>
        <p:txBody>
          <a:bodyPr/>
          <a:lstStyle/>
          <a:p>
            <a:r>
              <a:rPr lang="de-DE" sz="2400" smtClean="0">
                <a:ea typeface="ＭＳ Ｐゴシック"/>
              </a:rPr>
              <a:t>Ermittlung der relativen Deckungsbeiträge der Produkte und die Rangfolge</a:t>
            </a:r>
          </a:p>
        </p:txBody>
      </p:sp>
      <p:pic>
        <p:nvPicPr>
          <p:cNvPr id="64514" name="Picture 3" descr="06-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682750"/>
            <a:ext cx="84359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69C7DD4-5E47-4494-93FF-907F1CCA2CF8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15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989263" y="2546350"/>
            <a:ext cx="5646737" cy="25860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4517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56237" y="6346825"/>
            <a:ext cx="2549525" cy="35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7241" tIns="43623" rIns="87241" bIns="43623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defTabSz="873125"/>
            <a:r>
              <a:rPr lang="de-DE" sz="900" b="1" dirty="0">
                <a:solidFill>
                  <a:srgbClr val="7F7F7F"/>
                </a:solidFill>
              </a:rPr>
              <a:t>Quelle: Deimel, K. et al.: Kosten- und Erlös-</a:t>
            </a:r>
            <a:br>
              <a:rPr lang="de-DE" sz="900" b="1" dirty="0">
                <a:solidFill>
                  <a:srgbClr val="7F7F7F"/>
                </a:solidFill>
              </a:rPr>
            </a:br>
            <a:r>
              <a:rPr lang="de-DE" sz="900" b="1" dirty="0" err="1">
                <a:solidFill>
                  <a:srgbClr val="7F7F7F"/>
                </a:solidFill>
              </a:rPr>
              <a:t>rechnung</a:t>
            </a:r>
            <a:r>
              <a:rPr lang="de-DE" sz="900" b="1" dirty="0">
                <a:solidFill>
                  <a:srgbClr val="7F7F7F"/>
                </a:solidFill>
              </a:rPr>
              <a:t>, Pearson Studium, München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7885113" cy="863600"/>
          </a:xfrm>
        </p:spPr>
        <p:txBody>
          <a:bodyPr/>
          <a:lstStyle/>
          <a:p>
            <a:r>
              <a:rPr lang="de-DE" sz="2400" smtClean="0">
                <a:ea typeface="ＭＳ Ｐゴシック"/>
              </a:rPr>
              <a:t>Ermittlung der relativen Deckungsbeiträge der Produkte und die Rangfolge</a:t>
            </a:r>
          </a:p>
        </p:txBody>
      </p:sp>
      <p:pic>
        <p:nvPicPr>
          <p:cNvPr id="65538" name="Picture 3" descr="06-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682750"/>
            <a:ext cx="84359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CC8F2D9-DDD4-440A-989A-55F3AE164965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16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7" name="AutoShape 18"/>
          <p:cNvSpPr>
            <a:spLocks/>
          </p:cNvSpPr>
          <p:nvPr/>
        </p:nvSpPr>
        <p:spPr bwMode="auto">
          <a:xfrm>
            <a:off x="547688" y="5553075"/>
            <a:ext cx="4262437" cy="619125"/>
          </a:xfrm>
          <a:prstGeom prst="borderCallout2">
            <a:avLst>
              <a:gd name="adj1" fmla="val 1882"/>
              <a:gd name="adj2" fmla="val 37066"/>
              <a:gd name="adj3" fmla="val -139657"/>
              <a:gd name="adj4" fmla="val 48267"/>
              <a:gd name="adj5" fmla="val -229815"/>
              <a:gd name="adj6" fmla="val 6560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e-DE" dirty="0"/>
              <a:t>Deckungsbeitrag  / </a:t>
            </a:r>
          </a:p>
          <a:p>
            <a:pPr algn="ctr">
              <a:defRPr/>
            </a:pPr>
            <a:r>
              <a:rPr lang="de-DE" dirty="0"/>
              <a:t>Engpassfaktor (Maschinenminuten)</a:t>
            </a:r>
          </a:p>
        </p:txBody>
      </p:sp>
      <p:sp>
        <p:nvSpPr>
          <p:cNvPr id="65541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456237" y="6346825"/>
            <a:ext cx="2549525" cy="35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7241" tIns="43623" rIns="87241" bIns="43623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defTabSz="873125"/>
            <a:r>
              <a:rPr lang="de-DE" sz="900" b="1" dirty="0">
                <a:solidFill>
                  <a:srgbClr val="7F7F7F"/>
                </a:solidFill>
              </a:rPr>
              <a:t>Quelle: Deimel, K. et al.: Kosten- und Erlös-</a:t>
            </a:r>
            <a:br>
              <a:rPr lang="de-DE" sz="900" b="1" dirty="0">
                <a:solidFill>
                  <a:srgbClr val="7F7F7F"/>
                </a:solidFill>
              </a:rPr>
            </a:br>
            <a:r>
              <a:rPr lang="de-DE" sz="900" b="1" dirty="0" err="1">
                <a:solidFill>
                  <a:srgbClr val="7F7F7F"/>
                </a:solidFill>
              </a:rPr>
              <a:t>rechnung</a:t>
            </a:r>
            <a:r>
              <a:rPr lang="de-DE" sz="900" b="1" dirty="0">
                <a:solidFill>
                  <a:srgbClr val="7F7F7F"/>
                </a:solidFill>
              </a:rPr>
              <a:t>, Pearson Studium, München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7885113" cy="863600"/>
          </a:xfrm>
        </p:spPr>
        <p:txBody>
          <a:bodyPr/>
          <a:lstStyle/>
          <a:p>
            <a:r>
              <a:rPr lang="de-DE" smtClean="0">
                <a:ea typeface="ＭＳ Ｐゴシック"/>
              </a:rPr>
              <a:t>Optimales Produktionsprogramm mit </a:t>
            </a:r>
            <a:br>
              <a:rPr lang="de-DE" smtClean="0">
                <a:ea typeface="ＭＳ Ｐゴシック"/>
              </a:rPr>
            </a:br>
            <a:r>
              <a:rPr lang="de-DE" smtClean="0">
                <a:ea typeface="ＭＳ Ｐゴシック"/>
              </a:rPr>
              <a:t>einem Engpass (Ergebnis)</a:t>
            </a:r>
          </a:p>
        </p:txBody>
      </p:sp>
      <p:pic>
        <p:nvPicPr>
          <p:cNvPr id="66562" name="Picture 3" descr="06-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17688"/>
            <a:ext cx="8416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875DA23-3F9A-4A29-8355-BB1B319E4C0B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17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771775" y="2063750"/>
            <a:ext cx="571500" cy="317500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1 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3600450" y="2063750"/>
            <a:ext cx="571500" cy="317500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2 </a:t>
            </a:r>
            <a:endParaRPr lang="de-DE" b="1" dirty="0"/>
          </a:p>
        </p:txBody>
      </p:sp>
      <p:sp>
        <p:nvSpPr>
          <p:cNvPr id="9" name="Rechteck 8"/>
          <p:cNvSpPr/>
          <p:nvPr/>
        </p:nvSpPr>
        <p:spPr>
          <a:xfrm>
            <a:off x="4379913" y="2063750"/>
            <a:ext cx="571500" cy="317500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3 </a:t>
            </a:r>
            <a:endParaRPr lang="de-DE" b="1" dirty="0"/>
          </a:p>
        </p:txBody>
      </p:sp>
      <p:sp>
        <p:nvSpPr>
          <p:cNvPr id="10" name="Rechteck 9"/>
          <p:cNvSpPr/>
          <p:nvPr/>
        </p:nvSpPr>
        <p:spPr>
          <a:xfrm>
            <a:off x="1962150" y="2063750"/>
            <a:ext cx="571500" cy="317500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4 </a:t>
            </a:r>
            <a:endParaRPr lang="de-DE" b="1" dirty="0"/>
          </a:p>
        </p:txBody>
      </p:sp>
      <p:sp>
        <p:nvSpPr>
          <p:cNvPr id="66568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25638" y="2963863"/>
            <a:ext cx="6686550" cy="9985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1"/>
          <p:cNvSpPr/>
          <p:nvPr/>
        </p:nvSpPr>
        <p:spPr>
          <a:xfrm>
            <a:off x="1928813" y="2654300"/>
            <a:ext cx="6686550" cy="9985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457200" y="1322388"/>
            <a:ext cx="615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de-DE"/>
              <a:t>Maschinenkapazität Engpassmaschine 3: 140.000 Minuten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456237" y="6346825"/>
            <a:ext cx="2549525" cy="35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7241" tIns="43623" rIns="87241" bIns="43623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defTabSz="873125"/>
            <a:r>
              <a:rPr lang="de-DE" sz="900" b="1" dirty="0">
                <a:solidFill>
                  <a:srgbClr val="7F7F7F"/>
                </a:solidFill>
              </a:rPr>
              <a:t>Quelle: Deimel, K. et al.: Kosten- und Erlös-</a:t>
            </a:r>
            <a:br>
              <a:rPr lang="de-DE" sz="900" b="1" dirty="0">
                <a:solidFill>
                  <a:srgbClr val="7F7F7F"/>
                </a:solidFill>
              </a:rPr>
            </a:br>
            <a:r>
              <a:rPr lang="de-DE" sz="900" b="1" dirty="0" err="1">
                <a:solidFill>
                  <a:srgbClr val="7F7F7F"/>
                </a:solidFill>
              </a:rPr>
              <a:t>rechnung</a:t>
            </a:r>
            <a:r>
              <a:rPr lang="de-DE" sz="900" b="1" dirty="0">
                <a:solidFill>
                  <a:srgbClr val="7F7F7F"/>
                </a:solidFill>
              </a:rPr>
              <a:t>, Pearson Studium, München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7561263" cy="863600"/>
          </a:xfrm>
        </p:spPr>
        <p:txBody>
          <a:bodyPr/>
          <a:lstStyle/>
          <a:p>
            <a:r>
              <a:rPr lang="de-DE" smtClean="0">
                <a:ea typeface="ＭＳ Ｐゴシック"/>
              </a:rPr>
              <a:t>Definition Deckungsbeitrag</a:t>
            </a:r>
          </a:p>
        </p:txBody>
      </p:sp>
      <p:pic>
        <p:nvPicPr>
          <p:cNvPr id="38914" name="Picture 3" descr="06-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C1B3"/>
              </a:clrFrom>
              <a:clrTo>
                <a:srgbClr val="F6C1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875" y="3605213"/>
            <a:ext cx="403225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457200" y="1322388"/>
            <a:ext cx="7956550" cy="1636712"/>
          </a:xfrm>
          <a:prstGeom prst="rect">
            <a:avLst/>
          </a:prstGeom>
          <a:solidFill>
            <a:srgbClr val="ECEEFA"/>
          </a:solidFill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0215" tIns="78998" rIns="120215" bIns="78998"/>
          <a:lstStyle>
            <a:defPPr>
              <a:defRPr lang="de-DE"/>
            </a:defPPr>
            <a:lvl1pPr defTabSz="873125">
              <a:defRPr sz="2400" b="1"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dirty="0"/>
              <a:t>Der Deckungsbeitrag ergibt sich aus der Gegenüberstellung</a:t>
            </a:r>
          </a:p>
          <a:p>
            <a:pPr>
              <a:defRPr/>
            </a:pPr>
            <a:r>
              <a:rPr lang="de-DE" dirty="0"/>
              <a:t>der Erlöse und der variablen Kosten (im Falle der Deckungs-</a:t>
            </a:r>
            <a:r>
              <a:rPr lang="de-DE" dirty="0" err="1"/>
              <a:t>beitragsrechnung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38916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B5F4734-29D9-4FFC-B018-15A0F613BB0B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2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38917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56237" y="6346825"/>
            <a:ext cx="2549525" cy="35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7241" tIns="43623" rIns="87241" bIns="43623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defTabSz="873125"/>
            <a:r>
              <a:rPr lang="de-DE" sz="900" b="1" dirty="0">
                <a:solidFill>
                  <a:srgbClr val="7F7F7F"/>
                </a:solidFill>
              </a:rPr>
              <a:t>Quelle: Deimel, K. et al.: Kosten- und Erlös-</a:t>
            </a:r>
            <a:br>
              <a:rPr lang="de-DE" sz="900" b="1" dirty="0">
                <a:solidFill>
                  <a:srgbClr val="7F7F7F"/>
                </a:solidFill>
              </a:rPr>
            </a:br>
            <a:r>
              <a:rPr lang="de-DE" sz="900" b="1" dirty="0" err="1">
                <a:solidFill>
                  <a:srgbClr val="7F7F7F"/>
                </a:solidFill>
              </a:rPr>
              <a:t>rechnung</a:t>
            </a:r>
            <a:r>
              <a:rPr lang="de-DE" sz="900" b="1" dirty="0">
                <a:solidFill>
                  <a:srgbClr val="7F7F7F"/>
                </a:solidFill>
              </a:rPr>
              <a:t>, Pearson Studium, München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243013" y="3362325"/>
            <a:ext cx="6858000" cy="1935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7241" tIns="43623" rIns="87241" bIns="43623">
            <a:spAutoFit/>
          </a:bodyPr>
          <a:lstStyle>
            <a:lvl1pPr algn="l"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36563" algn="l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73125" algn="l"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09688" algn="l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44663" algn="l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01863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659063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16263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73463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000" b="1" dirty="0">
                <a:latin typeface="+mn-lt"/>
                <a:ea typeface="ＭＳ Ｐゴシック" pitchFamily="34" charset="-128"/>
                <a:cs typeface="+mn-cs"/>
              </a:rPr>
              <a:t>Es werden grundsätzlich nur variable Kosten (also Kostenarten,</a:t>
            </a:r>
          </a:p>
          <a:p>
            <a:pPr>
              <a:defRPr/>
            </a:pPr>
            <a:r>
              <a:rPr lang="de-DE" sz="2000" b="1" dirty="0">
                <a:latin typeface="+mn-lt"/>
                <a:ea typeface="ＭＳ Ｐゴシック" pitchFamily="34" charset="-128"/>
                <a:cs typeface="+mn-cs"/>
              </a:rPr>
              <a:t>die mit zunehmender/ abnehmender Leistungsmenge steigen/</a:t>
            </a:r>
          </a:p>
          <a:p>
            <a:pPr>
              <a:defRPr/>
            </a:pPr>
            <a:r>
              <a:rPr lang="de-DE" sz="2000" b="1" dirty="0">
                <a:latin typeface="+mn-lt"/>
                <a:ea typeface="ＭＳ Ｐゴシック" pitchFamily="34" charset="-128"/>
                <a:cs typeface="+mn-cs"/>
              </a:rPr>
              <a:t>sinken) einzelnen Kostenträgern zugerechnet.</a:t>
            </a:r>
          </a:p>
          <a:p>
            <a:pPr>
              <a:defRPr/>
            </a:pPr>
            <a:endParaRPr lang="de-DE" sz="2000" b="1" dirty="0">
              <a:latin typeface="+mn-lt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de-DE" sz="2000" b="1" dirty="0">
                <a:latin typeface="+mn-lt"/>
                <a:ea typeface="ＭＳ Ｐゴシック" pitchFamily="34" charset="-128"/>
                <a:cs typeface="+mn-cs"/>
              </a:rPr>
              <a:t>Fixkosten werden als Gesamtblock von der Summe der</a:t>
            </a:r>
          </a:p>
          <a:p>
            <a:pPr>
              <a:defRPr/>
            </a:pPr>
            <a:r>
              <a:rPr lang="de-DE" sz="2000" b="1" dirty="0">
                <a:latin typeface="+mn-lt"/>
                <a:ea typeface="ＭＳ Ｐゴシック" pitchFamily="34" charset="-128"/>
                <a:cs typeface="+mn-cs"/>
              </a:rPr>
              <a:t>Deckungsbeiträge abgezogen.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8288"/>
            <a:ext cx="8128000" cy="609600"/>
          </a:xfrm>
        </p:spPr>
        <p:txBody>
          <a:bodyPr/>
          <a:lstStyle/>
          <a:p>
            <a:r>
              <a:rPr lang="de-DE" smtClean="0">
                <a:ea typeface="ＭＳ Ｐゴシック"/>
              </a:rPr>
              <a:t>Deckungsbeitragsrechnung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69938" y="3430588"/>
            <a:ext cx="381000" cy="342900"/>
          </a:xfrm>
          <a:prstGeom prst="rightArrow">
            <a:avLst>
              <a:gd name="adj1" fmla="val 50000"/>
              <a:gd name="adj2" fmla="val 27778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34" charset="-128"/>
              <a:cs typeface="+mn-cs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763588" y="4625975"/>
            <a:ext cx="381000" cy="342900"/>
          </a:xfrm>
          <a:prstGeom prst="rightArrow">
            <a:avLst>
              <a:gd name="adj1" fmla="val 50000"/>
              <a:gd name="adj2" fmla="val 27778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34" charset="-128"/>
              <a:cs typeface="+mn-cs"/>
            </a:endParaRPr>
          </a:p>
        </p:txBody>
      </p:sp>
      <p:sp>
        <p:nvSpPr>
          <p:cNvPr id="36870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0807572-BCEC-4A24-A191-604971BFA421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3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36871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6550"/>
            <a:ext cx="8128000" cy="609600"/>
          </a:xfrm>
        </p:spPr>
        <p:txBody>
          <a:bodyPr/>
          <a:lstStyle/>
          <a:p>
            <a:r>
              <a:rPr lang="de-DE" dirty="0" smtClean="0">
                <a:ea typeface="ＭＳ Ｐゴシック"/>
              </a:rPr>
              <a:t>Erläuterung </a:t>
            </a:r>
            <a:r>
              <a:rPr lang="de-DE" dirty="0" smtClean="0">
                <a:ea typeface="ＭＳ Ｐゴシック"/>
              </a:rPr>
              <a:t>Deckungsbeitrag im </a:t>
            </a:r>
            <a:r>
              <a:rPr lang="de-DE" dirty="0" err="1" smtClean="0">
                <a:ea typeface="ＭＳ Ｐゴシック"/>
              </a:rPr>
              <a:t>Einproduktunternehmen</a:t>
            </a:r>
            <a:endParaRPr lang="de-DE" dirty="0" smtClean="0">
              <a:ea typeface="ＭＳ Ｐゴシック"/>
            </a:endParaRPr>
          </a:p>
        </p:txBody>
      </p:sp>
      <p:sp>
        <p:nvSpPr>
          <p:cNvPr id="108557" name="Line 19"/>
          <p:cNvSpPr>
            <a:spLocks noChangeShapeType="1"/>
          </p:cNvSpPr>
          <p:nvPr/>
        </p:nvSpPr>
        <p:spPr bwMode="auto">
          <a:xfrm flipV="1">
            <a:off x="1258888" y="1285875"/>
            <a:ext cx="0" cy="2376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08558" name="Line 20"/>
          <p:cNvSpPr>
            <a:spLocks noChangeShapeType="1"/>
          </p:cNvSpPr>
          <p:nvPr/>
        </p:nvSpPr>
        <p:spPr bwMode="auto">
          <a:xfrm>
            <a:off x="1258888" y="3689350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08559" name="Line 21"/>
          <p:cNvSpPr>
            <a:spLocks noChangeShapeType="1"/>
          </p:cNvSpPr>
          <p:nvPr/>
        </p:nvSpPr>
        <p:spPr bwMode="auto">
          <a:xfrm flipV="1">
            <a:off x="1258888" y="1706563"/>
            <a:ext cx="5689600" cy="19431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08560" name="Text Box 22"/>
          <p:cNvSpPr txBox="1">
            <a:spLocks noChangeArrowheads="1"/>
          </p:cNvSpPr>
          <p:nvPr/>
        </p:nvSpPr>
        <p:spPr bwMode="auto">
          <a:xfrm>
            <a:off x="7019925" y="1419225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Erlöse</a:t>
            </a:r>
            <a:endParaRPr lang="de-DE" dirty="0"/>
          </a:p>
        </p:txBody>
      </p:sp>
      <p:sp>
        <p:nvSpPr>
          <p:cNvPr id="108561" name="Text Box 23"/>
          <p:cNvSpPr txBox="1">
            <a:spLocks noChangeArrowheads="1"/>
          </p:cNvSpPr>
          <p:nvPr/>
        </p:nvSpPr>
        <p:spPr bwMode="auto">
          <a:xfrm>
            <a:off x="1692275" y="3762375"/>
            <a:ext cx="50419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Beschäftigung </a:t>
            </a:r>
            <a:r>
              <a:rPr lang="de-DE" sz="1600" dirty="0"/>
              <a:t>(z.B. Anzahl verkaufter Packungen)</a:t>
            </a:r>
          </a:p>
        </p:txBody>
      </p:sp>
      <p:sp>
        <p:nvSpPr>
          <p:cNvPr id="108562" name="Text Box 24"/>
          <p:cNvSpPr txBox="1">
            <a:spLocks noChangeArrowheads="1"/>
          </p:cNvSpPr>
          <p:nvPr/>
        </p:nvSpPr>
        <p:spPr bwMode="auto">
          <a:xfrm rot="16200000">
            <a:off x="-295274" y="2722562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Leistung [€]</a:t>
            </a:r>
          </a:p>
        </p:txBody>
      </p:sp>
      <p:sp>
        <p:nvSpPr>
          <p:cNvPr id="108563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3B215B8-2225-4BB0-A96B-650EDF1E1677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4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108564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58887" y="4457700"/>
            <a:ext cx="56896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Erlöse (oder proportionale Marktleistungen)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3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6550"/>
            <a:ext cx="8128000" cy="609600"/>
          </a:xfrm>
        </p:spPr>
        <p:txBody>
          <a:bodyPr/>
          <a:lstStyle/>
          <a:p>
            <a:r>
              <a:rPr lang="de-DE" smtClean="0">
                <a:ea typeface="ＭＳ Ｐゴシック"/>
              </a:rPr>
              <a:t>Erläuterung Deckungsbeitrag</a:t>
            </a:r>
          </a:p>
        </p:txBody>
      </p:sp>
      <p:sp>
        <p:nvSpPr>
          <p:cNvPr id="108557" name="Line 19"/>
          <p:cNvSpPr>
            <a:spLocks noChangeShapeType="1"/>
          </p:cNvSpPr>
          <p:nvPr/>
        </p:nvSpPr>
        <p:spPr bwMode="auto">
          <a:xfrm flipV="1">
            <a:off x="1258888" y="1285875"/>
            <a:ext cx="0" cy="2376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08558" name="Line 20"/>
          <p:cNvSpPr>
            <a:spLocks noChangeShapeType="1"/>
          </p:cNvSpPr>
          <p:nvPr/>
        </p:nvSpPr>
        <p:spPr bwMode="auto">
          <a:xfrm>
            <a:off x="1258888" y="3689350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08559" name="Line 21"/>
          <p:cNvSpPr>
            <a:spLocks noChangeShapeType="1"/>
          </p:cNvSpPr>
          <p:nvPr/>
        </p:nvSpPr>
        <p:spPr bwMode="auto">
          <a:xfrm flipV="1">
            <a:off x="1258888" y="1706563"/>
            <a:ext cx="5689600" cy="19431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08560" name="Text Box 22"/>
          <p:cNvSpPr txBox="1">
            <a:spLocks noChangeArrowheads="1"/>
          </p:cNvSpPr>
          <p:nvPr/>
        </p:nvSpPr>
        <p:spPr bwMode="auto">
          <a:xfrm>
            <a:off x="7019925" y="1419225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Erlöse</a:t>
            </a:r>
          </a:p>
        </p:txBody>
      </p:sp>
      <p:sp>
        <p:nvSpPr>
          <p:cNvPr id="108561" name="Text Box 23"/>
          <p:cNvSpPr txBox="1">
            <a:spLocks noChangeArrowheads="1"/>
          </p:cNvSpPr>
          <p:nvPr/>
        </p:nvSpPr>
        <p:spPr bwMode="auto">
          <a:xfrm>
            <a:off x="1692275" y="3762375"/>
            <a:ext cx="50419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Beschäftigung </a:t>
            </a:r>
            <a:r>
              <a:rPr lang="de-DE" sz="1600" dirty="0"/>
              <a:t>(z.B. Anzahl verkaufter Packungen)</a:t>
            </a:r>
          </a:p>
        </p:txBody>
      </p:sp>
      <p:sp>
        <p:nvSpPr>
          <p:cNvPr id="108562" name="Text Box 24"/>
          <p:cNvSpPr txBox="1">
            <a:spLocks noChangeArrowheads="1"/>
          </p:cNvSpPr>
          <p:nvPr/>
        </p:nvSpPr>
        <p:spPr bwMode="auto">
          <a:xfrm rot="16200000">
            <a:off x="-727867" y="2288658"/>
            <a:ext cx="2736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Leistung bzw. Kosten  </a:t>
            </a:r>
            <a:r>
              <a:rPr lang="de-DE" dirty="0"/>
              <a:t>[€]</a:t>
            </a:r>
          </a:p>
        </p:txBody>
      </p:sp>
      <p:sp>
        <p:nvSpPr>
          <p:cNvPr id="108563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3B215B8-2225-4BB0-A96B-650EDF1E1677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5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108564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58887" y="4457700"/>
            <a:ext cx="56896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Erlöse (oder proportionale Marktleistungen)</a:t>
            </a:r>
            <a:endParaRPr lang="de-DE" dirty="0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1219200" y="2681288"/>
            <a:ext cx="5689600" cy="10080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980237" y="2381250"/>
            <a:ext cx="1655763" cy="369332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de-DE" dirty="0"/>
              <a:t>v</a:t>
            </a:r>
            <a:r>
              <a:rPr lang="de-DE" dirty="0" smtClean="0"/>
              <a:t>ariable Kosten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3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4"/>
          <p:cNvSpPr>
            <a:spLocks/>
          </p:cNvSpPr>
          <p:nvPr/>
        </p:nvSpPr>
        <p:spPr bwMode="auto">
          <a:xfrm>
            <a:off x="1238250" y="1739900"/>
            <a:ext cx="5689600" cy="1924050"/>
          </a:xfrm>
          <a:custGeom>
            <a:avLst/>
            <a:gdLst>
              <a:gd name="T0" fmla="*/ 0 w 3584"/>
              <a:gd name="T1" fmla="*/ 2147483647 h 1224"/>
              <a:gd name="T2" fmla="*/ 2147483647 w 3584"/>
              <a:gd name="T3" fmla="*/ 0 h 1224"/>
              <a:gd name="T4" fmla="*/ 2147483647 w 3584"/>
              <a:gd name="T5" fmla="*/ 2147483647 h 1224"/>
              <a:gd name="T6" fmla="*/ 0 w 3584"/>
              <a:gd name="T7" fmla="*/ 2147483647 h 1224"/>
              <a:gd name="T8" fmla="*/ 0 60000 65536"/>
              <a:gd name="T9" fmla="*/ 0 60000 65536"/>
              <a:gd name="T10" fmla="*/ 0 60000 65536"/>
              <a:gd name="T11" fmla="*/ 0 60000 65536"/>
              <a:gd name="T12" fmla="*/ 0 w 3584"/>
              <a:gd name="T13" fmla="*/ 0 h 1224"/>
              <a:gd name="T14" fmla="*/ 3584 w 3584"/>
              <a:gd name="T15" fmla="*/ 1224 h 1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4" h="1224">
                <a:moveTo>
                  <a:pt x="0" y="1224"/>
                </a:moveTo>
                <a:lnTo>
                  <a:pt x="3584" y="0"/>
                </a:lnTo>
                <a:lnTo>
                  <a:pt x="3584" y="589"/>
                </a:lnTo>
                <a:lnTo>
                  <a:pt x="0" y="1224"/>
                </a:lnTo>
                <a:close/>
              </a:path>
            </a:pathLst>
          </a:custGeom>
          <a:solidFill>
            <a:srgbClr val="F9F4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6550"/>
            <a:ext cx="8128000" cy="609600"/>
          </a:xfrm>
        </p:spPr>
        <p:txBody>
          <a:bodyPr/>
          <a:lstStyle/>
          <a:p>
            <a:r>
              <a:rPr lang="de-DE" smtClean="0">
                <a:ea typeface="ＭＳ Ｐゴシック"/>
              </a:rPr>
              <a:t>Erläuterung Deckungsbeitrag</a:t>
            </a:r>
          </a:p>
        </p:txBody>
      </p:sp>
      <p:sp>
        <p:nvSpPr>
          <p:cNvPr id="108557" name="Line 19"/>
          <p:cNvSpPr>
            <a:spLocks noChangeShapeType="1"/>
          </p:cNvSpPr>
          <p:nvPr/>
        </p:nvSpPr>
        <p:spPr bwMode="auto">
          <a:xfrm flipV="1">
            <a:off x="1258888" y="1285875"/>
            <a:ext cx="0" cy="2376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08558" name="Line 20"/>
          <p:cNvSpPr>
            <a:spLocks noChangeShapeType="1"/>
          </p:cNvSpPr>
          <p:nvPr/>
        </p:nvSpPr>
        <p:spPr bwMode="auto">
          <a:xfrm>
            <a:off x="1249363" y="367982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08559" name="Line 21"/>
          <p:cNvSpPr>
            <a:spLocks noChangeShapeType="1"/>
          </p:cNvSpPr>
          <p:nvPr/>
        </p:nvSpPr>
        <p:spPr bwMode="auto">
          <a:xfrm flipV="1">
            <a:off x="1258888" y="1706563"/>
            <a:ext cx="5689600" cy="19431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8561" name="Text Box 23"/>
          <p:cNvSpPr txBox="1">
            <a:spLocks noChangeArrowheads="1"/>
          </p:cNvSpPr>
          <p:nvPr/>
        </p:nvSpPr>
        <p:spPr bwMode="auto">
          <a:xfrm>
            <a:off x="1692275" y="3762375"/>
            <a:ext cx="50419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Beschäftigung </a:t>
            </a:r>
            <a:r>
              <a:rPr lang="de-DE" sz="1600" dirty="0"/>
              <a:t>(z.B. Anzahl verkaufter Packungen)</a:t>
            </a:r>
          </a:p>
        </p:txBody>
      </p:sp>
      <p:sp>
        <p:nvSpPr>
          <p:cNvPr id="108562" name="Text Box 24"/>
          <p:cNvSpPr txBox="1">
            <a:spLocks noChangeArrowheads="1"/>
          </p:cNvSpPr>
          <p:nvPr/>
        </p:nvSpPr>
        <p:spPr bwMode="auto">
          <a:xfrm rot="16200000">
            <a:off x="-785017" y="2093009"/>
            <a:ext cx="2851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Leistung bzw. </a:t>
            </a:r>
            <a:r>
              <a:rPr lang="de-DE" dirty="0"/>
              <a:t>Kosten </a:t>
            </a:r>
            <a:br>
              <a:rPr lang="de-DE" dirty="0"/>
            </a:br>
            <a:r>
              <a:rPr lang="de-DE" dirty="0"/>
              <a:t>bzw. </a:t>
            </a:r>
            <a:r>
              <a:rPr lang="de-DE" dirty="0" smtClean="0"/>
              <a:t>Deckungsbeitrag [</a:t>
            </a:r>
            <a:r>
              <a:rPr lang="de-DE" dirty="0"/>
              <a:t>€]</a:t>
            </a:r>
          </a:p>
        </p:txBody>
      </p:sp>
      <p:sp>
        <p:nvSpPr>
          <p:cNvPr id="108563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3B215B8-2225-4BB0-A96B-650EDF1E1677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6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108564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58887" y="4457700"/>
            <a:ext cx="56896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Erlöse (oder proportionale Marktleistung)</a:t>
            </a:r>
            <a:endParaRPr lang="de-DE" dirty="0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1228725" y="2662238"/>
            <a:ext cx="5689600" cy="10080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8886" y="4880491"/>
            <a:ext cx="30311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 - variable Kosten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337049" y="5468898"/>
            <a:ext cx="2643188" cy="369332"/>
          </a:xfrm>
          <a:prstGeom prst="rect">
            <a:avLst/>
          </a:prstGeom>
          <a:ln>
            <a:solidFill>
              <a:srgbClr val="F9F4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 = Deckungsbeitrag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752475" y="5345073"/>
            <a:ext cx="68008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19925" y="1419225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Erlöse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6980237" y="2381250"/>
            <a:ext cx="1655763" cy="369332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de-DE" dirty="0"/>
              <a:t>v</a:t>
            </a:r>
            <a:r>
              <a:rPr lang="de-DE" dirty="0" smtClean="0"/>
              <a:t>ariable Kosten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2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6550"/>
            <a:ext cx="8128000" cy="609600"/>
          </a:xfrm>
        </p:spPr>
        <p:txBody>
          <a:bodyPr/>
          <a:lstStyle/>
          <a:p>
            <a:r>
              <a:rPr lang="de-DE" smtClean="0">
                <a:ea typeface="ＭＳ Ｐゴシック"/>
              </a:rPr>
              <a:t>Erläuterung Deckungsbeitrag</a:t>
            </a:r>
          </a:p>
        </p:txBody>
      </p:sp>
      <p:sp>
        <p:nvSpPr>
          <p:cNvPr id="108557" name="Line 19"/>
          <p:cNvSpPr>
            <a:spLocks noChangeShapeType="1"/>
          </p:cNvSpPr>
          <p:nvPr/>
        </p:nvSpPr>
        <p:spPr bwMode="auto">
          <a:xfrm flipV="1">
            <a:off x="1258888" y="1285875"/>
            <a:ext cx="0" cy="2376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08558" name="Line 20"/>
          <p:cNvSpPr>
            <a:spLocks noChangeShapeType="1"/>
          </p:cNvSpPr>
          <p:nvPr/>
        </p:nvSpPr>
        <p:spPr bwMode="auto">
          <a:xfrm>
            <a:off x="1249363" y="367982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08559" name="Line 21"/>
          <p:cNvSpPr>
            <a:spLocks noChangeShapeType="1"/>
          </p:cNvSpPr>
          <p:nvPr/>
        </p:nvSpPr>
        <p:spPr bwMode="auto">
          <a:xfrm flipV="1">
            <a:off x="1258888" y="1706563"/>
            <a:ext cx="5689600" cy="19431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8561" name="Text Box 23"/>
          <p:cNvSpPr txBox="1">
            <a:spLocks noChangeArrowheads="1"/>
          </p:cNvSpPr>
          <p:nvPr/>
        </p:nvSpPr>
        <p:spPr bwMode="auto">
          <a:xfrm>
            <a:off x="1692275" y="3762375"/>
            <a:ext cx="50419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Beschäftigung </a:t>
            </a:r>
            <a:r>
              <a:rPr lang="de-DE" sz="1600" dirty="0"/>
              <a:t>(z.B. Anzahl verkaufter Packungen)</a:t>
            </a:r>
          </a:p>
        </p:txBody>
      </p:sp>
      <p:sp>
        <p:nvSpPr>
          <p:cNvPr id="108562" name="Text Box 24"/>
          <p:cNvSpPr txBox="1">
            <a:spLocks noChangeArrowheads="1"/>
          </p:cNvSpPr>
          <p:nvPr/>
        </p:nvSpPr>
        <p:spPr bwMode="auto">
          <a:xfrm rot="16200000">
            <a:off x="-785017" y="2093009"/>
            <a:ext cx="2851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Leistung bzw. </a:t>
            </a:r>
            <a:r>
              <a:rPr lang="de-DE" dirty="0"/>
              <a:t>Kosten </a:t>
            </a:r>
            <a:br>
              <a:rPr lang="de-DE" dirty="0"/>
            </a:br>
            <a:r>
              <a:rPr lang="de-DE" dirty="0"/>
              <a:t>bzw. </a:t>
            </a:r>
            <a:r>
              <a:rPr lang="de-DE" dirty="0" smtClean="0"/>
              <a:t>Deckungsbeitrag [</a:t>
            </a:r>
            <a:r>
              <a:rPr lang="de-DE" dirty="0"/>
              <a:t>€]</a:t>
            </a:r>
          </a:p>
        </p:txBody>
      </p:sp>
      <p:sp>
        <p:nvSpPr>
          <p:cNvPr id="108563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3B215B8-2225-4BB0-A96B-650EDF1E1677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7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108564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58887" y="4200525"/>
            <a:ext cx="56896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Erlöse (oder proportionale Marktleistungen)</a:t>
            </a:r>
            <a:endParaRPr lang="de-DE" dirty="0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1228725" y="2662238"/>
            <a:ext cx="5689600" cy="1008062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988968" y="1852881"/>
            <a:ext cx="1655763" cy="338554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de-DE" sz="1600" dirty="0" smtClean="0"/>
              <a:t>Gesamtkosten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4337049" y="5211723"/>
            <a:ext cx="2643188" cy="369332"/>
          </a:xfrm>
          <a:prstGeom prst="rect">
            <a:avLst/>
          </a:prstGeom>
          <a:ln>
            <a:solidFill>
              <a:srgbClr val="F9F4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 = Deckungsbeitrag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752475" y="5087898"/>
            <a:ext cx="68008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1258888" y="3037840"/>
            <a:ext cx="5616575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978650" y="2839244"/>
            <a:ext cx="1676400" cy="338554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ea typeface="ＭＳ Ｐゴシック" pitchFamily="34" charset="-128"/>
                <a:cs typeface="+mn-cs"/>
              </a:rPr>
              <a:t>Fixkosten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37049" y="5667375"/>
            <a:ext cx="11833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- Fixkosten</a:t>
            </a:r>
            <a:endParaRPr lang="de-DE" dirty="0">
              <a:latin typeface="+mn-lt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270000" y="2648903"/>
            <a:ext cx="5689600" cy="10080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1270000" y="2022158"/>
            <a:ext cx="5689600" cy="10080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988175" y="1419225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Erlöse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258886" y="4644271"/>
            <a:ext cx="30311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 - variable Kosten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8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09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2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6550"/>
            <a:ext cx="8128000" cy="609600"/>
          </a:xfrm>
        </p:spPr>
        <p:txBody>
          <a:bodyPr/>
          <a:lstStyle/>
          <a:p>
            <a:r>
              <a:rPr lang="de-DE" smtClean="0">
                <a:ea typeface="ＭＳ Ｐゴシック"/>
              </a:rPr>
              <a:t>Erläuterung Deckungsbeitrag</a:t>
            </a:r>
          </a:p>
        </p:txBody>
      </p:sp>
      <p:sp>
        <p:nvSpPr>
          <p:cNvPr id="108557" name="Line 19"/>
          <p:cNvSpPr>
            <a:spLocks noChangeShapeType="1"/>
          </p:cNvSpPr>
          <p:nvPr/>
        </p:nvSpPr>
        <p:spPr bwMode="auto">
          <a:xfrm flipV="1">
            <a:off x="1258888" y="1285875"/>
            <a:ext cx="0" cy="2376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08558" name="Line 20"/>
          <p:cNvSpPr>
            <a:spLocks noChangeShapeType="1"/>
          </p:cNvSpPr>
          <p:nvPr/>
        </p:nvSpPr>
        <p:spPr bwMode="auto">
          <a:xfrm>
            <a:off x="1249363" y="367982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08559" name="Line 21"/>
          <p:cNvSpPr>
            <a:spLocks noChangeShapeType="1"/>
          </p:cNvSpPr>
          <p:nvPr/>
        </p:nvSpPr>
        <p:spPr bwMode="auto">
          <a:xfrm flipV="1">
            <a:off x="1258888" y="1706563"/>
            <a:ext cx="5689600" cy="19431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8561" name="Text Box 23"/>
          <p:cNvSpPr txBox="1">
            <a:spLocks noChangeArrowheads="1"/>
          </p:cNvSpPr>
          <p:nvPr/>
        </p:nvSpPr>
        <p:spPr bwMode="auto">
          <a:xfrm>
            <a:off x="1692275" y="3762375"/>
            <a:ext cx="50419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Beschäftigung </a:t>
            </a:r>
            <a:r>
              <a:rPr lang="de-DE" sz="1600" dirty="0"/>
              <a:t>(z.B. Anzahl verkaufter Packungen)</a:t>
            </a:r>
          </a:p>
        </p:txBody>
      </p:sp>
      <p:sp>
        <p:nvSpPr>
          <p:cNvPr id="108562" name="Text Box 24"/>
          <p:cNvSpPr txBox="1">
            <a:spLocks noChangeArrowheads="1"/>
          </p:cNvSpPr>
          <p:nvPr/>
        </p:nvSpPr>
        <p:spPr bwMode="auto">
          <a:xfrm rot="16200000">
            <a:off x="-785017" y="2093009"/>
            <a:ext cx="2851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Leistung bzw. </a:t>
            </a:r>
            <a:r>
              <a:rPr lang="de-DE" dirty="0"/>
              <a:t>Kosten </a:t>
            </a:r>
            <a:br>
              <a:rPr lang="de-DE" dirty="0"/>
            </a:br>
            <a:r>
              <a:rPr lang="de-DE" dirty="0"/>
              <a:t>bzw. </a:t>
            </a:r>
            <a:r>
              <a:rPr lang="de-DE" dirty="0" smtClean="0"/>
              <a:t>Deckungsbeitrag [</a:t>
            </a:r>
            <a:r>
              <a:rPr lang="de-DE" dirty="0"/>
              <a:t>€]</a:t>
            </a:r>
          </a:p>
        </p:txBody>
      </p:sp>
      <p:sp>
        <p:nvSpPr>
          <p:cNvPr id="108563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3B215B8-2225-4BB0-A96B-650EDF1E1677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8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108564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58887" y="4200525"/>
            <a:ext cx="58229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Erlöse (oder proportionale Marktleistungen)</a:t>
            </a:r>
            <a:endParaRPr lang="de-DE" dirty="0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1228725" y="2662238"/>
            <a:ext cx="5689600" cy="1008062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337048" y="5211723"/>
            <a:ext cx="2744789" cy="369332"/>
          </a:xfrm>
          <a:prstGeom prst="rect">
            <a:avLst/>
          </a:prstGeom>
          <a:ln>
            <a:solidFill>
              <a:srgbClr val="F9F4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 = Deckungsbeitrag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752475" y="5087898"/>
            <a:ext cx="68008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1270000" y="2014538"/>
            <a:ext cx="5689600" cy="10080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1258888" y="3022600"/>
            <a:ext cx="5616575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978650" y="2839244"/>
            <a:ext cx="1676400" cy="338554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ea typeface="ＭＳ Ｐゴシック" pitchFamily="34" charset="-128"/>
                <a:cs typeface="+mn-cs"/>
              </a:rPr>
              <a:t>Fixkosten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37049" y="5667375"/>
            <a:ext cx="16852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- Fixkosten</a:t>
            </a:r>
            <a:endParaRPr lang="de-DE" dirty="0">
              <a:latin typeface="+mn-lt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752475" y="6126123"/>
            <a:ext cx="68008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061614" y="6225966"/>
            <a:ext cx="102022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GEWINN</a:t>
            </a:r>
            <a:endParaRPr lang="de-DE" dirty="0">
              <a:latin typeface="+mn-lt"/>
            </a:endParaRPr>
          </a:p>
        </p:txBody>
      </p:sp>
      <p:sp>
        <p:nvSpPr>
          <p:cNvPr id="23" name="Freihandform 22"/>
          <p:cNvSpPr/>
          <p:nvPr/>
        </p:nvSpPr>
        <p:spPr>
          <a:xfrm>
            <a:off x="5243513" y="1733550"/>
            <a:ext cx="1666875" cy="571500"/>
          </a:xfrm>
          <a:custGeom>
            <a:avLst/>
            <a:gdLst>
              <a:gd name="connsiteX0" fmla="*/ 0 w 1666875"/>
              <a:gd name="connsiteY0" fmla="*/ 571500 h 571500"/>
              <a:gd name="connsiteX1" fmla="*/ 1666875 w 1666875"/>
              <a:gd name="connsiteY1" fmla="*/ 0 h 571500"/>
              <a:gd name="connsiteX2" fmla="*/ 1666875 w 1666875"/>
              <a:gd name="connsiteY2" fmla="*/ 280988 h 571500"/>
              <a:gd name="connsiteX3" fmla="*/ 0 w 1666875"/>
              <a:gd name="connsiteY3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75" h="571500">
                <a:moveTo>
                  <a:pt x="0" y="571500"/>
                </a:moveTo>
                <a:lnTo>
                  <a:pt x="1666875" y="0"/>
                </a:lnTo>
                <a:lnTo>
                  <a:pt x="1666875" y="280988"/>
                </a:lnTo>
                <a:lnTo>
                  <a:pt x="0" y="57150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6992302" y="2269608"/>
            <a:ext cx="166274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GEWINN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>
            <a:endCxn id="24" idx="1"/>
          </p:cNvCxnSpPr>
          <p:nvPr/>
        </p:nvCxnSpPr>
        <p:spPr>
          <a:xfrm>
            <a:off x="6571726" y="2052638"/>
            <a:ext cx="420576" cy="4016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988968" y="1852881"/>
            <a:ext cx="1655763" cy="338554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de-DE" sz="1600" dirty="0" smtClean="0"/>
              <a:t>Gesamtkosten</a:t>
            </a:r>
            <a:endParaRPr lang="de-DE" sz="1600" dirty="0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3070860" y="1577340"/>
            <a:ext cx="0" cy="210248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5097780" y="1567815"/>
            <a:ext cx="0" cy="210248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527577" y="1087219"/>
            <a:ext cx="204414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Break-Even Point </a:t>
            </a:r>
            <a:br>
              <a:rPr lang="de-DE" dirty="0" smtClean="0"/>
            </a:br>
            <a:r>
              <a:rPr lang="de-DE" dirty="0" smtClean="0"/>
              <a:t>= Gewinnschwelle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2094247" y="1383149"/>
            <a:ext cx="211897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Produktionsschwelle</a:t>
            </a:r>
            <a:endParaRPr lang="de-DE" dirty="0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6988968" y="1419225"/>
            <a:ext cx="164782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Erlöse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258886" y="4651891"/>
            <a:ext cx="30311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 - variable Kosten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9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2888"/>
            <a:ext cx="8048625" cy="609600"/>
          </a:xfrm>
        </p:spPr>
        <p:txBody>
          <a:bodyPr/>
          <a:lstStyle/>
          <a:p>
            <a:r>
              <a:rPr lang="de-DE" smtClean="0">
                <a:ea typeface="ＭＳ Ｐゴシック"/>
              </a:rPr>
              <a:t>Kritische Würdigung der einstufigen Deckungsbeitragsrechnung</a:t>
            </a:r>
          </a:p>
        </p:txBody>
      </p:sp>
      <p:grpSp>
        <p:nvGrpSpPr>
          <p:cNvPr id="118787" name="Gruppieren 1"/>
          <p:cNvGrpSpPr>
            <a:grpSpLocks/>
          </p:cNvGrpSpPr>
          <p:nvPr/>
        </p:nvGrpSpPr>
        <p:grpSpPr bwMode="auto">
          <a:xfrm>
            <a:off x="466725" y="1333500"/>
            <a:ext cx="7793038" cy="4271963"/>
            <a:chOff x="538479" y="1499014"/>
            <a:chExt cx="7792721" cy="4271866"/>
          </a:xfrm>
        </p:grpSpPr>
        <p:sp>
          <p:nvSpPr>
            <p:cNvPr id="13" name="Abgerundetes Rechteck 12"/>
            <p:cNvSpPr/>
            <p:nvPr/>
          </p:nvSpPr>
          <p:spPr>
            <a:xfrm>
              <a:off x="538479" y="1499014"/>
              <a:ext cx="7792721" cy="4271866"/>
            </a:xfrm>
            <a:prstGeom prst="roundRect">
              <a:avLst>
                <a:gd name="adj" fmla="val 901"/>
              </a:avLst>
            </a:prstGeom>
            <a:solidFill>
              <a:srgbClr val="ECEEFA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20215" tIns="78998" rIns="120215" bIns="78998"/>
            <a:lstStyle/>
            <a:p>
              <a:pPr indent="809625" defTabSz="873125">
                <a:lnSpc>
                  <a:spcPct val="160000"/>
                </a:lnSpc>
                <a:defRPr/>
              </a:pPr>
              <a:endParaRPr lang="de-DE" dirty="0">
                <a:latin typeface="Arial" charset="0"/>
              </a:endParaRPr>
            </a:p>
          </p:txBody>
        </p:sp>
        <p:sp>
          <p:nvSpPr>
            <p:cNvPr id="118789" name="Text Box 3"/>
            <p:cNvSpPr txBox="1">
              <a:spLocks noChangeArrowheads="1"/>
            </p:cNvSpPr>
            <p:nvPr/>
          </p:nvSpPr>
          <p:spPr bwMode="auto">
            <a:xfrm>
              <a:off x="1330325" y="1762125"/>
              <a:ext cx="6700408" cy="371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7241" tIns="43623" rIns="87241" bIns="43623">
              <a:spAutoFit/>
            </a:bodyPr>
            <a:lstStyle/>
            <a:p>
              <a:pPr defTabSz="873125"/>
              <a:r>
                <a:rPr lang="de-DE" sz="2000" b="1" dirty="0"/>
                <a:t>Einteilung der Kosten nur nach Ihrer Beschäftigungs-</a:t>
              </a:r>
            </a:p>
            <a:p>
              <a:pPr defTabSz="873125"/>
              <a:r>
                <a:rPr lang="de-DE" sz="2000" b="1" dirty="0" err="1"/>
                <a:t>abhängigkeit</a:t>
              </a:r>
              <a:endParaRPr lang="de-DE" sz="2000" b="1" dirty="0"/>
            </a:p>
            <a:p>
              <a:pPr defTabSz="873125"/>
              <a:endParaRPr lang="de-DE" sz="1400" b="1" dirty="0"/>
            </a:p>
            <a:p>
              <a:pPr defTabSz="873125"/>
              <a:r>
                <a:rPr lang="de-DE" sz="2000" b="1" dirty="0"/>
                <a:t>Kurzfristig fixe Kosten (z.B. Fertigungszeitlöhne)</a:t>
              </a:r>
            </a:p>
            <a:p>
              <a:pPr defTabSz="873125"/>
              <a:r>
                <a:rPr lang="de-DE" sz="2000" b="1" dirty="0"/>
                <a:t>werden als variable Kosten behandelt</a:t>
              </a:r>
            </a:p>
            <a:p>
              <a:pPr defTabSz="873125"/>
              <a:endParaRPr lang="de-DE" sz="1400" b="1" dirty="0"/>
            </a:p>
            <a:p>
              <a:pPr defTabSz="873125"/>
              <a:r>
                <a:rPr lang="de-DE" sz="2000" b="1" dirty="0"/>
                <a:t>Variable Kosten werden mit proportionalen Kosten</a:t>
              </a:r>
            </a:p>
            <a:p>
              <a:pPr defTabSz="873125"/>
              <a:r>
                <a:rPr lang="de-DE" sz="2000" b="1" dirty="0"/>
                <a:t>gleichgesetzt</a:t>
              </a:r>
            </a:p>
            <a:p>
              <a:pPr defTabSz="873125"/>
              <a:endParaRPr lang="de-DE" sz="1400" b="1" dirty="0"/>
            </a:p>
            <a:p>
              <a:pPr defTabSz="873125"/>
              <a:r>
                <a:rPr lang="de-DE" sz="2000" b="1" dirty="0"/>
                <a:t>Proportionaler Verlauf der Verkaufserlöse wird</a:t>
              </a:r>
            </a:p>
            <a:p>
              <a:pPr defTabSz="873125"/>
              <a:r>
                <a:rPr lang="de-DE" sz="2000" b="1" dirty="0"/>
                <a:t>unterstellt</a:t>
              </a:r>
            </a:p>
            <a:p>
              <a:pPr defTabSz="873125"/>
              <a:endParaRPr lang="de-DE" sz="1400" b="1" dirty="0"/>
            </a:p>
            <a:p>
              <a:pPr defTabSz="873125"/>
              <a:r>
                <a:rPr lang="de-DE" sz="2000" b="1" dirty="0"/>
                <a:t>Ein großer Bereich der Fixkosten bleibt </a:t>
              </a:r>
              <a:r>
                <a:rPr lang="de-DE" sz="2000" b="1" dirty="0" err="1"/>
                <a:t>unverteilt</a:t>
              </a:r>
              <a:endParaRPr lang="de-DE" sz="2000" b="1" dirty="0"/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895652" y="1786345"/>
              <a:ext cx="342886" cy="346067"/>
            </a:xfrm>
            <a:prstGeom prst="rightArrow">
              <a:avLst>
                <a:gd name="adj1" fmla="val 50000"/>
                <a:gd name="adj2" fmla="val 32143"/>
              </a:avLst>
            </a:prstGeom>
            <a:solidFill>
              <a:srgbClr val="78953D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895652" y="2619764"/>
              <a:ext cx="342886" cy="344480"/>
            </a:xfrm>
            <a:prstGeom prst="rightArrow">
              <a:avLst>
                <a:gd name="adj1" fmla="val 50000"/>
                <a:gd name="adj2" fmla="val 32143"/>
              </a:avLst>
            </a:prstGeom>
            <a:solidFill>
              <a:srgbClr val="78953D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895652" y="3429370"/>
              <a:ext cx="342886" cy="344480"/>
            </a:xfrm>
            <a:prstGeom prst="rightArrow">
              <a:avLst>
                <a:gd name="adj1" fmla="val 50000"/>
                <a:gd name="adj2" fmla="val 32143"/>
              </a:avLst>
            </a:prstGeom>
            <a:solidFill>
              <a:srgbClr val="78953D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895652" y="4253264"/>
              <a:ext cx="342886" cy="344479"/>
            </a:xfrm>
            <a:prstGeom prst="rightArrow">
              <a:avLst>
                <a:gd name="adj1" fmla="val 50000"/>
                <a:gd name="adj2" fmla="val 32143"/>
              </a:avLst>
            </a:prstGeom>
            <a:solidFill>
              <a:srgbClr val="78953D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895652" y="5085096"/>
              <a:ext cx="342886" cy="344479"/>
            </a:xfrm>
            <a:prstGeom prst="rightArrow">
              <a:avLst>
                <a:gd name="adj1" fmla="val 50000"/>
                <a:gd name="adj2" fmla="val 32143"/>
              </a:avLst>
            </a:prstGeom>
            <a:solidFill>
              <a:srgbClr val="78953D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18795" name="Foliennummernplatzhalter 5"/>
          <p:cNvSpPr txBox="1">
            <a:spLocks/>
          </p:cNvSpPr>
          <p:nvPr/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B109D83-70FE-4318-86A1-64C41096779F}" type="slidenum">
              <a:rPr lang="de-DE" sz="1100">
                <a:solidFill>
                  <a:srgbClr val="71AD2A"/>
                </a:solidFill>
                <a:cs typeface="Arial" charset="0"/>
              </a:rPr>
              <a:pPr algn="r" eaLnBrk="0" hangingPunct="0"/>
              <a:t>9</a:t>
            </a:fld>
            <a:endParaRPr lang="de-DE" sz="1100">
              <a:solidFill>
                <a:srgbClr val="71AD2A"/>
              </a:solidFill>
              <a:cs typeface="Arial" charset="0"/>
            </a:endParaRPr>
          </a:p>
        </p:txBody>
      </p:sp>
      <p:sp>
        <p:nvSpPr>
          <p:cNvPr id="118796" name="Rectangle 4"/>
          <p:cNvSpPr txBox="1">
            <a:spLocks noGrp="1" noChangeArrowheads="1"/>
          </p:cNvSpPr>
          <p:nvPr/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100" dirty="0" smtClean="0">
                <a:solidFill>
                  <a:srgbClr val="71AD2A"/>
                </a:solidFill>
                <a:cs typeface="Arial" charset="0"/>
              </a:rPr>
              <a:t>BWL 1. ME</a:t>
            </a:r>
            <a:endParaRPr lang="de-DE" sz="1100" dirty="0">
              <a:solidFill>
                <a:srgbClr val="71AD2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e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Office PowerPoint</Application>
  <PresentationFormat>Bildschirmpräsentation (4:3)</PresentationFormat>
  <Paragraphs>166</Paragraphs>
  <Slides>17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Arial Unicode MS</vt:lpstr>
      <vt:lpstr>Calibri</vt:lpstr>
      <vt:lpstr>Lucida Grande</vt:lpstr>
      <vt:lpstr>Univers</vt:lpstr>
      <vt:lpstr>Wingdings</vt:lpstr>
      <vt:lpstr>alleSeiten</vt:lpstr>
      <vt:lpstr>Zu Kapitel 4: Ausgewählte betriebliche Grundfunktionen   Lösung von Programmentscheidungen  Einsatz der Kosten- und Erlösrechnung zur Verbesserung der Entscheidungsqualität  im Unternehmen</vt:lpstr>
      <vt:lpstr>Definition Deckungsbeitrag</vt:lpstr>
      <vt:lpstr>Deckungsbeitragsrechnung</vt:lpstr>
      <vt:lpstr>Erläuterung Deckungsbeitrag im Einproduktunternehmen</vt:lpstr>
      <vt:lpstr>Erläuterung Deckungsbeitrag</vt:lpstr>
      <vt:lpstr>Erläuterung Deckungsbeitrag</vt:lpstr>
      <vt:lpstr>Erläuterung Deckungsbeitrag</vt:lpstr>
      <vt:lpstr>Erläuterung Deckungsbeitrag</vt:lpstr>
      <vt:lpstr>Kritische Würdigung der einstufigen Deckungsbeitragsrechnung</vt:lpstr>
      <vt:lpstr>Anwendungsmöglichkeiten der Deckungsbeitragsrechnung</vt:lpstr>
      <vt:lpstr>Der Deckungsbeitrag als Grundlage für die Betriebsplanung / Entscheidungsunterstützung</vt:lpstr>
      <vt:lpstr>PowerPoint-Präsentation</vt:lpstr>
      <vt:lpstr>Optimales Produktionsprogramm mit einem Engpass (Ausgangsdaten I: Produktbezogene Daten)</vt:lpstr>
      <vt:lpstr>PowerPoint-Präsentation</vt:lpstr>
      <vt:lpstr>Ermittlung der relativen Deckungsbeiträge der Produkte und die Rangfolge</vt:lpstr>
      <vt:lpstr>Ermittlung der relativen Deckungsbeiträge der Produkte und die Rangfolge</vt:lpstr>
      <vt:lpstr>Optimales Produktionsprogramm mit  einem Engpass (Ergebnis)</vt:lpstr>
    </vt:vector>
  </TitlesOfParts>
  <Company>ediundsepp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Wiebke Köster</dc:creator>
  <cp:lastModifiedBy>UB</cp:lastModifiedBy>
  <cp:revision>340</cp:revision>
  <cp:lastPrinted>2012-05-14T09:17:56Z</cp:lastPrinted>
  <dcterms:created xsi:type="dcterms:W3CDTF">2010-01-15T13:57:23Z</dcterms:created>
  <dcterms:modified xsi:type="dcterms:W3CDTF">2022-12-20T20:15:34Z</dcterms:modified>
</cp:coreProperties>
</file>