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67" r:id="rId2"/>
  </p:sldMasterIdLst>
  <p:notesMasterIdLst>
    <p:notesMasterId r:id="rId115"/>
  </p:notesMasterIdLst>
  <p:handoutMasterIdLst>
    <p:handoutMasterId r:id="rId116"/>
  </p:handoutMasterIdLst>
  <p:sldIdLst>
    <p:sldId id="610" r:id="rId3"/>
    <p:sldId id="611" r:id="rId4"/>
    <p:sldId id="590" r:id="rId5"/>
    <p:sldId id="498" r:id="rId6"/>
    <p:sldId id="673" r:id="rId7"/>
    <p:sldId id="503" r:id="rId8"/>
    <p:sldId id="569" r:id="rId9"/>
    <p:sldId id="612" r:id="rId10"/>
    <p:sldId id="654" r:id="rId11"/>
    <p:sldId id="575" r:id="rId12"/>
    <p:sldId id="653" r:id="rId13"/>
    <p:sldId id="606" r:id="rId14"/>
    <p:sldId id="568" r:id="rId15"/>
    <p:sldId id="655" r:id="rId16"/>
    <p:sldId id="656" r:id="rId17"/>
    <p:sldId id="570" r:id="rId18"/>
    <p:sldId id="592" r:id="rId19"/>
    <p:sldId id="593" r:id="rId20"/>
    <p:sldId id="572" r:id="rId21"/>
    <p:sldId id="657" r:id="rId22"/>
    <p:sldId id="571" r:id="rId23"/>
    <p:sldId id="660" r:id="rId24"/>
    <p:sldId id="504" r:id="rId25"/>
    <p:sldId id="578" r:id="rId26"/>
    <p:sldId id="665" r:id="rId27"/>
    <p:sldId id="659" r:id="rId28"/>
    <p:sldId id="658" r:id="rId29"/>
    <p:sldId id="666" r:id="rId30"/>
    <p:sldId id="512" r:id="rId31"/>
    <p:sldId id="620" r:id="rId32"/>
    <p:sldId id="621" r:id="rId33"/>
    <p:sldId id="678" r:id="rId34"/>
    <p:sldId id="679" r:id="rId35"/>
    <p:sldId id="680" r:id="rId36"/>
    <p:sldId id="662" r:id="rId37"/>
    <p:sldId id="675" r:id="rId38"/>
    <p:sldId id="663" r:id="rId39"/>
    <p:sldId id="573" r:id="rId40"/>
    <p:sldId id="622" r:id="rId41"/>
    <p:sldId id="494" r:id="rId42"/>
    <p:sldId id="500" r:id="rId43"/>
    <p:sldId id="501" r:id="rId44"/>
    <p:sldId id="580" r:id="rId45"/>
    <p:sldId id="594" r:id="rId46"/>
    <p:sldId id="513" r:id="rId47"/>
    <p:sldId id="579" r:id="rId48"/>
    <p:sldId id="623" r:id="rId49"/>
    <p:sldId id="618" r:id="rId50"/>
    <p:sldId id="595" r:id="rId51"/>
    <p:sldId id="607" r:id="rId52"/>
    <p:sldId id="603" r:id="rId53"/>
    <p:sldId id="514" r:id="rId54"/>
    <p:sldId id="650" r:id="rId55"/>
    <p:sldId id="676" r:id="rId56"/>
    <p:sldId id="677" r:id="rId57"/>
    <p:sldId id="546" r:id="rId58"/>
    <p:sldId id="547" r:id="rId59"/>
    <p:sldId id="581" r:id="rId60"/>
    <p:sldId id="601" r:id="rId61"/>
    <p:sldId id="649" r:id="rId62"/>
    <p:sldId id="602" r:id="rId63"/>
    <p:sldId id="558" r:id="rId64"/>
    <p:sldId id="598" r:id="rId65"/>
    <p:sldId id="599" r:id="rId66"/>
    <p:sldId id="550" r:id="rId67"/>
    <p:sldId id="549" r:id="rId68"/>
    <p:sldId id="548" r:id="rId69"/>
    <p:sldId id="551" r:id="rId70"/>
    <p:sldId id="552" r:id="rId71"/>
    <p:sldId id="553" r:id="rId72"/>
    <p:sldId id="554" r:id="rId73"/>
    <p:sldId id="555" r:id="rId74"/>
    <p:sldId id="557" r:id="rId75"/>
    <p:sldId id="597" r:id="rId76"/>
    <p:sldId id="608" r:id="rId77"/>
    <p:sldId id="596" r:id="rId78"/>
    <p:sldId id="604" r:id="rId79"/>
    <p:sldId id="497" r:id="rId80"/>
    <p:sldId id="682" r:id="rId81"/>
    <p:sldId id="683" r:id="rId82"/>
    <p:sldId id="684" r:id="rId83"/>
    <p:sldId id="685" r:id="rId84"/>
    <p:sldId id="624" r:id="rId85"/>
    <p:sldId id="630" r:id="rId86"/>
    <p:sldId id="631" r:id="rId87"/>
    <p:sldId id="632" r:id="rId88"/>
    <p:sldId id="633" r:id="rId89"/>
    <p:sldId id="634" r:id="rId90"/>
    <p:sldId id="635" r:id="rId91"/>
    <p:sldId id="636" r:id="rId92"/>
    <p:sldId id="637" r:id="rId93"/>
    <p:sldId id="674" r:id="rId94"/>
    <p:sldId id="639" r:id="rId95"/>
    <p:sldId id="640" r:id="rId96"/>
    <p:sldId id="641" r:id="rId97"/>
    <p:sldId id="642" r:id="rId98"/>
    <p:sldId id="643" r:id="rId99"/>
    <p:sldId id="644" r:id="rId100"/>
    <p:sldId id="645" r:id="rId101"/>
    <p:sldId id="646" r:id="rId102"/>
    <p:sldId id="647" r:id="rId103"/>
    <p:sldId id="648" r:id="rId104"/>
    <p:sldId id="668" r:id="rId105"/>
    <p:sldId id="669" r:id="rId106"/>
    <p:sldId id="670" r:id="rId107"/>
    <p:sldId id="671" r:id="rId108"/>
    <p:sldId id="614" r:id="rId109"/>
    <p:sldId id="613" r:id="rId110"/>
    <p:sldId id="615" r:id="rId111"/>
    <p:sldId id="499" r:id="rId112"/>
    <p:sldId id="664" r:id="rId113"/>
    <p:sldId id="609" r:id="rId114"/>
  </p:sldIdLst>
  <p:sldSz cx="9906000" cy="6858000" type="A4"/>
  <p:notesSz cx="6858000" cy="9658350"/>
  <p:defaultTextStyle>
    <a:defPPr>
      <a:defRPr lang="de-DE"/>
    </a:defPPr>
    <a:lvl1pPr algn="ctr" rtl="0" fontAlgn="base">
      <a:spcBef>
        <a:spcPct val="0"/>
      </a:spcBef>
      <a:spcAft>
        <a:spcPct val="0"/>
      </a:spcAft>
      <a:defRPr sz="4400" kern="1200">
        <a:solidFill>
          <a:schemeClr val="bg2"/>
        </a:solidFill>
        <a:latin typeface="Arial" pitchFamily="34" charset="0"/>
        <a:ea typeface="ＭＳ Ｐゴシック" pitchFamily="34" charset="-128"/>
        <a:cs typeface="+mn-cs"/>
      </a:defRPr>
    </a:lvl1pPr>
    <a:lvl2pPr marL="457200" algn="ctr" rtl="0" fontAlgn="base">
      <a:spcBef>
        <a:spcPct val="0"/>
      </a:spcBef>
      <a:spcAft>
        <a:spcPct val="0"/>
      </a:spcAft>
      <a:defRPr sz="4400" kern="1200">
        <a:solidFill>
          <a:schemeClr val="bg2"/>
        </a:solidFill>
        <a:latin typeface="Arial" pitchFamily="34" charset="0"/>
        <a:ea typeface="ＭＳ Ｐゴシック" pitchFamily="34" charset="-128"/>
        <a:cs typeface="+mn-cs"/>
      </a:defRPr>
    </a:lvl2pPr>
    <a:lvl3pPr marL="914400" algn="ctr" rtl="0" fontAlgn="base">
      <a:spcBef>
        <a:spcPct val="0"/>
      </a:spcBef>
      <a:spcAft>
        <a:spcPct val="0"/>
      </a:spcAft>
      <a:defRPr sz="4400" kern="1200">
        <a:solidFill>
          <a:schemeClr val="bg2"/>
        </a:solidFill>
        <a:latin typeface="Arial" pitchFamily="34" charset="0"/>
        <a:ea typeface="ＭＳ Ｐゴシック" pitchFamily="34" charset="-128"/>
        <a:cs typeface="+mn-cs"/>
      </a:defRPr>
    </a:lvl3pPr>
    <a:lvl4pPr marL="1371600" algn="ctr" rtl="0" fontAlgn="base">
      <a:spcBef>
        <a:spcPct val="0"/>
      </a:spcBef>
      <a:spcAft>
        <a:spcPct val="0"/>
      </a:spcAft>
      <a:defRPr sz="4400" kern="1200">
        <a:solidFill>
          <a:schemeClr val="bg2"/>
        </a:solidFill>
        <a:latin typeface="Arial" pitchFamily="34" charset="0"/>
        <a:ea typeface="ＭＳ Ｐゴシック" pitchFamily="34" charset="-128"/>
        <a:cs typeface="+mn-cs"/>
      </a:defRPr>
    </a:lvl4pPr>
    <a:lvl5pPr marL="1828800" algn="ctr" rtl="0" fontAlgn="base">
      <a:spcBef>
        <a:spcPct val="0"/>
      </a:spcBef>
      <a:spcAft>
        <a:spcPct val="0"/>
      </a:spcAft>
      <a:defRPr sz="4400" kern="1200">
        <a:solidFill>
          <a:schemeClr val="bg2"/>
        </a:solidFill>
        <a:latin typeface="Arial" pitchFamily="34" charset="0"/>
        <a:ea typeface="ＭＳ Ｐゴシック" pitchFamily="34" charset="-128"/>
        <a:cs typeface="+mn-cs"/>
      </a:defRPr>
    </a:lvl5pPr>
    <a:lvl6pPr marL="2286000" algn="l" defTabSz="914400" rtl="0" eaLnBrk="1" latinLnBrk="0" hangingPunct="1">
      <a:defRPr sz="4400" kern="1200">
        <a:solidFill>
          <a:schemeClr val="bg2"/>
        </a:solidFill>
        <a:latin typeface="Arial" pitchFamily="34" charset="0"/>
        <a:ea typeface="ＭＳ Ｐゴシック" pitchFamily="34" charset="-128"/>
        <a:cs typeface="+mn-cs"/>
      </a:defRPr>
    </a:lvl6pPr>
    <a:lvl7pPr marL="2743200" algn="l" defTabSz="914400" rtl="0" eaLnBrk="1" latinLnBrk="0" hangingPunct="1">
      <a:defRPr sz="4400" kern="1200">
        <a:solidFill>
          <a:schemeClr val="bg2"/>
        </a:solidFill>
        <a:latin typeface="Arial" pitchFamily="34" charset="0"/>
        <a:ea typeface="ＭＳ Ｐゴシック" pitchFamily="34" charset="-128"/>
        <a:cs typeface="+mn-cs"/>
      </a:defRPr>
    </a:lvl7pPr>
    <a:lvl8pPr marL="3200400" algn="l" defTabSz="914400" rtl="0" eaLnBrk="1" latinLnBrk="0" hangingPunct="1">
      <a:defRPr sz="4400" kern="1200">
        <a:solidFill>
          <a:schemeClr val="bg2"/>
        </a:solidFill>
        <a:latin typeface="Arial" pitchFamily="34" charset="0"/>
        <a:ea typeface="ＭＳ Ｐゴシック" pitchFamily="34" charset="-128"/>
        <a:cs typeface="+mn-cs"/>
      </a:defRPr>
    </a:lvl8pPr>
    <a:lvl9pPr marL="3657600" algn="l" defTabSz="914400" rtl="0" eaLnBrk="1" latinLnBrk="0" hangingPunct="1">
      <a:defRPr sz="4400" kern="1200">
        <a:solidFill>
          <a:schemeClr val="bg2"/>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432">
          <p15:clr>
            <a:srgbClr val="A4A3A4"/>
          </p15:clr>
        </p15:guide>
        <p15:guide id="2" pos="432">
          <p15:clr>
            <a:srgbClr val="A4A3A4"/>
          </p15:clr>
        </p15:guide>
      </p15:sldGuideLst>
    </p:ext>
    <p:ext uri="{2D200454-40CA-4A62-9FC3-DE9A4176ACB9}">
      <p15:notesGuideLst xmlns:p15="http://schemas.microsoft.com/office/powerpoint/2012/main">
        <p15:guide id="1" orient="horz" pos="304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D81"/>
    <a:srgbClr val="FFFFFF"/>
    <a:srgbClr val="FF0000"/>
    <a:srgbClr val="B2B2B2"/>
    <a:srgbClr val="000000"/>
    <a:srgbClr val="3366FF"/>
    <a:srgbClr val="0000CC"/>
    <a:srgbClr val="FBE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autoAdjust="0"/>
    <p:restoredTop sz="94660"/>
  </p:normalViewPr>
  <p:slideViewPr>
    <p:cSldViewPr>
      <p:cViewPr varScale="1">
        <p:scale>
          <a:sx n="74" d="100"/>
          <a:sy n="74" d="100"/>
        </p:scale>
        <p:origin x="68" y="56"/>
      </p:cViewPr>
      <p:guideLst>
        <p:guide orient="horz" pos="432"/>
        <p:guide pos="43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41" d="100"/>
          <a:sy n="41" d="100"/>
        </p:scale>
        <p:origin x="-1470" y="-84"/>
      </p:cViewPr>
      <p:guideLst>
        <p:guide orient="horz" pos="3042"/>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8082" name="Rectangle 2"/>
          <p:cNvSpPr>
            <a:spLocks noGrp="1" noChangeArrowheads="1"/>
          </p:cNvSpPr>
          <p:nvPr>
            <p:ph type="hdr" sz="quarter"/>
          </p:nvPr>
        </p:nvSpPr>
        <p:spPr bwMode="auto">
          <a:xfrm>
            <a:off x="0" y="0"/>
            <a:ext cx="2971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latin typeface="Times New Roman" pitchFamily="18" charset="0"/>
              </a:defRPr>
            </a:lvl1pPr>
          </a:lstStyle>
          <a:p>
            <a:endParaRPr lang="de-DE" altLang="de-DE"/>
          </a:p>
        </p:txBody>
      </p:sp>
      <p:sp>
        <p:nvSpPr>
          <p:cNvPr id="558083" name="Rectangle 3"/>
          <p:cNvSpPr>
            <a:spLocks noGrp="1" noChangeArrowheads="1"/>
          </p:cNvSpPr>
          <p:nvPr>
            <p:ph type="dt" sz="quarter" idx="1"/>
          </p:nvPr>
        </p:nvSpPr>
        <p:spPr bwMode="auto">
          <a:xfrm>
            <a:off x="3884613" y="0"/>
            <a:ext cx="2971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Times New Roman" pitchFamily="18" charset="0"/>
              </a:defRPr>
            </a:lvl1pPr>
          </a:lstStyle>
          <a:p>
            <a:endParaRPr lang="de-DE" altLang="de-DE"/>
          </a:p>
        </p:txBody>
      </p:sp>
      <p:sp>
        <p:nvSpPr>
          <p:cNvPr id="558084" name="Rectangle 4"/>
          <p:cNvSpPr>
            <a:spLocks noGrp="1" noChangeArrowheads="1"/>
          </p:cNvSpPr>
          <p:nvPr>
            <p:ph type="ftr" sz="quarter" idx="2"/>
          </p:nvPr>
        </p:nvSpPr>
        <p:spPr bwMode="auto">
          <a:xfrm>
            <a:off x="0" y="9174163"/>
            <a:ext cx="2971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latin typeface="Times New Roman" pitchFamily="18" charset="0"/>
              </a:defRPr>
            </a:lvl1pPr>
          </a:lstStyle>
          <a:p>
            <a:endParaRPr lang="de-DE" altLang="de-DE"/>
          </a:p>
        </p:txBody>
      </p:sp>
      <p:sp>
        <p:nvSpPr>
          <p:cNvPr id="558085" name="Rectangle 5"/>
          <p:cNvSpPr>
            <a:spLocks noGrp="1" noChangeArrowheads="1"/>
          </p:cNvSpPr>
          <p:nvPr>
            <p:ph type="sldNum" sz="quarter" idx="3"/>
          </p:nvPr>
        </p:nvSpPr>
        <p:spPr bwMode="auto">
          <a:xfrm>
            <a:off x="3884613" y="9174163"/>
            <a:ext cx="2971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latin typeface="Times New Roman" pitchFamily="18" charset="0"/>
              </a:defRPr>
            </a:lvl1pPr>
          </a:lstStyle>
          <a:p>
            <a:fld id="{8E1D1093-3444-4A8A-998C-DB8D4352A251}" type="slidenum">
              <a:rPr lang="de-DE" altLang="de-DE"/>
              <a:pPr/>
              <a:t>‹Nr.›</a:t>
            </a:fld>
            <a:endParaRPr lang="de-DE" altLang="de-DE"/>
          </a:p>
        </p:txBody>
      </p:sp>
    </p:spTree>
    <p:extLst>
      <p:ext uri="{BB962C8B-B14F-4D97-AF65-F5344CB8AC3E}">
        <p14:creationId xmlns:p14="http://schemas.microsoft.com/office/powerpoint/2010/main" val="3716426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latin typeface="Times New Roman" pitchFamily="18" charset="0"/>
              </a:defRPr>
            </a:lvl1pPr>
          </a:lstStyle>
          <a:p>
            <a:endParaRPr lang="de-DE" altLang="de-DE"/>
          </a:p>
        </p:txBody>
      </p:sp>
      <p:sp>
        <p:nvSpPr>
          <p:cNvPr id="390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Times New Roman" pitchFamily="18" charset="0"/>
              </a:defRPr>
            </a:lvl1pPr>
          </a:lstStyle>
          <a:p>
            <a:endParaRPr lang="de-DE" altLang="de-DE"/>
          </a:p>
        </p:txBody>
      </p:sp>
      <p:sp>
        <p:nvSpPr>
          <p:cNvPr id="120836" name="Rectangle 4"/>
          <p:cNvSpPr>
            <a:spLocks noGrp="1" noRot="1" noChangeAspect="1" noChangeArrowheads="1" noTextEdit="1"/>
          </p:cNvSpPr>
          <p:nvPr>
            <p:ph type="sldImg" idx="2"/>
          </p:nvPr>
        </p:nvSpPr>
        <p:spPr bwMode="auto">
          <a:xfrm>
            <a:off x="842963" y="762000"/>
            <a:ext cx="5172075" cy="3581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0149" name="Rectangle 5"/>
          <p:cNvSpPr>
            <a:spLocks noGrp="1" noChangeArrowheads="1"/>
          </p:cNvSpPr>
          <p:nvPr>
            <p:ph type="body" sz="quarter" idx="3"/>
          </p:nvPr>
        </p:nvSpPr>
        <p:spPr bwMode="auto">
          <a:xfrm>
            <a:off x="914400" y="4572000"/>
            <a:ext cx="502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90150" name="Rectangle 6"/>
          <p:cNvSpPr>
            <a:spLocks noGrp="1" noChangeArrowheads="1"/>
          </p:cNvSpPr>
          <p:nvPr>
            <p:ph type="ftr" sz="quarter" idx="4"/>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latin typeface="Times New Roman" pitchFamily="18" charset="0"/>
              </a:defRPr>
            </a:lvl1pPr>
          </a:lstStyle>
          <a:p>
            <a:endParaRPr lang="de-DE" altLang="de-DE"/>
          </a:p>
        </p:txBody>
      </p:sp>
      <p:sp>
        <p:nvSpPr>
          <p:cNvPr id="390151" name="Rectangle 7"/>
          <p:cNvSpPr>
            <a:spLocks noGrp="1" noChangeArrowheads="1"/>
          </p:cNvSpPr>
          <p:nvPr>
            <p:ph type="sldNum" sz="quarter" idx="5"/>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latin typeface="Times New Roman" pitchFamily="18" charset="0"/>
              </a:defRPr>
            </a:lvl1pPr>
          </a:lstStyle>
          <a:p>
            <a:fld id="{D0B71A50-1CBF-4B84-AF0C-276D919C7ED7}" type="slidenum">
              <a:rPr lang="de-DE" altLang="de-DE"/>
              <a:pPr/>
              <a:t>‹Nr.›</a:t>
            </a:fld>
            <a:endParaRPr lang="de-DE" altLang="de-DE"/>
          </a:p>
        </p:txBody>
      </p:sp>
    </p:spTree>
    <p:extLst>
      <p:ext uri="{BB962C8B-B14F-4D97-AF65-F5344CB8AC3E}">
        <p14:creationId xmlns:p14="http://schemas.microsoft.com/office/powerpoint/2010/main" val="33430774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5"/>
            <a:ext cx="8420100" cy="1470025"/>
          </a:xfrm>
        </p:spPr>
        <p:txBody>
          <a:bodyPr/>
          <a:lstStyle/>
          <a:p>
            <a:r>
              <a:rPr lang="de-DE"/>
              <a:t>Titelmasterformat durch Klicken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a:ln/>
        </p:spPr>
        <p:txBody>
          <a:bodyPr/>
          <a:lstStyle>
            <a:lvl1pPr>
              <a:defRPr/>
            </a:lvl1pPr>
          </a:lstStyle>
          <a:p>
            <a:r>
              <a:rPr lang="de-DE" altLang="de-DE"/>
              <a:t> Folie </a:t>
            </a:r>
            <a:fld id="{2E9A5368-8B05-4498-9154-D5C289BDD004}" type="slidenum">
              <a:rPr lang="de-DE" altLang="de-DE"/>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344922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r>
              <a:rPr lang="de-DE" altLang="de-DE"/>
              <a:t> Folie </a:t>
            </a:r>
            <a:fld id="{C2B06EE1-2785-4646-9333-A3A3977F12CA}" type="slidenum">
              <a:rPr lang="de-DE" altLang="de-DE"/>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212803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r>
              <a:rPr lang="de-DE" altLang="de-DE"/>
              <a:t> Folie </a:t>
            </a:r>
            <a:fld id="{16C836C7-3E8C-47A7-8FE4-21076BDECA1B}" type="slidenum">
              <a:rPr lang="de-DE" altLang="de-DE"/>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24403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77503" y="785794"/>
            <a:ext cx="8487075" cy="685800"/>
          </a:xfrm>
        </p:spPr>
        <p:txBody>
          <a:bodyPr/>
          <a:lstStyle/>
          <a:p>
            <a:r>
              <a:rPr lang="de-DE"/>
              <a:t>Mastertitelformat bearbeiten</a:t>
            </a:r>
          </a:p>
        </p:txBody>
      </p:sp>
      <p:sp>
        <p:nvSpPr>
          <p:cNvPr id="4" name="Bildplatzhalter 3"/>
          <p:cNvSpPr>
            <a:spLocks noGrp="1"/>
          </p:cNvSpPr>
          <p:nvPr>
            <p:ph type="pic" sz="quarter" idx="10"/>
          </p:nvPr>
        </p:nvSpPr>
        <p:spPr>
          <a:xfrm>
            <a:off x="677503" y="1628776"/>
            <a:ext cx="8477986" cy="4545013"/>
          </a:xfrm>
        </p:spPr>
        <p:txBody>
          <a:bodyPr/>
          <a:lstStyle/>
          <a:p>
            <a:pPr lvl="0"/>
            <a:endParaRPr lang="de-DE" noProof="0"/>
          </a:p>
        </p:txBody>
      </p:sp>
      <p:sp>
        <p:nvSpPr>
          <p:cNvPr id="5" name="Foliennummernplatzhalter 8"/>
          <p:cNvSpPr>
            <a:spLocks noGrp="1"/>
          </p:cNvSpPr>
          <p:nvPr>
            <p:ph type="sldNum" sz="quarter" idx="11"/>
          </p:nvPr>
        </p:nvSpPr>
        <p:spPr>
          <a:xfrm>
            <a:off x="6985000" y="6421438"/>
            <a:ext cx="2311400" cy="365125"/>
          </a:xfrm>
        </p:spPr>
        <p:txBody>
          <a:bodyPr anchor="ctr"/>
          <a:lstStyle>
            <a:lvl1pPr>
              <a:defRPr sz="1200">
                <a:solidFill>
                  <a:srgbClr val="7AB800"/>
                </a:solidFill>
              </a:defRPr>
            </a:lvl1pPr>
          </a:lstStyle>
          <a:p>
            <a:fld id="{4BE09C56-50BF-4B09-8865-53A8005B45A5}" type="slidenum">
              <a:rPr lang="de-DE" altLang="de-DE"/>
              <a:pPr/>
              <a:t>‹Nr.›</a:t>
            </a:fld>
            <a:endParaRPr lang="de-DE" altLang="de-DE"/>
          </a:p>
        </p:txBody>
      </p:sp>
    </p:spTree>
    <p:extLst>
      <p:ext uri="{BB962C8B-B14F-4D97-AF65-F5344CB8AC3E}">
        <p14:creationId xmlns:p14="http://schemas.microsoft.com/office/powerpoint/2010/main" val="3077676206"/>
      </p:ext>
    </p:extLst>
  </p:cSld>
  <p:clrMapOvr>
    <a:masterClrMapping/>
  </p:clrMapOvr>
  <p:transition advTm="10000">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1" y="2130426"/>
            <a:ext cx="8420100" cy="1470025"/>
          </a:xfrm>
        </p:spPr>
        <p:txBody>
          <a:bodyPr/>
          <a:lstStyle>
            <a:lvl1pPr>
              <a:defRPr sz="3800" cap="all"/>
            </a:lvl1pPr>
          </a:lstStyle>
          <a:p>
            <a:r>
              <a:rPr lang="de-DE"/>
              <a:t>Titelmasterformat durch Klicken bearbeiten</a:t>
            </a:r>
            <a:endParaRPr lang="de-DE" dirty="0"/>
          </a:p>
        </p:txBody>
      </p:sp>
      <p:sp>
        <p:nvSpPr>
          <p:cNvPr id="3" name="Untertitel 2"/>
          <p:cNvSpPr>
            <a:spLocks noGrp="1"/>
          </p:cNvSpPr>
          <p:nvPr>
            <p:ph type="subTitle" idx="1"/>
          </p:nvPr>
        </p:nvSpPr>
        <p:spPr>
          <a:xfrm>
            <a:off x="756463" y="3609020"/>
            <a:ext cx="6934200" cy="1752600"/>
          </a:xfrm>
        </p:spPr>
        <p:txBody>
          <a:bodyPr/>
          <a:lstStyle>
            <a:lvl1pPr marL="0" indent="0" algn="l">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DE" dirty="0"/>
          </a:p>
        </p:txBody>
      </p:sp>
      <p:sp>
        <p:nvSpPr>
          <p:cNvPr id="4" name="Foliennummernplatzhalter 8"/>
          <p:cNvSpPr>
            <a:spLocks noGrp="1"/>
          </p:cNvSpPr>
          <p:nvPr>
            <p:ph type="sldNum" sz="quarter" idx="10"/>
          </p:nvPr>
        </p:nvSpPr>
        <p:spPr/>
        <p:txBody>
          <a:bodyPr/>
          <a:lstStyle>
            <a:lvl1pPr eaLnBrk="1" hangingPunct="1">
              <a:defRPr>
                <a:latin typeface="Arial" pitchFamily="34" charset="0"/>
              </a:defRPr>
            </a:lvl1pPr>
          </a:lstStyle>
          <a:p>
            <a:fld id="{458810B5-3648-45FF-A502-4541042F4EF5}" type="slidenum">
              <a:rPr lang="de-DE" altLang="de-DE"/>
              <a:pPr/>
              <a:t>‹Nr.›</a:t>
            </a:fld>
            <a:endParaRPr lang="de-DE" altLang="de-DE"/>
          </a:p>
        </p:txBody>
      </p:sp>
    </p:spTree>
    <p:extLst>
      <p:ext uri="{BB962C8B-B14F-4D97-AF65-F5344CB8AC3E}">
        <p14:creationId xmlns:p14="http://schemas.microsoft.com/office/powerpoint/2010/main" val="1298179356"/>
      </p:ext>
    </p:extLst>
  </p:cSld>
  <p:clrMapOvr>
    <a:masterClrMapping/>
  </p:clrMapOvr>
  <p:transition advTm="10000">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77503" y="785794"/>
            <a:ext cx="8487075" cy="685800"/>
          </a:xfrm>
        </p:spPr>
        <p:txBody>
          <a:bodyPr/>
          <a:lstStyle/>
          <a:p>
            <a:r>
              <a:rPr lang="de-DE" dirty="0"/>
              <a:t>Titelmasterformat durch Klicken bearbeiten</a:t>
            </a:r>
          </a:p>
        </p:txBody>
      </p:sp>
      <p:sp>
        <p:nvSpPr>
          <p:cNvPr id="3" name="Foliennummernplatzhalter 8"/>
          <p:cNvSpPr>
            <a:spLocks noGrp="1"/>
          </p:cNvSpPr>
          <p:nvPr>
            <p:ph type="sldNum" sz="quarter" idx="10"/>
          </p:nvPr>
        </p:nvSpPr>
        <p:spPr>
          <a:xfrm>
            <a:off x="6985000" y="6421438"/>
            <a:ext cx="2311400" cy="365125"/>
          </a:xfrm>
        </p:spPr>
        <p:txBody>
          <a:bodyPr/>
          <a:lstStyle>
            <a:lvl1pPr eaLnBrk="1" hangingPunct="1">
              <a:defRPr>
                <a:latin typeface="Arial" pitchFamily="34" charset="0"/>
              </a:defRPr>
            </a:lvl1pPr>
          </a:lstStyle>
          <a:p>
            <a:fld id="{06450A9E-EFC0-412D-9DE5-FE6568EC6474}" type="slidenum">
              <a:rPr lang="de-DE" altLang="de-DE"/>
              <a:pPr/>
              <a:t>‹Nr.›</a:t>
            </a:fld>
            <a:endParaRPr lang="de-DE" altLang="de-DE"/>
          </a:p>
        </p:txBody>
      </p:sp>
    </p:spTree>
    <p:extLst>
      <p:ext uri="{BB962C8B-B14F-4D97-AF65-F5344CB8AC3E}">
        <p14:creationId xmlns:p14="http://schemas.microsoft.com/office/powerpoint/2010/main" val="2875027221"/>
      </p:ext>
    </p:extLst>
  </p:cSld>
  <p:clrMapOvr>
    <a:masterClrMapping/>
  </p:clrMapOvr>
  <p:transition advTm="10000">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77503" y="785794"/>
            <a:ext cx="8487075" cy="685800"/>
          </a:xfrm>
        </p:spPr>
        <p:txBody>
          <a:bodyPr/>
          <a:lstStyle/>
          <a:p>
            <a:r>
              <a:rPr lang="de-DE"/>
              <a:t>Mastertitelformat bearbeiten</a:t>
            </a:r>
          </a:p>
        </p:txBody>
      </p:sp>
      <p:sp>
        <p:nvSpPr>
          <p:cNvPr id="4" name="Textplatzhalter 3"/>
          <p:cNvSpPr>
            <a:spLocks noGrp="1"/>
          </p:cNvSpPr>
          <p:nvPr>
            <p:ph type="body" sz="quarter" idx="10"/>
          </p:nvPr>
        </p:nvSpPr>
        <p:spPr>
          <a:xfrm>
            <a:off x="677503" y="1628775"/>
            <a:ext cx="8522898" cy="46355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5" name="Foliennummernplatzhalter 8"/>
          <p:cNvSpPr>
            <a:spLocks noGrp="1"/>
          </p:cNvSpPr>
          <p:nvPr>
            <p:ph type="sldNum" sz="quarter" idx="11"/>
          </p:nvPr>
        </p:nvSpPr>
        <p:spPr>
          <a:xfrm>
            <a:off x="6985000" y="6421438"/>
            <a:ext cx="2311400" cy="365125"/>
          </a:xfrm>
        </p:spPr>
        <p:txBody>
          <a:bodyPr/>
          <a:lstStyle>
            <a:lvl1pPr eaLnBrk="1" hangingPunct="1">
              <a:defRPr>
                <a:latin typeface="Arial" pitchFamily="34" charset="0"/>
              </a:defRPr>
            </a:lvl1pPr>
          </a:lstStyle>
          <a:p>
            <a:fld id="{F80C7322-D5B0-41C7-8C85-677CF98E1E5C}" type="slidenum">
              <a:rPr lang="de-DE" altLang="de-DE"/>
              <a:pPr/>
              <a:t>‹Nr.›</a:t>
            </a:fld>
            <a:endParaRPr lang="de-DE" altLang="de-DE"/>
          </a:p>
        </p:txBody>
      </p:sp>
    </p:spTree>
    <p:extLst>
      <p:ext uri="{BB962C8B-B14F-4D97-AF65-F5344CB8AC3E}">
        <p14:creationId xmlns:p14="http://schemas.microsoft.com/office/powerpoint/2010/main" val="2818847131"/>
      </p:ext>
    </p:extLst>
  </p:cSld>
  <p:clrMapOvr>
    <a:masterClrMapping/>
  </p:clrMapOvr>
  <p:transition advTm="10000">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77503" y="785794"/>
            <a:ext cx="8487075" cy="685800"/>
          </a:xfrm>
        </p:spPr>
        <p:txBody>
          <a:bodyPr/>
          <a:lstStyle/>
          <a:p>
            <a:r>
              <a:rPr lang="de-DE"/>
              <a:t>Titelmasterformat durch Klicken bearbeiten</a:t>
            </a:r>
          </a:p>
        </p:txBody>
      </p:sp>
      <p:sp>
        <p:nvSpPr>
          <p:cNvPr id="6" name="Inhaltsplatzhalter 5"/>
          <p:cNvSpPr>
            <a:spLocks noGrp="1"/>
          </p:cNvSpPr>
          <p:nvPr>
            <p:ph sz="quarter" idx="10"/>
          </p:nvPr>
        </p:nvSpPr>
        <p:spPr>
          <a:xfrm>
            <a:off x="890662" y="1628775"/>
            <a:ext cx="8477923" cy="44561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8"/>
          <p:cNvSpPr>
            <a:spLocks noGrp="1"/>
          </p:cNvSpPr>
          <p:nvPr>
            <p:ph type="sldNum" sz="quarter" idx="11"/>
          </p:nvPr>
        </p:nvSpPr>
        <p:spPr>
          <a:xfrm>
            <a:off x="6985000" y="6421438"/>
            <a:ext cx="2311400" cy="365125"/>
          </a:xfrm>
        </p:spPr>
        <p:txBody>
          <a:bodyPr/>
          <a:lstStyle>
            <a:lvl1pPr eaLnBrk="1" hangingPunct="1">
              <a:defRPr>
                <a:latin typeface="Arial" pitchFamily="34" charset="0"/>
              </a:defRPr>
            </a:lvl1pPr>
          </a:lstStyle>
          <a:p>
            <a:fld id="{7A9FE766-7FE1-430B-804E-51972097314E}" type="slidenum">
              <a:rPr lang="de-DE" altLang="de-DE"/>
              <a:pPr/>
              <a:t>‹Nr.›</a:t>
            </a:fld>
            <a:endParaRPr lang="de-DE" altLang="de-DE"/>
          </a:p>
        </p:txBody>
      </p:sp>
    </p:spTree>
    <p:extLst>
      <p:ext uri="{BB962C8B-B14F-4D97-AF65-F5344CB8AC3E}">
        <p14:creationId xmlns:p14="http://schemas.microsoft.com/office/powerpoint/2010/main" val="1747839011"/>
      </p:ext>
    </p:extLst>
  </p:cSld>
  <p:clrMapOvr>
    <a:masterClrMapping/>
  </p:clrMapOvr>
  <p:transition advTm="10000">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77503" y="785794"/>
            <a:ext cx="8487075" cy="685800"/>
          </a:xfrm>
        </p:spPr>
        <p:txBody>
          <a:bodyPr/>
          <a:lstStyle/>
          <a:p>
            <a:r>
              <a:rPr lang="de-DE" dirty="0"/>
              <a:t>Titelmasterformat durch Klicken bearbeiten</a:t>
            </a:r>
          </a:p>
        </p:txBody>
      </p:sp>
      <p:sp>
        <p:nvSpPr>
          <p:cNvPr id="3" name="Inhaltsplatzhalter 2"/>
          <p:cNvSpPr>
            <a:spLocks noGrp="1"/>
          </p:cNvSpPr>
          <p:nvPr>
            <p:ph sz="half" idx="1"/>
          </p:nvPr>
        </p:nvSpPr>
        <p:spPr>
          <a:xfrm>
            <a:off x="677503" y="1628775"/>
            <a:ext cx="4167996"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5023090" y="1628775"/>
            <a:ext cx="4169554"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8"/>
          <p:cNvSpPr>
            <a:spLocks noGrp="1"/>
          </p:cNvSpPr>
          <p:nvPr>
            <p:ph type="sldNum" sz="quarter" idx="10"/>
          </p:nvPr>
        </p:nvSpPr>
        <p:spPr>
          <a:xfrm>
            <a:off x="6985000" y="6421438"/>
            <a:ext cx="2311400" cy="365125"/>
          </a:xfrm>
        </p:spPr>
        <p:txBody>
          <a:bodyPr/>
          <a:lstStyle>
            <a:lvl1pPr eaLnBrk="1" hangingPunct="1">
              <a:defRPr>
                <a:latin typeface="Arial" pitchFamily="34" charset="0"/>
              </a:defRPr>
            </a:lvl1pPr>
          </a:lstStyle>
          <a:p>
            <a:fld id="{D529D367-2404-48EE-A01D-AC99807681A7}" type="slidenum">
              <a:rPr lang="de-DE" altLang="de-DE"/>
              <a:pPr/>
              <a:t>‹Nr.›</a:t>
            </a:fld>
            <a:endParaRPr lang="de-DE" altLang="de-DE"/>
          </a:p>
        </p:txBody>
      </p:sp>
    </p:spTree>
    <p:extLst>
      <p:ext uri="{BB962C8B-B14F-4D97-AF65-F5344CB8AC3E}">
        <p14:creationId xmlns:p14="http://schemas.microsoft.com/office/powerpoint/2010/main" val="745195975"/>
      </p:ext>
    </p:extLst>
  </p:cSld>
  <p:clrMapOvr>
    <a:masterClrMapping/>
  </p:clrMapOvr>
  <p:transition advTm="10000">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77503" y="785794"/>
            <a:ext cx="8487075" cy="685800"/>
          </a:xfrm>
        </p:spPr>
        <p:txBody>
          <a:bodyPr/>
          <a:lstStyle/>
          <a:p>
            <a:r>
              <a:rPr lang="de-DE"/>
              <a:t>Mastertitelformat bearbeiten</a:t>
            </a:r>
          </a:p>
        </p:txBody>
      </p:sp>
      <p:sp>
        <p:nvSpPr>
          <p:cNvPr id="4" name="Bildplatzhalter 3"/>
          <p:cNvSpPr>
            <a:spLocks noGrp="1"/>
          </p:cNvSpPr>
          <p:nvPr>
            <p:ph type="pic" sz="quarter" idx="10"/>
          </p:nvPr>
        </p:nvSpPr>
        <p:spPr>
          <a:xfrm>
            <a:off x="677503" y="1628776"/>
            <a:ext cx="8477986" cy="4545013"/>
          </a:xfrm>
        </p:spPr>
        <p:txBody>
          <a:bodyPr/>
          <a:lstStyle/>
          <a:p>
            <a:pPr lvl="0"/>
            <a:endParaRPr lang="de-DE" noProof="0"/>
          </a:p>
        </p:txBody>
      </p:sp>
      <p:sp>
        <p:nvSpPr>
          <p:cNvPr id="5" name="Foliennummernplatzhalter 8"/>
          <p:cNvSpPr>
            <a:spLocks noGrp="1"/>
          </p:cNvSpPr>
          <p:nvPr>
            <p:ph type="sldNum" sz="quarter" idx="11"/>
          </p:nvPr>
        </p:nvSpPr>
        <p:spPr>
          <a:xfrm>
            <a:off x="6985000" y="6421438"/>
            <a:ext cx="2311400" cy="365125"/>
          </a:xfrm>
        </p:spPr>
        <p:txBody>
          <a:bodyPr/>
          <a:lstStyle>
            <a:lvl1pPr eaLnBrk="1" hangingPunct="1">
              <a:defRPr>
                <a:latin typeface="Arial" pitchFamily="34" charset="0"/>
              </a:defRPr>
            </a:lvl1pPr>
          </a:lstStyle>
          <a:p>
            <a:fld id="{34B2565F-76A9-4973-B90B-86C075C5BDD2}" type="slidenum">
              <a:rPr lang="de-DE" altLang="de-DE"/>
              <a:pPr/>
              <a:t>‹Nr.›</a:t>
            </a:fld>
            <a:endParaRPr lang="de-DE" altLang="de-DE"/>
          </a:p>
        </p:txBody>
      </p:sp>
    </p:spTree>
    <p:extLst>
      <p:ext uri="{BB962C8B-B14F-4D97-AF65-F5344CB8AC3E}">
        <p14:creationId xmlns:p14="http://schemas.microsoft.com/office/powerpoint/2010/main" val="3890957374"/>
      </p:ext>
    </p:extLst>
  </p:cSld>
  <p:clrMapOvr>
    <a:masterClrMapping/>
  </p:clrMapOvr>
  <p:transition advTm="10000">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r>
              <a:rPr lang="de-DE" altLang="de-DE"/>
              <a:t> Folie </a:t>
            </a:r>
            <a:fld id="{9CD9297D-2993-408C-BD65-11F82515D16F}" type="slidenum">
              <a:rPr lang="de-DE" altLang="de-DE"/>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1683319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sldNum" sz="quarter" idx="10"/>
          </p:nvPr>
        </p:nvSpPr>
        <p:spPr>
          <a:ln/>
        </p:spPr>
        <p:txBody>
          <a:bodyPr/>
          <a:lstStyle>
            <a:lvl1pPr>
              <a:defRPr/>
            </a:lvl1pPr>
          </a:lstStyle>
          <a:p>
            <a:r>
              <a:rPr lang="de-DE" altLang="de-DE"/>
              <a:t> Folie </a:t>
            </a:r>
            <a:fld id="{2BCF27A2-4B9A-495D-BC00-18C651CFB391}" type="slidenum">
              <a:rPr lang="de-DE" altLang="de-DE"/>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427487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8000" y="1773238"/>
            <a:ext cx="43815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1900" y="1773238"/>
            <a:ext cx="43815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r>
              <a:rPr lang="de-DE" altLang="de-DE"/>
              <a:t> Folie </a:t>
            </a:r>
            <a:fld id="{AA9ADFC4-BFD4-4F54-AE1F-5E129733C962}" type="slidenum">
              <a:rPr lang="de-DE" altLang="de-DE"/>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402599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a:ln/>
        </p:spPr>
        <p:txBody>
          <a:bodyPr/>
          <a:lstStyle>
            <a:lvl1pPr>
              <a:defRPr/>
            </a:lvl1pPr>
          </a:lstStyle>
          <a:p>
            <a:r>
              <a:rPr lang="de-DE" altLang="de-DE"/>
              <a:t> Folie </a:t>
            </a:r>
            <a:fld id="{A0CF74F7-E4A4-4ABD-A16C-983C7E768733}" type="slidenum">
              <a:rPr lang="de-DE" altLang="de-DE"/>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213932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a:ln/>
        </p:spPr>
        <p:txBody>
          <a:bodyPr/>
          <a:lstStyle>
            <a:lvl1pPr>
              <a:defRPr/>
            </a:lvl1pPr>
          </a:lstStyle>
          <a:p>
            <a:r>
              <a:rPr lang="de-DE" altLang="de-DE"/>
              <a:t> Folie </a:t>
            </a:r>
            <a:fld id="{BE199012-5250-48F1-A29F-357362B3A7EE}" type="slidenum">
              <a:rPr lang="de-DE" altLang="de-DE"/>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4538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r>
              <a:rPr lang="de-DE" altLang="de-DE"/>
              <a:t> Folie </a:t>
            </a:r>
            <a:fld id="{7C6DF290-631E-484A-916B-56A6728530C0}" type="slidenum">
              <a:rPr lang="de-DE" altLang="de-DE"/>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371045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r>
              <a:rPr lang="de-DE" altLang="de-DE"/>
              <a:t> Folie </a:t>
            </a:r>
            <a:fld id="{3BAF219D-FCCA-4339-8B6E-6FFE1E5DAC0D}" type="slidenum">
              <a:rPr lang="de-DE" altLang="de-DE"/>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235733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r>
              <a:rPr lang="de-DE" altLang="de-DE"/>
              <a:t> Folie </a:t>
            </a:r>
            <a:fld id="{CAED6A4C-B2CB-42E6-B511-69B7CA0AAD7D}" type="slidenum">
              <a:rPr lang="de-DE" altLang="de-DE"/>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Modul: Grundlagen der Agrartechnik   2 Sem.        LE :   Motor Grundlagen</a:t>
            </a:r>
          </a:p>
        </p:txBody>
      </p:sp>
    </p:spTree>
    <p:extLst>
      <p:ext uri="{BB962C8B-B14F-4D97-AF65-F5344CB8AC3E}">
        <p14:creationId xmlns:p14="http://schemas.microsoft.com/office/powerpoint/2010/main" val="419732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561157"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defRPr>
            </a:lvl1pPr>
          </a:lstStyle>
          <a:p>
            <a:r>
              <a:rPr lang="de-DE" altLang="de-DE"/>
              <a:t> Folie </a:t>
            </a:r>
            <a:fld id="{C3A4DF19-9BAE-4DA1-B9C0-11EF3E5AD3CB}" type="slidenum">
              <a:rPr lang="de-DE" altLang="de-DE"/>
              <a:pPr/>
              <a:t>‹Nr.›</a:t>
            </a:fld>
            <a:endParaRPr lang="de-DE" altLang="de-DE"/>
          </a:p>
        </p:txBody>
      </p:sp>
      <p:sp>
        <p:nvSpPr>
          <p:cNvPr id="561158"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000">
                <a:solidFill>
                  <a:srgbClr val="71AD2A"/>
                </a:solidFill>
                <a:latin typeface="Arial" charset="0"/>
                <a:ea typeface="+mn-ea"/>
                <a:cs typeface="+mn-cs"/>
              </a:defRPr>
            </a:lvl1pPr>
          </a:lstStyle>
          <a:p>
            <a:pPr>
              <a:defRPr/>
            </a:pPr>
            <a:r>
              <a:rPr lang="de-DE"/>
              <a:t>HSWT    Prof. Dr. U. Groß                  Modul: Grundlagen der Agrartechnik   2 Sem.        LE :   Motor Grundlagen</a:t>
            </a:r>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hf hdr="0" dt="0"/>
  <p:txStyles>
    <p:title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ＭＳ Ｐゴシック" pitchFamily="34" charset="-128"/>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ＭＳ Ｐゴシック" pitchFamily="34" charset="-128"/>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677863" y="1719263"/>
            <a:ext cx="8486775" cy="4373562"/>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5" tIns="47893" rIns="95785" bIns="47893"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0"/>
            <a:endParaRPr lang="de-DE" altLang="de-DE"/>
          </a:p>
          <a:p>
            <a:pPr lvl="4"/>
            <a:endParaRPr lang="de-DE" altLang="de-DE"/>
          </a:p>
        </p:txBody>
      </p:sp>
      <p:sp>
        <p:nvSpPr>
          <p:cNvPr id="2051" name="Rectangle 2"/>
          <p:cNvSpPr>
            <a:spLocks noGrp="1" noChangeArrowheads="1"/>
          </p:cNvSpPr>
          <p:nvPr>
            <p:ph type="title"/>
          </p:nvPr>
        </p:nvSpPr>
        <p:spPr bwMode="auto">
          <a:xfrm>
            <a:off x="677863" y="889000"/>
            <a:ext cx="8486775" cy="6858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5" tIns="47893" rIns="95785" bIns="47893" numCol="1" anchor="ctr" anchorCtr="0" compatLnSpc="1">
            <a:prstTxWarp prst="textNoShape">
              <a:avLst/>
            </a:prstTxWarp>
          </a:bodyPr>
          <a:lstStyle/>
          <a:p>
            <a:pPr lvl="0"/>
            <a:r>
              <a:rPr lang="de-DE" altLang="de-DE"/>
              <a:t>Klicken sie, um das Titelformat zu bearbeiten</a:t>
            </a:r>
          </a:p>
        </p:txBody>
      </p:sp>
      <p:sp>
        <p:nvSpPr>
          <p:cNvPr id="1036" name="Text Box 12"/>
          <p:cNvSpPr txBox="1">
            <a:spLocks noChangeArrowheads="1"/>
          </p:cNvSpPr>
          <p:nvPr/>
        </p:nvSpPr>
        <p:spPr bwMode="auto">
          <a:xfrm>
            <a:off x="327025" y="6486525"/>
            <a:ext cx="64023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defTabSz="957263" eaLnBrk="0" hangingPunct="0">
              <a:defRPr sz="4400">
                <a:solidFill>
                  <a:schemeClr val="bg2"/>
                </a:solidFill>
                <a:latin typeface="Arial" pitchFamily="34" charset="0"/>
                <a:ea typeface="ＭＳ Ｐゴシック" pitchFamily="34" charset="-128"/>
              </a:defRPr>
            </a:lvl1pPr>
            <a:lvl2pPr marL="742950" indent="-285750" defTabSz="957263" eaLnBrk="0" hangingPunct="0">
              <a:defRPr sz="4400">
                <a:solidFill>
                  <a:schemeClr val="bg2"/>
                </a:solidFill>
                <a:latin typeface="Arial" pitchFamily="34" charset="0"/>
                <a:ea typeface="ＭＳ Ｐゴシック" pitchFamily="34" charset="-128"/>
              </a:defRPr>
            </a:lvl2pPr>
            <a:lvl3pPr marL="1143000" indent="-228600" defTabSz="957263" eaLnBrk="0" hangingPunct="0">
              <a:defRPr sz="4400">
                <a:solidFill>
                  <a:schemeClr val="bg2"/>
                </a:solidFill>
                <a:latin typeface="Arial" pitchFamily="34" charset="0"/>
                <a:ea typeface="ＭＳ Ｐゴシック" pitchFamily="34" charset="-128"/>
              </a:defRPr>
            </a:lvl3pPr>
            <a:lvl4pPr marL="1600200" indent="-228600" defTabSz="957263" eaLnBrk="0" hangingPunct="0">
              <a:defRPr sz="4400">
                <a:solidFill>
                  <a:schemeClr val="bg2"/>
                </a:solidFill>
                <a:latin typeface="Arial" pitchFamily="34" charset="0"/>
                <a:ea typeface="ＭＳ Ｐゴシック" pitchFamily="34" charset="-128"/>
              </a:defRPr>
            </a:lvl4pPr>
            <a:lvl5pPr marL="2057400" indent="-228600" defTabSz="957263" eaLnBrk="0" hangingPunct="0">
              <a:defRPr sz="4400">
                <a:solidFill>
                  <a:schemeClr val="bg2"/>
                </a:solidFill>
                <a:latin typeface="Arial" pitchFamily="34" charset="0"/>
                <a:ea typeface="ＭＳ Ｐゴシック" pitchFamily="34" charset="-128"/>
              </a:defRPr>
            </a:lvl5pPr>
            <a:lvl6pPr marL="25146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6pPr>
            <a:lvl7pPr marL="29718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7pPr>
            <a:lvl8pPr marL="34290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8pPr>
            <a:lvl9pPr marL="38862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9pPr>
          </a:lstStyle>
          <a:p>
            <a:pPr algn="l"/>
            <a:r>
              <a:rPr lang="de-DE" altLang="de-DE" sz="1100">
                <a:solidFill>
                  <a:srgbClr val="7AB800"/>
                </a:solidFill>
                <a:latin typeface="Univers" pitchFamily="34" charset="0"/>
              </a:rPr>
              <a:t>04/2014	</a:t>
            </a:r>
          </a:p>
          <a:p>
            <a:pPr algn="l"/>
            <a:endParaRPr lang="de-DE" altLang="de-DE" sz="1100">
              <a:solidFill>
                <a:srgbClr val="7AB800"/>
              </a:solidFill>
              <a:latin typeface="Univers" pitchFamily="34" charset="0"/>
            </a:endParaRPr>
          </a:p>
        </p:txBody>
      </p:sp>
      <p:sp>
        <p:nvSpPr>
          <p:cNvPr id="2053" name="Rectangle 30"/>
          <p:cNvSpPr>
            <a:spLocks noChangeArrowheads="1"/>
          </p:cNvSpPr>
          <p:nvPr userDrawn="1"/>
        </p:nvSpPr>
        <p:spPr bwMode="auto">
          <a:xfrm>
            <a:off x="9764713" y="0"/>
            <a:ext cx="141287" cy="6858000"/>
          </a:xfrm>
          <a:prstGeom prst="rect">
            <a:avLst/>
          </a:prstGeom>
          <a:solidFill>
            <a:srgbClr val="7AB8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bg2"/>
                </a:solidFill>
                <a:latin typeface="Arial" pitchFamily="34" charset="0"/>
                <a:ea typeface="ＭＳ Ｐゴシック" pitchFamily="34" charset="-128"/>
              </a:defRPr>
            </a:lvl1pPr>
            <a:lvl2pPr marL="742950" indent="-285750" eaLnBrk="0" hangingPunct="0">
              <a:defRPr sz="4400">
                <a:solidFill>
                  <a:schemeClr val="bg2"/>
                </a:solidFill>
                <a:latin typeface="Arial" pitchFamily="34" charset="0"/>
                <a:ea typeface="ＭＳ Ｐゴシック" pitchFamily="34" charset="-128"/>
              </a:defRPr>
            </a:lvl2pPr>
            <a:lvl3pPr marL="1143000" indent="-228600" eaLnBrk="0" hangingPunct="0">
              <a:defRPr sz="4400">
                <a:solidFill>
                  <a:schemeClr val="bg2"/>
                </a:solidFill>
                <a:latin typeface="Arial" pitchFamily="34" charset="0"/>
                <a:ea typeface="ＭＳ Ｐゴシック" pitchFamily="34" charset="-128"/>
              </a:defRPr>
            </a:lvl3pPr>
            <a:lvl4pPr marL="1600200" indent="-228600" eaLnBrk="0" hangingPunct="0">
              <a:defRPr sz="4400">
                <a:solidFill>
                  <a:schemeClr val="bg2"/>
                </a:solidFill>
                <a:latin typeface="Arial" pitchFamily="34" charset="0"/>
                <a:ea typeface="ＭＳ Ｐゴシック" pitchFamily="34" charset="-128"/>
              </a:defRPr>
            </a:lvl4pPr>
            <a:lvl5pPr marL="2057400" indent="-228600" eaLnBrk="0" hangingPunct="0">
              <a:defRPr sz="4400">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9pPr>
          </a:lstStyle>
          <a:p>
            <a:pPr algn="l"/>
            <a:endParaRPr lang="de-DE" altLang="de-DE" sz="2400">
              <a:solidFill>
                <a:srgbClr val="8B5625"/>
              </a:solidFill>
              <a:latin typeface="Univers" pitchFamily="34" charset="0"/>
            </a:endParaRPr>
          </a:p>
        </p:txBody>
      </p:sp>
      <p:pic>
        <p:nvPicPr>
          <p:cNvPr id="2054" name="Picture 31" descr="HSWT_Logo_gruen_RGB"/>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94513" y="503238"/>
            <a:ext cx="23304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liennummernplatzhalter 8"/>
          <p:cNvSpPr>
            <a:spLocks noGrp="1"/>
          </p:cNvSpPr>
          <p:nvPr>
            <p:ph type="sldNum" sz="quarter" idx="4"/>
          </p:nvPr>
        </p:nvSpPr>
        <p:spPr>
          <a:xfrm>
            <a:off x="8807450" y="6421438"/>
            <a:ext cx="48895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7AB800"/>
                </a:solidFill>
                <a:latin typeface="Univers" pitchFamily="34" charset="0"/>
              </a:defRPr>
            </a:lvl1pPr>
          </a:lstStyle>
          <a:p>
            <a:fld id="{4E0D39EA-5336-4AC5-BC61-D3658989EDAE}" type="slidenum">
              <a:rPr lang="de-DE" altLang="de-DE"/>
              <a:pPr/>
              <a:t>‹Nr.›</a:t>
            </a:fld>
            <a:endParaRPr lang="de-DE" altLang="de-DE"/>
          </a:p>
        </p:txBody>
      </p:sp>
      <p:sp>
        <p:nvSpPr>
          <p:cNvPr id="10" name="Text Box 12"/>
          <p:cNvSpPr txBox="1">
            <a:spLocks noChangeArrowheads="1"/>
          </p:cNvSpPr>
          <p:nvPr userDrawn="1"/>
        </p:nvSpPr>
        <p:spPr bwMode="auto">
          <a:xfrm>
            <a:off x="6705600" y="6497638"/>
            <a:ext cx="28733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defTabSz="957263" eaLnBrk="0" hangingPunct="0">
              <a:defRPr sz="4400">
                <a:solidFill>
                  <a:schemeClr val="bg2"/>
                </a:solidFill>
                <a:latin typeface="Arial" pitchFamily="34" charset="0"/>
                <a:ea typeface="ＭＳ Ｐゴシック" pitchFamily="34" charset="-128"/>
              </a:defRPr>
            </a:lvl1pPr>
            <a:lvl2pPr marL="742950" indent="-285750" defTabSz="957263" eaLnBrk="0" hangingPunct="0">
              <a:defRPr sz="4400">
                <a:solidFill>
                  <a:schemeClr val="bg2"/>
                </a:solidFill>
                <a:latin typeface="Arial" pitchFamily="34" charset="0"/>
                <a:ea typeface="ＭＳ Ｐゴシック" pitchFamily="34" charset="-128"/>
              </a:defRPr>
            </a:lvl2pPr>
            <a:lvl3pPr marL="1143000" indent="-228600" defTabSz="957263" eaLnBrk="0" hangingPunct="0">
              <a:defRPr sz="4400">
                <a:solidFill>
                  <a:schemeClr val="bg2"/>
                </a:solidFill>
                <a:latin typeface="Arial" pitchFamily="34" charset="0"/>
                <a:ea typeface="ＭＳ Ｐゴシック" pitchFamily="34" charset="-128"/>
              </a:defRPr>
            </a:lvl3pPr>
            <a:lvl4pPr marL="1600200" indent="-228600" defTabSz="957263" eaLnBrk="0" hangingPunct="0">
              <a:defRPr sz="4400">
                <a:solidFill>
                  <a:schemeClr val="bg2"/>
                </a:solidFill>
                <a:latin typeface="Arial" pitchFamily="34" charset="0"/>
                <a:ea typeface="ＭＳ Ｐゴシック" pitchFamily="34" charset="-128"/>
              </a:defRPr>
            </a:lvl4pPr>
            <a:lvl5pPr marL="2057400" indent="-228600" defTabSz="957263" eaLnBrk="0" hangingPunct="0">
              <a:defRPr sz="4400">
                <a:solidFill>
                  <a:schemeClr val="bg2"/>
                </a:solidFill>
                <a:latin typeface="Arial" pitchFamily="34" charset="0"/>
                <a:ea typeface="ＭＳ Ｐゴシック" pitchFamily="34" charset="-128"/>
              </a:defRPr>
            </a:lvl5pPr>
            <a:lvl6pPr marL="25146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6pPr>
            <a:lvl7pPr marL="29718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7pPr>
            <a:lvl8pPr marL="34290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8pPr>
            <a:lvl9pPr marL="3886200" indent="-228600" algn="ctr" defTabSz="957263" eaLnBrk="0" fontAlgn="base" hangingPunct="0">
              <a:spcBef>
                <a:spcPct val="0"/>
              </a:spcBef>
              <a:spcAft>
                <a:spcPct val="0"/>
              </a:spcAft>
              <a:defRPr sz="4400">
                <a:solidFill>
                  <a:schemeClr val="bg2"/>
                </a:solidFill>
                <a:latin typeface="Arial" pitchFamily="34" charset="0"/>
                <a:ea typeface="ＭＳ Ｐゴシック" pitchFamily="34" charset="-128"/>
              </a:defRPr>
            </a:lvl9pPr>
          </a:lstStyle>
          <a:p>
            <a:pPr algn="l"/>
            <a:r>
              <a:rPr lang="de-DE" altLang="de-DE" sz="1100">
                <a:solidFill>
                  <a:srgbClr val="7AB800"/>
                </a:solidFill>
                <a:latin typeface="Univers" pitchFamily="34" charset="0"/>
              </a:rPr>
              <a:t>Dipl.-Ing. (FH) Ernst Wöhrle	</a:t>
            </a:r>
          </a:p>
          <a:p>
            <a:pPr algn="l"/>
            <a:endParaRPr lang="de-DE" altLang="de-DE" sz="1100">
              <a:solidFill>
                <a:srgbClr val="7AB800"/>
              </a:solidFill>
              <a:latin typeface="Univers" pitchFamily="34" charset="0"/>
            </a:endParaRP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Lst>
  <p:transition advTm="10000">
    <p:zoom/>
  </p:transition>
  <p:hf hdr="0" ftr="0" dt="0"/>
  <p:txStyles>
    <p:titleStyle>
      <a:lvl1pPr algn="l" defTabSz="957263" rtl="0" eaLnBrk="0" fontAlgn="base" hangingPunct="0">
        <a:spcBef>
          <a:spcPct val="0"/>
        </a:spcBef>
        <a:spcAft>
          <a:spcPct val="0"/>
        </a:spcAft>
        <a:defRPr sz="2000" b="1">
          <a:solidFill>
            <a:schemeClr val="tx1"/>
          </a:solidFill>
          <a:latin typeface="+mj-lt"/>
          <a:ea typeface="+mj-ea"/>
          <a:cs typeface="+mj-cs"/>
        </a:defRPr>
      </a:lvl1pPr>
      <a:lvl2pPr algn="l" defTabSz="957263" rtl="0" eaLnBrk="0" fontAlgn="base" hangingPunct="0">
        <a:spcBef>
          <a:spcPct val="0"/>
        </a:spcBef>
        <a:spcAft>
          <a:spcPct val="0"/>
        </a:spcAft>
        <a:defRPr sz="2000" b="1">
          <a:solidFill>
            <a:schemeClr val="tx1"/>
          </a:solidFill>
          <a:latin typeface="Arial" charset="0"/>
          <a:cs typeface="Arial" charset="0"/>
        </a:defRPr>
      </a:lvl2pPr>
      <a:lvl3pPr algn="l" defTabSz="957263" rtl="0" eaLnBrk="0" fontAlgn="base" hangingPunct="0">
        <a:spcBef>
          <a:spcPct val="0"/>
        </a:spcBef>
        <a:spcAft>
          <a:spcPct val="0"/>
        </a:spcAft>
        <a:defRPr sz="2000" b="1">
          <a:solidFill>
            <a:schemeClr val="tx1"/>
          </a:solidFill>
          <a:latin typeface="Arial" charset="0"/>
          <a:cs typeface="Arial" charset="0"/>
        </a:defRPr>
      </a:lvl3pPr>
      <a:lvl4pPr algn="l" defTabSz="957263" rtl="0" eaLnBrk="0" fontAlgn="base" hangingPunct="0">
        <a:spcBef>
          <a:spcPct val="0"/>
        </a:spcBef>
        <a:spcAft>
          <a:spcPct val="0"/>
        </a:spcAft>
        <a:defRPr sz="2000" b="1">
          <a:solidFill>
            <a:schemeClr val="tx1"/>
          </a:solidFill>
          <a:latin typeface="Arial" charset="0"/>
          <a:cs typeface="Arial" charset="0"/>
        </a:defRPr>
      </a:lvl4pPr>
      <a:lvl5pPr algn="l" defTabSz="957263" rtl="0" eaLnBrk="0" fontAlgn="base" hangingPunct="0">
        <a:spcBef>
          <a:spcPct val="0"/>
        </a:spcBef>
        <a:spcAft>
          <a:spcPct val="0"/>
        </a:spcAft>
        <a:defRPr sz="2000" b="1">
          <a:solidFill>
            <a:schemeClr val="tx1"/>
          </a:solidFill>
          <a:latin typeface="Arial" charset="0"/>
          <a:cs typeface="Arial" charset="0"/>
        </a:defRPr>
      </a:lvl5pPr>
      <a:lvl6pPr marL="457200" algn="l" defTabSz="957263" rtl="0" eaLnBrk="0" fontAlgn="base" hangingPunct="0">
        <a:spcBef>
          <a:spcPct val="0"/>
        </a:spcBef>
        <a:spcAft>
          <a:spcPct val="0"/>
        </a:spcAft>
        <a:defRPr sz="2000" b="1">
          <a:solidFill>
            <a:schemeClr val="tx1"/>
          </a:solidFill>
          <a:latin typeface="Arial" charset="0"/>
          <a:cs typeface="Arial" charset="0"/>
        </a:defRPr>
      </a:lvl6pPr>
      <a:lvl7pPr marL="914400" algn="l" defTabSz="957263" rtl="0" eaLnBrk="0" fontAlgn="base" hangingPunct="0">
        <a:spcBef>
          <a:spcPct val="0"/>
        </a:spcBef>
        <a:spcAft>
          <a:spcPct val="0"/>
        </a:spcAft>
        <a:defRPr sz="2000" b="1">
          <a:solidFill>
            <a:schemeClr val="tx1"/>
          </a:solidFill>
          <a:latin typeface="Arial" charset="0"/>
          <a:cs typeface="Arial" charset="0"/>
        </a:defRPr>
      </a:lvl7pPr>
      <a:lvl8pPr marL="1371600" algn="l" defTabSz="957263" rtl="0" eaLnBrk="0" fontAlgn="base" hangingPunct="0">
        <a:spcBef>
          <a:spcPct val="0"/>
        </a:spcBef>
        <a:spcAft>
          <a:spcPct val="0"/>
        </a:spcAft>
        <a:defRPr sz="2000" b="1">
          <a:solidFill>
            <a:schemeClr val="tx1"/>
          </a:solidFill>
          <a:latin typeface="Arial" charset="0"/>
          <a:cs typeface="Arial" charset="0"/>
        </a:defRPr>
      </a:lvl8pPr>
      <a:lvl9pPr marL="1828800" algn="l" defTabSz="957263" rtl="0" eaLnBrk="0" fontAlgn="base" hangingPunct="0">
        <a:spcBef>
          <a:spcPct val="0"/>
        </a:spcBef>
        <a:spcAft>
          <a:spcPct val="0"/>
        </a:spcAft>
        <a:defRPr sz="2000" b="1">
          <a:solidFill>
            <a:schemeClr val="tx1"/>
          </a:solidFill>
          <a:latin typeface="Arial" charset="0"/>
          <a:cs typeface="Arial" charset="0"/>
        </a:defRPr>
      </a:lvl9pPr>
    </p:titleStyle>
    <p:bodyStyle>
      <a:lvl1pPr marL="358775" indent="-358775" algn="l" defTabSz="957263" rtl="0" eaLnBrk="0" fontAlgn="base" hangingPunct="0">
        <a:lnSpc>
          <a:spcPct val="150000"/>
        </a:lnSpc>
        <a:spcBef>
          <a:spcPct val="0"/>
        </a:spcBef>
        <a:spcAft>
          <a:spcPct val="0"/>
        </a:spcAft>
        <a:buClr>
          <a:srgbClr val="7AB800"/>
        </a:buClr>
        <a:buFont typeface="Lucida Grande"/>
        <a:buChar char="»"/>
        <a:defRPr sz="2000">
          <a:solidFill>
            <a:schemeClr val="tx1"/>
          </a:solidFill>
          <a:latin typeface="+mn-lt"/>
          <a:ea typeface="+mn-ea"/>
          <a:cs typeface="+mn-cs"/>
        </a:defRPr>
      </a:lvl1pPr>
      <a:lvl2pPr marL="719138" indent="-358775" algn="l" defTabSz="957263" rtl="0" eaLnBrk="0" fontAlgn="base" hangingPunct="0">
        <a:lnSpc>
          <a:spcPct val="150000"/>
        </a:lnSpc>
        <a:spcBef>
          <a:spcPct val="0"/>
        </a:spcBef>
        <a:spcAft>
          <a:spcPct val="0"/>
        </a:spcAft>
        <a:buClr>
          <a:srgbClr val="7AB800"/>
        </a:buClr>
        <a:buFont typeface="Arial" pitchFamily="34" charset="0"/>
        <a:buChar char="»"/>
        <a:defRPr>
          <a:solidFill>
            <a:schemeClr val="tx1"/>
          </a:solidFill>
          <a:latin typeface="+mn-lt"/>
          <a:cs typeface="+mn-cs"/>
        </a:defRPr>
      </a:lvl2pPr>
      <a:lvl3pPr marL="1079500" indent="-358775" algn="l" defTabSz="957263" rtl="0" eaLnBrk="0" fontAlgn="base" hangingPunct="0">
        <a:lnSpc>
          <a:spcPct val="150000"/>
        </a:lnSpc>
        <a:spcBef>
          <a:spcPct val="0"/>
        </a:spcBef>
        <a:spcAft>
          <a:spcPct val="0"/>
        </a:spcAft>
        <a:buClr>
          <a:srgbClr val="7AB800"/>
        </a:buClr>
        <a:buFont typeface="Arial" pitchFamily="34" charset="0"/>
        <a:buChar char="»"/>
        <a:defRPr sz="1600">
          <a:solidFill>
            <a:schemeClr val="tx1"/>
          </a:solidFill>
          <a:latin typeface="+mn-lt"/>
          <a:cs typeface="+mn-cs"/>
        </a:defRPr>
      </a:lvl3pPr>
      <a:lvl4pPr marL="1439863" indent="-358775" algn="l" defTabSz="957263" rtl="0" eaLnBrk="0" fontAlgn="base" hangingPunct="0">
        <a:lnSpc>
          <a:spcPct val="150000"/>
        </a:lnSpc>
        <a:spcBef>
          <a:spcPct val="0"/>
        </a:spcBef>
        <a:spcAft>
          <a:spcPct val="0"/>
        </a:spcAft>
        <a:buClr>
          <a:srgbClr val="7AB800"/>
        </a:buClr>
        <a:buFont typeface="Arial" pitchFamily="34" charset="0"/>
        <a:buChar char="»"/>
        <a:defRPr sz="1400">
          <a:solidFill>
            <a:schemeClr val="tx1"/>
          </a:solidFill>
          <a:latin typeface="+mn-lt"/>
          <a:cs typeface="+mn-cs"/>
        </a:defRPr>
      </a:lvl4pPr>
      <a:lvl5pPr marL="2346325" indent="-238125" algn="l" defTabSz="957263" rtl="0" eaLnBrk="0" fontAlgn="base" hangingPunct="0">
        <a:spcBef>
          <a:spcPct val="20000"/>
        </a:spcBef>
        <a:spcAft>
          <a:spcPct val="0"/>
        </a:spcAft>
        <a:buFont typeface="Helvetica" pitchFamily="34" charset="0"/>
        <a:defRPr sz="2100">
          <a:solidFill>
            <a:schemeClr val="tx1"/>
          </a:solidFill>
          <a:latin typeface="+mn-lt"/>
          <a:cs typeface="+mn-cs"/>
        </a:defRPr>
      </a:lvl5pPr>
      <a:lvl6pPr marL="2803525" indent="-238125" algn="l" defTabSz="957263" rtl="0" eaLnBrk="0" fontAlgn="base" hangingPunct="0">
        <a:spcBef>
          <a:spcPct val="20000"/>
        </a:spcBef>
        <a:spcAft>
          <a:spcPct val="0"/>
        </a:spcAft>
        <a:buFont typeface="Helvetica" pitchFamily="34" charset="0"/>
        <a:defRPr sz="2100">
          <a:solidFill>
            <a:schemeClr val="tx1"/>
          </a:solidFill>
          <a:latin typeface="+mn-lt"/>
          <a:cs typeface="+mn-cs"/>
        </a:defRPr>
      </a:lvl6pPr>
      <a:lvl7pPr marL="3260725" indent="-238125" algn="l" defTabSz="957263" rtl="0" eaLnBrk="0" fontAlgn="base" hangingPunct="0">
        <a:spcBef>
          <a:spcPct val="20000"/>
        </a:spcBef>
        <a:spcAft>
          <a:spcPct val="0"/>
        </a:spcAft>
        <a:buFont typeface="Helvetica" pitchFamily="34" charset="0"/>
        <a:defRPr sz="2100">
          <a:solidFill>
            <a:schemeClr val="tx1"/>
          </a:solidFill>
          <a:latin typeface="+mn-lt"/>
          <a:cs typeface="+mn-cs"/>
        </a:defRPr>
      </a:lvl7pPr>
      <a:lvl8pPr marL="3717925" indent="-238125" algn="l" defTabSz="957263" rtl="0" eaLnBrk="0" fontAlgn="base" hangingPunct="0">
        <a:spcBef>
          <a:spcPct val="20000"/>
        </a:spcBef>
        <a:spcAft>
          <a:spcPct val="0"/>
        </a:spcAft>
        <a:buFont typeface="Helvetica" pitchFamily="34" charset="0"/>
        <a:defRPr sz="2100">
          <a:solidFill>
            <a:schemeClr val="tx1"/>
          </a:solidFill>
          <a:latin typeface="+mn-lt"/>
          <a:cs typeface="+mn-cs"/>
        </a:defRPr>
      </a:lvl8pPr>
      <a:lvl9pPr marL="4175125" indent="-238125" algn="l" defTabSz="957263" rtl="0" eaLnBrk="0" fontAlgn="base" hangingPunct="0">
        <a:spcBef>
          <a:spcPct val="20000"/>
        </a:spcBef>
        <a:spcAft>
          <a:spcPct val="0"/>
        </a:spcAft>
        <a:buFont typeface="Helvetica" pitchFamily="34" charset="0"/>
        <a:defRPr sz="21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 Target="slide4.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hyperlink" Target="file:///C:\Users\Woehrle\Data\Ernst%20W&#246;hrle\_Lehrauftrag%20Triesdorf\Animationen\Modul%202_%20Teil%201\_EQ%20200%20Simulation\CMATIC_Animation.avi" TargetMode="External"/><Relationship Id="rId2" Type="http://schemas.openxmlformats.org/officeDocument/2006/relationships/image" Target="../media/image102.png"/><Relationship Id="rId1" Type="http://schemas.openxmlformats.org/officeDocument/2006/relationships/slideLayout" Target="../slideLayouts/slideLayout12.xml"/><Relationship Id="rId5" Type="http://schemas.openxmlformats.org/officeDocument/2006/relationships/image" Target="../media/image10.wmf"/><Relationship Id="rId4" Type="http://schemas.openxmlformats.org/officeDocument/2006/relationships/hyperlink" Target="https://www.youtube.com/watch?v=nFGti7O1wsQ"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yYAw79386WI" TargetMode="External"/><Relationship Id="rId2" Type="http://schemas.openxmlformats.org/officeDocument/2006/relationships/image" Target="../media/image111.jpeg"/><Relationship Id="rId1" Type="http://schemas.openxmlformats.org/officeDocument/2006/relationships/slideLayout" Target="../slideLayouts/slideLayout6.xml"/><Relationship Id="rId5" Type="http://schemas.openxmlformats.org/officeDocument/2006/relationships/hyperlink" Target="https://www.youtube.com/watch?v=ElV7guEBjr4" TargetMode="External"/><Relationship Id="rId4" Type="http://schemas.openxmlformats.org/officeDocument/2006/relationships/image" Target="../media/image10.w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Mj38Ficw2S0"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110.xml.rels><?xml version="1.0" encoding="UTF-8" standalone="yes"?>
<Relationships xmlns="http://schemas.openxmlformats.org/package/2006/relationships"><Relationship Id="rId3" Type="http://schemas.openxmlformats.org/officeDocument/2006/relationships/hyperlink" Target="http://www.youtube.com/watch?v=btHoejvNp2Y" TargetMode="External"/><Relationship Id="rId2" Type="http://schemas.openxmlformats.org/officeDocument/2006/relationships/image" Target="../media/image112.jpeg"/><Relationship Id="rId1" Type="http://schemas.openxmlformats.org/officeDocument/2006/relationships/slideLayout" Target="../slideLayouts/slideLayout6.xml"/><Relationship Id="rId6" Type="http://schemas.openxmlformats.org/officeDocument/2006/relationships/hyperlink" Target="https://www.youtube.com/watch?v=OnX763o8n4o" TargetMode="External"/><Relationship Id="rId5" Type="http://schemas.openxmlformats.org/officeDocument/2006/relationships/hyperlink" Target="https://www.youtube.com/watch?v=ElV7guEBjr4" TargetMode="External"/><Relationship Id="rId4" Type="http://schemas.openxmlformats.org/officeDocument/2006/relationships/image" Target="../media/image10.wmf"/></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0.wmf"/><Relationship Id="rId4" Type="http://schemas.openxmlformats.org/officeDocument/2006/relationships/hyperlink" Target="https://www.youtube.com/watch?v=XjWrVOMkCBc"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97EKbN1ZXrs" TargetMode="External"/><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hyperlink" Target="https://www.youtube.com/watch?v=9OiZkTdCJY0" TargetMode="External"/><Relationship Id="rId4" Type="http://schemas.openxmlformats.org/officeDocument/2006/relationships/image" Target="../media/image19.jpeg"/><Relationship Id="rId9" Type="http://schemas.openxmlformats.org/officeDocument/2006/relationships/image" Target="../media/image10.wmf"/></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97EKbN1ZXrs" TargetMode="External"/><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10.wmf"/></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U7gI_TgzR8s"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b1XWKR36K8c" TargetMode="External"/><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10.wmf"/></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de.wikipedia.org/wiki/Gas" TargetMode="External"/><Relationship Id="rId2" Type="http://schemas.openxmlformats.org/officeDocument/2006/relationships/hyperlink" Target="http://de.wikipedia.org/wiki/Fl%C3%BCssigkeit" TargetMode="External"/><Relationship Id="rId1" Type="http://schemas.openxmlformats.org/officeDocument/2006/relationships/slideLayout" Target="../slideLayouts/slideLayout2.xml"/><Relationship Id="rId4" Type="http://schemas.openxmlformats.org/officeDocument/2006/relationships/hyperlink" Target="http://de.wikipedia.org/wiki/Hydrodynamik"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KeqwPNvC89c" TargetMode="External"/><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hyperlink" Target="https://www.youtube.com/watch?v=8l5FtW2E4_A" TargetMode="External"/><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X91sqYb1x_w" TargetMode="External"/><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hyperlink" Target="https://www.youtube.com/watch?v=qxde7uVOmFQ" TargetMode="External"/><Relationship Id="rId4" Type="http://schemas.openxmlformats.org/officeDocument/2006/relationships/image" Target="../media/image10.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u2yIZYTkn-A"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U7gI_TgzR8s" TargetMode="Externa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hyperlink" Target="https://www.youtube.com/watch?v=u2yIZYTkn-A"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82.jpeg"/><Relationship Id="rId7" Type="http://schemas.openxmlformats.org/officeDocument/2006/relationships/hyperlink" Target="https://www.youtube.com/watch?v=PNPWQ6ipsxY" TargetMode="External"/><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slide" Target="slide4.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tHA7BlxgFU4" TargetMode="External"/><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10.wmf"/></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hyperlink" Target="https://www.youtube.com/watch?v=PCcFLR0lx3o" TargetMode="Externa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2000" dirty="0"/>
              <a:t>UE-Getriebe</a:t>
            </a:r>
          </a:p>
        </p:txBody>
      </p:sp>
      <p:sp>
        <p:nvSpPr>
          <p:cNvPr id="1024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dirty="0">
                <a:solidFill>
                  <a:srgbClr val="71AD2A"/>
                </a:solidFill>
              </a:rPr>
              <a:t> Folie </a:t>
            </a:r>
            <a:fld id="{98B566F8-2DB8-4EC4-8BB0-50A442BC2608}" type="slidenum">
              <a:rPr lang="de-DE" altLang="de-DE" sz="1000">
                <a:solidFill>
                  <a:srgbClr val="71AD2A"/>
                </a:solidFill>
              </a:rPr>
              <a:pPr algn="r">
                <a:spcBef>
                  <a:spcPct val="0"/>
                </a:spcBef>
                <a:buClrTx/>
                <a:buFontTx/>
                <a:buNone/>
              </a:pPr>
              <a:t>1</a:t>
            </a:fld>
            <a:endParaRPr lang="de-DE" altLang="de-DE" sz="1000" dirty="0">
              <a:solidFill>
                <a:srgbClr val="71AD2A"/>
              </a:solidFill>
            </a:endParaRPr>
          </a:p>
        </p:txBody>
      </p:sp>
      <p:sp>
        <p:nvSpPr>
          <p:cNvPr id="1024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dirty="0">
                <a:solidFill>
                  <a:srgbClr val="71AD2A"/>
                </a:solidFill>
              </a:rPr>
              <a:t>HSWT    Prof. Dr. U. Groß                  Modul: Grundlagen der Agrartechnik   2 Sem.        LE :   Motor Grundlagen</a:t>
            </a:r>
          </a:p>
        </p:txBody>
      </p:sp>
      <p:sp>
        <p:nvSpPr>
          <p:cNvPr id="394254" name="Text Box 14"/>
          <p:cNvSpPr txBox="1">
            <a:spLocks noChangeArrowheads="1"/>
          </p:cNvSpPr>
          <p:nvPr/>
        </p:nvSpPr>
        <p:spPr bwMode="auto">
          <a:xfrm>
            <a:off x="762000" y="990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dirty="0">
                <a:solidFill>
                  <a:srgbClr val="0000FF"/>
                </a:solidFill>
              </a:rPr>
              <a:t>3.              Triebwerk</a:t>
            </a:r>
            <a:endParaRPr lang="de-DE" altLang="de-DE" sz="1800" dirty="0">
              <a:solidFill>
                <a:srgbClr val="FF0000"/>
              </a:solidFill>
            </a:endParaRPr>
          </a:p>
        </p:txBody>
      </p:sp>
      <p:sp>
        <p:nvSpPr>
          <p:cNvPr id="394255" name="Text Box 15"/>
          <p:cNvSpPr txBox="1">
            <a:spLocks noChangeArrowheads="1"/>
          </p:cNvSpPr>
          <p:nvPr/>
        </p:nvSpPr>
        <p:spPr bwMode="auto">
          <a:xfrm>
            <a:off x="762000" y="1371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 1.          Kupplung</a:t>
            </a:r>
          </a:p>
        </p:txBody>
      </p:sp>
      <p:sp>
        <p:nvSpPr>
          <p:cNvPr id="394256" name="Text Box 16"/>
          <p:cNvSpPr txBox="1">
            <a:spLocks noChangeArrowheads="1"/>
          </p:cNvSpPr>
          <p:nvPr/>
        </p:nvSpPr>
        <p:spPr bwMode="auto">
          <a:xfrm>
            <a:off x="762000" y="28194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3.2.1.        Anforderungen</a:t>
            </a:r>
          </a:p>
        </p:txBody>
      </p:sp>
      <p:sp>
        <p:nvSpPr>
          <p:cNvPr id="394257" name="Text Box 17"/>
          <p:cNvSpPr txBox="1">
            <a:spLocks noChangeArrowheads="1"/>
          </p:cNvSpPr>
          <p:nvPr/>
        </p:nvSpPr>
        <p:spPr bwMode="auto">
          <a:xfrm>
            <a:off x="762000" y="31242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3.2.2.        Grundaufbau</a:t>
            </a:r>
          </a:p>
        </p:txBody>
      </p:sp>
      <p:sp>
        <p:nvSpPr>
          <p:cNvPr id="394258" name="Text Box 18"/>
          <p:cNvSpPr txBox="1">
            <a:spLocks noChangeArrowheads="1"/>
          </p:cNvSpPr>
          <p:nvPr/>
        </p:nvSpPr>
        <p:spPr bwMode="auto">
          <a:xfrm>
            <a:off x="762000" y="34290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3.2.3.        Getriebeelemente</a:t>
            </a:r>
          </a:p>
        </p:txBody>
      </p:sp>
      <p:sp>
        <p:nvSpPr>
          <p:cNvPr id="394259" name="Text Box 19"/>
          <p:cNvSpPr txBox="1">
            <a:spLocks noChangeArrowheads="1"/>
          </p:cNvSpPr>
          <p:nvPr/>
        </p:nvSpPr>
        <p:spPr bwMode="auto">
          <a:xfrm>
            <a:off x="762000" y="3657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3.2.3.1.     Zahnräder, Lager und Planetengetriebe</a:t>
            </a:r>
          </a:p>
        </p:txBody>
      </p:sp>
      <p:sp>
        <p:nvSpPr>
          <p:cNvPr id="394260" name="Text Box 20"/>
          <p:cNvSpPr txBox="1">
            <a:spLocks noChangeArrowheads="1"/>
          </p:cNvSpPr>
          <p:nvPr/>
        </p:nvSpPr>
        <p:spPr bwMode="auto">
          <a:xfrm>
            <a:off x="762000" y="41910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3.2.4.        Getriebeplan</a:t>
            </a:r>
          </a:p>
        </p:txBody>
      </p:sp>
      <p:sp>
        <p:nvSpPr>
          <p:cNvPr id="394261" name="Text Box 21"/>
          <p:cNvSpPr txBox="1">
            <a:spLocks noChangeArrowheads="1"/>
          </p:cNvSpPr>
          <p:nvPr/>
        </p:nvSpPr>
        <p:spPr bwMode="auto">
          <a:xfrm>
            <a:off x="762000" y="1752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3.1.1.        Mechanische Kupplung</a:t>
            </a:r>
          </a:p>
        </p:txBody>
      </p:sp>
      <p:sp>
        <p:nvSpPr>
          <p:cNvPr id="394262" name="Text Box 22"/>
          <p:cNvSpPr txBox="1">
            <a:spLocks noChangeArrowheads="1"/>
          </p:cNvSpPr>
          <p:nvPr/>
        </p:nvSpPr>
        <p:spPr bwMode="auto">
          <a:xfrm>
            <a:off x="762000" y="20574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3.1.2.        Hydraulische Kupplung</a:t>
            </a:r>
          </a:p>
        </p:txBody>
      </p:sp>
      <p:sp>
        <p:nvSpPr>
          <p:cNvPr id="394263" name="Text Box 23"/>
          <p:cNvSpPr txBox="1">
            <a:spLocks noChangeArrowheads="1"/>
          </p:cNvSpPr>
          <p:nvPr/>
        </p:nvSpPr>
        <p:spPr bwMode="auto">
          <a:xfrm>
            <a:off x="762000" y="24384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3.2.           Gestufte Getriebe</a:t>
            </a:r>
          </a:p>
        </p:txBody>
      </p:sp>
      <p:sp>
        <p:nvSpPr>
          <p:cNvPr id="394264" name="Text Box 24"/>
          <p:cNvSpPr txBox="1">
            <a:spLocks noChangeArrowheads="1"/>
          </p:cNvSpPr>
          <p:nvPr/>
        </p:nvSpPr>
        <p:spPr bwMode="auto">
          <a:xfrm>
            <a:off x="762000" y="49530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3.3.1.        Hydraulische stufenlose Getriebe</a:t>
            </a:r>
          </a:p>
        </p:txBody>
      </p:sp>
      <p:sp>
        <p:nvSpPr>
          <p:cNvPr id="394265" name="Text Box 25"/>
          <p:cNvSpPr txBox="1">
            <a:spLocks noChangeArrowheads="1"/>
          </p:cNvSpPr>
          <p:nvPr/>
        </p:nvSpPr>
        <p:spPr bwMode="auto">
          <a:xfrm>
            <a:off x="762000" y="52578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3.3.2.        Mechanische stufenlose Getriebe</a:t>
            </a:r>
          </a:p>
        </p:txBody>
      </p:sp>
      <p:sp>
        <p:nvSpPr>
          <p:cNvPr id="394266" name="Text Box 26"/>
          <p:cNvSpPr txBox="1">
            <a:spLocks noChangeArrowheads="1"/>
          </p:cNvSpPr>
          <p:nvPr/>
        </p:nvSpPr>
        <p:spPr bwMode="auto">
          <a:xfrm>
            <a:off x="762000" y="5562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olidFill>
                  <a:srgbClr val="000000"/>
                </a:solidFill>
              </a:rPr>
              <a:t>3.3.3.        Leistungsverzweigte Getriebe</a:t>
            </a:r>
          </a:p>
        </p:txBody>
      </p:sp>
      <p:sp>
        <p:nvSpPr>
          <p:cNvPr id="394267" name="Text Box 27"/>
          <p:cNvSpPr txBox="1">
            <a:spLocks noChangeArrowheads="1"/>
          </p:cNvSpPr>
          <p:nvPr/>
        </p:nvSpPr>
        <p:spPr bwMode="auto">
          <a:xfrm>
            <a:off x="762000" y="38862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3.2.3.2.     Schaltstellen</a:t>
            </a:r>
          </a:p>
        </p:txBody>
      </p:sp>
      <p:sp>
        <p:nvSpPr>
          <p:cNvPr id="394268" name="Text Box 28"/>
          <p:cNvSpPr txBox="1">
            <a:spLocks noChangeArrowheads="1"/>
          </p:cNvSpPr>
          <p:nvPr/>
        </p:nvSpPr>
        <p:spPr bwMode="auto">
          <a:xfrm>
            <a:off x="762000" y="45720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3.3.           Stufenlose 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4254"/>
                                        </p:tgtEl>
                                        <p:attrNameLst>
                                          <p:attrName>style.visibility</p:attrName>
                                        </p:attrNameLst>
                                      </p:cBhvr>
                                      <p:to>
                                        <p:strVal val="visible"/>
                                      </p:to>
                                    </p:set>
                                    <p:animEffect transition="in" filter="wipe(left)">
                                      <p:cBhvr>
                                        <p:cTn id="7" dur="500"/>
                                        <p:tgtEl>
                                          <p:spTgt spid="394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4255"/>
                                        </p:tgtEl>
                                        <p:attrNameLst>
                                          <p:attrName>style.visibility</p:attrName>
                                        </p:attrNameLst>
                                      </p:cBhvr>
                                      <p:to>
                                        <p:strVal val="visible"/>
                                      </p:to>
                                    </p:set>
                                    <p:animEffect transition="in" filter="wipe(left)">
                                      <p:cBhvr>
                                        <p:cTn id="12" dur="500"/>
                                        <p:tgtEl>
                                          <p:spTgt spid="394255"/>
                                        </p:tgtEl>
                                      </p:cBhvr>
                                    </p:animEffect>
                                  </p:childTnLst>
                                  <p:subTnLst>
                                    <p:animClr clrSpc="rgb" dir="cw">
                                      <p:cBhvr override="childStyle">
                                        <p:cTn dur="1" fill="hold" display="0" masterRel="nextClick" afterEffect="1"/>
                                        <p:tgtEl>
                                          <p:spTgt spid="394255"/>
                                        </p:tgtEl>
                                        <p:attrNameLst>
                                          <p:attrName>ppt_c</p:attrName>
                                        </p:attrNameLst>
                                      </p:cBhvr>
                                      <p:to>
                                        <a:srgbClr val="FF33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4261"/>
                                        </p:tgtEl>
                                        <p:attrNameLst>
                                          <p:attrName>style.visibility</p:attrName>
                                        </p:attrNameLst>
                                      </p:cBhvr>
                                      <p:to>
                                        <p:strVal val="visible"/>
                                      </p:to>
                                    </p:set>
                                    <p:animEffect transition="in" filter="wipe(left)">
                                      <p:cBhvr>
                                        <p:cTn id="17" dur="500"/>
                                        <p:tgtEl>
                                          <p:spTgt spid="394261"/>
                                        </p:tgtEl>
                                      </p:cBhvr>
                                    </p:animEffect>
                                  </p:childTnLst>
                                  <p:subTnLst>
                                    <p:animClr clrSpc="rgb" dir="cw">
                                      <p:cBhvr override="childStyle">
                                        <p:cTn dur="1" fill="hold" display="0" masterRel="nextClick" afterEffect="1"/>
                                        <p:tgtEl>
                                          <p:spTgt spid="394261"/>
                                        </p:tgtEl>
                                        <p:attrNameLst>
                                          <p:attrName>ppt_c</p:attrName>
                                        </p:attrNameLst>
                                      </p:cBhvr>
                                      <p:to>
                                        <a:srgbClr val="FF3300"/>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4262"/>
                                        </p:tgtEl>
                                        <p:attrNameLst>
                                          <p:attrName>style.visibility</p:attrName>
                                        </p:attrNameLst>
                                      </p:cBhvr>
                                      <p:to>
                                        <p:strVal val="visible"/>
                                      </p:to>
                                    </p:set>
                                    <p:animEffect transition="in" filter="wipe(left)">
                                      <p:cBhvr>
                                        <p:cTn id="22" dur="500"/>
                                        <p:tgtEl>
                                          <p:spTgt spid="394262"/>
                                        </p:tgtEl>
                                      </p:cBhvr>
                                    </p:animEffect>
                                  </p:childTnLst>
                                  <p:subTnLst>
                                    <p:animClr clrSpc="rgb" dir="cw">
                                      <p:cBhvr override="childStyle">
                                        <p:cTn dur="1" fill="hold" display="0" masterRel="nextClick" afterEffect="1"/>
                                        <p:tgtEl>
                                          <p:spTgt spid="394262"/>
                                        </p:tgtEl>
                                        <p:attrNameLst>
                                          <p:attrName>ppt_c</p:attrName>
                                        </p:attrNameLst>
                                      </p:cBhvr>
                                      <p:to>
                                        <a:srgbClr val="FF33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4263"/>
                                        </p:tgtEl>
                                        <p:attrNameLst>
                                          <p:attrName>style.visibility</p:attrName>
                                        </p:attrNameLst>
                                      </p:cBhvr>
                                      <p:to>
                                        <p:strVal val="visible"/>
                                      </p:to>
                                    </p:set>
                                    <p:animEffect transition="in" filter="wipe(left)">
                                      <p:cBhvr>
                                        <p:cTn id="27" dur="500"/>
                                        <p:tgtEl>
                                          <p:spTgt spid="394263"/>
                                        </p:tgtEl>
                                      </p:cBhvr>
                                    </p:animEffect>
                                  </p:childTnLst>
                                  <p:subTnLst>
                                    <p:animClr clrSpc="rgb" dir="cw">
                                      <p:cBhvr override="childStyle">
                                        <p:cTn dur="1" fill="hold" display="0" masterRel="nextClick" afterEffect="1"/>
                                        <p:tgtEl>
                                          <p:spTgt spid="394263"/>
                                        </p:tgtEl>
                                        <p:attrNameLst>
                                          <p:attrName>ppt_c</p:attrName>
                                        </p:attrNameLst>
                                      </p:cBhvr>
                                      <p:to>
                                        <a:srgbClr val="FF3300"/>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4256"/>
                                        </p:tgtEl>
                                        <p:attrNameLst>
                                          <p:attrName>style.visibility</p:attrName>
                                        </p:attrNameLst>
                                      </p:cBhvr>
                                      <p:to>
                                        <p:strVal val="visible"/>
                                      </p:to>
                                    </p:set>
                                    <p:animEffect transition="in" filter="wipe(left)">
                                      <p:cBhvr>
                                        <p:cTn id="32" dur="500"/>
                                        <p:tgtEl>
                                          <p:spTgt spid="394256"/>
                                        </p:tgtEl>
                                      </p:cBhvr>
                                    </p:animEffect>
                                  </p:childTnLst>
                                  <p:subTnLst>
                                    <p:animClr clrSpc="rgb" dir="cw">
                                      <p:cBhvr override="childStyle">
                                        <p:cTn dur="1" fill="hold" display="0" masterRel="nextClick" afterEffect="1"/>
                                        <p:tgtEl>
                                          <p:spTgt spid="394256"/>
                                        </p:tgtEl>
                                        <p:attrNameLst>
                                          <p:attrName>ppt_c</p:attrName>
                                        </p:attrNameLst>
                                      </p:cBhvr>
                                      <p:to>
                                        <a:srgbClr val="FF3300"/>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4257"/>
                                        </p:tgtEl>
                                        <p:attrNameLst>
                                          <p:attrName>style.visibility</p:attrName>
                                        </p:attrNameLst>
                                      </p:cBhvr>
                                      <p:to>
                                        <p:strVal val="visible"/>
                                      </p:to>
                                    </p:set>
                                    <p:animEffect transition="in" filter="wipe(left)">
                                      <p:cBhvr>
                                        <p:cTn id="37" dur="500"/>
                                        <p:tgtEl>
                                          <p:spTgt spid="394257"/>
                                        </p:tgtEl>
                                      </p:cBhvr>
                                    </p:animEffect>
                                  </p:childTnLst>
                                  <p:subTnLst>
                                    <p:animClr clrSpc="rgb" dir="cw">
                                      <p:cBhvr override="childStyle">
                                        <p:cTn dur="1" fill="hold" display="0" masterRel="nextClick" afterEffect="1"/>
                                        <p:tgtEl>
                                          <p:spTgt spid="394257"/>
                                        </p:tgtEl>
                                        <p:attrNameLst>
                                          <p:attrName>ppt_c</p:attrName>
                                        </p:attrNameLst>
                                      </p:cBhvr>
                                      <p:to>
                                        <a:srgbClr val="FF3300"/>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4258"/>
                                        </p:tgtEl>
                                        <p:attrNameLst>
                                          <p:attrName>style.visibility</p:attrName>
                                        </p:attrNameLst>
                                      </p:cBhvr>
                                      <p:to>
                                        <p:strVal val="visible"/>
                                      </p:to>
                                    </p:set>
                                    <p:animEffect transition="in" filter="wipe(left)">
                                      <p:cBhvr>
                                        <p:cTn id="42" dur="500"/>
                                        <p:tgtEl>
                                          <p:spTgt spid="394258"/>
                                        </p:tgtEl>
                                      </p:cBhvr>
                                    </p:animEffect>
                                  </p:childTnLst>
                                  <p:subTnLst>
                                    <p:animClr clrSpc="rgb" dir="cw">
                                      <p:cBhvr override="childStyle">
                                        <p:cTn dur="1" fill="hold" display="0" masterRel="nextClick" afterEffect="1"/>
                                        <p:tgtEl>
                                          <p:spTgt spid="394258"/>
                                        </p:tgtEl>
                                        <p:attrNameLst>
                                          <p:attrName>ppt_c</p:attrName>
                                        </p:attrNameLst>
                                      </p:cBhvr>
                                      <p:to>
                                        <a:srgbClr val="FF3300"/>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4259"/>
                                        </p:tgtEl>
                                        <p:attrNameLst>
                                          <p:attrName>style.visibility</p:attrName>
                                        </p:attrNameLst>
                                      </p:cBhvr>
                                      <p:to>
                                        <p:strVal val="visible"/>
                                      </p:to>
                                    </p:set>
                                    <p:animEffect transition="in" filter="wipe(left)">
                                      <p:cBhvr>
                                        <p:cTn id="47" dur="500"/>
                                        <p:tgtEl>
                                          <p:spTgt spid="394259"/>
                                        </p:tgtEl>
                                      </p:cBhvr>
                                    </p:animEffect>
                                  </p:childTnLst>
                                  <p:subTnLst>
                                    <p:animClr clrSpc="rgb" dir="cw">
                                      <p:cBhvr override="childStyle">
                                        <p:cTn dur="1" fill="hold" display="0" masterRel="nextClick" afterEffect="1"/>
                                        <p:tgtEl>
                                          <p:spTgt spid="394259"/>
                                        </p:tgtEl>
                                        <p:attrNameLst>
                                          <p:attrName>ppt_c</p:attrName>
                                        </p:attrNameLst>
                                      </p:cBhvr>
                                      <p:to>
                                        <a:srgbClr val="FF3300"/>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4267"/>
                                        </p:tgtEl>
                                        <p:attrNameLst>
                                          <p:attrName>style.visibility</p:attrName>
                                        </p:attrNameLst>
                                      </p:cBhvr>
                                      <p:to>
                                        <p:strVal val="visible"/>
                                      </p:to>
                                    </p:set>
                                    <p:animEffect transition="in" filter="wipe(left)">
                                      <p:cBhvr>
                                        <p:cTn id="52" dur="500"/>
                                        <p:tgtEl>
                                          <p:spTgt spid="394267"/>
                                        </p:tgtEl>
                                      </p:cBhvr>
                                    </p:animEffect>
                                  </p:childTnLst>
                                  <p:subTnLst>
                                    <p:animClr clrSpc="rgb" dir="cw">
                                      <p:cBhvr override="childStyle">
                                        <p:cTn dur="1" fill="hold" display="0" masterRel="nextClick" afterEffect="1"/>
                                        <p:tgtEl>
                                          <p:spTgt spid="394267"/>
                                        </p:tgtEl>
                                        <p:attrNameLst>
                                          <p:attrName>ppt_c</p:attrName>
                                        </p:attrNameLst>
                                      </p:cBhvr>
                                      <p:to>
                                        <a:srgbClr val="FF3300"/>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94260"/>
                                        </p:tgtEl>
                                        <p:attrNameLst>
                                          <p:attrName>style.visibility</p:attrName>
                                        </p:attrNameLst>
                                      </p:cBhvr>
                                      <p:to>
                                        <p:strVal val="visible"/>
                                      </p:to>
                                    </p:set>
                                    <p:animEffect transition="in" filter="wipe(left)">
                                      <p:cBhvr>
                                        <p:cTn id="57" dur="500"/>
                                        <p:tgtEl>
                                          <p:spTgt spid="394260"/>
                                        </p:tgtEl>
                                      </p:cBhvr>
                                    </p:animEffect>
                                  </p:childTnLst>
                                  <p:subTnLst>
                                    <p:animClr clrSpc="rgb" dir="cw">
                                      <p:cBhvr override="childStyle">
                                        <p:cTn dur="1" fill="hold" display="0" masterRel="nextClick" afterEffect="1"/>
                                        <p:tgtEl>
                                          <p:spTgt spid="394260"/>
                                        </p:tgtEl>
                                        <p:attrNameLst>
                                          <p:attrName>ppt_c</p:attrName>
                                        </p:attrNameLst>
                                      </p:cBhvr>
                                      <p:to>
                                        <a:srgbClr val="FF3300"/>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94268"/>
                                        </p:tgtEl>
                                        <p:attrNameLst>
                                          <p:attrName>style.visibility</p:attrName>
                                        </p:attrNameLst>
                                      </p:cBhvr>
                                      <p:to>
                                        <p:strVal val="visible"/>
                                      </p:to>
                                    </p:set>
                                    <p:animEffect transition="in" filter="wipe(left)">
                                      <p:cBhvr>
                                        <p:cTn id="62" dur="500"/>
                                        <p:tgtEl>
                                          <p:spTgt spid="394268"/>
                                        </p:tgtEl>
                                      </p:cBhvr>
                                    </p:animEffect>
                                  </p:childTnLst>
                                  <p:subTnLst>
                                    <p:animClr clrSpc="rgb" dir="cw">
                                      <p:cBhvr override="childStyle">
                                        <p:cTn dur="1" fill="hold" display="0" masterRel="nextClick" afterEffect="1"/>
                                        <p:tgtEl>
                                          <p:spTgt spid="394268"/>
                                        </p:tgtEl>
                                        <p:attrNameLst>
                                          <p:attrName>ppt_c</p:attrName>
                                        </p:attrNameLst>
                                      </p:cBhvr>
                                      <p:to>
                                        <a:srgbClr val="FF3300"/>
                                      </p:to>
                                    </p:animClr>
                                  </p:sub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94264"/>
                                        </p:tgtEl>
                                        <p:attrNameLst>
                                          <p:attrName>style.visibility</p:attrName>
                                        </p:attrNameLst>
                                      </p:cBhvr>
                                      <p:to>
                                        <p:strVal val="visible"/>
                                      </p:to>
                                    </p:set>
                                    <p:animEffect transition="in" filter="wipe(left)">
                                      <p:cBhvr>
                                        <p:cTn id="67" dur="500"/>
                                        <p:tgtEl>
                                          <p:spTgt spid="394264"/>
                                        </p:tgtEl>
                                      </p:cBhvr>
                                    </p:animEffect>
                                  </p:childTnLst>
                                  <p:subTnLst>
                                    <p:animClr clrSpc="rgb" dir="cw">
                                      <p:cBhvr override="childStyle">
                                        <p:cTn dur="1" fill="hold" display="0" masterRel="nextClick" afterEffect="1"/>
                                        <p:tgtEl>
                                          <p:spTgt spid="394264"/>
                                        </p:tgtEl>
                                        <p:attrNameLst>
                                          <p:attrName>ppt_c</p:attrName>
                                        </p:attrNameLst>
                                      </p:cBhvr>
                                      <p:to>
                                        <a:srgbClr val="FF3300"/>
                                      </p:to>
                                    </p:animClr>
                                  </p:sub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94265"/>
                                        </p:tgtEl>
                                        <p:attrNameLst>
                                          <p:attrName>style.visibility</p:attrName>
                                        </p:attrNameLst>
                                      </p:cBhvr>
                                      <p:to>
                                        <p:strVal val="visible"/>
                                      </p:to>
                                    </p:set>
                                    <p:animEffect transition="in" filter="wipe(left)">
                                      <p:cBhvr>
                                        <p:cTn id="72" dur="500"/>
                                        <p:tgtEl>
                                          <p:spTgt spid="394265"/>
                                        </p:tgtEl>
                                      </p:cBhvr>
                                    </p:animEffect>
                                  </p:childTnLst>
                                  <p:subTnLst>
                                    <p:animClr clrSpc="rgb" dir="cw">
                                      <p:cBhvr override="childStyle">
                                        <p:cTn dur="1" fill="hold" display="0" masterRel="nextClick" afterEffect="1"/>
                                        <p:tgtEl>
                                          <p:spTgt spid="394265"/>
                                        </p:tgtEl>
                                        <p:attrNameLst>
                                          <p:attrName>ppt_c</p:attrName>
                                        </p:attrNameLst>
                                      </p:cBhvr>
                                      <p:to>
                                        <a:srgbClr val="FF3300"/>
                                      </p:to>
                                    </p:animClr>
                                  </p:sub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94266"/>
                                        </p:tgtEl>
                                        <p:attrNameLst>
                                          <p:attrName>style.visibility</p:attrName>
                                        </p:attrNameLst>
                                      </p:cBhvr>
                                      <p:to>
                                        <p:strVal val="visible"/>
                                      </p:to>
                                    </p:set>
                                    <p:animEffect transition="in" filter="wipe(left)">
                                      <p:cBhvr>
                                        <p:cTn id="77" dur="500"/>
                                        <p:tgtEl>
                                          <p:spTgt spid="394266"/>
                                        </p:tgtEl>
                                      </p:cBhvr>
                                    </p:animEffect>
                                  </p:childTnLst>
                                  <p:subTnLst>
                                    <p:animClr clrSpc="rgb" dir="cw">
                                      <p:cBhvr override="childStyle">
                                        <p:cTn dur="1" fill="hold" display="0" masterRel="nextClick" afterEffect="1"/>
                                        <p:tgtEl>
                                          <p:spTgt spid="39426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54" grpId="0" autoUpdateAnimBg="0"/>
      <p:bldP spid="394255" grpId="0" autoUpdateAnimBg="0"/>
      <p:bldP spid="394256" grpId="0" autoUpdateAnimBg="0"/>
      <p:bldP spid="394257" grpId="0" autoUpdateAnimBg="0"/>
      <p:bldP spid="394258" grpId="0" autoUpdateAnimBg="0"/>
      <p:bldP spid="394259" grpId="0" autoUpdateAnimBg="0"/>
      <p:bldP spid="394260" grpId="0" autoUpdateAnimBg="0"/>
      <p:bldP spid="394261" grpId="0" autoUpdateAnimBg="0"/>
      <p:bldP spid="394262" grpId="0" autoUpdateAnimBg="0"/>
      <p:bldP spid="394263" grpId="0" autoUpdateAnimBg="0"/>
      <p:bldP spid="394264" grpId="0" autoUpdateAnimBg="0"/>
      <p:bldP spid="394265" grpId="0" autoUpdateAnimBg="0"/>
      <p:bldP spid="394266" grpId="0" autoUpdateAnimBg="0"/>
      <p:bldP spid="394267" grpId="0" autoUpdateAnimBg="0"/>
      <p:bldP spid="39426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E2DF264-B909-471A-99C6-95D0AAFE4144}" type="slidenum">
              <a:rPr lang="de-DE" altLang="de-DE" sz="1000">
                <a:solidFill>
                  <a:srgbClr val="71AD2A"/>
                </a:solidFill>
              </a:rPr>
              <a:pPr algn="r">
                <a:spcBef>
                  <a:spcPct val="0"/>
                </a:spcBef>
                <a:buClrTx/>
                <a:buFontTx/>
                <a:buNone/>
              </a:pPr>
              <a:t>10</a:t>
            </a:fld>
            <a:endParaRPr lang="de-DE" altLang="de-DE" sz="1000">
              <a:solidFill>
                <a:srgbClr val="71AD2A"/>
              </a:solidFill>
            </a:endParaRPr>
          </a:p>
        </p:txBody>
      </p:sp>
      <p:sp>
        <p:nvSpPr>
          <p:cNvPr id="2048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56364" name="Picture 12" descr="GKUP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7724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6382" name="Group 30"/>
          <p:cNvGrpSpPr>
            <a:grpSpLocks/>
          </p:cNvGrpSpPr>
          <p:nvPr/>
        </p:nvGrpSpPr>
        <p:grpSpPr bwMode="auto">
          <a:xfrm>
            <a:off x="3810000" y="1219200"/>
            <a:ext cx="1447800" cy="762000"/>
            <a:chOff x="2400" y="768"/>
            <a:chExt cx="912" cy="480"/>
          </a:xfrm>
        </p:grpSpPr>
        <p:sp>
          <p:nvSpPr>
            <p:cNvPr id="20507" name="Text Box 14"/>
            <p:cNvSpPr txBox="1">
              <a:spLocks noChangeArrowheads="1"/>
            </p:cNvSpPr>
            <p:nvPr/>
          </p:nvSpPr>
          <p:spPr bwMode="auto">
            <a:xfrm>
              <a:off x="2448" y="768"/>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Ausrückhebel</a:t>
              </a:r>
              <a:endParaRPr lang="de-DE" altLang="de-DE" sz="1400" b="1">
                <a:solidFill>
                  <a:srgbClr val="FF3300"/>
                </a:solidFill>
              </a:endParaRPr>
            </a:p>
          </p:txBody>
        </p:sp>
        <p:sp>
          <p:nvSpPr>
            <p:cNvPr id="20508" name="Line 15"/>
            <p:cNvSpPr>
              <a:spLocks noChangeShapeType="1"/>
            </p:cNvSpPr>
            <p:nvPr/>
          </p:nvSpPr>
          <p:spPr bwMode="auto">
            <a:xfrm flipH="1">
              <a:off x="2400" y="960"/>
              <a:ext cx="384"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56381" name="Group 29"/>
          <p:cNvGrpSpPr>
            <a:grpSpLocks/>
          </p:cNvGrpSpPr>
          <p:nvPr/>
        </p:nvGrpSpPr>
        <p:grpSpPr bwMode="auto">
          <a:xfrm>
            <a:off x="1066800" y="1828800"/>
            <a:ext cx="1066800" cy="1447800"/>
            <a:chOff x="672" y="1152"/>
            <a:chExt cx="672" cy="912"/>
          </a:xfrm>
        </p:grpSpPr>
        <p:sp>
          <p:nvSpPr>
            <p:cNvPr id="20505" name="Text Box 16"/>
            <p:cNvSpPr txBox="1">
              <a:spLocks noChangeArrowheads="1"/>
            </p:cNvSpPr>
            <p:nvPr/>
          </p:nvSpPr>
          <p:spPr bwMode="auto">
            <a:xfrm>
              <a:off x="672" y="1152"/>
              <a:ext cx="67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Kurbel-welle</a:t>
              </a:r>
              <a:endParaRPr lang="de-DE" altLang="de-DE" sz="1400" b="1">
                <a:solidFill>
                  <a:srgbClr val="FF3300"/>
                </a:solidFill>
              </a:endParaRPr>
            </a:p>
          </p:txBody>
        </p:sp>
        <p:sp>
          <p:nvSpPr>
            <p:cNvPr id="20506" name="Line 17"/>
            <p:cNvSpPr>
              <a:spLocks noChangeShapeType="1"/>
            </p:cNvSpPr>
            <p:nvPr/>
          </p:nvSpPr>
          <p:spPr bwMode="auto">
            <a:xfrm>
              <a:off x="864" y="1488"/>
              <a:ext cx="0" cy="57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56389" name="Group 37"/>
          <p:cNvGrpSpPr>
            <a:grpSpLocks/>
          </p:cNvGrpSpPr>
          <p:nvPr/>
        </p:nvGrpSpPr>
        <p:grpSpPr bwMode="auto">
          <a:xfrm>
            <a:off x="990600" y="1219200"/>
            <a:ext cx="2209800" cy="685800"/>
            <a:chOff x="624" y="768"/>
            <a:chExt cx="1392" cy="432"/>
          </a:xfrm>
        </p:grpSpPr>
        <p:sp>
          <p:nvSpPr>
            <p:cNvPr id="20503" name="Text Box 18"/>
            <p:cNvSpPr txBox="1">
              <a:spLocks noChangeArrowheads="1"/>
            </p:cNvSpPr>
            <p:nvPr/>
          </p:nvSpPr>
          <p:spPr bwMode="auto">
            <a:xfrm>
              <a:off x="624" y="768"/>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Schwungrad</a:t>
              </a:r>
              <a:endParaRPr lang="de-DE" altLang="de-DE" sz="1800" b="1">
                <a:solidFill>
                  <a:srgbClr val="FF3300"/>
                </a:solidFill>
              </a:endParaRPr>
            </a:p>
          </p:txBody>
        </p:sp>
        <p:sp>
          <p:nvSpPr>
            <p:cNvPr id="20504" name="Line 19"/>
            <p:cNvSpPr>
              <a:spLocks noChangeShapeType="1"/>
            </p:cNvSpPr>
            <p:nvPr/>
          </p:nvSpPr>
          <p:spPr bwMode="auto">
            <a:xfrm>
              <a:off x="960" y="960"/>
              <a:ext cx="384"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56384" name="Group 32"/>
          <p:cNvGrpSpPr>
            <a:grpSpLocks/>
          </p:cNvGrpSpPr>
          <p:nvPr/>
        </p:nvGrpSpPr>
        <p:grpSpPr bwMode="auto">
          <a:xfrm>
            <a:off x="3354388" y="3657600"/>
            <a:ext cx="1903412" cy="1355725"/>
            <a:chOff x="2112" y="2304"/>
            <a:chExt cx="1200" cy="854"/>
          </a:xfrm>
        </p:grpSpPr>
        <p:sp>
          <p:nvSpPr>
            <p:cNvPr id="20501" name="Text Box 20"/>
            <p:cNvSpPr txBox="1">
              <a:spLocks noChangeArrowheads="1"/>
            </p:cNvSpPr>
            <p:nvPr/>
          </p:nvSpPr>
          <p:spPr bwMode="auto">
            <a:xfrm>
              <a:off x="2352" y="2832"/>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Getriebe-eingangswelle</a:t>
              </a:r>
              <a:endParaRPr lang="de-DE" altLang="de-DE" sz="1400" b="1">
                <a:solidFill>
                  <a:srgbClr val="FF3300"/>
                </a:solidFill>
              </a:endParaRPr>
            </a:p>
          </p:txBody>
        </p:sp>
        <p:sp>
          <p:nvSpPr>
            <p:cNvPr id="20502" name="Line 21"/>
            <p:cNvSpPr>
              <a:spLocks noChangeShapeType="1"/>
            </p:cNvSpPr>
            <p:nvPr/>
          </p:nvSpPr>
          <p:spPr bwMode="auto">
            <a:xfrm flipH="1" flipV="1">
              <a:off x="2112" y="2304"/>
              <a:ext cx="240" cy="67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56383" name="Group 31"/>
          <p:cNvGrpSpPr>
            <a:grpSpLocks/>
          </p:cNvGrpSpPr>
          <p:nvPr/>
        </p:nvGrpSpPr>
        <p:grpSpPr bwMode="auto">
          <a:xfrm>
            <a:off x="3810000" y="2133600"/>
            <a:ext cx="2362200" cy="990600"/>
            <a:chOff x="2400" y="1344"/>
            <a:chExt cx="1488" cy="624"/>
          </a:xfrm>
        </p:grpSpPr>
        <p:sp>
          <p:nvSpPr>
            <p:cNvPr id="20499" name="Text Box 22"/>
            <p:cNvSpPr txBox="1">
              <a:spLocks noChangeArrowheads="1"/>
            </p:cNvSpPr>
            <p:nvPr/>
          </p:nvSpPr>
          <p:spPr bwMode="auto">
            <a:xfrm>
              <a:off x="2496" y="1344"/>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Ausrücklager</a:t>
              </a:r>
              <a:endParaRPr lang="de-DE" altLang="de-DE" sz="1400" b="1">
                <a:solidFill>
                  <a:srgbClr val="FF3300"/>
                </a:solidFill>
              </a:endParaRPr>
            </a:p>
          </p:txBody>
        </p:sp>
        <p:sp>
          <p:nvSpPr>
            <p:cNvPr id="20500" name="Line 23"/>
            <p:cNvSpPr>
              <a:spLocks noChangeShapeType="1"/>
            </p:cNvSpPr>
            <p:nvPr/>
          </p:nvSpPr>
          <p:spPr bwMode="auto">
            <a:xfrm flipH="1">
              <a:off x="2400" y="1536"/>
              <a:ext cx="432"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56385" name="Group 33"/>
          <p:cNvGrpSpPr>
            <a:grpSpLocks/>
          </p:cNvGrpSpPr>
          <p:nvPr/>
        </p:nvGrpSpPr>
        <p:grpSpPr bwMode="auto">
          <a:xfrm>
            <a:off x="2743200" y="5334000"/>
            <a:ext cx="3276600" cy="457200"/>
            <a:chOff x="1728" y="3360"/>
            <a:chExt cx="2064" cy="288"/>
          </a:xfrm>
        </p:grpSpPr>
        <p:sp>
          <p:nvSpPr>
            <p:cNvPr id="20497" name="Text Box 24"/>
            <p:cNvSpPr txBox="1">
              <a:spLocks noChangeArrowheads="1"/>
            </p:cNvSpPr>
            <p:nvPr/>
          </p:nvSpPr>
          <p:spPr bwMode="auto">
            <a:xfrm>
              <a:off x="2400" y="3456"/>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Druckplatte</a:t>
              </a:r>
              <a:endParaRPr lang="de-DE" altLang="de-DE" sz="1400" b="1">
                <a:solidFill>
                  <a:srgbClr val="FF3300"/>
                </a:solidFill>
              </a:endParaRPr>
            </a:p>
          </p:txBody>
        </p:sp>
        <p:sp>
          <p:nvSpPr>
            <p:cNvPr id="20498" name="Line 25"/>
            <p:cNvSpPr>
              <a:spLocks noChangeShapeType="1"/>
            </p:cNvSpPr>
            <p:nvPr/>
          </p:nvSpPr>
          <p:spPr bwMode="auto">
            <a:xfrm flipH="1" flipV="1">
              <a:off x="1728" y="3360"/>
              <a:ext cx="67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56390" name="Group 38"/>
          <p:cNvGrpSpPr>
            <a:grpSpLocks/>
          </p:cNvGrpSpPr>
          <p:nvPr/>
        </p:nvGrpSpPr>
        <p:grpSpPr bwMode="auto">
          <a:xfrm>
            <a:off x="2438400" y="5257800"/>
            <a:ext cx="4191000" cy="914400"/>
            <a:chOff x="1536" y="3312"/>
            <a:chExt cx="2640" cy="576"/>
          </a:xfrm>
        </p:grpSpPr>
        <p:sp>
          <p:nvSpPr>
            <p:cNvPr id="20495" name="Text Box 26"/>
            <p:cNvSpPr txBox="1">
              <a:spLocks noChangeArrowheads="1"/>
            </p:cNvSpPr>
            <p:nvPr/>
          </p:nvSpPr>
          <p:spPr bwMode="auto">
            <a:xfrm>
              <a:off x="1968" y="3696"/>
              <a:ext cx="22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Kupplungs- oder Mitnehmerscheibe</a:t>
              </a:r>
              <a:endParaRPr lang="de-DE" altLang="de-DE" sz="1400" b="1">
                <a:solidFill>
                  <a:srgbClr val="FF3300"/>
                </a:solidFill>
              </a:endParaRPr>
            </a:p>
          </p:txBody>
        </p:sp>
        <p:sp>
          <p:nvSpPr>
            <p:cNvPr id="20496" name="Line 27"/>
            <p:cNvSpPr>
              <a:spLocks noChangeShapeType="1"/>
            </p:cNvSpPr>
            <p:nvPr/>
          </p:nvSpPr>
          <p:spPr bwMode="auto">
            <a:xfrm flipH="1" flipV="1">
              <a:off x="1536" y="3312"/>
              <a:ext cx="432"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56387" name="Text Box 35"/>
          <p:cNvSpPr txBox="1">
            <a:spLocks noChangeArrowheads="1"/>
          </p:cNvSpPr>
          <p:nvPr/>
        </p:nvSpPr>
        <p:spPr bwMode="auto">
          <a:xfrm>
            <a:off x="5562600" y="838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a:solidFill>
                  <a:srgbClr val="000000"/>
                </a:solidFill>
              </a:rPr>
              <a:t>geöffnet</a:t>
            </a:r>
            <a:endParaRPr lang="de-DE" altLang="de-DE" sz="1400" b="1">
              <a:solidFill>
                <a:srgbClr val="FF3300"/>
              </a:solidFill>
            </a:endParaRPr>
          </a:p>
        </p:txBody>
      </p:sp>
      <p:sp>
        <p:nvSpPr>
          <p:cNvPr id="356388" name="Text Box 36"/>
          <p:cNvSpPr txBox="1">
            <a:spLocks noChangeArrowheads="1"/>
          </p:cNvSpPr>
          <p:nvPr/>
        </p:nvSpPr>
        <p:spPr bwMode="auto">
          <a:xfrm>
            <a:off x="1752600" y="838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a:solidFill>
                  <a:srgbClr val="000000"/>
                </a:solidFill>
              </a:rPr>
              <a:t>geschlossen</a:t>
            </a:r>
            <a:endParaRPr lang="de-DE" altLang="de-DE" sz="1400" b="1">
              <a:solidFill>
                <a:srgbClr val="FF3300"/>
              </a:solidFill>
            </a:endParaRPr>
          </a:p>
        </p:txBody>
      </p:sp>
      <p:sp>
        <p:nvSpPr>
          <p:cNvPr id="2" name="Titel 1"/>
          <p:cNvSpPr>
            <a:spLocks noGrp="1"/>
          </p:cNvSpPr>
          <p:nvPr>
            <p:ph type="title"/>
          </p:nvPr>
        </p:nvSpPr>
        <p:spPr/>
        <p:txBody>
          <a:bodyPr/>
          <a:lstStyle/>
          <a:p>
            <a:r>
              <a:rPr lang="de-DE" dirty="0"/>
              <a:t>Einscheibentrockenkupplung</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56364"/>
                                        </p:tgtEl>
                                        <p:attrNameLst>
                                          <p:attrName>style.visibility</p:attrName>
                                        </p:attrNameLst>
                                      </p:cBhvr>
                                      <p:to>
                                        <p:strVal val="visible"/>
                                      </p:to>
                                    </p:set>
                                    <p:anim calcmode="lin" valueType="num">
                                      <p:cBhvr>
                                        <p:cTn id="7" dur="500" fill="hold"/>
                                        <p:tgtEl>
                                          <p:spTgt spid="356364"/>
                                        </p:tgtEl>
                                        <p:attrNameLst>
                                          <p:attrName>ppt_w</p:attrName>
                                        </p:attrNameLst>
                                      </p:cBhvr>
                                      <p:tavLst>
                                        <p:tav tm="0">
                                          <p:val>
                                            <p:fltVal val="0"/>
                                          </p:val>
                                        </p:tav>
                                        <p:tav tm="100000">
                                          <p:val>
                                            <p:strVal val="#ppt_w"/>
                                          </p:val>
                                        </p:tav>
                                      </p:tavLst>
                                    </p:anim>
                                    <p:anim calcmode="lin" valueType="num">
                                      <p:cBhvr>
                                        <p:cTn id="8" dur="500" fill="hold"/>
                                        <p:tgtEl>
                                          <p:spTgt spid="3563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4" fill="hold" grpId="0" nodeType="clickEffect">
                                  <p:stCondLst>
                                    <p:cond delay="0"/>
                                  </p:stCondLst>
                                  <p:childTnLst>
                                    <p:set>
                                      <p:cBhvr>
                                        <p:cTn id="12" dur="1" fill="hold">
                                          <p:stCondLst>
                                            <p:cond delay="0"/>
                                          </p:stCondLst>
                                        </p:cTn>
                                        <p:tgtEl>
                                          <p:spTgt spid="356388"/>
                                        </p:tgtEl>
                                        <p:attrNameLst>
                                          <p:attrName>style.visibility</p:attrName>
                                        </p:attrNameLst>
                                      </p:cBhvr>
                                      <p:to>
                                        <p:strVal val="visible"/>
                                      </p:to>
                                    </p:set>
                                    <p:anim calcmode="lin" valueType="num">
                                      <p:cBhvr>
                                        <p:cTn id="13" dur="500" fill="hold"/>
                                        <p:tgtEl>
                                          <p:spTgt spid="356388"/>
                                        </p:tgtEl>
                                        <p:attrNameLst>
                                          <p:attrName>ppt_x</p:attrName>
                                        </p:attrNameLst>
                                      </p:cBhvr>
                                      <p:tavLst>
                                        <p:tav tm="0">
                                          <p:val>
                                            <p:strVal val="#ppt_x"/>
                                          </p:val>
                                        </p:tav>
                                        <p:tav tm="100000">
                                          <p:val>
                                            <p:strVal val="#ppt_x"/>
                                          </p:val>
                                        </p:tav>
                                      </p:tavLst>
                                    </p:anim>
                                    <p:anim calcmode="lin" valueType="num">
                                      <p:cBhvr>
                                        <p:cTn id="14" dur="500" fill="hold"/>
                                        <p:tgtEl>
                                          <p:spTgt spid="356388"/>
                                        </p:tgtEl>
                                        <p:attrNameLst>
                                          <p:attrName>ppt_y</p:attrName>
                                        </p:attrNameLst>
                                      </p:cBhvr>
                                      <p:tavLst>
                                        <p:tav tm="0">
                                          <p:val>
                                            <p:strVal val="#ppt_y+#ppt_h/2"/>
                                          </p:val>
                                        </p:tav>
                                        <p:tav tm="100000">
                                          <p:val>
                                            <p:strVal val="#ppt_y"/>
                                          </p:val>
                                        </p:tav>
                                      </p:tavLst>
                                    </p:anim>
                                    <p:anim calcmode="lin" valueType="num">
                                      <p:cBhvr>
                                        <p:cTn id="15" dur="500" fill="hold"/>
                                        <p:tgtEl>
                                          <p:spTgt spid="356388"/>
                                        </p:tgtEl>
                                        <p:attrNameLst>
                                          <p:attrName>ppt_w</p:attrName>
                                        </p:attrNameLst>
                                      </p:cBhvr>
                                      <p:tavLst>
                                        <p:tav tm="0">
                                          <p:val>
                                            <p:strVal val="#ppt_w"/>
                                          </p:val>
                                        </p:tav>
                                        <p:tav tm="100000">
                                          <p:val>
                                            <p:strVal val="#ppt_w"/>
                                          </p:val>
                                        </p:tav>
                                      </p:tavLst>
                                    </p:anim>
                                    <p:anim calcmode="lin" valueType="num">
                                      <p:cBhvr>
                                        <p:cTn id="16" dur="500" fill="hold"/>
                                        <p:tgtEl>
                                          <p:spTgt spid="356388"/>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356381"/>
                                        </p:tgtEl>
                                        <p:attrNameLst>
                                          <p:attrName>style.visibility</p:attrName>
                                        </p:attrNameLst>
                                      </p:cBhvr>
                                      <p:to>
                                        <p:strVal val="visible"/>
                                      </p:to>
                                    </p:set>
                                    <p:animEffect transition="in" filter="wipe(up)">
                                      <p:cBhvr>
                                        <p:cTn id="21" dur="500"/>
                                        <p:tgtEl>
                                          <p:spTgt spid="356381"/>
                                        </p:tgtEl>
                                      </p:cBhvr>
                                    </p:animEffect>
                                  </p:childTnLst>
                                  <p:subTnLst>
                                    <p:animClr clrSpc="rgb" dir="cw">
                                      <p:cBhvr override="childStyle">
                                        <p:cTn dur="1" fill="hold" display="0" masterRel="nextClick" afterEffect="1"/>
                                        <p:tgtEl>
                                          <p:spTgt spid="356381"/>
                                        </p:tgtEl>
                                        <p:attrNameLst>
                                          <p:attrName>ppt_c</p:attrName>
                                        </p:attrNameLst>
                                      </p:cBhvr>
                                      <p:to>
                                        <a:srgbClr val="0000CC"/>
                                      </p:to>
                                    </p:animClr>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56389"/>
                                        </p:tgtEl>
                                        <p:attrNameLst>
                                          <p:attrName>style.visibility</p:attrName>
                                        </p:attrNameLst>
                                      </p:cBhvr>
                                      <p:to>
                                        <p:strVal val="visible"/>
                                      </p:to>
                                    </p:set>
                                    <p:animEffect transition="in" filter="wipe(left)">
                                      <p:cBhvr>
                                        <p:cTn id="26" dur="500"/>
                                        <p:tgtEl>
                                          <p:spTgt spid="356389"/>
                                        </p:tgtEl>
                                      </p:cBhvr>
                                    </p:animEffect>
                                  </p:childTnLst>
                                  <p:subTnLst>
                                    <p:animClr clrSpc="rgb" dir="cw">
                                      <p:cBhvr override="childStyle">
                                        <p:cTn dur="1" fill="hold" display="0" masterRel="nextClick" afterEffect="1"/>
                                        <p:tgtEl>
                                          <p:spTgt spid="356389"/>
                                        </p:tgtEl>
                                        <p:attrNameLst>
                                          <p:attrName>ppt_c</p:attrName>
                                        </p:attrNameLst>
                                      </p:cBhvr>
                                      <p:to>
                                        <a:srgbClr val="0000CC"/>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356384"/>
                                        </p:tgtEl>
                                        <p:attrNameLst>
                                          <p:attrName>style.visibility</p:attrName>
                                        </p:attrNameLst>
                                      </p:cBhvr>
                                      <p:to>
                                        <p:strVal val="visible"/>
                                      </p:to>
                                    </p:set>
                                    <p:animEffect transition="in" filter="wipe(down)">
                                      <p:cBhvr>
                                        <p:cTn id="31" dur="500"/>
                                        <p:tgtEl>
                                          <p:spTgt spid="356384"/>
                                        </p:tgtEl>
                                      </p:cBhvr>
                                    </p:animEffect>
                                  </p:childTnLst>
                                  <p:subTnLst>
                                    <p:animClr clrSpc="rgb" dir="cw">
                                      <p:cBhvr override="childStyle">
                                        <p:cTn dur="1" fill="hold" display="0" masterRel="nextClick" afterEffect="1"/>
                                        <p:tgtEl>
                                          <p:spTgt spid="356384"/>
                                        </p:tgtEl>
                                        <p:attrNameLst>
                                          <p:attrName>ppt_c</p:attrName>
                                        </p:attrNameLst>
                                      </p:cBhvr>
                                      <p:to>
                                        <a:srgbClr val="0000CC"/>
                                      </p:to>
                                    </p:animClr>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356390"/>
                                        </p:tgtEl>
                                        <p:attrNameLst>
                                          <p:attrName>style.visibility</p:attrName>
                                        </p:attrNameLst>
                                      </p:cBhvr>
                                      <p:to>
                                        <p:strVal val="visible"/>
                                      </p:to>
                                    </p:set>
                                    <p:animEffect transition="in" filter="wipe(right)">
                                      <p:cBhvr>
                                        <p:cTn id="36" dur="500"/>
                                        <p:tgtEl>
                                          <p:spTgt spid="356390"/>
                                        </p:tgtEl>
                                      </p:cBhvr>
                                    </p:animEffect>
                                  </p:childTnLst>
                                  <p:subTnLst>
                                    <p:animClr clrSpc="rgb" dir="cw">
                                      <p:cBhvr override="childStyle">
                                        <p:cTn dur="1" fill="hold" display="0" masterRel="nextClick" afterEffect="1"/>
                                        <p:tgtEl>
                                          <p:spTgt spid="356390"/>
                                        </p:tgtEl>
                                        <p:attrNameLst>
                                          <p:attrName>ppt_c</p:attrName>
                                        </p:attrNameLst>
                                      </p:cBhvr>
                                      <p:to>
                                        <a:srgbClr val="0000CC"/>
                                      </p:to>
                                    </p:animClr>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356385"/>
                                        </p:tgtEl>
                                        <p:attrNameLst>
                                          <p:attrName>style.visibility</p:attrName>
                                        </p:attrNameLst>
                                      </p:cBhvr>
                                      <p:to>
                                        <p:strVal val="visible"/>
                                      </p:to>
                                    </p:set>
                                    <p:animEffect transition="in" filter="wipe(right)">
                                      <p:cBhvr>
                                        <p:cTn id="41" dur="500"/>
                                        <p:tgtEl>
                                          <p:spTgt spid="356385"/>
                                        </p:tgtEl>
                                      </p:cBhvr>
                                    </p:animEffect>
                                  </p:childTnLst>
                                  <p:subTnLst>
                                    <p:animClr clrSpc="rgb" dir="cw">
                                      <p:cBhvr override="childStyle">
                                        <p:cTn dur="1" fill="hold" display="0" masterRel="nextClick" afterEffect="1"/>
                                        <p:tgtEl>
                                          <p:spTgt spid="356385"/>
                                        </p:tgtEl>
                                        <p:attrNameLst>
                                          <p:attrName>ppt_c</p:attrName>
                                        </p:attrNameLst>
                                      </p:cBhvr>
                                      <p:to>
                                        <a:srgbClr val="0000CC"/>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356382"/>
                                        </p:tgtEl>
                                        <p:attrNameLst>
                                          <p:attrName>style.visibility</p:attrName>
                                        </p:attrNameLst>
                                      </p:cBhvr>
                                      <p:to>
                                        <p:strVal val="visible"/>
                                      </p:to>
                                    </p:set>
                                    <p:animEffect transition="in" filter="wipe(up)">
                                      <p:cBhvr>
                                        <p:cTn id="46" dur="500"/>
                                        <p:tgtEl>
                                          <p:spTgt spid="356382"/>
                                        </p:tgtEl>
                                      </p:cBhvr>
                                    </p:animEffect>
                                  </p:childTnLst>
                                  <p:subTnLst>
                                    <p:animClr clrSpc="rgb" dir="cw">
                                      <p:cBhvr override="childStyle">
                                        <p:cTn dur="1" fill="hold" display="0" masterRel="nextClick" afterEffect="1"/>
                                        <p:tgtEl>
                                          <p:spTgt spid="356382"/>
                                        </p:tgtEl>
                                        <p:attrNameLst>
                                          <p:attrName>ppt_c</p:attrName>
                                        </p:attrNameLst>
                                      </p:cBhvr>
                                      <p:to>
                                        <a:srgbClr val="0000CC"/>
                                      </p:to>
                                    </p:animClr>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356383"/>
                                        </p:tgtEl>
                                        <p:attrNameLst>
                                          <p:attrName>style.visibility</p:attrName>
                                        </p:attrNameLst>
                                      </p:cBhvr>
                                      <p:to>
                                        <p:strVal val="visible"/>
                                      </p:to>
                                    </p:set>
                                    <p:animEffect transition="in" filter="wipe(up)">
                                      <p:cBhvr>
                                        <p:cTn id="51" dur="500"/>
                                        <p:tgtEl>
                                          <p:spTgt spid="356383"/>
                                        </p:tgtEl>
                                      </p:cBhvr>
                                    </p:animEffect>
                                  </p:childTnLst>
                                  <p:subTnLst>
                                    <p:animClr clrSpc="rgb" dir="cw">
                                      <p:cBhvr override="childStyle">
                                        <p:cTn dur="1" fill="hold" display="0" masterRel="nextClick" afterEffect="1"/>
                                        <p:tgtEl>
                                          <p:spTgt spid="356383"/>
                                        </p:tgtEl>
                                        <p:attrNameLst>
                                          <p:attrName>ppt_c</p:attrName>
                                        </p:attrNameLst>
                                      </p:cBhvr>
                                      <p:to>
                                        <a:srgbClr val="0000CC"/>
                                      </p:to>
                                    </p:animClr>
                                  </p:subTnLst>
                                </p:cTn>
                              </p:par>
                            </p:childTnLst>
                          </p:cTn>
                        </p:par>
                      </p:childTnLst>
                    </p:cTn>
                  </p:par>
                  <p:par>
                    <p:cTn id="52" fill="hold" nodeType="clickPar">
                      <p:stCondLst>
                        <p:cond delay="indefinite"/>
                      </p:stCondLst>
                      <p:childTnLst>
                        <p:par>
                          <p:cTn id="53" fill="hold" nodeType="withGroup">
                            <p:stCondLst>
                              <p:cond delay="0"/>
                            </p:stCondLst>
                            <p:childTnLst>
                              <p:par>
                                <p:cTn id="54" presetID="17" presetClass="entr" presetSubtype="4" fill="hold" grpId="0" nodeType="clickEffect">
                                  <p:stCondLst>
                                    <p:cond delay="0"/>
                                  </p:stCondLst>
                                  <p:childTnLst>
                                    <p:set>
                                      <p:cBhvr>
                                        <p:cTn id="55" dur="1" fill="hold">
                                          <p:stCondLst>
                                            <p:cond delay="0"/>
                                          </p:stCondLst>
                                        </p:cTn>
                                        <p:tgtEl>
                                          <p:spTgt spid="356387"/>
                                        </p:tgtEl>
                                        <p:attrNameLst>
                                          <p:attrName>style.visibility</p:attrName>
                                        </p:attrNameLst>
                                      </p:cBhvr>
                                      <p:to>
                                        <p:strVal val="visible"/>
                                      </p:to>
                                    </p:set>
                                    <p:anim calcmode="lin" valueType="num">
                                      <p:cBhvr>
                                        <p:cTn id="56" dur="500" fill="hold"/>
                                        <p:tgtEl>
                                          <p:spTgt spid="356387"/>
                                        </p:tgtEl>
                                        <p:attrNameLst>
                                          <p:attrName>ppt_x</p:attrName>
                                        </p:attrNameLst>
                                      </p:cBhvr>
                                      <p:tavLst>
                                        <p:tav tm="0">
                                          <p:val>
                                            <p:strVal val="#ppt_x"/>
                                          </p:val>
                                        </p:tav>
                                        <p:tav tm="100000">
                                          <p:val>
                                            <p:strVal val="#ppt_x"/>
                                          </p:val>
                                        </p:tav>
                                      </p:tavLst>
                                    </p:anim>
                                    <p:anim calcmode="lin" valueType="num">
                                      <p:cBhvr>
                                        <p:cTn id="57" dur="500" fill="hold"/>
                                        <p:tgtEl>
                                          <p:spTgt spid="356387"/>
                                        </p:tgtEl>
                                        <p:attrNameLst>
                                          <p:attrName>ppt_y</p:attrName>
                                        </p:attrNameLst>
                                      </p:cBhvr>
                                      <p:tavLst>
                                        <p:tav tm="0">
                                          <p:val>
                                            <p:strVal val="#ppt_y+#ppt_h/2"/>
                                          </p:val>
                                        </p:tav>
                                        <p:tav tm="100000">
                                          <p:val>
                                            <p:strVal val="#ppt_y"/>
                                          </p:val>
                                        </p:tav>
                                      </p:tavLst>
                                    </p:anim>
                                    <p:anim calcmode="lin" valueType="num">
                                      <p:cBhvr>
                                        <p:cTn id="58" dur="500" fill="hold"/>
                                        <p:tgtEl>
                                          <p:spTgt spid="356387"/>
                                        </p:tgtEl>
                                        <p:attrNameLst>
                                          <p:attrName>ppt_w</p:attrName>
                                        </p:attrNameLst>
                                      </p:cBhvr>
                                      <p:tavLst>
                                        <p:tav tm="0">
                                          <p:val>
                                            <p:strVal val="#ppt_w"/>
                                          </p:val>
                                        </p:tav>
                                        <p:tav tm="100000">
                                          <p:val>
                                            <p:strVal val="#ppt_w"/>
                                          </p:val>
                                        </p:tav>
                                      </p:tavLst>
                                    </p:anim>
                                    <p:anim calcmode="lin" valueType="num">
                                      <p:cBhvr>
                                        <p:cTn id="59" dur="500" fill="hold"/>
                                        <p:tgtEl>
                                          <p:spTgt spid="3563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87" grpId="0" autoUpdateAnimBg="0"/>
      <p:bldP spid="35638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E42DC72A-E34A-4EEE-A4E2-8DA49A49C697}" type="slidenum">
              <a:rPr lang="de-DE" altLang="de-DE" sz="1000">
                <a:solidFill>
                  <a:srgbClr val="71AD2A"/>
                </a:solidFill>
              </a:rPr>
              <a:pPr algn="r">
                <a:spcBef>
                  <a:spcPct val="0"/>
                </a:spcBef>
                <a:buClrTx/>
                <a:buFontTx/>
                <a:buNone/>
              </a:pPr>
              <a:t>100</a:t>
            </a:fld>
            <a:endParaRPr lang="de-DE" altLang="de-DE" sz="1000">
              <a:solidFill>
                <a:srgbClr val="71AD2A"/>
              </a:solidFill>
            </a:endParaRPr>
          </a:p>
        </p:txBody>
      </p:sp>
      <p:sp>
        <p:nvSpPr>
          <p:cNvPr id="105475"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5476" name="Rectangle 2"/>
          <p:cNvSpPr>
            <a:spLocks noGrp="1" noChangeArrowheads="1"/>
          </p:cNvSpPr>
          <p:nvPr>
            <p:ph type="title"/>
          </p:nvPr>
        </p:nvSpPr>
        <p:spPr/>
        <p:txBody>
          <a:bodyPr/>
          <a:lstStyle/>
          <a:p>
            <a:pPr eaLnBrk="1" hangingPunct="1"/>
            <a:r>
              <a:rPr lang="en-GB" altLang="de-DE"/>
              <a:t>JD - Autopower - Getriebeaufbau</a:t>
            </a:r>
          </a:p>
        </p:txBody>
      </p:sp>
      <p:pic>
        <p:nvPicPr>
          <p:cNvPr id="105477" name="Picture 3" descr="Autopowr">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295400"/>
            <a:ext cx="87503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0342C0A-0461-4F16-8D93-372513FDE9DD}" type="slidenum">
              <a:rPr lang="de-DE" altLang="de-DE" sz="1000">
                <a:solidFill>
                  <a:srgbClr val="71AD2A"/>
                </a:solidFill>
              </a:rPr>
              <a:pPr algn="r">
                <a:spcBef>
                  <a:spcPct val="0"/>
                </a:spcBef>
                <a:buClrTx/>
                <a:buFontTx/>
                <a:buNone/>
              </a:pPr>
              <a:t>101</a:t>
            </a:fld>
            <a:endParaRPr lang="de-DE" altLang="de-DE" sz="1000">
              <a:solidFill>
                <a:srgbClr val="71AD2A"/>
              </a:solidFill>
            </a:endParaRPr>
          </a:p>
        </p:txBody>
      </p:sp>
      <p:sp>
        <p:nvSpPr>
          <p:cNvPr id="106499"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6500" name="Rectangle 2"/>
          <p:cNvSpPr>
            <a:spLocks noGrp="1" noChangeArrowheads="1"/>
          </p:cNvSpPr>
          <p:nvPr>
            <p:ph type="title"/>
          </p:nvPr>
        </p:nvSpPr>
        <p:spPr/>
        <p:txBody>
          <a:bodyPr/>
          <a:lstStyle/>
          <a:p>
            <a:pPr eaLnBrk="1" hangingPunct="1"/>
            <a:r>
              <a:rPr lang="en-GB" altLang="de-DE"/>
              <a:t>JD - 7020 Autopower</a:t>
            </a:r>
          </a:p>
        </p:txBody>
      </p:sp>
      <p:pic>
        <p:nvPicPr>
          <p:cNvPr id="106501" name="Picture 3" descr="JD 7000 Getriebe Planetenkupplu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295400"/>
            <a:ext cx="825023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4532" name="Group 4"/>
          <p:cNvGrpSpPr>
            <a:grpSpLocks/>
          </p:cNvGrpSpPr>
          <p:nvPr/>
        </p:nvGrpSpPr>
        <p:grpSpPr bwMode="auto">
          <a:xfrm>
            <a:off x="6026150" y="2362200"/>
            <a:ext cx="3549650" cy="1066800"/>
            <a:chOff x="3744" y="1392"/>
            <a:chExt cx="2064" cy="672"/>
          </a:xfrm>
        </p:grpSpPr>
        <p:sp>
          <p:nvSpPr>
            <p:cNvPr id="106507" name="Line 5"/>
            <p:cNvSpPr>
              <a:spLocks noChangeShapeType="1"/>
            </p:cNvSpPr>
            <p:nvPr/>
          </p:nvSpPr>
          <p:spPr bwMode="auto">
            <a:xfrm flipH="1">
              <a:off x="3744" y="1632"/>
              <a:ext cx="720" cy="43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508" name="Text Box 6"/>
            <p:cNvSpPr txBox="1">
              <a:spLocks noChangeArrowheads="1"/>
            </p:cNvSpPr>
            <p:nvPr/>
          </p:nvSpPr>
          <p:spPr bwMode="auto">
            <a:xfrm>
              <a:off x="4320" y="1392"/>
              <a:ext cx="1488" cy="366"/>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600">
                  <a:latin typeface="Arial Rounded MT Bold" pitchFamily="34" charset="0"/>
                </a:rPr>
                <a:t>Lamellenkupplung für  Vorwärts / Rückwärts</a:t>
              </a:r>
            </a:p>
          </p:txBody>
        </p:sp>
      </p:grpSp>
      <p:grpSp>
        <p:nvGrpSpPr>
          <p:cNvPr id="534535" name="Group 7"/>
          <p:cNvGrpSpPr>
            <a:grpSpLocks/>
          </p:cNvGrpSpPr>
          <p:nvPr/>
        </p:nvGrpSpPr>
        <p:grpSpPr bwMode="auto">
          <a:xfrm>
            <a:off x="1816100" y="2667000"/>
            <a:ext cx="2559050" cy="2105025"/>
            <a:chOff x="1248" y="1536"/>
            <a:chExt cx="1488" cy="1326"/>
          </a:xfrm>
        </p:grpSpPr>
        <p:sp>
          <p:nvSpPr>
            <p:cNvPr id="106505" name="Line 8"/>
            <p:cNvSpPr>
              <a:spLocks noChangeShapeType="1"/>
            </p:cNvSpPr>
            <p:nvPr/>
          </p:nvSpPr>
          <p:spPr bwMode="auto">
            <a:xfrm flipV="1">
              <a:off x="2112" y="1536"/>
              <a:ext cx="624" cy="100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506" name="Text Box 9"/>
            <p:cNvSpPr txBox="1">
              <a:spLocks noChangeArrowheads="1"/>
            </p:cNvSpPr>
            <p:nvPr/>
          </p:nvSpPr>
          <p:spPr bwMode="auto">
            <a:xfrm>
              <a:off x="1248" y="2496"/>
              <a:ext cx="1488" cy="366"/>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600">
                  <a:latin typeface="Arial Rounded MT Bold" pitchFamily="34" charset="0"/>
                </a:rPr>
                <a:t>Lamellenkupplung für die zwei Fahrbereiche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34532"/>
                                        </p:tgtEl>
                                        <p:attrNameLst>
                                          <p:attrName>style.visibility</p:attrName>
                                        </p:attrNameLst>
                                      </p:cBhvr>
                                      <p:to>
                                        <p:strVal val="visible"/>
                                      </p:to>
                                    </p:set>
                                    <p:animEffect transition="in" filter="wipe(right)">
                                      <p:cBhvr>
                                        <p:cTn id="7" dur="500"/>
                                        <p:tgtEl>
                                          <p:spTgt spid="534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34535"/>
                                        </p:tgtEl>
                                        <p:attrNameLst>
                                          <p:attrName>style.visibility</p:attrName>
                                        </p:attrNameLst>
                                      </p:cBhvr>
                                      <p:to>
                                        <p:strVal val="visible"/>
                                      </p:to>
                                    </p:set>
                                    <p:animEffect transition="in" filter="wipe(left)">
                                      <p:cBhvr>
                                        <p:cTn id="12" dur="500"/>
                                        <p:tgtEl>
                                          <p:spTgt spid="534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A0EBD6F-8C3A-4D89-8B1F-676C614406D5}" type="slidenum">
              <a:rPr lang="de-DE" altLang="de-DE" sz="1000">
                <a:solidFill>
                  <a:srgbClr val="71AD2A"/>
                </a:solidFill>
              </a:rPr>
              <a:pPr algn="r">
                <a:spcBef>
                  <a:spcPct val="0"/>
                </a:spcBef>
                <a:buClrTx/>
                <a:buFontTx/>
                <a:buNone/>
              </a:pPr>
              <a:t>102</a:t>
            </a:fld>
            <a:endParaRPr lang="de-DE" altLang="de-DE" sz="1000">
              <a:solidFill>
                <a:srgbClr val="71AD2A"/>
              </a:solidFill>
            </a:endParaRPr>
          </a:p>
        </p:txBody>
      </p:sp>
      <p:sp>
        <p:nvSpPr>
          <p:cNvPr id="107523"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7524" name="Rectangle 2"/>
          <p:cNvSpPr>
            <a:spLocks noGrp="1" noChangeArrowheads="1"/>
          </p:cNvSpPr>
          <p:nvPr>
            <p:ph type="title"/>
          </p:nvPr>
        </p:nvSpPr>
        <p:spPr/>
        <p:txBody>
          <a:bodyPr/>
          <a:lstStyle/>
          <a:p>
            <a:pPr eaLnBrk="1" hangingPunct="1"/>
            <a:r>
              <a:rPr lang="en-GB" altLang="de-DE"/>
              <a:t>JD - 8030 Autopower</a:t>
            </a:r>
          </a:p>
        </p:txBody>
      </p:sp>
      <p:pic>
        <p:nvPicPr>
          <p:cNvPr id="107525" name="Picture 3" descr="Stufenlos">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41438"/>
            <a:ext cx="5383213"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el 1"/>
          <p:cNvSpPr>
            <a:spLocks noGrp="1"/>
          </p:cNvSpPr>
          <p:nvPr>
            <p:ph type="title"/>
          </p:nvPr>
        </p:nvSpPr>
        <p:spPr>
          <a:xfrm>
            <a:off x="677863" y="785813"/>
            <a:ext cx="8486775" cy="685800"/>
          </a:xfrm>
        </p:spPr>
        <p:txBody>
          <a:bodyPr/>
          <a:lstStyle/>
          <a:p>
            <a:r>
              <a:rPr lang="de-DE" altLang="de-DE"/>
              <a:t>EQ 200 – Funktion </a:t>
            </a:r>
          </a:p>
        </p:txBody>
      </p:sp>
      <p:sp>
        <p:nvSpPr>
          <p:cNvPr id="108547" name="Foliennummernplatzhalter 3"/>
          <p:cNvSpPr>
            <a:spLocks noGrp="1"/>
          </p:cNvSpPr>
          <p:nvPr>
            <p:ph type="sldNum"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fld id="{95CE9988-7DB9-4F82-A240-764D795D1FBC}" type="slidenum">
              <a:rPr lang="de-DE" altLang="de-DE" sz="1200">
                <a:solidFill>
                  <a:srgbClr val="7AB800"/>
                </a:solidFill>
              </a:rPr>
              <a:pPr algn="r">
                <a:spcBef>
                  <a:spcPct val="0"/>
                </a:spcBef>
                <a:buClrTx/>
                <a:buFontTx/>
                <a:buNone/>
              </a:pPr>
              <a:t>103</a:t>
            </a:fld>
            <a:endParaRPr lang="de-DE" altLang="de-DE" sz="1200">
              <a:solidFill>
                <a:srgbClr val="7AB800"/>
              </a:solidFill>
            </a:endParaRPr>
          </a:p>
        </p:txBody>
      </p:sp>
      <p:grpSp>
        <p:nvGrpSpPr>
          <p:cNvPr id="108548" name="Gruppieren 6"/>
          <p:cNvGrpSpPr>
            <a:grpSpLocks/>
          </p:cNvGrpSpPr>
          <p:nvPr/>
        </p:nvGrpSpPr>
        <p:grpSpPr bwMode="auto">
          <a:xfrm>
            <a:off x="782638" y="1598613"/>
            <a:ext cx="7424737" cy="4422775"/>
            <a:chOff x="796888" y="1379538"/>
            <a:chExt cx="7567650" cy="4422775"/>
          </a:xfrm>
        </p:grpSpPr>
        <p:grpSp>
          <p:nvGrpSpPr>
            <p:cNvPr id="108553" name="Gruppieren 3"/>
            <p:cNvGrpSpPr>
              <a:grpSpLocks/>
            </p:cNvGrpSpPr>
            <p:nvPr/>
          </p:nvGrpSpPr>
          <p:grpSpPr bwMode="auto">
            <a:xfrm>
              <a:off x="1239838" y="1444625"/>
              <a:ext cx="7124700" cy="4357688"/>
              <a:chOff x="1239140" y="1444239"/>
              <a:chExt cx="7125768" cy="4358355"/>
            </a:xfrm>
          </p:grpSpPr>
          <p:pic>
            <p:nvPicPr>
              <p:cNvPr id="108559" name="Grafik 1"/>
              <p:cNvPicPr>
                <a:picLocks noChangeAspect="1"/>
              </p:cNvPicPr>
              <p:nvPr/>
            </p:nvPicPr>
            <p:blipFill>
              <a:blip r:embed="rId2">
                <a:extLst>
                  <a:ext uri="{28A0092B-C50C-407E-A947-70E740481C1C}">
                    <a14:useLocalDpi xmlns:a14="http://schemas.microsoft.com/office/drawing/2010/main" val="0"/>
                  </a:ext>
                </a:extLst>
              </a:blip>
              <a:srcRect l="9947" t="6474" r="5299" b="9186"/>
              <a:stretch>
                <a:fillRect/>
              </a:stretch>
            </p:blipFill>
            <p:spPr bwMode="auto">
              <a:xfrm>
                <a:off x="1239140" y="1444239"/>
                <a:ext cx="7007552" cy="435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0" name="Rechteck 2"/>
              <p:cNvSpPr>
                <a:spLocks noChangeArrowheads="1"/>
              </p:cNvSpPr>
              <p:nvPr/>
            </p:nvSpPr>
            <p:spPr bwMode="auto">
              <a:xfrm>
                <a:off x="5264209" y="5392429"/>
                <a:ext cx="649481" cy="31616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sp>
            <p:nvSpPr>
              <p:cNvPr id="108561" name="Rechteck 7"/>
              <p:cNvSpPr>
                <a:spLocks noChangeArrowheads="1"/>
              </p:cNvSpPr>
              <p:nvPr/>
            </p:nvSpPr>
            <p:spPr bwMode="auto">
              <a:xfrm>
                <a:off x="7715427" y="1702260"/>
                <a:ext cx="649481" cy="31616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grpSp>
        <p:sp>
          <p:nvSpPr>
            <p:cNvPr id="108554" name="Rechteck 11"/>
            <p:cNvSpPr>
              <a:spLocks noChangeArrowheads="1"/>
            </p:cNvSpPr>
            <p:nvPr/>
          </p:nvSpPr>
          <p:spPr bwMode="auto">
            <a:xfrm>
              <a:off x="1645452" y="5461000"/>
              <a:ext cx="2395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t>Geschwindigkeit 0 km/h</a:t>
              </a:r>
            </a:p>
          </p:txBody>
        </p:sp>
        <p:sp>
          <p:nvSpPr>
            <p:cNvPr id="10" name="Rechteck 11"/>
            <p:cNvSpPr>
              <a:spLocks noChangeArrowheads="1"/>
            </p:cNvSpPr>
            <p:nvPr/>
          </p:nvSpPr>
          <p:spPr bwMode="auto">
            <a:xfrm>
              <a:off x="5668856" y="4775200"/>
              <a:ext cx="1731321" cy="338138"/>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defRPr/>
              </a:pPr>
              <a:r>
                <a:rPr lang="de-DE" dirty="0"/>
                <a:t>Aktiver Stillstand</a:t>
              </a:r>
            </a:p>
          </p:txBody>
        </p:sp>
        <p:sp>
          <p:nvSpPr>
            <p:cNvPr id="108556" name="Rechteck 11"/>
            <p:cNvSpPr>
              <a:spLocks noChangeArrowheads="1"/>
            </p:cNvSpPr>
            <p:nvPr/>
          </p:nvSpPr>
          <p:spPr bwMode="auto">
            <a:xfrm>
              <a:off x="5741418" y="1409700"/>
              <a:ext cx="15965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400" i="1"/>
                <a:t>Pumpe (160 cm²)</a:t>
              </a:r>
              <a:endParaRPr lang="de-DE" altLang="de-DE" sz="1600" i="1"/>
            </a:p>
          </p:txBody>
        </p:sp>
        <p:sp>
          <p:nvSpPr>
            <p:cNvPr id="108557" name="Rechteck 12"/>
            <p:cNvSpPr>
              <a:spLocks noChangeArrowheads="1"/>
            </p:cNvSpPr>
            <p:nvPr/>
          </p:nvSpPr>
          <p:spPr bwMode="auto">
            <a:xfrm>
              <a:off x="5878747" y="4070350"/>
              <a:ext cx="1483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400" i="1"/>
                <a:t>Motor (233 cm²)</a:t>
              </a:r>
              <a:endParaRPr lang="de-DE" altLang="de-DE" sz="1600" i="1"/>
            </a:p>
          </p:txBody>
        </p:sp>
        <p:sp>
          <p:nvSpPr>
            <p:cNvPr id="108558" name="Rechteck 11"/>
            <p:cNvSpPr>
              <a:spLocks noChangeArrowheads="1"/>
            </p:cNvSpPr>
            <p:nvPr/>
          </p:nvSpPr>
          <p:spPr bwMode="auto">
            <a:xfrm>
              <a:off x="796888" y="1379538"/>
              <a:ext cx="1559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b="1"/>
                <a:t>Fahrbereich 1</a:t>
              </a:r>
            </a:p>
          </p:txBody>
        </p:sp>
      </p:grpSp>
      <p:sp>
        <p:nvSpPr>
          <p:cNvPr id="108549" name="Textfeld 16"/>
          <p:cNvSpPr txBox="1">
            <a:spLocks noChangeArrowheads="1"/>
          </p:cNvSpPr>
          <p:nvPr/>
        </p:nvSpPr>
        <p:spPr bwMode="auto">
          <a:xfrm>
            <a:off x="3200400" y="6500813"/>
            <a:ext cx="350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100">
                <a:solidFill>
                  <a:srgbClr val="7AB800"/>
                </a:solidFill>
              </a:rPr>
              <a:t>Quelle: CLIn   </a:t>
            </a:r>
          </a:p>
        </p:txBody>
      </p:sp>
      <p:sp>
        <p:nvSpPr>
          <p:cNvPr id="18" name="Interaktive Schaltfläche: Film 17">
            <a:hlinkClick r:id="rId3" action="ppaction://program" highlightClick="1"/>
          </p:cNvPr>
          <p:cNvSpPr/>
          <p:nvPr/>
        </p:nvSpPr>
        <p:spPr bwMode="auto">
          <a:xfrm>
            <a:off x="8343900" y="5661025"/>
            <a:ext cx="560388" cy="428625"/>
          </a:xfrm>
          <a:prstGeom prst="actionButtonMovie">
            <a:avLst/>
          </a:prstGeom>
          <a:solidFill>
            <a:schemeClr val="accent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endParaRPr lang="de-DE" altLang="de-DE">
              <a:solidFill>
                <a:schemeClr val="accent2"/>
              </a:solidFill>
              <a:latin typeface="Univers" pitchFamily="34" charset="0"/>
            </a:endParaRPr>
          </a:p>
        </p:txBody>
      </p:sp>
      <p:pic>
        <p:nvPicPr>
          <p:cNvPr id="108551" name="Picture 2" descr="C:\Program Files\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050" y="5419725"/>
            <a:ext cx="1268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Textfeld 1"/>
          <p:cNvSpPr txBox="1">
            <a:spLocks noChangeArrowheads="1"/>
          </p:cNvSpPr>
          <p:nvPr/>
        </p:nvSpPr>
        <p:spPr bwMode="auto">
          <a:xfrm>
            <a:off x="415925" y="4994275"/>
            <a:ext cx="3313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de-DE" altLang="de-DE" sz="1200"/>
              <a:t>https://www.youtube.com/watch?v=nFGti7O1wsQ</a:t>
            </a:r>
          </a:p>
        </p:txBody>
      </p:sp>
    </p:spTree>
  </p:cSld>
  <p:clrMapOvr>
    <a:masterClrMapping/>
  </p:clrMapOvr>
  <p:transition advTm="10000">
    <p:zo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el 1"/>
          <p:cNvSpPr>
            <a:spLocks noGrp="1"/>
          </p:cNvSpPr>
          <p:nvPr>
            <p:ph type="title"/>
          </p:nvPr>
        </p:nvSpPr>
        <p:spPr>
          <a:xfrm>
            <a:off x="677863" y="785813"/>
            <a:ext cx="8486775" cy="685800"/>
          </a:xfrm>
        </p:spPr>
        <p:txBody>
          <a:bodyPr/>
          <a:lstStyle/>
          <a:p>
            <a:r>
              <a:rPr lang="de-DE" altLang="de-DE"/>
              <a:t>Leistungsverzweigung über Planetensatz</a:t>
            </a:r>
          </a:p>
        </p:txBody>
      </p:sp>
      <p:sp>
        <p:nvSpPr>
          <p:cNvPr id="109571" name="Foliennummernplatzhalter 3"/>
          <p:cNvSpPr>
            <a:spLocks noGrp="1"/>
          </p:cNvSpPr>
          <p:nvPr>
            <p:ph type="sldNum"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fld id="{9D05DEE1-A00D-470B-A505-597FD1EE6B85}" type="slidenum">
              <a:rPr lang="de-DE" altLang="de-DE" sz="1200">
                <a:solidFill>
                  <a:srgbClr val="7AB800"/>
                </a:solidFill>
              </a:rPr>
              <a:pPr algn="r">
                <a:spcBef>
                  <a:spcPct val="0"/>
                </a:spcBef>
                <a:buClrTx/>
                <a:buFontTx/>
                <a:buNone/>
              </a:pPr>
              <a:t>104</a:t>
            </a:fld>
            <a:endParaRPr lang="de-DE" altLang="de-DE" sz="1200">
              <a:solidFill>
                <a:srgbClr val="7AB800"/>
              </a:solidFill>
            </a:endParaRPr>
          </a:p>
        </p:txBody>
      </p:sp>
      <p:grpSp>
        <p:nvGrpSpPr>
          <p:cNvPr id="109572" name="Gruppieren 4"/>
          <p:cNvGrpSpPr>
            <a:grpSpLocks/>
          </p:cNvGrpSpPr>
          <p:nvPr/>
        </p:nvGrpSpPr>
        <p:grpSpPr bwMode="auto">
          <a:xfrm>
            <a:off x="647700" y="1522413"/>
            <a:ext cx="8704263" cy="4889500"/>
            <a:chOff x="165100" y="1173104"/>
            <a:chExt cx="8871119" cy="4889559"/>
          </a:xfrm>
        </p:grpSpPr>
        <p:grpSp>
          <p:nvGrpSpPr>
            <p:cNvPr id="109574" name="Gruppieren 4"/>
            <p:cNvGrpSpPr>
              <a:grpSpLocks/>
            </p:cNvGrpSpPr>
            <p:nvPr/>
          </p:nvGrpSpPr>
          <p:grpSpPr bwMode="auto">
            <a:xfrm>
              <a:off x="165100" y="1347788"/>
              <a:ext cx="6224588" cy="4714875"/>
              <a:chOff x="1007344" y="1347514"/>
              <a:chExt cx="6224146" cy="4715295"/>
            </a:xfrm>
          </p:grpSpPr>
          <p:sp>
            <p:nvSpPr>
              <p:cNvPr id="109593" name="Textfeld 10"/>
              <p:cNvSpPr txBox="1">
                <a:spLocks noChangeArrowheads="1"/>
              </p:cNvSpPr>
              <p:nvPr/>
            </p:nvSpPr>
            <p:spPr bwMode="auto">
              <a:xfrm>
                <a:off x="4250165" y="5478034"/>
                <a:ext cx="298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buClrTx/>
                  <a:buFont typeface="Arial" pitchFamily="34" charset="0"/>
                  <a:buNone/>
                </a:pPr>
                <a:r>
                  <a:rPr lang="de-DE" altLang="de-DE" sz="1600">
                    <a:solidFill>
                      <a:srgbClr val="FF0000"/>
                    </a:solidFill>
                  </a:rPr>
                  <a:t>Abtrieb mechanisch zur Hinterachse (Sonnenrad)</a:t>
                </a:r>
              </a:p>
            </p:txBody>
          </p:sp>
          <p:grpSp>
            <p:nvGrpSpPr>
              <p:cNvPr id="109594" name="Gruppieren 1"/>
              <p:cNvGrpSpPr>
                <a:grpSpLocks/>
              </p:cNvGrpSpPr>
              <p:nvPr/>
            </p:nvGrpSpPr>
            <p:grpSpPr bwMode="auto">
              <a:xfrm>
                <a:off x="1007344" y="1347514"/>
                <a:ext cx="4500269" cy="4715295"/>
                <a:chOff x="1610020" y="1347514"/>
                <a:chExt cx="4500269" cy="4715295"/>
              </a:xfrm>
            </p:grpSpPr>
            <p:grpSp>
              <p:nvGrpSpPr>
                <p:cNvPr id="109595" name="Gruppieren 21"/>
                <p:cNvGrpSpPr>
                  <a:grpSpLocks noChangeAspect="1"/>
                </p:cNvGrpSpPr>
                <p:nvPr/>
              </p:nvGrpSpPr>
              <p:grpSpPr bwMode="auto">
                <a:xfrm rot="-5400000">
                  <a:off x="2698232" y="2159811"/>
                  <a:ext cx="3612893" cy="3211221"/>
                  <a:chOff x="2274969" y="3500815"/>
                  <a:chExt cx="3107355" cy="2627712"/>
                </a:xfrm>
              </p:grpSpPr>
              <p:pic>
                <p:nvPicPr>
                  <p:cNvPr id="109599" name="Grafik 1" descr="ims_objectId=198553;ims_usageRefId=-1"/>
                  <p:cNvPicPr>
                    <a:picLocks noChangeAspect="1"/>
                  </p:cNvPicPr>
                  <p:nvPr/>
                </p:nvPicPr>
                <p:blipFill>
                  <a:blip r:embed="rId2">
                    <a:extLst>
                      <a:ext uri="{28A0092B-C50C-407E-A947-70E740481C1C}">
                        <a14:useLocalDpi xmlns:a14="http://schemas.microsoft.com/office/drawing/2010/main" val="0"/>
                      </a:ext>
                    </a:extLst>
                  </a:blip>
                  <a:srcRect l="16048" t="4637" r="10698" b="3503"/>
                  <a:stretch>
                    <a:fillRect/>
                  </a:stretch>
                </p:blipFill>
                <p:spPr bwMode="auto">
                  <a:xfrm rot="-6699664">
                    <a:off x="2577500" y="3443563"/>
                    <a:ext cx="2382433" cy="29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600" name="Gerade Verbindung mit Pfeil 3"/>
                  <p:cNvCxnSpPr>
                    <a:cxnSpLocks noChangeShapeType="1"/>
                  </p:cNvCxnSpPr>
                  <p:nvPr/>
                </p:nvCxnSpPr>
                <p:spPr bwMode="auto">
                  <a:xfrm rot="5400000" flipV="1">
                    <a:off x="2287183" y="3570176"/>
                    <a:ext cx="632998" cy="494276"/>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09601" name="Gerade Verbindung mit Pfeil 7"/>
                  <p:cNvCxnSpPr>
                    <a:cxnSpLocks noChangeShapeType="1"/>
                  </p:cNvCxnSpPr>
                  <p:nvPr/>
                </p:nvCxnSpPr>
                <p:spPr bwMode="auto">
                  <a:xfrm rot="5400000">
                    <a:off x="4469162" y="4093816"/>
                    <a:ext cx="704847" cy="1121471"/>
                  </a:xfrm>
                  <a:prstGeom prst="straightConnector1">
                    <a:avLst/>
                  </a:prstGeom>
                  <a:noFill/>
                  <a:ln w="19050" algn="ctr">
                    <a:solidFill>
                      <a:srgbClr val="1111AF"/>
                    </a:solidFill>
                    <a:round/>
                    <a:headEnd/>
                    <a:tailEnd type="triangle" w="lg" len="lg"/>
                  </a:ln>
                  <a:extLst>
                    <a:ext uri="{909E8E84-426E-40DD-AFC4-6F175D3DCCD1}">
                      <a14:hiddenFill xmlns:a14="http://schemas.microsoft.com/office/drawing/2010/main">
                        <a:noFill/>
                      </a14:hiddenFill>
                    </a:ext>
                  </a:extLst>
                </p:spPr>
              </p:cxnSp>
              <p:cxnSp>
                <p:nvCxnSpPr>
                  <p:cNvPr id="109602" name="Gerade Verbindung mit Pfeil 8"/>
                  <p:cNvCxnSpPr>
                    <a:cxnSpLocks noChangeShapeType="1"/>
                  </p:cNvCxnSpPr>
                  <p:nvPr/>
                </p:nvCxnSpPr>
                <p:spPr bwMode="auto">
                  <a:xfrm rot="5400000" flipH="1">
                    <a:off x="4761261" y="3681065"/>
                    <a:ext cx="2" cy="1242122"/>
                  </a:xfrm>
                  <a:prstGeom prst="straightConnector1">
                    <a:avLst/>
                  </a:prstGeom>
                  <a:noFill/>
                  <a:ln w="19050" algn="ctr">
                    <a:solidFill>
                      <a:srgbClr val="1111AF"/>
                    </a:solidFill>
                    <a:round/>
                    <a:headEnd/>
                    <a:tailEnd type="triangle" w="lg" len="lg"/>
                  </a:ln>
                  <a:extLst>
                    <a:ext uri="{909E8E84-426E-40DD-AFC4-6F175D3DCCD1}">
                      <a14:hiddenFill xmlns:a14="http://schemas.microsoft.com/office/drawing/2010/main">
                        <a:noFill/>
                      </a14:hiddenFill>
                    </a:ext>
                  </a:extLst>
                </p:spPr>
              </p:cxnSp>
              <p:cxnSp>
                <p:nvCxnSpPr>
                  <p:cNvPr id="109603" name="Gerade Verbindung mit Pfeil 21"/>
                  <p:cNvCxnSpPr>
                    <a:cxnSpLocks noChangeShapeType="1"/>
                  </p:cNvCxnSpPr>
                  <p:nvPr/>
                </p:nvCxnSpPr>
                <p:spPr bwMode="auto">
                  <a:xfrm rot="5400000" flipH="1" flipV="1">
                    <a:off x="2390633" y="4696671"/>
                    <a:ext cx="1245587" cy="1332795"/>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09604" name="Gerade Verbindung mit Pfeil 13"/>
                  <p:cNvCxnSpPr>
                    <a:cxnSpLocks noChangeShapeType="1"/>
                  </p:cNvCxnSpPr>
                  <p:nvPr/>
                </p:nvCxnSpPr>
                <p:spPr bwMode="auto">
                  <a:xfrm rot="5400000">
                    <a:off x="4097687" y="3281014"/>
                    <a:ext cx="263525" cy="2305749"/>
                  </a:xfrm>
                  <a:prstGeom prst="straightConnector1">
                    <a:avLst/>
                  </a:prstGeom>
                  <a:noFill/>
                  <a:ln w="19050" algn="ctr">
                    <a:solidFill>
                      <a:srgbClr val="1111AF"/>
                    </a:solidFill>
                    <a:round/>
                    <a:headEnd/>
                    <a:tailEnd type="triangle" w="lg" len="lg"/>
                  </a:ln>
                  <a:extLst>
                    <a:ext uri="{909E8E84-426E-40DD-AFC4-6F175D3DCCD1}">
                      <a14:hiddenFill xmlns:a14="http://schemas.microsoft.com/office/drawing/2010/main">
                        <a:noFill/>
                      </a14:hiddenFill>
                    </a:ext>
                  </a:extLst>
                </p:spPr>
              </p:cxnSp>
            </p:grpSp>
            <p:sp>
              <p:nvSpPr>
                <p:cNvPr id="28" name="Textfeld 10"/>
                <p:cNvSpPr txBox="1">
                  <a:spLocks noChangeArrowheads="1"/>
                </p:cNvSpPr>
                <p:nvPr/>
              </p:nvSpPr>
              <p:spPr bwMode="auto">
                <a:xfrm>
                  <a:off x="2769995" y="1347457"/>
                  <a:ext cx="2983254" cy="58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de-DE" dirty="0">
                      <a:solidFill>
                        <a:schemeClr val="accent3">
                          <a:lumMod val="50000"/>
                        </a:schemeClr>
                      </a:solidFill>
                    </a:rPr>
                    <a:t>Antriebsleistung vom Dieselmotor (Planentenräder)</a:t>
                  </a:r>
                </a:p>
              </p:txBody>
            </p:sp>
            <p:sp>
              <p:nvSpPr>
                <p:cNvPr id="109597" name="Textfeld 10"/>
                <p:cNvSpPr txBox="1">
                  <a:spLocks noChangeArrowheads="1"/>
                </p:cNvSpPr>
                <p:nvPr/>
              </p:nvSpPr>
              <p:spPr bwMode="auto">
                <a:xfrm>
                  <a:off x="1610020" y="5477022"/>
                  <a:ext cx="2981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buClrTx/>
                    <a:buFont typeface="Arial" pitchFamily="34" charset="0"/>
                    <a:buNone/>
                  </a:pPr>
                  <a:r>
                    <a:rPr lang="de-DE" altLang="de-DE" sz="1600">
                      <a:solidFill>
                        <a:srgbClr val="4CBA00"/>
                      </a:solidFill>
                    </a:rPr>
                    <a:t>Abtrieb hydrostatisch zur Hinterachse (Hohlrad)</a:t>
                  </a:r>
                </a:p>
              </p:txBody>
            </p:sp>
            <p:cxnSp>
              <p:nvCxnSpPr>
                <p:cNvPr id="109598" name="Gerade Verbindung mit Pfeil 7"/>
                <p:cNvCxnSpPr>
                  <a:cxnSpLocks noChangeShapeType="1"/>
                </p:cNvCxnSpPr>
                <p:nvPr/>
              </p:nvCxnSpPr>
              <p:spPr bwMode="auto">
                <a:xfrm>
                  <a:off x="3876378" y="1958978"/>
                  <a:ext cx="2171131" cy="1596155"/>
                </a:xfrm>
                <a:prstGeom prst="straightConnector1">
                  <a:avLst/>
                </a:prstGeom>
                <a:noFill/>
                <a:ln w="19050" algn="ctr">
                  <a:solidFill>
                    <a:srgbClr val="1111AF"/>
                  </a:solidFill>
                  <a:round/>
                  <a:headEnd/>
                  <a:tailEnd type="triangle" w="lg" len="lg"/>
                </a:ln>
                <a:extLst>
                  <a:ext uri="{909E8E84-426E-40DD-AFC4-6F175D3DCCD1}">
                    <a14:hiddenFill xmlns:a14="http://schemas.microsoft.com/office/drawing/2010/main">
                      <a:noFill/>
                    </a14:hiddenFill>
                  </a:ext>
                </a:extLst>
              </p:spPr>
            </p:cxnSp>
          </p:grpSp>
        </p:grpSp>
        <p:grpSp>
          <p:nvGrpSpPr>
            <p:cNvPr id="109575" name="Gruppieren 3"/>
            <p:cNvGrpSpPr>
              <a:grpSpLocks/>
            </p:cNvGrpSpPr>
            <p:nvPr/>
          </p:nvGrpSpPr>
          <p:grpSpPr bwMode="auto">
            <a:xfrm>
              <a:off x="4926013" y="1173104"/>
              <a:ext cx="3116262" cy="1663759"/>
              <a:chOff x="1239140" y="1152834"/>
              <a:chExt cx="7125768" cy="4555757"/>
            </a:xfrm>
          </p:grpSpPr>
          <p:pic>
            <p:nvPicPr>
              <p:cNvPr id="109590" name="Grafik 1"/>
              <p:cNvPicPr>
                <a:picLocks noChangeAspect="1"/>
              </p:cNvPicPr>
              <p:nvPr/>
            </p:nvPicPr>
            <p:blipFill>
              <a:blip r:embed="rId3">
                <a:extLst>
                  <a:ext uri="{28A0092B-C50C-407E-A947-70E740481C1C}">
                    <a14:useLocalDpi xmlns:a14="http://schemas.microsoft.com/office/drawing/2010/main" val="0"/>
                  </a:ext>
                </a:extLst>
              </a:blip>
              <a:srcRect l="9947" t="6474" r="5299" b="32735"/>
              <a:stretch>
                <a:fillRect/>
              </a:stretch>
            </p:blipFill>
            <p:spPr bwMode="auto">
              <a:xfrm>
                <a:off x="1239140" y="1444239"/>
                <a:ext cx="7007553" cy="314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91" name="Rechteck 2"/>
              <p:cNvSpPr>
                <a:spLocks noChangeArrowheads="1"/>
              </p:cNvSpPr>
              <p:nvPr/>
            </p:nvSpPr>
            <p:spPr bwMode="auto">
              <a:xfrm>
                <a:off x="5264209" y="4843000"/>
                <a:ext cx="649481" cy="86559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sp>
            <p:nvSpPr>
              <p:cNvPr id="109592" name="Rechteck 7"/>
              <p:cNvSpPr>
                <a:spLocks noChangeArrowheads="1"/>
              </p:cNvSpPr>
              <p:nvPr/>
            </p:nvSpPr>
            <p:spPr bwMode="auto">
              <a:xfrm>
                <a:off x="7715427" y="1152834"/>
                <a:ext cx="649481" cy="86559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grpSp>
        <p:grpSp>
          <p:nvGrpSpPr>
            <p:cNvPr id="109576" name="Gruppieren 2"/>
            <p:cNvGrpSpPr>
              <a:grpSpLocks/>
            </p:cNvGrpSpPr>
            <p:nvPr/>
          </p:nvGrpSpPr>
          <p:grpSpPr bwMode="auto">
            <a:xfrm>
              <a:off x="4926013" y="2683908"/>
              <a:ext cx="3116262" cy="1691242"/>
              <a:chOff x="1247686" y="1170131"/>
              <a:chExt cx="7117222" cy="4538460"/>
            </a:xfrm>
          </p:grpSpPr>
          <p:pic>
            <p:nvPicPr>
              <p:cNvPr id="109587" name="Grafik 1"/>
              <p:cNvPicPr>
                <a:picLocks noChangeAspect="1"/>
              </p:cNvPicPr>
              <p:nvPr/>
            </p:nvPicPr>
            <p:blipFill>
              <a:blip r:embed="rId4">
                <a:extLst>
                  <a:ext uri="{28A0092B-C50C-407E-A947-70E740481C1C}">
                    <a14:useLocalDpi xmlns:a14="http://schemas.microsoft.com/office/drawing/2010/main" val="0"/>
                  </a:ext>
                </a:extLst>
              </a:blip>
              <a:srcRect l="10052" t="6642" r="5479" b="32979"/>
              <a:stretch>
                <a:fillRect/>
              </a:stretch>
            </p:blipFill>
            <p:spPr bwMode="auto">
              <a:xfrm>
                <a:off x="1247686" y="1452785"/>
                <a:ext cx="6981914" cy="311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8" name="Rechteck 6"/>
              <p:cNvSpPr>
                <a:spLocks noChangeArrowheads="1"/>
              </p:cNvSpPr>
              <p:nvPr/>
            </p:nvSpPr>
            <p:spPr bwMode="auto">
              <a:xfrm>
                <a:off x="5264208" y="4860300"/>
                <a:ext cx="649480" cy="84829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sp>
            <p:nvSpPr>
              <p:cNvPr id="109589" name="Rechteck 7"/>
              <p:cNvSpPr>
                <a:spLocks noChangeArrowheads="1"/>
              </p:cNvSpPr>
              <p:nvPr/>
            </p:nvSpPr>
            <p:spPr bwMode="auto">
              <a:xfrm>
                <a:off x="7715428" y="1170131"/>
                <a:ext cx="649480" cy="84829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grpSp>
        <p:grpSp>
          <p:nvGrpSpPr>
            <p:cNvPr id="109577" name="Gruppieren 2"/>
            <p:cNvGrpSpPr>
              <a:grpSpLocks/>
            </p:cNvGrpSpPr>
            <p:nvPr/>
          </p:nvGrpSpPr>
          <p:grpSpPr bwMode="auto">
            <a:xfrm>
              <a:off x="4827588" y="4188799"/>
              <a:ext cx="3287712" cy="1519851"/>
              <a:chOff x="735961" y="1049350"/>
              <a:chExt cx="7510272" cy="4659241"/>
            </a:xfrm>
          </p:grpSpPr>
          <p:pic>
            <p:nvPicPr>
              <p:cNvPr id="109584" name="Grafik 1"/>
              <p:cNvPicPr>
                <a:picLocks noChangeAspect="1"/>
              </p:cNvPicPr>
              <p:nvPr/>
            </p:nvPicPr>
            <p:blipFill>
              <a:blip r:embed="rId5">
                <a:extLst>
                  <a:ext uri="{28A0092B-C50C-407E-A947-70E740481C1C}">
                    <a14:useLocalDpi xmlns:a14="http://schemas.microsoft.com/office/drawing/2010/main" val="0"/>
                  </a:ext>
                </a:extLst>
              </a:blip>
              <a:srcRect l="10490" t="6268" r="5382" b="31557"/>
              <a:stretch>
                <a:fillRect/>
              </a:stretch>
            </p:blipFill>
            <p:spPr bwMode="auto">
              <a:xfrm>
                <a:off x="735961" y="1435694"/>
                <a:ext cx="7391926" cy="356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Rechteck 6"/>
              <p:cNvSpPr>
                <a:spLocks noChangeArrowheads="1"/>
              </p:cNvSpPr>
              <p:nvPr/>
            </p:nvSpPr>
            <p:spPr bwMode="auto">
              <a:xfrm>
                <a:off x="5264208" y="4739518"/>
                <a:ext cx="649482" cy="96907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sp>
            <p:nvSpPr>
              <p:cNvPr id="109586" name="Rechteck 7"/>
              <p:cNvSpPr>
                <a:spLocks noChangeArrowheads="1"/>
              </p:cNvSpPr>
              <p:nvPr/>
            </p:nvSpPr>
            <p:spPr bwMode="auto">
              <a:xfrm>
                <a:off x="7596751" y="1049350"/>
                <a:ext cx="649482" cy="96907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grpSp>
        <p:sp>
          <p:nvSpPr>
            <p:cNvPr id="109578" name="Rechteck 11"/>
            <p:cNvSpPr>
              <a:spLocks noChangeArrowheads="1"/>
            </p:cNvSpPr>
            <p:nvPr/>
          </p:nvSpPr>
          <p:spPr bwMode="auto">
            <a:xfrm>
              <a:off x="6964195" y="2206625"/>
              <a:ext cx="20720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solidFill>
                    <a:srgbClr val="4CBA00"/>
                  </a:solidFill>
                </a:rPr>
                <a:t>100 % hydrostatisch</a:t>
              </a:r>
            </a:p>
          </p:txBody>
        </p:sp>
        <p:sp>
          <p:nvSpPr>
            <p:cNvPr id="109579" name="Rechteck 11"/>
            <p:cNvSpPr>
              <a:spLocks noChangeArrowheads="1"/>
            </p:cNvSpPr>
            <p:nvPr/>
          </p:nvSpPr>
          <p:spPr bwMode="auto">
            <a:xfrm>
              <a:off x="6981264" y="3825875"/>
              <a:ext cx="1260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solidFill>
                    <a:srgbClr val="4CBA00"/>
                  </a:solidFill>
                </a:rPr>
                <a:t>50%</a:t>
              </a:r>
              <a:r>
                <a:rPr lang="de-DE" altLang="de-DE" sz="1600"/>
                <a:t> / </a:t>
              </a:r>
              <a:r>
                <a:rPr lang="de-DE" altLang="de-DE" sz="1600">
                  <a:solidFill>
                    <a:srgbClr val="FF0000"/>
                  </a:solidFill>
                </a:rPr>
                <a:t>50 %</a:t>
              </a:r>
            </a:p>
          </p:txBody>
        </p:sp>
        <p:sp>
          <p:nvSpPr>
            <p:cNvPr id="109580" name="Rechteck 11"/>
            <p:cNvSpPr>
              <a:spLocks noChangeArrowheads="1"/>
            </p:cNvSpPr>
            <p:nvPr/>
          </p:nvSpPr>
          <p:spPr bwMode="auto">
            <a:xfrm>
              <a:off x="6931731" y="5329238"/>
              <a:ext cx="1954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solidFill>
                    <a:srgbClr val="FF0000"/>
                  </a:solidFill>
                </a:rPr>
                <a:t>100 % mechanisch</a:t>
              </a:r>
            </a:p>
          </p:txBody>
        </p:sp>
        <p:sp>
          <p:nvSpPr>
            <p:cNvPr id="109581" name="Rechteck 11"/>
            <p:cNvSpPr>
              <a:spLocks noChangeArrowheads="1"/>
            </p:cNvSpPr>
            <p:nvPr/>
          </p:nvSpPr>
          <p:spPr bwMode="auto">
            <a:xfrm>
              <a:off x="8055095" y="1622425"/>
              <a:ext cx="876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t>0  km/h</a:t>
              </a:r>
            </a:p>
          </p:txBody>
        </p:sp>
        <p:sp>
          <p:nvSpPr>
            <p:cNvPr id="109582" name="Rechteck 11"/>
            <p:cNvSpPr>
              <a:spLocks noChangeArrowheads="1"/>
            </p:cNvSpPr>
            <p:nvPr/>
          </p:nvSpPr>
          <p:spPr bwMode="auto">
            <a:xfrm>
              <a:off x="8054284" y="3298825"/>
              <a:ext cx="933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t>10 km/h</a:t>
              </a:r>
            </a:p>
          </p:txBody>
        </p:sp>
        <p:sp>
          <p:nvSpPr>
            <p:cNvPr id="109583" name="Rechteck 11"/>
            <p:cNvSpPr>
              <a:spLocks noChangeArrowheads="1"/>
            </p:cNvSpPr>
            <p:nvPr/>
          </p:nvSpPr>
          <p:spPr bwMode="auto">
            <a:xfrm>
              <a:off x="8054284" y="4800600"/>
              <a:ext cx="933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600"/>
                <a:t>20 km/h</a:t>
              </a:r>
            </a:p>
          </p:txBody>
        </p:sp>
      </p:grpSp>
      <p:sp>
        <p:nvSpPr>
          <p:cNvPr id="109573" name="Textfeld 36"/>
          <p:cNvSpPr txBox="1">
            <a:spLocks noChangeArrowheads="1"/>
          </p:cNvSpPr>
          <p:nvPr/>
        </p:nvSpPr>
        <p:spPr bwMode="auto">
          <a:xfrm>
            <a:off x="3200400" y="6500813"/>
            <a:ext cx="350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100">
                <a:solidFill>
                  <a:srgbClr val="7AB800"/>
                </a:solidFill>
              </a:rPr>
              <a:t>Quelle: CLIn</a:t>
            </a:r>
          </a:p>
        </p:txBody>
      </p:sp>
    </p:spTree>
  </p:cSld>
  <p:clrMapOvr>
    <a:masterClrMapping/>
  </p:clrMapOvr>
  <p:transition advTm="10000">
    <p:zoom/>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el 1"/>
          <p:cNvSpPr>
            <a:spLocks noGrp="1"/>
          </p:cNvSpPr>
          <p:nvPr>
            <p:ph type="title"/>
          </p:nvPr>
        </p:nvSpPr>
        <p:spPr>
          <a:xfrm>
            <a:off x="677863" y="785813"/>
            <a:ext cx="8486775" cy="685800"/>
          </a:xfrm>
        </p:spPr>
        <p:txBody>
          <a:bodyPr/>
          <a:lstStyle/>
          <a:p>
            <a:r>
              <a:rPr lang="de-DE" altLang="de-DE"/>
              <a:t>CLAAS CMATIC EQ 200 – Hydrostateinheit </a:t>
            </a:r>
          </a:p>
        </p:txBody>
      </p:sp>
      <p:sp>
        <p:nvSpPr>
          <p:cNvPr id="110595" name="Foliennummernplatzhalter 3"/>
          <p:cNvSpPr>
            <a:spLocks noGrp="1"/>
          </p:cNvSpPr>
          <p:nvPr>
            <p:ph type="sldNum"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fld id="{0F958A13-D73A-4426-8B54-60522E6EBC1C}" type="slidenum">
              <a:rPr lang="de-DE" altLang="de-DE" sz="1200">
                <a:solidFill>
                  <a:srgbClr val="7AB800"/>
                </a:solidFill>
              </a:rPr>
              <a:pPr algn="r">
                <a:spcBef>
                  <a:spcPct val="0"/>
                </a:spcBef>
                <a:buClrTx/>
                <a:buFontTx/>
                <a:buNone/>
              </a:pPr>
              <a:t>105</a:t>
            </a:fld>
            <a:endParaRPr lang="de-DE" altLang="de-DE" sz="1200">
              <a:solidFill>
                <a:srgbClr val="7AB800"/>
              </a:solidFill>
            </a:endParaRPr>
          </a:p>
        </p:txBody>
      </p:sp>
      <p:sp>
        <p:nvSpPr>
          <p:cNvPr id="110596" name="Textfeld 16"/>
          <p:cNvSpPr txBox="1">
            <a:spLocks noChangeArrowheads="1"/>
          </p:cNvSpPr>
          <p:nvPr/>
        </p:nvSpPr>
        <p:spPr bwMode="auto">
          <a:xfrm>
            <a:off x="3200400" y="6500813"/>
            <a:ext cx="350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1100">
                <a:solidFill>
                  <a:srgbClr val="7AB800"/>
                </a:solidFill>
              </a:rPr>
              <a:t>Quelle: CLIn</a:t>
            </a:r>
          </a:p>
        </p:txBody>
      </p:sp>
      <p:grpSp>
        <p:nvGrpSpPr>
          <p:cNvPr id="110597" name="Gruppieren 18"/>
          <p:cNvGrpSpPr>
            <a:grpSpLocks/>
          </p:cNvGrpSpPr>
          <p:nvPr/>
        </p:nvGrpSpPr>
        <p:grpSpPr bwMode="auto">
          <a:xfrm>
            <a:off x="501650" y="1773238"/>
            <a:ext cx="4694238" cy="4471987"/>
            <a:chOff x="401593" y="1066800"/>
            <a:chExt cx="7104063" cy="7391406"/>
          </a:xfrm>
        </p:grpSpPr>
        <p:pic>
          <p:nvPicPr>
            <p:cNvPr id="110601" name="Picture 3" descr="700HYD1"/>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01593" y="1066800"/>
              <a:ext cx="7104063"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2" name="Gruppieren 20"/>
            <p:cNvGrpSpPr>
              <a:grpSpLocks/>
            </p:cNvGrpSpPr>
            <p:nvPr/>
          </p:nvGrpSpPr>
          <p:grpSpPr bwMode="auto">
            <a:xfrm>
              <a:off x="804783" y="1066800"/>
              <a:ext cx="6333594" cy="7391406"/>
              <a:chOff x="804783" y="1066800"/>
              <a:chExt cx="6333594" cy="7391406"/>
            </a:xfrm>
          </p:grpSpPr>
          <p:grpSp>
            <p:nvGrpSpPr>
              <p:cNvPr id="110603" name="Group 4"/>
              <p:cNvGrpSpPr>
                <a:grpSpLocks/>
              </p:cNvGrpSpPr>
              <p:nvPr/>
            </p:nvGrpSpPr>
            <p:grpSpPr bwMode="auto">
              <a:xfrm>
                <a:off x="3075375" y="4557714"/>
                <a:ext cx="3802769" cy="1795463"/>
                <a:chOff x="2028" y="2679"/>
                <a:chExt cx="2284" cy="1131"/>
              </a:xfrm>
            </p:grpSpPr>
            <p:sp>
              <p:nvSpPr>
                <p:cNvPr id="110611" name="Line 6"/>
                <p:cNvSpPr>
                  <a:spLocks noChangeShapeType="1"/>
                </p:cNvSpPr>
                <p:nvPr/>
              </p:nvSpPr>
              <p:spPr bwMode="auto">
                <a:xfrm flipH="1" flipV="1">
                  <a:off x="2028" y="2679"/>
                  <a:ext cx="1478" cy="923"/>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 name="Text Box 5"/>
                <p:cNvSpPr txBox="1">
                  <a:spLocks noChangeArrowheads="1"/>
                </p:cNvSpPr>
                <p:nvPr/>
              </p:nvSpPr>
              <p:spPr bwMode="auto">
                <a:xfrm>
                  <a:off x="2636" y="3523"/>
                  <a:ext cx="1678" cy="289"/>
                </a:xfrm>
                <a:prstGeom prst="rect">
                  <a:avLst/>
                </a:prstGeom>
                <a:solidFill>
                  <a:schemeClr val="accent1">
                    <a:lumMod val="20000"/>
                    <a:lumOff val="8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1600">
                      <a:solidFill>
                        <a:schemeClr val="tx1"/>
                      </a:solidFill>
                      <a:latin typeface="Arial" panose="020B0604020202020204" pitchFamily="34" charset="0"/>
                      <a:cs typeface="Arial" panose="020B0604020202020204" pitchFamily="34" charset="0"/>
                    </a:defRPr>
                  </a:lvl1pPr>
                  <a:lvl2pPr marL="742950" indent="-285750" defTabSz="762000">
                    <a:defRPr sz="1600">
                      <a:solidFill>
                        <a:schemeClr val="tx1"/>
                      </a:solidFill>
                      <a:latin typeface="Arial" panose="020B0604020202020204" pitchFamily="34" charset="0"/>
                      <a:cs typeface="Arial" panose="020B0604020202020204" pitchFamily="34" charset="0"/>
                    </a:defRPr>
                  </a:lvl2pPr>
                  <a:lvl3pPr marL="1143000" indent="-228600" defTabSz="762000">
                    <a:defRPr sz="1600">
                      <a:solidFill>
                        <a:schemeClr val="tx1"/>
                      </a:solidFill>
                      <a:latin typeface="Arial" panose="020B0604020202020204" pitchFamily="34" charset="0"/>
                      <a:cs typeface="Arial" panose="020B0604020202020204" pitchFamily="34" charset="0"/>
                    </a:defRPr>
                  </a:lvl3pPr>
                  <a:lvl4pPr marL="1600200" indent="-228600" defTabSz="762000">
                    <a:defRPr sz="1600">
                      <a:solidFill>
                        <a:schemeClr val="tx1"/>
                      </a:solidFill>
                      <a:latin typeface="Arial" panose="020B0604020202020204" pitchFamily="34" charset="0"/>
                      <a:cs typeface="Arial" panose="020B0604020202020204" pitchFamily="34" charset="0"/>
                    </a:defRPr>
                  </a:lvl4pPr>
                  <a:lvl5pPr marL="2057400" indent="-228600" defTabSz="762000">
                    <a:defRPr sz="16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defRPr/>
                  </a:pPr>
                  <a:r>
                    <a:rPr lang="en-US" sz="1200" dirty="0" err="1">
                      <a:solidFill>
                        <a:srgbClr val="000000"/>
                      </a:solidFill>
                      <a:latin typeface="Arial Rounded MT Bold" panose="020F0704030504030204" pitchFamily="34" charset="0"/>
                    </a:rPr>
                    <a:t>Sphärische</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Kolben</a:t>
                  </a:r>
                  <a:endParaRPr lang="en-US" sz="1200" dirty="0">
                    <a:solidFill>
                      <a:srgbClr val="000000"/>
                    </a:solidFill>
                    <a:latin typeface="Arial Rounded MT Bold" panose="020F0704030504030204" pitchFamily="34" charset="0"/>
                  </a:endParaRPr>
                </a:p>
              </p:txBody>
            </p:sp>
          </p:grpSp>
          <p:grpSp>
            <p:nvGrpSpPr>
              <p:cNvPr id="110604" name="Group 7"/>
              <p:cNvGrpSpPr>
                <a:grpSpLocks/>
              </p:cNvGrpSpPr>
              <p:nvPr/>
            </p:nvGrpSpPr>
            <p:grpSpPr bwMode="auto">
              <a:xfrm>
                <a:off x="3930650" y="3154363"/>
                <a:ext cx="3207727" cy="1647825"/>
                <a:chOff x="2606" y="1795"/>
                <a:chExt cx="2189" cy="1038"/>
              </a:xfrm>
            </p:grpSpPr>
            <p:sp>
              <p:nvSpPr>
                <p:cNvPr id="110609" name="Line 8"/>
                <p:cNvSpPr>
                  <a:spLocks noChangeShapeType="1"/>
                </p:cNvSpPr>
                <p:nvPr/>
              </p:nvSpPr>
              <p:spPr bwMode="auto">
                <a:xfrm flipH="1" flipV="1">
                  <a:off x="2606" y="1795"/>
                  <a:ext cx="1386" cy="77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Text Box 9"/>
                <p:cNvSpPr txBox="1">
                  <a:spLocks noChangeArrowheads="1"/>
                </p:cNvSpPr>
                <p:nvPr/>
              </p:nvSpPr>
              <p:spPr bwMode="auto">
                <a:xfrm>
                  <a:off x="3288" y="2546"/>
                  <a:ext cx="1507" cy="289"/>
                </a:xfrm>
                <a:prstGeom prst="rect">
                  <a:avLst/>
                </a:prstGeom>
                <a:solidFill>
                  <a:schemeClr val="accent1">
                    <a:lumMod val="20000"/>
                    <a:lumOff val="8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1600">
                      <a:solidFill>
                        <a:schemeClr val="tx1"/>
                      </a:solidFill>
                      <a:latin typeface="Arial" panose="020B0604020202020204" pitchFamily="34" charset="0"/>
                      <a:cs typeface="Arial" panose="020B0604020202020204" pitchFamily="34" charset="0"/>
                    </a:defRPr>
                  </a:lvl1pPr>
                  <a:lvl2pPr marL="742950" indent="-285750" defTabSz="762000">
                    <a:defRPr sz="1600">
                      <a:solidFill>
                        <a:schemeClr val="tx1"/>
                      </a:solidFill>
                      <a:latin typeface="Arial" panose="020B0604020202020204" pitchFamily="34" charset="0"/>
                      <a:cs typeface="Arial" panose="020B0604020202020204" pitchFamily="34" charset="0"/>
                    </a:defRPr>
                  </a:lvl2pPr>
                  <a:lvl3pPr marL="1143000" indent="-228600" defTabSz="762000">
                    <a:defRPr sz="1600">
                      <a:solidFill>
                        <a:schemeClr val="tx1"/>
                      </a:solidFill>
                      <a:latin typeface="Arial" panose="020B0604020202020204" pitchFamily="34" charset="0"/>
                      <a:cs typeface="Arial" panose="020B0604020202020204" pitchFamily="34" charset="0"/>
                    </a:defRPr>
                  </a:lvl3pPr>
                  <a:lvl4pPr marL="1600200" indent="-228600" defTabSz="762000">
                    <a:defRPr sz="1600">
                      <a:solidFill>
                        <a:schemeClr val="tx1"/>
                      </a:solidFill>
                      <a:latin typeface="Arial" panose="020B0604020202020204" pitchFamily="34" charset="0"/>
                      <a:cs typeface="Arial" panose="020B0604020202020204" pitchFamily="34" charset="0"/>
                    </a:defRPr>
                  </a:lvl4pPr>
                  <a:lvl5pPr marL="2057400" indent="-228600" defTabSz="762000">
                    <a:defRPr sz="16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defRPr/>
                  </a:pPr>
                  <a:r>
                    <a:rPr lang="en-US" sz="1200" dirty="0" err="1">
                      <a:solidFill>
                        <a:srgbClr val="000000"/>
                      </a:solidFill>
                      <a:latin typeface="Arial Rounded MT Bold" panose="020F0704030504030204" pitchFamily="34" charset="0"/>
                    </a:rPr>
                    <a:t>Tripodengelenk</a:t>
                  </a:r>
                  <a:endParaRPr lang="en-US" sz="1200" dirty="0">
                    <a:solidFill>
                      <a:srgbClr val="000000"/>
                    </a:solidFill>
                    <a:latin typeface="Arial Rounded MT Bold" panose="020F0704030504030204" pitchFamily="34" charset="0"/>
                  </a:endParaRPr>
                </a:p>
              </p:txBody>
            </p:sp>
          </p:grpSp>
          <p:grpSp>
            <p:nvGrpSpPr>
              <p:cNvPr id="110605" name="Group 10"/>
              <p:cNvGrpSpPr>
                <a:grpSpLocks/>
              </p:cNvGrpSpPr>
              <p:nvPr/>
            </p:nvGrpSpPr>
            <p:grpSpPr bwMode="auto">
              <a:xfrm>
                <a:off x="2100747" y="5670554"/>
                <a:ext cx="4283211" cy="2787652"/>
                <a:chOff x="1362" y="3380"/>
                <a:chExt cx="2890" cy="1756"/>
              </a:xfrm>
            </p:grpSpPr>
            <p:sp>
              <p:nvSpPr>
                <p:cNvPr id="110607" name="Line 11"/>
                <p:cNvSpPr>
                  <a:spLocks noChangeShapeType="1"/>
                </p:cNvSpPr>
                <p:nvPr/>
              </p:nvSpPr>
              <p:spPr bwMode="auto">
                <a:xfrm flipH="1" flipV="1">
                  <a:off x="1631" y="3380"/>
                  <a:ext cx="1182" cy="10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 name="Text Box 12"/>
                <p:cNvSpPr txBox="1">
                  <a:spLocks noChangeArrowheads="1"/>
                </p:cNvSpPr>
                <p:nvPr/>
              </p:nvSpPr>
              <p:spPr bwMode="auto">
                <a:xfrm>
                  <a:off x="1362" y="4463"/>
                  <a:ext cx="2890" cy="673"/>
                </a:xfrm>
                <a:prstGeom prst="rect">
                  <a:avLst/>
                </a:prstGeom>
                <a:solidFill>
                  <a:schemeClr val="accent1">
                    <a:lumMod val="20000"/>
                    <a:lumOff val="8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1600">
                      <a:solidFill>
                        <a:schemeClr val="tx1"/>
                      </a:solidFill>
                      <a:latin typeface="Arial" panose="020B0604020202020204" pitchFamily="34" charset="0"/>
                      <a:cs typeface="Arial" panose="020B0604020202020204" pitchFamily="34" charset="0"/>
                    </a:defRPr>
                  </a:lvl1pPr>
                  <a:lvl2pPr marL="742950" indent="-285750" defTabSz="762000">
                    <a:defRPr sz="1600">
                      <a:solidFill>
                        <a:schemeClr val="tx1"/>
                      </a:solidFill>
                      <a:latin typeface="Arial" panose="020B0604020202020204" pitchFamily="34" charset="0"/>
                      <a:cs typeface="Arial" panose="020B0604020202020204" pitchFamily="34" charset="0"/>
                    </a:defRPr>
                  </a:lvl2pPr>
                  <a:lvl3pPr marL="1143000" indent="-228600" defTabSz="762000">
                    <a:defRPr sz="1600">
                      <a:solidFill>
                        <a:schemeClr val="tx1"/>
                      </a:solidFill>
                      <a:latin typeface="Arial" panose="020B0604020202020204" pitchFamily="34" charset="0"/>
                      <a:cs typeface="Arial" panose="020B0604020202020204" pitchFamily="34" charset="0"/>
                    </a:defRPr>
                  </a:lvl3pPr>
                  <a:lvl4pPr marL="1600200" indent="-228600" defTabSz="762000">
                    <a:defRPr sz="1600">
                      <a:solidFill>
                        <a:schemeClr val="tx1"/>
                      </a:solidFill>
                      <a:latin typeface="Arial" panose="020B0604020202020204" pitchFamily="34" charset="0"/>
                      <a:cs typeface="Arial" panose="020B0604020202020204" pitchFamily="34" charset="0"/>
                    </a:defRPr>
                  </a:lvl4pPr>
                  <a:lvl5pPr marL="2057400" indent="-228600" defTabSz="762000">
                    <a:defRPr sz="16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defRPr/>
                  </a:pPr>
                  <a:r>
                    <a:rPr lang="en-US" sz="1200" dirty="0" err="1">
                      <a:solidFill>
                        <a:srgbClr val="000000"/>
                      </a:solidFill>
                      <a:latin typeface="Arial Rounded MT Bold" panose="020F0704030504030204" pitchFamily="34" charset="0"/>
                    </a:rPr>
                    <a:t>Abdichtung</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über</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Kolbenringe</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wenig</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Leckage</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hoher</a:t>
                  </a:r>
                  <a:r>
                    <a:rPr lang="en-US" sz="1200" dirty="0">
                      <a:solidFill>
                        <a:srgbClr val="000000"/>
                      </a:solidFill>
                      <a:latin typeface="Arial Rounded MT Bold" panose="020F0704030504030204" pitchFamily="34" charset="0"/>
                    </a:rPr>
                    <a:t> </a:t>
                  </a:r>
                  <a:r>
                    <a:rPr lang="en-US" sz="1200" dirty="0" err="1">
                      <a:solidFill>
                        <a:srgbClr val="000000"/>
                      </a:solidFill>
                      <a:latin typeface="Arial Rounded MT Bold" panose="020F0704030504030204" pitchFamily="34" charset="0"/>
                    </a:rPr>
                    <a:t>Wirkungsgrad</a:t>
                  </a:r>
                  <a:endParaRPr lang="en-US" sz="1200" dirty="0">
                    <a:solidFill>
                      <a:srgbClr val="000000"/>
                    </a:solidFill>
                    <a:latin typeface="Arial Rounded MT Bold" panose="020F0704030504030204" pitchFamily="34" charset="0"/>
                  </a:endParaRPr>
                </a:p>
              </p:txBody>
            </p:sp>
          </p:grpSp>
          <p:sp>
            <p:nvSpPr>
              <p:cNvPr id="25" name="Text Box 13"/>
              <p:cNvSpPr txBox="1">
                <a:spLocks noChangeArrowheads="1"/>
              </p:cNvSpPr>
              <p:nvPr/>
            </p:nvSpPr>
            <p:spPr bwMode="auto">
              <a:xfrm>
                <a:off x="805205" y="1066800"/>
                <a:ext cx="2589847" cy="76354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50000"/>
                  </a:spcBef>
                  <a:buClrTx/>
                  <a:buFontTx/>
                  <a:buNone/>
                </a:pPr>
                <a:r>
                  <a:rPr lang="en-GB" altLang="de-DE" sz="1200" b="1"/>
                  <a:t>45 ° Schwenkwinkel</a:t>
                </a:r>
                <a:endParaRPr lang="en-GB" altLang="de-DE" sz="1200" b="1">
                  <a:latin typeface="Times New Roman" pitchFamily="18" charset="0"/>
                </a:endParaRPr>
              </a:p>
            </p:txBody>
          </p:sp>
        </p:grpSp>
      </p:grpSp>
      <p:grpSp>
        <p:nvGrpSpPr>
          <p:cNvPr id="110598" name="Gruppieren 31"/>
          <p:cNvGrpSpPr>
            <a:grpSpLocks/>
          </p:cNvGrpSpPr>
          <p:nvPr/>
        </p:nvGrpSpPr>
        <p:grpSpPr bwMode="auto">
          <a:xfrm>
            <a:off x="5283200" y="1779588"/>
            <a:ext cx="4403725" cy="3736975"/>
            <a:chOff x="1062038" y="1044575"/>
            <a:chExt cx="7016750" cy="5180013"/>
          </a:xfrm>
        </p:grpSpPr>
        <p:pic>
          <p:nvPicPr>
            <p:cNvPr id="110599"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1044575"/>
              <a:ext cx="701675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Ellipse 5"/>
            <p:cNvSpPr>
              <a:spLocks noChangeArrowheads="1"/>
            </p:cNvSpPr>
            <p:nvPr/>
          </p:nvSpPr>
          <p:spPr bwMode="auto">
            <a:xfrm>
              <a:off x="4691064" y="2409751"/>
              <a:ext cx="957261" cy="616024"/>
            </a:xfrm>
            <a:prstGeom prst="ellipse">
              <a:avLst/>
            </a:prstGeom>
            <a:solidFill>
              <a:srgbClr val="FFC000">
                <a:alpha val="39999"/>
              </a:srgbClr>
            </a:solidFill>
            <a:ln w="9525" algn="ctr">
              <a:solidFill>
                <a:schemeClr val="accent1"/>
              </a:solidFill>
              <a:round/>
              <a:headEnd/>
              <a:tailEnd/>
            </a:ln>
          </p:spPr>
          <p:txBody>
            <a:bodyPr lIns="90000" tIns="46800" rIns="90000" bIns="46800" anchor="b">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ClrTx/>
                <a:buFontTx/>
                <a:buNone/>
              </a:pPr>
              <a:endParaRPr lang="de-DE" altLang="de-DE" sz="1600"/>
            </a:p>
          </p:txBody>
        </p:sp>
      </p:grpSp>
    </p:spTree>
  </p:cSld>
  <p:clrMapOvr>
    <a:masterClrMapping/>
  </p:clrMapOvr>
  <p:transition advTm="10000">
    <p:zoom/>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Titel 1"/>
          <p:cNvSpPr>
            <a:spLocks noGrp="1"/>
          </p:cNvSpPr>
          <p:nvPr>
            <p:ph type="title"/>
          </p:nvPr>
        </p:nvSpPr>
        <p:spPr>
          <a:xfrm>
            <a:off x="677863" y="871538"/>
            <a:ext cx="8486775" cy="685800"/>
          </a:xfrm>
        </p:spPr>
        <p:txBody>
          <a:bodyPr/>
          <a:lstStyle/>
          <a:p>
            <a:r>
              <a:rPr lang="de-DE" altLang="de-DE"/>
              <a:t>Anteil mechanische und hydrostatische Leistungsübertragung</a:t>
            </a:r>
          </a:p>
        </p:txBody>
      </p:sp>
      <p:sp>
        <p:nvSpPr>
          <p:cNvPr id="111619" name="Foliennummernplatzhalt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r" eaLnBrk="1" hangingPunct="1">
              <a:lnSpc>
                <a:spcPct val="100000"/>
              </a:lnSpc>
              <a:buClrTx/>
              <a:buFontTx/>
              <a:buNone/>
            </a:pPr>
            <a:fld id="{9A4A345E-E6E2-425A-B56B-3AFCC253D26F}" type="slidenum">
              <a:rPr lang="de-DE" altLang="de-DE" sz="1200">
                <a:solidFill>
                  <a:srgbClr val="7AB800"/>
                </a:solidFill>
              </a:rPr>
              <a:pPr algn="r" eaLnBrk="1" hangingPunct="1">
                <a:lnSpc>
                  <a:spcPct val="100000"/>
                </a:lnSpc>
                <a:buClrTx/>
                <a:buFontTx/>
                <a:buNone/>
              </a:pPr>
              <a:t>106</a:t>
            </a:fld>
            <a:endParaRPr lang="de-DE" altLang="de-DE" sz="1200">
              <a:solidFill>
                <a:srgbClr val="7AB800"/>
              </a:solidFill>
            </a:endParaRPr>
          </a:p>
        </p:txBody>
      </p:sp>
      <p:sp>
        <p:nvSpPr>
          <p:cNvPr id="111620" name="Textfeld 16"/>
          <p:cNvSpPr txBox="1">
            <a:spLocks noChangeArrowheads="1"/>
          </p:cNvSpPr>
          <p:nvPr/>
        </p:nvSpPr>
        <p:spPr bwMode="auto">
          <a:xfrm>
            <a:off x="2989263" y="6418263"/>
            <a:ext cx="35036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100">
                <a:solidFill>
                  <a:srgbClr val="7AB800"/>
                </a:solidFill>
                <a:latin typeface="Univers" pitchFamily="34" charset="0"/>
              </a:rPr>
              <a:t>Quelle: FEIn, CLIn</a:t>
            </a:r>
          </a:p>
        </p:txBody>
      </p:sp>
      <p:grpSp>
        <p:nvGrpSpPr>
          <p:cNvPr id="111621" name="Gruppieren 112"/>
          <p:cNvGrpSpPr>
            <a:grpSpLocks/>
          </p:cNvGrpSpPr>
          <p:nvPr/>
        </p:nvGrpSpPr>
        <p:grpSpPr bwMode="auto">
          <a:xfrm>
            <a:off x="642938" y="1557338"/>
            <a:ext cx="7348537" cy="4884737"/>
            <a:chOff x="655762" y="1556792"/>
            <a:chExt cx="7488832" cy="4885511"/>
          </a:xfrm>
        </p:grpSpPr>
        <p:grpSp>
          <p:nvGrpSpPr>
            <p:cNvPr id="111624" name="Gruppieren 27"/>
            <p:cNvGrpSpPr>
              <a:grpSpLocks/>
            </p:cNvGrpSpPr>
            <p:nvPr/>
          </p:nvGrpSpPr>
          <p:grpSpPr bwMode="auto">
            <a:xfrm>
              <a:off x="655762" y="3858081"/>
              <a:ext cx="7450740" cy="2584222"/>
              <a:chOff x="220663" y="1800529"/>
              <a:chExt cx="8545973" cy="4046595"/>
            </a:xfrm>
          </p:grpSpPr>
          <p:grpSp>
            <p:nvGrpSpPr>
              <p:cNvPr id="111650" name="Gruppieren 28"/>
              <p:cNvGrpSpPr>
                <a:grpSpLocks/>
              </p:cNvGrpSpPr>
              <p:nvPr/>
            </p:nvGrpSpPr>
            <p:grpSpPr bwMode="auto">
              <a:xfrm>
                <a:off x="220663" y="1800529"/>
                <a:ext cx="8545973" cy="4046595"/>
                <a:chOff x="220663" y="1741792"/>
                <a:chExt cx="8545973" cy="4046595"/>
              </a:xfrm>
            </p:grpSpPr>
            <p:grpSp>
              <p:nvGrpSpPr>
                <p:cNvPr id="111653" name="Gruppieren 31"/>
                <p:cNvGrpSpPr>
                  <a:grpSpLocks/>
                </p:cNvGrpSpPr>
                <p:nvPr/>
              </p:nvGrpSpPr>
              <p:grpSpPr bwMode="auto">
                <a:xfrm>
                  <a:off x="220663" y="2012215"/>
                  <a:ext cx="8545973" cy="3776172"/>
                  <a:chOff x="220663" y="2012215"/>
                  <a:chExt cx="8545973" cy="3776172"/>
                </a:xfrm>
              </p:grpSpPr>
              <p:cxnSp>
                <p:nvCxnSpPr>
                  <p:cNvPr id="111655" name="Gerader Verbinder 2"/>
                  <p:cNvCxnSpPr>
                    <a:cxnSpLocks noChangeShapeType="1"/>
                  </p:cNvCxnSpPr>
                  <p:nvPr/>
                </p:nvCxnSpPr>
                <p:spPr bwMode="auto">
                  <a:xfrm>
                    <a:off x="2290763" y="4887913"/>
                    <a:ext cx="6007100" cy="0"/>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cxnSp>
                <p:nvCxnSpPr>
                  <p:cNvPr id="111656" name="Gerader Verbinder 7"/>
                  <p:cNvCxnSpPr>
                    <a:cxnSpLocks noChangeShapeType="1"/>
                  </p:cNvCxnSpPr>
                  <p:nvPr/>
                </p:nvCxnSpPr>
                <p:spPr bwMode="auto">
                  <a:xfrm flipV="1">
                    <a:off x="2430463" y="2230438"/>
                    <a:ext cx="0" cy="2809875"/>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sp>
                <p:nvSpPr>
                  <p:cNvPr id="111657" name="Rechteck 10"/>
                  <p:cNvSpPr>
                    <a:spLocks noChangeArrowheads="1"/>
                  </p:cNvSpPr>
                  <p:nvPr/>
                </p:nvSpPr>
                <p:spPr bwMode="auto">
                  <a:xfrm>
                    <a:off x="220663" y="2052639"/>
                    <a:ext cx="1730074"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 mechanisch</a:t>
                    </a:r>
                  </a:p>
                </p:txBody>
              </p:sp>
              <p:sp>
                <p:nvSpPr>
                  <p:cNvPr id="111658" name="Rechteck 12"/>
                  <p:cNvSpPr>
                    <a:spLocks noChangeArrowheads="1"/>
                  </p:cNvSpPr>
                  <p:nvPr/>
                </p:nvSpPr>
                <p:spPr bwMode="auto">
                  <a:xfrm>
                    <a:off x="220663" y="4697413"/>
                    <a:ext cx="1831270"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 hydrostatisch</a:t>
                    </a:r>
                  </a:p>
                </p:txBody>
              </p:sp>
              <p:sp>
                <p:nvSpPr>
                  <p:cNvPr id="111659" name="Rechteck 13"/>
                  <p:cNvSpPr>
                    <a:spLocks noChangeArrowheads="1"/>
                  </p:cNvSpPr>
                  <p:nvPr/>
                </p:nvSpPr>
                <p:spPr bwMode="auto">
                  <a:xfrm>
                    <a:off x="6704864" y="5354638"/>
                    <a:ext cx="2061772"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Geschwindigkeit [km/h]</a:t>
                    </a:r>
                  </a:p>
                </p:txBody>
              </p:sp>
              <p:sp>
                <p:nvSpPr>
                  <p:cNvPr id="111660" name="Rechteck 14"/>
                  <p:cNvSpPr>
                    <a:spLocks noChangeArrowheads="1"/>
                  </p:cNvSpPr>
                  <p:nvPr/>
                </p:nvSpPr>
                <p:spPr bwMode="auto">
                  <a:xfrm>
                    <a:off x="8081963" y="5046663"/>
                    <a:ext cx="414528"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50</a:t>
                    </a:r>
                  </a:p>
                </p:txBody>
              </p:sp>
              <p:sp>
                <p:nvSpPr>
                  <p:cNvPr id="111661" name="Rechteck 15"/>
                  <p:cNvSpPr>
                    <a:spLocks noChangeArrowheads="1"/>
                  </p:cNvSpPr>
                  <p:nvPr/>
                </p:nvSpPr>
                <p:spPr bwMode="auto">
                  <a:xfrm>
                    <a:off x="4365625" y="5029200"/>
                    <a:ext cx="414528"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20</a:t>
                    </a:r>
                  </a:p>
                </p:txBody>
              </p:sp>
              <p:cxnSp>
                <p:nvCxnSpPr>
                  <p:cNvPr id="111662" name="Gerader Verbinder 16"/>
                  <p:cNvCxnSpPr>
                    <a:cxnSpLocks noChangeShapeType="1"/>
                  </p:cNvCxnSpPr>
                  <p:nvPr/>
                </p:nvCxnSpPr>
                <p:spPr bwMode="auto">
                  <a:xfrm flipV="1">
                    <a:off x="4581525" y="2220913"/>
                    <a:ext cx="0" cy="28098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11663" name="Gerader Verbinder 17"/>
                  <p:cNvCxnSpPr>
                    <a:cxnSpLocks noChangeShapeType="1"/>
                  </p:cNvCxnSpPr>
                  <p:nvPr/>
                </p:nvCxnSpPr>
                <p:spPr bwMode="auto">
                  <a:xfrm flipV="1">
                    <a:off x="8297863" y="2230438"/>
                    <a:ext cx="0" cy="28098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43" name="Gleichschenkliges Dreieck 9"/>
                  <p:cNvSpPr>
                    <a:spLocks noChangeArrowheads="1"/>
                  </p:cNvSpPr>
                  <p:nvPr/>
                </p:nvSpPr>
                <p:spPr bwMode="auto">
                  <a:xfrm>
                    <a:off x="2452973" y="3886417"/>
                    <a:ext cx="2119118" cy="984549"/>
                  </a:xfrm>
                  <a:prstGeom prst="triangle">
                    <a:avLst>
                      <a:gd name="adj" fmla="val 100000"/>
                    </a:avLst>
                  </a:prstGeom>
                  <a:solidFill>
                    <a:schemeClr val="accent1">
                      <a:lumMod val="20000"/>
                      <a:lumOff val="80000"/>
                    </a:schemeClr>
                  </a:solidFill>
                  <a:ln w="25400" algn="ctr">
                    <a:solidFill>
                      <a:schemeClr val="accent1"/>
                    </a:solidFill>
                    <a:round/>
                    <a:headEnd/>
                    <a:tailEnd/>
                  </a:ln>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44" name="Rechteck 20"/>
                  <p:cNvSpPr>
                    <a:spLocks noChangeArrowheads="1"/>
                  </p:cNvSpPr>
                  <p:nvPr/>
                </p:nvSpPr>
                <p:spPr bwMode="auto">
                  <a:xfrm>
                    <a:off x="4573947" y="4376205"/>
                    <a:ext cx="3705672" cy="494762"/>
                  </a:xfrm>
                  <a:prstGeom prst="rect">
                    <a:avLst/>
                  </a:prstGeom>
                  <a:solidFill>
                    <a:schemeClr val="accent1">
                      <a:lumMod val="20000"/>
                      <a:lumOff val="80000"/>
                    </a:schemeClr>
                  </a:solidFill>
                  <a:ln w="25400" algn="ctr">
                    <a:solidFill>
                      <a:schemeClr val="accent1"/>
                    </a:solidFill>
                    <a:round/>
                    <a:headEnd/>
                    <a:tailEnd/>
                  </a:ln>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45" name="Ellipse 44"/>
                  <p:cNvSpPr/>
                  <p:nvPr/>
                </p:nvSpPr>
                <p:spPr bwMode="auto">
                  <a:xfrm>
                    <a:off x="4588792" y="2011795"/>
                    <a:ext cx="3690827" cy="696146"/>
                  </a:xfrm>
                  <a:prstGeom prst="ellipse">
                    <a:avLst/>
                  </a:prstGeom>
                  <a:solidFill>
                    <a:schemeClr val="bg1">
                      <a:lumMod val="75000"/>
                    </a:schemeClr>
                  </a:solidFill>
                  <a:ln w="15875" cap="flat" cmpd="sng" algn="ctr">
                    <a:solidFill>
                      <a:schemeClr val="accent1"/>
                    </a:solidFill>
                    <a:prstDash val="solid"/>
                    <a:round/>
                    <a:headEnd type="none" w="med" len="med"/>
                    <a:tailEnd type="none" w="med" len="med"/>
                  </a:ln>
                  <a:effectLst/>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111667" name="Rechteck 25"/>
                  <p:cNvSpPr>
                    <a:spLocks noChangeArrowheads="1"/>
                  </p:cNvSpPr>
                  <p:nvPr/>
                </p:nvSpPr>
                <p:spPr bwMode="auto">
                  <a:xfrm>
                    <a:off x="4527550" y="3511550"/>
                    <a:ext cx="2667073"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Mechanische Kraftübertragung</a:t>
                    </a:r>
                  </a:p>
                </p:txBody>
              </p:sp>
              <p:sp>
                <p:nvSpPr>
                  <p:cNvPr id="111668" name="Rechteck 26"/>
                  <p:cNvSpPr>
                    <a:spLocks noChangeArrowheads="1"/>
                  </p:cNvSpPr>
                  <p:nvPr/>
                </p:nvSpPr>
                <p:spPr bwMode="auto">
                  <a:xfrm>
                    <a:off x="5213350" y="2243138"/>
                    <a:ext cx="2296547"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FFFFFF"/>
                        </a:solidFill>
                      </a:rPr>
                      <a:t>Hocheffiziente Hydrostatik</a:t>
                    </a:r>
                  </a:p>
                </p:txBody>
              </p:sp>
              <p:sp>
                <p:nvSpPr>
                  <p:cNvPr id="48" name="Gleichschenkliges Dreieck 47"/>
                  <p:cNvSpPr/>
                  <p:nvPr/>
                </p:nvSpPr>
                <p:spPr bwMode="auto">
                  <a:xfrm rot="10800000">
                    <a:off x="2445551" y="3065959"/>
                    <a:ext cx="2115407" cy="982062"/>
                  </a:xfrm>
                  <a:prstGeom prst="triangle">
                    <a:avLst>
                      <a:gd name="adj" fmla="val 100000"/>
                    </a:avLst>
                  </a:prstGeom>
                  <a:solidFill>
                    <a:schemeClr val="bg1">
                      <a:lumMod val="75000"/>
                    </a:schemeClr>
                  </a:solidFill>
                  <a:ln w="9525" cap="flat" cmpd="sng" algn="ctr">
                    <a:noFill/>
                    <a:prstDash val="solid"/>
                    <a:round/>
                    <a:headEnd type="none" w="med" len="med"/>
                    <a:tailEnd type="none" w="med" len="med"/>
                  </a:ln>
                  <a:effectLst/>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111670" name="Rechteck 29"/>
                  <p:cNvSpPr>
                    <a:spLocks noChangeArrowheads="1"/>
                  </p:cNvSpPr>
                  <p:nvPr/>
                </p:nvSpPr>
                <p:spPr bwMode="auto">
                  <a:xfrm rot="-2528997">
                    <a:off x="2465231" y="2701624"/>
                    <a:ext cx="1398903" cy="72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a:lnSpc>
                        <a:spcPct val="100000"/>
                      </a:lnSpc>
                      <a:buClrTx/>
                      <a:buFontTx/>
                      <a:buNone/>
                    </a:pPr>
                    <a:r>
                      <a:rPr lang="de-DE" altLang="de-DE" sz="1200">
                        <a:solidFill>
                          <a:srgbClr val="FFFFFF"/>
                        </a:solidFill>
                      </a:rPr>
                      <a:t>Hocheffiziente </a:t>
                    </a:r>
                  </a:p>
                  <a:p>
                    <a:pPr algn="ctr">
                      <a:lnSpc>
                        <a:spcPct val="100000"/>
                      </a:lnSpc>
                      <a:buClrTx/>
                      <a:buFontTx/>
                      <a:buNone/>
                    </a:pPr>
                    <a:r>
                      <a:rPr lang="de-DE" altLang="de-DE" sz="1200">
                        <a:solidFill>
                          <a:srgbClr val="FFFFFF"/>
                        </a:solidFill>
                      </a:rPr>
                      <a:t>Hydrostatik</a:t>
                    </a:r>
                  </a:p>
                </p:txBody>
              </p:sp>
            </p:grpSp>
            <p:sp>
              <p:nvSpPr>
                <p:cNvPr id="111654" name="Rechteck 24"/>
                <p:cNvSpPr>
                  <a:spLocks noChangeArrowheads="1"/>
                </p:cNvSpPr>
                <p:nvPr/>
              </p:nvSpPr>
              <p:spPr bwMode="auto">
                <a:xfrm>
                  <a:off x="2387600" y="1741792"/>
                  <a:ext cx="6013450" cy="49499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grpSp>
          <p:sp>
            <p:nvSpPr>
              <p:cNvPr id="111651" name="Rechteck 33"/>
              <p:cNvSpPr>
                <a:spLocks noChangeArrowheads="1"/>
              </p:cNvSpPr>
              <p:nvPr/>
            </p:nvSpPr>
            <p:spPr bwMode="auto">
              <a:xfrm>
                <a:off x="4340226" y="1880544"/>
                <a:ext cx="723738"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a:t>
                </a:r>
              </a:p>
            </p:txBody>
          </p:sp>
          <p:sp>
            <p:nvSpPr>
              <p:cNvPr id="111652" name="Rechteck 33"/>
              <p:cNvSpPr>
                <a:spLocks noChangeArrowheads="1"/>
              </p:cNvSpPr>
              <p:nvPr/>
            </p:nvSpPr>
            <p:spPr bwMode="auto">
              <a:xfrm>
                <a:off x="7905750" y="1880544"/>
                <a:ext cx="723738"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a:t>
                </a:r>
              </a:p>
            </p:txBody>
          </p:sp>
        </p:grpSp>
        <p:grpSp>
          <p:nvGrpSpPr>
            <p:cNvPr id="111625" name="Gruppieren 2"/>
            <p:cNvGrpSpPr>
              <a:grpSpLocks/>
            </p:cNvGrpSpPr>
            <p:nvPr/>
          </p:nvGrpSpPr>
          <p:grpSpPr bwMode="auto">
            <a:xfrm>
              <a:off x="665030" y="1556792"/>
              <a:ext cx="7318461" cy="2355716"/>
              <a:chOff x="665030" y="1556792"/>
              <a:chExt cx="7318461" cy="2355716"/>
            </a:xfrm>
          </p:grpSpPr>
          <p:sp>
            <p:nvSpPr>
              <p:cNvPr id="102" name="Gleichschenkliges Dreieck 101"/>
              <p:cNvSpPr/>
              <p:nvPr/>
            </p:nvSpPr>
            <p:spPr bwMode="auto">
              <a:xfrm rot="10800000">
                <a:off x="2606839" y="2371308"/>
                <a:ext cx="5120361" cy="628750"/>
              </a:xfrm>
              <a:prstGeom prst="triangle">
                <a:avLst>
                  <a:gd name="adj" fmla="val 100000"/>
                </a:avLst>
              </a:prstGeom>
              <a:solidFill>
                <a:schemeClr val="bg1">
                  <a:lumMod val="75000"/>
                </a:schemeClr>
              </a:solidFill>
              <a:ln w="9525" cap="flat" cmpd="sng" algn="ctr">
                <a:noFill/>
                <a:prstDash val="solid"/>
                <a:round/>
                <a:headEnd type="none" w="med" len="med"/>
                <a:tailEnd type="none" w="med" len="med"/>
              </a:ln>
              <a:effectLst/>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grpSp>
            <p:nvGrpSpPr>
              <p:cNvPr id="111634" name="Gruppieren 83"/>
              <p:cNvGrpSpPr>
                <a:grpSpLocks/>
              </p:cNvGrpSpPr>
              <p:nvPr/>
            </p:nvGrpSpPr>
            <p:grpSpPr bwMode="auto">
              <a:xfrm>
                <a:off x="665030" y="1723476"/>
                <a:ext cx="7192893" cy="2189032"/>
                <a:chOff x="220663" y="2052639"/>
                <a:chExt cx="8260684" cy="3427773"/>
              </a:xfrm>
            </p:grpSpPr>
            <p:cxnSp>
              <p:nvCxnSpPr>
                <p:cNvPr id="111639" name="Gerader Verbinder 2"/>
                <p:cNvCxnSpPr>
                  <a:cxnSpLocks noChangeShapeType="1"/>
                </p:cNvCxnSpPr>
                <p:nvPr/>
              </p:nvCxnSpPr>
              <p:spPr bwMode="auto">
                <a:xfrm>
                  <a:off x="2290763" y="4887913"/>
                  <a:ext cx="6007100" cy="0"/>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cxnSp>
              <p:nvCxnSpPr>
                <p:cNvPr id="111640" name="Gerader Verbinder 7"/>
                <p:cNvCxnSpPr>
                  <a:cxnSpLocks noChangeShapeType="1"/>
                </p:cNvCxnSpPr>
                <p:nvPr/>
              </p:nvCxnSpPr>
              <p:spPr bwMode="auto">
                <a:xfrm flipV="1">
                  <a:off x="2430463" y="2230438"/>
                  <a:ext cx="0" cy="2809875"/>
                </a:xfrm>
                <a:prstGeom prst="line">
                  <a:avLst/>
                </a:prstGeom>
                <a:noFill/>
                <a:ln w="22225" algn="ctr">
                  <a:solidFill>
                    <a:schemeClr val="tx1"/>
                  </a:solidFill>
                  <a:round/>
                  <a:headEnd/>
                  <a:tailEnd/>
                </a:ln>
                <a:extLst>
                  <a:ext uri="{909E8E84-426E-40DD-AFC4-6F175D3DCCD1}">
                    <a14:hiddenFill xmlns:a14="http://schemas.microsoft.com/office/drawing/2010/main">
                      <a:noFill/>
                    </a14:hiddenFill>
                  </a:ext>
                </a:extLst>
              </p:spPr>
            </p:cxnSp>
            <p:sp>
              <p:nvSpPr>
                <p:cNvPr id="111641" name="Rechteck 10"/>
                <p:cNvSpPr>
                  <a:spLocks noChangeArrowheads="1"/>
                </p:cNvSpPr>
                <p:nvPr/>
              </p:nvSpPr>
              <p:spPr bwMode="auto">
                <a:xfrm>
                  <a:off x="220663" y="2052639"/>
                  <a:ext cx="1732267"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 mechanisch</a:t>
                  </a:r>
                </a:p>
              </p:txBody>
            </p:sp>
            <p:sp>
              <p:nvSpPr>
                <p:cNvPr id="111642" name="Rechteck 12"/>
                <p:cNvSpPr>
                  <a:spLocks noChangeArrowheads="1"/>
                </p:cNvSpPr>
                <p:nvPr/>
              </p:nvSpPr>
              <p:spPr bwMode="auto">
                <a:xfrm>
                  <a:off x="220663" y="4697411"/>
                  <a:ext cx="1833591"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 hydrostatisch</a:t>
                  </a:r>
                </a:p>
              </p:txBody>
            </p:sp>
            <p:sp>
              <p:nvSpPr>
                <p:cNvPr id="111643" name="Rechteck 14"/>
                <p:cNvSpPr>
                  <a:spLocks noChangeArrowheads="1"/>
                </p:cNvSpPr>
                <p:nvPr/>
              </p:nvSpPr>
              <p:spPr bwMode="auto">
                <a:xfrm>
                  <a:off x="8066294" y="5046663"/>
                  <a:ext cx="415053"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50</a:t>
                  </a:r>
                </a:p>
              </p:txBody>
            </p:sp>
            <p:sp>
              <p:nvSpPr>
                <p:cNvPr id="111644" name="Rechteck 15"/>
                <p:cNvSpPr>
                  <a:spLocks noChangeArrowheads="1"/>
                </p:cNvSpPr>
                <p:nvPr/>
              </p:nvSpPr>
              <p:spPr bwMode="auto">
                <a:xfrm>
                  <a:off x="5006482" y="5029201"/>
                  <a:ext cx="415053" cy="4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25</a:t>
                  </a:r>
                </a:p>
              </p:txBody>
            </p:sp>
            <p:cxnSp>
              <p:nvCxnSpPr>
                <p:cNvPr id="111645" name="Gerader Verbinder 16"/>
                <p:cNvCxnSpPr>
                  <a:cxnSpLocks noChangeShapeType="1"/>
                </p:cNvCxnSpPr>
                <p:nvPr/>
              </p:nvCxnSpPr>
              <p:spPr bwMode="auto">
                <a:xfrm flipV="1">
                  <a:off x="5204695" y="2225380"/>
                  <a:ext cx="0" cy="28098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11646" name="Gerader Verbinder 17"/>
                <p:cNvCxnSpPr>
                  <a:cxnSpLocks noChangeShapeType="1"/>
                </p:cNvCxnSpPr>
                <p:nvPr/>
              </p:nvCxnSpPr>
              <p:spPr bwMode="auto">
                <a:xfrm flipV="1">
                  <a:off x="8292510" y="2215522"/>
                  <a:ext cx="0" cy="28098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95" name="Gleichschenkliges Dreieck 9"/>
                <p:cNvSpPr>
                  <a:spLocks noChangeArrowheads="1"/>
                </p:cNvSpPr>
                <p:nvPr/>
              </p:nvSpPr>
              <p:spPr bwMode="auto">
                <a:xfrm>
                  <a:off x="2452592" y="3887527"/>
                  <a:ext cx="2755374" cy="984550"/>
                </a:xfrm>
                <a:prstGeom prst="triangle">
                  <a:avLst>
                    <a:gd name="adj" fmla="val 100000"/>
                  </a:avLst>
                </a:prstGeom>
                <a:solidFill>
                  <a:schemeClr val="accent1">
                    <a:lumMod val="20000"/>
                    <a:lumOff val="80000"/>
                  </a:schemeClr>
                </a:solidFill>
                <a:ln w="25400" algn="ctr">
                  <a:solidFill>
                    <a:schemeClr val="accent1"/>
                  </a:solidFill>
                  <a:round/>
                  <a:headEnd/>
                  <a:tailEnd/>
                </a:ln>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100" name="Gleichschenkliges Dreieck 99"/>
                <p:cNvSpPr/>
                <p:nvPr/>
              </p:nvSpPr>
              <p:spPr bwMode="auto">
                <a:xfrm rot="10800000">
                  <a:off x="2461883" y="3074529"/>
                  <a:ext cx="2718214" cy="984550"/>
                </a:xfrm>
                <a:prstGeom prst="triangle">
                  <a:avLst>
                    <a:gd name="adj" fmla="val 100000"/>
                  </a:avLst>
                </a:prstGeom>
                <a:solidFill>
                  <a:schemeClr val="bg1">
                    <a:lumMod val="75000"/>
                  </a:schemeClr>
                </a:solidFill>
                <a:ln w="9525" cap="flat" cmpd="sng" algn="ctr">
                  <a:noFill/>
                  <a:prstDash val="solid"/>
                  <a:round/>
                  <a:headEnd type="none" w="med" len="med"/>
                  <a:tailEnd type="none" w="med" len="med"/>
                </a:ln>
                <a:effectLst/>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111649" name="Rechteck 29"/>
                <p:cNvSpPr>
                  <a:spLocks noChangeArrowheads="1"/>
                </p:cNvSpPr>
                <p:nvPr/>
              </p:nvSpPr>
              <p:spPr bwMode="auto">
                <a:xfrm rot="-2159393">
                  <a:off x="2602725" y="2723514"/>
                  <a:ext cx="1400677" cy="7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a:lnSpc>
                      <a:spcPct val="100000"/>
                    </a:lnSpc>
                    <a:buClrTx/>
                    <a:buFontTx/>
                    <a:buNone/>
                  </a:pPr>
                  <a:r>
                    <a:rPr lang="de-DE" altLang="de-DE" sz="1200" dirty="0"/>
                    <a:t>Hocheffiziente </a:t>
                  </a:r>
                </a:p>
                <a:p>
                  <a:pPr algn="ctr">
                    <a:lnSpc>
                      <a:spcPct val="100000"/>
                    </a:lnSpc>
                    <a:buClrTx/>
                    <a:buFontTx/>
                    <a:buNone/>
                  </a:pPr>
                  <a:r>
                    <a:rPr lang="de-DE" altLang="de-DE" sz="1200" dirty="0"/>
                    <a:t>Hydrostatik</a:t>
                  </a:r>
                </a:p>
              </p:txBody>
            </p:sp>
          </p:grpSp>
          <p:sp>
            <p:nvSpPr>
              <p:cNvPr id="111635" name="Rechteck 33"/>
              <p:cNvSpPr>
                <a:spLocks noChangeArrowheads="1"/>
              </p:cNvSpPr>
              <p:nvPr/>
            </p:nvSpPr>
            <p:spPr bwMode="auto">
              <a:xfrm>
                <a:off x="4760218" y="1576063"/>
                <a:ext cx="6309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a:t>
                </a:r>
              </a:p>
            </p:txBody>
          </p:sp>
          <p:sp>
            <p:nvSpPr>
              <p:cNvPr id="111636" name="Rechteck 33"/>
              <p:cNvSpPr>
                <a:spLocks noChangeArrowheads="1"/>
              </p:cNvSpPr>
              <p:nvPr/>
            </p:nvSpPr>
            <p:spPr bwMode="auto">
              <a:xfrm>
                <a:off x="7352506" y="1556792"/>
                <a:ext cx="6309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000000"/>
                    </a:solidFill>
                  </a:rPr>
                  <a:t>100 %</a:t>
                </a:r>
              </a:p>
            </p:txBody>
          </p:sp>
          <p:sp>
            <p:nvSpPr>
              <p:cNvPr id="103" name="Gleichschenkliges Dreieck 9"/>
              <p:cNvSpPr>
                <a:spLocks noChangeArrowheads="1"/>
              </p:cNvSpPr>
              <p:nvPr/>
            </p:nvSpPr>
            <p:spPr bwMode="auto">
              <a:xfrm>
                <a:off x="2624634" y="2885739"/>
                <a:ext cx="5065357" cy="628750"/>
              </a:xfrm>
              <a:prstGeom prst="triangle">
                <a:avLst>
                  <a:gd name="adj" fmla="val 100000"/>
                </a:avLst>
              </a:prstGeom>
              <a:solidFill>
                <a:schemeClr val="accent1">
                  <a:lumMod val="20000"/>
                  <a:lumOff val="80000"/>
                </a:schemeClr>
              </a:solidFill>
              <a:ln w="25400" algn="ctr">
                <a:solidFill>
                  <a:schemeClr val="accent1"/>
                </a:solidFill>
                <a:round/>
                <a:headEnd/>
                <a:tailEnd/>
              </a:ln>
            </p:spPr>
            <p:txBody>
              <a:bodyPr lIns="90000" tIns="46800" rIns="90000" bIns="46800" anchor="b">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eaLnBrk="1" hangingPunct="1">
                  <a:lnSpc>
                    <a:spcPct val="90000"/>
                  </a:lnSpc>
                  <a:buClrTx/>
                  <a:buFontTx/>
                  <a:buNone/>
                </a:pPr>
                <a:endParaRPr lang="de-DE" altLang="de-DE" sz="1600">
                  <a:solidFill>
                    <a:srgbClr val="000000"/>
                  </a:solidFill>
                </a:endParaRPr>
              </a:p>
            </p:txBody>
          </p:sp>
          <p:sp>
            <p:nvSpPr>
              <p:cNvPr id="111638" name="Rechteck 29"/>
              <p:cNvSpPr>
                <a:spLocks noChangeArrowheads="1"/>
              </p:cNvSpPr>
              <p:nvPr/>
            </p:nvSpPr>
            <p:spPr bwMode="auto">
              <a:xfrm rot="-1075481">
                <a:off x="5018709" y="1976199"/>
                <a:ext cx="12196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gn="ctr">
                  <a:lnSpc>
                    <a:spcPct val="100000"/>
                  </a:lnSpc>
                  <a:buClrTx/>
                  <a:buFontTx/>
                  <a:buNone/>
                </a:pPr>
                <a:r>
                  <a:rPr lang="de-DE" altLang="de-DE" sz="1200" dirty="0"/>
                  <a:t>Hocheffiziente </a:t>
                </a:r>
              </a:p>
              <a:p>
                <a:pPr algn="ctr">
                  <a:lnSpc>
                    <a:spcPct val="100000"/>
                  </a:lnSpc>
                  <a:buClrTx/>
                  <a:buFontTx/>
                  <a:buNone/>
                </a:pPr>
                <a:r>
                  <a:rPr lang="de-DE" altLang="de-DE" sz="1200" dirty="0"/>
                  <a:t>Hydrostatik</a:t>
                </a:r>
              </a:p>
            </p:txBody>
          </p:sp>
        </p:grpSp>
        <p:sp>
          <p:nvSpPr>
            <p:cNvPr id="111626" name="Textfeld 104"/>
            <p:cNvSpPr txBox="1">
              <a:spLocks noChangeArrowheads="1"/>
            </p:cNvSpPr>
            <p:nvPr/>
          </p:nvSpPr>
          <p:spPr bwMode="auto">
            <a:xfrm>
              <a:off x="738208" y="2319263"/>
              <a:ext cx="1717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8B5625"/>
                  </a:solidFill>
                  <a:latin typeface="Univers" pitchFamily="34" charset="0"/>
                </a:rPr>
                <a:t>Fahrbereich I und II nach Vorwahlprinzip</a:t>
              </a:r>
            </a:p>
          </p:txBody>
        </p:sp>
        <p:sp>
          <p:nvSpPr>
            <p:cNvPr id="111627" name="Textfeld 105"/>
            <p:cNvSpPr txBox="1">
              <a:spLocks noChangeArrowheads="1"/>
            </p:cNvSpPr>
            <p:nvPr/>
          </p:nvSpPr>
          <p:spPr bwMode="auto">
            <a:xfrm>
              <a:off x="700483" y="4653136"/>
              <a:ext cx="1717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8B5625"/>
                  </a:solidFill>
                  <a:latin typeface="Univers" pitchFamily="34" charset="0"/>
                </a:rPr>
                <a:t>Fahrbereich I und II mit lastschaltbarer Umschaltung</a:t>
              </a:r>
            </a:p>
          </p:txBody>
        </p:sp>
        <p:sp>
          <p:nvSpPr>
            <p:cNvPr id="111628" name="Rechteck 106"/>
            <p:cNvSpPr>
              <a:spLocks noChangeArrowheads="1"/>
            </p:cNvSpPr>
            <p:nvPr/>
          </p:nvSpPr>
          <p:spPr bwMode="auto">
            <a:xfrm>
              <a:off x="3274855" y="3584049"/>
              <a:ext cx="11815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8B5625"/>
                  </a:solidFill>
                  <a:latin typeface="Univers" pitchFamily="34" charset="0"/>
                </a:rPr>
                <a:t>Fahrbereich I </a:t>
              </a:r>
            </a:p>
          </p:txBody>
        </p:sp>
        <p:sp>
          <p:nvSpPr>
            <p:cNvPr id="111629" name="Rechteck 107"/>
            <p:cNvSpPr>
              <a:spLocks noChangeArrowheads="1"/>
            </p:cNvSpPr>
            <p:nvPr/>
          </p:nvSpPr>
          <p:spPr bwMode="auto">
            <a:xfrm>
              <a:off x="3064647" y="5920815"/>
              <a:ext cx="11815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8B5625"/>
                  </a:solidFill>
                  <a:latin typeface="Univers" pitchFamily="34" charset="0"/>
                </a:rPr>
                <a:t>Fahrbereich I </a:t>
              </a:r>
            </a:p>
          </p:txBody>
        </p:sp>
        <p:sp>
          <p:nvSpPr>
            <p:cNvPr id="111630" name="Rechteck 108"/>
            <p:cNvSpPr>
              <a:spLocks noChangeArrowheads="1"/>
            </p:cNvSpPr>
            <p:nvPr/>
          </p:nvSpPr>
          <p:spPr bwMode="auto">
            <a:xfrm>
              <a:off x="5742941" y="3584049"/>
              <a:ext cx="1225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8B5625"/>
                  </a:solidFill>
                  <a:latin typeface="Univers" pitchFamily="34" charset="0"/>
                </a:rPr>
                <a:t>Fahrbereich II </a:t>
              </a:r>
            </a:p>
          </p:txBody>
        </p:sp>
        <p:sp>
          <p:nvSpPr>
            <p:cNvPr id="111631" name="Rechteck 109"/>
            <p:cNvSpPr>
              <a:spLocks noChangeArrowheads="1"/>
            </p:cNvSpPr>
            <p:nvPr/>
          </p:nvSpPr>
          <p:spPr bwMode="auto">
            <a:xfrm>
              <a:off x="5624314" y="5912637"/>
              <a:ext cx="1225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1200">
                  <a:solidFill>
                    <a:srgbClr val="8B5625"/>
                  </a:solidFill>
                  <a:latin typeface="Univers" pitchFamily="34" charset="0"/>
                </a:rPr>
                <a:t>Fahrbereich II </a:t>
              </a:r>
            </a:p>
          </p:txBody>
        </p:sp>
        <p:cxnSp>
          <p:nvCxnSpPr>
            <p:cNvPr id="111632" name="Gerader Verbinder 111"/>
            <p:cNvCxnSpPr>
              <a:cxnSpLocks noChangeShapeType="1"/>
            </p:cNvCxnSpPr>
            <p:nvPr/>
          </p:nvCxnSpPr>
          <p:spPr bwMode="auto">
            <a:xfrm>
              <a:off x="762540" y="3901356"/>
              <a:ext cx="7382054" cy="0"/>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1622" name="Rechteck 4"/>
          <p:cNvSpPr>
            <a:spLocks noChangeArrowheads="1"/>
          </p:cNvSpPr>
          <p:nvPr/>
        </p:nvSpPr>
        <p:spPr bwMode="auto">
          <a:xfrm>
            <a:off x="7672388" y="2239963"/>
            <a:ext cx="118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2400">
                <a:solidFill>
                  <a:srgbClr val="8B5625"/>
                </a:solidFill>
                <a:latin typeface="Univers" pitchFamily="34" charset="0"/>
              </a:rPr>
              <a:t>FENDT</a:t>
            </a:r>
          </a:p>
        </p:txBody>
      </p:sp>
      <p:sp>
        <p:nvSpPr>
          <p:cNvPr id="111623" name="Rechteck 53"/>
          <p:cNvSpPr>
            <a:spLocks noChangeArrowheads="1"/>
          </p:cNvSpPr>
          <p:nvPr/>
        </p:nvSpPr>
        <p:spPr bwMode="auto">
          <a:xfrm>
            <a:off x="7793038" y="4757738"/>
            <a:ext cx="1220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50000"/>
              </a:lnSpc>
              <a:buClr>
                <a:srgbClr val="7AB800"/>
              </a:buClr>
              <a:buFont typeface="Lucida Grande"/>
              <a:buChar char="»"/>
              <a:defRPr sz="2000">
                <a:solidFill>
                  <a:schemeClr val="tx1"/>
                </a:solidFill>
                <a:latin typeface="Arial" pitchFamily="34" charset="0"/>
                <a:cs typeface="Arial" pitchFamily="34" charset="0"/>
              </a:defRPr>
            </a:lvl1pPr>
            <a:lvl2pPr marL="742950" indent="-285750" algn="l" eaLnBrk="0" hangingPunct="0">
              <a:lnSpc>
                <a:spcPct val="150000"/>
              </a:lnSpc>
              <a:buClr>
                <a:srgbClr val="7AB800"/>
              </a:buClr>
              <a:buFont typeface="Arial" pitchFamily="34" charset="0"/>
              <a:buChar char="»"/>
              <a:defRPr>
                <a:solidFill>
                  <a:schemeClr val="tx1"/>
                </a:solidFill>
                <a:latin typeface="Arial" pitchFamily="34" charset="0"/>
                <a:cs typeface="Arial" pitchFamily="34" charset="0"/>
              </a:defRPr>
            </a:lvl2pPr>
            <a:lvl3pPr marL="1143000" indent="-228600" algn="l" eaLnBrk="0" hangingPunct="0">
              <a:lnSpc>
                <a:spcPct val="150000"/>
              </a:lnSpc>
              <a:buClr>
                <a:srgbClr val="7AB800"/>
              </a:buClr>
              <a:buFont typeface="Arial" pitchFamily="34" charset="0"/>
              <a:buChar char="»"/>
              <a:defRPr sz="1600">
                <a:solidFill>
                  <a:schemeClr val="tx1"/>
                </a:solidFill>
                <a:latin typeface="Arial" pitchFamily="34" charset="0"/>
                <a:cs typeface="Arial" pitchFamily="34" charset="0"/>
              </a:defRPr>
            </a:lvl3pPr>
            <a:lvl4pPr marL="1600200" indent="-228600" algn="l" eaLnBrk="0" hangingPunct="0">
              <a:lnSpc>
                <a:spcPct val="150000"/>
              </a:lnSpc>
              <a:buClr>
                <a:srgbClr val="7AB800"/>
              </a:buClr>
              <a:buFont typeface="Arial" pitchFamily="34" charset="0"/>
              <a:buChar char="»"/>
              <a:defRPr sz="1400">
                <a:solidFill>
                  <a:schemeClr val="tx1"/>
                </a:solidFill>
                <a:latin typeface="Arial" pitchFamily="34" charset="0"/>
                <a:cs typeface="Arial" pitchFamily="34" charset="0"/>
              </a:defRPr>
            </a:lvl4pPr>
            <a:lvl5pPr marL="2057400" indent="-228600" algn="l" eaLnBrk="0" hangingPunct="0">
              <a:spcBef>
                <a:spcPct val="20000"/>
              </a:spcBef>
              <a:buFont typeface="Helvetica" pitchFamily="34" charset="0"/>
              <a:defRPr sz="2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Helvetica" pitchFamily="34" charset="0"/>
              <a:defRPr sz="2100">
                <a:solidFill>
                  <a:schemeClr val="tx1"/>
                </a:solidFill>
                <a:latin typeface="Arial" pitchFamily="34" charset="0"/>
                <a:cs typeface="Arial" pitchFamily="34" charset="0"/>
              </a:defRPr>
            </a:lvl9pPr>
          </a:lstStyle>
          <a:p>
            <a:pPr>
              <a:lnSpc>
                <a:spcPct val="100000"/>
              </a:lnSpc>
              <a:buClrTx/>
              <a:buFontTx/>
              <a:buNone/>
            </a:pPr>
            <a:r>
              <a:rPr lang="de-DE" altLang="de-DE" sz="2400">
                <a:solidFill>
                  <a:srgbClr val="8B5625"/>
                </a:solidFill>
                <a:latin typeface="Univers" pitchFamily="34" charset="0"/>
              </a:rPr>
              <a:t>CLAAS</a:t>
            </a:r>
          </a:p>
        </p:txBody>
      </p:sp>
    </p:spTree>
  </p:cSld>
  <p:clrMapOvr>
    <a:masterClrMapping/>
  </p:clrMapOvr>
  <p:transition advTm="10000">
    <p:zoom/>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E79C6D5-2B46-4F19-B79F-78C0D031F27A}" type="slidenum">
              <a:rPr lang="de-DE" altLang="de-DE" sz="1000">
                <a:solidFill>
                  <a:srgbClr val="71AD2A"/>
                </a:solidFill>
              </a:rPr>
              <a:pPr algn="r">
                <a:spcBef>
                  <a:spcPct val="0"/>
                </a:spcBef>
                <a:buClrTx/>
                <a:buFontTx/>
                <a:buNone/>
              </a:pPr>
              <a:t>107</a:t>
            </a:fld>
            <a:endParaRPr lang="de-DE" altLang="de-DE" sz="1000">
              <a:solidFill>
                <a:srgbClr val="71AD2A"/>
              </a:solidFill>
            </a:endParaRPr>
          </a:p>
        </p:txBody>
      </p:sp>
      <p:sp>
        <p:nvSpPr>
          <p:cNvPr id="11366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98347" name="Rectangle 1035"/>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3.4.   Endtrieb</a:t>
            </a:r>
            <a:endParaRPr lang="de-DE" altLang="de-DE" sz="1400" b="0">
              <a:effectLst>
                <a:outerShdw blurRad="38100" dist="38100" dir="2700000" algn="tl">
                  <a:srgbClr val="C0C0C0"/>
                </a:outerShdw>
              </a:effectLst>
            </a:endParaRPr>
          </a:p>
        </p:txBody>
      </p:sp>
      <p:pic>
        <p:nvPicPr>
          <p:cNvPr id="398349" name="Picture 1037" descr="END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51" name="Picture 1039" descr="ENDT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82713"/>
            <a:ext cx="42672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55" name="Text Box 1043"/>
          <p:cNvSpPr txBox="1">
            <a:spLocks noChangeArrowheads="1"/>
          </p:cNvSpPr>
          <p:nvPr/>
        </p:nvSpPr>
        <p:spPr bwMode="auto">
          <a:xfrm>
            <a:off x="533400" y="13716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solidFill>
                  <a:srgbClr val="000000"/>
                </a:solidFill>
              </a:rPr>
              <a:t>Stirnradendtrieb</a:t>
            </a:r>
            <a:endParaRPr lang="de-DE" altLang="de-DE" sz="1400" b="1">
              <a:solidFill>
                <a:srgbClr val="FF3300"/>
              </a:solidFill>
            </a:endParaRPr>
          </a:p>
        </p:txBody>
      </p:sp>
      <p:sp>
        <p:nvSpPr>
          <p:cNvPr id="398356" name="Text Box 1044"/>
          <p:cNvSpPr txBox="1">
            <a:spLocks noChangeArrowheads="1"/>
          </p:cNvSpPr>
          <p:nvPr/>
        </p:nvSpPr>
        <p:spPr bwMode="auto">
          <a:xfrm>
            <a:off x="4953000" y="13716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solidFill>
                  <a:srgbClr val="000000"/>
                </a:solidFill>
              </a:rPr>
              <a:t>Planetenendtrieb</a:t>
            </a:r>
            <a:endParaRPr lang="de-DE" altLang="de-DE" sz="1400" b="1">
              <a:solidFill>
                <a:srgbClr val="FF3300"/>
              </a:solidFill>
            </a:endParaRPr>
          </a:p>
        </p:txBody>
      </p:sp>
      <p:sp>
        <p:nvSpPr>
          <p:cNvPr id="398357" name="Text Box 1045"/>
          <p:cNvSpPr txBox="1">
            <a:spLocks noChangeArrowheads="1"/>
          </p:cNvSpPr>
          <p:nvPr/>
        </p:nvSpPr>
        <p:spPr bwMode="auto">
          <a:xfrm>
            <a:off x="762000" y="4953000"/>
            <a:ext cx="8458200" cy="7302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Um Drehmomente und Kräfte in Schaltgetriebe und Differential klein zu halten sind nach dem Differential Stirnrad- oder Planetenendtriebe mit Untersetzungen zwischen 4 und 10 angeordnet. Diese wandeln die kleinen Getriebedrehmomente in die erforderlichen hohen Drehmomente für die Antriebsräder.</a:t>
            </a:r>
            <a:endParaRPr lang="de-DE" altLang="de-DE" sz="1400" b="1">
              <a:solidFill>
                <a:srgbClr val="FF33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8347"/>
                                        </p:tgtEl>
                                        <p:attrNameLst>
                                          <p:attrName>style.visibility</p:attrName>
                                        </p:attrNameLst>
                                      </p:cBhvr>
                                      <p:to>
                                        <p:strVal val="visible"/>
                                      </p:to>
                                    </p:set>
                                    <p:animEffect transition="in" filter="box(out)">
                                      <p:cBhvr>
                                        <p:cTn id="7" dur="500"/>
                                        <p:tgtEl>
                                          <p:spTgt spid="398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nodeType="clickEffect">
                                  <p:stCondLst>
                                    <p:cond delay="0"/>
                                  </p:stCondLst>
                                  <p:childTnLst>
                                    <p:set>
                                      <p:cBhvr>
                                        <p:cTn id="11" dur="1" fill="hold">
                                          <p:stCondLst>
                                            <p:cond delay="0"/>
                                          </p:stCondLst>
                                        </p:cTn>
                                        <p:tgtEl>
                                          <p:spTgt spid="398351"/>
                                        </p:tgtEl>
                                        <p:attrNameLst>
                                          <p:attrName>style.visibility</p:attrName>
                                        </p:attrNameLst>
                                      </p:cBhvr>
                                      <p:to>
                                        <p:strVal val="visible"/>
                                      </p:to>
                                    </p:set>
                                    <p:animEffect transition="in" filter="randombar(vertical)">
                                      <p:cBhvr>
                                        <p:cTn id="12" dur="500"/>
                                        <p:tgtEl>
                                          <p:spTgt spid="398351"/>
                                        </p:tgtEl>
                                      </p:cBhvr>
                                    </p:animEffect>
                                  </p:childTnLst>
                                </p:cTn>
                              </p:par>
                            </p:childTnLst>
                          </p:cTn>
                        </p:par>
                        <p:par>
                          <p:cTn id="13" fill="hold" nodeType="afterGroup">
                            <p:stCondLst>
                              <p:cond delay="500"/>
                            </p:stCondLst>
                            <p:childTnLst>
                              <p:par>
                                <p:cTn id="14" presetID="17" presetClass="entr" presetSubtype="4" fill="hold" grpId="0" nodeType="afterEffect">
                                  <p:stCondLst>
                                    <p:cond delay="0"/>
                                  </p:stCondLst>
                                  <p:childTnLst>
                                    <p:set>
                                      <p:cBhvr>
                                        <p:cTn id="15" dur="1" fill="hold">
                                          <p:stCondLst>
                                            <p:cond delay="0"/>
                                          </p:stCondLst>
                                        </p:cTn>
                                        <p:tgtEl>
                                          <p:spTgt spid="398355"/>
                                        </p:tgtEl>
                                        <p:attrNameLst>
                                          <p:attrName>style.visibility</p:attrName>
                                        </p:attrNameLst>
                                      </p:cBhvr>
                                      <p:to>
                                        <p:strVal val="visible"/>
                                      </p:to>
                                    </p:set>
                                    <p:anim calcmode="lin" valueType="num">
                                      <p:cBhvr>
                                        <p:cTn id="16" dur="500" fill="hold"/>
                                        <p:tgtEl>
                                          <p:spTgt spid="398355"/>
                                        </p:tgtEl>
                                        <p:attrNameLst>
                                          <p:attrName>ppt_x</p:attrName>
                                        </p:attrNameLst>
                                      </p:cBhvr>
                                      <p:tavLst>
                                        <p:tav tm="0">
                                          <p:val>
                                            <p:strVal val="#ppt_x"/>
                                          </p:val>
                                        </p:tav>
                                        <p:tav tm="100000">
                                          <p:val>
                                            <p:strVal val="#ppt_x"/>
                                          </p:val>
                                        </p:tav>
                                      </p:tavLst>
                                    </p:anim>
                                    <p:anim calcmode="lin" valueType="num">
                                      <p:cBhvr>
                                        <p:cTn id="17" dur="500" fill="hold"/>
                                        <p:tgtEl>
                                          <p:spTgt spid="398355"/>
                                        </p:tgtEl>
                                        <p:attrNameLst>
                                          <p:attrName>ppt_y</p:attrName>
                                        </p:attrNameLst>
                                      </p:cBhvr>
                                      <p:tavLst>
                                        <p:tav tm="0">
                                          <p:val>
                                            <p:strVal val="#ppt_y+#ppt_h/2"/>
                                          </p:val>
                                        </p:tav>
                                        <p:tav tm="100000">
                                          <p:val>
                                            <p:strVal val="#ppt_y"/>
                                          </p:val>
                                        </p:tav>
                                      </p:tavLst>
                                    </p:anim>
                                    <p:anim calcmode="lin" valueType="num">
                                      <p:cBhvr>
                                        <p:cTn id="18" dur="500" fill="hold"/>
                                        <p:tgtEl>
                                          <p:spTgt spid="398355"/>
                                        </p:tgtEl>
                                        <p:attrNameLst>
                                          <p:attrName>ppt_w</p:attrName>
                                        </p:attrNameLst>
                                      </p:cBhvr>
                                      <p:tavLst>
                                        <p:tav tm="0">
                                          <p:val>
                                            <p:strVal val="#ppt_w"/>
                                          </p:val>
                                        </p:tav>
                                        <p:tav tm="100000">
                                          <p:val>
                                            <p:strVal val="#ppt_w"/>
                                          </p:val>
                                        </p:tav>
                                      </p:tavLst>
                                    </p:anim>
                                    <p:anim calcmode="lin" valueType="num">
                                      <p:cBhvr>
                                        <p:cTn id="19" dur="500" fill="hold"/>
                                        <p:tgtEl>
                                          <p:spTgt spid="398355"/>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5" fill="hold" nodeType="clickEffect">
                                  <p:stCondLst>
                                    <p:cond delay="0"/>
                                  </p:stCondLst>
                                  <p:childTnLst>
                                    <p:set>
                                      <p:cBhvr>
                                        <p:cTn id="23" dur="1" fill="hold">
                                          <p:stCondLst>
                                            <p:cond delay="0"/>
                                          </p:stCondLst>
                                        </p:cTn>
                                        <p:tgtEl>
                                          <p:spTgt spid="398349"/>
                                        </p:tgtEl>
                                        <p:attrNameLst>
                                          <p:attrName>style.visibility</p:attrName>
                                        </p:attrNameLst>
                                      </p:cBhvr>
                                      <p:to>
                                        <p:strVal val="visible"/>
                                      </p:to>
                                    </p:set>
                                    <p:animEffect transition="in" filter="randombar(vertical)">
                                      <p:cBhvr>
                                        <p:cTn id="24" dur="500"/>
                                        <p:tgtEl>
                                          <p:spTgt spid="398349"/>
                                        </p:tgtEl>
                                      </p:cBhvr>
                                    </p:animEffect>
                                  </p:childTnLst>
                                </p:cTn>
                              </p:par>
                            </p:childTnLst>
                          </p:cTn>
                        </p:par>
                        <p:par>
                          <p:cTn id="25" fill="hold" nodeType="afterGroup">
                            <p:stCondLst>
                              <p:cond delay="500"/>
                            </p:stCondLst>
                            <p:childTnLst>
                              <p:par>
                                <p:cTn id="26" presetID="17" presetClass="entr" presetSubtype="4" fill="hold" grpId="0" nodeType="afterEffect">
                                  <p:stCondLst>
                                    <p:cond delay="0"/>
                                  </p:stCondLst>
                                  <p:childTnLst>
                                    <p:set>
                                      <p:cBhvr>
                                        <p:cTn id="27" dur="1" fill="hold">
                                          <p:stCondLst>
                                            <p:cond delay="0"/>
                                          </p:stCondLst>
                                        </p:cTn>
                                        <p:tgtEl>
                                          <p:spTgt spid="398356"/>
                                        </p:tgtEl>
                                        <p:attrNameLst>
                                          <p:attrName>style.visibility</p:attrName>
                                        </p:attrNameLst>
                                      </p:cBhvr>
                                      <p:to>
                                        <p:strVal val="visible"/>
                                      </p:to>
                                    </p:set>
                                    <p:anim calcmode="lin" valueType="num">
                                      <p:cBhvr>
                                        <p:cTn id="28" dur="500" fill="hold"/>
                                        <p:tgtEl>
                                          <p:spTgt spid="398356"/>
                                        </p:tgtEl>
                                        <p:attrNameLst>
                                          <p:attrName>ppt_x</p:attrName>
                                        </p:attrNameLst>
                                      </p:cBhvr>
                                      <p:tavLst>
                                        <p:tav tm="0">
                                          <p:val>
                                            <p:strVal val="#ppt_x"/>
                                          </p:val>
                                        </p:tav>
                                        <p:tav tm="100000">
                                          <p:val>
                                            <p:strVal val="#ppt_x"/>
                                          </p:val>
                                        </p:tav>
                                      </p:tavLst>
                                    </p:anim>
                                    <p:anim calcmode="lin" valueType="num">
                                      <p:cBhvr>
                                        <p:cTn id="29" dur="500" fill="hold"/>
                                        <p:tgtEl>
                                          <p:spTgt spid="398356"/>
                                        </p:tgtEl>
                                        <p:attrNameLst>
                                          <p:attrName>ppt_y</p:attrName>
                                        </p:attrNameLst>
                                      </p:cBhvr>
                                      <p:tavLst>
                                        <p:tav tm="0">
                                          <p:val>
                                            <p:strVal val="#ppt_y+#ppt_h/2"/>
                                          </p:val>
                                        </p:tav>
                                        <p:tav tm="100000">
                                          <p:val>
                                            <p:strVal val="#ppt_y"/>
                                          </p:val>
                                        </p:tav>
                                      </p:tavLst>
                                    </p:anim>
                                    <p:anim calcmode="lin" valueType="num">
                                      <p:cBhvr>
                                        <p:cTn id="30" dur="500" fill="hold"/>
                                        <p:tgtEl>
                                          <p:spTgt spid="398356"/>
                                        </p:tgtEl>
                                        <p:attrNameLst>
                                          <p:attrName>ppt_w</p:attrName>
                                        </p:attrNameLst>
                                      </p:cBhvr>
                                      <p:tavLst>
                                        <p:tav tm="0">
                                          <p:val>
                                            <p:strVal val="#ppt_w"/>
                                          </p:val>
                                        </p:tav>
                                        <p:tav tm="100000">
                                          <p:val>
                                            <p:strVal val="#ppt_w"/>
                                          </p:val>
                                        </p:tav>
                                      </p:tavLst>
                                    </p:anim>
                                    <p:anim calcmode="lin" valueType="num">
                                      <p:cBhvr>
                                        <p:cTn id="31" dur="500" fill="hold"/>
                                        <p:tgtEl>
                                          <p:spTgt spid="39835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iterate type="wd">
                                    <p:tmPct val="100000"/>
                                  </p:iterate>
                                  <p:childTnLst>
                                    <p:set>
                                      <p:cBhvr>
                                        <p:cTn id="35" dur="1" fill="hold">
                                          <p:stCondLst>
                                            <p:cond delay="0"/>
                                          </p:stCondLst>
                                        </p:cTn>
                                        <p:tgtEl>
                                          <p:spTgt spid="398357"/>
                                        </p:tgtEl>
                                        <p:attrNameLst>
                                          <p:attrName>style.visibility</p:attrName>
                                        </p:attrNameLst>
                                      </p:cBhvr>
                                      <p:to>
                                        <p:strVal val="visible"/>
                                      </p:to>
                                    </p:set>
                                    <p:animEffect transition="in" filter="wipe(left)">
                                      <p:cBhvr>
                                        <p:cTn id="36" dur="300"/>
                                        <p:tgtEl>
                                          <p:spTgt spid="39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7" grpId="0" animBg="1" autoUpdateAnimBg="0"/>
      <p:bldP spid="398355" grpId="0" autoUpdateAnimBg="0"/>
      <p:bldP spid="398356" grpId="0" autoUpdateAnimBg="0"/>
      <p:bldP spid="398357"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Titel 1"/>
          <p:cNvSpPr>
            <a:spLocks noGrp="1"/>
          </p:cNvSpPr>
          <p:nvPr>
            <p:ph type="title"/>
          </p:nvPr>
        </p:nvSpPr>
        <p:spPr/>
        <p:txBody>
          <a:bodyPr/>
          <a:lstStyle/>
          <a:p>
            <a:r>
              <a:rPr lang="de-DE" altLang="de-DE"/>
              <a:t>Differentialgetriebe</a:t>
            </a:r>
          </a:p>
        </p:txBody>
      </p:sp>
      <p:sp>
        <p:nvSpPr>
          <p:cNvPr id="114691"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620495C-AF29-43AE-A3D0-A3E3C7915BC4}" type="slidenum">
              <a:rPr lang="de-DE" altLang="de-DE" sz="1000">
                <a:solidFill>
                  <a:srgbClr val="71AD2A"/>
                </a:solidFill>
              </a:rPr>
              <a:pPr algn="r">
                <a:spcBef>
                  <a:spcPct val="0"/>
                </a:spcBef>
                <a:buClrTx/>
                <a:buFontTx/>
                <a:buNone/>
              </a:pPr>
              <a:t>108</a:t>
            </a:fld>
            <a:endParaRPr lang="de-DE" altLang="de-DE" sz="1000">
              <a:solidFill>
                <a:srgbClr val="71AD2A"/>
              </a:solidFill>
            </a:endParaRPr>
          </a:p>
        </p:txBody>
      </p:sp>
      <p:sp>
        <p:nvSpPr>
          <p:cNvPr id="114692"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97359" name="Picture 47" descr="DIFFE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77875"/>
            <a:ext cx="6707188"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7376" name="Group 64"/>
          <p:cNvGrpSpPr>
            <a:grpSpLocks/>
          </p:cNvGrpSpPr>
          <p:nvPr/>
        </p:nvGrpSpPr>
        <p:grpSpPr bwMode="auto">
          <a:xfrm>
            <a:off x="4267200" y="1524000"/>
            <a:ext cx="3276600" cy="1066800"/>
            <a:chOff x="2688" y="960"/>
            <a:chExt cx="2064" cy="672"/>
          </a:xfrm>
        </p:grpSpPr>
        <p:sp>
          <p:nvSpPr>
            <p:cNvPr id="114714" name="Text Box 49"/>
            <p:cNvSpPr txBox="1">
              <a:spLocks noChangeArrowheads="1"/>
            </p:cNvSpPr>
            <p:nvPr/>
          </p:nvSpPr>
          <p:spPr bwMode="auto">
            <a:xfrm>
              <a:off x="3360" y="960"/>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Ausgleichskegelrad</a:t>
              </a:r>
              <a:endParaRPr lang="de-DE" altLang="de-DE" sz="1400" b="1">
                <a:solidFill>
                  <a:srgbClr val="FF3300"/>
                </a:solidFill>
              </a:endParaRPr>
            </a:p>
          </p:txBody>
        </p:sp>
        <p:sp>
          <p:nvSpPr>
            <p:cNvPr id="114715" name="Line 50"/>
            <p:cNvSpPr>
              <a:spLocks noChangeShapeType="1"/>
            </p:cNvSpPr>
            <p:nvPr/>
          </p:nvSpPr>
          <p:spPr bwMode="auto">
            <a:xfrm flipH="1">
              <a:off x="2688" y="1104"/>
              <a:ext cx="672" cy="52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97377" name="Group 65"/>
          <p:cNvGrpSpPr>
            <a:grpSpLocks/>
          </p:cNvGrpSpPr>
          <p:nvPr/>
        </p:nvGrpSpPr>
        <p:grpSpPr bwMode="auto">
          <a:xfrm>
            <a:off x="5029200" y="1905000"/>
            <a:ext cx="3124200" cy="685800"/>
            <a:chOff x="3168" y="1200"/>
            <a:chExt cx="1968" cy="432"/>
          </a:xfrm>
        </p:grpSpPr>
        <p:sp>
          <p:nvSpPr>
            <p:cNvPr id="114712" name="Text Box 51"/>
            <p:cNvSpPr txBox="1">
              <a:spLocks noChangeArrowheads="1"/>
            </p:cNvSpPr>
            <p:nvPr/>
          </p:nvSpPr>
          <p:spPr bwMode="auto">
            <a:xfrm>
              <a:off x="3744" y="1200"/>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Differentialkorb</a:t>
              </a:r>
              <a:endParaRPr lang="de-DE" altLang="de-DE" sz="1400" b="1">
                <a:solidFill>
                  <a:srgbClr val="FF3300"/>
                </a:solidFill>
              </a:endParaRPr>
            </a:p>
          </p:txBody>
        </p:sp>
        <p:sp>
          <p:nvSpPr>
            <p:cNvPr id="114713" name="Line 52"/>
            <p:cNvSpPr>
              <a:spLocks noChangeShapeType="1"/>
            </p:cNvSpPr>
            <p:nvPr/>
          </p:nvSpPr>
          <p:spPr bwMode="auto">
            <a:xfrm flipH="1">
              <a:off x="3168" y="1344"/>
              <a:ext cx="576"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97378" name="Group 66"/>
          <p:cNvGrpSpPr>
            <a:grpSpLocks/>
          </p:cNvGrpSpPr>
          <p:nvPr/>
        </p:nvGrpSpPr>
        <p:grpSpPr bwMode="auto">
          <a:xfrm>
            <a:off x="5638800" y="2362200"/>
            <a:ext cx="2895600" cy="533400"/>
            <a:chOff x="3552" y="1488"/>
            <a:chExt cx="1824" cy="336"/>
          </a:xfrm>
        </p:grpSpPr>
        <p:sp>
          <p:nvSpPr>
            <p:cNvPr id="114710" name="Text Box 53"/>
            <p:cNvSpPr txBox="1">
              <a:spLocks noChangeArrowheads="1"/>
            </p:cNvSpPr>
            <p:nvPr/>
          </p:nvSpPr>
          <p:spPr bwMode="auto">
            <a:xfrm>
              <a:off x="3984" y="1488"/>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Differentialsperre</a:t>
              </a:r>
              <a:endParaRPr lang="de-DE" altLang="de-DE" sz="1400" b="1">
                <a:solidFill>
                  <a:srgbClr val="FF3300"/>
                </a:solidFill>
              </a:endParaRPr>
            </a:p>
          </p:txBody>
        </p:sp>
        <p:sp>
          <p:nvSpPr>
            <p:cNvPr id="114711" name="Line 54"/>
            <p:cNvSpPr>
              <a:spLocks noChangeShapeType="1"/>
            </p:cNvSpPr>
            <p:nvPr/>
          </p:nvSpPr>
          <p:spPr bwMode="auto">
            <a:xfrm flipH="1">
              <a:off x="3552" y="1632"/>
              <a:ext cx="43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97375" name="Group 63"/>
          <p:cNvGrpSpPr>
            <a:grpSpLocks/>
          </p:cNvGrpSpPr>
          <p:nvPr/>
        </p:nvGrpSpPr>
        <p:grpSpPr bwMode="auto">
          <a:xfrm>
            <a:off x="4038600" y="838200"/>
            <a:ext cx="2819400" cy="533400"/>
            <a:chOff x="2544" y="528"/>
            <a:chExt cx="1776" cy="336"/>
          </a:xfrm>
        </p:grpSpPr>
        <p:sp>
          <p:nvSpPr>
            <p:cNvPr id="114708" name="Text Box 55"/>
            <p:cNvSpPr txBox="1">
              <a:spLocks noChangeArrowheads="1"/>
            </p:cNvSpPr>
            <p:nvPr/>
          </p:nvSpPr>
          <p:spPr bwMode="auto">
            <a:xfrm>
              <a:off x="2928" y="528"/>
              <a:ext cx="139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Kegelrad                   (</a:t>
              </a:r>
              <a:r>
                <a:rPr lang="de-DE" altLang="de-DE" sz="1200">
                  <a:solidFill>
                    <a:srgbClr val="000000"/>
                  </a:solidFill>
                </a:rPr>
                <a:t>Abtrieb vom Getriebe)</a:t>
              </a:r>
              <a:endParaRPr lang="de-DE" altLang="de-DE" sz="1200" b="1">
                <a:solidFill>
                  <a:srgbClr val="FF3300"/>
                </a:solidFill>
              </a:endParaRPr>
            </a:p>
          </p:txBody>
        </p:sp>
        <p:sp>
          <p:nvSpPr>
            <p:cNvPr id="114709" name="Line 56"/>
            <p:cNvSpPr>
              <a:spLocks noChangeShapeType="1"/>
            </p:cNvSpPr>
            <p:nvPr/>
          </p:nvSpPr>
          <p:spPr bwMode="auto">
            <a:xfrm flipH="1">
              <a:off x="2544" y="672"/>
              <a:ext cx="384"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97380" name="Group 68"/>
          <p:cNvGrpSpPr>
            <a:grpSpLocks/>
          </p:cNvGrpSpPr>
          <p:nvPr/>
        </p:nvGrpSpPr>
        <p:grpSpPr bwMode="auto">
          <a:xfrm>
            <a:off x="3354388" y="5257800"/>
            <a:ext cx="2894012" cy="685800"/>
            <a:chOff x="2112" y="3312"/>
            <a:chExt cx="1824" cy="432"/>
          </a:xfrm>
        </p:grpSpPr>
        <p:sp>
          <p:nvSpPr>
            <p:cNvPr id="114706" name="Text Box 57"/>
            <p:cNvSpPr txBox="1">
              <a:spLocks noChangeArrowheads="1"/>
            </p:cNvSpPr>
            <p:nvPr/>
          </p:nvSpPr>
          <p:spPr bwMode="auto">
            <a:xfrm>
              <a:off x="2544" y="3552"/>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Tellerrad</a:t>
              </a:r>
              <a:endParaRPr lang="de-DE" altLang="de-DE" sz="1400" b="1">
                <a:solidFill>
                  <a:srgbClr val="FF3300"/>
                </a:solidFill>
              </a:endParaRPr>
            </a:p>
          </p:txBody>
        </p:sp>
        <p:sp>
          <p:nvSpPr>
            <p:cNvPr id="114707" name="Line 58"/>
            <p:cNvSpPr>
              <a:spLocks noChangeShapeType="1"/>
            </p:cNvSpPr>
            <p:nvPr/>
          </p:nvSpPr>
          <p:spPr bwMode="auto">
            <a:xfrm flipH="1" flipV="1">
              <a:off x="2112" y="3312"/>
              <a:ext cx="432"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97379" name="Group 67"/>
          <p:cNvGrpSpPr>
            <a:grpSpLocks/>
          </p:cNvGrpSpPr>
          <p:nvPr/>
        </p:nvGrpSpPr>
        <p:grpSpPr bwMode="auto">
          <a:xfrm>
            <a:off x="6096000" y="3886200"/>
            <a:ext cx="2971800" cy="609600"/>
            <a:chOff x="3840" y="2448"/>
            <a:chExt cx="1872" cy="384"/>
          </a:xfrm>
        </p:grpSpPr>
        <p:sp>
          <p:nvSpPr>
            <p:cNvPr id="114704" name="Text Box 59"/>
            <p:cNvSpPr txBox="1">
              <a:spLocks noChangeArrowheads="1"/>
            </p:cNvSpPr>
            <p:nvPr/>
          </p:nvSpPr>
          <p:spPr bwMode="auto">
            <a:xfrm>
              <a:off x="4320" y="2640"/>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Halbachse</a:t>
              </a:r>
              <a:endParaRPr lang="de-DE" altLang="de-DE" sz="1400" b="1">
                <a:solidFill>
                  <a:srgbClr val="FF3300"/>
                </a:solidFill>
              </a:endParaRPr>
            </a:p>
          </p:txBody>
        </p:sp>
        <p:sp>
          <p:nvSpPr>
            <p:cNvPr id="114705" name="Line 60"/>
            <p:cNvSpPr>
              <a:spLocks noChangeShapeType="1"/>
            </p:cNvSpPr>
            <p:nvPr/>
          </p:nvSpPr>
          <p:spPr bwMode="auto">
            <a:xfrm flipH="1" flipV="1">
              <a:off x="3840" y="2448"/>
              <a:ext cx="48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97381" name="Group 69"/>
          <p:cNvGrpSpPr>
            <a:grpSpLocks/>
          </p:cNvGrpSpPr>
          <p:nvPr/>
        </p:nvGrpSpPr>
        <p:grpSpPr bwMode="auto">
          <a:xfrm>
            <a:off x="1981200" y="3886200"/>
            <a:ext cx="2209800" cy="1066800"/>
            <a:chOff x="1248" y="2448"/>
            <a:chExt cx="1392" cy="672"/>
          </a:xfrm>
        </p:grpSpPr>
        <p:sp>
          <p:nvSpPr>
            <p:cNvPr id="114702" name="Text Box 61"/>
            <p:cNvSpPr txBox="1">
              <a:spLocks noChangeArrowheads="1"/>
            </p:cNvSpPr>
            <p:nvPr/>
          </p:nvSpPr>
          <p:spPr bwMode="auto">
            <a:xfrm>
              <a:off x="1248" y="2928"/>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Halbachse</a:t>
              </a:r>
              <a:endParaRPr lang="de-DE" altLang="de-DE" sz="1400" b="1">
                <a:solidFill>
                  <a:srgbClr val="FF3300"/>
                </a:solidFill>
              </a:endParaRPr>
            </a:p>
          </p:txBody>
        </p:sp>
        <p:sp>
          <p:nvSpPr>
            <p:cNvPr id="114703" name="Line 62"/>
            <p:cNvSpPr>
              <a:spLocks noChangeShapeType="1"/>
            </p:cNvSpPr>
            <p:nvPr/>
          </p:nvSpPr>
          <p:spPr bwMode="auto">
            <a:xfrm flipV="1">
              <a:off x="1536" y="2448"/>
              <a:ext cx="48"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114701" name="Picture 27"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465763"/>
            <a:ext cx="10414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feld 27"/>
          <p:cNvSpPr txBox="1"/>
          <p:nvPr/>
        </p:nvSpPr>
        <p:spPr>
          <a:xfrm>
            <a:off x="8528391" y="4869783"/>
            <a:ext cx="914400" cy="253916"/>
          </a:xfrm>
          <a:prstGeom prst="rect">
            <a:avLst/>
          </a:prstGeom>
          <a:solidFill>
            <a:srgbClr val="00B050"/>
          </a:solidFill>
        </p:spPr>
        <p:txBody>
          <a:bodyPr wrap="square" rtlCol="0">
            <a:spAutoFit/>
          </a:bodyPr>
          <a:lstStyle/>
          <a:p>
            <a:r>
              <a:rPr lang="de-DE" sz="1050" dirty="0"/>
              <a:t>Film </a:t>
            </a:r>
            <a:r>
              <a:rPr lang="de-DE" sz="1050" dirty="0">
                <a:hlinkClick r:id="rId5"/>
              </a:rPr>
              <a:t>neu</a:t>
            </a:r>
            <a:endParaRPr lang="de-DE" sz="105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97359"/>
                                        </p:tgtEl>
                                        <p:attrNameLst>
                                          <p:attrName>style.visibility</p:attrName>
                                        </p:attrNameLst>
                                      </p:cBhvr>
                                      <p:to>
                                        <p:strVal val="visible"/>
                                      </p:to>
                                    </p:set>
                                    <p:anim calcmode="lin" valueType="num">
                                      <p:cBhvr>
                                        <p:cTn id="7" dur="500" fill="hold"/>
                                        <p:tgtEl>
                                          <p:spTgt spid="397359"/>
                                        </p:tgtEl>
                                        <p:attrNameLst>
                                          <p:attrName>ppt_w</p:attrName>
                                        </p:attrNameLst>
                                      </p:cBhvr>
                                      <p:tavLst>
                                        <p:tav tm="0">
                                          <p:val>
                                            <p:fltVal val="0"/>
                                          </p:val>
                                        </p:tav>
                                        <p:tav tm="100000">
                                          <p:val>
                                            <p:strVal val="#ppt_w"/>
                                          </p:val>
                                        </p:tav>
                                      </p:tavLst>
                                    </p:anim>
                                    <p:anim calcmode="lin" valueType="num">
                                      <p:cBhvr>
                                        <p:cTn id="8" dur="500" fill="hold"/>
                                        <p:tgtEl>
                                          <p:spTgt spid="3973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397375"/>
                                        </p:tgtEl>
                                        <p:attrNameLst>
                                          <p:attrName>style.visibility</p:attrName>
                                        </p:attrNameLst>
                                      </p:cBhvr>
                                      <p:to>
                                        <p:strVal val="visible"/>
                                      </p:to>
                                    </p:set>
                                    <p:animEffect transition="in" filter="wipe(right)">
                                      <p:cBhvr>
                                        <p:cTn id="13" dur="500"/>
                                        <p:tgtEl>
                                          <p:spTgt spid="397375"/>
                                        </p:tgtEl>
                                      </p:cBhvr>
                                    </p:animEffect>
                                  </p:childTnLst>
                                  <p:subTnLst>
                                    <p:animClr clrSpc="rgb" dir="cw">
                                      <p:cBhvr override="childStyle">
                                        <p:cTn dur="1" fill="hold" display="0" masterRel="nextClick" afterEffect="1"/>
                                        <p:tgtEl>
                                          <p:spTgt spid="397375"/>
                                        </p:tgtEl>
                                        <p:attrNameLst>
                                          <p:attrName>ppt_c</p:attrName>
                                        </p:attrNameLst>
                                      </p:cBhvr>
                                      <p:to>
                                        <a:srgbClr val="0000CC"/>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97380"/>
                                        </p:tgtEl>
                                        <p:attrNameLst>
                                          <p:attrName>style.visibility</p:attrName>
                                        </p:attrNameLst>
                                      </p:cBhvr>
                                      <p:to>
                                        <p:strVal val="visible"/>
                                      </p:to>
                                    </p:set>
                                    <p:animEffect transition="in" filter="wipe(down)">
                                      <p:cBhvr>
                                        <p:cTn id="18" dur="500"/>
                                        <p:tgtEl>
                                          <p:spTgt spid="397380"/>
                                        </p:tgtEl>
                                      </p:cBhvr>
                                    </p:animEffect>
                                  </p:childTnLst>
                                  <p:subTnLst>
                                    <p:animClr clrSpc="rgb" dir="cw">
                                      <p:cBhvr override="childStyle">
                                        <p:cTn dur="1" fill="hold" display="0" masterRel="nextClick" afterEffect="1"/>
                                        <p:tgtEl>
                                          <p:spTgt spid="397380"/>
                                        </p:tgtEl>
                                        <p:attrNameLst>
                                          <p:attrName>ppt_c</p:attrName>
                                        </p:attrNameLst>
                                      </p:cBhvr>
                                      <p:to>
                                        <a:srgbClr val="0000CC"/>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nodeType="clickEffect">
                                  <p:stCondLst>
                                    <p:cond delay="0"/>
                                  </p:stCondLst>
                                  <p:childTnLst>
                                    <p:set>
                                      <p:cBhvr>
                                        <p:cTn id="22" dur="1" fill="hold">
                                          <p:stCondLst>
                                            <p:cond delay="0"/>
                                          </p:stCondLst>
                                        </p:cTn>
                                        <p:tgtEl>
                                          <p:spTgt spid="397377"/>
                                        </p:tgtEl>
                                        <p:attrNameLst>
                                          <p:attrName>style.visibility</p:attrName>
                                        </p:attrNameLst>
                                      </p:cBhvr>
                                      <p:to>
                                        <p:strVal val="visible"/>
                                      </p:to>
                                    </p:set>
                                    <p:animEffect transition="in" filter="wipe(right)">
                                      <p:cBhvr>
                                        <p:cTn id="23" dur="500"/>
                                        <p:tgtEl>
                                          <p:spTgt spid="397377"/>
                                        </p:tgtEl>
                                      </p:cBhvr>
                                    </p:animEffect>
                                  </p:childTnLst>
                                  <p:subTnLst>
                                    <p:animClr clrSpc="rgb" dir="cw">
                                      <p:cBhvr override="childStyle">
                                        <p:cTn dur="1" fill="hold" display="0" masterRel="nextClick" afterEffect="1"/>
                                        <p:tgtEl>
                                          <p:spTgt spid="397377"/>
                                        </p:tgtEl>
                                        <p:attrNameLst>
                                          <p:attrName>ppt_c</p:attrName>
                                        </p:attrNameLst>
                                      </p:cBhvr>
                                      <p:to>
                                        <a:srgbClr val="0000CC"/>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nodeType="clickEffect">
                                  <p:stCondLst>
                                    <p:cond delay="0"/>
                                  </p:stCondLst>
                                  <p:childTnLst>
                                    <p:set>
                                      <p:cBhvr>
                                        <p:cTn id="27" dur="1" fill="hold">
                                          <p:stCondLst>
                                            <p:cond delay="0"/>
                                          </p:stCondLst>
                                        </p:cTn>
                                        <p:tgtEl>
                                          <p:spTgt spid="397376"/>
                                        </p:tgtEl>
                                        <p:attrNameLst>
                                          <p:attrName>style.visibility</p:attrName>
                                        </p:attrNameLst>
                                      </p:cBhvr>
                                      <p:to>
                                        <p:strVal val="visible"/>
                                      </p:to>
                                    </p:set>
                                    <p:animEffect transition="in" filter="wipe(right)">
                                      <p:cBhvr>
                                        <p:cTn id="28" dur="500"/>
                                        <p:tgtEl>
                                          <p:spTgt spid="397376"/>
                                        </p:tgtEl>
                                      </p:cBhvr>
                                    </p:animEffect>
                                  </p:childTnLst>
                                  <p:subTnLst>
                                    <p:animClr clrSpc="rgb" dir="cw">
                                      <p:cBhvr override="childStyle">
                                        <p:cTn dur="1" fill="hold" display="0" masterRel="nextClick" afterEffect="1"/>
                                        <p:tgtEl>
                                          <p:spTgt spid="397376"/>
                                        </p:tgtEl>
                                        <p:attrNameLst>
                                          <p:attrName>ppt_c</p:attrName>
                                        </p:attrNameLst>
                                      </p:cBhvr>
                                      <p:to>
                                        <a:srgbClr val="0000CC"/>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nodeType="clickEffect">
                                  <p:stCondLst>
                                    <p:cond delay="0"/>
                                  </p:stCondLst>
                                  <p:childTnLst>
                                    <p:set>
                                      <p:cBhvr>
                                        <p:cTn id="32" dur="1" fill="hold">
                                          <p:stCondLst>
                                            <p:cond delay="0"/>
                                          </p:stCondLst>
                                        </p:cTn>
                                        <p:tgtEl>
                                          <p:spTgt spid="397379"/>
                                        </p:tgtEl>
                                        <p:attrNameLst>
                                          <p:attrName>style.visibility</p:attrName>
                                        </p:attrNameLst>
                                      </p:cBhvr>
                                      <p:to>
                                        <p:strVal val="visible"/>
                                      </p:to>
                                    </p:set>
                                    <p:animEffect transition="in" filter="wipe(right)">
                                      <p:cBhvr>
                                        <p:cTn id="33" dur="500"/>
                                        <p:tgtEl>
                                          <p:spTgt spid="397379"/>
                                        </p:tgtEl>
                                      </p:cBhvr>
                                    </p:animEffect>
                                  </p:childTnLst>
                                  <p:subTnLst>
                                    <p:animClr clrSpc="rgb" dir="cw">
                                      <p:cBhvr override="childStyle">
                                        <p:cTn dur="1" fill="hold" display="0" masterRel="nextClick" afterEffect="1"/>
                                        <p:tgtEl>
                                          <p:spTgt spid="397379"/>
                                        </p:tgtEl>
                                        <p:attrNameLst>
                                          <p:attrName>ppt_c</p:attrName>
                                        </p:attrNameLst>
                                      </p:cBhvr>
                                      <p:to>
                                        <a:srgbClr val="0000CC"/>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397381"/>
                                        </p:tgtEl>
                                        <p:attrNameLst>
                                          <p:attrName>style.visibility</p:attrName>
                                        </p:attrNameLst>
                                      </p:cBhvr>
                                      <p:to>
                                        <p:strVal val="visible"/>
                                      </p:to>
                                    </p:set>
                                    <p:animEffect transition="in" filter="wipe(down)">
                                      <p:cBhvr>
                                        <p:cTn id="38" dur="500"/>
                                        <p:tgtEl>
                                          <p:spTgt spid="397381"/>
                                        </p:tgtEl>
                                      </p:cBhvr>
                                    </p:animEffect>
                                  </p:childTnLst>
                                  <p:subTnLst>
                                    <p:animClr clrSpc="rgb" dir="cw">
                                      <p:cBhvr override="childStyle">
                                        <p:cTn dur="1" fill="hold" display="0" masterRel="nextClick" afterEffect="1"/>
                                        <p:tgtEl>
                                          <p:spTgt spid="397381"/>
                                        </p:tgtEl>
                                        <p:attrNameLst>
                                          <p:attrName>ppt_c</p:attrName>
                                        </p:attrNameLst>
                                      </p:cBhvr>
                                      <p:to>
                                        <a:srgbClr val="0000CC"/>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397378"/>
                                        </p:tgtEl>
                                        <p:attrNameLst>
                                          <p:attrName>style.visibility</p:attrName>
                                        </p:attrNameLst>
                                      </p:cBhvr>
                                      <p:to>
                                        <p:strVal val="visible"/>
                                      </p:to>
                                    </p:set>
                                    <p:animEffect transition="in" filter="wipe(right)">
                                      <p:cBhvr>
                                        <p:cTn id="43" dur="500"/>
                                        <p:tgtEl>
                                          <p:spTgt spid="397378"/>
                                        </p:tgtEl>
                                      </p:cBhvr>
                                    </p:animEffect>
                                  </p:childTnLst>
                                  <p:subTnLst>
                                    <p:animClr clrSpc="rgb" dir="cw">
                                      <p:cBhvr override="childStyle">
                                        <p:cTn dur="1" fill="hold" display="0" masterRel="nextClick" afterEffect="1"/>
                                        <p:tgtEl>
                                          <p:spTgt spid="397378"/>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3D6C6ED-88FE-403B-9351-C85A8BB28136}" type="slidenum">
              <a:rPr lang="de-DE" altLang="de-DE" sz="1000">
                <a:solidFill>
                  <a:srgbClr val="71AD2A"/>
                </a:solidFill>
              </a:rPr>
              <a:pPr algn="r">
                <a:spcBef>
                  <a:spcPct val="0"/>
                </a:spcBef>
                <a:buClrTx/>
                <a:buFontTx/>
                <a:buNone/>
              </a:pPr>
              <a:t>109</a:t>
            </a:fld>
            <a:endParaRPr lang="de-DE" altLang="de-DE" sz="1000">
              <a:solidFill>
                <a:srgbClr val="71AD2A"/>
              </a:solidFill>
            </a:endParaRPr>
          </a:p>
        </p:txBody>
      </p:sp>
      <p:sp>
        <p:nvSpPr>
          <p:cNvPr id="11571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99371" name="Rectangle 11"/>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Differentialgetriebe</a:t>
            </a:r>
            <a:endParaRPr lang="de-DE" altLang="de-DE" sz="1400" b="0">
              <a:effectLst>
                <a:outerShdw blurRad="38100" dist="38100" dir="2700000" algn="tl">
                  <a:srgbClr val="C0C0C0"/>
                </a:outerShdw>
              </a:effectLst>
            </a:endParaRPr>
          </a:p>
        </p:txBody>
      </p:sp>
      <p:sp>
        <p:nvSpPr>
          <p:cNvPr id="399394" name="Rectangle 34"/>
          <p:cNvSpPr>
            <a:spLocks noChangeArrowheads="1"/>
          </p:cNvSpPr>
          <p:nvPr/>
        </p:nvSpPr>
        <p:spPr bwMode="auto">
          <a:xfrm>
            <a:off x="685800" y="1219200"/>
            <a:ext cx="51816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Aufgaben des Differentialgetriebes :</a:t>
            </a:r>
          </a:p>
        </p:txBody>
      </p:sp>
      <p:sp>
        <p:nvSpPr>
          <p:cNvPr id="399395" name="Rectangle 35"/>
          <p:cNvSpPr>
            <a:spLocks noChangeArrowheads="1"/>
          </p:cNvSpPr>
          <p:nvPr/>
        </p:nvSpPr>
        <p:spPr bwMode="auto">
          <a:xfrm>
            <a:off x="685800" y="1676400"/>
            <a:ext cx="5181600" cy="3016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Drehzahlunterschiede der Antriebsräder ausgleichen</a:t>
            </a:r>
            <a:endParaRPr lang="de-DE" altLang="de-DE" sz="1400">
              <a:solidFill>
                <a:srgbClr val="DC0081"/>
              </a:solidFill>
            </a:endParaRPr>
          </a:p>
        </p:txBody>
      </p:sp>
      <p:sp>
        <p:nvSpPr>
          <p:cNvPr id="399396" name="Rectangle 36"/>
          <p:cNvSpPr>
            <a:spLocks noChangeArrowheads="1"/>
          </p:cNvSpPr>
          <p:nvPr/>
        </p:nvSpPr>
        <p:spPr bwMode="auto">
          <a:xfrm>
            <a:off x="685800" y="1981200"/>
            <a:ext cx="5181600" cy="3016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Drehmomente gleichmäßig auf die Antriebsräder verteilen</a:t>
            </a:r>
          </a:p>
        </p:txBody>
      </p:sp>
      <p:sp>
        <p:nvSpPr>
          <p:cNvPr id="399407" name="Rectangle 47"/>
          <p:cNvSpPr>
            <a:spLocks noChangeArrowheads="1"/>
          </p:cNvSpPr>
          <p:nvPr/>
        </p:nvSpPr>
        <p:spPr bwMode="auto">
          <a:xfrm>
            <a:off x="685800" y="2667000"/>
            <a:ext cx="51816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Wirkung des  Differentialgetriebes :</a:t>
            </a:r>
          </a:p>
        </p:txBody>
      </p:sp>
      <p:sp>
        <p:nvSpPr>
          <p:cNvPr id="399408" name="Rectangle 48"/>
          <p:cNvSpPr>
            <a:spLocks noChangeArrowheads="1"/>
          </p:cNvSpPr>
          <p:nvPr/>
        </p:nvSpPr>
        <p:spPr bwMode="auto">
          <a:xfrm>
            <a:off x="685800" y="3048000"/>
            <a:ext cx="8763000" cy="514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Die Kegelräder der Halbachsen können sich mit unterschiedlicher Drehzahl auf den Ausgleichskegelrädern abwälzen.</a:t>
            </a:r>
          </a:p>
        </p:txBody>
      </p:sp>
      <p:sp>
        <p:nvSpPr>
          <p:cNvPr id="399410" name="Rectangle 50"/>
          <p:cNvSpPr>
            <a:spLocks noChangeArrowheads="1"/>
          </p:cNvSpPr>
          <p:nvPr/>
        </p:nvSpPr>
        <p:spPr bwMode="auto">
          <a:xfrm>
            <a:off x="685800" y="3581400"/>
            <a:ext cx="8763000" cy="514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Bei Kurvenfahrt wird die Drehzahlzunahme am Kegelrad des kurvenäußeren Rades durch die Drehzahl-abnahme am Kegelrad des kurveninneren Rades ausgeglichen. </a:t>
            </a:r>
            <a:endParaRPr lang="de-DE" altLang="de-DE" sz="1400">
              <a:solidFill>
                <a:srgbClr val="DC0081"/>
              </a:solidFill>
            </a:endParaRPr>
          </a:p>
        </p:txBody>
      </p:sp>
      <p:sp>
        <p:nvSpPr>
          <p:cNvPr id="399411" name="Rectangle 51"/>
          <p:cNvSpPr>
            <a:spLocks noChangeArrowheads="1"/>
          </p:cNvSpPr>
          <p:nvPr/>
        </p:nvSpPr>
        <p:spPr bwMode="auto">
          <a:xfrm>
            <a:off x="685800" y="4114800"/>
            <a:ext cx="8763000" cy="3016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Jedes Antriebrad erhält ein gleich großes Drehmoment.</a:t>
            </a:r>
            <a:endParaRPr lang="de-DE" altLang="de-DE" sz="1400">
              <a:solidFill>
                <a:srgbClr val="DC0081"/>
              </a:solidFill>
            </a:endParaRPr>
          </a:p>
        </p:txBody>
      </p:sp>
      <p:sp>
        <p:nvSpPr>
          <p:cNvPr id="399412" name="Rectangle 52"/>
          <p:cNvSpPr>
            <a:spLocks noChangeArrowheads="1"/>
          </p:cNvSpPr>
          <p:nvPr/>
        </p:nvSpPr>
        <p:spPr bwMode="auto">
          <a:xfrm>
            <a:off x="685800" y="4495800"/>
            <a:ext cx="8763000" cy="7270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Dreht bei hoher Zugkraftübertragung ein Antriebsrad durch, so bleibt das gegenüberliegende Rad stehen. Es wird keine Zugkraft mehr übertragen. Die Antriebsdrehzahl des durchdrehenden Rades ist in diesem Moment doppelt so groß.</a:t>
            </a:r>
            <a:endParaRPr lang="de-DE" altLang="de-DE" sz="1400">
              <a:solidFill>
                <a:srgbClr val="DC0081"/>
              </a:solidFill>
            </a:endParaRPr>
          </a:p>
        </p:txBody>
      </p:sp>
      <p:sp>
        <p:nvSpPr>
          <p:cNvPr id="399413" name="Rectangle 53"/>
          <p:cNvSpPr>
            <a:spLocks noChangeArrowheads="1"/>
          </p:cNvSpPr>
          <p:nvPr/>
        </p:nvSpPr>
        <p:spPr bwMode="auto">
          <a:xfrm>
            <a:off x="685800" y="5257800"/>
            <a:ext cx="8763000" cy="514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Um zu verhindern, wenn ein Antriebsrad durchdreht, dass das gegenüberliegende Rad stehen bleibt, gibt es die </a:t>
            </a:r>
            <a:r>
              <a:rPr lang="de-DE" altLang="de-DE" sz="1400" b="1">
                <a:solidFill>
                  <a:srgbClr val="000000"/>
                </a:solidFill>
              </a:rPr>
              <a:t>Differentialsperre</a:t>
            </a:r>
            <a:r>
              <a:rPr lang="de-DE" altLang="de-DE" sz="1400">
                <a:solidFill>
                  <a:srgbClr val="000000"/>
                </a:solidFill>
              </a:rPr>
              <a:t>.</a:t>
            </a:r>
            <a:endParaRPr lang="de-DE" altLang="de-DE" sz="1400">
              <a:solidFill>
                <a:srgbClr val="DC0081"/>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9371"/>
                                        </p:tgtEl>
                                        <p:attrNameLst>
                                          <p:attrName>style.visibility</p:attrName>
                                        </p:attrNameLst>
                                      </p:cBhvr>
                                      <p:to>
                                        <p:strVal val="visible"/>
                                      </p:to>
                                    </p:set>
                                    <p:animEffect transition="in" filter="box(out)">
                                      <p:cBhvr>
                                        <p:cTn id="7" dur="500"/>
                                        <p:tgtEl>
                                          <p:spTgt spid="399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399394"/>
                                        </p:tgtEl>
                                        <p:attrNameLst>
                                          <p:attrName>style.visibility</p:attrName>
                                        </p:attrNameLst>
                                      </p:cBhvr>
                                      <p:to>
                                        <p:strVal val="visible"/>
                                      </p:to>
                                    </p:set>
                                    <p:animEffect transition="in" filter="wipe(left)">
                                      <p:cBhvr>
                                        <p:cTn id="12" dur="300"/>
                                        <p:tgtEl>
                                          <p:spTgt spid="3993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399395"/>
                                        </p:tgtEl>
                                        <p:attrNameLst>
                                          <p:attrName>style.visibility</p:attrName>
                                        </p:attrNameLst>
                                      </p:cBhvr>
                                      <p:to>
                                        <p:strVal val="visible"/>
                                      </p:to>
                                    </p:set>
                                    <p:animEffect transition="in" filter="wipe(left)">
                                      <p:cBhvr>
                                        <p:cTn id="17" dur="300"/>
                                        <p:tgtEl>
                                          <p:spTgt spid="399395"/>
                                        </p:tgtEl>
                                      </p:cBhvr>
                                    </p:animEffect>
                                  </p:childTnLst>
                                  <p:subTnLst>
                                    <p:animClr clrSpc="rgb" dir="cw">
                                      <p:cBhvr override="childStyle">
                                        <p:cTn dur="1" fill="hold" display="0" masterRel="nextClick" afterEffect="1"/>
                                        <p:tgtEl>
                                          <p:spTgt spid="399395"/>
                                        </p:tgtEl>
                                        <p:attrNameLst>
                                          <p:attrName>ppt_c</p:attrName>
                                        </p:attrNameLst>
                                      </p:cBhvr>
                                      <p:to>
                                        <a:srgbClr val="0000CC"/>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399396"/>
                                        </p:tgtEl>
                                        <p:attrNameLst>
                                          <p:attrName>style.visibility</p:attrName>
                                        </p:attrNameLst>
                                      </p:cBhvr>
                                      <p:to>
                                        <p:strVal val="visible"/>
                                      </p:to>
                                    </p:set>
                                    <p:animEffect transition="in" filter="wipe(left)">
                                      <p:cBhvr>
                                        <p:cTn id="22" dur="300"/>
                                        <p:tgtEl>
                                          <p:spTgt spid="399396"/>
                                        </p:tgtEl>
                                      </p:cBhvr>
                                    </p:animEffect>
                                  </p:childTnLst>
                                  <p:subTnLst>
                                    <p:animClr clrSpc="rgb" dir="cw">
                                      <p:cBhvr override="childStyle">
                                        <p:cTn dur="1" fill="hold" display="0" masterRel="nextClick" afterEffect="1"/>
                                        <p:tgtEl>
                                          <p:spTgt spid="399396"/>
                                        </p:tgtEl>
                                        <p:attrNameLst>
                                          <p:attrName>ppt_c</p:attrName>
                                        </p:attrNameLst>
                                      </p:cBhvr>
                                      <p:to>
                                        <a:srgbClr val="0000CC"/>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399407"/>
                                        </p:tgtEl>
                                        <p:attrNameLst>
                                          <p:attrName>style.visibility</p:attrName>
                                        </p:attrNameLst>
                                      </p:cBhvr>
                                      <p:to>
                                        <p:strVal val="visible"/>
                                      </p:to>
                                    </p:set>
                                    <p:animEffect transition="in" filter="wipe(left)">
                                      <p:cBhvr>
                                        <p:cTn id="27" dur="300"/>
                                        <p:tgtEl>
                                          <p:spTgt spid="3994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399408"/>
                                        </p:tgtEl>
                                        <p:attrNameLst>
                                          <p:attrName>style.visibility</p:attrName>
                                        </p:attrNameLst>
                                      </p:cBhvr>
                                      <p:to>
                                        <p:strVal val="visible"/>
                                      </p:to>
                                    </p:set>
                                    <p:animEffect transition="in" filter="wipe(left)">
                                      <p:cBhvr>
                                        <p:cTn id="32" dur="300"/>
                                        <p:tgtEl>
                                          <p:spTgt spid="399408"/>
                                        </p:tgtEl>
                                      </p:cBhvr>
                                    </p:animEffect>
                                  </p:childTnLst>
                                  <p:subTnLst>
                                    <p:animClr clrSpc="rgb" dir="cw">
                                      <p:cBhvr override="childStyle">
                                        <p:cTn dur="1" fill="hold" display="0" masterRel="nextClick" afterEffect="1"/>
                                        <p:tgtEl>
                                          <p:spTgt spid="399408"/>
                                        </p:tgtEl>
                                        <p:attrNameLst>
                                          <p:attrName>ppt_c</p:attrName>
                                        </p:attrNameLst>
                                      </p:cBhvr>
                                      <p:to>
                                        <a:srgbClr val="0000CC"/>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iterate type="wd">
                                    <p:tmPct val="100000"/>
                                  </p:iterate>
                                  <p:childTnLst>
                                    <p:set>
                                      <p:cBhvr>
                                        <p:cTn id="36" dur="1" fill="hold">
                                          <p:stCondLst>
                                            <p:cond delay="0"/>
                                          </p:stCondLst>
                                        </p:cTn>
                                        <p:tgtEl>
                                          <p:spTgt spid="399410"/>
                                        </p:tgtEl>
                                        <p:attrNameLst>
                                          <p:attrName>style.visibility</p:attrName>
                                        </p:attrNameLst>
                                      </p:cBhvr>
                                      <p:to>
                                        <p:strVal val="visible"/>
                                      </p:to>
                                    </p:set>
                                    <p:animEffect transition="in" filter="wipe(left)">
                                      <p:cBhvr>
                                        <p:cTn id="37" dur="300"/>
                                        <p:tgtEl>
                                          <p:spTgt spid="399410"/>
                                        </p:tgtEl>
                                      </p:cBhvr>
                                    </p:animEffect>
                                  </p:childTnLst>
                                  <p:subTnLst>
                                    <p:animClr clrSpc="rgb" dir="cw">
                                      <p:cBhvr override="childStyle">
                                        <p:cTn dur="1" fill="hold" display="0" masterRel="nextClick" afterEffect="1"/>
                                        <p:tgtEl>
                                          <p:spTgt spid="399410"/>
                                        </p:tgtEl>
                                        <p:attrNameLst>
                                          <p:attrName>ppt_c</p:attrName>
                                        </p:attrNameLst>
                                      </p:cBhvr>
                                      <p:to>
                                        <a:srgbClr val="0000CC"/>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iterate type="wd">
                                    <p:tmPct val="100000"/>
                                  </p:iterate>
                                  <p:childTnLst>
                                    <p:set>
                                      <p:cBhvr>
                                        <p:cTn id="41" dur="1" fill="hold">
                                          <p:stCondLst>
                                            <p:cond delay="0"/>
                                          </p:stCondLst>
                                        </p:cTn>
                                        <p:tgtEl>
                                          <p:spTgt spid="399411"/>
                                        </p:tgtEl>
                                        <p:attrNameLst>
                                          <p:attrName>style.visibility</p:attrName>
                                        </p:attrNameLst>
                                      </p:cBhvr>
                                      <p:to>
                                        <p:strVal val="visible"/>
                                      </p:to>
                                    </p:set>
                                    <p:animEffect transition="in" filter="wipe(left)">
                                      <p:cBhvr>
                                        <p:cTn id="42" dur="300"/>
                                        <p:tgtEl>
                                          <p:spTgt spid="399411"/>
                                        </p:tgtEl>
                                      </p:cBhvr>
                                    </p:animEffect>
                                  </p:childTnLst>
                                  <p:subTnLst>
                                    <p:animClr clrSpc="rgb" dir="cw">
                                      <p:cBhvr override="childStyle">
                                        <p:cTn dur="1" fill="hold" display="0" masterRel="nextClick" afterEffect="1"/>
                                        <p:tgtEl>
                                          <p:spTgt spid="399411"/>
                                        </p:tgtEl>
                                        <p:attrNameLst>
                                          <p:attrName>ppt_c</p:attrName>
                                        </p:attrNameLst>
                                      </p:cBhvr>
                                      <p:to>
                                        <a:srgbClr val="0000CC"/>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iterate type="wd">
                                    <p:tmPct val="100000"/>
                                  </p:iterate>
                                  <p:childTnLst>
                                    <p:set>
                                      <p:cBhvr>
                                        <p:cTn id="46" dur="1" fill="hold">
                                          <p:stCondLst>
                                            <p:cond delay="0"/>
                                          </p:stCondLst>
                                        </p:cTn>
                                        <p:tgtEl>
                                          <p:spTgt spid="399412"/>
                                        </p:tgtEl>
                                        <p:attrNameLst>
                                          <p:attrName>style.visibility</p:attrName>
                                        </p:attrNameLst>
                                      </p:cBhvr>
                                      <p:to>
                                        <p:strVal val="visible"/>
                                      </p:to>
                                    </p:set>
                                    <p:animEffect transition="in" filter="wipe(left)">
                                      <p:cBhvr>
                                        <p:cTn id="47" dur="300"/>
                                        <p:tgtEl>
                                          <p:spTgt spid="399412"/>
                                        </p:tgtEl>
                                      </p:cBhvr>
                                    </p:animEffect>
                                  </p:childTnLst>
                                  <p:subTnLst>
                                    <p:animClr clrSpc="rgb" dir="cw">
                                      <p:cBhvr override="childStyle">
                                        <p:cTn dur="1" fill="hold" display="0" masterRel="nextClick" afterEffect="1"/>
                                        <p:tgtEl>
                                          <p:spTgt spid="399412"/>
                                        </p:tgtEl>
                                        <p:attrNameLst>
                                          <p:attrName>ppt_c</p:attrName>
                                        </p:attrNameLst>
                                      </p:cBhvr>
                                      <p:to>
                                        <a:srgbClr val="0000CC"/>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iterate type="wd">
                                    <p:tmPct val="100000"/>
                                  </p:iterate>
                                  <p:childTnLst>
                                    <p:set>
                                      <p:cBhvr>
                                        <p:cTn id="51" dur="1" fill="hold">
                                          <p:stCondLst>
                                            <p:cond delay="0"/>
                                          </p:stCondLst>
                                        </p:cTn>
                                        <p:tgtEl>
                                          <p:spTgt spid="399413"/>
                                        </p:tgtEl>
                                        <p:attrNameLst>
                                          <p:attrName>style.visibility</p:attrName>
                                        </p:attrNameLst>
                                      </p:cBhvr>
                                      <p:to>
                                        <p:strVal val="visible"/>
                                      </p:to>
                                    </p:set>
                                    <p:animEffect transition="in" filter="wipe(left)">
                                      <p:cBhvr>
                                        <p:cTn id="52" dur="300"/>
                                        <p:tgtEl>
                                          <p:spTgt spid="399413"/>
                                        </p:tgtEl>
                                      </p:cBhvr>
                                    </p:animEffect>
                                  </p:childTnLst>
                                  <p:subTnLst>
                                    <p:animClr clrSpc="rgb" dir="cw">
                                      <p:cBhvr override="childStyle">
                                        <p:cTn dur="1" fill="hold" display="0" masterRel="nextClick" afterEffect="1"/>
                                        <p:tgtEl>
                                          <p:spTgt spid="399413"/>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1" grpId="0" animBg="1" autoUpdateAnimBg="0"/>
      <p:bldP spid="399394" grpId="0" animBg="1" autoUpdateAnimBg="0"/>
      <p:bldP spid="399395" grpId="0" autoUpdateAnimBg="0"/>
      <p:bldP spid="399396" grpId="0" autoUpdateAnimBg="0"/>
      <p:bldP spid="399407" grpId="0" animBg="1" autoUpdateAnimBg="0"/>
      <p:bldP spid="399408" grpId="0" autoUpdateAnimBg="0"/>
      <p:bldP spid="399410" grpId="0" autoUpdateAnimBg="0"/>
      <p:bldP spid="399411" grpId="0" autoUpdateAnimBg="0"/>
      <p:bldP spid="399412" grpId="0" autoUpdateAnimBg="0"/>
      <p:bldP spid="39941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0BC8CE9-C342-4579-912A-ECB9578B1285}" type="slidenum">
              <a:rPr lang="de-DE" altLang="de-DE" sz="1000">
                <a:solidFill>
                  <a:srgbClr val="71AD2A"/>
                </a:solidFill>
              </a:rPr>
              <a:pPr algn="r">
                <a:spcBef>
                  <a:spcPct val="0"/>
                </a:spcBef>
                <a:buClrTx/>
                <a:buFontTx/>
                <a:buNone/>
              </a:pPr>
              <a:t>11</a:t>
            </a:fld>
            <a:endParaRPr lang="de-DE" altLang="de-DE" sz="1000">
              <a:solidFill>
                <a:srgbClr val="71AD2A"/>
              </a:solidFill>
            </a:endParaRPr>
          </a:p>
        </p:txBody>
      </p:sp>
      <p:sp>
        <p:nvSpPr>
          <p:cNvPr id="2150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765175"/>
            <a:ext cx="9069387" cy="501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1509" name="Picture 5"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3588" y="5516563"/>
            <a:ext cx="1268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6738" name="Titel 1"/>
          <p:cNvSpPr>
            <a:spLocks noGrp="1"/>
          </p:cNvSpPr>
          <p:nvPr>
            <p:ph type="title"/>
          </p:nvPr>
        </p:nvSpPr>
        <p:spPr/>
        <p:txBody>
          <a:bodyPr/>
          <a:lstStyle/>
          <a:p>
            <a:r>
              <a:rPr lang="de-DE" altLang="de-DE"/>
              <a:t>Selbstsperrdifferential</a:t>
            </a:r>
          </a:p>
        </p:txBody>
      </p:sp>
      <p:sp>
        <p:nvSpPr>
          <p:cNvPr id="116739"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D27CBA7D-1A52-4646-83E4-64CD148D18D9}" type="slidenum">
              <a:rPr lang="de-DE" altLang="de-DE" sz="1000">
                <a:solidFill>
                  <a:srgbClr val="71AD2A"/>
                </a:solidFill>
              </a:rPr>
              <a:pPr algn="r">
                <a:spcBef>
                  <a:spcPct val="0"/>
                </a:spcBef>
                <a:buClrTx/>
                <a:buFontTx/>
                <a:buNone/>
              </a:pPr>
              <a:t>110</a:t>
            </a:fld>
            <a:endParaRPr lang="de-DE" altLang="de-DE" sz="1000">
              <a:solidFill>
                <a:srgbClr val="71AD2A"/>
              </a:solidFill>
            </a:endParaRPr>
          </a:p>
        </p:txBody>
      </p:sp>
      <p:sp>
        <p:nvSpPr>
          <p:cNvPr id="116740"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78540" name="Picture 12" descr="SELBD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27088"/>
            <a:ext cx="56388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8576" name="Group 48"/>
          <p:cNvGrpSpPr>
            <a:grpSpLocks/>
          </p:cNvGrpSpPr>
          <p:nvPr/>
        </p:nvGrpSpPr>
        <p:grpSpPr bwMode="auto">
          <a:xfrm>
            <a:off x="4724400" y="838200"/>
            <a:ext cx="1371600" cy="1066800"/>
            <a:chOff x="2976" y="528"/>
            <a:chExt cx="864" cy="672"/>
          </a:xfrm>
        </p:grpSpPr>
        <p:sp>
          <p:nvSpPr>
            <p:cNvPr id="116775" name="Text Box 14"/>
            <p:cNvSpPr txBox="1">
              <a:spLocks noChangeArrowheads="1"/>
            </p:cNvSpPr>
            <p:nvPr/>
          </p:nvSpPr>
          <p:spPr bwMode="auto">
            <a:xfrm>
              <a:off x="2976" y="528"/>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Kegelrad</a:t>
              </a:r>
              <a:endParaRPr lang="de-DE" altLang="de-DE" sz="1400" b="1">
                <a:solidFill>
                  <a:srgbClr val="FF3300"/>
                </a:solidFill>
              </a:endParaRPr>
            </a:p>
          </p:txBody>
        </p:sp>
        <p:sp>
          <p:nvSpPr>
            <p:cNvPr id="116776" name="Line 15"/>
            <p:cNvSpPr>
              <a:spLocks noChangeShapeType="1"/>
            </p:cNvSpPr>
            <p:nvPr/>
          </p:nvSpPr>
          <p:spPr bwMode="auto">
            <a:xfrm>
              <a:off x="3408" y="720"/>
              <a:ext cx="144"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1" name="Group 43"/>
          <p:cNvGrpSpPr>
            <a:grpSpLocks/>
          </p:cNvGrpSpPr>
          <p:nvPr/>
        </p:nvGrpSpPr>
        <p:grpSpPr bwMode="auto">
          <a:xfrm>
            <a:off x="5257800" y="4038600"/>
            <a:ext cx="1828800" cy="1828800"/>
            <a:chOff x="3312" y="2544"/>
            <a:chExt cx="1152" cy="1152"/>
          </a:xfrm>
        </p:grpSpPr>
        <p:sp>
          <p:nvSpPr>
            <p:cNvPr id="116773" name="Text Box 16"/>
            <p:cNvSpPr txBox="1">
              <a:spLocks noChangeArrowheads="1"/>
            </p:cNvSpPr>
            <p:nvPr/>
          </p:nvSpPr>
          <p:spPr bwMode="auto">
            <a:xfrm>
              <a:off x="3600" y="3504"/>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Achskegelrad</a:t>
              </a:r>
              <a:endParaRPr lang="de-DE" altLang="de-DE" sz="1400" b="1">
                <a:solidFill>
                  <a:srgbClr val="FF3300"/>
                </a:solidFill>
              </a:endParaRPr>
            </a:p>
          </p:txBody>
        </p:sp>
        <p:sp>
          <p:nvSpPr>
            <p:cNvPr id="116774" name="Line 17"/>
            <p:cNvSpPr>
              <a:spLocks noChangeShapeType="1"/>
            </p:cNvSpPr>
            <p:nvPr/>
          </p:nvSpPr>
          <p:spPr bwMode="auto">
            <a:xfrm flipH="1" flipV="1">
              <a:off x="3312" y="2544"/>
              <a:ext cx="720" cy="96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3" name="Group 45"/>
          <p:cNvGrpSpPr>
            <a:grpSpLocks/>
          </p:cNvGrpSpPr>
          <p:nvPr/>
        </p:nvGrpSpPr>
        <p:grpSpPr bwMode="auto">
          <a:xfrm>
            <a:off x="5867400" y="2971800"/>
            <a:ext cx="2057400" cy="762000"/>
            <a:chOff x="3696" y="1872"/>
            <a:chExt cx="1296" cy="480"/>
          </a:xfrm>
        </p:grpSpPr>
        <p:sp>
          <p:nvSpPr>
            <p:cNvPr id="116771" name="Text Box 18"/>
            <p:cNvSpPr txBox="1">
              <a:spLocks noChangeArrowheads="1"/>
            </p:cNvSpPr>
            <p:nvPr/>
          </p:nvSpPr>
          <p:spPr bwMode="auto">
            <a:xfrm>
              <a:off x="4128" y="187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Innenlamelle</a:t>
              </a:r>
              <a:endParaRPr lang="de-DE" altLang="de-DE" sz="1400" b="1">
                <a:solidFill>
                  <a:srgbClr val="FF3300"/>
                </a:solidFill>
              </a:endParaRPr>
            </a:p>
          </p:txBody>
        </p:sp>
        <p:sp>
          <p:nvSpPr>
            <p:cNvPr id="116772" name="Line 19"/>
            <p:cNvSpPr>
              <a:spLocks noChangeShapeType="1"/>
            </p:cNvSpPr>
            <p:nvPr/>
          </p:nvSpPr>
          <p:spPr bwMode="auto">
            <a:xfrm flipH="1">
              <a:off x="3696" y="1968"/>
              <a:ext cx="48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4" name="Group 46"/>
          <p:cNvGrpSpPr>
            <a:grpSpLocks/>
          </p:cNvGrpSpPr>
          <p:nvPr/>
        </p:nvGrpSpPr>
        <p:grpSpPr bwMode="auto">
          <a:xfrm>
            <a:off x="5791200" y="2667000"/>
            <a:ext cx="2133600" cy="914400"/>
            <a:chOff x="3648" y="1680"/>
            <a:chExt cx="1344" cy="576"/>
          </a:xfrm>
        </p:grpSpPr>
        <p:sp>
          <p:nvSpPr>
            <p:cNvPr id="116769" name="Text Box 20"/>
            <p:cNvSpPr txBox="1">
              <a:spLocks noChangeArrowheads="1"/>
            </p:cNvSpPr>
            <p:nvPr/>
          </p:nvSpPr>
          <p:spPr bwMode="auto">
            <a:xfrm>
              <a:off x="4128" y="168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Außenlamelle</a:t>
              </a:r>
              <a:endParaRPr lang="de-DE" altLang="de-DE" sz="1400" b="1">
                <a:solidFill>
                  <a:srgbClr val="FF3300"/>
                </a:solidFill>
              </a:endParaRPr>
            </a:p>
          </p:txBody>
        </p:sp>
        <p:sp>
          <p:nvSpPr>
            <p:cNvPr id="116770" name="Line 21"/>
            <p:cNvSpPr>
              <a:spLocks noChangeShapeType="1"/>
            </p:cNvSpPr>
            <p:nvPr/>
          </p:nvSpPr>
          <p:spPr bwMode="auto">
            <a:xfrm flipH="1">
              <a:off x="3648" y="1776"/>
              <a:ext cx="528"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2" name="Group 44"/>
          <p:cNvGrpSpPr>
            <a:grpSpLocks/>
          </p:cNvGrpSpPr>
          <p:nvPr/>
        </p:nvGrpSpPr>
        <p:grpSpPr bwMode="auto">
          <a:xfrm>
            <a:off x="6629400" y="4038600"/>
            <a:ext cx="1371600" cy="609600"/>
            <a:chOff x="4176" y="2544"/>
            <a:chExt cx="864" cy="384"/>
          </a:xfrm>
        </p:grpSpPr>
        <p:sp>
          <p:nvSpPr>
            <p:cNvPr id="116767" name="Text Box 22"/>
            <p:cNvSpPr txBox="1">
              <a:spLocks noChangeArrowheads="1"/>
            </p:cNvSpPr>
            <p:nvPr/>
          </p:nvSpPr>
          <p:spPr bwMode="auto">
            <a:xfrm>
              <a:off x="4176" y="2544"/>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Achswelle</a:t>
              </a:r>
              <a:endParaRPr lang="de-DE" altLang="de-DE" sz="1400" b="1">
                <a:solidFill>
                  <a:srgbClr val="FF3300"/>
                </a:solidFill>
              </a:endParaRPr>
            </a:p>
          </p:txBody>
        </p:sp>
        <p:sp>
          <p:nvSpPr>
            <p:cNvPr id="116768" name="Line 23"/>
            <p:cNvSpPr>
              <a:spLocks noChangeShapeType="1"/>
            </p:cNvSpPr>
            <p:nvPr/>
          </p:nvSpPr>
          <p:spPr bwMode="auto">
            <a:xfrm flipH="1">
              <a:off x="4464" y="2736"/>
              <a:ext cx="144"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0" name="Group 42"/>
          <p:cNvGrpSpPr>
            <a:grpSpLocks/>
          </p:cNvGrpSpPr>
          <p:nvPr/>
        </p:nvGrpSpPr>
        <p:grpSpPr bwMode="auto">
          <a:xfrm>
            <a:off x="3429000" y="3429000"/>
            <a:ext cx="2133600" cy="2438400"/>
            <a:chOff x="2160" y="2160"/>
            <a:chExt cx="1344" cy="1536"/>
          </a:xfrm>
        </p:grpSpPr>
        <p:sp>
          <p:nvSpPr>
            <p:cNvPr id="116764" name="Text Box 24"/>
            <p:cNvSpPr txBox="1">
              <a:spLocks noChangeArrowheads="1"/>
            </p:cNvSpPr>
            <p:nvPr/>
          </p:nvSpPr>
          <p:spPr bwMode="auto">
            <a:xfrm>
              <a:off x="2160" y="3504"/>
              <a:ext cx="13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Ausgleichskegelräder</a:t>
              </a:r>
              <a:endParaRPr lang="de-DE" altLang="de-DE" sz="1400" b="1">
                <a:solidFill>
                  <a:srgbClr val="FF3300"/>
                </a:solidFill>
              </a:endParaRPr>
            </a:p>
          </p:txBody>
        </p:sp>
        <p:sp>
          <p:nvSpPr>
            <p:cNvPr id="116765" name="Line 25"/>
            <p:cNvSpPr>
              <a:spLocks noChangeShapeType="1"/>
            </p:cNvSpPr>
            <p:nvPr/>
          </p:nvSpPr>
          <p:spPr bwMode="auto">
            <a:xfrm flipV="1">
              <a:off x="2784" y="2160"/>
              <a:ext cx="240" cy="13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6766" name="Line 26"/>
            <p:cNvSpPr>
              <a:spLocks noChangeShapeType="1"/>
            </p:cNvSpPr>
            <p:nvPr/>
          </p:nvSpPr>
          <p:spPr bwMode="auto">
            <a:xfrm flipV="1">
              <a:off x="2784" y="2496"/>
              <a:ext cx="48" cy="100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67" name="Group 39"/>
          <p:cNvGrpSpPr>
            <a:grpSpLocks/>
          </p:cNvGrpSpPr>
          <p:nvPr/>
        </p:nvGrpSpPr>
        <p:grpSpPr bwMode="auto">
          <a:xfrm>
            <a:off x="2209800" y="914400"/>
            <a:ext cx="1524000" cy="914400"/>
            <a:chOff x="1392" y="576"/>
            <a:chExt cx="960" cy="576"/>
          </a:xfrm>
        </p:grpSpPr>
        <p:sp>
          <p:nvSpPr>
            <p:cNvPr id="116762" name="Text Box 28"/>
            <p:cNvSpPr txBox="1">
              <a:spLocks noChangeArrowheads="1"/>
            </p:cNvSpPr>
            <p:nvPr/>
          </p:nvSpPr>
          <p:spPr bwMode="auto">
            <a:xfrm>
              <a:off x="1392" y="576"/>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Tellerrad</a:t>
              </a:r>
              <a:endParaRPr lang="de-DE" altLang="de-DE" sz="1400" b="1">
                <a:solidFill>
                  <a:srgbClr val="FF3300"/>
                </a:solidFill>
              </a:endParaRPr>
            </a:p>
          </p:txBody>
        </p:sp>
        <p:sp>
          <p:nvSpPr>
            <p:cNvPr id="116763" name="Line 29"/>
            <p:cNvSpPr>
              <a:spLocks noChangeShapeType="1"/>
            </p:cNvSpPr>
            <p:nvPr/>
          </p:nvSpPr>
          <p:spPr bwMode="auto">
            <a:xfrm>
              <a:off x="1824" y="768"/>
              <a:ext cx="528"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68" name="Group 40"/>
          <p:cNvGrpSpPr>
            <a:grpSpLocks/>
          </p:cNvGrpSpPr>
          <p:nvPr/>
        </p:nvGrpSpPr>
        <p:grpSpPr bwMode="auto">
          <a:xfrm>
            <a:off x="2286000" y="1600200"/>
            <a:ext cx="1371600" cy="609600"/>
            <a:chOff x="1440" y="1008"/>
            <a:chExt cx="864" cy="384"/>
          </a:xfrm>
        </p:grpSpPr>
        <p:sp>
          <p:nvSpPr>
            <p:cNvPr id="116760" name="Text Box 30"/>
            <p:cNvSpPr txBox="1">
              <a:spLocks noChangeArrowheads="1"/>
            </p:cNvSpPr>
            <p:nvPr/>
          </p:nvSpPr>
          <p:spPr bwMode="auto">
            <a:xfrm>
              <a:off x="1440" y="1008"/>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Achswelle</a:t>
              </a:r>
              <a:endParaRPr lang="de-DE" altLang="de-DE" sz="1400" b="1">
                <a:solidFill>
                  <a:srgbClr val="FF3300"/>
                </a:solidFill>
              </a:endParaRPr>
            </a:p>
          </p:txBody>
        </p:sp>
        <p:sp>
          <p:nvSpPr>
            <p:cNvPr id="116761" name="Line 31"/>
            <p:cNvSpPr>
              <a:spLocks noChangeShapeType="1"/>
            </p:cNvSpPr>
            <p:nvPr/>
          </p:nvSpPr>
          <p:spPr bwMode="auto">
            <a:xfrm flipH="1">
              <a:off x="1728" y="1200"/>
              <a:ext cx="144"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5" name="Group 47"/>
          <p:cNvGrpSpPr>
            <a:grpSpLocks/>
          </p:cNvGrpSpPr>
          <p:nvPr/>
        </p:nvGrpSpPr>
        <p:grpSpPr bwMode="auto">
          <a:xfrm>
            <a:off x="6400800" y="762000"/>
            <a:ext cx="1371600" cy="685800"/>
            <a:chOff x="4032" y="480"/>
            <a:chExt cx="864" cy="432"/>
          </a:xfrm>
        </p:grpSpPr>
        <p:sp>
          <p:nvSpPr>
            <p:cNvPr id="116758" name="Text Box 32"/>
            <p:cNvSpPr txBox="1">
              <a:spLocks noChangeArrowheads="1"/>
            </p:cNvSpPr>
            <p:nvPr/>
          </p:nvSpPr>
          <p:spPr bwMode="auto">
            <a:xfrm>
              <a:off x="4032" y="480"/>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a:solidFill>
                    <a:srgbClr val="000000"/>
                  </a:solidFill>
                </a:rPr>
                <a:t>Antrieb über Kardanwelle</a:t>
              </a:r>
              <a:endParaRPr lang="de-DE" altLang="de-DE" sz="1200" b="1">
                <a:solidFill>
                  <a:srgbClr val="FF3300"/>
                </a:solidFill>
              </a:endParaRPr>
            </a:p>
          </p:txBody>
        </p:sp>
        <p:sp>
          <p:nvSpPr>
            <p:cNvPr id="116759" name="Line 33"/>
            <p:cNvSpPr>
              <a:spLocks noChangeShapeType="1"/>
            </p:cNvSpPr>
            <p:nvPr/>
          </p:nvSpPr>
          <p:spPr bwMode="auto">
            <a:xfrm flipH="1">
              <a:off x="4368" y="768"/>
              <a:ext cx="96"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69" name="Group 41"/>
          <p:cNvGrpSpPr>
            <a:grpSpLocks/>
          </p:cNvGrpSpPr>
          <p:nvPr/>
        </p:nvGrpSpPr>
        <p:grpSpPr bwMode="auto">
          <a:xfrm>
            <a:off x="2209800" y="3733800"/>
            <a:ext cx="1981200" cy="1905000"/>
            <a:chOff x="1392" y="2352"/>
            <a:chExt cx="1248" cy="1200"/>
          </a:xfrm>
        </p:grpSpPr>
        <p:sp>
          <p:nvSpPr>
            <p:cNvPr id="116756" name="Text Box 34"/>
            <p:cNvSpPr txBox="1">
              <a:spLocks noChangeArrowheads="1"/>
            </p:cNvSpPr>
            <p:nvPr/>
          </p:nvSpPr>
          <p:spPr bwMode="auto">
            <a:xfrm>
              <a:off x="1392" y="336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Achskegelrad</a:t>
              </a:r>
              <a:endParaRPr lang="de-DE" altLang="de-DE" sz="1400" b="1">
                <a:solidFill>
                  <a:srgbClr val="FF3300"/>
                </a:solidFill>
              </a:endParaRPr>
            </a:p>
          </p:txBody>
        </p:sp>
        <p:sp>
          <p:nvSpPr>
            <p:cNvPr id="116757" name="Line 35"/>
            <p:cNvSpPr>
              <a:spLocks noChangeShapeType="1"/>
            </p:cNvSpPr>
            <p:nvPr/>
          </p:nvSpPr>
          <p:spPr bwMode="auto">
            <a:xfrm flipV="1">
              <a:off x="1824" y="2352"/>
              <a:ext cx="816" cy="100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78577" name="Group 49"/>
          <p:cNvGrpSpPr>
            <a:grpSpLocks/>
          </p:cNvGrpSpPr>
          <p:nvPr/>
        </p:nvGrpSpPr>
        <p:grpSpPr bwMode="auto">
          <a:xfrm>
            <a:off x="3429000" y="762000"/>
            <a:ext cx="1447800" cy="2438400"/>
            <a:chOff x="2160" y="480"/>
            <a:chExt cx="912" cy="1536"/>
          </a:xfrm>
        </p:grpSpPr>
        <p:sp>
          <p:nvSpPr>
            <p:cNvPr id="116754" name="Text Box 36"/>
            <p:cNvSpPr txBox="1">
              <a:spLocks noChangeArrowheads="1"/>
            </p:cNvSpPr>
            <p:nvPr/>
          </p:nvSpPr>
          <p:spPr bwMode="auto">
            <a:xfrm>
              <a:off x="2160" y="480"/>
              <a:ext cx="8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Keilfläche für Spreizung</a:t>
              </a:r>
              <a:endParaRPr lang="de-DE" altLang="de-DE" sz="1400" b="1">
                <a:solidFill>
                  <a:srgbClr val="FF3300"/>
                </a:solidFill>
              </a:endParaRPr>
            </a:p>
          </p:txBody>
        </p:sp>
        <p:sp>
          <p:nvSpPr>
            <p:cNvPr id="116755" name="Line 37"/>
            <p:cNvSpPr>
              <a:spLocks noChangeShapeType="1"/>
            </p:cNvSpPr>
            <p:nvPr/>
          </p:nvSpPr>
          <p:spPr bwMode="auto">
            <a:xfrm>
              <a:off x="2592" y="816"/>
              <a:ext cx="480" cy="1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116753" name="Picture 40"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5486400"/>
            <a:ext cx="1268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924800" y="3733800"/>
            <a:ext cx="914400" cy="253916"/>
          </a:xfrm>
          <a:prstGeom prst="rect">
            <a:avLst/>
          </a:prstGeom>
          <a:solidFill>
            <a:srgbClr val="00B050"/>
          </a:solidFill>
        </p:spPr>
        <p:txBody>
          <a:bodyPr wrap="square" rtlCol="0">
            <a:spAutoFit/>
          </a:bodyPr>
          <a:lstStyle/>
          <a:p>
            <a:r>
              <a:rPr lang="de-DE" sz="1050" dirty="0"/>
              <a:t>Film </a:t>
            </a:r>
            <a:r>
              <a:rPr lang="de-DE" sz="1050" dirty="0">
                <a:hlinkClick r:id="rId5"/>
              </a:rPr>
              <a:t>neu</a:t>
            </a:r>
            <a:endParaRPr lang="de-DE" sz="1050" dirty="0"/>
          </a:p>
        </p:txBody>
      </p:sp>
      <p:sp>
        <p:nvSpPr>
          <p:cNvPr id="3" name="Rechteck 2"/>
          <p:cNvSpPr/>
          <p:nvPr/>
        </p:nvSpPr>
        <p:spPr bwMode="auto">
          <a:xfrm>
            <a:off x="7924800" y="4038600"/>
            <a:ext cx="988640" cy="54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
        <p:nvSpPr>
          <p:cNvPr id="4" name="Textfeld 3"/>
          <p:cNvSpPr txBox="1"/>
          <p:nvPr/>
        </p:nvSpPr>
        <p:spPr>
          <a:xfrm>
            <a:off x="7924800" y="4309864"/>
            <a:ext cx="1708720" cy="523220"/>
          </a:xfrm>
          <a:prstGeom prst="rect">
            <a:avLst/>
          </a:prstGeom>
          <a:solidFill>
            <a:srgbClr val="00B050"/>
          </a:solidFill>
        </p:spPr>
        <p:txBody>
          <a:bodyPr wrap="square" rtlCol="0">
            <a:spAutoFit/>
          </a:bodyPr>
          <a:lstStyle/>
          <a:p>
            <a:r>
              <a:rPr lang="de-DE" sz="1400" dirty="0">
                <a:hlinkClick r:id="rId6"/>
              </a:rPr>
              <a:t>Film</a:t>
            </a:r>
            <a:r>
              <a:rPr lang="de-DE" sz="1400" dirty="0"/>
              <a:t> Sperrdifferenzial</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8540"/>
                                        </p:tgtEl>
                                        <p:attrNameLst>
                                          <p:attrName>style.visibility</p:attrName>
                                        </p:attrNameLst>
                                      </p:cBhvr>
                                      <p:to>
                                        <p:strVal val="visible"/>
                                      </p:to>
                                    </p:set>
                                    <p:anim calcmode="lin" valueType="num">
                                      <p:cBhvr>
                                        <p:cTn id="7" dur="500" fill="hold"/>
                                        <p:tgtEl>
                                          <p:spTgt spid="278540"/>
                                        </p:tgtEl>
                                        <p:attrNameLst>
                                          <p:attrName>ppt_w</p:attrName>
                                        </p:attrNameLst>
                                      </p:cBhvr>
                                      <p:tavLst>
                                        <p:tav tm="0">
                                          <p:val>
                                            <p:fltVal val="0"/>
                                          </p:val>
                                        </p:tav>
                                        <p:tav tm="100000">
                                          <p:val>
                                            <p:strVal val="#ppt_w"/>
                                          </p:val>
                                        </p:tav>
                                      </p:tavLst>
                                    </p:anim>
                                    <p:anim calcmode="lin" valueType="num">
                                      <p:cBhvr>
                                        <p:cTn id="8" dur="500" fill="hold"/>
                                        <p:tgtEl>
                                          <p:spTgt spid="2785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278575"/>
                                        </p:tgtEl>
                                        <p:attrNameLst>
                                          <p:attrName>style.visibility</p:attrName>
                                        </p:attrNameLst>
                                      </p:cBhvr>
                                      <p:to>
                                        <p:strVal val="visible"/>
                                      </p:to>
                                    </p:set>
                                    <p:animEffect transition="in" filter="wipe(right)">
                                      <p:cBhvr>
                                        <p:cTn id="13" dur="500"/>
                                        <p:tgtEl>
                                          <p:spTgt spid="278575"/>
                                        </p:tgtEl>
                                      </p:cBhvr>
                                    </p:animEffect>
                                  </p:childTnLst>
                                  <p:subTnLst>
                                    <p:animClr clrSpc="rgb" dir="cw">
                                      <p:cBhvr override="childStyle">
                                        <p:cTn dur="1" fill="hold" display="0" masterRel="nextClick" afterEffect="1"/>
                                        <p:tgtEl>
                                          <p:spTgt spid="278575"/>
                                        </p:tgtEl>
                                        <p:attrNameLst>
                                          <p:attrName>ppt_c</p:attrName>
                                        </p:attrNameLst>
                                      </p:cBhvr>
                                      <p:to>
                                        <a:srgbClr val="0000CC"/>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78576"/>
                                        </p:tgtEl>
                                        <p:attrNameLst>
                                          <p:attrName>style.visibility</p:attrName>
                                        </p:attrNameLst>
                                      </p:cBhvr>
                                      <p:to>
                                        <p:strVal val="visible"/>
                                      </p:to>
                                    </p:set>
                                    <p:animEffect transition="in" filter="wipe(up)">
                                      <p:cBhvr>
                                        <p:cTn id="18" dur="500"/>
                                        <p:tgtEl>
                                          <p:spTgt spid="278576"/>
                                        </p:tgtEl>
                                      </p:cBhvr>
                                    </p:animEffect>
                                  </p:childTnLst>
                                  <p:subTnLst>
                                    <p:animClr clrSpc="rgb" dir="cw">
                                      <p:cBhvr override="childStyle">
                                        <p:cTn dur="1" fill="hold" display="0" masterRel="nextClick" afterEffect="1"/>
                                        <p:tgtEl>
                                          <p:spTgt spid="278576"/>
                                        </p:tgtEl>
                                        <p:attrNameLst>
                                          <p:attrName>ppt_c</p:attrName>
                                        </p:attrNameLst>
                                      </p:cBhvr>
                                      <p:to>
                                        <a:srgbClr val="0000CC"/>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78567"/>
                                        </p:tgtEl>
                                        <p:attrNameLst>
                                          <p:attrName>style.visibility</p:attrName>
                                        </p:attrNameLst>
                                      </p:cBhvr>
                                      <p:to>
                                        <p:strVal val="visible"/>
                                      </p:to>
                                    </p:set>
                                    <p:animEffect transition="in" filter="wipe(left)">
                                      <p:cBhvr>
                                        <p:cTn id="23" dur="500"/>
                                        <p:tgtEl>
                                          <p:spTgt spid="278567"/>
                                        </p:tgtEl>
                                      </p:cBhvr>
                                    </p:animEffect>
                                  </p:childTnLst>
                                  <p:subTnLst>
                                    <p:animClr clrSpc="rgb" dir="cw">
                                      <p:cBhvr override="childStyle">
                                        <p:cTn dur="1" fill="hold" display="0" masterRel="nextClick" afterEffect="1"/>
                                        <p:tgtEl>
                                          <p:spTgt spid="278567"/>
                                        </p:tgtEl>
                                        <p:attrNameLst>
                                          <p:attrName>ppt_c</p:attrName>
                                        </p:attrNameLst>
                                      </p:cBhvr>
                                      <p:to>
                                        <a:srgbClr val="0000CC"/>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278568"/>
                                        </p:tgtEl>
                                        <p:attrNameLst>
                                          <p:attrName>style.visibility</p:attrName>
                                        </p:attrNameLst>
                                      </p:cBhvr>
                                      <p:to>
                                        <p:strVal val="visible"/>
                                      </p:to>
                                    </p:set>
                                    <p:animEffect transition="in" filter="wipe(up)">
                                      <p:cBhvr>
                                        <p:cTn id="28" dur="500"/>
                                        <p:tgtEl>
                                          <p:spTgt spid="278568"/>
                                        </p:tgtEl>
                                      </p:cBhvr>
                                    </p:animEffect>
                                  </p:childTnLst>
                                  <p:subTnLst>
                                    <p:animClr clrSpc="rgb" dir="cw">
                                      <p:cBhvr override="childStyle">
                                        <p:cTn dur="1" fill="hold" display="0" masterRel="nextClick" afterEffect="1"/>
                                        <p:tgtEl>
                                          <p:spTgt spid="278568"/>
                                        </p:tgtEl>
                                        <p:attrNameLst>
                                          <p:attrName>ppt_c</p:attrName>
                                        </p:attrNameLst>
                                      </p:cBhvr>
                                      <p:to>
                                        <a:srgbClr val="0000CC"/>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78572"/>
                                        </p:tgtEl>
                                        <p:attrNameLst>
                                          <p:attrName>style.visibility</p:attrName>
                                        </p:attrNameLst>
                                      </p:cBhvr>
                                      <p:to>
                                        <p:strVal val="visible"/>
                                      </p:to>
                                    </p:set>
                                    <p:animEffect transition="in" filter="wipe(up)">
                                      <p:cBhvr>
                                        <p:cTn id="33" dur="500"/>
                                        <p:tgtEl>
                                          <p:spTgt spid="278572"/>
                                        </p:tgtEl>
                                      </p:cBhvr>
                                    </p:animEffect>
                                  </p:childTnLst>
                                  <p:subTnLst>
                                    <p:animClr clrSpc="rgb" dir="cw">
                                      <p:cBhvr override="childStyle">
                                        <p:cTn dur="1" fill="hold" display="0" masterRel="nextClick" afterEffect="1"/>
                                        <p:tgtEl>
                                          <p:spTgt spid="278572"/>
                                        </p:tgtEl>
                                        <p:attrNameLst>
                                          <p:attrName>ppt_c</p:attrName>
                                        </p:attrNameLst>
                                      </p:cBhvr>
                                      <p:to>
                                        <a:srgbClr val="0000CC"/>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278569"/>
                                        </p:tgtEl>
                                        <p:attrNameLst>
                                          <p:attrName>style.visibility</p:attrName>
                                        </p:attrNameLst>
                                      </p:cBhvr>
                                      <p:to>
                                        <p:strVal val="visible"/>
                                      </p:to>
                                    </p:set>
                                    <p:animEffect transition="in" filter="wipe(down)">
                                      <p:cBhvr>
                                        <p:cTn id="38" dur="500"/>
                                        <p:tgtEl>
                                          <p:spTgt spid="278569"/>
                                        </p:tgtEl>
                                      </p:cBhvr>
                                    </p:animEffect>
                                  </p:childTnLst>
                                  <p:subTnLst>
                                    <p:animClr clrSpc="rgb" dir="cw">
                                      <p:cBhvr override="childStyle">
                                        <p:cTn dur="1" fill="hold" display="0" masterRel="nextClick" afterEffect="1"/>
                                        <p:tgtEl>
                                          <p:spTgt spid="278569"/>
                                        </p:tgtEl>
                                        <p:attrNameLst>
                                          <p:attrName>ppt_c</p:attrName>
                                        </p:attrNameLst>
                                      </p:cBhvr>
                                      <p:to>
                                        <a:srgbClr val="0000CC"/>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278570"/>
                                        </p:tgtEl>
                                        <p:attrNameLst>
                                          <p:attrName>style.visibility</p:attrName>
                                        </p:attrNameLst>
                                      </p:cBhvr>
                                      <p:to>
                                        <p:strVal val="visible"/>
                                      </p:to>
                                    </p:set>
                                    <p:animEffect transition="in" filter="wipe(down)">
                                      <p:cBhvr>
                                        <p:cTn id="43" dur="500"/>
                                        <p:tgtEl>
                                          <p:spTgt spid="278570"/>
                                        </p:tgtEl>
                                      </p:cBhvr>
                                    </p:animEffect>
                                  </p:childTnLst>
                                  <p:subTnLst>
                                    <p:animClr clrSpc="rgb" dir="cw">
                                      <p:cBhvr override="childStyle">
                                        <p:cTn dur="1" fill="hold" display="0" masterRel="nextClick" afterEffect="1"/>
                                        <p:tgtEl>
                                          <p:spTgt spid="278570"/>
                                        </p:tgtEl>
                                        <p:attrNameLst>
                                          <p:attrName>ppt_c</p:attrName>
                                        </p:attrNameLst>
                                      </p:cBhvr>
                                      <p:to>
                                        <a:srgbClr val="0000CC"/>
                                      </p:to>
                                    </p:animClr>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278571"/>
                                        </p:tgtEl>
                                        <p:attrNameLst>
                                          <p:attrName>style.visibility</p:attrName>
                                        </p:attrNameLst>
                                      </p:cBhvr>
                                      <p:to>
                                        <p:strVal val="visible"/>
                                      </p:to>
                                    </p:set>
                                    <p:animEffect transition="in" filter="wipe(down)">
                                      <p:cBhvr>
                                        <p:cTn id="48" dur="500"/>
                                        <p:tgtEl>
                                          <p:spTgt spid="278571"/>
                                        </p:tgtEl>
                                      </p:cBhvr>
                                    </p:animEffect>
                                  </p:childTnLst>
                                  <p:subTnLst>
                                    <p:animClr clrSpc="rgb" dir="cw">
                                      <p:cBhvr override="childStyle">
                                        <p:cTn dur="1" fill="hold" display="0" masterRel="nextClick" afterEffect="1"/>
                                        <p:tgtEl>
                                          <p:spTgt spid="278571"/>
                                        </p:tgtEl>
                                        <p:attrNameLst>
                                          <p:attrName>ppt_c</p:attrName>
                                        </p:attrNameLst>
                                      </p:cBhvr>
                                      <p:to>
                                        <a:srgbClr val="0000CC"/>
                                      </p:to>
                                    </p:animClr>
                                  </p:sub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nodeType="clickEffect">
                                  <p:stCondLst>
                                    <p:cond delay="0"/>
                                  </p:stCondLst>
                                  <p:childTnLst>
                                    <p:set>
                                      <p:cBhvr>
                                        <p:cTn id="52" dur="1" fill="hold">
                                          <p:stCondLst>
                                            <p:cond delay="0"/>
                                          </p:stCondLst>
                                        </p:cTn>
                                        <p:tgtEl>
                                          <p:spTgt spid="278573"/>
                                        </p:tgtEl>
                                        <p:attrNameLst>
                                          <p:attrName>style.visibility</p:attrName>
                                        </p:attrNameLst>
                                      </p:cBhvr>
                                      <p:to>
                                        <p:strVal val="visible"/>
                                      </p:to>
                                    </p:set>
                                    <p:animEffect transition="in" filter="wipe(right)">
                                      <p:cBhvr>
                                        <p:cTn id="53" dur="500"/>
                                        <p:tgtEl>
                                          <p:spTgt spid="278573"/>
                                        </p:tgtEl>
                                      </p:cBhvr>
                                    </p:animEffect>
                                  </p:childTnLst>
                                  <p:subTnLst>
                                    <p:animClr clrSpc="rgb" dir="cw">
                                      <p:cBhvr override="childStyle">
                                        <p:cTn dur="1" fill="hold" display="0" masterRel="nextClick" afterEffect="1"/>
                                        <p:tgtEl>
                                          <p:spTgt spid="278573"/>
                                        </p:tgtEl>
                                        <p:attrNameLst>
                                          <p:attrName>ppt_c</p:attrName>
                                        </p:attrNameLst>
                                      </p:cBhvr>
                                      <p:to>
                                        <a:srgbClr val="0000CC"/>
                                      </p:to>
                                    </p:animClr>
                                  </p:sub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2" fill="hold" nodeType="clickEffect">
                                  <p:stCondLst>
                                    <p:cond delay="0"/>
                                  </p:stCondLst>
                                  <p:childTnLst>
                                    <p:set>
                                      <p:cBhvr>
                                        <p:cTn id="57" dur="1" fill="hold">
                                          <p:stCondLst>
                                            <p:cond delay="0"/>
                                          </p:stCondLst>
                                        </p:cTn>
                                        <p:tgtEl>
                                          <p:spTgt spid="278574"/>
                                        </p:tgtEl>
                                        <p:attrNameLst>
                                          <p:attrName>style.visibility</p:attrName>
                                        </p:attrNameLst>
                                      </p:cBhvr>
                                      <p:to>
                                        <p:strVal val="visible"/>
                                      </p:to>
                                    </p:set>
                                    <p:animEffect transition="in" filter="wipe(right)">
                                      <p:cBhvr>
                                        <p:cTn id="58" dur="500"/>
                                        <p:tgtEl>
                                          <p:spTgt spid="278574"/>
                                        </p:tgtEl>
                                      </p:cBhvr>
                                    </p:animEffect>
                                  </p:childTnLst>
                                  <p:subTnLst>
                                    <p:animClr clrSpc="rgb" dir="cw">
                                      <p:cBhvr override="childStyle">
                                        <p:cTn dur="1" fill="hold" display="0" masterRel="nextClick" afterEffect="1"/>
                                        <p:tgtEl>
                                          <p:spTgt spid="278574"/>
                                        </p:tgtEl>
                                        <p:attrNameLst>
                                          <p:attrName>ppt_c</p:attrName>
                                        </p:attrNameLst>
                                      </p:cBhvr>
                                      <p:to>
                                        <a:srgbClr val="0000CC"/>
                                      </p:to>
                                    </p:animClr>
                                  </p:sub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p:cTn id="62" dur="1" fill="hold">
                                          <p:stCondLst>
                                            <p:cond delay="0"/>
                                          </p:stCondLst>
                                        </p:cTn>
                                        <p:tgtEl>
                                          <p:spTgt spid="278577"/>
                                        </p:tgtEl>
                                        <p:attrNameLst>
                                          <p:attrName>style.visibility</p:attrName>
                                        </p:attrNameLst>
                                      </p:cBhvr>
                                      <p:to>
                                        <p:strVal val="visible"/>
                                      </p:to>
                                    </p:set>
                                    <p:animEffect transition="in" filter="wipe(up)">
                                      <p:cBhvr>
                                        <p:cTn id="63" dur="500"/>
                                        <p:tgtEl>
                                          <p:spTgt spid="278577"/>
                                        </p:tgtEl>
                                      </p:cBhvr>
                                    </p:animEffect>
                                  </p:childTnLst>
                                  <p:subTnLst>
                                    <p:animClr clrSpc="rgb" dir="cw">
                                      <p:cBhvr override="childStyle">
                                        <p:cTn dur="1" fill="hold" display="0" masterRel="nextClick" afterEffect="1"/>
                                        <p:tgtEl>
                                          <p:spTgt spid="278577"/>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el 6"/>
          <p:cNvSpPr>
            <a:spLocks noGrp="1"/>
          </p:cNvSpPr>
          <p:nvPr>
            <p:ph type="title"/>
          </p:nvPr>
        </p:nvSpPr>
        <p:spPr/>
        <p:txBody>
          <a:bodyPr/>
          <a:lstStyle/>
          <a:p>
            <a:pPr eaLnBrk="1" hangingPunct="1"/>
            <a:endParaRPr lang="de-DE" altLang="de-DE"/>
          </a:p>
        </p:txBody>
      </p:sp>
      <p:sp>
        <p:nvSpPr>
          <p:cNvPr id="118787" name="Foliennummernplatzhalter 4"/>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6885651-C699-4BB3-A62C-407E0D81045E}" type="slidenum">
              <a:rPr lang="de-DE" altLang="de-DE" sz="1000">
                <a:solidFill>
                  <a:srgbClr val="71AD2A"/>
                </a:solidFill>
              </a:rPr>
              <a:pPr algn="r">
                <a:spcBef>
                  <a:spcPct val="0"/>
                </a:spcBef>
                <a:buClrTx/>
                <a:buFontTx/>
                <a:buNone/>
              </a:pPr>
              <a:t>111</a:t>
            </a:fld>
            <a:endParaRPr lang="de-DE" altLang="de-DE" sz="1000">
              <a:solidFill>
                <a:srgbClr val="71AD2A"/>
              </a:solidFill>
            </a:endParaRPr>
          </a:p>
        </p:txBody>
      </p:sp>
      <p:sp>
        <p:nvSpPr>
          <p:cNvPr id="118788" name="Fußzeilenplatzhalter 5"/>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1187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0"/>
            <a:ext cx="8453437" cy="640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0A40BE7-3A11-41D1-A641-87263213A571}" type="slidenum">
              <a:rPr lang="de-DE" altLang="de-DE" sz="1000">
                <a:solidFill>
                  <a:srgbClr val="71AD2A"/>
                </a:solidFill>
              </a:rPr>
              <a:pPr algn="r">
                <a:spcBef>
                  <a:spcPct val="0"/>
                </a:spcBef>
                <a:buClrTx/>
                <a:buFontTx/>
                <a:buNone/>
              </a:pPr>
              <a:t>112</a:t>
            </a:fld>
            <a:endParaRPr lang="de-DE" altLang="de-DE" sz="1000">
              <a:solidFill>
                <a:srgbClr val="71AD2A"/>
              </a:solidFill>
            </a:endParaRPr>
          </a:p>
        </p:txBody>
      </p:sp>
      <p:sp>
        <p:nvSpPr>
          <p:cNvPr id="11981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93227" name="Rectangle 11"/>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Quellenverzeichnis</a:t>
            </a:r>
            <a:endParaRPr lang="de-DE" altLang="de-DE" sz="1400" b="0">
              <a:effectLst>
                <a:outerShdw blurRad="38100" dist="38100" dir="2700000" algn="tl">
                  <a:srgbClr val="C0C0C0"/>
                </a:outerShdw>
              </a:effectLst>
            </a:endParaRPr>
          </a:p>
        </p:txBody>
      </p:sp>
      <p:grpSp>
        <p:nvGrpSpPr>
          <p:cNvPr id="393237" name="Group 21"/>
          <p:cNvGrpSpPr>
            <a:grpSpLocks/>
          </p:cNvGrpSpPr>
          <p:nvPr/>
        </p:nvGrpSpPr>
        <p:grpSpPr bwMode="auto">
          <a:xfrm>
            <a:off x="533400" y="1447800"/>
            <a:ext cx="8839200" cy="304800"/>
            <a:chOff x="336" y="768"/>
            <a:chExt cx="4848" cy="192"/>
          </a:xfrm>
        </p:grpSpPr>
        <p:sp>
          <p:nvSpPr>
            <p:cNvPr id="119879" name="Text Box 14"/>
            <p:cNvSpPr txBox="1">
              <a:spLocks noChangeArrowheads="1"/>
            </p:cNvSpPr>
            <p:nvPr/>
          </p:nvSpPr>
          <p:spPr bwMode="auto">
            <a:xfrm>
              <a:off x="336" y="76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a:t>
              </a:r>
            </a:p>
          </p:txBody>
        </p:sp>
        <p:sp>
          <p:nvSpPr>
            <p:cNvPr id="119880" name="Text Box 15"/>
            <p:cNvSpPr txBox="1">
              <a:spLocks noChangeArrowheads="1"/>
            </p:cNvSpPr>
            <p:nvPr/>
          </p:nvSpPr>
          <p:spPr bwMode="auto">
            <a:xfrm>
              <a:off x="1200" y="76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Fa. BOSCH, Kraftfahrtechnisches Taschenbuch</a:t>
              </a:r>
            </a:p>
          </p:txBody>
        </p:sp>
        <p:sp>
          <p:nvSpPr>
            <p:cNvPr id="119881" name="Text Box 16"/>
            <p:cNvSpPr txBox="1">
              <a:spLocks noChangeArrowheads="1"/>
            </p:cNvSpPr>
            <p:nvPr/>
          </p:nvSpPr>
          <p:spPr bwMode="auto">
            <a:xfrm>
              <a:off x="4080" y="76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BOKtTa</a:t>
              </a:r>
            </a:p>
          </p:txBody>
        </p:sp>
      </p:grpSp>
      <p:sp>
        <p:nvSpPr>
          <p:cNvPr id="393233" name="Text Box 17"/>
          <p:cNvSpPr txBox="1">
            <a:spLocks noChangeArrowheads="1"/>
          </p:cNvSpPr>
          <p:nvPr/>
        </p:nvSpPr>
        <p:spPr bwMode="auto">
          <a:xfrm>
            <a:off x="7316788" y="1066800"/>
            <a:ext cx="166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u="sng"/>
              <a:t>Abkürzungen</a:t>
            </a:r>
            <a:r>
              <a:rPr lang="de-DE" altLang="de-DE" sz="1400" b="1"/>
              <a:t>:</a:t>
            </a:r>
            <a:endParaRPr lang="de-DE" altLang="de-DE" sz="1400"/>
          </a:p>
        </p:txBody>
      </p:sp>
      <p:grpSp>
        <p:nvGrpSpPr>
          <p:cNvPr id="393238" name="Group 22"/>
          <p:cNvGrpSpPr>
            <a:grpSpLocks/>
          </p:cNvGrpSpPr>
          <p:nvPr/>
        </p:nvGrpSpPr>
        <p:grpSpPr bwMode="auto">
          <a:xfrm>
            <a:off x="533400" y="3048000"/>
            <a:ext cx="8839200" cy="304800"/>
            <a:chOff x="336" y="1008"/>
            <a:chExt cx="4848" cy="192"/>
          </a:xfrm>
        </p:grpSpPr>
        <p:sp>
          <p:nvSpPr>
            <p:cNvPr id="119876" name="Text Box 18"/>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8.)</a:t>
              </a:r>
            </a:p>
          </p:txBody>
        </p:sp>
        <p:sp>
          <p:nvSpPr>
            <p:cNvPr id="119877" name="Text Box 19"/>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Fa. FENDT, Informationsschriften</a:t>
              </a:r>
            </a:p>
          </p:txBody>
        </p:sp>
        <p:sp>
          <p:nvSpPr>
            <p:cNvPr id="119878" name="Text Box 20"/>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FEIn</a:t>
              </a:r>
            </a:p>
          </p:txBody>
        </p:sp>
      </p:grpSp>
      <p:grpSp>
        <p:nvGrpSpPr>
          <p:cNvPr id="393243" name="Group 27"/>
          <p:cNvGrpSpPr>
            <a:grpSpLocks/>
          </p:cNvGrpSpPr>
          <p:nvPr/>
        </p:nvGrpSpPr>
        <p:grpSpPr bwMode="auto">
          <a:xfrm>
            <a:off x="533400" y="2133600"/>
            <a:ext cx="8839200" cy="304800"/>
            <a:chOff x="336" y="1008"/>
            <a:chExt cx="4848" cy="192"/>
          </a:xfrm>
        </p:grpSpPr>
        <p:sp>
          <p:nvSpPr>
            <p:cNvPr id="119873" name="Text Box 28"/>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4.)</a:t>
              </a:r>
            </a:p>
          </p:txBody>
        </p:sp>
        <p:sp>
          <p:nvSpPr>
            <p:cNvPr id="119874" name="Text Box 29"/>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GLOBUS, Statistische Darstellungen</a:t>
              </a:r>
            </a:p>
          </p:txBody>
        </p:sp>
        <p:sp>
          <p:nvSpPr>
            <p:cNvPr id="119875" name="Text Box 30"/>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GLStD</a:t>
              </a:r>
            </a:p>
          </p:txBody>
        </p:sp>
      </p:grpSp>
      <p:grpSp>
        <p:nvGrpSpPr>
          <p:cNvPr id="393247" name="Group 31"/>
          <p:cNvGrpSpPr>
            <a:grpSpLocks/>
          </p:cNvGrpSpPr>
          <p:nvPr/>
        </p:nvGrpSpPr>
        <p:grpSpPr bwMode="auto">
          <a:xfrm>
            <a:off x="533400" y="1905000"/>
            <a:ext cx="8839200" cy="304800"/>
            <a:chOff x="336" y="1008"/>
            <a:chExt cx="4848" cy="192"/>
          </a:xfrm>
        </p:grpSpPr>
        <p:sp>
          <p:nvSpPr>
            <p:cNvPr id="119870" name="Text Box 32"/>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3.)</a:t>
              </a:r>
            </a:p>
          </p:txBody>
        </p:sp>
        <p:sp>
          <p:nvSpPr>
            <p:cNvPr id="119871" name="Text Box 33"/>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 K. T. Renius, Traktoren - Technik und ihre Anwendung</a:t>
              </a:r>
            </a:p>
          </p:txBody>
        </p:sp>
        <p:sp>
          <p:nvSpPr>
            <p:cNvPr id="119872" name="Text Box 34"/>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RETrTAw</a:t>
              </a:r>
            </a:p>
          </p:txBody>
        </p:sp>
      </p:grpSp>
      <p:grpSp>
        <p:nvGrpSpPr>
          <p:cNvPr id="393251" name="Group 35"/>
          <p:cNvGrpSpPr>
            <a:grpSpLocks/>
          </p:cNvGrpSpPr>
          <p:nvPr/>
        </p:nvGrpSpPr>
        <p:grpSpPr bwMode="auto">
          <a:xfrm>
            <a:off x="533400" y="2362200"/>
            <a:ext cx="8839200" cy="304800"/>
            <a:chOff x="336" y="1008"/>
            <a:chExt cx="4848" cy="192"/>
          </a:xfrm>
        </p:grpSpPr>
        <p:sp>
          <p:nvSpPr>
            <p:cNvPr id="119867" name="Text Box 36"/>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5.)</a:t>
              </a:r>
            </a:p>
          </p:txBody>
        </p:sp>
        <p:sp>
          <p:nvSpPr>
            <p:cNvPr id="119868" name="Text Box 37"/>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LANDTECHNIK, Zeitschrift</a:t>
              </a:r>
            </a:p>
          </p:txBody>
        </p:sp>
        <p:sp>
          <p:nvSpPr>
            <p:cNvPr id="119869" name="Text Box 38"/>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LTZe</a:t>
              </a:r>
            </a:p>
          </p:txBody>
        </p:sp>
      </p:grpSp>
      <p:grpSp>
        <p:nvGrpSpPr>
          <p:cNvPr id="393255" name="Group 39"/>
          <p:cNvGrpSpPr>
            <a:grpSpLocks/>
          </p:cNvGrpSpPr>
          <p:nvPr/>
        </p:nvGrpSpPr>
        <p:grpSpPr bwMode="auto">
          <a:xfrm>
            <a:off x="533400" y="2590800"/>
            <a:ext cx="8839200" cy="304800"/>
            <a:chOff x="336" y="1008"/>
            <a:chExt cx="4848" cy="192"/>
          </a:xfrm>
        </p:grpSpPr>
        <p:sp>
          <p:nvSpPr>
            <p:cNvPr id="119864" name="Text Box 40"/>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6.)</a:t>
              </a:r>
            </a:p>
          </p:txBody>
        </p:sp>
        <p:sp>
          <p:nvSpPr>
            <p:cNvPr id="119865" name="Text Box 41"/>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AGRARTECHNIK, Zeitschrift</a:t>
              </a:r>
            </a:p>
          </p:txBody>
        </p:sp>
        <p:sp>
          <p:nvSpPr>
            <p:cNvPr id="119866" name="Text Box 42"/>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ATZe</a:t>
              </a:r>
            </a:p>
          </p:txBody>
        </p:sp>
      </p:grpSp>
      <p:grpSp>
        <p:nvGrpSpPr>
          <p:cNvPr id="393259" name="Group 43"/>
          <p:cNvGrpSpPr>
            <a:grpSpLocks/>
          </p:cNvGrpSpPr>
          <p:nvPr/>
        </p:nvGrpSpPr>
        <p:grpSpPr bwMode="auto">
          <a:xfrm>
            <a:off x="533400" y="2819400"/>
            <a:ext cx="8839200" cy="304800"/>
            <a:chOff x="336" y="1008"/>
            <a:chExt cx="4848" cy="192"/>
          </a:xfrm>
        </p:grpSpPr>
        <p:sp>
          <p:nvSpPr>
            <p:cNvPr id="119861" name="Text Box 44"/>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7.)</a:t>
              </a:r>
            </a:p>
          </p:txBody>
        </p:sp>
        <p:sp>
          <p:nvSpPr>
            <p:cNvPr id="119862" name="Text Box 45"/>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profi, Zeitschrift</a:t>
              </a:r>
            </a:p>
          </p:txBody>
        </p:sp>
        <p:sp>
          <p:nvSpPr>
            <p:cNvPr id="119863" name="Text Box 46"/>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profi</a:t>
              </a:r>
            </a:p>
          </p:txBody>
        </p:sp>
      </p:grpSp>
      <p:grpSp>
        <p:nvGrpSpPr>
          <p:cNvPr id="393263" name="Group 47"/>
          <p:cNvGrpSpPr>
            <a:grpSpLocks/>
          </p:cNvGrpSpPr>
          <p:nvPr/>
        </p:nvGrpSpPr>
        <p:grpSpPr bwMode="auto">
          <a:xfrm>
            <a:off x="533400" y="1676400"/>
            <a:ext cx="8839200" cy="304800"/>
            <a:chOff x="336" y="1008"/>
            <a:chExt cx="4848" cy="192"/>
          </a:xfrm>
        </p:grpSpPr>
        <p:sp>
          <p:nvSpPr>
            <p:cNvPr id="119858" name="Text Box 48"/>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2.)</a:t>
              </a:r>
            </a:p>
          </p:txBody>
        </p:sp>
        <p:sp>
          <p:nvSpPr>
            <p:cNvPr id="119859" name="Text Box 49"/>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 H. D. Kutzbach, Allgemeine Grundlagen Ackerschlepper</a:t>
              </a:r>
            </a:p>
          </p:txBody>
        </p:sp>
        <p:sp>
          <p:nvSpPr>
            <p:cNvPr id="119860" name="Text Box 50"/>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KUAGrAS</a:t>
              </a:r>
            </a:p>
          </p:txBody>
        </p:sp>
      </p:grpSp>
      <p:grpSp>
        <p:nvGrpSpPr>
          <p:cNvPr id="393267" name="Group 51"/>
          <p:cNvGrpSpPr>
            <a:grpSpLocks/>
          </p:cNvGrpSpPr>
          <p:nvPr/>
        </p:nvGrpSpPr>
        <p:grpSpPr bwMode="auto">
          <a:xfrm>
            <a:off x="533400" y="3276600"/>
            <a:ext cx="8839200" cy="304800"/>
            <a:chOff x="336" y="768"/>
            <a:chExt cx="4848" cy="192"/>
          </a:xfrm>
        </p:grpSpPr>
        <p:sp>
          <p:nvSpPr>
            <p:cNvPr id="119855" name="Text Box 52"/>
            <p:cNvSpPr txBox="1">
              <a:spLocks noChangeArrowheads="1"/>
            </p:cNvSpPr>
            <p:nvPr/>
          </p:nvSpPr>
          <p:spPr bwMode="auto">
            <a:xfrm>
              <a:off x="336" y="76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9.)</a:t>
              </a:r>
            </a:p>
          </p:txBody>
        </p:sp>
        <p:sp>
          <p:nvSpPr>
            <p:cNvPr id="119856" name="Text Box 53"/>
            <p:cNvSpPr txBox="1">
              <a:spLocks noChangeArrowheads="1"/>
            </p:cNvSpPr>
            <p:nvPr/>
          </p:nvSpPr>
          <p:spPr bwMode="auto">
            <a:xfrm>
              <a:off x="1200" y="76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 Auernhammer, Landtechnik Weihenstephan</a:t>
              </a:r>
            </a:p>
          </p:txBody>
        </p:sp>
        <p:sp>
          <p:nvSpPr>
            <p:cNvPr id="119857" name="Text Box 54"/>
            <p:cNvSpPr txBox="1">
              <a:spLocks noChangeArrowheads="1"/>
            </p:cNvSpPr>
            <p:nvPr/>
          </p:nvSpPr>
          <p:spPr bwMode="auto">
            <a:xfrm>
              <a:off x="4080" y="76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AULtW</a:t>
              </a:r>
            </a:p>
          </p:txBody>
        </p:sp>
      </p:grpSp>
      <p:grpSp>
        <p:nvGrpSpPr>
          <p:cNvPr id="393271" name="Group 55"/>
          <p:cNvGrpSpPr>
            <a:grpSpLocks/>
          </p:cNvGrpSpPr>
          <p:nvPr/>
        </p:nvGrpSpPr>
        <p:grpSpPr bwMode="auto">
          <a:xfrm>
            <a:off x="533400" y="4876800"/>
            <a:ext cx="8839200" cy="304800"/>
            <a:chOff x="336" y="1008"/>
            <a:chExt cx="4848" cy="192"/>
          </a:xfrm>
        </p:grpSpPr>
        <p:sp>
          <p:nvSpPr>
            <p:cNvPr id="119852" name="Text Box 56"/>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16.)</a:t>
              </a:r>
            </a:p>
          </p:txBody>
        </p:sp>
        <p:sp>
          <p:nvSpPr>
            <p:cNvPr id="119853" name="Text Box 57"/>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Fachkunde Kraftfahrzeugtechnik, Europa Lehrmittel</a:t>
              </a:r>
            </a:p>
          </p:txBody>
        </p:sp>
        <p:sp>
          <p:nvSpPr>
            <p:cNvPr id="119854" name="Text Box 58"/>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FAKFZt</a:t>
              </a:r>
            </a:p>
          </p:txBody>
        </p:sp>
      </p:grpSp>
      <p:grpSp>
        <p:nvGrpSpPr>
          <p:cNvPr id="393275" name="Group 59"/>
          <p:cNvGrpSpPr>
            <a:grpSpLocks/>
          </p:cNvGrpSpPr>
          <p:nvPr/>
        </p:nvGrpSpPr>
        <p:grpSpPr bwMode="auto">
          <a:xfrm>
            <a:off x="533400" y="3962400"/>
            <a:ext cx="8839200" cy="304800"/>
            <a:chOff x="336" y="1008"/>
            <a:chExt cx="4848" cy="192"/>
          </a:xfrm>
        </p:grpSpPr>
        <p:sp>
          <p:nvSpPr>
            <p:cNvPr id="119849" name="Text Box 60"/>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12.)</a:t>
              </a:r>
            </a:p>
          </p:txBody>
        </p:sp>
        <p:sp>
          <p:nvSpPr>
            <p:cNvPr id="119850" name="Text Box 61"/>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Fa. MAN, Informationsschriften</a:t>
              </a:r>
            </a:p>
          </p:txBody>
        </p:sp>
        <p:sp>
          <p:nvSpPr>
            <p:cNvPr id="119851" name="Text Box 62"/>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MANIn</a:t>
              </a:r>
            </a:p>
          </p:txBody>
        </p:sp>
      </p:grpSp>
      <p:grpSp>
        <p:nvGrpSpPr>
          <p:cNvPr id="393279" name="Group 63"/>
          <p:cNvGrpSpPr>
            <a:grpSpLocks/>
          </p:cNvGrpSpPr>
          <p:nvPr/>
        </p:nvGrpSpPr>
        <p:grpSpPr bwMode="auto">
          <a:xfrm>
            <a:off x="533400" y="3733800"/>
            <a:ext cx="8839200" cy="304800"/>
            <a:chOff x="336" y="1008"/>
            <a:chExt cx="4848" cy="192"/>
          </a:xfrm>
        </p:grpSpPr>
        <p:sp>
          <p:nvSpPr>
            <p:cNvPr id="119846" name="Text Box 64"/>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11.)</a:t>
              </a:r>
            </a:p>
          </p:txBody>
        </p:sp>
        <p:sp>
          <p:nvSpPr>
            <p:cNvPr id="119847" name="Text Box 65"/>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Dipl. Ing. Heinz Grohe, Otto- und Dieselmotoren</a:t>
              </a:r>
            </a:p>
          </p:txBody>
        </p:sp>
        <p:sp>
          <p:nvSpPr>
            <p:cNvPr id="119848" name="Text Box 66"/>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GRODm</a:t>
              </a:r>
            </a:p>
          </p:txBody>
        </p:sp>
      </p:grpSp>
      <p:grpSp>
        <p:nvGrpSpPr>
          <p:cNvPr id="393283" name="Group 67"/>
          <p:cNvGrpSpPr>
            <a:grpSpLocks/>
          </p:cNvGrpSpPr>
          <p:nvPr/>
        </p:nvGrpSpPr>
        <p:grpSpPr bwMode="auto">
          <a:xfrm>
            <a:off x="533400" y="4191000"/>
            <a:ext cx="8839200" cy="304800"/>
            <a:chOff x="336" y="1008"/>
            <a:chExt cx="4848" cy="192"/>
          </a:xfrm>
        </p:grpSpPr>
        <p:sp>
          <p:nvSpPr>
            <p:cNvPr id="119843" name="Text Box 68"/>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13.)</a:t>
              </a:r>
            </a:p>
          </p:txBody>
        </p:sp>
        <p:sp>
          <p:nvSpPr>
            <p:cNvPr id="119844" name="Text Box 69"/>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 Bohn, Verdrängermaschinen</a:t>
              </a:r>
            </a:p>
          </p:txBody>
        </p:sp>
        <p:sp>
          <p:nvSpPr>
            <p:cNvPr id="119845" name="Text Box 70"/>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BOVrM</a:t>
              </a:r>
            </a:p>
          </p:txBody>
        </p:sp>
      </p:grpSp>
      <p:grpSp>
        <p:nvGrpSpPr>
          <p:cNvPr id="393287" name="Group 71"/>
          <p:cNvGrpSpPr>
            <a:grpSpLocks/>
          </p:cNvGrpSpPr>
          <p:nvPr/>
        </p:nvGrpSpPr>
        <p:grpSpPr bwMode="auto">
          <a:xfrm>
            <a:off x="533400" y="4419600"/>
            <a:ext cx="8839200" cy="304800"/>
            <a:chOff x="336" y="1008"/>
            <a:chExt cx="4848" cy="192"/>
          </a:xfrm>
        </p:grpSpPr>
        <p:sp>
          <p:nvSpPr>
            <p:cNvPr id="119840" name="Text Box 72"/>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14.)</a:t>
              </a:r>
            </a:p>
          </p:txBody>
        </p:sp>
        <p:sp>
          <p:nvSpPr>
            <p:cNvPr id="119841" name="Text Box 73"/>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Appold, Böhm, Fachkenntnisse Landmaschinenmechaniker</a:t>
              </a:r>
            </a:p>
          </p:txBody>
        </p:sp>
        <p:sp>
          <p:nvSpPr>
            <p:cNvPr id="119842" name="Text Box 74"/>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APFLm</a:t>
              </a:r>
            </a:p>
          </p:txBody>
        </p:sp>
      </p:grpSp>
      <p:grpSp>
        <p:nvGrpSpPr>
          <p:cNvPr id="393291" name="Group 75"/>
          <p:cNvGrpSpPr>
            <a:grpSpLocks/>
          </p:cNvGrpSpPr>
          <p:nvPr/>
        </p:nvGrpSpPr>
        <p:grpSpPr bwMode="auto">
          <a:xfrm>
            <a:off x="533400" y="4648200"/>
            <a:ext cx="8839200" cy="304800"/>
            <a:chOff x="336" y="1008"/>
            <a:chExt cx="4848" cy="192"/>
          </a:xfrm>
        </p:grpSpPr>
        <p:sp>
          <p:nvSpPr>
            <p:cNvPr id="119837" name="Text Box 76"/>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15.)</a:t>
              </a:r>
            </a:p>
          </p:txBody>
        </p:sp>
        <p:sp>
          <p:nvSpPr>
            <p:cNvPr id="119838" name="Text Box 77"/>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Kraftfahrt Bundesamt, Zulassungsstatistik</a:t>
              </a:r>
            </a:p>
          </p:txBody>
        </p:sp>
        <p:sp>
          <p:nvSpPr>
            <p:cNvPr id="119839" name="Text Box 78"/>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KBA</a:t>
              </a:r>
            </a:p>
          </p:txBody>
        </p:sp>
      </p:grpSp>
      <p:grpSp>
        <p:nvGrpSpPr>
          <p:cNvPr id="393295" name="Group 79"/>
          <p:cNvGrpSpPr>
            <a:grpSpLocks/>
          </p:cNvGrpSpPr>
          <p:nvPr/>
        </p:nvGrpSpPr>
        <p:grpSpPr bwMode="auto">
          <a:xfrm>
            <a:off x="533400" y="3505200"/>
            <a:ext cx="8839200" cy="304800"/>
            <a:chOff x="336" y="1008"/>
            <a:chExt cx="4848" cy="192"/>
          </a:xfrm>
        </p:grpSpPr>
        <p:sp>
          <p:nvSpPr>
            <p:cNvPr id="119834" name="Text Box 80"/>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10.)</a:t>
              </a:r>
            </a:p>
          </p:txBody>
        </p:sp>
        <p:sp>
          <p:nvSpPr>
            <p:cNvPr id="119835" name="Text Box 81"/>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Prof. H.-H. Harms, TU Braunschweig</a:t>
              </a:r>
            </a:p>
          </p:txBody>
        </p:sp>
        <p:sp>
          <p:nvSpPr>
            <p:cNvPr id="119836" name="Text Box 82"/>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HATUBr</a:t>
              </a:r>
            </a:p>
          </p:txBody>
        </p:sp>
      </p:grpSp>
      <p:grpSp>
        <p:nvGrpSpPr>
          <p:cNvPr id="393299" name="Group 83"/>
          <p:cNvGrpSpPr>
            <a:grpSpLocks/>
          </p:cNvGrpSpPr>
          <p:nvPr/>
        </p:nvGrpSpPr>
        <p:grpSpPr bwMode="auto">
          <a:xfrm>
            <a:off x="533400" y="5105400"/>
            <a:ext cx="8839200" cy="304800"/>
            <a:chOff x="336" y="1008"/>
            <a:chExt cx="4848" cy="192"/>
          </a:xfrm>
        </p:grpSpPr>
        <p:sp>
          <p:nvSpPr>
            <p:cNvPr id="119831" name="Text Box 84"/>
            <p:cNvSpPr txBox="1">
              <a:spLocks noChangeArrowheads="1"/>
            </p:cNvSpPr>
            <p:nvPr/>
          </p:nvSpPr>
          <p:spPr bwMode="auto">
            <a:xfrm>
              <a:off x="336" y="1008"/>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400"/>
                <a:t>17.)</a:t>
              </a:r>
            </a:p>
          </p:txBody>
        </p:sp>
        <p:sp>
          <p:nvSpPr>
            <p:cNvPr id="119832" name="Text Box 85"/>
            <p:cNvSpPr txBox="1">
              <a:spLocks noChangeArrowheads="1"/>
            </p:cNvSpPr>
            <p:nvPr/>
          </p:nvSpPr>
          <p:spPr bwMode="auto">
            <a:xfrm>
              <a:off x="1200" y="1008"/>
              <a:ext cx="29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Kraftfahrzeugtechnik, Westermann</a:t>
              </a:r>
            </a:p>
          </p:txBody>
        </p:sp>
        <p:sp>
          <p:nvSpPr>
            <p:cNvPr id="119833" name="Text Box 86"/>
            <p:cNvSpPr txBox="1">
              <a:spLocks noChangeArrowheads="1"/>
            </p:cNvSpPr>
            <p:nvPr/>
          </p:nvSpPr>
          <p:spPr bwMode="auto">
            <a:xfrm>
              <a:off x="4080" y="1008"/>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KFZtWe</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3227"/>
                                        </p:tgtEl>
                                        <p:attrNameLst>
                                          <p:attrName>style.visibility</p:attrName>
                                        </p:attrNameLst>
                                      </p:cBhvr>
                                      <p:to>
                                        <p:strVal val="visible"/>
                                      </p:to>
                                    </p:set>
                                    <p:animEffect transition="in" filter="box(out)">
                                      <p:cBhvr>
                                        <p:cTn id="7" dur="500"/>
                                        <p:tgtEl>
                                          <p:spTgt spid="393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93233"/>
                                        </p:tgtEl>
                                        <p:attrNameLst>
                                          <p:attrName>style.visibility</p:attrName>
                                        </p:attrNameLst>
                                      </p:cBhvr>
                                      <p:to>
                                        <p:strVal val="visible"/>
                                      </p:to>
                                    </p:set>
                                    <p:animEffect transition="in" filter="slide(fromBottom)">
                                      <p:cBhvr>
                                        <p:cTn id="12" dur="500"/>
                                        <p:tgtEl>
                                          <p:spTgt spid="3932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93237"/>
                                        </p:tgtEl>
                                        <p:attrNameLst>
                                          <p:attrName>style.visibility</p:attrName>
                                        </p:attrNameLst>
                                      </p:cBhvr>
                                      <p:to>
                                        <p:strVal val="visible"/>
                                      </p:to>
                                    </p:set>
                                    <p:animEffect transition="in" filter="slide(fromBottom)">
                                      <p:cBhvr>
                                        <p:cTn id="17" dur="500"/>
                                        <p:tgtEl>
                                          <p:spTgt spid="3932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393263"/>
                                        </p:tgtEl>
                                        <p:attrNameLst>
                                          <p:attrName>style.visibility</p:attrName>
                                        </p:attrNameLst>
                                      </p:cBhvr>
                                      <p:to>
                                        <p:strVal val="visible"/>
                                      </p:to>
                                    </p:set>
                                    <p:animEffect transition="in" filter="slide(fromBottom)">
                                      <p:cBhvr>
                                        <p:cTn id="22" dur="500"/>
                                        <p:tgtEl>
                                          <p:spTgt spid="3932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93247"/>
                                        </p:tgtEl>
                                        <p:attrNameLst>
                                          <p:attrName>style.visibility</p:attrName>
                                        </p:attrNameLst>
                                      </p:cBhvr>
                                      <p:to>
                                        <p:strVal val="visible"/>
                                      </p:to>
                                    </p:set>
                                    <p:animEffect transition="in" filter="slide(fromBottom)">
                                      <p:cBhvr>
                                        <p:cTn id="27" dur="500"/>
                                        <p:tgtEl>
                                          <p:spTgt spid="3932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393243"/>
                                        </p:tgtEl>
                                        <p:attrNameLst>
                                          <p:attrName>style.visibility</p:attrName>
                                        </p:attrNameLst>
                                      </p:cBhvr>
                                      <p:to>
                                        <p:strVal val="visible"/>
                                      </p:to>
                                    </p:set>
                                    <p:animEffect transition="in" filter="slide(fromBottom)">
                                      <p:cBhvr>
                                        <p:cTn id="32" dur="500"/>
                                        <p:tgtEl>
                                          <p:spTgt spid="3932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393251"/>
                                        </p:tgtEl>
                                        <p:attrNameLst>
                                          <p:attrName>style.visibility</p:attrName>
                                        </p:attrNameLst>
                                      </p:cBhvr>
                                      <p:to>
                                        <p:strVal val="visible"/>
                                      </p:to>
                                    </p:set>
                                    <p:animEffect transition="in" filter="slide(fromBottom)">
                                      <p:cBhvr>
                                        <p:cTn id="37" dur="500"/>
                                        <p:tgtEl>
                                          <p:spTgt spid="3932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93255"/>
                                        </p:tgtEl>
                                        <p:attrNameLst>
                                          <p:attrName>style.visibility</p:attrName>
                                        </p:attrNameLst>
                                      </p:cBhvr>
                                      <p:to>
                                        <p:strVal val="visible"/>
                                      </p:to>
                                    </p:set>
                                    <p:animEffect transition="in" filter="slide(fromBottom)">
                                      <p:cBhvr>
                                        <p:cTn id="42" dur="500"/>
                                        <p:tgtEl>
                                          <p:spTgt spid="3932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393259"/>
                                        </p:tgtEl>
                                        <p:attrNameLst>
                                          <p:attrName>style.visibility</p:attrName>
                                        </p:attrNameLst>
                                      </p:cBhvr>
                                      <p:to>
                                        <p:strVal val="visible"/>
                                      </p:to>
                                    </p:set>
                                    <p:animEffect transition="in" filter="slide(fromBottom)">
                                      <p:cBhvr>
                                        <p:cTn id="47" dur="500"/>
                                        <p:tgtEl>
                                          <p:spTgt spid="3932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393238"/>
                                        </p:tgtEl>
                                        <p:attrNameLst>
                                          <p:attrName>style.visibility</p:attrName>
                                        </p:attrNameLst>
                                      </p:cBhvr>
                                      <p:to>
                                        <p:strVal val="visible"/>
                                      </p:to>
                                    </p:set>
                                    <p:animEffect transition="in" filter="slide(fromBottom)">
                                      <p:cBhvr>
                                        <p:cTn id="52" dur="500"/>
                                        <p:tgtEl>
                                          <p:spTgt spid="3932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393267"/>
                                        </p:tgtEl>
                                        <p:attrNameLst>
                                          <p:attrName>style.visibility</p:attrName>
                                        </p:attrNameLst>
                                      </p:cBhvr>
                                      <p:to>
                                        <p:strVal val="visible"/>
                                      </p:to>
                                    </p:set>
                                    <p:animEffect transition="in" filter="slide(fromBottom)">
                                      <p:cBhvr>
                                        <p:cTn id="57" dur="500"/>
                                        <p:tgtEl>
                                          <p:spTgt spid="39326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393295"/>
                                        </p:tgtEl>
                                        <p:attrNameLst>
                                          <p:attrName>style.visibility</p:attrName>
                                        </p:attrNameLst>
                                      </p:cBhvr>
                                      <p:to>
                                        <p:strVal val="visible"/>
                                      </p:to>
                                    </p:set>
                                    <p:animEffect transition="in" filter="slide(fromBottom)">
                                      <p:cBhvr>
                                        <p:cTn id="62" dur="500"/>
                                        <p:tgtEl>
                                          <p:spTgt spid="39329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nodeType="clickEffect">
                                  <p:stCondLst>
                                    <p:cond delay="0"/>
                                  </p:stCondLst>
                                  <p:childTnLst>
                                    <p:set>
                                      <p:cBhvr>
                                        <p:cTn id="66" dur="1" fill="hold">
                                          <p:stCondLst>
                                            <p:cond delay="0"/>
                                          </p:stCondLst>
                                        </p:cTn>
                                        <p:tgtEl>
                                          <p:spTgt spid="393279"/>
                                        </p:tgtEl>
                                        <p:attrNameLst>
                                          <p:attrName>style.visibility</p:attrName>
                                        </p:attrNameLst>
                                      </p:cBhvr>
                                      <p:to>
                                        <p:strVal val="visible"/>
                                      </p:to>
                                    </p:set>
                                    <p:animEffect transition="in" filter="slide(fromBottom)">
                                      <p:cBhvr>
                                        <p:cTn id="67" dur="500"/>
                                        <p:tgtEl>
                                          <p:spTgt spid="39327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4" fill="hold" nodeType="clickEffect">
                                  <p:stCondLst>
                                    <p:cond delay="0"/>
                                  </p:stCondLst>
                                  <p:childTnLst>
                                    <p:set>
                                      <p:cBhvr>
                                        <p:cTn id="71" dur="1" fill="hold">
                                          <p:stCondLst>
                                            <p:cond delay="0"/>
                                          </p:stCondLst>
                                        </p:cTn>
                                        <p:tgtEl>
                                          <p:spTgt spid="393275"/>
                                        </p:tgtEl>
                                        <p:attrNameLst>
                                          <p:attrName>style.visibility</p:attrName>
                                        </p:attrNameLst>
                                      </p:cBhvr>
                                      <p:to>
                                        <p:strVal val="visible"/>
                                      </p:to>
                                    </p:set>
                                    <p:animEffect transition="in" filter="slide(fromBottom)">
                                      <p:cBhvr>
                                        <p:cTn id="72" dur="500"/>
                                        <p:tgtEl>
                                          <p:spTgt spid="39327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4" fill="hold" nodeType="clickEffect">
                                  <p:stCondLst>
                                    <p:cond delay="0"/>
                                  </p:stCondLst>
                                  <p:childTnLst>
                                    <p:set>
                                      <p:cBhvr>
                                        <p:cTn id="76" dur="1" fill="hold">
                                          <p:stCondLst>
                                            <p:cond delay="0"/>
                                          </p:stCondLst>
                                        </p:cTn>
                                        <p:tgtEl>
                                          <p:spTgt spid="393283"/>
                                        </p:tgtEl>
                                        <p:attrNameLst>
                                          <p:attrName>style.visibility</p:attrName>
                                        </p:attrNameLst>
                                      </p:cBhvr>
                                      <p:to>
                                        <p:strVal val="visible"/>
                                      </p:to>
                                    </p:set>
                                    <p:animEffect transition="in" filter="slide(fromBottom)">
                                      <p:cBhvr>
                                        <p:cTn id="77" dur="500"/>
                                        <p:tgtEl>
                                          <p:spTgt spid="39328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2" presetClass="entr" presetSubtype="4" fill="hold" nodeType="clickEffect">
                                  <p:stCondLst>
                                    <p:cond delay="0"/>
                                  </p:stCondLst>
                                  <p:childTnLst>
                                    <p:set>
                                      <p:cBhvr>
                                        <p:cTn id="81" dur="1" fill="hold">
                                          <p:stCondLst>
                                            <p:cond delay="0"/>
                                          </p:stCondLst>
                                        </p:cTn>
                                        <p:tgtEl>
                                          <p:spTgt spid="393287"/>
                                        </p:tgtEl>
                                        <p:attrNameLst>
                                          <p:attrName>style.visibility</p:attrName>
                                        </p:attrNameLst>
                                      </p:cBhvr>
                                      <p:to>
                                        <p:strVal val="visible"/>
                                      </p:to>
                                    </p:set>
                                    <p:animEffect transition="in" filter="slide(fromBottom)">
                                      <p:cBhvr>
                                        <p:cTn id="82" dur="500"/>
                                        <p:tgtEl>
                                          <p:spTgt spid="39328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2" presetClass="entr" presetSubtype="4" fill="hold" nodeType="clickEffect">
                                  <p:stCondLst>
                                    <p:cond delay="0"/>
                                  </p:stCondLst>
                                  <p:childTnLst>
                                    <p:set>
                                      <p:cBhvr>
                                        <p:cTn id="86" dur="1" fill="hold">
                                          <p:stCondLst>
                                            <p:cond delay="0"/>
                                          </p:stCondLst>
                                        </p:cTn>
                                        <p:tgtEl>
                                          <p:spTgt spid="393291"/>
                                        </p:tgtEl>
                                        <p:attrNameLst>
                                          <p:attrName>style.visibility</p:attrName>
                                        </p:attrNameLst>
                                      </p:cBhvr>
                                      <p:to>
                                        <p:strVal val="visible"/>
                                      </p:to>
                                    </p:set>
                                    <p:animEffect transition="in" filter="slide(fromBottom)">
                                      <p:cBhvr>
                                        <p:cTn id="87" dur="500"/>
                                        <p:tgtEl>
                                          <p:spTgt spid="39329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2" presetClass="entr" presetSubtype="4" fill="hold" nodeType="clickEffect">
                                  <p:stCondLst>
                                    <p:cond delay="0"/>
                                  </p:stCondLst>
                                  <p:childTnLst>
                                    <p:set>
                                      <p:cBhvr>
                                        <p:cTn id="91" dur="1" fill="hold">
                                          <p:stCondLst>
                                            <p:cond delay="0"/>
                                          </p:stCondLst>
                                        </p:cTn>
                                        <p:tgtEl>
                                          <p:spTgt spid="393271"/>
                                        </p:tgtEl>
                                        <p:attrNameLst>
                                          <p:attrName>style.visibility</p:attrName>
                                        </p:attrNameLst>
                                      </p:cBhvr>
                                      <p:to>
                                        <p:strVal val="visible"/>
                                      </p:to>
                                    </p:set>
                                    <p:animEffect transition="in" filter="slide(fromBottom)">
                                      <p:cBhvr>
                                        <p:cTn id="92" dur="500"/>
                                        <p:tgtEl>
                                          <p:spTgt spid="39327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2" presetClass="entr" presetSubtype="4" fill="hold" nodeType="clickEffect">
                                  <p:stCondLst>
                                    <p:cond delay="0"/>
                                  </p:stCondLst>
                                  <p:childTnLst>
                                    <p:set>
                                      <p:cBhvr>
                                        <p:cTn id="96" dur="1" fill="hold">
                                          <p:stCondLst>
                                            <p:cond delay="0"/>
                                          </p:stCondLst>
                                        </p:cTn>
                                        <p:tgtEl>
                                          <p:spTgt spid="393299"/>
                                        </p:tgtEl>
                                        <p:attrNameLst>
                                          <p:attrName>style.visibility</p:attrName>
                                        </p:attrNameLst>
                                      </p:cBhvr>
                                      <p:to>
                                        <p:strVal val="visible"/>
                                      </p:to>
                                    </p:set>
                                    <p:animEffect transition="in" filter="slide(fromBottom)">
                                      <p:cBhvr>
                                        <p:cTn id="97" dur="500"/>
                                        <p:tgtEl>
                                          <p:spTgt spid="39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7" grpId="0" animBg="1" autoUpdateAnimBg="0"/>
      <p:bldP spid="39323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Kupplungsscheiben</a:t>
            </a:r>
          </a:p>
        </p:txBody>
      </p:sp>
      <p:sp>
        <p:nvSpPr>
          <p:cNvPr id="2253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74EACF3-16A1-4B36-942F-C8E58F0FD857}" type="slidenum">
              <a:rPr lang="de-DE" altLang="de-DE" sz="1000">
                <a:solidFill>
                  <a:srgbClr val="71AD2A"/>
                </a:solidFill>
              </a:rPr>
              <a:pPr algn="r">
                <a:spcBef>
                  <a:spcPct val="0"/>
                </a:spcBef>
                <a:buClrTx/>
                <a:buFontTx/>
                <a:buNone/>
              </a:pPr>
              <a:t>12</a:t>
            </a:fld>
            <a:endParaRPr lang="de-DE" altLang="de-DE" sz="1000">
              <a:solidFill>
                <a:srgbClr val="71AD2A"/>
              </a:solidFill>
            </a:endParaRPr>
          </a:p>
        </p:txBody>
      </p:sp>
      <p:sp>
        <p:nvSpPr>
          <p:cNvPr id="2253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8108" name="Picture 12" descr="KUPPLS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87413"/>
            <a:ext cx="6400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8125" name="Group 29"/>
          <p:cNvGrpSpPr>
            <a:grpSpLocks/>
          </p:cNvGrpSpPr>
          <p:nvPr/>
        </p:nvGrpSpPr>
        <p:grpSpPr bwMode="auto">
          <a:xfrm>
            <a:off x="2286000" y="5486400"/>
            <a:ext cx="2209800" cy="669925"/>
            <a:chOff x="1440" y="3456"/>
            <a:chExt cx="1392" cy="422"/>
          </a:xfrm>
        </p:grpSpPr>
        <p:sp>
          <p:nvSpPr>
            <p:cNvPr id="22538" name="Line 14"/>
            <p:cNvSpPr>
              <a:spLocks noChangeShapeType="1"/>
            </p:cNvSpPr>
            <p:nvPr/>
          </p:nvSpPr>
          <p:spPr bwMode="auto">
            <a:xfrm flipH="1" flipV="1">
              <a:off x="1440" y="3456"/>
              <a:ext cx="24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539" name="Text Box 15"/>
            <p:cNvSpPr txBox="1">
              <a:spLocks noChangeArrowheads="1"/>
            </p:cNvSpPr>
            <p:nvPr/>
          </p:nvSpPr>
          <p:spPr bwMode="auto">
            <a:xfrm>
              <a:off x="1536" y="3552"/>
              <a:ext cx="129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Kupplungsscheibe </a:t>
              </a:r>
              <a:r>
                <a:rPr lang="de-DE" altLang="de-DE" sz="1400" b="1">
                  <a:solidFill>
                    <a:srgbClr val="000000"/>
                  </a:solidFill>
                </a:rPr>
                <a:t>ohne</a:t>
              </a:r>
              <a:r>
                <a:rPr lang="de-DE" altLang="de-DE" sz="1400">
                  <a:solidFill>
                    <a:srgbClr val="000000"/>
                  </a:solidFill>
                </a:rPr>
                <a:t> Belagfederung</a:t>
              </a:r>
              <a:endParaRPr lang="de-DE" altLang="de-DE" sz="1400">
                <a:solidFill>
                  <a:srgbClr val="FF3300"/>
                </a:solidFill>
              </a:endParaRPr>
            </a:p>
          </p:txBody>
        </p:sp>
      </p:grpSp>
      <p:grpSp>
        <p:nvGrpSpPr>
          <p:cNvPr id="388126" name="Group 30"/>
          <p:cNvGrpSpPr>
            <a:grpSpLocks/>
          </p:cNvGrpSpPr>
          <p:nvPr/>
        </p:nvGrpSpPr>
        <p:grpSpPr bwMode="auto">
          <a:xfrm>
            <a:off x="5486400" y="5410200"/>
            <a:ext cx="2209800" cy="746125"/>
            <a:chOff x="3456" y="3408"/>
            <a:chExt cx="1392" cy="470"/>
          </a:xfrm>
        </p:grpSpPr>
        <p:sp>
          <p:nvSpPr>
            <p:cNvPr id="22536" name="Line 27"/>
            <p:cNvSpPr>
              <a:spLocks noChangeShapeType="1"/>
            </p:cNvSpPr>
            <p:nvPr/>
          </p:nvSpPr>
          <p:spPr bwMode="auto">
            <a:xfrm flipH="1" flipV="1">
              <a:off x="3456" y="3408"/>
              <a:ext cx="288"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537" name="Text Box 28"/>
            <p:cNvSpPr txBox="1">
              <a:spLocks noChangeArrowheads="1"/>
            </p:cNvSpPr>
            <p:nvPr/>
          </p:nvSpPr>
          <p:spPr bwMode="auto">
            <a:xfrm>
              <a:off x="3648" y="3552"/>
              <a:ext cx="120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Kupplungsscheibe </a:t>
              </a:r>
              <a:r>
                <a:rPr lang="de-DE" altLang="de-DE" sz="1400" b="1">
                  <a:solidFill>
                    <a:srgbClr val="000000"/>
                  </a:solidFill>
                </a:rPr>
                <a:t>mit</a:t>
              </a:r>
              <a:r>
                <a:rPr lang="de-DE" altLang="de-DE" sz="1400">
                  <a:solidFill>
                    <a:srgbClr val="000000"/>
                  </a:solidFill>
                </a:rPr>
                <a:t> Belagfederung</a:t>
              </a:r>
              <a:endParaRPr lang="de-DE" altLang="de-DE" sz="1400">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388108"/>
                                        </p:tgtEl>
                                        <p:attrNameLst>
                                          <p:attrName>style.visibility</p:attrName>
                                        </p:attrNameLst>
                                      </p:cBhvr>
                                      <p:to>
                                        <p:strVal val="visible"/>
                                      </p:to>
                                    </p:set>
                                    <p:animEffect transition="in" filter="randombar(vertical)">
                                      <p:cBhvr>
                                        <p:cTn id="7" dur="500"/>
                                        <p:tgtEl>
                                          <p:spTgt spid="388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88125"/>
                                        </p:tgtEl>
                                        <p:attrNameLst>
                                          <p:attrName>style.visibility</p:attrName>
                                        </p:attrNameLst>
                                      </p:cBhvr>
                                      <p:to>
                                        <p:strVal val="visible"/>
                                      </p:to>
                                    </p:set>
                                    <p:animEffect transition="in" filter="wipe(right)">
                                      <p:cBhvr>
                                        <p:cTn id="12" dur="500"/>
                                        <p:tgtEl>
                                          <p:spTgt spid="388125"/>
                                        </p:tgtEl>
                                      </p:cBhvr>
                                    </p:animEffect>
                                  </p:childTnLst>
                                  <p:subTnLst>
                                    <p:animClr clrSpc="rgb" dir="cw">
                                      <p:cBhvr override="childStyle">
                                        <p:cTn dur="1" fill="hold" display="0" masterRel="nextClick" afterEffect="1"/>
                                        <p:tgtEl>
                                          <p:spTgt spid="388125"/>
                                        </p:tgtEl>
                                        <p:attrNameLst>
                                          <p:attrName>ppt_c</p:attrName>
                                        </p:attrNameLst>
                                      </p:cBhvr>
                                      <p:to>
                                        <a:srgbClr val="0000CC"/>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88126"/>
                                        </p:tgtEl>
                                        <p:attrNameLst>
                                          <p:attrName>style.visibility</p:attrName>
                                        </p:attrNameLst>
                                      </p:cBhvr>
                                      <p:to>
                                        <p:strVal val="visible"/>
                                      </p:to>
                                    </p:set>
                                    <p:animEffect transition="in" filter="wipe(right)">
                                      <p:cBhvr>
                                        <p:cTn id="17" dur="500"/>
                                        <p:tgtEl>
                                          <p:spTgt spid="388126"/>
                                        </p:tgtEl>
                                      </p:cBhvr>
                                    </p:animEffect>
                                  </p:childTnLst>
                                  <p:subTnLst>
                                    <p:animClr clrSpc="rgb" dir="cw">
                                      <p:cBhvr override="childStyle">
                                        <p:cTn dur="1" fill="hold" display="0" masterRel="nextClick" afterEffect="1"/>
                                        <p:tgtEl>
                                          <p:spTgt spid="388126"/>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Doppelkupplung					Lamellenkupplung</a:t>
            </a:r>
          </a:p>
        </p:txBody>
      </p:sp>
      <p:sp>
        <p:nvSpPr>
          <p:cNvPr id="2355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dirty="0">
                <a:solidFill>
                  <a:srgbClr val="71AD2A"/>
                </a:solidFill>
              </a:rPr>
              <a:t> Folie </a:t>
            </a:r>
            <a:fld id="{A73811E8-5FAA-4E74-8DF4-9C556383E430}" type="slidenum">
              <a:rPr lang="de-DE" altLang="de-DE" sz="1000">
                <a:solidFill>
                  <a:srgbClr val="71AD2A"/>
                </a:solidFill>
              </a:rPr>
              <a:pPr algn="r">
                <a:spcBef>
                  <a:spcPct val="0"/>
                </a:spcBef>
                <a:buClrTx/>
                <a:buFontTx/>
                <a:buNone/>
              </a:pPr>
              <a:t>13</a:t>
            </a:fld>
            <a:endParaRPr lang="de-DE" altLang="de-DE" sz="1000" dirty="0">
              <a:solidFill>
                <a:srgbClr val="71AD2A"/>
              </a:solidFill>
            </a:endParaRPr>
          </a:p>
        </p:txBody>
      </p:sp>
      <p:sp>
        <p:nvSpPr>
          <p:cNvPr id="2355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dirty="0">
                <a:solidFill>
                  <a:srgbClr val="71AD2A"/>
                </a:solidFill>
              </a:rPr>
              <a:t>HSWT    Prof. Dr. U. Groß                  Modul: Grundlagen der Agrartechnik   2 Sem.        LE :   Motor Grundlagen</a:t>
            </a:r>
          </a:p>
        </p:txBody>
      </p:sp>
      <p:pic>
        <p:nvPicPr>
          <p:cNvPr id="349196" name="Picture 1036" descr="GLAME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6858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7" name="Text Box 1037"/>
          <p:cNvSpPr txBox="1">
            <a:spLocks noChangeArrowheads="1"/>
          </p:cNvSpPr>
          <p:nvPr/>
        </p:nvSpPr>
        <p:spPr bwMode="auto">
          <a:xfrm>
            <a:off x="1981200" y="838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dirty="0">
                <a:solidFill>
                  <a:srgbClr val="000000"/>
                </a:solidFill>
              </a:rPr>
              <a:t>Doppelkupplung</a:t>
            </a:r>
            <a:endParaRPr lang="de-DE" altLang="de-DE" sz="1400" b="1" dirty="0">
              <a:solidFill>
                <a:srgbClr val="FF3300"/>
              </a:solidFill>
            </a:endParaRPr>
          </a:p>
        </p:txBody>
      </p:sp>
      <p:sp>
        <p:nvSpPr>
          <p:cNvPr id="349199" name="Text Box 1039"/>
          <p:cNvSpPr txBox="1">
            <a:spLocks noChangeArrowheads="1"/>
          </p:cNvSpPr>
          <p:nvPr/>
        </p:nvSpPr>
        <p:spPr bwMode="auto">
          <a:xfrm>
            <a:off x="6172200" y="838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dirty="0">
                <a:solidFill>
                  <a:srgbClr val="000000"/>
                </a:solidFill>
              </a:rPr>
              <a:t>Lamellenkupplung</a:t>
            </a:r>
            <a:endParaRPr lang="de-DE" altLang="de-DE" sz="1400" b="1" dirty="0">
              <a:solidFill>
                <a:srgbClr val="FF3300"/>
              </a:solidFill>
            </a:endParaRPr>
          </a:p>
        </p:txBody>
      </p:sp>
      <p:grpSp>
        <p:nvGrpSpPr>
          <p:cNvPr id="349204" name="Group 1044"/>
          <p:cNvGrpSpPr>
            <a:grpSpLocks/>
          </p:cNvGrpSpPr>
          <p:nvPr/>
        </p:nvGrpSpPr>
        <p:grpSpPr bwMode="auto">
          <a:xfrm>
            <a:off x="3581400" y="1752600"/>
            <a:ext cx="2667000" cy="517525"/>
            <a:chOff x="2256" y="1104"/>
            <a:chExt cx="1680" cy="326"/>
          </a:xfrm>
        </p:grpSpPr>
        <p:sp>
          <p:nvSpPr>
            <p:cNvPr id="23567" name="Line 1038"/>
            <p:cNvSpPr>
              <a:spLocks noChangeShapeType="1"/>
            </p:cNvSpPr>
            <p:nvPr/>
          </p:nvSpPr>
          <p:spPr bwMode="auto">
            <a:xfrm flipH="1">
              <a:off x="2256" y="1248"/>
              <a:ext cx="432" cy="9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3568" name="Text Box 1040"/>
            <p:cNvSpPr txBox="1">
              <a:spLocks noChangeArrowheads="1"/>
            </p:cNvSpPr>
            <p:nvPr/>
          </p:nvSpPr>
          <p:spPr bwMode="auto">
            <a:xfrm>
              <a:off x="2544" y="1104"/>
              <a:ext cx="139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dirty="0">
                  <a:solidFill>
                    <a:srgbClr val="000000"/>
                  </a:solidFill>
                </a:rPr>
                <a:t>Mitnehmerscheibe Zapfwellenkupplung</a:t>
              </a:r>
              <a:endParaRPr lang="de-DE" altLang="de-DE" sz="1400" dirty="0">
                <a:solidFill>
                  <a:srgbClr val="FF3300"/>
                </a:solidFill>
              </a:endParaRPr>
            </a:p>
          </p:txBody>
        </p:sp>
      </p:grpSp>
      <p:grpSp>
        <p:nvGrpSpPr>
          <p:cNvPr id="349203" name="Group 1043"/>
          <p:cNvGrpSpPr>
            <a:grpSpLocks/>
          </p:cNvGrpSpPr>
          <p:nvPr/>
        </p:nvGrpSpPr>
        <p:grpSpPr bwMode="auto">
          <a:xfrm>
            <a:off x="2590800" y="1143000"/>
            <a:ext cx="3657600" cy="1066800"/>
            <a:chOff x="1632" y="720"/>
            <a:chExt cx="2304" cy="672"/>
          </a:xfrm>
        </p:grpSpPr>
        <p:sp>
          <p:nvSpPr>
            <p:cNvPr id="23565" name="Line 1041"/>
            <p:cNvSpPr>
              <a:spLocks noChangeShapeType="1"/>
            </p:cNvSpPr>
            <p:nvPr/>
          </p:nvSpPr>
          <p:spPr bwMode="auto">
            <a:xfrm flipH="1">
              <a:off x="1632" y="864"/>
              <a:ext cx="1056" cy="52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3566" name="Text Box 1042"/>
            <p:cNvSpPr txBox="1">
              <a:spLocks noChangeArrowheads="1"/>
            </p:cNvSpPr>
            <p:nvPr/>
          </p:nvSpPr>
          <p:spPr bwMode="auto">
            <a:xfrm>
              <a:off x="2544" y="720"/>
              <a:ext cx="139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dirty="0">
                  <a:solidFill>
                    <a:srgbClr val="000000"/>
                  </a:solidFill>
                </a:rPr>
                <a:t>Mitnehmerscheibe Fahrkupplung</a:t>
              </a:r>
              <a:endParaRPr lang="de-DE" altLang="de-DE" sz="1400" dirty="0">
                <a:solidFill>
                  <a:srgbClr val="FF3300"/>
                </a:solidFill>
              </a:endParaRPr>
            </a:p>
          </p:txBody>
        </p:sp>
      </p:grpSp>
      <p:grpSp>
        <p:nvGrpSpPr>
          <p:cNvPr id="349207" name="Group 1047"/>
          <p:cNvGrpSpPr>
            <a:grpSpLocks/>
          </p:cNvGrpSpPr>
          <p:nvPr/>
        </p:nvGrpSpPr>
        <p:grpSpPr bwMode="auto">
          <a:xfrm>
            <a:off x="4724400" y="4648200"/>
            <a:ext cx="2209800" cy="1066800"/>
            <a:chOff x="2976" y="2928"/>
            <a:chExt cx="1392" cy="672"/>
          </a:xfrm>
        </p:grpSpPr>
        <p:sp>
          <p:nvSpPr>
            <p:cNvPr id="23563" name="Line 1045"/>
            <p:cNvSpPr>
              <a:spLocks noChangeShapeType="1"/>
            </p:cNvSpPr>
            <p:nvPr/>
          </p:nvSpPr>
          <p:spPr bwMode="auto">
            <a:xfrm flipV="1">
              <a:off x="3696" y="2928"/>
              <a:ext cx="528"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3564" name="Text Box 1046"/>
            <p:cNvSpPr txBox="1">
              <a:spLocks noChangeArrowheads="1"/>
            </p:cNvSpPr>
            <p:nvPr/>
          </p:nvSpPr>
          <p:spPr bwMode="auto">
            <a:xfrm>
              <a:off x="2976" y="3408"/>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dirty="0">
                  <a:solidFill>
                    <a:srgbClr val="000000"/>
                  </a:solidFill>
                </a:rPr>
                <a:t>Hydraulikzylinder</a:t>
              </a:r>
              <a:endParaRPr lang="de-DE" altLang="de-DE" sz="1400" dirty="0">
                <a:solidFill>
                  <a:srgbClr val="FF3300"/>
                </a:solidFill>
              </a:endParaRPr>
            </a:p>
          </p:txBody>
        </p:sp>
      </p:grpSp>
      <p:sp>
        <p:nvSpPr>
          <p:cNvPr id="3" name="Textfeld 2"/>
          <p:cNvSpPr txBox="1"/>
          <p:nvPr/>
        </p:nvSpPr>
        <p:spPr>
          <a:xfrm>
            <a:off x="163488" y="3433465"/>
            <a:ext cx="2485256" cy="338554"/>
          </a:xfrm>
          <a:prstGeom prst="rect">
            <a:avLst/>
          </a:prstGeom>
          <a:noFill/>
        </p:spPr>
        <p:txBody>
          <a:bodyPr wrap="square" rtlCol="0">
            <a:spAutoFit/>
          </a:bodyPr>
          <a:lstStyle/>
          <a:p>
            <a:r>
              <a:rPr lang="de-DE" sz="1600" dirty="0">
                <a:solidFill>
                  <a:schemeClr val="tx1"/>
                </a:solidFill>
              </a:rPr>
              <a:t>Getriebeeingangswelle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49196"/>
                                        </p:tgtEl>
                                        <p:attrNameLst>
                                          <p:attrName>style.visibility</p:attrName>
                                        </p:attrNameLst>
                                      </p:cBhvr>
                                      <p:to>
                                        <p:strVal val="visible"/>
                                      </p:to>
                                    </p:set>
                                    <p:anim calcmode="lin" valueType="num">
                                      <p:cBhvr>
                                        <p:cTn id="7" dur="500" fill="hold"/>
                                        <p:tgtEl>
                                          <p:spTgt spid="349196"/>
                                        </p:tgtEl>
                                        <p:attrNameLst>
                                          <p:attrName>ppt_w</p:attrName>
                                        </p:attrNameLst>
                                      </p:cBhvr>
                                      <p:tavLst>
                                        <p:tav tm="0">
                                          <p:val>
                                            <p:fltVal val="0"/>
                                          </p:val>
                                        </p:tav>
                                        <p:tav tm="100000">
                                          <p:val>
                                            <p:strVal val="#ppt_w"/>
                                          </p:val>
                                        </p:tav>
                                      </p:tavLst>
                                    </p:anim>
                                    <p:anim calcmode="lin" valueType="num">
                                      <p:cBhvr>
                                        <p:cTn id="8" dur="500" fill="hold"/>
                                        <p:tgtEl>
                                          <p:spTgt spid="34919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4" fill="hold" grpId="0" nodeType="clickEffect">
                                  <p:stCondLst>
                                    <p:cond delay="0"/>
                                  </p:stCondLst>
                                  <p:childTnLst>
                                    <p:set>
                                      <p:cBhvr>
                                        <p:cTn id="12" dur="1" fill="hold">
                                          <p:stCondLst>
                                            <p:cond delay="0"/>
                                          </p:stCondLst>
                                        </p:cTn>
                                        <p:tgtEl>
                                          <p:spTgt spid="349197"/>
                                        </p:tgtEl>
                                        <p:attrNameLst>
                                          <p:attrName>style.visibility</p:attrName>
                                        </p:attrNameLst>
                                      </p:cBhvr>
                                      <p:to>
                                        <p:strVal val="visible"/>
                                      </p:to>
                                    </p:set>
                                    <p:anim calcmode="lin" valueType="num">
                                      <p:cBhvr>
                                        <p:cTn id="13" dur="500" fill="hold"/>
                                        <p:tgtEl>
                                          <p:spTgt spid="349197"/>
                                        </p:tgtEl>
                                        <p:attrNameLst>
                                          <p:attrName>ppt_x</p:attrName>
                                        </p:attrNameLst>
                                      </p:cBhvr>
                                      <p:tavLst>
                                        <p:tav tm="0">
                                          <p:val>
                                            <p:strVal val="#ppt_x"/>
                                          </p:val>
                                        </p:tav>
                                        <p:tav tm="100000">
                                          <p:val>
                                            <p:strVal val="#ppt_x"/>
                                          </p:val>
                                        </p:tav>
                                      </p:tavLst>
                                    </p:anim>
                                    <p:anim calcmode="lin" valueType="num">
                                      <p:cBhvr>
                                        <p:cTn id="14" dur="500" fill="hold"/>
                                        <p:tgtEl>
                                          <p:spTgt spid="349197"/>
                                        </p:tgtEl>
                                        <p:attrNameLst>
                                          <p:attrName>ppt_y</p:attrName>
                                        </p:attrNameLst>
                                      </p:cBhvr>
                                      <p:tavLst>
                                        <p:tav tm="0">
                                          <p:val>
                                            <p:strVal val="#ppt_y+#ppt_h/2"/>
                                          </p:val>
                                        </p:tav>
                                        <p:tav tm="100000">
                                          <p:val>
                                            <p:strVal val="#ppt_y"/>
                                          </p:val>
                                        </p:tav>
                                      </p:tavLst>
                                    </p:anim>
                                    <p:anim calcmode="lin" valueType="num">
                                      <p:cBhvr>
                                        <p:cTn id="15" dur="500" fill="hold"/>
                                        <p:tgtEl>
                                          <p:spTgt spid="349197"/>
                                        </p:tgtEl>
                                        <p:attrNameLst>
                                          <p:attrName>ppt_w</p:attrName>
                                        </p:attrNameLst>
                                      </p:cBhvr>
                                      <p:tavLst>
                                        <p:tav tm="0">
                                          <p:val>
                                            <p:strVal val="#ppt_w"/>
                                          </p:val>
                                        </p:tav>
                                        <p:tav tm="100000">
                                          <p:val>
                                            <p:strVal val="#ppt_w"/>
                                          </p:val>
                                        </p:tav>
                                      </p:tavLst>
                                    </p:anim>
                                    <p:anim calcmode="lin" valueType="num">
                                      <p:cBhvr>
                                        <p:cTn id="16" dur="500" fill="hold"/>
                                        <p:tgtEl>
                                          <p:spTgt spid="349197"/>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349203"/>
                                        </p:tgtEl>
                                        <p:attrNameLst>
                                          <p:attrName>style.visibility</p:attrName>
                                        </p:attrNameLst>
                                      </p:cBhvr>
                                      <p:to>
                                        <p:strVal val="visible"/>
                                      </p:to>
                                    </p:set>
                                    <p:animEffect transition="in" filter="wipe(right)">
                                      <p:cBhvr>
                                        <p:cTn id="21" dur="500"/>
                                        <p:tgtEl>
                                          <p:spTgt spid="349203"/>
                                        </p:tgtEl>
                                      </p:cBhvr>
                                    </p:animEffect>
                                  </p:childTnLst>
                                  <p:subTnLst>
                                    <p:animClr clrSpc="rgb" dir="cw">
                                      <p:cBhvr override="childStyle">
                                        <p:cTn dur="1" fill="hold" display="0" masterRel="nextClick" afterEffect="1"/>
                                        <p:tgtEl>
                                          <p:spTgt spid="349203"/>
                                        </p:tgtEl>
                                        <p:attrNameLst>
                                          <p:attrName>ppt_c</p:attrName>
                                        </p:attrNameLst>
                                      </p:cBhvr>
                                      <p:to>
                                        <a:srgbClr val="0000CC"/>
                                      </p:to>
                                    </p:animClr>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349204"/>
                                        </p:tgtEl>
                                        <p:attrNameLst>
                                          <p:attrName>style.visibility</p:attrName>
                                        </p:attrNameLst>
                                      </p:cBhvr>
                                      <p:to>
                                        <p:strVal val="visible"/>
                                      </p:to>
                                    </p:set>
                                    <p:animEffect transition="in" filter="wipe(right)">
                                      <p:cBhvr>
                                        <p:cTn id="26" dur="500"/>
                                        <p:tgtEl>
                                          <p:spTgt spid="349204"/>
                                        </p:tgtEl>
                                      </p:cBhvr>
                                    </p:animEffect>
                                  </p:childTnLst>
                                  <p:subTnLst>
                                    <p:animClr clrSpc="rgb" dir="cw">
                                      <p:cBhvr override="childStyle">
                                        <p:cTn dur="1" fill="hold" display="0" masterRel="nextClick" afterEffect="1"/>
                                        <p:tgtEl>
                                          <p:spTgt spid="349204"/>
                                        </p:tgtEl>
                                        <p:attrNameLst>
                                          <p:attrName>ppt_c</p:attrName>
                                        </p:attrNameLst>
                                      </p:cBhvr>
                                      <p:to>
                                        <a:srgbClr val="0000CC"/>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349199"/>
                                        </p:tgtEl>
                                        <p:attrNameLst>
                                          <p:attrName>style.visibility</p:attrName>
                                        </p:attrNameLst>
                                      </p:cBhvr>
                                      <p:to>
                                        <p:strVal val="visible"/>
                                      </p:to>
                                    </p:set>
                                    <p:anim calcmode="lin" valueType="num">
                                      <p:cBhvr>
                                        <p:cTn id="31" dur="500" fill="hold"/>
                                        <p:tgtEl>
                                          <p:spTgt spid="349199"/>
                                        </p:tgtEl>
                                        <p:attrNameLst>
                                          <p:attrName>ppt_x</p:attrName>
                                        </p:attrNameLst>
                                      </p:cBhvr>
                                      <p:tavLst>
                                        <p:tav tm="0">
                                          <p:val>
                                            <p:strVal val="#ppt_x"/>
                                          </p:val>
                                        </p:tav>
                                        <p:tav tm="100000">
                                          <p:val>
                                            <p:strVal val="#ppt_x"/>
                                          </p:val>
                                        </p:tav>
                                      </p:tavLst>
                                    </p:anim>
                                    <p:anim calcmode="lin" valueType="num">
                                      <p:cBhvr>
                                        <p:cTn id="32" dur="500" fill="hold"/>
                                        <p:tgtEl>
                                          <p:spTgt spid="349199"/>
                                        </p:tgtEl>
                                        <p:attrNameLst>
                                          <p:attrName>ppt_y</p:attrName>
                                        </p:attrNameLst>
                                      </p:cBhvr>
                                      <p:tavLst>
                                        <p:tav tm="0">
                                          <p:val>
                                            <p:strVal val="#ppt_y+#ppt_h/2"/>
                                          </p:val>
                                        </p:tav>
                                        <p:tav tm="100000">
                                          <p:val>
                                            <p:strVal val="#ppt_y"/>
                                          </p:val>
                                        </p:tav>
                                      </p:tavLst>
                                    </p:anim>
                                    <p:anim calcmode="lin" valueType="num">
                                      <p:cBhvr>
                                        <p:cTn id="33" dur="500" fill="hold"/>
                                        <p:tgtEl>
                                          <p:spTgt spid="349199"/>
                                        </p:tgtEl>
                                        <p:attrNameLst>
                                          <p:attrName>ppt_w</p:attrName>
                                        </p:attrNameLst>
                                      </p:cBhvr>
                                      <p:tavLst>
                                        <p:tav tm="0">
                                          <p:val>
                                            <p:strVal val="#ppt_w"/>
                                          </p:val>
                                        </p:tav>
                                        <p:tav tm="100000">
                                          <p:val>
                                            <p:strVal val="#ppt_w"/>
                                          </p:val>
                                        </p:tav>
                                      </p:tavLst>
                                    </p:anim>
                                    <p:anim calcmode="lin" valueType="num">
                                      <p:cBhvr>
                                        <p:cTn id="34" dur="500" fill="hold"/>
                                        <p:tgtEl>
                                          <p:spTgt spid="349199"/>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49207"/>
                                        </p:tgtEl>
                                        <p:attrNameLst>
                                          <p:attrName>style.visibility</p:attrName>
                                        </p:attrNameLst>
                                      </p:cBhvr>
                                      <p:to>
                                        <p:strVal val="visible"/>
                                      </p:to>
                                    </p:set>
                                    <p:animEffect transition="in" filter="wipe(down)">
                                      <p:cBhvr>
                                        <p:cTn id="39" dur="500"/>
                                        <p:tgtEl>
                                          <p:spTgt spid="34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7" grpId="0" autoUpdateAnimBg="0"/>
      <p:bldP spid="34919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C8B92EA-A2EB-47BC-95B8-329D921D105C}" type="slidenum">
              <a:rPr lang="de-DE" altLang="de-DE" sz="1000">
                <a:solidFill>
                  <a:srgbClr val="71AD2A"/>
                </a:solidFill>
              </a:rPr>
              <a:pPr algn="r">
                <a:spcBef>
                  <a:spcPct val="0"/>
                </a:spcBef>
                <a:buClrTx/>
                <a:buFontTx/>
                <a:buNone/>
              </a:pPr>
              <a:t>14</a:t>
            </a:fld>
            <a:endParaRPr lang="de-DE" altLang="de-DE" sz="1000">
              <a:solidFill>
                <a:srgbClr val="71AD2A"/>
              </a:solidFill>
            </a:endParaRPr>
          </a:p>
        </p:txBody>
      </p:sp>
      <p:sp>
        <p:nvSpPr>
          <p:cNvPr id="2457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042988"/>
            <a:ext cx="859155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3"/>
          <p:cNvSpPr>
            <a:spLocks noGrp="1"/>
          </p:cNvSpPr>
          <p:nvPr>
            <p:ph type="title"/>
          </p:nvPr>
        </p:nvSpPr>
        <p:spPr/>
        <p:txBody>
          <a:bodyPr/>
          <a:lstStyle/>
          <a:p>
            <a:pPr eaLnBrk="1" hangingPunct="1"/>
            <a:r>
              <a:rPr lang="de-DE" altLang="de-DE"/>
              <a:t>Lamellenkupplung</a:t>
            </a:r>
          </a:p>
        </p:txBody>
      </p:sp>
      <p:sp>
        <p:nvSpPr>
          <p:cNvPr id="25603"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F806DA8-137A-47A2-BE74-7ABF23E12790}" type="slidenum">
              <a:rPr lang="de-DE" altLang="de-DE" sz="1000">
                <a:solidFill>
                  <a:srgbClr val="71AD2A"/>
                </a:solidFill>
              </a:rPr>
              <a:pPr algn="r">
                <a:spcBef>
                  <a:spcPct val="0"/>
                </a:spcBef>
                <a:buClrTx/>
                <a:buFontTx/>
                <a:buNone/>
              </a:pPr>
              <a:t>15</a:t>
            </a:fld>
            <a:endParaRPr lang="de-DE" altLang="de-DE" sz="1000">
              <a:solidFill>
                <a:srgbClr val="71AD2A"/>
              </a:solidFill>
            </a:endParaRPr>
          </a:p>
        </p:txBody>
      </p:sp>
      <p:sp>
        <p:nvSpPr>
          <p:cNvPr id="25604"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647700"/>
            <a:ext cx="7200900" cy="434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4992688"/>
            <a:ext cx="7489825" cy="182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5607" name="Picture 7" descr="C:\Program Files\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988" y="5300663"/>
            <a:ext cx="127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Strömungskupplungen</a:t>
            </a:r>
          </a:p>
        </p:txBody>
      </p:sp>
      <p:sp>
        <p:nvSpPr>
          <p:cNvPr id="2662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D64FBF36-180B-4640-A64C-1BED0DC15F3C}" type="slidenum">
              <a:rPr lang="de-DE" altLang="de-DE" sz="1000">
                <a:solidFill>
                  <a:srgbClr val="71AD2A"/>
                </a:solidFill>
              </a:rPr>
              <a:pPr algn="r">
                <a:spcBef>
                  <a:spcPct val="0"/>
                </a:spcBef>
                <a:buClrTx/>
                <a:buFontTx/>
                <a:buNone/>
              </a:pPr>
              <a:t>16</a:t>
            </a:fld>
            <a:endParaRPr lang="de-DE" altLang="de-DE" sz="1000">
              <a:solidFill>
                <a:srgbClr val="71AD2A"/>
              </a:solidFill>
            </a:endParaRPr>
          </a:p>
        </p:txBody>
      </p:sp>
      <p:sp>
        <p:nvSpPr>
          <p:cNvPr id="2662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51244" name="Picture 12" descr="GTURB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066800"/>
            <a:ext cx="9142412"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1250" name="Group 18"/>
          <p:cNvGrpSpPr>
            <a:grpSpLocks/>
          </p:cNvGrpSpPr>
          <p:nvPr/>
        </p:nvGrpSpPr>
        <p:grpSpPr bwMode="auto">
          <a:xfrm>
            <a:off x="2971800" y="1066800"/>
            <a:ext cx="2286000" cy="990600"/>
            <a:chOff x="1920" y="672"/>
            <a:chExt cx="1392" cy="528"/>
          </a:xfrm>
        </p:grpSpPr>
        <p:sp>
          <p:nvSpPr>
            <p:cNvPr id="26640" name="Line 14"/>
            <p:cNvSpPr>
              <a:spLocks noChangeShapeType="1"/>
            </p:cNvSpPr>
            <p:nvPr/>
          </p:nvSpPr>
          <p:spPr bwMode="auto">
            <a:xfrm flipH="1">
              <a:off x="1968" y="864"/>
              <a:ext cx="624"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41" name="Text Box 15"/>
            <p:cNvSpPr txBox="1">
              <a:spLocks noChangeArrowheads="1"/>
            </p:cNvSpPr>
            <p:nvPr/>
          </p:nvSpPr>
          <p:spPr bwMode="auto">
            <a:xfrm>
              <a:off x="1920" y="672"/>
              <a:ext cx="1392"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Pumpenrad</a:t>
              </a:r>
              <a:endParaRPr lang="de-DE" altLang="de-DE" sz="1400">
                <a:solidFill>
                  <a:srgbClr val="FF3300"/>
                </a:solidFill>
              </a:endParaRPr>
            </a:p>
          </p:txBody>
        </p:sp>
      </p:grpSp>
      <p:grpSp>
        <p:nvGrpSpPr>
          <p:cNvPr id="351251" name="Group 19"/>
          <p:cNvGrpSpPr>
            <a:grpSpLocks/>
          </p:cNvGrpSpPr>
          <p:nvPr/>
        </p:nvGrpSpPr>
        <p:grpSpPr bwMode="auto">
          <a:xfrm>
            <a:off x="0" y="1066800"/>
            <a:ext cx="2209800" cy="990600"/>
            <a:chOff x="0" y="672"/>
            <a:chExt cx="1392" cy="624"/>
          </a:xfrm>
        </p:grpSpPr>
        <p:sp>
          <p:nvSpPr>
            <p:cNvPr id="26638" name="Line 16"/>
            <p:cNvSpPr>
              <a:spLocks noChangeShapeType="1"/>
            </p:cNvSpPr>
            <p:nvPr/>
          </p:nvSpPr>
          <p:spPr bwMode="auto">
            <a:xfrm>
              <a:off x="672" y="864"/>
              <a:ext cx="672"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9" name="Text Box 17"/>
            <p:cNvSpPr txBox="1">
              <a:spLocks noChangeArrowheads="1"/>
            </p:cNvSpPr>
            <p:nvPr/>
          </p:nvSpPr>
          <p:spPr bwMode="auto">
            <a:xfrm>
              <a:off x="0" y="672"/>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Turbinenrad</a:t>
              </a:r>
              <a:endParaRPr lang="de-DE" altLang="de-DE" sz="1400">
                <a:solidFill>
                  <a:srgbClr val="FF3300"/>
                </a:solidFill>
              </a:endParaRPr>
            </a:p>
          </p:txBody>
        </p:sp>
      </p:grpSp>
      <p:grpSp>
        <p:nvGrpSpPr>
          <p:cNvPr id="351257" name="Group 25"/>
          <p:cNvGrpSpPr>
            <a:grpSpLocks/>
          </p:cNvGrpSpPr>
          <p:nvPr/>
        </p:nvGrpSpPr>
        <p:grpSpPr bwMode="auto">
          <a:xfrm>
            <a:off x="3124200" y="3429000"/>
            <a:ext cx="1676400" cy="1371600"/>
            <a:chOff x="1968" y="2160"/>
            <a:chExt cx="1056" cy="864"/>
          </a:xfrm>
        </p:grpSpPr>
        <p:sp>
          <p:nvSpPr>
            <p:cNvPr id="26636" name="Line 21"/>
            <p:cNvSpPr>
              <a:spLocks noChangeShapeType="1"/>
            </p:cNvSpPr>
            <p:nvPr/>
          </p:nvSpPr>
          <p:spPr bwMode="auto">
            <a:xfrm flipH="1" flipV="1">
              <a:off x="2448" y="2160"/>
              <a:ext cx="0" cy="67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7" name="Text Box 22"/>
            <p:cNvSpPr txBox="1">
              <a:spLocks noChangeArrowheads="1"/>
            </p:cNvSpPr>
            <p:nvPr/>
          </p:nvSpPr>
          <p:spPr bwMode="auto">
            <a:xfrm>
              <a:off x="1968" y="2832"/>
              <a:ext cx="10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zum Getriebe</a:t>
              </a:r>
              <a:endParaRPr lang="de-DE" altLang="de-DE" sz="1400" b="1">
                <a:solidFill>
                  <a:srgbClr val="FF3300"/>
                </a:solidFill>
              </a:endParaRPr>
            </a:p>
          </p:txBody>
        </p:sp>
      </p:grpSp>
      <p:grpSp>
        <p:nvGrpSpPr>
          <p:cNvPr id="351258" name="Group 26"/>
          <p:cNvGrpSpPr>
            <a:grpSpLocks/>
          </p:cNvGrpSpPr>
          <p:nvPr/>
        </p:nvGrpSpPr>
        <p:grpSpPr bwMode="auto">
          <a:xfrm>
            <a:off x="382588" y="3429000"/>
            <a:ext cx="1370012" cy="1371600"/>
            <a:chOff x="240" y="2160"/>
            <a:chExt cx="864" cy="864"/>
          </a:xfrm>
        </p:grpSpPr>
        <p:sp>
          <p:nvSpPr>
            <p:cNvPr id="26634" name="Line 23"/>
            <p:cNvSpPr>
              <a:spLocks noChangeShapeType="1"/>
            </p:cNvSpPr>
            <p:nvPr/>
          </p:nvSpPr>
          <p:spPr bwMode="auto">
            <a:xfrm flipH="1" flipV="1">
              <a:off x="624" y="2160"/>
              <a:ext cx="0" cy="67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5" name="Text Box 24"/>
            <p:cNvSpPr txBox="1">
              <a:spLocks noChangeArrowheads="1"/>
            </p:cNvSpPr>
            <p:nvPr/>
          </p:nvSpPr>
          <p:spPr bwMode="auto">
            <a:xfrm>
              <a:off x="240" y="283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vom Motor</a:t>
              </a:r>
              <a:endParaRPr lang="de-DE" altLang="de-DE" sz="1400" b="1">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51244"/>
                                        </p:tgtEl>
                                        <p:attrNameLst>
                                          <p:attrName>style.visibility</p:attrName>
                                        </p:attrNameLst>
                                      </p:cBhvr>
                                      <p:to>
                                        <p:strVal val="visible"/>
                                      </p:to>
                                    </p:set>
                                    <p:animEffect transition="in" filter="randombar(horizontal)">
                                      <p:cBhvr>
                                        <p:cTn id="7" dur="500"/>
                                        <p:tgtEl>
                                          <p:spTgt spid="351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51250"/>
                                        </p:tgtEl>
                                        <p:attrNameLst>
                                          <p:attrName>style.visibility</p:attrName>
                                        </p:attrNameLst>
                                      </p:cBhvr>
                                      <p:to>
                                        <p:strVal val="visible"/>
                                      </p:to>
                                    </p:set>
                                    <p:animEffect transition="in" filter="wipe(right)">
                                      <p:cBhvr>
                                        <p:cTn id="12" dur="500"/>
                                        <p:tgtEl>
                                          <p:spTgt spid="351250"/>
                                        </p:tgtEl>
                                      </p:cBhvr>
                                    </p:animEffect>
                                  </p:childTnLst>
                                  <p:subTnLst>
                                    <p:animClr clrSpc="rgb" dir="cw">
                                      <p:cBhvr override="childStyle">
                                        <p:cTn dur="1" fill="hold" display="0" masterRel="nextClick" afterEffect="1"/>
                                        <p:tgtEl>
                                          <p:spTgt spid="351250"/>
                                        </p:tgtEl>
                                        <p:attrNameLst>
                                          <p:attrName>ppt_c</p:attrName>
                                        </p:attrNameLst>
                                      </p:cBhvr>
                                      <p:to>
                                        <a:srgbClr val="0000FF"/>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51251"/>
                                        </p:tgtEl>
                                        <p:attrNameLst>
                                          <p:attrName>style.visibility</p:attrName>
                                        </p:attrNameLst>
                                      </p:cBhvr>
                                      <p:to>
                                        <p:strVal val="visible"/>
                                      </p:to>
                                    </p:set>
                                    <p:animEffect transition="in" filter="wipe(left)">
                                      <p:cBhvr>
                                        <p:cTn id="17" dur="500"/>
                                        <p:tgtEl>
                                          <p:spTgt spid="351251"/>
                                        </p:tgtEl>
                                      </p:cBhvr>
                                    </p:animEffect>
                                  </p:childTnLst>
                                  <p:subTnLst>
                                    <p:animClr clrSpc="rgb" dir="cw">
                                      <p:cBhvr override="childStyle">
                                        <p:cTn dur="1" fill="hold" display="0" masterRel="nextClick" afterEffect="1"/>
                                        <p:tgtEl>
                                          <p:spTgt spid="351251"/>
                                        </p:tgtEl>
                                        <p:attrNameLst>
                                          <p:attrName>ppt_c</p:attrName>
                                        </p:attrNameLst>
                                      </p:cBhvr>
                                      <p:to>
                                        <a:srgbClr val="0000FF"/>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51258"/>
                                        </p:tgtEl>
                                        <p:attrNameLst>
                                          <p:attrName>style.visibility</p:attrName>
                                        </p:attrNameLst>
                                      </p:cBhvr>
                                      <p:to>
                                        <p:strVal val="visible"/>
                                      </p:to>
                                    </p:set>
                                    <p:animEffect transition="in" filter="wipe(down)">
                                      <p:cBhvr>
                                        <p:cTn id="22" dur="500"/>
                                        <p:tgtEl>
                                          <p:spTgt spid="351258"/>
                                        </p:tgtEl>
                                      </p:cBhvr>
                                    </p:animEffect>
                                  </p:childTnLst>
                                  <p:subTnLst>
                                    <p:animClr clrSpc="rgb" dir="cw">
                                      <p:cBhvr override="childStyle">
                                        <p:cTn dur="1" fill="hold" display="0" masterRel="nextClick" afterEffect="1"/>
                                        <p:tgtEl>
                                          <p:spTgt spid="351258"/>
                                        </p:tgtEl>
                                        <p:attrNameLst>
                                          <p:attrName>ppt_c</p:attrName>
                                        </p:attrNameLst>
                                      </p:cBhvr>
                                      <p:to>
                                        <a:srgbClr val="0000FF"/>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51257"/>
                                        </p:tgtEl>
                                        <p:attrNameLst>
                                          <p:attrName>style.visibility</p:attrName>
                                        </p:attrNameLst>
                                      </p:cBhvr>
                                      <p:to>
                                        <p:strVal val="visible"/>
                                      </p:to>
                                    </p:set>
                                    <p:animEffect transition="in" filter="wipe(down)">
                                      <p:cBhvr>
                                        <p:cTn id="27" dur="500"/>
                                        <p:tgtEl>
                                          <p:spTgt spid="351257"/>
                                        </p:tgtEl>
                                      </p:cBhvr>
                                    </p:animEffect>
                                  </p:childTnLst>
                                  <p:subTnLst>
                                    <p:animClr clrSpc="rgb" dir="cw">
                                      <p:cBhvr override="childStyle">
                                        <p:cTn dur="1" fill="hold" display="0" masterRel="nextClick" afterEffect="1"/>
                                        <p:tgtEl>
                                          <p:spTgt spid="351257"/>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de-DE" altLang="de-DE"/>
              <a:t>Flüssigkeitskupplung (Turbokupplung)</a:t>
            </a:r>
            <a:br>
              <a:rPr lang="de-DE" altLang="de-DE"/>
            </a:br>
            <a:endParaRPr lang="de-DE" altLang="de-DE"/>
          </a:p>
        </p:txBody>
      </p:sp>
      <p:sp>
        <p:nvSpPr>
          <p:cNvPr id="27651"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15C0AD8A-74F6-4B25-9E7F-769B08D2160C}" type="slidenum">
              <a:rPr lang="de-DE" altLang="de-DE" sz="1000">
                <a:solidFill>
                  <a:srgbClr val="71AD2A"/>
                </a:solidFill>
              </a:rPr>
              <a:pPr algn="r">
                <a:spcBef>
                  <a:spcPct val="0"/>
                </a:spcBef>
                <a:buClrTx/>
                <a:buFontTx/>
                <a:buNone/>
              </a:pPr>
              <a:t>17</a:t>
            </a:fld>
            <a:endParaRPr lang="de-DE" altLang="de-DE" sz="1000">
              <a:solidFill>
                <a:srgbClr val="71AD2A"/>
              </a:solidFill>
            </a:endParaRPr>
          </a:p>
        </p:txBody>
      </p:sp>
      <p:sp>
        <p:nvSpPr>
          <p:cNvPr id="27652"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73772" name="Picture 1036" descr="T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3733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73" name="Picture 1037" descr="T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990600"/>
            <a:ext cx="2362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74" name="Picture 1038" descr="TK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33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75" name="Picture 1039" descr="TK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990600"/>
            <a:ext cx="2362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76" name="Picture 1040" descr="TK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905000"/>
            <a:ext cx="3810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78" name="Text Box 1042"/>
          <p:cNvSpPr txBox="1">
            <a:spLocks noChangeArrowheads="1"/>
          </p:cNvSpPr>
          <p:nvPr/>
        </p:nvSpPr>
        <p:spPr bwMode="auto">
          <a:xfrm>
            <a:off x="457200" y="3276600"/>
            <a:ext cx="1752600" cy="2746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a:solidFill>
                  <a:srgbClr val="000000"/>
                </a:solidFill>
              </a:rPr>
              <a:t>Motorstillstand</a:t>
            </a:r>
            <a:endParaRPr lang="de-DE" altLang="de-DE" sz="1200" b="1">
              <a:solidFill>
                <a:srgbClr val="FF3300"/>
              </a:solidFill>
            </a:endParaRPr>
          </a:p>
        </p:txBody>
      </p:sp>
      <p:sp>
        <p:nvSpPr>
          <p:cNvPr id="373779" name="Text Box 1043"/>
          <p:cNvSpPr txBox="1">
            <a:spLocks noChangeArrowheads="1"/>
          </p:cNvSpPr>
          <p:nvPr/>
        </p:nvSpPr>
        <p:spPr bwMode="auto">
          <a:xfrm>
            <a:off x="457200" y="5867400"/>
            <a:ext cx="2133600" cy="2746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a:solidFill>
                  <a:srgbClr val="000000"/>
                </a:solidFill>
              </a:rPr>
              <a:t>Motor ca. 700 min </a:t>
            </a:r>
            <a:r>
              <a:rPr lang="de-DE" altLang="de-DE" sz="1200" b="1" baseline="30000">
                <a:solidFill>
                  <a:srgbClr val="000000"/>
                </a:solidFill>
              </a:rPr>
              <a:t>-1</a:t>
            </a:r>
            <a:endParaRPr lang="de-DE" altLang="de-DE" sz="1200" b="1" baseline="30000">
              <a:solidFill>
                <a:srgbClr val="FF3300"/>
              </a:solidFill>
            </a:endParaRPr>
          </a:p>
        </p:txBody>
      </p:sp>
      <p:sp>
        <p:nvSpPr>
          <p:cNvPr id="373780" name="Text Box 1044"/>
          <p:cNvSpPr txBox="1">
            <a:spLocks noChangeArrowheads="1"/>
          </p:cNvSpPr>
          <p:nvPr/>
        </p:nvSpPr>
        <p:spPr bwMode="auto">
          <a:xfrm>
            <a:off x="7086600" y="3276600"/>
            <a:ext cx="1981200" cy="2746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a:solidFill>
                  <a:srgbClr val="000000"/>
                </a:solidFill>
              </a:rPr>
              <a:t>Motor ca.1100 min </a:t>
            </a:r>
            <a:r>
              <a:rPr lang="de-DE" altLang="de-DE" sz="1200" b="1" baseline="30000">
                <a:solidFill>
                  <a:srgbClr val="000000"/>
                </a:solidFill>
              </a:rPr>
              <a:t>-1</a:t>
            </a:r>
            <a:endParaRPr lang="de-DE" altLang="de-DE" sz="1200" b="1">
              <a:solidFill>
                <a:srgbClr val="FF3300"/>
              </a:solidFill>
            </a:endParaRPr>
          </a:p>
        </p:txBody>
      </p:sp>
      <p:sp>
        <p:nvSpPr>
          <p:cNvPr id="373781" name="Text Box 1045"/>
          <p:cNvSpPr txBox="1">
            <a:spLocks noChangeArrowheads="1"/>
          </p:cNvSpPr>
          <p:nvPr/>
        </p:nvSpPr>
        <p:spPr bwMode="auto">
          <a:xfrm>
            <a:off x="7086600" y="5867400"/>
            <a:ext cx="2514600" cy="2746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a:solidFill>
                  <a:srgbClr val="000000"/>
                </a:solidFill>
              </a:rPr>
              <a:t>Turbokupplung kraftschlüssig</a:t>
            </a:r>
            <a:endParaRPr lang="de-DE" altLang="de-DE" sz="1200" b="1">
              <a:solidFill>
                <a:srgbClr val="FF3300"/>
              </a:solidFill>
            </a:endParaRPr>
          </a:p>
        </p:txBody>
      </p:sp>
      <p:sp>
        <p:nvSpPr>
          <p:cNvPr id="373783" name="Text Box 1047"/>
          <p:cNvSpPr txBox="1">
            <a:spLocks noChangeArrowheads="1"/>
          </p:cNvSpPr>
          <p:nvPr/>
        </p:nvSpPr>
        <p:spPr bwMode="auto">
          <a:xfrm>
            <a:off x="3733800" y="19812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Ölstrom</a:t>
            </a:r>
            <a:endParaRPr lang="de-DE" altLang="de-DE" sz="1400" b="1">
              <a:solidFill>
                <a:srgbClr val="FF3300"/>
              </a:solidFill>
            </a:endParaRPr>
          </a:p>
        </p:txBody>
      </p:sp>
      <p:pic>
        <p:nvPicPr>
          <p:cNvPr id="27663" name="Picture 15" descr="C:\Program Files\Microsoft Office\MEDIA\CAGCAT10\j0149887.wmf">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2850" y="6005513"/>
            <a:ext cx="10239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73775"/>
                                        </p:tgtEl>
                                        <p:attrNameLst>
                                          <p:attrName>style.visibility</p:attrName>
                                        </p:attrNameLst>
                                      </p:cBhvr>
                                      <p:to>
                                        <p:strVal val="visible"/>
                                      </p:to>
                                    </p:set>
                                    <p:animEffect transition="in" filter="randombar(horizontal)">
                                      <p:cBhvr>
                                        <p:cTn id="7" dur="500"/>
                                        <p:tgtEl>
                                          <p:spTgt spid="373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373778"/>
                                        </p:tgtEl>
                                        <p:attrNameLst>
                                          <p:attrName>style.visibility</p:attrName>
                                        </p:attrNameLst>
                                      </p:cBhvr>
                                      <p:to>
                                        <p:strVal val="visible"/>
                                      </p:to>
                                    </p:set>
                                    <p:anim calcmode="lin" valueType="num">
                                      <p:cBhvr>
                                        <p:cTn id="12" dur="500" fill="hold"/>
                                        <p:tgtEl>
                                          <p:spTgt spid="373778"/>
                                        </p:tgtEl>
                                        <p:attrNameLst>
                                          <p:attrName>ppt_x</p:attrName>
                                        </p:attrNameLst>
                                      </p:cBhvr>
                                      <p:tavLst>
                                        <p:tav tm="0">
                                          <p:val>
                                            <p:strVal val="#ppt_x"/>
                                          </p:val>
                                        </p:tav>
                                        <p:tav tm="100000">
                                          <p:val>
                                            <p:strVal val="#ppt_x"/>
                                          </p:val>
                                        </p:tav>
                                      </p:tavLst>
                                    </p:anim>
                                    <p:anim calcmode="lin" valueType="num">
                                      <p:cBhvr>
                                        <p:cTn id="13" dur="500" fill="hold"/>
                                        <p:tgtEl>
                                          <p:spTgt spid="373778"/>
                                        </p:tgtEl>
                                        <p:attrNameLst>
                                          <p:attrName>ppt_y</p:attrName>
                                        </p:attrNameLst>
                                      </p:cBhvr>
                                      <p:tavLst>
                                        <p:tav tm="0">
                                          <p:val>
                                            <p:strVal val="#ppt_y+#ppt_h/2"/>
                                          </p:val>
                                        </p:tav>
                                        <p:tav tm="100000">
                                          <p:val>
                                            <p:strVal val="#ppt_y"/>
                                          </p:val>
                                        </p:tav>
                                      </p:tavLst>
                                    </p:anim>
                                    <p:anim calcmode="lin" valueType="num">
                                      <p:cBhvr>
                                        <p:cTn id="14" dur="500" fill="hold"/>
                                        <p:tgtEl>
                                          <p:spTgt spid="373778"/>
                                        </p:tgtEl>
                                        <p:attrNameLst>
                                          <p:attrName>ppt_w</p:attrName>
                                        </p:attrNameLst>
                                      </p:cBhvr>
                                      <p:tavLst>
                                        <p:tav tm="0">
                                          <p:val>
                                            <p:strVal val="#ppt_w"/>
                                          </p:val>
                                        </p:tav>
                                        <p:tav tm="100000">
                                          <p:val>
                                            <p:strVal val="#ppt_w"/>
                                          </p:val>
                                        </p:tav>
                                      </p:tavLst>
                                    </p:anim>
                                    <p:anim calcmode="lin" valueType="num">
                                      <p:cBhvr>
                                        <p:cTn id="15" dur="500" fill="hold"/>
                                        <p:tgtEl>
                                          <p:spTgt spid="373778"/>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3778"/>
                                        </p:tgtEl>
                                        <p:attrNameLst>
                                          <p:attrName>ppt_c</p:attrName>
                                        </p:attrNameLst>
                                      </p:cBhvr>
                                      <p:to>
                                        <a:srgbClr val="0000FF"/>
                                      </p:to>
                                    </p:animClr>
                                  </p:sub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373774"/>
                                        </p:tgtEl>
                                        <p:attrNameLst>
                                          <p:attrName>style.visibility</p:attrName>
                                        </p:attrNameLst>
                                      </p:cBhvr>
                                      <p:to>
                                        <p:strVal val="visible"/>
                                      </p:to>
                                    </p:set>
                                    <p:animEffect transition="in" filter="randombar(horizontal)">
                                      <p:cBhvr>
                                        <p:cTn id="20" dur="500"/>
                                        <p:tgtEl>
                                          <p:spTgt spid="3737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4" fill="hold" grpId="0" nodeType="clickEffect">
                                  <p:stCondLst>
                                    <p:cond delay="0"/>
                                  </p:stCondLst>
                                  <p:childTnLst>
                                    <p:set>
                                      <p:cBhvr>
                                        <p:cTn id="24" dur="1" fill="hold">
                                          <p:stCondLst>
                                            <p:cond delay="0"/>
                                          </p:stCondLst>
                                        </p:cTn>
                                        <p:tgtEl>
                                          <p:spTgt spid="373779"/>
                                        </p:tgtEl>
                                        <p:attrNameLst>
                                          <p:attrName>style.visibility</p:attrName>
                                        </p:attrNameLst>
                                      </p:cBhvr>
                                      <p:to>
                                        <p:strVal val="visible"/>
                                      </p:to>
                                    </p:set>
                                    <p:anim calcmode="lin" valueType="num">
                                      <p:cBhvr>
                                        <p:cTn id="25" dur="500" fill="hold"/>
                                        <p:tgtEl>
                                          <p:spTgt spid="373779"/>
                                        </p:tgtEl>
                                        <p:attrNameLst>
                                          <p:attrName>ppt_x</p:attrName>
                                        </p:attrNameLst>
                                      </p:cBhvr>
                                      <p:tavLst>
                                        <p:tav tm="0">
                                          <p:val>
                                            <p:strVal val="#ppt_x"/>
                                          </p:val>
                                        </p:tav>
                                        <p:tav tm="100000">
                                          <p:val>
                                            <p:strVal val="#ppt_x"/>
                                          </p:val>
                                        </p:tav>
                                      </p:tavLst>
                                    </p:anim>
                                    <p:anim calcmode="lin" valueType="num">
                                      <p:cBhvr>
                                        <p:cTn id="26" dur="500" fill="hold"/>
                                        <p:tgtEl>
                                          <p:spTgt spid="373779"/>
                                        </p:tgtEl>
                                        <p:attrNameLst>
                                          <p:attrName>ppt_y</p:attrName>
                                        </p:attrNameLst>
                                      </p:cBhvr>
                                      <p:tavLst>
                                        <p:tav tm="0">
                                          <p:val>
                                            <p:strVal val="#ppt_y+#ppt_h/2"/>
                                          </p:val>
                                        </p:tav>
                                        <p:tav tm="100000">
                                          <p:val>
                                            <p:strVal val="#ppt_y"/>
                                          </p:val>
                                        </p:tav>
                                      </p:tavLst>
                                    </p:anim>
                                    <p:anim calcmode="lin" valueType="num">
                                      <p:cBhvr>
                                        <p:cTn id="27" dur="500" fill="hold"/>
                                        <p:tgtEl>
                                          <p:spTgt spid="373779"/>
                                        </p:tgtEl>
                                        <p:attrNameLst>
                                          <p:attrName>ppt_w</p:attrName>
                                        </p:attrNameLst>
                                      </p:cBhvr>
                                      <p:tavLst>
                                        <p:tav tm="0">
                                          <p:val>
                                            <p:strVal val="#ppt_w"/>
                                          </p:val>
                                        </p:tav>
                                        <p:tav tm="100000">
                                          <p:val>
                                            <p:strVal val="#ppt_w"/>
                                          </p:val>
                                        </p:tav>
                                      </p:tavLst>
                                    </p:anim>
                                    <p:anim calcmode="lin" valueType="num">
                                      <p:cBhvr>
                                        <p:cTn id="28" dur="500" fill="hold"/>
                                        <p:tgtEl>
                                          <p:spTgt spid="37377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3779"/>
                                        </p:tgtEl>
                                        <p:attrNameLst>
                                          <p:attrName>ppt_c</p:attrName>
                                        </p:attrNameLst>
                                      </p:cBhvr>
                                      <p:to>
                                        <a:srgbClr val="0000FF"/>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373776"/>
                                        </p:tgtEl>
                                        <p:attrNameLst>
                                          <p:attrName>style.visibility</p:attrName>
                                        </p:attrNameLst>
                                      </p:cBhvr>
                                      <p:to>
                                        <p:strVal val="visible"/>
                                      </p:to>
                                    </p:set>
                                    <p:animEffect transition="in" filter="randombar(horizontal)">
                                      <p:cBhvr>
                                        <p:cTn id="33" dur="500"/>
                                        <p:tgtEl>
                                          <p:spTgt spid="37377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4" fill="hold" grpId="0" nodeType="clickEffect">
                                  <p:stCondLst>
                                    <p:cond delay="0"/>
                                  </p:stCondLst>
                                  <p:childTnLst>
                                    <p:set>
                                      <p:cBhvr>
                                        <p:cTn id="37" dur="1" fill="hold">
                                          <p:stCondLst>
                                            <p:cond delay="0"/>
                                          </p:stCondLst>
                                        </p:cTn>
                                        <p:tgtEl>
                                          <p:spTgt spid="373783"/>
                                        </p:tgtEl>
                                        <p:attrNameLst>
                                          <p:attrName>style.visibility</p:attrName>
                                        </p:attrNameLst>
                                      </p:cBhvr>
                                      <p:to>
                                        <p:strVal val="visible"/>
                                      </p:to>
                                    </p:set>
                                    <p:anim calcmode="lin" valueType="num">
                                      <p:cBhvr>
                                        <p:cTn id="38" dur="500" fill="hold"/>
                                        <p:tgtEl>
                                          <p:spTgt spid="373783"/>
                                        </p:tgtEl>
                                        <p:attrNameLst>
                                          <p:attrName>ppt_x</p:attrName>
                                        </p:attrNameLst>
                                      </p:cBhvr>
                                      <p:tavLst>
                                        <p:tav tm="0">
                                          <p:val>
                                            <p:strVal val="#ppt_x"/>
                                          </p:val>
                                        </p:tav>
                                        <p:tav tm="100000">
                                          <p:val>
                                            <p:strVal val="#ppt_x"/>
                                          </p:val>
                                        </p:tav>
                                      </p:tavLst>
                                    </p:anim>
                                    <p:anim calcmode="lin" valueType="num">
                                      <p:cBhvr>
                                        <p:cTn id="39" dur="500" fill="hold"/>
                                        <p:tgtEl>
                                          <p:spTgt spid="373783"/>
                                        </p:tgtEl>
                                        <p:attrNameLst>
                                          <p:attrName>ppt_y</p:attrName>
                                        </p:attrNameLst>
                                      </p:cBhvr>
                                      <p:tavLst>
                                        <p:tav tm="0">
                                          <p:val>
                                            <p:strVal val="#ppt_y+#ppt_h/2"/>
                                          </p:val>
                                        </p:tav>
                                        <p:tav tm="100000">
                                          <p:val>
                                            <p:strVal val="#ppt_y"/>
                                          </p:val>
                                        </p:tav>
                                      </p:tavLst>
                                    </p:anim>
                                    <p:anim calcmode="lin" valueType="num">
                                      <p:cBhvr>
                                        <p:cTn id="40" dur="500" fill="hold"/>
                                        <p:tgtEl>
                                          <p:spTgt spid="373783"/>
                                        </p:tgtEl>
                                        <p:attrNameLst>
                                          <p:attrName>ppt_w</p:attrName>
                                        </p:attrNameLst>
                                      </p:cBhvr>
                                      <p:tavLst>
                                        <p:tav tm="0">
                                          <p:val>
                                            <p:strVal val="#ppt_w"/>
                                          </p:val>
                                        </p:tav>
                                        <p:tav tm="100000">
                                          <p:val>
                                            <p:strVal val="#ppt_w"/>
                                          </p:val>
                                        </p:tav>
                                      </p:tavLst>
                                    </p:anim>
                                    <p:anim calcmode="lin" valueType="num">
                                      <p:cBhvr>
                                        <p:cTn id="41" dur="500" fill="hold"/>
                                        <p:tgtEl>
                                          <p:spTgt spid="37378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3783"/>
                                        </p:tgtEl>
                                        <p:attrNameLst>
                                          <p:attrName>ppt_c</p:attrName>
                                        </p:attrNameLst>
                                      </p:cBhvr>
                                      <p:to>
                                        <a:srgbClr val="0000FF"/>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373773"/>
                                        </p:tgtEl>
                                        <p:attrNameLst>
                                          <p:attrName>style.visibility</p:attrName>
                                        </p:attrNameLst>
                                      </p:cBhvr>
                                      <p:to>
                                        <p:strVal val="visible"/>
                                      </p:to>
                                    </p:set>
                                    <p:animEffect transition="in" filter="randombar(horizontal)">
                                      <p:cBhvr>
                                        <p:cTn id="46" dur="500"/>
                                        <p:tgtEl>
                                          <p:spTgt spid="37377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373780"/>
                                        </p:tgtEl>
                                        <p:attrNameLst>
                                          <p:attrName>style.visibility</p:attrName>
                                        </p:attrNameLst>
                                      </p:cBhvr>
                                      <p:to>
                                        <p:strVal val="visible"/>
                                      </p:to>
                                    </p:set>
                                    <p:anim calcmode="lin" valueType="num">
                                      <p:cBhvr>
                                        <p:cTn id="51" dur="500" fill="hold"/>
                                        <p:tgtEl>
                                          <p:spTgt spid="373780"/>
                                        </p:tgtEl>
                                        <p:attrNameLst>
                                          <p:attrName>ppt_x</p:attrName>
                                        </p:attrNameLst>
                                      </p:cBhvr>
                                      <p:tavLst>
                                        <p:tav tm="0">
                                          <p:val>
                                            <p:strVal val="#ppt_x"/>
                                          </p:val>
                                        </p:tav>
                                        <p:tav tm="100000">
                                          <p:val>
                                            <p:strVal val="#ppt_x"/>
                                          </p:val>
                                        </p:tav>
                                      </p:tavLst>
                                    </p:anim>
                                    <p:anim calcmode="lin" valueType="num">
                                      <p:cBhvr>
                                        <p:cTn id="52" dur="500" fill="hold"/>
                                        <p:tgtEl>
                                          <p:spTgt spid="373780"/>
                                        </p:tgtEl>
                                        <p:attrNameLst>
                                          <p:attrName>ppt_y</p:attrName>
                                        </p:attrNameLst>
                                      </p:cBhvr>
                                      <p:tavLst>
                                        <p:tav tm="0">
                                          <p:val>
                                            <p:strVal val="#ppt_y+#ppt_h/2"/>
                                          </p:val>
                                        </p:tav>
                                        <p:tav tm="100000">
                                          <p:val>
                                            <p:strVal val="#ppt_y"/>
                                          </p:val>
                                        </p:tav>
                                      </p:tavLst>
                                    </p:anim>
                                    <p:anim calcmode="lin" valueType="num">
                                      <p:cBhvr>
                                        <p:cTn id="53" dur="500" fill="hold"/>
                                        <p:tgtEl>
                                          <p:spTgt spid="373780"/>
                                        </p:tgtEl>
                                        <p:attrNameLst>
                                          <p:attrName>ppt_w</p:attrName>
                                        </p:attrNameLst>
                                      </p:cBhvr>
                                      <p:tavLst>
                                        <p:tav tm="0">
                                          <p:val>
                                            <p:strVal val="#ppt_w"/>
                                          </p:val>
                                        </p:tav>
                                        <p:tav tm="100000">
                                          <p:val>
                                            <p:strVal val="#ppt_w"/>
                                          </p:val>
                                        </p:tav>
                                      </p:tavLst>
                                    </p:anim>
                                    <p:anim calcmode="lin" valueType="num">
                                      <p:cBhvr>
                                        <p:cTn id="54" dur="500" fill="hold"/>
                                        <p:tgtEl>
                                          <p:spTgt spid="373780"/>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3780"/>
                                        </p:tgtEl>
                                        <p:attrNameLst>
                                          <p:attrName>ppt_c</p:attrName>
                                        </p:attrNameLst>
                                      </p:cBhvr>
                                      <p:to>
                                        <a:srgbClr val="0000FF"/>
                                      </p:to>
                                    </p:animClr>
                                  </p:subTnLst>
                                </p:cTn>
                              </p:par>
                            </p:childTnLst>
                          </p:cTn>
                        </p:par>
                      </p:childTnLst>
                    </p:cTn>
                  </p:par>
                  <p:par>
                    <p:cTn id="55" fill="hold" nodeType="clickPar">
                      <p:stCondLst>
                        <p:cond delay="indefinite"/>
                      </p:stCondLst>
                      <p:childTnLst>
                        <p:par>
                          <p:cTn id="56" fill="hold" nodeType="withGroup">
                            <p:stCondLst>
                              <p:cond delay="0"/>
                            </p:stCondLst>
                            <p:childTnLst>
                              <p:par>
                                <p:cTn id="57" presetID="14" presetClass="entr" presetSubtype="10" fill="hold" nodeType="clickEffect">
                                  <p:stCondLst>
                                    <p:cond delay="0"/>
                                  </p:stCondLst>
                                  <p:childTnLst>
                                    <p:set>
                                      <p:cBhvr>
                                        <p:cTn id="58" dur="1" fill="hold">
                                          <p:stCondLst>
                                            <p:cond delay="0"/>
                                          </p:stCondLst>
                                        </p:cTn>
                                        <p:tgtEl>
                                          <p:spTgt spid="373772"/>
                                        </p:tgtEl>
                                        <p:attrNameLst>
                                          <p:attrName>style.visibility</p:attrName>
                                        </p:attrNameLst>
                                      </p:cBhvr>
                                      <p:to>
                                        <p:strVal val="visible"/>
                                      </p:to>
                                    </p:set>
                                    <p:animEffect transition="in" filter="randombar(horizontal)">
                                      <p:cBhvr>
                                        <p:cTn id="59" dur="500"/>
                                        <p:tgtEl>
                                          <p:spTgt spid="37377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4" fill="hold" grpId="0" nodeType="clickEffect">
                                  <p:stCondLst>
                                    <p:cond delay="0"/>
                                  </p:stCondLst>
                                  <p:childTnLst>
                                    <p:set>
                                      <p:cBhvr>
                                        <p:cTn id="63" dur="1" fill="hold">
                                          <p:stCondLst>
                                            <p:cond delay="0"/>
                                          </p:stCondLst>
                                        </p:cTn>
                                        <p:tgtEl>
                                          <p:spTgt spid="373781"/>
                                        </p:tgtEl>
                                        <p:attrNameLst>
                                          <p:attrName>style.visibility</p:attrName>
                                        </p:attrNameLst>
                                      </p:cBhvr>
                                      <p:to>
                                        <p:strVal val="visible"/>
                                      </p:to>
                                    </p:set>
                                    <p:anim calcmode="lin" valueType="num">
                                      <p:cBhvr>
                                        <p:cTn id="64" dur="500" fill="hold"/>
                                        <p:tgtEl>
                                          <p:spTgt spid="373781"/>
                                        </p:tgtEl>
                                        <p:attrNameLst>
                                          <p:attrName>ppt_x</p:attrName>
                                        </p:attrNameLst>
                                      </p:cBhvr>
                                      <p:tavLst>
                                        <p:tav tm="0">
                                          <p:val>
                                            <p:strVal val="#ppt_x"/>
                                          </p:val>
                                        </p:tav>
                                        <p:tav tm="100000">
                                          <p:val>
                                            <p:strVal val="#ppt_x"/>
                                          </p:val>
                                        </p:tav>
                                      </p:tavLst>
                                    </p:anim>
                                    <p:anim calcmode="lin" valueType="num">
                                      <p:cBhvr>
                                        <p:cTn id="65" dur="500" fill="hold"/>
                                        <p:tgtEl>
                                          <p:spTgt spid="373781"/>
                                        </p:tgtEl>
                                        <p:attrNameLst>
                                          <p:attrName>ppt_y</p:attrName>
                                        </p:attrNameLst>
                                      </p:cBhvr>
                                      <p:tavLst>
                                        <p:tav tm="0">
                                          <p:val>
                                            <p:strVal val="#ppt_y+#ppt_h/2"/>
                                          </p:val>
                                        </p:tav>
                                        <p:tav tm="100000">
                                          <p:val>
                                            <p:strVal val="#ppt_y"/>
                                          </p:val>
                                        </p:tav>
                                      </p:tavLst>
                                    </p:anim>
                                    <p:anim calcmode="lin" valueType="num">
                                      <p:cBhvr>
                                        <p:cTn id="66" dur="500" fill="hold"/>
                                        <p:tgtEl>
                                          <p:spTgt spid="373781"/>
                                        </p:tgtEl>
                                        <p:attrNameLst>
                                          <p:attrName>ppt_w</p:attrName>
                                        </p:attrNameLst>
                                      </p:cBhvr>
                                      <p:tavLst>
                                        <p:tav tm="0">
                                          <p:val>
                                            <p:strVal val="#ppt_w"/>
                                          </p:val>
                                        </p:tav>
                                        <p:tav tm="100000">
                                          <p:val>
                                            <p:strVal val="#ppt_w"/>
                                          </p:val>
                                        </p:tav>
                                      </p:tavLst>
                                    </p:anim>
                                    <p:anim calcmode="lin" valueType="num">
                                      <p:cBhvr>
                                        <p:cTn id="67" dur="500" fill="hold"/>
                                        <p:tgtEl>
                                          <p:spTgt spid="373781"/>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3781"/>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78" grpId="0" autoUpdateAnimBg="0"/>
      <p:bldP spid="373779" grpId="0" autoUpdateAnimBg="0"/>
      <p:bldP spid="373780" grpId="0" autoUpdateAnimBg="0"/>
      <p:bldP spid="373781" grpId="0" autoUpdateAnimBg="0"/>
      <p:bldP spid="37378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867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BAF884E-4791-4397-A9AF-520954B60E78}" type="slidenum">
              <a:rPr lang="de-DE" altLang="de-DE" sz="1000">
                <a:solidFill>
                  <a:srgbClr val="71AD2A"/>
                </a:solidFill>
              </a:rPr>
              <a:pPr algn="r">
                <a:spcBef>
                  <a:spcPct val="0"/>
                </a:spcBef>
                <a:buClrTx/>
                <a:buFontTx/>
                <a:buNone/>
              </a:pPr>
              <a:t>18</a:t>
            </a:fld>
            <a:endParaRPr lang="de-DE" altLang="de-DE" sz="1000">
              <a:solidFill>
                <a:srgbClr val="71AD2A"/>
              </a:solidFill>
            </a:endParaRPr>
          </a:p>
        </p:txBody>
      </p:sp>
      <p:sp>
        <p:nvSpPr>
          <p:cNvPr id="2867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74795" name="Rectangle 1035"/>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Strömungskupplung mit Verdrängungskammer</a:t>
            </a:r>
            <a:endParaRPr lang="de-DE" altLang="de-DE" sz="1400" b="0">
              <a:effectLst>
                <a:outerShdw blurRad="38100" dist="38100" dir="2700000" algn="tl">
                  <a:srgbClr val="C0C0C0"/>
                </a:outerShdw>
              </a:effectLst>
            </a:endParaRPr>
          </a:p>
        </p:txBody>
      </p:sp>
      <p:pic>
        <p:nvPicPr>
          <p:cNvPr id="374796" name="Picture 1036" descr="TKVAR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6700"/>
            <a:ext cx="89916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4803" name="Group 1043"/>
          <p:cNvGrpSpPr>
            <a:grpSpLocks/>
          </p:cNvGrpSpPr>
          <p:nvPr/>
        </p:nvGrpSpPr>
        <p:grpSpPr bwMode="auto">
          <a:xfrm>
            <a:off x="2667000" y="3962400"/>
            <a:ext cx="2286000" cy="1219200"/>
            <a:chOff x="1680" y="2496"/>
            <a:chExt cx="1440" cy="768"/>
          </a:xfrm>
        </p:grpSpPr>
        <p:sp>
          <p:nvSpPr>
            <p:cNvPr id="28682" name="Line 1037"/>
            <p:cNvSpPr>
              <a:spLocks noChangeShapeType="1"/>
            </p:cNvSpPr>
            <p:nvPr/>
          </p:nvSpPr>
          <p:spPr bwMode="auto">
            <a:xfrm flipH="1" flipV="1">
              <a:off x="1824" y="2496"/>
              <a:ext cx="528" cy="57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683" name="Text Box 1038"/>
            <p:cNvSpPr txBox="1">
              <a:spLocks noChangeArrowheads="1"/>
            </p:cNvSpPr>
            <p:nvPr/>
          </p:nvSpPr>
          <p:spPr bwMode="auto">
            <a:xfrm>
              <a:off x="1680" y="3072"/>
              <a:ext cx="14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Verdrängungskammer</a:t>
              </a:r>
              <a:endParaRPr lang="de-DE" altLang="de-DE" sz="1400">
                <a:solidFill>
                  <a:srgbClr val="FF3300"/>
                </a:solidFill>
              </a:endParaRPr>
            </a:p>
          </p:txBody>
        </p:sp>
      </p:grpSp>
      <p:sp>
        <p:nvSpPr>
          <p:cNvPr id="374800" name="Text Box 1040"/>
          <p:cNvSpPr txBox="1">
            <a:spLocks noChangeArrowheads="1"/>
          </p:cNvSpPr>
          <p:nvPr/>
        </p:nvSpPr>
        <p:spPr bwMode="auto">
          <a:xfrm>
            <a:off x="1219200" y="16764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Stillstand</a:t>
            </a:r>
            <a:endParaRPr lang="de-DE" altLang="de-DE" sz="1400">
              <a:solidFill>
                <a:srgbClr val="FF3300"/>
              </a:solidFill>
            </a:endParaRPr>
          </a:p>
        </p:txBody>
      </p:sp>
      <p:sp>
        <p:nvSpPr>
          <p:cNvPr id="374801" name="Text Box 1041"/>
          <p:cNvSpPr txBox="1">
            <a:spLocks noChangeArrowheads="1"/>
          </p:cNvSpPr>
          <p:nvPr/>
        </p:nvSpPr>
        <p:spPr bwMode="auto">
          <a:xfrm>
            <a:off x="3962400" y="16764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Anfahren</a:t>
            </a:r>
            <a:endParaRPr lang="de-DE" altLang="de-DE" sz="1400">
              <a:solidFill>
                <a:srgbClr val="FF3300"/>
              </a:solidFill>
            </a:endParaRPr>
          </a:p>
        </p:txBody>
      </p:sp>
      <p:sp>
        <p:nvSpPr>
          <p:cNvPr id="374802" name="Text Box 1042"/>
          <p:cNvSpPr txBox="1">
            <a:spLocks noChangeArrowheads="1"/>
          </p:cNvSpPr>
          <p:nvPr/>
        </p:nvSpPr>
        <p:spPr bwMode="auto">
          <a:xfrm>
            <a:off x="6934200" y="16764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Motordrehzahl 1400 min </a:t>
            </a:r>
            <a:r>
              <a:rPr lang="de-DE" altLang="de-DE" sz="1400" b="1" baseline="30000">
                <a:solidFill>
                  <a:srgbClr val="000000"/>
                </a:solidFill>
              </a:rPr>
              <a:t>-1</a:t>
            </a:r>
            <a:endParaRPr lang="de-DE" altLang="de-DE" sz="1400">
              <a:solidFill>
                <a:srgbClr val="FF33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74795"/>
                                        </p:tgtEl>
                                        <p:attrNameLst>
                                          <p:attrName>style.visibility</p:attrName>
                                        </p:attrNameLst>
                                      </p:cBhvr>
                                      <p:to>
                                        <p:strVal val="visible"/>
                                      </p:to>
                                    </p:set>
                                    <p:animEffect transition="in" filter="box(out)">
                                      <p:cBhvr>
                                        <p:cTn id="7" dur="500"/>
                                        <p:tgtEl>
                                          <p:spTgt spid="3747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74796"/>
                                        </p:tgtEl>
                                        <p:attrNameLst>
                                          <p:attrName>style.visibility</p:attrName>
                                        </p:attrNameLst>
                                      </p:cBhvr>
                                      <p:to>
                                        <p:strVal val="visible"/>
                                      </p:to>
                                    </p:set>
                                    <p:animEffect transition="in" filter="dissolve">
                                      <p:cBhvr>
                                        <p:cTn id="12" dur="500"/>
                                        <p:tgtEl>
                                          <p:spTgt spid="374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74803"/>
                                        </p:tgtEl>
                                        <p:attrNameLst>
                                          <p:attrName>style.visibility</p:attrName>
                                        </p:attrNameLst>
                                      </p:cBhvr>
                                      <p:to>
                                        <p:strVal val="visible"/>
                                      </p:to>
                                    </p:set>
                                    <p:animEffect transition="in" filter="wipe(down)">
                                      <p:cBhvr>
                                        <p:cTn id="17" dur="500"/>
                                        <p:tgtEl>
                                          <p:spTgt spid="374803"/>
                                        </p:tgtEl>
                                      </p:cBhvr>
                                    </p:animEffect>
                                  </p:childTnLst>
                                  <p:subTnLst>
                                    <p:animClr clrSpc="rgb" dir="cw">
                                      <p:cBhvr override="childStyle">
                                        <p:cTn dur="1" fill="hold" display="0" masterRel="nextClick" afterEffect="1"/>
                                        <p:tgtEl>
                                          <p:spTgt spid="374803"/>
                                        </p:tgtEl>
                                        <p:attrNameLst>
                                          <p:attrName>ppt_c</p:attrName>
                                        </p:attrNameLst>
                                      </p:cBhvr>
                                      <p:to>
                                        <a:srgbClr val="0000FF"/>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4" fill="hold" grpId="0" nodeType="clickEffect">
                                  <p:stCondLst>
                                    <p:cond delay="0"/>
                                  </p:stCondLst>
                                  <p:childTnLst>
                                    <p:set>
                                      <p:cBhvr>
                                        <p:cTn id="21" dur="1" fill="hold">
                                          <p:stCondLst>
                                            <p:cond delay="0"/>
                                          </p:stCondLst>
                                        </p:cTn>
                                        <p:tgtEl>
                                          <p:spTgt spid="374800"/>
                                        </p:tgtEl>
                                        <p:attrNameLst>
                                          <p:attrName>style.visibility</p:attrName>
                                        </p:attrNameLst>
                                      </p:cBhvr>
                                      <p:to>
                                        <p:strVal val="visible"/>
                                      </p:to>
                                    </p:set>
                                    <p:anim calcmode="lin" valueType="num">
                                      <p:cBhvr>
                                        <p:cTn id="22" dur="500" fill="hold"/>
                                        <p:tgtEl>
                                          <p:spTgt spid="374800"/>
                                        </p:tgtEl>
                                        <p:attrNameLst>
                                          <p:attrName>ppt_x</p:attrName>
                                        </p:attrNameLst>
                                      </p:cBhvr>
                                      <p:tavLst>
                                        <p:tav tm="0">
                                          <p:val>
                                            <p:strVal val="#ppt_x"/>
                                          </p:val>
                                        </p:tav>
                                        <p:tav tm="100000">
                                          <p:val>
                                            <p:strVal val="#ppt_x"/>
                                          </p:val>
                                        </p:tav>
                                      </p:tavLst>
                                    </p:anim>
                                    <p:anim calcmode="lin" valueType="num">
                                      <p:cBhvr>
                                        <p:cTn id="23" dur="500" fill="hold"/>
                                        <p:tgtEl>
                                          <p:spTgt spid="374800"/>
                                        </p:tgtEl>
                                        <p:attrNameLst>
                                          <p:attrName>ppt_y</p:attrName>
                                        </p:attrNameLst>
                                      </p:cBhvr>
                                      <p:tavLst>
                                        <p:tav tm="0">
                                          <p:val>
                                            <p:strVal val="#ppt_y+#ppt_h/2"/>
                                          </p:val>
                                        </p:tav>
                                        <p:tav tm="100000">
                                          <p:val>
                                            <p:strVal val="#ppt_y"/>
                                          </p:val>
                                        </p:tav>
                                      </p:tavLst>
                                    </p:anim>
                                    <p:anim calcmode="lin" valueType="num">
                                      <p:cBhvr>
                                        <p:cTn id="24" dur="500" fill="hold"/>
                                        <p:tgtEl>
                                          <p:spTgt spid="374800"/>
                                        </p:tgtEl>
                                        <p:attrNameLst>
                                          <p:attrName>ppt_w</p:attrName>
                                        </p:attrNameLst>
                                      </p:cBhvr>
                                      <p:tavLst>
                                        <p:tav tm="0">
                                          <p:val>
                                            <p:strVal val="#ppt_w"/>
                                          </p:val>
                                        </p:tav>
                                        <p:tav tm="100000">
                                          <p:val>
                                            <p:strVal val="#ppt_w"/>
                                          </p:val>
                                        </p:tav>
                                      </p:tavLst>
                                    </p:anim>
                                    <p:anim calcmode="lin" valueType="num">
                                      <p:cBhvr>
                                        <p:cTn id="25" dur="500" fill="hold"/>
                                        <p:tgtEl>
                                          <p:spTgt spid="374800"/>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4800"/>
                                        </p:tgtEl>
                                        <p:attrNameLst>
                                          <p:attrName>ppt_c</p:attrName>
                                        </p:attrNameLst>
                                      </p:cBhvr>
                                      <p:to>
                                        <a:srgbClr val="0000FF"/>
                                      </p:to>
                                    </p:animClr>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4" fill="hold" grpId="0" nodeType="clickEffect">
                                  <p:stCondLst>
                                    <p:cond delay="0"/>
                                  </p:stCondLst>
                                  <p:childTnLst>
                                    <p:set>
                                      <p:cBhvr>
                                        <p:cTn id="29" dur="1" fill="hold">
                                          <p:stCondLst>
                                            <p:cond delay="0"/>
                                          </p:stCondLst>
                                        </p:cTn>
                                        <p:tgtEl>
                                          <p:spTgt spid="374801"/>
                                        </p:tgtEl>
                                        <p:attrNameLst>
                                          <p:attrName>style.visibility</p:attrName>
                                        </p:attrNameLst>
                                      </p:cBhvr>
                                      <p:to>
                                        <p:strVal val="visible"/>
                                      </p:to>
                                    </p:set>
                                    <p:anim calcmode="lin" valueType="num">
                                      <p:cBhvr>
                                        <p:cTn id="30" dur="500" fill="hold"/>
                                        <p:tgtEl>
                                          <p:spTgt spid="374801"/>
                                        </p:tgtEl>
                                        <p:attrNameLst>
                                          <p:attrName>ppt_x</p:attrName>
                                        </p:attrNameLst>
                                      </p:cBhvr>
                                      <p:tavLst>
                                        <p:tav tm="0">
                                          <p:val>
                                            <p:strVal val="#ppt_x"/>
                                          </p:val>
                                        </p:tav>
                                        <p:tav tm="100000">
                                          <p:val>
                                            <p:strVal val="#ppt_x"/>
                                          </p:val>
                                        </p:tav>
                                      </p:tavLst>
                                    </p:anim>
                                    <p:anim calcmode="lin" valueType="num">
                                      <p:cBhvr>
                                        <p:cTn id="31" dur="500" fill="hold"/>
                                        <p:tgtEl>
                                          <p:spTgt spid="374801"/>
                                        </p:tgtEl>
                                        <p:attrNameLst>
                                          <p:attrName>ppt_y</p:attrName>
                                        </p:attrNameLst>
                                      </p:cBhvr>
                                      <p:tavLst>
                                        <p:tav tm="0">
                                          <p:val>
                                            <p:strVal val="#ppt_y+#ppt_h/2"/>
                                          </p:val>
                                        </p:tav>
                                        <p:tav tm="100000">
                                          <p:val>
                                            <p:strVal val="#ppt_y"/>
                                          </p:val>
                                        </p:tav>
                                      </p:tavLst>
                                    </p:anim>
                                    <p:anim calcmode="lin" valueType="num">
                                      <p:cBhvr>
                                        <p:cTn id="32" dur="500" fill="hold"/>
                                        <p:tgtEl>
                                          <p:spTgt spid="374801"/>
                                        </p:tgtEl>
                                        <p:attrNameLst>
                                          <p:attrName>ppt_w</p:attrName>
                                        </p:attrNameLst>
                                      </p:cBhvr>
                                      <p:tavLst>
                                        <p:tav tm="0">
                                          <p:val>
                                            <p:strVal val="#ppt_w"/>
                                          </p:val>
                                        </p:tav>
                                        <p:tav tm="100000">
                                          <p:val>
                                            <p:strVal val="#ppt_w"/>
                                          </p:val>
                                        </p:tav>
                                      </p:tavLst>
                                    </p:anim>
                                    <p:anim calcmode="lin" valueType="num">
                                      <p:cBhvr>
                                        <p:cTn id="33" dur="500" fill="hold"/>
                                        <p:tgtEl>
                                          <p:spTgt spid="374801"/>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74801"/>
                                        </p:tgtEl>
                                        <p:attrNameLst>
                                          <p:attrName>ppt_c</p:attrName>
                                        </p:attrNameLst>
                                      </p:cBhvr>
                                      <p:to>
                                        <a:srgbClr val="0000FF"/>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4" fill="hold" grpId="0" nodeType="clickEffect">
                                  <p:stCondLst>
                                    <p:cond delay="0"/>
                                  </p:stCondLst>
                                  <p:childTnLst>
                                    <p:set>
                                      <p:cBhvr>
                                        <p:cTn id="37" dur="1" fill="hold">
                                          <p:stCondLst>
                                            <p:cond delay="0"/>
                                          </p:stCondLst>
                                        </p:cTn>
                                        <p:tgtEl>
                                          <p:spTgt spid="374802"/>
                                        </p:tgtEl>
                                        <p:attrNameLst>
                                          <p:attrName>style.visibility</p:attrName>
                                        </p:attrNameLst>
                                      </p:cBhvr>
                                      <p:to>
                                        <p:strVal val="visible"/>
                                      </p:to>
                                    </p:set>
                                    <p:anim calcmode="lin" valueType="num">
                                      <p:cBhvr>
                                        <p:cTn id="38" dur="500" fill="hold"/>
                                        <p:tgtEl>
                                          <p:spTgt spid="374802"/>
                                        </p:tgtEl>
                                        <p:attrNameLst>
                                          <p:attrName>ppt_x</p:attrName>
                                        </p:attrNameLst>
                                      </p:cBhvr>
                                      <p:tavLst>
                                        <p:tav tm="0">
                                          <p:val>
                                            <p:strVal val="#ppt_x"/>
                                          </p:val>
                                        </p:tav>
                                        <p:tav tm="100000">
                                          <p:val>
                                            <p:strVal val="#ppt_x"/>
                                          </p:val>
                                        </p:tav>
                                      </p:tavLst>
                                    </p:anim>
                                    <p:anim calcmode="lin" valueType="num">
                                      <p:cBhvr>
                                        <p:cTn id="39" dur="500" fill="hold"/>
                                        <p:tgtEl>
                                          <p:spTgt spid="374802"/>
                                        </p:tgtEl>
                                        <p:attrNameLst>
                                          <p:attrName>ppt_y</p:attrName>
                                        </p:attrNameLst>
                                      </p:cBhvr>
                                      <p:tavLst>
                                        <p:tav tm="0">
                                          <p:val>
                                            <p:strVal val="#ppt_y+#ppt_h/2"/>
                                          </p:val>
                                        </p:tav>
                                        <p:tav tm="100000">
                                          <p:val>
                                            <p:strVal val="#ppt_y"/>
                                          </p:val>
                                        </p:tav>
                                      </p:tavLst>
                                    </p:anim>
                                    <p:anim calcmode="lin" valueType="num">
                                      <p:cBhvr>
                                        <p:cTn id="40" dur="500" fill="hold"/>
                                        <p:tgtEl>
                                          <p:spTgt spid="374802"/>
                                        </p:tgtEl>
                                        <p:attrNameLst>
                                          <p:attrName>ppt_w</p:attrName>
                                        </p:attrNameLst>
                                      </p:cBhvr>
                                      <p:tavLst>
                                        <p:tav tm="0">
                                          <p:val>
                                            <p:strVal val="#ppt_w"/>
                                          </p:val>
                                        </p:tav>
                                        <p:tav tm="100000">
                                          <p:val>
                                            <p:strVal val="#ppt_w"/>
                                          </p:val>
                                        </p:tav>
                                      </p:tavLst>
                                    </p:anim>
                                    <p:anim calcmode="lin" valueType="num">
                                      <p:cBhvr>
                                        <p:cTn id="41" dur="500" fill="hold"/>
                                        <p:tgtEl>
                                          <p:spTgt spid="3748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5" grpId="0" animBg="1" autoUpdateAnimBg="0"/>
      <p:bldP spid="374800" grpId="0" autoUpdateAnimBg="0"/>
      <p:bldP spid="374801" grpId="0" autoUpdateAnimBg="0"/>
      <p:bldP spid="37480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Strömungskupplungen</a:t>
            </a:r>
          </a:p>
        </p:txBody>
      </p:sp>
      <p:sp>
        <p:nvSpPr>
          <p:cNvPr id="2969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E297EC4-4172-4402-A879-482E7B93EFCD}" type="slidenum">
              <a:rPr lang="de-DE" altLang="de-DE" sz="1000">
                <a:solidFill>
                  <a:srgbClr val="71AD2A"/>
                </a:solidFill>
              </a:rPr>
              <a:pPr algn="r">
                <a:spcBef>
                  <a:spcPct val="0"/>
                </a:spcBef>
                <a:buClrTx/>
                <a:buFontTx/>
                <a:buNone/>
              </a:pPr>
              <a:t>19</a:t>
            </a:fld>
            <a:endParaRPr lang="de-DE" altLang="de-DE" sz="1000">
              <a:solidFill>
                <a:srgbClr val="71AD2A"/>
              </a:solidFill>
            </a:endParaRPr>
          </a:p>
        </p:txBody>
      </p:sp>
      <p:sp>
        <p:nvSpPr>
          <p:cNvPr id="2969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53292" name="Picture 12" descr="TURBOK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052513"/>
            <a:ext cx="731361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14"/>
          <p:cNvSpPr txBox="1">
            <a:spLocks noChangeArrowheads="1"/>
          </p:cNvSpPr>
          <p:nvPr/>
        </p:nvSpPr>
        <p:spPr bwMode="auto">
          <a:xfrm>
            <a:off x="6248400" y="333375"/>
            <a:ext cx="3384550" cy="6937375"/>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eaLnBrk="1" hangingPunct="1">
              <a:spcBef>
                <a:spcPct val="50000"/>
              </a:spcBef>
              <a:buClrTx/>
              <a:buFontTx/>
              <a:buNone/>
            </a:pPr>
            <a:r>
              <a:rPr lang="de-DE" altLang="de-DE" sz="1600" b="1">
                <a:solidFill>
                  <a:schemeClr val="bg2"/>
                </a:solidFill>
              </a:rPr>
              <a:t>Vorteile</a:t>
            </a:r>
          </a:p>
          <a:p>
            <a:pPr eaLnBrk="1" hangingPunct="1">
              <a:spcBef>
                <a:spcPct val="50000"/>
              </a:spcBef>
              <a:buClrTx/>
              <a:buFontTx/>
              <a:buChar char="•"/>
            </a:pPr>
            <a:r>
              <a:rPr lang="de-DE" altLang="de-DE" sz="1600">
                <a:solidFill>
                  <a:schemeClr val="bg2"/>
                </a:solidFill>
              </a:rPr>
              <a:t>Stufenloses verschleißloses Anfahren durch Gasgeben</a:t>
            </a:r>
          </a:p>
          <a:p>
            <a:pPr eaLnBrk="1" hangingPunct="1">
              <a:spcBef>
                <a:spcPct val="50000"/>
              </a:spcBef>
              <a:buClrTx/>
              <a:buFontTx/>
              <a:buChar char="•"/>
            </a:pPr>
            <a:r>
              <a:rPr lang="de-DE" altLang="de-DE" sz="1600">
                <a:solidFill>
                  <a:schemeClr val="bg2"/>
                </a:solidFill>
              </a:rPr>
              <a:t>Schonung des Getriebes</a:t>
            </a:r>
          </a:p>
          <a:p>
            <a:pPr eaLnBrk="1" hangingPunct="1">
              <a:spcBef>
                <a:spcPct val="50000"/>
              </a:spcBef>
              <a:buClrTx/>
              <a:buFontTx/>
              <a:buChar char="•"/>
            </a:pPr>
            <a:r>
              <a:rPr lang="de-DE" altLang="de-DE" sz="1600">
                <a:solidFill>
                  <a:schemeClr val="bg2"/>
                </a:solidFill>
              </a:rPr>
              <a:t>Schonung des Bodens (Grasnabe) und der Reifen durch weichen Drehmomentaufbau</a:t>
            </a:r>
          </a:p>
          <a:p>
            <a:pPr eaLnBrk="1" hangingPunct="1">
              <a:spcBef>
                <a:spcPct val="50000"/>
              </a:spcBef>
              <a:buClrTx/>
              <a:buFontTx/>
              <a:buChar char="•"/>
            </a:pPr>
            <a:r>
              <a:rPr lang="de-DE" altLang="de-DE" sz="1600">
                <a:solidFill>
                  <a:schemeClr val="bg2"/>
                </a:solidFill>
              </a:rPr>
              <a:t>Halten am Hang möglich bzw. vereinfacht</a:t>
            </a:r>
          </a:p>
          <a:p>
            <a:pPr eaLnBrk="1" hangingPunct="1">
              <a:spcBef>
                <a:spcPct val="50000"/>
              </a:spcBef>
              <a:buClrTx/>
              <a:buFontTx/>
              <a:buChar char="•"/>
            </a:pPr>
            <a:r>
              <a:rPr lang="de-DE" altLang="de-DE" sz="1600">
                <a:solidFill>
                  <a:schemeClr val="bg2"/>
                </a:solidFill>
              </a:rPr>
              <a:t>Weniger schalten und kuppeln (Komfort)</a:t>
            </a:r>
          </a:p>
          <a:p>
            <a:pPr eaLnBrk="1" hangingPunct="1">
              <a:spcBef>
                <a:spcPct val="50000"/>
              </a:spcBef>
              <a:buClrTx/>
              <a:buFontTx/>
              <a:buChar char="•"/>
            </a:pPr>
            <a:r>
              <a:rPr lang="de-DE" altLang="de-DE" sz="1600">
                <a:solidFill>
                  <a:schemeClr val="bg2"/>
                </a:solidFill>
              </a:rPr>
              <a:t>Fahrkupplung wird weniger beansprucht (weniger Verschleiß)</a:t>
            </a:r>
          </a:p>
          <a:p>
            <a:pPr eaLnBrk="1" hangingPunct="1">
              <a:spcBef>
                <a:spcPct val="50000"/>
              </a:spcBef>
              <a:buClrTx/>
              <a:buFontTx/>
              <a:buChar char="•"/>
            </a:pPr>
            <a:r>
              <a:rPr lang="de-DE" altLang="de-DE" sz="1600">
                <a:solidFill>
                  <a:schemeClr val="bg2"/>
                </a:solidFill>
              </a:rPr>
              <a:t>Kein Abwürgen des Motors (Komfort)</a:t>
            </a:r>
          </a:p>
          <a:p>
            <a:pPr eaLnBrk="1" hangingPunct="1">
              <a:spcBef>
                <a:spcPct val="50000"/>
              </a:spcBef>
              <a:buClrTx/>
              <a:buFontTx/>
              <a:buNone/>
            </a:pPr>
            <a:r>
              <a:rPr lang="de-DE" altLang="de-DE" sz="1600" b="1">
                <a:solidFill>
                  <a:schemeClr val="bg2"/>
                </a:solidFill>
              </a:rPr>
              <a:t>Nachteile</a:t>
            </a:r>
          </a:p>
          <a:p>
            <a:pPr eaLnBrk="1" hangingPunct="1">
              <a:spcBef>
                <a:spcPct val="50000"/>
              </a:spcBef>
              <a:buClrTx/>
              <a:buFontTx/>
              <a:buChar char="•"/>
            </a:pPr>
            <a:r>
              <a:rPr lang="de-DE" altLang="de-DE" sz="1600">
                <a:solidFill>
                  <a:schemeClr val="bg2"/>
                </a:solidFill>
              </a:rPr>
              <a:t>Traktor in der Anschaffung teurer</a:t>
            </a:r>
          </a:p>
          <a:p>
            <a:pPr eaLnBrk="1" hangingPunct="1">
              <a:spcBef>
                <a:spcPct val="50000"/>
              </a:spcBef>
              <a:buClrTx/>
              <a:buFontTx/>
              <a:buChar char="•"/>
            </a:pPr>
            <a:r>
              <a:rPr lang="de-DE" altLang="de-DE" sz="1600">
                <a:solidFill>
                  <a:schemeClr val="bg2"/>
                </a:solidFill>
              </a:rPr>
              <a:t>ca. 2 -3 % Wirkungsgradverlust und Kraftstoffverbrauch</a:t>
            </a:r>
          </a:p>
          <a:p>
            <a:pPr eaLnBrk="1" hangingPunct="1">
              <a:spcBef>
                <a:spcPct val="50000"/>
              </a:spcBef>
              <a:buClrTx/>
              <a:buFontTx/>
              <a:buChar char="•"/>
            </a:pPr>
            <a:r>
              <a:rPr lang="de-DE" altLang="de-DE" sz="1600">
                <a:solidFill>
                  <a:schemeClr val="bg2"/>
                </a:solidFill>
              </a:rPr>
              <a:t>Überhitzungsgefahr bei Fehlbetätigung</a:t>
            </a:r>
          </a:p>
          <a:p>
            <a:pPr eaLnBrk="1" hangingPunct="1">
              <a:spcBef>
                <a:spcPct val="50000"/>
              </a:spcBef>
              <a:buClrTx/>
              <a:buFontTx/>
              <a:buNone/>
            </a:pPr>
            <a:endParaRPr lang="de-DE" altLang="de-DE" sz="1600">
              <a:solidFill>
                <a:schemeClr val="bg2"/>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53292"/>
                                        </p:tgtEl>
                                        <p:attrNameLst>
                                          <p:attrName>style.visibility</p:attrName>
                                        </p:attrNameLst>
                                      </p:cBhvr>
                                      <p:to>
                                        <p:strVal val="visible"/>
                                      </p:to>
                                    </p:set>
                                    <p:animEffect transition="in" filter="randombar(horizontal)">
                                      <p:cBhvr>
                                        <p:cTn id="7" dur="5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8989CD3-DCC4-4897-9D6D-F7EBCD106DA6}" type="slidenum">
              <a:rPr lang="de-DE" altLang="de-DE" sz="1000">
                <a:solidFill>
                  <a:srgbClr val="71AD2A"/>
                </a:solidFill>
              </a:rPr>
              <a:pPr algn="r">
                <a:spcBef>
                  <a:spcPct val="0"/>
                </a:spcBef>
                <a:buClrTx/>
                <a:buFontTx/>
                <a:buNone/>
              </a:pPr>
              <a:t>2</a:t>
            </a:fld>
            <a:endParaRPr lang="de-DE" altLang="de-DE" sz="1000">
              <a:solidFill>
                <a:srgbClr val="71AD2A"/>
              </a:solidFill>
            </a:endParaRPr>
          </a:p>
        </p:txBody>
      </p:sp>
      <p:sp>
        <p:nvSpPr>
          <p:cNvPr id="1126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95278" name="Text Box 1038"/>
          <p:cNvSpPr txBox="1">
            <a:spLocks noChangeArrowheads="1"/>
          </p:cNvSpPr>
          <p:nvPr/>
        </p:nvSpPr>
        <p:spPr bwMode="auto">
          <a:xfrm>
            <a:off x="762000" y="990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solidFill>
                  <a:srgbClr val="0000FF"/>
                </a:solidFill>
              </a:rPr>
              <a:t>3.              Triebwerk</a:t>
            </a:r>
            <a:endParaRPr lang="de-DE" altLang="de-DE" sz="1800">
              <a:solidFill>
                <a:srgbClr val="FF0000"/>
              </a:solidFill>
            </a:endParaRPr>
          </a:p>
        </p:txBody>
      </p:sp>
      <p:sp>
        <p:nvSpPr>
          <p:cNvPr id="395279" name="Text Box 1039"/>
          <p:cNvSpPr txBox="1">
            <a:spLocks noChangeArrowheads="1"/>
          </p:cNvSpPr>
          <p:nvPr/>
        </p:nvSpPr>
        <p:spPr bwMode="auto">
          <a:xfrm>
            <a:off x="762000" y="16764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3. 4.          Endtrieb</a:t>
            </a:r>
          </a:p>
        </p:txBody>
      </p:sp>
      <p:sp>
        <p:nvSpPr>
          <p:cNvPr id="395280" name="Text Box 1040"/>
          <p:cNvSpPr txBox="1">
            <a:spLocks noChangeArrowheads="1"/>
          </p:cNvSpPr>
          <p:nvPr/>
        </p:nvSpPr>
        <p:spPr bwMode="auto">
          <a:xfrm>
            <a:off x="762000" y="20574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3.4.1.        Differentialgetriebe</a:t>
            </a:r>
          </a:p>
        </p:txBody>
      </p:sp>
      <p:sp>
        <p:nvSpPr>
          <p:cNvPr id="395281" name="Text Box 1041"/>
          <p:cNvSpPr txBox="1">
            <a:spLocks noChangeArrowheads="1"/>
          </p:cNvSpPr>
          <p:nvPr/>
        </p:nvSpPr>
        <p:spPr bwMode="auto">
          <a:xfrm>
            <a:off x="762000" y="2514600"/>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olidFill>
                  <a:srgbClr val="000000"/>
                </a:solidFill>
              </a:rPr>
              <a:t>3.5.           Zapfwellengetriebe</a:t>
            </a:r>
          </a:p>
        </p:txBody>
      </p:sp>
      <p:sp>
        <p:nvSpPr>
          <p:cNvPr id="9" name="Titel 3"/>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sz="2000" kern="0"/>
              <a:t>UE-Getriebe</a:t>
            </a:r>
            <a:endParaRPr lang="de-DE" sz="2000" kern="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278"/>
                                        </p:tgtEl>
                                        <p:attrNameLst>
                                          <p:attrName>style.visibility</p:attrName>
                                        </p:attrNameLst>
                                      </p:cBhvr>
                                      <p:to>
                                        <p:strVal val="visible"/>
                                      </p:to>
                                    </p:set>
                                    <p:animEffect transition="in" filter="wipe(left)">
                                      <p:cBhvr>
                                        <p:cTn id="7" dur="500"/>
                                        <p:tgtEl>
                                          <p:spTgt spid="395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5279"/>
                                        </p:tgtEl>
                                        <p:attrNameLst>
                                          <p:attrName>style.visibility</p:attrName>
                                        </p:attrNameLst>
                                      </p:cBhvr>
                                      <p:to>
                                        <p:strVal val="visible"/>
                                      </p:to>
                                    </p:set>
                                    <p:animEffect transition="in" filter="wipe(left)">
                                      <p:cBhvr>
                                        <p:cTn id="12" dur="500"/>
                                        <p:tgtEl>
                                          <p:spTgt spid="395279"/>
                                        </p:tgtEl>
                                      </p:cBhvr>
                                    </p:animEffect>
                                  </p:childTnLst>
                                  <p:subTnLst>
                                    <p:animClr clrSpc="rgb" dir="cw">
                                      <p:cBhvr override="childStyle">
                                        <p:cTn dur="1" fill="hold" display="0" masterRel="nextClick" afterEffect="1"/>
                                        <p:tgtEl>
                                          <p:spTgt spid="395279"/>
                                        </p:tgtEl>
                                        <p:attrNameLst>
                                          <p:attrName>ppt_c</p:attrName>
                                        </p:attrNameLst>
                                      </p:cBhvr>
                                      <p:to>
                                        <a:srgbClr val="FF33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5280"/>
                                        </p:tgtEl>
                                        <p:attrNameLst>
                                          <p:attrName>style.visibility</p:attrName>
                                        </p:attrNameLst>
                                      </p:cBhvr>
                                      <p:to>
                                        <p:strVal val="visible"/>
                                      </p:to>
                                    </p:set>
                                    <p:animEffect transition="in" filter="wipe(left)">
                                      <p:cBhvr>
                                        <p:cTn id="17" dur="500"/>
                                        <p:tgtEl>
                                          <p:spTgt spid="395280"/>
                                        </p:tgtEl>
                                      </p:cBhvr>
                                    </p:animEffect>
                                  </p:childTnLst>
                                  <p:subTnLst>
                                    <p:animClr clrSpc="rgb" dir="cw">
                                      <p:cBhvr override="childStyle">
                                        <p:cTn dur="1" fill="hold" display="0" masterRel="nextClick" afterEffect="1"/>
                                        <p:tgtEl>
                                          <p:spTgt spid="395280"/>
                                        </p:tgtEl>
                                        <p:attrNameLst>
                                          <p:attrName>ppt_c</p:attrName>
                                        </p:attrNameLst>
                                      </p:cBhvr>
                                      <p:to>
                                        <a:srgbClr val="FF3300"/>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5281"/>
                                        </p:tgtEl>
                                        <p:attrNameLst>
                                          <p:attrName>style.visibility</p:attrName>
                                        </p:attrNameLst>
                                      </p:cBhvr>
                                      <p:to>
                                        <p:strVal val="visible"/>
                                      </p:to>
                                    </p:set>
                                    <p:animEffect transition="in" filter="wipe(left)">
                                      <p:cBhvr>
                                        <p:cTn id="22" dur="500"/>
                                        <p:tgtEl>
                                          <p:spTgt spid="395281"/>
                                        </p:tgtEl>
                                      </p:cBhvr>
                                    </p:animEffect>
                                  </p:childTnLst>
                                  <p:subTnLst>
                                    <p:animClr clrSpc="rgb" dir="cw">
                                      <p:cBhvr override="childStyle">
                                        <p:cTn dur="1" fill="hold" display="0" masterRel="nextClick" afterEffect="1"/>
                                        <p:tgtEl>
                                          <p:spTgt spid="395281"/>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8" grpId="0" autoUpdateAnimBg="0"/>
      <p:bldP spid="395279" grpId="0" autoUpdateAnimBg="0"/>
      <p:bldP spid="395280" grpId="0" autoUpdateAnimBg="0"/>
      <p:bldP spid="39528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3"/>
          <p:cNvSpPr>
            <a:spLocks noGrp="1"/>
          </p:cNvSpPr>
          <p:nvPr>
            <p:ph type="title"/>
          </p:nvPr>
        </p:nvSpPr>
        <p:spPr/>
        <p:txBody>
          <a:bodyPr/>
          <a:lstStyle/>
          <a:p>
            <a:pPr eaLnBrk="1" hangingPunct="1"/>
            <a:r>
              <a:rPr lang="de-DE" altLang="de-DE"/>
              <a:t>Strömungskupplungen</a:t>
            </a:r>
          </a:p>
        </p:txBody>
      </p:sp>
      <p:sp>
        <p:nvSpPr>
          <p:cNvPr id="30723"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BC4A5ED-CB47-4499-B742-D7E021A2C251}" type="slidenum">
              <a:rPr lang="de-DE" altLang="de-DE" sz="1000">
                <a:solidFill>
                  <a:srgbClr val="71AD2A"/>
                </a:solidFill>
              </a:rPr>
              <a:pPr algn="r">
                <a:spcBef>
                  <a:spcPct val="0"/>
                </a:spcBef>
                <a:buClrTx/>
                <a:buFontTx/>
                <a:buNone/>
              </a:pPr>
              <a:t>20</a:t>
            </a:fld>
            <a:endParaRPr lang="de-DE" altLang="de-DE" sz="1000">
              <a:solidFill>
                <a:srgbClr val="71AD2A"/>
              </a:solidFill>
            </a:endParaRPr>
          </a:p>
        </p:txBody>
      </p:sp>
      <p:sp>
        <p:nvSpPr>
          <p:cNvPr id="30724"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942975"/>
            <a:ext cx="81724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de-DE"/>
              <a:t>Hydrodynamischer Wandler</a:t>
            </a:r>
          </a:p>
        </p:txBody>
      </p:sp>
      <p:sp>
        <p:nvSpPr>
          <p:cNvPr id="31747"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FE0DA7E-0A01-4313-9400-D38542E31583}" type="slidenum">
              <a:rPr lang="de-DE" altLang="de-DE" sz="1000">
                <a:solidFill>
                  <a:srgbClr val="71AD2A"/>
                </a:solidFill>
              </a:rPr>
              <a:pPr algn="r">
                <a:spcBef>
                  <a:spcPct val="0"/>
                </a:spcBef>
                <a:buClrTx/>
                <a:buFontTx/>
                <a:buNone/>
              </a:pPr>
              <a:t>21</a:t>
            </a:fld>
            <a:endParaRPr lang="de-DE" altLang="de-DE" sz="1000">
              <a:solidFill>
                <a:srgbClr val="71AD2A"/>
              </a:solidFill>
            </a:endParaRPr>
          </a:p>
        </p:txBody>
      </p:sp>
      <p:sp>
        <p:nvSpPr>
          <p:cNvPr id="31748"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52268" name="Picture 12" descr="GWAND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914400"/>
            <a:ext cx="7008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2283" name="Group 27"/>
          <p:cNvGrpSpPr>
            <a:grpSpLocks/>
          </p:cNvGrpSpPr>
          <p:nvPr/>
        </p:nvGrpSpPr>
        <p:grpSpPr bwMode="auto">
          <a:xfrm>
            <a:off x="3810000" y="1087438"/>
            <a:ext cx="2286000" cy="1066800"/>
            <a:chOff x="3072" y="672"/>
            <a:chExt cx="1440" cy="672"/>
          </a:xfrm>
        </p:grpSpPr>
        <p:sp>
          <p:nvSpPr>
            <p:cNvPr id="31773" name="Line 13"/>
            <p:cNvSpPr>
              <a:spLocks noChangeShapeType="1"/>
            </p:cNvSpPr>
            <p:nvPr/>
          </p:nvSpPr>
          <p:spPr bwMode="auto">
            <a:xfrm flipH="1">
              <a:off x="3072" y="864"/>
              <a:ext cx="720"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774" name="Text Box 14"/>
            <p:cNvSpPr txBox="1">
              <a:spLocks noChangeArrowheads="1"/>
            </p:cNvSpPr>
            <p:nvPr/>
          </p:nvSpPr>
          <p:spPr bwMode="auto">
            <a:xfrm>
              <a:off x="3120" y="672"/>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Pumpenrad</a:t>
              </a:r>
              <a:endParaRPr lang="de-DE" altLang="de-DE" sz="1400">
                <a:solidFill>
                  <a:srgbClr val="FF3300"/>
                </a:solidFill>
              </a:endParaRPr>
            </a:p>
          </p:txBody>
        </p:sp>
      </p:grpSp>
      <p:grpSp>
        <p:nvGrpSpPr>
          <p:cNvPr id="352284" name="Group 28"/>
          <p:cNvGrpSpPr>
            <a:grpSpLocks/>
          </p:cNvGrpSpPr>
          <p:nvPr/>
        </p:nvGrpSpPr>
        <p:grpSpPr bwMode="auto">
          <a:xfrm>
            <a:off x="3505200" y="2459038"/>
            <a:ext cx="3352800" cy="304800"/>
            <a:chOff x="2880" y="1536"/>
            <a:chExt cx="2112" cy="192"/>
          </a:xfrm>
        </p:grpSpPr>
        <p:sp>
          <p:nvSpPr>
            <p:cNvPr id="31771" name="Line 15"/>
            <p:cNvSpPr>
              <a:spLocks noChangeShapeType="1"/>
            </p:cNvSpPr>
            <p:nvPr/>
          </p:nvSpPr>
          <p:spPr bwMode="auto">
            <a:xfrm flipH="1">
              <a:off x="2880" y="1632"/>
              <a:ext cx="72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772" name="Text Box 16"/>
            <p:cNvSpPr txBox="1">
              <a:spLocks noChangeArrowheads="1"/>
            </p:cNvSpPr>
            <p:nvPr/>
          </p:nvSpPr>
          <p:spPr bwMode="auto">
            <a:xfrm>
              <a:off x="3600" y="1536"/>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Leitrad</a:t>
              </a:r>
              <a:endParaRPr lang="de-DE" altLang="de-DE" sz="1400">
                <a:solidFill>
                  <a:srgbClr val="FF3300"/>
                </a:solidFill>
              </a:endParaRPr>
            </a:p>
          </p:txBody>
        </p:sp>
      </p:grpSp>
      <p:grpSp>
        <p:nvGrpSpPr>
          <p:cNvPr id="352285" name="Group 29"/>
          <p:cNvGrpSpPr>
            <a:grpSpLocks/>
          </p:cNvGrpSpPr>
          <p:nvPr/>
        </p:nvGrpSpPr>
        <p:grpSpPr bwMode="auto">
          <a:xfrm>
            <a:off x="4648200" y="3449638"/>
            <a:ext cx="2209800" cy="838200"/>
            <a:chOff x="3600" y="2160"/>
            <a:chExt cx="1392" cy="528"/>
          </a:xfrm>
        </p:grpSpPr>
        <p:sp>
          <p:nvSpPr>
            <p:cNvPr id="31769" name="Line 17"/>
            <p:cNvSpPr>
              <a:spLocks noChangeShapeType="1"/>
            </p:cNvSpPr>
            <p:nvPr/>
          </p:nvSpPr>
          <p:spPr bwMode="auto">
            <a:xfrm flipH="1" flipV="1">
              <a:off x="3984" y="2160"/>
              <a:ext cx="288"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770" name="Text Box 18"/>
            <p:cNvSpPr txBox="1">
              <a:spLocks noChangeArrowheads="1"/>
            </p:cNvSpPr>
            <p:nvPr/>
          </p:nvSpPr>
          <p:spPr bwMode="auto">
            <a:xfrm>
              <a:off x="3600" y="2496"/>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Zapfwelle</a:t>
              </a:r>
              <a:endParaRPr lang="de-DE" altLang="de-DE" sz="1400">
                <a:solidFill>
                  <a:srgbClr val="FF3300"/>
                </a:solidFill>
              </a:endParaRPr>
            </a:p>
          </p:txBody>
        </p:sp>
      </p:grpSp>
      <p:grpSp>
        <p:nvGrpSpPr>
          <p:cNvPr id="352286" name="Group 30"/>
          <p:cNvGrpSpPr>
            <a:grpSpLocks/>
          </p:cNvGrpSpPr>
          <p:nvPr/>
        </p:nvGrpSpPr>
        <p:grpSpPr bwMode="auto">
          <a:xfrm>
            <a:off x="4191000" y="3602038"/>
            <a:ext cx="1981200" cy="1431925"/>
            <a:chOff x="3312" y="2256"/>
            <a:chExt cx="1248" cy="902"/>
          </a:xfrm>
        </p:grpSpPr>
        <p:sp>
          <p:nvSpPr>
            <p:cNvPr id="31767" name="Line 19"/>
            <p:cNvSpPr>
              <a:spLocks noChangeShapeType="1"/>
            </p:cNvSpPr>
            <p:nvPr/>
          </p:nvSpPr>
          <p:spPr bwMode="auto">
            <a:xfrm flipV="1">
              <a:off x="3600" y="2256"/>
              <a:ext cx="48" cy="57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768" name="Text Box 20"/>
            <p:cNvSpPr txBox="1">
              <a:spLocks noChangeArrowheads="1"/>
            </p:cNvSpPr>
            <p:nvPr/>
          </p:nvSpPr>
          <p:spPr bwMode="auto">
            <a:xfrm>
              <a:off x="3312" y="2832"/>
              <a:ext cx="124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Getriebe-eingangswelle</a:t>
              </a:r>
              <a:endParaRPr lang="de-DE" altLang="de-DE" sz="1400">
                <a:solidFill>
                  <a:srgbClr val="FF3300"/>
                </a:solidFill>
              </a:endParaRPr>
            </a:p>
          </p:txBody>
        </p:sp>
      </p:grpSp>
      <p:grpSp>
        <p:nvGrpSpPr>
          <p:cNvPr id="352282" name="Group 26"/>
          <p:cNvGrpSpPr>
            <a:grpSpLocks/>
          </p:cNvGrpSpPr>
          <p:nvPr/>
        </p:nvGrpSpPr>
        <p:grpSpPr bwMode="auto">
          <a:xfrm>
            <a:off x="1752600" y="1011238"/>
            <a:ext cx="2209800" cy="990600"/>
            <a:chOff x="1776" y="624"/>
            <a:chExt cx="1392" cy="624"/>
          </a:xfrm>
        </p:grpSpPr>
        <p:sp>
          <p:nvSpPr>
            <p:cNvPr id="31765" name="Line 21"/>
            <p:cNvSpPr>
              <a:spLocks noChangeShapeType="1"/>
            </p:cNvSpPr>
            <p:nvPr/>
          </p:nvSpPr>
          <p:spPr bwMode="auto">
            <a:xfrm>
              <a:off x="2448" y="816"/>
              <a:ext cx="96"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766" name="Text Box 22"/>
            <p:cNvSpPr txBox="1">
              <a:spLocks noChangeArrowheads="1"/>
            </p:cNvSpPr>
            <p:nvPr/>
          </p:nvSpPr>
          <p:spPr bwMode="auto">
            <a:xfrm>
              <a:off x="1776" y="624"/>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Turbinenrad</a:t>
              </a:r>
              <a:endParaRPr lang="de-DE" altLang="de-DE" sz="1400">
                <a:solidFill>
                  <a:srgbClr val="FF3300"/>
                </a:solidFill>
              </a:endParaRPr>
            </a:p>
          </p:txBody>
        </p:sp>
      </p:grpSp>
      <p:grpSp>
        <p:nvGrpSpPr>
          <p:cNvPr id="352281" name="Group 25"/>
          <p:cNvGrpSpPr>
            <a:grpSpLocks/>
          </p:cNvGrpSpPr>
          <p:nvPr/>
        </p:nvGrpSpPr>
        <p:grpSpPr bwMode="auto">
          <a:xfrm>
            <a:off x="609600" y="1255713"/>
            <a:ext cx="2057400" cy="974725"/>
            <a:chOff x="1056" y="778"/>
            <a:chExt cx="1296" cy="614"/>
          </a:xfrm>
        </p:grpSpPr>
        <p:sp>
          <p:nvSpPr>
            <p:cNvPr id="31763" name="Line 23"/>
            <p:cNvSpPr>
              <a:spLocks noChangeShapeType="1"/>
            </p:cNvSpPr>
            <p:nvPr/>
          </p:nvSpPr>
          <p:spPr bwMode="auto">
            <a:xfrm>
              <a:off x="1440" y="1104"/>
              <a:ext cx="768"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764" name="Text Box 24"/>
            <p:cNvSpPr txBox="1">
              <a:spLocks noChangeArrowheads="1"/>
            </p:cNvSpPr>
            <p:nvPr/>
          </p:nvSpPr>
          <p:spPr bwMode="auto">
            <a:xfrm>
              <a:off x="1056" y="778"/>
              <a:ext cx="129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Überbrückungs-kupplung</a:t>
              </a:r>
              <a:endParaRPr lang="de-DE" altLang="de-DE" sz="1400">
                <a:solidFill>
                  <a:srgbClr val="FF3300"/>
                </a:solidFill>
              </a:endParaRPr>
            </a:p>
          </p:txBody>
        </p:sp>
      </p:grpSp>
      <p:sp>
        <p:nvSpPr>
          <p:cNvPr id="352290" name="Text Box 34"/>
          <p:cNvSpPr txBox="1">
            <a:spLocks noChangeArrowheads="1"/>
          </p:cNvSpPr>
          <p:nvPr/>
        </p:nvSpPr>
        <p:spPr bwMode="auto">
          <a:xfrm>
            <a:off x="6096000" y="914400"/>
            <a:ext cx="3505200" cy="5175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u="sng">
                <a:solidFill>
                  <a:srgbClr val="000000"/>
                </a:solidFill>
              </a:rPr>
              <a:t>Besondere Eigenschaften des hydro-dynamischen Drehmomentwandlers :</a:t>
            </a:r>
            <a:endParaRPr lang="de-DE" altLang="de-DE" sz="1400" b="1" u="sng">
              <a:solidFill>
                <a:srgbClr val="FF3300"/>
              </a:solidFill>
            </a:endParaRPr>
          </a:p>
        </p:txBody>
      </p:sp>
      <p:sp>
        <p:nvSpPr>
          <p:cNvPr id="352291" name="Text Box 35"/>
          <p:cNvSpPr txBox="1">
            <a:spLocks noChangeArrowheads="1"/>
          </p:cNvSpPr>
          <p:nvPr/>
        </p:nvSpPr>
        <p:spPr bwMode="auto">
          <a:xfrm>
            <a:off x="6096000" y="1371600"/>
            <a:ext cx="3505200" cy="304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kein mechanischer Verschleiß</a:t>
            </a:r>
            <a:endParaRPr lang="de-DE" altLang="de-DE" sz="1400" b="1">
              <a:solidFill>
                <a:srgbClr val="FF3300"/>
              </a:solidFill>
            </a:endParaRPr>
          </a:p>
        </p:txBody>
      </p:sp>
      <p:sp>
        <p:nvSpPr>
          <p:cNvPr id="352292" name="Text Box 36"/>
          <p:cNvSpPr txBox="1">
            <a:spLocks noChangeArrowheads="1"/>
          </p:cNvSpPr>
          <p:nvPr/>
        </p:nvSpPr>
        <p:spPr bwMode="auto">
          <a:xfrm>
            <a:off x="6096000" y="1676400"/>
            <a:ext cx="3505200" cy="304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geschmeidiger Anfahrvorgang</a:t>
            </a:r>
            <a:endParaRPr lang="de-DE" altLang="de-DE" sz="1400" b="1">
              <a:solidFill>
                <a:srgbClr val="FF3300"/>
              </a:solidFill>
            </a:endParaRPr>
          </a:p>
        </p:txBody>
      </p:sp>
      <p:sp>
        <p:nvSpPr>
          <p:cNvPr id="352293" name="Text Box 37"/>
          <p:cNvSpPr txBox="1">
            <a:spLocks noChangeArrowheads="1"/>
          </p:cNvSpPr>
          <p:nvPr/>
        </p:nvSpPr>
        <p:spPr bwMode="auto">
          <a:xfrm>
            <a:off x="6096000" y="1981200"/>
            <a:ext cx="3505200" cy="304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Motor kann nicht abgewürgt werden</a:t>
            </a:r>
            <a:endParaRPr lang="de-DE" altLang="de-DE" sz="1400" b="1">
              <a:solidFill>
                <a:srgbClr val="FF3300"/>
              </a:solidFill>
            </a:endParaRPr>
          </a:p>
        </p:txBody>
      </p:sp>
      <p:sp>
        <p:nvSpPr>
          <p:cNvPr id="352294" name="Text Box 38"/>
          <p:cNvSpPr txBox="1">
            <a:spLocks noChangeArrowheads="1"/>
          </p:cNvSpPr>
          <p:nvPr/>
        </p:nvSpPr>
        <p:spPr bwMode="auto">
          <a:xfrm>
            <a:off x="6096000" y="2286000"/>
            <a:ext cx="3505200" cy="304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Drehmomentverstärkung</a:t>
            </a:r>
            <a:endParaRPr lang="de-DE" altLang="de-DE" sz="1400" b="1">
              <a:solidFill>
                <a:srgbClr val="FF3300"/>
              </a:solidFill>
            </a:endParaRPr>
          </a:p>
        </p:txBody>
      </p:sp>
      <p:sp>
        <p:nvSpPr>
          <p:cNvPr id="352295" name="Text Box 39"/>
          <p:cNvSpPr txBox="1">
            <a:spLocks noChangeArrowheads="1"/>
          </p:cNvSpPr>
          <p:nvPr/>
        </p:nvSpPr>
        <p:spPr bwMode="auto">
          <a:xfrm>
            <a:off x="6096000" y="2590800"/>
            <a:ext cx="3505200" cy="558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110000"/>
              </a:lnSpc>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Drehmomentstöße und Drehschwing-ungen werden gedämpft</a:t>
            </a:r>
            <a:endParaRPr lang="de-DE" altLang="de-DE" sz="1400" b="1">
              <a:solidFill>
                <a:srgbClr val="FF3300"/>
              </a:solidFill>
            </a:endParaRPr>
          </a:p>
        </p:txBody>
      </p:sp>
      <p:sp>
        <p:nvSpPr>
          <p:cNvPr id="352296" name="Text Box 40"/>
          <p:cNvSpPr txBox="1">
            <a:spLocks noChangeArrowheads="1"/>
          </p:cNvSpPr>
          <p:nvPr/>
        </p:nvSpPr>
        <p:spPr bwMode="auto">
          <a:xfrm>
            <a:off x="6096000" y="3124200"/>
            <a:ext cx="3505200" cy="304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geräuscharmer Lauf</a:t>
            </a:r>
            <a:endParaRPr lang="de-DE" altLang="de-DE" sz="1400" b="1">
              <a:solidFill>
                <a:srgbClr val="FF33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2268"/>
                                        </p:tgtEl>
                                        <p:attrNameLst>
                                          <p:attrName>style.visibility</p:attrName>
                                        </p:attrNameLst>
                                      </p:cBhvr>
                                      <p:to>
                                        <p:strVal val="visible"/>
                                      </p:to>
                                    </p:set>
                                    <p:animEffect transition="in" filter="dissolve">
                                      <p:cBhvr>
                                        <p:cTn id="7" dur="500"/>
                                        <p:tgtEl>
                                          <p:spTgt spid="352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52283"/>
                                        </p:tgtEl>
                                        <p:attrNameLst>
                                          <p:attrName>style.visibility</p:attrName>
                                        </p:attrNameLst>
                                      </p:cBhvr>
                                      <p:to>
                                        <p:strVal val="visible"/>
                                      </p:to>
                                    </p:set>
                                    <p:animEffect transition="in" filter="wipe(right)">
                                      <p:cBhvr>
                                        <p:cTn id="12" dur="500"/>
                                        <p:tgtEl>
                                          <p:spTgt spid="352283"/>
                                        </p:tgtEl>
                                      </p:cBhvr>
                                    </p:animEffect>
                                  </p:childTnLst>
                                  <p:subTnLst>
                                    <p:animClr clrSpc="rgb" dir="cw">
                                      <p:cBhvr override="childStyle">
                                        <p:cTn dur="1" fill="hold" display="0" masterRel="nextClick" afterEffect="1"/>
                                        <p:tgtEl>
                                          <p:spTgt spid="352283"/>
                                        </p:tgtEl>
                                        <p:attrNameLst>
                                          <p:attrName>ppt_c</p:attrName>
                                        </p:attrNameLst>
                                      </p:cBhvr>
                                      <p:to>
                                        <a:srgbClr val="0000CC"/>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52282"/>
                                        </p:tgtEl>
                                        <p:attrNameLst>
                                          <p:attrName>style.visibility</p:attrName>
                                        </p:attrNameLst>
                                      </p:cBhvr>
                                      <p:to>
                                        <p:strVal val="visible"/>
                                      </p:to>
                                    </p:set>
                                    <p:animEffect transition="in" filter="wipe(up)">
                                      <p:cBhvr>
                                        <p:cTn id="17" dur="500"/>
                                        <p:tgtEl>
                                          <p:spTgt spid="352282"/>
                                        </p:tgtEl>
                                      </p:cBhvr>
                                    </p:animEffect>
                                  </p:childTnLst>
                                  <p:subTnLst>
                                    <p:animClr clrSpc="rgb" dir="cw">
                                      <p:cBhvr override="childStyle">
                                        <p:cTn dur="1" fill="hold" display="0" masterRel="nextClick" afterEffect="1"/>
                                        <p:tgtEl>
                                          <p:spTgt spid="352282"/>
                                        </p:tgtEl>
                                        <p:attrNameLst>
                                          <p:attrName>ppt_c</p:attrName>
                                        </p:attrNameLst>
                                      </p:cBhvr>
                                      <p:to>
                                        <a:srgbClr val="0000CC"/>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52284"/>
                                        </p:tgtEl>
                                        <p:attrNameLst>
                                          <p:attrName>style.visibility</p:attrName>
                                        </p:attrNameLst>
                                      </p:cBhvr>
                                      <p:to>
                                        <p:strVal val="visible"/>
                                      </p:to>
                                    </p:set>
                                    <p:animEffect transition="in" filter="wipe(right)">
                                      <p:cBhvr>
                                        <p:cTn id="22" dur="500"/>
                                        <p:tgtEl>
                                          <p:spTgt spid="352284"/>
                                        </p:tgtEl>
                                      </p:cBhvr>
                                    </p:animEffect>
                                  </p:childTnLst>
                                  <p:subTnLst>
                                    <p:animClr clrSpc="rgb" dir="cw">
                                      <p:cBhvr override="childStyle">
                                        <p:cTn dur="1" fill="hold" display="0" masterRel="nextClick" afterEffect="1"/>
                                        <p:tgtEl>
                                          <p:spTgt spid="352284"/>
                                        </p:tgtEl>
                                        <p:attrNameLst>
                                          <p:attrName>ppt_c</p:attrName>
                                        </p:attrNameLst>
                                      </p:cBhvr>
                                      <p:to>
                                        <a:srgbClr val="0000CC"/>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52286"/>
                                        </p:tgtEl>
                                        <p:attrNameLst>
                                          <p:attrName>style.visibility</p:attrName>
                                        </p:attrNameLst>
                                      </p:cBhvr>
                                      <p:to>
                                        <p:strVal val="visible"/>
                                      </p:to>
                                    </p:set>
                                    <p:animEffect transition="in" filter="wipe(down)">
                                      <p:cBhvr>
                                        <p:cTn id="27" dur="500"/>
                                        <p:tgtEl>
                                          <p:spTgt spid="352286"/>
                                        </p:tgtEl>
                                      </p:cBhvr>
                                    </p:animEffect>
                                  </p:childTnLst>
                                  <p:subTnLst>
                                    <p:animClr clrSpc="rgb" dir="cw">
                                      <p:cBhvr override="childStyle">
                                        <p:cTn dur="1" fill="hold" display="0" masterRel="nextClick" afterEffect="1"/>
                                        <p:tgtEl>
                                          <p:spTgt spid="352286"/>
                                        </p:tgtEl>
                                        <p:attrNameLst>
                                          <p:attrName>ppt_c</p:attrName>
                                        </p:attrNameLst>
                                      </p:cBhvr>
                                      <p:to>
                                        <a:srgbClr val="0000CC"/>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52281"/>
                                        </p:tgtEl>
                                        <p:attrNameLst>
                                          <p:attrName>style.visibility</p:attrName>
                                        </p:attrNameLst>
                                      </p:cBhvr>
                                      <p:to>
                                        <p:strVal val="visible"/>
                                      </p:to>
                                    </p:set>
                                    <p:animEffect transition="in" filter="wipe(left)">
                                      <p:cBhvr>
                                        <p:cTn id="32" dur="500"/>
                                        <p:tgtEl>
                                          <p:spTgt spid="352281"/>
                                        </p:tgtEl>
                                      </p:cBhvr>
                                    </p:animEffect>
                                  </p:childTnLst>
                                  <p:subTnLst>
                                    <p:animClr clrSpc="rgb" dir="cw">
                                      <p:cBhvr override="childStyle">
                                        <p:cTn dur="1" fill="hold" display="0" masterRel="nextClick" afterEffect="1"/>
                                        <p:tgtEl>
                                          <p:spTgt spid="352281"/>
                                        </p:tgtEl>
                                        <p:attrNameLst>
                                          <p:attrName>ppt_c</p:attrName>
                                        </p:attrNameLst>
                                      </p:cBhvr>
                                      <p:to>
                                        <a:srgbClr val="0000CC"/>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352285"/>
                                        </p:tgtEl>
                                        <p:attrNameLst>
                                          <p:attrName>style.visibility</p:attrName>
                                        </p:attrNameLst>
                                      </p:cBhvr>
                                      <p:to>
                                        <p:strVal val="visible"/>
                                      </p:to>
                                    </p:set>
                                    <p:animEffect transition="in" filter="wipe(down)">
                                      <p:cBhvr>
                                        <p:cTn id="37" dur="500"/>
                                        <p:tgtEl>
                                          <p:spTgt spid="352285"/>
                                        </p:tgtEl>
                                      </p:cBhvr>
                                    </p:animEffect>
                                  </p:childTnLst>
                                  <p:subTnLst>
                                    <p:animClr clrSpc="rgb" dir="cw">
                                      <p:cBhvr override="childStyle">
                                        <p:cTn dur="1" fill="hold" display="0" masterRel="nextClick" afterEffect="1"/>
                                        <p:tgtEl>
                                          <p:spTgt spid="352285"/>
                                        </p:tgtEl>
                                        <p:attrNameLst>
                                          <p:attrName>ppt_c</p:attrName>
                                        </p:attrNameLst>
                                      </p:cBhvr>
                                      <p:to>
                                        <a:srgbClr val="0000CC"/>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iterate type="wd">
                                    <p:tmPct val="100000"/>
                                  </p:iterate>
                                  <p:childTnLst>
                                    <p:set>
                                      <p:cBhvr>
                                        <p:cTn id="41" dur="1" fill="hold">
                                          <p:stCondLst>
                                            <p:cond delay="0"/>
                                          </p:stCondLst>
                                        </p:cTn>
                                        <p:tgtEl>
                                          <p:spTgt spid="352290"/>
                                        </p:tgtEl>
                                        <p:attrNameLst>
                                          <p:attrName>style.visibility</p:attrName>
                                        </p:attrNameLst>
                                      </p:cBhvr>
                                      <p:to>
                                        <p:strVal val="visible"/>
                                      </p:to>
                                    </p:set>
                                    <p:animEffect transition="in" filter="wipe(left)">
                                      <p:cBhvr>
                                        <p:cTn id="42" dur="300"/>
                                        <p:tgtEl>
                                          <p:spTgt spid="3522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iterate type="wd">
                                    <p:tmPct val="100000"/>
                                  </p:iterate>
                                  <p:childTnLst>
                                    <p:set>
                                      <p:cBhvr>
                                        <p:cTn id="46" dur="1" fill="hold">
                                          <p:stCondLst>
                                            <p:cond delay="0"/>
                                          </p:stCondLst>
                                        </p:cTn>
                                        <p:tgtEl>
                                          <p:spTgt spid="352291"/>
                                        </p:tgtEl>
                                        <p:attrNameLst>
                                          <p:attrName>style.visibility</p:attrName>
                                        </p:attrNameLst>
                                      </p:cBhvr>
                                      <p:to>
                                        <p:strVal val="visible"/>
                                      </p:to>
                                    </p:set>
                                    <p:animEffect transition="in" filter="wipe(left)">
                                      <p:cBhvr>
                                        <p:cTn id="47" dur="300"/>
                                        <p:tgtEl>
                                          <p:spTgt spid="3522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iterate type="wd">
                                    <p:tmPct val="100000"/>
                                  </p:iterate>
                                  <p:childTnLst>
                                    <p:set>
                                      <p:cBhvr>
                                        <p:cTn id="51" dur="1" fill="hold">
                                          <p:stCondLst>
                                            <p:cond delay="0"/>
                                          </p:stCondLst>
                                        </p:cTn>
                                        <p:tgtEl>
                                          <p:spTgt spid="352292"/>
                                        </p:tgtEl>
                                        <p:attrNameLst>
                                          <p:attrName>style.visibility</p:attrName>
                                        </p:attrNameLst>
                                      </p:cBhvr>
                                      <p:to>
                                        <p:strVal val="visible"/>
                                      </p:to>
                                    </p:set>
                                    <p:animEffect transition="in" filter="wipe(left)">
                                      <p:cBhvr>
                                        <p:cTn id="52" dur="300"/>
                                        <p:tgtEl>
                                          <p:spTgt spid="35229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iterate type="wd">
                                    <p:tmPct val="100000"/>
                                  </p:iterate>
                                  <p:childTnLst>
                                    <p:set>
                                      <p:cBhvr>
                                        <p:cTn id="56" dur="1" fill="hold">
                                          <p:stCondLst>
                                            <p:cond delay="0"/>
                                          </p:stCondLst>
                                        </p:cTn>
                                        <p:tgtEl>
                                          <p:spTgt spid="352293"/>
                                        </p:tgtEl>
                                        <p:attrNameLst>
                                          <p:attrName>style.visibility</p:attrName>
                                        </p:attrNameLst>
                                      </p:cBhvr>
                                      <p:to>
                                        <p:strVal val="visible"/>
                                      </p:to>
                                    </p:set>
                                    <p:animEffect transition="in" filter="wipe(left)">
                                      <p:cBhvr>
                                        <p:cTn id="57" dur="300"/>
                                        <p:tgtEl>
                                          <p:spTgt spid="35229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iterate type="wd">
                                    <p:tmPct val="100000"/>
                                  </p:iterate>
                                  <p:childTnLst>
                                    <p:set>
                                      <p:cBhvr>
                                        <p:cTn id="61" dur="1" fill="hold">
                                          <p:stCondLst>
                                            <p:cond delay="0"/>
                                          </p:stCondLst>
                                        </p:cTn>
                                        <p:tgtEl>
                                          <p:spTgt spid="352294"/>
                                        </p:tgtEl>
                                        <p:attrNameLst>
                                          <p:attrName>style.visibility</p:attrName>
                                        </p:attrNameLst>
                                      </p:cBhvr>
                                      <p:to>
                                        <p:strVal val="visible"/>
                                      </p:to>
                                    </p:set>
                                    <p:animEffect transition="in" filter="wipe(left)">
                                      <p:cBhvr>
                                        <p:cTn id="62" dur="300"/>
                                        <p:tgtEl>
                                          <p:spTgt spid="35229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iterate type="wd">
                                    <p:tmPct val="100000"/>
                                  </p:iterate>
                                  <p:childTnLst>
                                    <p:set>
                                      <p:cBhvr>
                                        <p:cTn id="66" dur="1" fill="hold">
                                          <p:stCondLst>
                                            <p:cond delay="0"/>
                                          </p:stCondLst>
                                        </p:cTn>
                                        <p:tgtEl>
                                          <p:spTgt spid="352295"/>
                                        </p:tgtEl>
                                        <p:attrNameLst>
                                          <p:attrName>style.visibility</p:attrName>
                                        </p:attrNameLst>
                                      </p:cBhvr>
                                      <p:to>
                                        <p:strVal val="visible"/>
                                      </p:to>
                                    </p:set>
                                    <p:animEffect transition="in" filter="wipe(left)">
                                      <p:cBhvr>
                                        <p:cTn id="67" dur="300"/>
                                        <p:tgtEl>
                                          <p:spTgt spid="35229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iterate type="wd">
                                    <p:tmPct val="100000"/>
                                  </p:iterate>
                                  <p:childTnLst>
                                    <p:set>
                                      <p:cBhvr>
                                        <p:cTn id="71" dur="1" fill="hold">
                                          <p:stCondLst>
                                            <p:cond delay="0"/>
                                          </p:stCondLst>
                                        </p:cTn>
                                        <p:tgtEl>
                                          <p:spTgt spid="352296"/>
                                        </p:tgtEl>
                                        <p:attrNameLst>
                                          <p:attrName>style.visibility</p:attrName>
                                        </p:attrNameLst>
                                      </p:cBhvr>
                                      <p:to>
                                        <p:strVal val="visible"/>
                                      </p:to>
                                    </p:set>
                                    <p:animEffect transition="in" filter="wipe(left)">
                                      <p:cBhvr>
                                        <p:cTn id="72" dur="300"/>
                                        <p:tgtEl>
                                          <p:spTgt spid="35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90" grpId="0" animBg="1" autoUpdateAnimBg="0"/>
      <p:bldP spid="352291" grpId="0" animBg="1" autoUpdateAnimBg="0"/>
      <p:bldP spid="352292" grpId="0" animBg="1" autoUpdateAnimBg="0"/>
      <p:bldP spid="352293" grpId="0" animBg="1" autoUpdateAnimBg="0"/>
      <p:bldP spid="352294" grpId="0" animBg="1" autoUpdateAnimBg="0"/>
      <p:bldP spid="352295" grpId="0" animBg="1" autoUpdateAnimBg="0"/>
      <p:bldP spid="35229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pPr eaLnBrk="1" hangingPunct="1"/>
            <a:r>
              <a:rPr lang="de-DE" altLang="de-DE"/>
              <a:t>Hydrodynamischer Wandler</a:t>
            </a:r>
          </a:p>
        </p:txBody>
      </p:sp>
      <p:sp>
        <p:nvSpPr>
          <p:cNvPr id="32771"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2839E95-BC24-46FC-A0AA-56CC29396B95}" type="slidenum">
              <a:rPr lang="de-DE" altLang="de-DE" sz="1000">
                <a:solidFill>
                  <a:srgbClr val="71AD2A"/>
                </a:solidFill>
              </a:rPr>
              <a:pPr algn="r">
                <a:spcBef>
                  <a:spcPct val="0"/>
                </a:spcBef>
                <a:buClrTx/>
                <a:buFontTx/>
                <a:buNone/>
              </a:pPr>
              <a:t>22</a:t>
            </a:fld>
            <a:endParaRPr lang="de-DE" altLang="de-DE" sz="1000">
              <a:solidFill>
                <a:srgbClr val="71AD2A"/>
              </a:solidFill>
            </a:endParaRPr>
          </a:p>
        </p:txBody>
      </p:sp>
      <p:sp>
        <p:nvSpPr>
          <p:cNvPr id="32772"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27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908050"/>
            <a:ext cx="821055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2774" name="Picture 6" descr="C:\Program Files (x86)\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6113" y="57150"/>
            <a:ext cx="1268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379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D3877720-9223-4C8B-BEB3-BB3199CF1D3E}" type="slidenum">
              <a:rPr lang="de-DE" altLang="de-DE" sz="1000">
                <a:solidFill>
                  <a:srgbClr val="71AD2A"/>
                </a:solidFill>
              </a:rPr>
              <a:pPr algn="r">
                <a:spcBef>
                  <a:spcPct val="0"/>
                </a:spcBef>
                <a:buClrTx/>
                <a:buFontTx/>
                <a:buNone/>
              </a:pPr>
              <a:t>23</a:t>
            </a:fld>
            <a:endParaRPr lang="de-DE" altLang="de-DE" sz="1000">
              <a:solidFill>
                <a:srgbClr val="71AD2A"/>
              </a:solidFill>
            </a:endParaRPr>
          </a:p>
        </p:txBody>
      </p:sp>
      <p:sp>
        <p:nvSpPr>
          <p:cNvPr id="3379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283659" name="Rectangle 11"/>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Strömungskupplung  - Wirkungsgrad -</a:t>
            </a:r>
            <a:endParaRPr lang="de-DE" altLang="de-DE" sz="1400" b="0">
              <a:effectLst>
                <a:outerShdw blurRad="38100" dist="38100" dir="2700000" algn="tl">
                  <a:srgbClr val="C0C0C0"/>
                </a:outerShdw>
              </a:effectLst>
            </a:endParaRPr>
          </a:p>
        </p:txBody>
      </p:sp>
      <p:pic>
        <p:nvPicPr>
          <p:cNvPr id="283660" name="Picture 12" descr="GWIRK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7563"/>
            <a:ext cx="68580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669" name="Group 21"/>
          <p:cNvGrpSpPr>
            <a:grpSpLocks/>
          </p:cNvGrpSpPr>
          <p:nvPr/>
        </p:nvGrpSpPr>
        <p:grpSpPr bwMode="auto">
          <a:xfrm>
            <a:off x="3048000" y="1447800"/>
            <a:ext cx="2590800" cy="457200"/>
            <a:chOff x="1920" y="912"/>
            <a:chExt cx="1632" cy="288"/>
          </a:xfrm>
        </p:grpSpPr>
        <p:sp>
          <p:nvSpPr>
            <p:cNvPr id="33808" name="Text Box 13"/>
            <p:cNvSpPr txBox="1">
              <a:spLocks noChangeArrowheads="1"/>
            </p:cNvSpPr>
            <p:nvPr/>
          </p:nvSpPr>
          <p:spPr bwMode="auto">
            <a:xfrm>
              <a:off x="1920" y="912"/>
              <a:ext cx="1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50000"/>
                </a:spcBef>
                <a:buClrTx/>
                <a:buFontTx/>
                <a:buNone/>
              </a:pPr>
              <a:r>
                <a:rPr lang="de-DE" altLang="de-DE" sz="1600" b="1">
                  <a:solidFill>
                    <a:srgbClr val="000000"/>
                  </a:solidFill>
                </a:rPr>
                <a:t>Hydrodyn. Wandler</a:t>
              </a:r>
              <a:endParaRPr lang="de-DE" altLang="de-DE" sz="1400" b="1">
                <a:solidFill>
                  <a:srgbClr val="FF3300"/>
                </a:solidFill>
              </a:endParaRPr>
            </a:p>
          </p:txBody>
        </p:sp>
        <p:sp>
          <p:nvSpPr>
            <p:cNvPr id="33809" name="Line 15"/>
            <p:cNvSpPr>
              <a:spLocks noChangeShapeType="1"/>
            </p:cNvSpPr>
            <p:nvPr/>
          </p:nvSpPr>
          <p:spPr bwMode="auto">
            <a:xfrm>
              <a:off x="3312" y="1008"/>
              <a:ext cx="240"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83670" name="Group 22"/>
          <p:cNvGrpSpPr>
            <a:grpSpLocks/>
          </p:cNvGrpSpPr>
          <p:nvPr/>
        </p:nvGrpSpPr>
        <p:grpSpPr bwMode="auto">
          <a:xfrm>
            <a:off x="4876800" y="3581400"/>
            <a:ext cx="2590800" cy="412750"/>
            <a:chOff x="3072" y="2256"/>
            <a:chExt cx="1632" cy="260"/>
          </a:xfrm>
        </p:grpSpPr>
        <p:sp>
          <p:nvSpPr>
            <p:cNvPr id="33806" name="Text Box 17"/>
            <p:cNvSpPr txBox="1">
              <a:spLocks noChangeArrowheads="1"/>
            </p:cNvSpPr>
            <p:nvPr/>
          </p:nvSpPr>
          <p:spPr bwMode="auto">
            <a:xfrm>
              <a:off x="3312" y="2304"/>
              <a:ext cx="1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solidFill>
                    <a:srgbClr val="000000"/>
                  </a:solidFill>
                </a:rPr>
                <a:t>Strömungskupplung</a:t>
              </a:r>
              <a:endParaRPr lang="de-DE" altLang="de-DE" sz="1400" b="1">
                <a:solidFill>
                  <a:srgbClr val="FF3300"/>
                </a:solidFill>
              </a:endParaRPr>
            </a:p>
          </p:txBody>
        </p:sp>
        <p:sp>
          <p:nvSpPr>
            <p:cNvPr id="33807" name="Line 18"/>
            <p:cNvSpPr>
              <a:spLocks noChangeShapeType="1"/>
            </p:cNvSpPr>
            <p:nvPr/>
          </p:nvSpPr>
          <p:spPr bwMode="auto">
            <a:xfrm flipH="1" flipV="1">
              <a:off x="3072" y="2256"/>
              <a:ext cx="240"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83667" name="Text Box 19"/>
          <p:cNvSpPr txBox="1">
            <a:spLocks noChangeArrowheads="1"/>
          </p:cNvSpPr>
          <p:nvPr/>
        </p:nvSpPr>
        <p:spPr bwMode="auto">
          <a:xfrm rot="-5395172">
            <a:off x="815975" y="3146425"/>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a:solidFill>
                  <a:srgbClr val="000000"/>
                </a:solidFill>
              </a:rPr>
              <a:t>Wirkungsgrad </a:t>
            </a:r>
            <a:r>
              <a:rPr lang="de-DE" altLang="de-DE" sz="1600" b="1">
                <a:solidFill>
                  <a:srgbClr val="000000"/>
                </a:solidFill>
                <a:sym typeface="Symbol" pitchFamily="18" charset="2"/>
              </a:rPr>
              <a:t></a:t>
            </a:r>
            <a:endParaRPr lang="de-DE" altLang="de-DE" sz="1400" b="1">
              <a:solidFill>
                <a:srgbClr val="FF3300"/>
              </a:solidFill>
            </a:endParaRPr>
          </a:p>
        </p:txBody>
      </p:sp>
      <p:sp>
        <p:nvSpPr>
          <p:cNvPr id="283668" name="Text Box 20"/>
          <p:cNvSpPr txBox="1">
            <a:spLocks noChangeArrowheads="1"/>
          </p:cNvSpPr>
          <p:nvPr/>
        </p:nvSpPr>
        <p:spPr bwMode="auto">
          <a:xfrm>
            <a:off x="2667000" y="5759450"/>
            <a:ext cx="541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a:solidFill>
                  <a:srgbClr val="000000"/>
                </a:solidFill>
              </a:rPr>
              <a:t>Drehzahlverhältnis </a:t>
            </a:r>
            <a:r>
              <a:rPr lang="de-DE" altLang="de-DE" sz="1600">
                <a:solidFill>
                  <a:srgbClr val="000000"/>
                </a:solidFill>
              </a:rPr>
              <a:t>(Pumpen-/Turbinenrad)</a:t>
            </a:r>
            <a:endParaRPr lang="de-DE" altLang="de-DE" sz="1400" b="1">
              <a:solidFill>
                <a:srgbClr val="FF3300"/>
              </a:solidFill>
            </a:endParaRPr>
          </a:p>
        </p:txBody>
      </p:sp>
      <p:sp>
        <p:nvSpPr>
          <p:cNvPr id="283671" name="Line 23"/>
          <p:cNvSpPr>
            <a:spLocks noChangeShapeType="1"/>
          </p:cNvSpPr>
          <p:nvPr/>
        </p:nvSpPr>
        <p:spPr bwMode="auto">
          <a:xfrm flipV="1">
            <a:off x="6096000" y="1143000"/>
            <a:ext cx="1524000" cy="6096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283675" name="Group 27"/>
          <p:cNvGrpSpPr>
            <a:grpSpLocks/>
          </p:cNvGrpSpPr>
          <p:nvPr/>
        </p:nvGrpSpPr>
        <p:grpSpPr bwMode="auto">
          <a:xfrm>
            <a:off x="5257800" y="762000"/>
            <a:ext cx="3049588" cy="685800"/>
            <a:chOff x="3312" y="480"/>
            <a:chExt cx="1920" cy="432"/>
          </a:xfrm>
        </p:grpSpPr>
        <p:sp>
          <p:nvSpPr>
            <p:cNvPr id="33804" name="Line 25"/>
            <p:cNvSpPr>
              <a:spLocks noChangeShapeType="1"/>
            </p:cNvSpPr>
            <p:nvPr/>
          </p:nvSpPr>
          <p:spPr bwMode="auto">
            <a:xfrm>
              <a:off x="3984" y="672"/>
              <a:ext cx="28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805" name="Text Box 26"/>
            <p:cNvSpPr txBox="1">
              <a:spLocks noChangeArrowheads="1"/>
            </p:cNvSpPr>
            <p:nvPr/>
          </p:nvSpPr>
          <p:spPr bwMode="auto">
            <a:xfrm>
              <a:off x="3312" y="480"/>
              <a:ext cx="192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Überbrückungskupplung</a:t>
              </a:r>
              <a:endParaRPr lang="de-DE" altLang="de-DE" sz="1400">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83659"/>
                                        </p:tgtEl>
                                        <p:attrNameLst>
                                          <p:attrName>style.visibility</p:attrName>
                                        </p:attrNameLst>
                                      </p:cBhvr>
                                      <p:to>
                                        <p:strVal val="visible"/>
                                      </p:to>
                                    </p:set>
                                    <p:animEffect transition="in" filter="box(out)">
                                      <p:cBhvr>
                                        <p:cTn id="7" dur="500"/>
                                        <p:tgtEl>
                                          <p:spTgt spid="283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83660"/>
                                        </p:tgtEl>
                                        <p:attrNameLst>
                                          <p:attrName>style.visibility</p:attrName>
                                        </p:attrNameLst>
                                      </p:cBhvr>
                                      <p:to>
                                        <p:strVal val="visible"/>
                                      </p:to>
                                    </p:set>
                                    <p:animEffect transition="in" filter="strips(downRight)">
                                      <p:cBhvr>
                                        <p:cTn id="12" dur="500"/>
                                        <p:tgtEl>
                                          <p:spTgt spid="283660"/>
                                        </p:tgtEl>
                                      </p:cBhvr>
                                    </p:animEffect>
                                  </p:childTnLst>
                                </p:cTn>
                              </p:par>
                            </p:childTnLst>
                          </p:cTn>
                        </p:par>
                        <p:par>
                          <p:cTn id="13" fill="hold" nodeType="afterGroup">
                            <p:stCondLst>
                              <p:cond delay="500"/>
                            </p:stCondLst>
                            <p:childTnLst>
                              <p:par>
                                <p:cTn id="14" presetID="17" presetClass="entr" presetSubtype="4" fill="hold" grpId="0" nodeType="afterEffect">
                                  <p:stCondLst>
                                    <p:cond delay="0"/>
                                  </p:stCondLst>
                                  <p:childTnLst>
                                    <p:set>
                                      <p:cBhvr>
                                        <p:cTn id="15" dur="1" fill="hold">
                                          <p:stCondLst>
                                            <p:cond delay="0"/>
                                          </p:stCondLst>
                                        </p:cTn>
                                        <p:tgtEl>
                                          <p:spTgt spid="283667"/>
                                        </p:tgtEl>
                                        <p:attrNameLst>
                                          <p:attrName>style.visibility</p:attrName>
                                        </p:attrNameLst>
                                      </p:cBhvr>
                                      <p:to>
                                        <p:strVal val="visible"/>
                                      </p:to>
                                    </p:set>
                                    <p:anim calcmode="lin" valueType="num">
                                      <p:cBhvr>
                                        <p:cTn id="16" dur="500" fill="hold"/>
                                        <p:tgtEl>
                                          <p:spTgt spid="283667"/>
                                        </p:tgtEl>
                                        <p:attrNameLst>
                                          <p:attrName>ppt_x</p:attrName>
                                        </p:attrNameLst>
                                      </p:cBhvr>
                                      <p:tavLst>
                                        <p:tav tm="0">
                                          <p:val>
                                            <p:strVal val="#ppt_x"/>
                                          </p:val>
                                        </p:tav>
                                        <p:tav tm="100000">
                                          <p:val>
                                            <p:strVal val="#ppt_x"/>
                                          </p:val>
                                        </p:tav>
                                      </p:tavLst>
                                    </p:anim>
                                    <p:anim calcmode="lin" valueType="num">
                                      <p:cBhvr>
                                        <p:cTn id="17" dur="500" fill="hold"/>
                                        <p:tgtEl>
                                          <p:spTgt spid="283667"/>
                                        </p:tgtEl>
                                        <p:attrNameLst>
                                          <p:attrName>ppt_y</p:attrName>
                                        </p:attrNameLst>
                                      </p:cBhvr>
                                      <p:tavLst>
                                        <p:tav tm="0">
                                          <p:val>
                                            <p:strVal val="#ppt_y+#ppt_h/2"/>
                                          </p:val>
                                        </p:tav>
                                        <p:tav tm="100000">
                                          <p:val>
                                            <p:strVal val="#ppt_y"/>
                                          </p:val>
                                        </p:tav>
                                      </p:tavLst>
                                    </p:anim>
                                    <p:anim calcmode="lin" valueType="num">
                                      <p:cBhvr>
                                        <p:cTn id="18" dur="500" fill="hold"/>
                                        <p:tgtEl>
                                          <p:spTgt spid="283667"/>
                                        </p:tgtEl>
                                        <p:attrNameLst>
                                          <p:attrName>ppt_w</p:attrName>
                                        </p:attrNameLst>
                                      </p:cBhvr>
                                      <p:tavLst>
                                        <p:tav tm="0">
                                          <p:val>
                                            <p:strVal val="#ppt_w"/>
                                          </p:val>
                                        </p:tav>
                                        <p:tav tm="100000">
                                          <p:val>
                                            <p:strVal val="#ppt_w"/>
                                          </p:val>
                                        </p:tav>
                                      </p:tavLst>
                                    </p:anim>
                                    <p:anim calcmode="lin" valueType="num">
                                      <p:cBhvr>
                                        <p:cTn id="19" dur="500" fill="hold"/>
                                        <p:tgtEl>
                                          <p:spTgt spid="283667"/>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000"/>
                            </p:stCondLst>
                            <p:childTnLst>
                              <p:par>
                                <p:cTn id="21" presetID="17" presetClass="entr" presetSubtype="8" fill="hold" grpId="0" nodeType="afterEffect">
                                  <p:stCondLst>
                                    <p:cond delay="0"/>
                                  </p:stCondLst>
                                  <p:childTnLst>
                                    <p:set>
                                      <p:cBhvr>
                                        <p:cTn id="22" dur="1" fill="hold">
                                          <p:stCondLst>
                                            <p:cond delay="0"/>
                                          </p:stCondLst>
                                        </p:cTn>
                                        <p:tgtEl>
                                          <p:spTgt spid="283668"/>
                                        </p:tgtEl>
                                        <p:attrNameLst>
                                          <p:attrName>style.visibility</p:attrName>
                                        </p:attrNameLst>
                                      </p:cBhvr>
                                      <p:to>
                                        <p:strVal val="visible"/>
                                      </p:to>
                                    </p:set>
                                    <p:anim calcmode="lin" valueType="num">
                                      <p:cBhvr>
                                        <p:cTn id="23" dur="500" fill="hold"/>
                                        <p:tgtEl>
                                          <p:spTgt spid="283668"/>
                                        </p:tgtEl>
                                        <p:attrNameLst>
                                          <p:attrName>ppt_x</p:attrName>
                                        </p:attrNameLst>
                                      </p:cBhvr>
                                      <p:tavLst>
                                        <p:tav tm="0">
                                          <p:val>
                                            <p:strVal val="#ppt_x-#ppt_w/2"/>
                                          </p:val>
                                        </p:tav>
                                        <p:tav tm="100000">
                                          <p:val>
                                            <p:strVal val="#ppt_x"/>
                                          </p:val>
                                        </p:tav>
                                      </p:tavLst>
                                    </p:anim>
                                    <p:anim calcmode="lin" valueType="num">
                                      <p:cBhvr>
                                        <p:cTn id="24" dur="500" fill="hold"/>
                                        <p:tgtEl>
                                          <p:spTgt spid="283668"/>
                                        </p:tgtEl>
                                        <p:attrNameLst>
                                          <p:attrName>ppt_y</p:attrName>
                                        </p:attrNameLst>
                                      </p:cBhvr>
                                      <p:tavLst>
                                        <p:tav tm="0">
                                          <p:val>
                                            <p:strVal val="#ppt_y"/>
                                          </p:val>
                                        </p:tav>
                                        <p:tav tm="100000">
                                          <p:val>
                                            <p:strVal val="#ppt_y"/>
                                          </p:val>
                                        </p:tav>
                                      </p:tavLst>
                                    </p:anim>
                                    <p:anim calcmode="lin" valueType="num">
                                      <p:cBhvr>
                                        <p:cTn id="25" dur="500" fill="hold"/>
                                        <p:tgtEl>
                                          <p:spTgt spid="283668"/>
                                        </p:tgtEl>
                                        <p:attrNameLst>
                                          <p:attrName>ppt_w</p:attrName>
                                        </p:attrNameLst>
                                      </p:cBhvr>
                                      <p:tavLst>
                                        <p:tav tm="0">
                                          <p:val>
                                            <p:fltVal val="0"/>
                                          </p:val>
                                        </p:tav>
                                        <p:tav tm="100000">
                                          <p:val>
                                            <p:strVal val="#ppt_w"/>
                                          </p:val>
                                        </p:tav>
                                      </p:tavLst>
                                    </p:anim>
                                    <p:anim calcmode="lin" valueType="num">
                                      <p:cBhvr>
                                        <p:cTn id="26" dur="500" fill="hold"/>
                                        <p:tgtEl>
                                          <p:spTgt spid="283668"/>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83669"/>
                                        </p:tgtEl>
                                        <p:attrNameLst>
                                          <p:attrName>style.visibility</p:attrName>
                                        </p:attrNameLst>
                                      </p:cBhvr>
                                      <p:to>
                                        <p:strVal val="visible"/>
                                      </p:to>
                                    </p:set>
                                    <p:animEffect transition="in" filter="wipe(left)">
                                      <p:cBhvr>
                                        <p:cTn id="31" dur="500"/>
                                        <p:tgtEl>
                                          <p:spTgt spid="2836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3671"/>
                                        </p:tgtEl>
                                        <p:attrNameLst>
                                          <p:attrName>style.visibility</p:attrName>
                                        </p:attrNameLst>
                                      </p:cBhvr>
                                      <p:to>
                                        <p:strVal val="visible"/>
                                      </p:to>
                                    </p:set>
                                    <p:animEffect transition="in" filter="wipe(down)">
                                      <p:cBhvr>
                                        <p:cTn id="36" dur="500"/>
                                        <p:tgtEl>
                                          <p:spTgt spid="2836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283675"/>
                                        </p:tgtEl>
                                        <p:attrNameLst>
                                          <p:attrName>style.visibility</p:attrName>
                                        </p:attrNameLst>
                                      </p:cBhvr>
                                      <p:to>
                                        <p:strVal val="visible"/>
                                      </p:to>
                                    </p:set>
                                    <p:animEffect transition="in" filter="wipe(up)">
                                      <p:cBhvr>
                                        <p:cTn id="41" dur="500"/>
                                        <p:tgtEl>
                                          <p:spTgt spid="28367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283670"/>
                                        </p:tgtEl>
                                        <p:attrNameLst>
                                          <p:attrName>style.visibility</p:attrName>
                                        </p:attrNameLst>
                                      </p:cBhvr>
                                      <p:to>
                                        <p:strVal val="visible"/>
                                      </p:to>
                                    </p:set>
                                    <p:animEffect transition="in" filter="wipe(right)">
                                      <p:cBhvr>
                                        <p:cTn id="46" dur="500"/>
                                        <p:tgtEl>
                                          <p:spTgt spid="283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9" grpId="0" animBg="1" autoUpdateAnimBg="0"/>
      <p:bldP spid="283667" grpId="0" autoUpdateAnimBg="0"/>
      <p:bldP spid="283668" grpId="0" autoUpdateAnimBg="0"/>
      <p:bldP spid="28367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Gestufte Getriebe</a:t>
            </a:r>
          </a:p>
        </p:txBody>
      </p:sp>
      <p:sp>
        <p:nvSpPr>
          <p:cNvPr id="3481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1DCD6383-A71C-44E4-A749-9AE6E2597B49}" type="slidenum">
              <a:rPr lang="de-DE" altLang="de-DE" sz="1000">
                <a:solidFill>
                  <a:srgbClr val="71AD2A"/>
                </a:solidFill>
              </a:rPr>
              <a:pPr algn="r">
                <a:spcBef>
                  <a:spcPct val="0"/>
                </a:spcBef>
                <a:buClrTx/>
                <a:buFontTx/>
                <a:buNone/>
              </a:pPr>
              <a:t>24</a:t>
            </a:fld>
            <a:endParaRPr lang="de-DE" altLang="de-DE" sz="1000">
              <a:solidFill>
                <a:srgbClr val="71AD2A"/>
              </a:solidFill>
            </a:endParaRPr>
          </a:p>
        </p:txBody>
      </p:sp>
      <p:sp>
        <p:nvSpPr>
          <p:cNvPr id="3481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59436" name="Rectangle 12"/>
          <p:cNvSpPr>
            <a:spLocks noChangeArrowheads="1"/>
          </p:cNvSpPr>
          <p:nvPr/>
        </p:nvSpPr>
        <p:spPr bwMode="auto">
          <a:xfrm>
            <a:off x="685800" y="1219200"/>
            <a:ext cx="51816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Aufgaben Schaltgetriebe:</a:t>
            </a:r>
          </a:p>
        </p:txBody>
      </p:sp>
      <p:sp>
        <p:nvSpPr>
          <p:cNvPr id="359438" name="Rectangle 14"/>
          <p:cNvSpPr>
            <a:spLocks noChangeArrowheads="1"/>
          </p:cNvSpPr>
          <p:nvPr/>
        </p:nvSpPr>
        <p:spPr bwMode="auto">
          <a:xfrm>
            <a:off x="685800" y="1676400"/>
            <a:ext cx="51816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Anpassung der Fahrgeschwindigkeit</a:t>
            </a:r>
            <a:endParaRPr lang="de-DE" altLang="de-DE" sz="1400">
              <a:solidFill>
                <a:srgbClr val="DC0081"/>
              </a:solidFill>
            </a:endParaRPr>
          </a:p>
        </p:txBody>
      </p:sp>
      <p:sp>
        <p:nvSpPr>
          <p:cNvPr id="359439" name="Rectangle 15"/>
          <p:cNvSpPr>
            <a:spLocks noChangeArrowheads="1"/>
          </p:cNvSpPr>
          <p:nvPr/>
        </p:nvSpPr>
        <p:spPr bwMode="auto">
          <a:xfrm>
            <a:off x="685800" y="1981200"/>
            <a:ext cx="51816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Untersetzung der hohen Motordrehzahl</a:t>
            </a:r>
          </a:p>
        </p:txBody>
      </p:sp>
      <p:sp>
        <p:nvSpPr>
          <p:cNvPr id="359440" name="Rectangle 16"/>
          <p:cNvSpPr>
            <a:spLocks noChangeArrowheads="1"/>
          </p:cNvSpPr>
          <p:nvPr/>
        </p:nvSpPr>
        <p:spPr bwMode="auto">
          <a:xfrm>
            <a:off x="685800" y="2286000"/>
            <a:ext cx="5181600" cy="322263"/>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110000"/>
              </a:lnSpc>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Erhöhung und Anpassung des Drehmoments</a:t>
            </a:r>
          </a:p>
        </p:txBody>
      </p:sp>
      <p:sp>
        <p:nvSpPr>
          <p:cNvPr id="359441" name="Rectangle 17"/>
          <p:cNvSpPr>
            <a:spLocks noChangeArrowheads="1"/>
          </p:cNvSpPr>
          <p:nvPr/>
        </p:nvSpPr>
        <p:spPr bwMode="auto">
          <a:xfrm>
            <a:off x="685800" y="2590800"/>
            <a:ext cx="5181600" cy="322263"/>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110000"/>
              </a:lnSpc>
              <a:spcBef>
                <a:spcPct val="50000"/>
              </a:spcBef>
              <a:buClrTx/>
              <a:buFontTx/>
              <a:buNone/>
            </a:pPr>
            <a:r>
              <a:rPr lang="de-DE" altLang="de-DE" sz="1400">
                <a:solidFill>
                  <a:srgbClr val="000000"/>
                </a:solidFill>
                <a:sym typeface="Wingdings" pitchFamily="2" charset="2"/>
              </a:rPr>
              <a:t> Umkehr der Fahrtrichtung</a:t>
            </a:r>
            <a:endParaRPr lang="de-DE" altLang="de-DE" sz="1400">
              <a:solidFill>
                <a:srgbClr val="000000"/>
              </a:solidFill>
            </a:endParaRPr>
          </a:p>
        </p:txBody>
      </p:sp>
      <p:sp>
        <p:nvSpPr>
          <p:cNvPr id="359442" name="Rectangle 18"/>
          <p:cNvSpPr>
            <a:spLocks noChangeArrowheads="1"/>
          </p:cNvSpPr>
          <p:nvPr/>
        </p:nvSpPr>
        <p:spPr bwMode="auto">
          <a:xfrm>
            <a:off x="685800" y="2895600"/>
            <a:ext cx="51816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Antrieb von Nebenabtrieben (z. B. Zapfwelle, Allrad)</a:t>
            </a:r>
            <a:endParaRPr lang="de-DE" altLang="de-DE" sz="1400">
              <a:solidFill>
                <a:srgbClr val="000000"/>
              </a:solidFill>
            </a:endParaRPr>
          </a:p>
        </p:txBody>
      </p:sp>
      <p:sp>
        <p:nvSpPr>
          <p:cNvPr id="359446" name="Text Box 22"/>
          <p:cNvSpPr txBox="1">
            <a:spLocks noChangeArrowheads="1"/>
          </p:cNvSpPr>
          <p:nvPr/>
        </p:nvSpPr>
        <p:spPr bwMode="auto">
          <a:xfrm>
            <a:off x="685800" y="32766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Je höher die Gangzahl, um so besser die Abstufung des Getriebes</a:t>
            </a:r>
            <a:endParaRPr lang="de-DE" altLang="de-DE" sz="1400" b="1">
              <a:solidFill>
                <a:srgbClr val="FF3300"/>
              </a:solidFill>
            </a:endParaRPr>
          </a:p>
        </p:txBody>
      </p:sp>
      <p:sp>
        <p:nvSpPr>
          <p:cNvPr id="359448" name="Text Box 24"/>
          <p:cNvSpPr txBox="1">
            <a:spLocks noChangeArrowheads="1"/>
          </p:cNvSpPr>
          <p:nvPr/>
        </p:nvSpPr>
        <p:spPr bwMode="auto">
          <a:xfrm>
            <a:off x="685800" y="3848100"/>
            <a:ext cx="5181600" cy="3048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Wichtig hierbei ist:</a:t>
            </a:r>
            <a:endParaRPr lang="de-DE" altLang="de-DE" sz="1400" b="1">
              <a:solidFill>
                <a:srgbClr val="FF3300"/>
              </a:solidFill>
            </a:endParaRPr>
          </a:p>
        </p:txBody>
      </p:sp>
      <p:sp>
        <p:nvSpPr>
          <p:cNvPr id="359449" name="Text Box 25"/>
          <p:cNvSpPr txBox="1">
            <a:spLocks noChangeArrowheads="1"/>
          </p:cNvSpPr>
          <p:nvPr/>
        </p:nvSpPr>
        <p:spPr bwMode="auto">
          <a:xfrm>
            <a:off x="685800" y="42672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jeder Gang hat eine eigene Übersetzung bzw. Geschwindigkeit</a:t>
            </a:r>
          </a:p>
        </p:txBody>
      </p:sp>
      <p:sp>
        <p:nvSpPr>
          <p:cNvPr id="359450" name="Text Box 26"/>
          <p:cNvSpPr txBox="1">
            <a:spLocks noChangeArrowheads="1"/>
          </p:cNvSpPr>
          <p:nvPr/>
        </p:nvSpPr>
        <p:spPr bwMode="auto">
          <a:xfrm>
            <a:off x="685800" y="4572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besitzt</a:t>
            </a:r>
            <a:r>
              <a:rPr lang="de-DE" altLang="de-DE" sz="1400">
                <a:solidFill>
                  <a:srgbClr val="000000"/>
                </a:solidFill>
              </a:rPr>
              <a:t> das Getriebe einen logischen Schaltaufbau</a:t>
            </a:r>
          </a:p>
        </p:txBody>
      </p:sp>
      <p:sp>
        <p:nvSpPr>
          <p:cNvPr id="359451" name="Text Box 27"/>
          <p:cNvSpPr txBox="1">
            <a:spLocks noChangeArrowheads="1"/>
          </p:cNvSpPr>
          <p:nvPr/>
        </p:nvSpPr>
        <p:spPr bwMode="auto">
          <a:xfrm>
            <a:off x="685800" y="50292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u="sng">
                <a:solidFill>
                  <a:srgbClr val="000000"/>
                </a:solidFill>
              </a:rPr>
              <a:t>Nachteil:</a:t>
            </a:r>
            <a:endParaRPr lang="de-DE" altLang="de-DE" sz="1400" u="sng">
              <a:solidFill>
                <a:srgbClr val="000000"/>
              </a:solidFill>
            </a:endParaRPr>
          </a:p>
        </p:txBody>
      </p:sp>
      <p:sp>
        <p:nvSpPr>
          <p:cNvPr id="359452" name="Text Box 28"/>
          <p:cNvSpPr txBox="1">
            <a:spLocks noChangeArrowheads="1"/>
          </p:cNvSpPr>
          <p:nvPr/>
        </p:nvSpPr>
        <p:spPr bwMode="auto">
          <a:xfrm>
            <a:off x="685800" y="5334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je höher die Gangzahl, desto teurer das Getriebe</a:t>
            </a:r>
          </a:p>
        </p:txBody>
      </p:sp>
      <p:sp>
        <p:nvSpPr>
          <p:cNvPr id="359453" name="Text Box 29"/>
          <p:cNvSpPr txBox="1">
            <a:spLocks noChangeArrowheads="1"/>
          </p:cNvSpPr>
          <p:nvPr/>
        </p:nvSpPr>
        <p:spPr bwMode="auto">
          <a:xfrm>
            <a:off x="685800" y="56388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Wirkungsgrad nimmt mit zunehmender Gangzahl ab</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359436"/>
                                        </p:tgtEl>
                                        <p:attrNameLst>
                                          <p:attrName>style.visibility</p:attrName>
                                        </p:attrNameLst>
                                      </p:cBhvr>
                                      <p:to>
                                        <p:strVal val="visible"/>
                                      </p:to>
                                    </p:set>
                                    <p:animEffect transition="in" filter="wipe(left)">
                                      <p:cBhvr>
                                        <p:cTn id="7" dur="300"/>
                                        <p:tgtEl>
                                          <p:spTgt spid="359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359438"/>
                                        </p:tgtEl>
                                        <p:attrNameLst>
                                          <p:attrName>style.visibility</p:attrName>
                                        </p:attrNameLst>
                                      </p:cBhvr>
                                      <p:to>
                                        <p:strVal val="visible"/>
                                      </p:to>
                                    </p:set>
                                    <p:animEffect transition="in" filter="wipe(left)">
                                      <p:cBhvr>
                                        <p:cTn id="12" dur="300"/>
                                        <p:tgtEl>
                                          <p:spTgt spid="3594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359439"/>
                                        </p:tgtEl>
                                        <p:attrNameLst>
                                          <p:attrName>style.visibility</p:attrName>
                                        </p:attrNameLst>
                                      </p:cBhvr>
                                      <p:to>
                                        <p:strVal val="visible"/>
                                      </p:to>
                                    </p:set>
                                    <p:animEffect transition="in" filter="wipe(left)">
                                      <p:cBhvr>
                                        <p:cTn id="17" dur="300"/>
                                        <p:tgtEl>
                                          <p:spTgt spid="3594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359440"/>
                                        </p:tgtEl>
                                        <p:attrNameLst>
                                          <p:attrName>style.visibility</p:attrName>
                                        </p:attrNameLst>
                                      </p:cBhvr>
                                      <p:to>
                                        <p:strVal val="visible"/>
                                      </p:to>
                                    </p:set>
                                    <p:animEffect transition="in" filter="wipe(left)">
                                      <p:cBhvr>
                                        <p:cTn id="22" dur="300"/>
                                        <p:tgtEl>
                                          <p:spTgt spid="3594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359441"/>
                                        </p:tgtEl>
                                        <p:attrNameLst>
                                          <p:attrName>style.visibility</p:attrName>
                                        </p:attrNameLst>
                                      </p:cBhvr>
                                      <p:to>
                                        <p:strVal val="visible"/>
                                      </p:to>
                                    </p:set>
                                    <p:animEffect transition="in" filter="wipe(left)">
                                      <p:cBhvr>
                                        <p:cTn id="27" dur="300"/>
                                        <p:tgtEl>
                                          <p:spTgt spid="3594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359442"/>
                                        </p:tgtEl>
                                        <p:attrNameLst>
                                          <p:attrName>style.visibility</p:attrName>
                                        </p:attrNameLst>
                                      </p:cBhvr>
                                      <p:to>
                                        <p:strVal val="visible"/>
                                      </p:to>
                                    </p:set>
                                    <p:animEffect transition="in" filter="wipe(left)">
                                      <p:cBhvr>
                                        <p:cTn id="32" dur="300"/>
                                        <p:tgtEl>
                                          <p:spTgt spid="3594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iterate type="wd">
                                    <p:tmPct val="100000"/>
                                  </p:iterate>
                                  <p:childTnLst>
                                    <p:set>
                                      <p:cBhvr>
                                        <p:cTn id="36" dur="1" fill="hold">
                                          <p:stCondLst>
                                            <p:cond delay="0"/>
                                          </p:stCondLst>
                                        </p:cTn>
                                        <p:tgtEl>
                                          <p:spTgt spid="359446"/>
                                        </p:tgtEl>
                                        <p:attrNameLst>
                                          <p:attrName>style.visibility</p:attrName>
                                        </p:attrNameLst>
                                      </p:cBhvr>
                                      <p:to>
                                        <p:strVal val="visible"/>
                                      </p:to>
                                    </p:set>
                                    <p:animEffect transition="in" filter="wipe(left)">
                                      <p:cBhvr>
                                        <p:cTn id="37" dur="300"/>
                                        <p:tgtEl>
                                          <p:spTgt spid="359446"/>
                                        </p:tgtEl>
                                      </p:cBhvr>
                                    </p:animEffect>
                                  </p:childTnLst>
                                  <p:subTnLst>
                                    <p:animClr clrSpc="rgb" dir="cw">
                                      <p:cBhvr override="childStyle">
                                        <p:cTn dur="1" fill="hold" display="0" masterRel="nextClick" afterEffect="1"/>
                                        <p:tgtEl>
                                          <p:spTgt spid="359446"/>
                                        </p:tgtEl>
                                        <p:attrNameLst>
                                          <p:attrName>ppt_c</p:attrName>
                                        </p:attrNameLst>
                                      </p:cBhvr>
                                      <p:to>
                                        <a:srgbClr val="0000FF"/>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iterate type="wd">
                                    <p:tmPct val="100000"/>
                                  </p:iterate>
                                  <p:childTnLst>
                                    <p:set>
                                      <p:cBhvr>
                                        <p:cTn id="41" dur="1" fill="hold">
                                          <p:stCondLst>
                                            <p:cond delay="0"/>
                                          </p:stCondLst>
                                        </p:cTn>
                                        <p:tgtEl>
                                          <p:spTgt spid="359448"/>
                                        </p:tgtEl>
                                        <p:attrNameLst>
                                          <p:attrName>style.visibility</p:attrName>
                                        </p:attrNameLst>
                                      </p:cBhvr>
                                      <p:to>
                                        <p:strVal val="visible"/>
                                      </p:to>
                                    </p:set>
                                    <p:animEffect transition="in" filter="wipe(left)">
                                      <p:cBhvr>
                                        <p:cTn id="42" dur="300"/>
                                        <p:tgtEl>
                                          <p:spTgt spid="3594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iterate type="wd">
                                    <p:tmPct val="100000"/>
                                  </p:iterate>
                                  <p:childTnLst>
                                    <p:set>
                                      <p:cBhvr>
                                        <p:cTn id="46" dur="1" fill="hold">
                                          <p:stCondLst>
                                            <p:cond delay="0"/>
                                          </p:stCondLst>
                                        </p:cTn>
                                        <p:tgtEl>
                                          <p:spTgt spid="359449"/>
                                        </p:tgtEl>
                                        <p:attrNameLst>
                                          <p:attrName>style.visibility</p:attrName>
                                        </p:attrNameLst>
                                      </p:cBhvr>
                                      <p:to>
                                        <p:strVal val="visible"/>
                                      </p:to>
                                    </p:set>
                                    <p:animEffect transition="in" filter="wipe(left)">
                                      <p:cBhvr>
                                        <p:cTn id="47" dur="300"/>
                                        <p:tgtEl>
                                          <p:spTgt spid="359449"/>
                                        </p:tgtEl>
                                      </p:cBhvr>
                                    </p:animEffect>
                                  </p:childTnLst>
                                  <p:subTnLst>
                                    <p:animClr clrSpc="rgb" dir="cw">
                                      <p:cBhvr override="childStyle">
                                        <p:cTn dur="1" fill="hold" display="0" masterRel="nextClick" afterEffect="1"/>
                                        <p:tgtEl>
                                          <p:spTgt spid="359449"/>
                                        </p:tgtEl>
                                        <p:attrNameLst>
                                          <p:attrName>ppt_c</p:attrName>
                                        </p:attrNameLst>
                                      </p:cBhvr>
                                      <p:to>
                                        <a:srgbClr val="0000FF"/>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iterate type="wd">
                                    <p:tmPct val="100000"/>
                                  </p:iterate>
                                  <p:childTnLst>
                                    <p:set>
                                      <p:cBhvr>
                                        <p:cTn id="51" dur="1" fill="hold">
                                          <p:stCondLst>
                                            <p:cond delay="0"/>
                                          </p:stCondLst>
                                        </p:cTn>
                                        <p:tgtEl>
                                          <p:spTgt spid="359450"/>
                                        </p:tgtEl>
                                        <p:attrNameLst>
                                          <p:attrName>style.visibility</p:attrName>
                                        </p:attrNameLst>
                                      </p:cBhvr>
                                      <p:to>
                                        <p:strVal val="visible"/>
                                      </p:to>
                                    </p:set>
                                    <p:animEffect transition="in" filter="wipe(left)">
                                      <p:cBhvr>
                                        <p:cTn id="52" dur="300"/>
                                        <p:tgtEl>
                                          <p:spTgt spid="359450"/>
                                        </p:tgtEl>
                                      </p:cBhvr>
                                    </p:animEffect>
                                  </p:childTnLst>
                                  <p:subTnLst>
                                    <p:animClr clrSpc="rgb" dir="cw">
                                      <p:cBhvr override="childStyle">
                                        <p:cTn dur="1" fill="hold" display="0" masterRel="nextClick" afterEffect="1"/>
                                        <p:tgtEl>
                                          <p:spTgt spid="359450"/>
                                        </p:tgtEl>
                                        <p:attrNameLst>
                                          <p:attrName>ppt_c</p:attrName>
                                        </p:attrNameLst>
                                      </p:cBhvr>
                                      <p:to>
                                        <a:srgbClr val="0000FF"/>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iterate type="wd">
                                    <p:tmPct val="100000"/>
                                  </p:iterate>
                                  <p:childTnLst>
                                    <p:set>
                                      <p:cBhvr>
                                        <p:cTn id="56" dur="1" fill="hold">
                                          <p:stCondLst>
                                            <p:cond delay="0"/>
                                          </p:stCondLst>
                                        </p:cTn>
                                        <p:tgtEl>
                                          <p:spTgt spid="359451"/>
                                        </p:tgtEl>
                                        <p:attrNameLst>
                                          <p:attrName>style.visibility</p:attrName>
                                        </p:attrNameLst>
                                      </p:cBhvr>
                                      <p:to>
                                        <p:strVal val="visible"/>
                                      </p:to>
                                    </p:set>
                                    <p:animEffect transition="in" filter="wipe(left)">
                                      <p:cBhvr>
                                        <p:cTn id="57" dur="300"/>
                                        <p:tgtEl>
                                          <p:spTgt spid="359451"/>
                                        </p:tgtEl>
                                      </p:cBhvr>
                                    </p:animEffect>
                                  </p:childTnLst>
                                  <p:subTnLst>
                                    <p:animClr clrSpc="rgb" dir="cw">
                                      <p:cBhvr override="childStyle">
                                        <p:cTn dur="1" fill="hold" display="0" masterRel="nextClick" afterEffect="1"/>
                                        <p:tgtEl>
                                          <p:spTgt spid="359451"/>
                                        </p:tgtEl>
                                        <p:attrNameLst>
                                          <p:attrName>ppt_c</p:attrName>
                                        </p:attrNameLst>
                                      </p:cBhvr>
                                      <p:to>
                                        <a:srgbClr val="0000FF"/>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iterate type="wd">
                                    <p:tmPct val="100000"/>
                                  </p:iterate>
                                  <p:childTnLst>
                                    <p:set>
                                      <p:cBhvr>
                                        <p:cTn id="61" dur="1" fill="hold">
                                          <p:stCondLst>
                                            <p:cond delay="0"/>
                                          </p:stCondLst>
                                        </p:cTn>
                                        <p:tgtEl>
                                          <p:spTgt spid="359452"/>
                                        </p:tgtEl>
                                        <p:attrNameLst>
                                          <p:attrName>style.visibility</p:attrName>
                                        </p:attrNameLst>
                                      </p:cBhvr>
                                      <p:to>
                                        <p:strVal val="visible"/>
                                      </p:to>
                                    </p:set>
                                    <p:animEffect transition="in" filter="wipe(left)">
                                      <p:cBhvr>
                                        <p:cTn id="62" dur="300"/>
                                        <p:tgtEl>
                                          <p:spTgt spid="359452"/>
                                        </p:tgtEl>
                                      </p:cBhvr>
                                    </p:animEffect>
                                  </p:childTnLst>
                                  <p:subTnLst>
                                    <p:animClr clrSpc="rgb" dir="cw">
                                      <p:cBhvr override="childStyle">
                                        <p:cTn dur="1" fill="hold" display="0" masterRel="nextClick" afterEffect="1"/>
                                        <p:tgtEl>
                                          <p:spTgt spid="359452"/>
                                        </p:tgtEl>
                                        <p:attrNameLst>
                                          <p:attrName>ppt_c</p:attrName>
                                        </p:attrNameLst>
                                      </p:cBhvr>
                                      <p:to>
                                        <a:srgbClr val="0000FF"/>
                                      </p:to>
                                    </p:animClr>
                                  </p:sub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iterate type="wd">
                                    <p:tmPct val="100000"/>
                                  </p:iterate>
                                  <p:childTnLst>
                                    <p:set>
                                      <p:cBhvr>
                                        <p:cTn id="66" dur="1" fill="hold">
                                          <p:stCondLst>
                                            <p:cond delay="0"/>
                                          </p:stCondLst>
                                        </p:cTn>
                                        <p:tgtEl>
                                          <p:spTgt spid="359453"/>
                                        </p:tgtEl>
                                        <p:attrNameLst>
                                          <p:attrName>style.visibility</p:attrName>
                                        </p:attrNameLst>
                                      </p:cBhvr>
                                      <p:to>
                                        <p:strVal val="visible"/>
                                      </p:to>
                                    </p:set>
                                    <p:animEffect transition="in" filter="wipe(left)">
                                      <p:cBhvr>
                                        <p:cTn id="67" dur="300"/>
                                        <p:tgtEl>
                                          <p:spTgt spid="359453"/>
                                        </p:tgtEl>
                                      </p:cBhvr>
                                    </p:animEffect>
                                  </p:childTnLst>
                                  <p:subTnLst>
                                    <p:animClr clrSpc="rgb" dir="cw">
                                      <p:cBhvr override="childStyle">
                                        <p:cTn dur="1" fill="hold" display="0" masterRel="nextClick" afterEffect="1"/>
                                        <p:tgtEl>
                                          <p:spTgt spid="359453"/>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6" grpId="0" animBg="1" autoUpdateAnimBg="0"/>
      <p:bldP spid="359438" grpId="0" animBg="1" autoUpdateAnimBg="0"/>
      <p:bldP spid="359439" grpId="0" animBg="1" autoUpdateAnimBg="0"/>
      <p:bldP spid="359440" grpId="0" animBg="1" autoUpdateAnimBg="0"/>
      <p:bldP spid="359441" grpId="0" animBg="1" autoUpdateAnimBg="0"/>
      <p:bldP spid="359442" grpId="0" animBg="1" autoUpdateAnimBg="0"/>
      <p:bldP spid="359446" grpId="0" autoUpdateAnimBg="0"/>
      <p:bldP spid="359448" grpId="0" animBg="1" autoUpdateAnimBg="0"/>
      <p:bldP spid="359449" grpId="0" autoUpdateAnimBg="0"/>
      <p:bldP spid="359450" grpId="0" autoUpdateAnimBg="0"/>
      <p:bldP spid="359451" grpId="0" autoUpdateAnimBg="0"/>
      <p:bldP spid="359452" grpId="0" autoUpdateAnimBg="0"/>
      <p:bldP spid="35945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3"/>
          <p:cNvSpPr>
            <a:spLocks noGrp="1"/>
          </p:cNvSpPr>
          <p:nvPr>
            <p:ph type="title"/>
          </p:nvPr>
        </p:nvSpPr>
        <p:spPr/>
        <p:txBody>
          <a:bodyPr/>
          <a:lstStyle/>
          <a:p>
            <a:pPr eaLnBrk="1" hangingPunct="1"/>
            <a:r>
              <a:rPr lang="de-DE" altLang="de-DE"/>
              <a:t>Getriebe</a:t>
            </a:r>
          </a:p>
        </p:txBody>
      </p:sp>
      <p:sp>
        <p:nvSpPr>
          <p:cNvPr id="36867"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77B64FC-FE95-4186-B9CF-BD750B2BF930}" type="slidenum">
              <a:rPr lang="de-DE" altLang="de-DE" sz="1000">
                <a:solidFill>
                  <a:srgbClr val="71AD2A"/>
                </a:solidFill>
              </a:rPr>
              <a:pPr algn="r">
                <a:spcBef>
                  <a:spcPct val="0"/>
                </a:spcBef>
                <a:buClrTx/>
                <a:buFontTx/>
                <a:buNone/>
              </a:pPr>
              <a:t>25</a:t>
            </a:fld>
            <a:endParaRPr lang="de-DE" altLang="de-DE" sz="1000">
              <a:solidFill>
                <a:srgbClr val="71AD2A"/>
              </a:solidFill>
            </a:endParaRPr>
          </a:p>
        </p:txBody>
      </p:sp>
      <p:sp>
        <p:nvSpPr>
          <p:cNvPr id="36868"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6869" name="Textfeld 4"/>
          <p:cNvSpPr txBox="1">
            <a:spLocks noChangeArrowheads="1"/>
          </p:cNvSpPr>
          <p:nvPr/>
        </p:nvSpPr>
        <p:spPr bwMode="auto">
          <a:xfrm>
            <a:off x="631825" y="908050"/>
            <a:ext cx="35290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de-DE" altLang="de-DE" sz="2800" b="1"/>
              <a:t>Aufgaben</a:t>
            </a:r>
            <a:r>
              <a:rPr lang="de-DE" altLang="de-DE" sz="4400" b="1"/>
              <a:t>:</a:t>
            </a:r>
          </a:p>
        </p:txBody>
      </p:sp>
      <p:pic>
        <p:nvPicPr>
          <p:cNvPr id="368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1660525"/>
            <a:ext cx="7677150" cy="279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DE" altLang="de-DE"/>
              <a:t>Wandeln von Drehzahl und Drehmoment</a:t>
            </a:r>
          </a:p>
        </p:txBody>
      </p:sp>
      <p:sp>
        <p:nvSpPr>
          <p:cNvPr id="37891"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1CFCFF1-C66A-47AE-B7EA-F98392BDE0A8}" type="slidenum">
              <a:rPr lang="de-DE" altLang="de-DE" sz="1000">
                <a:solidFill>
                  <a:srgbClr val="71AD2A"/>
                </a:solidFill>
              </a:rPr>
              <a:pPr algn="r">
                <a:spcBef>
                  <a:spcPct val="0"/>
                </a:spcBef>
                <a:buClrTx/>
                <a:buFontTx/>
                <a:buNone/>
              </a:pPr>
              <a:t>26</a:t>
            </a:fld>
            <a:endParaRPr lang="de-DE" altLang="de-DE" sz="1000">
              <a:solidFill>
                <a:srgbClr val="71AD2A"/>
              </a:solidFill>
            </a:endParaRPr>
          </a:p>
        </p:txBody>
      </p:sp>
      <p:sp>
        <p:nvSpPr>
          <p:cNvPr id="37892"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78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981075"/>
            <a:ext cx="9398000" cy="352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7894" name="Textfeld 2"/>
          <p:cNvSpPr txBox="1">
            <a:spLocks noChangeArrowheads="1"/>
          </p:cNvSpPr>
          <p:nvPr/>
        </p:nvSpPr>
        <p:spPr bwMode="auto">
          <a:xfrm>
            <a:off x="2360613" y="4271963"/>
            <a:ext cx="39608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de-DE" altLang="de-DE" sz="1800" b="1" dirty="0"/>
              <a:t>       Links 	      	Rechts</a:t>
            </a:r>
          </a:p>
          <a:p>
            <a:pPr eaLnBrk="1" hangingPunct="1">
              <a:spcBef>
                <a:spcPct val="0"/>
              </a:spcBef>
              <a:buClrTx/>
              <a:buFontTx/>
              <a:buNone/>
            </a:pPr>
            <a:r>
              <a:rPr lang="de-DE" altLang="de-DE" sz="1800" b="1" dirty="0"/>
              <a:t>      </a:t>
            </a:r>
            <a:r>
              <a:rPr lang="de-DE" altLang="de-DE" sz="1800" b="1" dirty="0">
                <a:solidFill>
                  <a:srgbClr val="FF0000"/>
                </a:solidFill>
              </a:rPr>
              <a:t>Antrieb	      	Abtrieb</a:t>
            </a:r>
          </a:p>
          <a:p>
            <a:pPr eaLnBrk="1" hangingPunct="1">
              <a:spcBef>
                <a:spcPct val="0"/>
              </a:spcBef>
              <a:buClrTx/>
              <a:buFontTx/>
              <a:buNone/>
            </a:pPr>
            <a:r>
              <a:rPr lang="de-DE" altLang="de-DE" sz="1800" b="1" dirty="0"/>
              <a:t>		</a:t>
            </a:r>
          </a:p>
          <a:p>
            <a:pPr algn="ctr" eaLnBrk="1" hangingPunct="1">
              <a:spcBef>
                <a:spcPct val="0"/>
              </a:spcBef>
              <a:buClrTx/>
              <a:buFontTx/>
              <a:buNone/>
            </a:pPr>
            <a:r>
              <a:rPr lang="de-DE" altLang="de-DE" sz="1800" b="1" dirty="0">
                <a:solidFill>
                  <a:srgbClr val="FF0000"/>
                </a:solidFill>
              </a:rPr>
              <a:t>Drehzahl </a:t>
            </a:r>
          </a:p>
          <a:p>
            <a:pPr algn="ctr" eaLnBrk="1" hangingPunct="1">
              <a:spcBef>
                <a:spcPct val="0"/>
              </a:spcBef>
              <a:buClrTx/>
              <a:buFontTx/>
              <a:buNone/>
            </a:pPr>
            <a:r>
              <a:rPr lang="de-DE" altLang="de-DE" sz="1800" b="1" dirty="0"/>
              <a:t>hoch		       klein</a:t>
            </a:r>
          </a:p>
          <a:p>
            <a:pPr eaLnBrk="1" hangingPunct="1">
              <a:spcBef>
                <a:spcPct val="0"/>
              </a:spcBef>
              <a:buClrTx/>
              <a:buFontTx/>
              <a:buNone/>
            </a:pPr>
            <a:endParaRPr lang="de-DE" altLang="de-DE" sz="1800" b="1" dirty="0"/>
          </a:p>
          <a:p>
            <a:pPr algn="ctr" eaLnBrk="1" hangingPunct="1">
              <a:spcBef>
                <a:spcPct val="0"/>
              </a:spcBef>
              <a:buClrTx/>
              <a:buFontTx/>
              <a:buNone/>
            </a:pPr>
            <a:r>
              <a:rPr lang="de-DE" altLang="de-DE" sz="1800" b="1" dirty="0">
                <a:solidFill>
                  <a:srgbClr val="FF0000"/>
                </a:solidFill>
              </a:rPr>
              <a:t>Drehmoment</a:t>
            </a:r>
          </a:p>
          <a:p>
            <a:pPr eaLnBrk="1" hangingPunct="1">
              <a:spcBef>
                <a:spcPct val="0"/>
              </a:spcBef>
              <a:buClrTx/>
              <a:buFontTx/>
              <a:buNone/>
            </a:pPr>
            <a:r>
              <a:rPr lang="de-DE" altLang="de-DE" sz="1800" b="1" dirty="0"/>
              <a:t>	</a:t>
            </a:r>
          </a:p>
          <a:p>
            <a:pPr algn="ctr" eaLnBrk="1" hangingPunct="1">
              <a:spcBef>
                <a:spcPct val="0"/>
              </a:spcBef>
              <a:buClrTx/>
              <a:buFontTx/>
              <a:buNone/>
            </a:pPr>
            <a:r>
              <a:rPr lang="de-DE" altLang="de-DE" sz="1800" b="1" dirty="0"/>
              <a:t>klein                            hoch</a:t>
            </a:r>
          </a:p>
          <a:p>
            <a:pPr eaLnBrk="1" hangingPunct="1">
              <a:spcBef>
                <a:spcPct val="0"/>
              </a:spcBef>
              <a:buClrTx/>
              <a:buFontTx/>
              <a:buNone/>
            </a:pPr>
            <a:r>
              <a:rPr lang="de-DE" altLang="de-DE" sz="1800" b="1" dirty="0"/>
              <a:t>		</a:t>
            </a:r>
          </a:p>
          <a:p>
            <a:pPr algn="ctr" eaLnBrk="1" hangingPunct="1">
              <a:spcBef>
                <a:spcPct val="0"/>
              </a:spcBef>
              <a:buClrTx/>
              <a:buFontTx/>
              <a:buNone/>
            </a:pPr>
            <a:endParaRPr lang="de-DE" altLang="de-DE" sz="18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pPr eaLnBrk="1" hangingPunct="1"/>
            <a:endParaRPr lang="de-DE" altLang="de-DE"/>
          </a:p>
        </p:txBody>
      </p:sp>
      <p:sp>
        <p:nvSpPr>
          <p:cNvPr id="38915"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4F93895-D423-43B3-BB80-13906D6C34B0}" type="slidenum">
              <a:rPr lang="de-DE" altLang="de-DE" sz="1000">
                <a:solidFill>
                  <a:srgbClr val="71AD2A"/>
                </a:solidFill>
              </a:rPr>
              <a:pPr algn="r">
                <a:spcBef>
                  <a:spcPct val="0"/>
                </a:spcBef>
                <a:buClrTx/>
                <a:buFontTx/>
                <a:buNone/>
              </a:pPr>
              <a:t>27</a:t>
            </a:fld>
            <a:endParaRPr lang="de-DE" altLang="de-DE" sz="1000">
              <a:solidFill>
                <a:srgbClr val="71AD2A"/>
              </a:solidFill>
            </a:endParaRPr>
          </a:p>
        </p:txBody>
      </p:sp>
      <p:sp>
        <p:nvSpPr>
          <p:cNvPr id="38916"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9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333375"/>
            <a:ext cx="9290050" cy="611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Rechteck 3">
            <a:extLst>
              <a:ext uri="{FF2B5EF4-FFF2-40B4-BE49-F238E27FC236}">
                <a16:creationId xmlns:a16="http://schemas.microsoft.com/office/drawing/2014/main" id="{D9494B08-24A3-B00D-F231-7FAF70964D5A}"/>
              </a:ext>
            </a:extLst>
          </p:cNvPr>
          <p:cNvSpPr/>
          <p:nvPr/>
        </p:nvSpPr>
        <p:spPr bwMode="auto">
          <a:xfrm>
            <a:off x="3224808" y="4653136"/>
            <a:ext cx="619268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
        <p:nvSpPr>
          <p:cNvPr id="5" name="Rechteck 4">
            <a:extLst>
              <a:ext uri="{FF2B5EF4-FFF2-40B4-BE49-F238E27FC236}">
                <a16:creationId xmlns:a16="http://schemas.microsoft.com/office/drawing/2014/main" id="{3AD97D90-D7DD-809D-0C4D-74C5A5A1CAD4}"/>
              </a:ext>
            </a:extLst>
          </p:cNvPr>
          <p:cNvSpPr/>
          <p:nvPr/>
        </p:nvSpPr>
        <p:spPr bwMode="auto">
          <a:xfrm>
            <a:off x="3368824" y="4653136"/>
            <a:ext cx="6048672" cy="1512168"/>
          </a:xfrm>
          <a:prstGeom prst="rect">
            <a:avLst/>
          </a:prstGeom>
          <a:solidFill>
            <a:srgbClr val="BEDD8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pPr eaLnBrk="1" hangingPunct="1"/>
            <a:r>
              <a:rPr lang="de-DE" altLang="de-DE"/>
              <a:t>Getriebe Möglichkeiten</a:t>
            </a:r>
          </a:p>
        </p:txBody>
      </p:sp>
      <p:sp>
        <p:nvSpPr>
          <p:cNvPr id="39939"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91FB9CF-3C14-4ABB-80E5-F8A5E07FDA79}" type="slidenum">
              <a:rPr lang="de-DE" altLang="de-DE" sz="1000">
                <a:solidFill>
                  <a:srgbClr val="71AD2A"/>
                </a:solidFill>
              </a:rPr>
              <a:pPr algn="r">
                <a:spcBef>
                  <a:spcPct val="0"/>
                </a:spcBef>
                <a:buClrTx/>
                <a:buFontTx/>
                <a:buNone/>
              </a:pPr>
              <a:t>28</a:t>
            </a:fld>
            <a:endParaRPr lang="de-DE" altLang="de-DE" sz="1000">
              <a:solidFill>
                <a:srgbClr val="71AD2A"/>
              </a:solidFill>
            </a:endParaRPr>
          </a:p>
        </p:txBody>
      </p:sp>
      <p:sp>
        <p:nvSpPr>
          <p:cNvPr id="39940"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99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692150"/>
            <a:ext cx="9258300" cy="568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altLang="de-DE" sz="2000"/>
              <a:t>Anforderung an Traktorschaltgetriebe</a:t>
            </a:r>
          </a:p>
        </p:txBody>
      </p:sp>
      <p:sp>
        <p:nvSpPr>
          <p:cNvPr id="40963"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855D7C8-A83D-4383-B30F-C33577638C44}" type="slidenum">
              <a:rPr lang="de-DE" altLang="de-DE" sz="1000">
                <a:solidFill>
                  <a:srgbClr val="71AD2A"/>
                </a:solidFill>
              </a:rPr>
              <a:pPr algn="r">
                <a:spcBef>
                  <a:spcPct val="0"/>
                </a:spcBef>
                <a:buClrTx/>
                <a:buFontTx/>
                <a:buNone/>
              </a:pPr>
              <a:t>29</a:t>
            </a:fld>
            <a:endParaRPr lang="de-DE" altLang="de-DE" sz="1000">
              <a:solidFill>
                <a:srgbClr val="71AD2A"/>
              </a:solidFill>
            </a:endParaRPr>
          </a:p>
        </p:txBody>
      </p:sp>
      <p:sp>
        <p:nvSpPr>
          <p:cNvPr id="40964"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291852" name="Text Box 12"/>
          <p:cNvSpPr txBox="1">
            <a:spLocks noChangeArrowheads="1"/>
          </p:cNvSpPr>
          <p:nvPr/>
        </p:nvSpPr>
        <p:spPr bwMode="auto">
          <a:xfrm>
            <a:off x="685800" y="12954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möglichst viele Gänge (</a:t>
            </a:r>
            <a:r>
              <a:rPr lang="de-DE" altLang="de-DE" sz="1400" b="1">
                <a:solidFill>
                  <a:srgbClr val="000000"/>
                </a:solidFill>
              </a:rPr>
              <a:t>mind. 7</a:t>
            </a:r>
            <a:r>
              <a:rPr lang="de-DE" altLang="de-DE" sz="1400">
                <a:solidFill>
                  <a:srgbClr val="000000"/>
                </a:solidFill>
              </a:rPr>
              <a:t>) im Hauptarbeitsbereich von </a:t>
            </a:r>
            <a:r>
              <a:rPr lang="de-DE" altLang="de-DE" sz="1400" b="1">
                <a:solidFill>
                  <a:srgbClr val="000000"/>
                </a:solidFill>
              </a:rPr>
              <a:t>4 - 12 km/h</a:t>
            </a:r>
            <a:endParaRPr lang="de-DE" altLang="de-DE" sz="1400">
              <a:solidFill>
                <a:srgbClr val="000000"/>
              </a:solidFill>
            </a:endParaRPr>
          </a:p>
        </p:txBody>
      </p:sp>
      <p:sp>
        <p:nvSpPr>
          <p:cNvPr id="291853" name="Text Box 13"/>
          <p:cNvSpPr txBox="1">
            <a:spLocks noChangeArrowheads="1"/>
          </p:cNvSpPr>
          <p:nvPr/>
        </p:nvSpPr>
        <p:spPr bwMode="auto">
          <a:xfrm>
            <a:off x="685800" y="16002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sym typeface="Wingdings" pitchFamily="2" charset="2"/>
              </a:rPr>
              <a:t>    70 % aller Arbeiten werden in diesem Bereich durchgeführt.</a:t>
            </a:r>
            <a:endParaRPr lang="de-DE" altLang="de-DE" sz="1400" b="1">
              <a:solidFill>
                <a:srgbClr val="000000"/>
              </a:solidFill>
            </a:endParaRPr>
          </a:p>
        </p:txBody>
      </p:sp>
      <p:sp>
        <p:nvSpPr>
          <p:cNvPr id="291854" name="Text Box 14"/>
          <p:cNvSpPr txBox="1">
            <a:spLocks noChangeArrowheads="1"/>
          </p:cNvSpPr>
          <p:nvPr/>
        </p:nvSpPr>
        <p:spPr bwMode="auto">
          <a:xfrm>
            <a:off x="685800" y="19812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kleinste Geschwindigkeit bei Motornenndrehzahl ca. </a:t>
            </a:r>
            <a:r>
              <a:rPr lang="de-DE" altLang="de-DE" sz="1400" b="1">
                <a:solidFill>
                  <a:srgbClr val="000000"/>
                </a:solidFill>
              </a:rPr>
              <a:t>1,5 km/h</a:t>
            </a:r>
            <a:endParaRPr lang="de-DE" altLang="de-DE" sz="1400">
              <a:solidFill>
                <a:srgbClr val="000000"/>
              </a:solidFill>
            </a:endParaRPr>
          </a:p>
        </p:txBody>
      </p:sp>
      <p:sp>
        <p:nvSpPr>
          <p:cNvPr id="291855" name="Text Box 15"/>
          <p:cNvSpPr txBox="1">
            <a:spLocks noChangeArrowheads="1"/>
          </p:cNvSpPr>
          <p:nvPr/>
        </p:nvSpPr>
        <p:spPr bwMode="auto">
          <a:xfrm>
            <a:off x="685800" y="2362200"/>
            <a:ext cx="89154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a:t>
            </a:r>
            <a:r>
              <a:rPr lang="de-DE" altLang="de-DE" sz="1400" b="1">
                <a:solidFill>
                  <a:srgbClr val="000000"/>
                </a:solidFill>
              </a:rPr>
              <a:t>Anfahrgeschwindigkeit max. 6 - 7</a:t>
            </a:r>
            <a:r>
              <a:rPr lang="de-DE" altLang="de-DE" sz="1400">
                <a:solidFill>
                  <a:srgbClr val="000000"/>
                </a:solidFill>
              </a:rPr>
              <a:t> </a:t>
            </a:r>
            <a:r>
              <a:rPr lang="de-DE" altLang="de-DE" sz="1400" b="1">
                <a:solidFill>
                  <a:srgbClr val="000000"/>
                </a:solidFill>
              </a:rPr>
              <a:t>km/h</a:t>
            </a:r>
            <a:r>
              <a:rPr lang="de-DE" altLang="de-DE" sz="1400">
                <a:solidFill>
                  <a:srgbClr val="000000"/>
                </a:solidFill>
              </a:rPr>
              <a:t> bei Nenndrehzahl für Straßenfahrt, aus denen nach dem Anfahren </a:t>
            </a:r>
          </a:p>
          <a:p>
            <a:pPr>
              <a:spcBef>
                <a:spcPct val="50000"/>
              </a:spcBef>
              <a:buClrTx/>
              <a:buFontTx/>
              <a:buNone/>
            </a:pPr>
            <a:r>
              <a:rPr lang="de-DE" altLang="de-DE" sz="1400">
                <a:solidFill>
                  <a:srgbClr val="000000"/>
                </a:solidFill>
              </a:rPr>
              <a:t>    </a:t>
            </a:r>
            <a:r>
              <a:rPr lang="de-DE" altLang="de-DE" sz="1400" b="1">
                <a:solidFill>
                  <a:srgbClr val="000000"/>
                </a:solidFill>
              </a:rPr>
              <a:t>ohne</a:t>
            </a:r>
            <a:r>
              <a:rPr lang="de-DE" altLang="de-DE" sz="1400">
                <a:solidFill>
                  <a:srgbClr val="000000"/>
                </a:solidFill>
              </a:rPr>
              <a:t> Gruppenwechsel in höhere Gänge geschaltet werden kann.</a:t>
            </a:r>
          </a:p>
        </p:txBody>
      </p:sp>
      <p:sp>
        <p:nvSpPr>
          <p:cNvPr id="291856" name="Text Box 16"/>
          <p:cNvSpPr txBox="1">
            <a:spLocks noChangeArrowheads="1"/>
          </p:cNvSpPr>
          <p:nvPr/>
        </p:nvSpPr>
        <p:spPr bwMode="auto">
          <a:xfrm>
            <a:off x="685800" y="3048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a:t>
            </a:r>
            <a:r>
              <a:rPr lang="de-DE" altLang="de-DE" sz="1400" b="1">
                <a:solidFill>
                  <a:srgbClr val="000000"/>
                </a:solidFill>
              </a:rPr>
              <a:t>Transportgeschwindigkeit 40, 50 km/h</a:t>
            </a:r>
            <a:r>
              <a:rPr lang="de-DE" altLang="de-DE" sz="1400">
                <a:solidFill>
                  <a:srgbClr val="000000"/>
                </a:solidFill>
              </a:rPr>
              <a:t>, möglichst mit reduzierter Motordrehzahl</a:t>
            </a:r>
          </a:p>
        </p:txBody>
      </p:sp>
      <p:sp>
        <p:nvSpPr>
          <p:cNvPr id="291857" name="Text Box 17"/>
          <p:cNvSpPr txBox="1">
            <a:spLocks noChangeArrowheads="1"/>
          </p:cNvSpPr>
          <p:nvPr/>
        </p:nvSpPr>
        <p:spPr bwMode="auto">
          <a:xfrm>
            <a:off x="685800" y="3429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a:t>
            </a:r>
            <a:r>
              <a:rPr lang="de-DE" altLang="de-DE" sz="1400" b="1">
                <a:solidFill>
                  <a:srgbClr val="000000"/>
                </a:solidFill>
              </a:rPr>
              <a:t>Wendegetriebe</a:t>
            </a:r>
            <a:r>
              <a:rPr lang="de-DE" altLang="de-DE" sz="1400">
                <a:solidFill>
                  <a:srgbClr val="000000"/>
                </a:solidFill>
              </a:rPr>
              <a:t> (vorwärts, rückwärts), optimal abgestufte Rückwärtsgänge </a:t>
            </a:r>
          </a:p>
        </p:txBody>
      </p:sp>
      <p:sp>
        <p:nvSpPr>
          <p:cNvPr id="291858" name="Text Box 18"/>
          <p:cNvSpPr txBox="1">
            <a:spLocks noChangeArrowheads="1"/>
          </p:cNvSpPr>
          <p:nvPr/>
        </p:nvSpPr>
        <p:spPr bwMode="auto">
          <a:xfrm>
            <a:off x="685800" y="3810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leichte, schnelle und eindeutige </a:t>
            </a:r>
            <a:r>
              <a:rPr lang="de-DE" altLang="de-DE" sz="1400" b="1">
                <a:solidFill>
                  <a:srgbClr val="000000"/>
                </a:solidFill>
              </a:rPr>
              <a:t>Schaltbarkeit </a:t>
            </a:r>
            <a:r>
              <a:rPr lang="de-DE" altLang="de-DE" sz="1400">
                <a:solidFill>
                  <a:srgbClr val="000000"/>
                </a:solidFill>
              </a:rPr>
              <a:t>aller Gänge</a:t>
            </a:r>
          </a:p>
        </p:txBody>
      </p:sp>
      <p:sp>
        <p:nvSpPr>
          <p:cNvPr id="291859" name="Text Box 19"/>
          <p:cNvSpPr txBox="1">
            <a:spLocks noChangeArrowheads="1"/>
          </p:cNvSpPr>
          <p:nvPr/>
        </p:nvSpPr>
        <p:spPr bwMode="auto">
          <a:xfrm>
            <a:off x="685800" y="4191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a:t>
            </a:r>
            <a:r>
              <a:rPr lang="de-DE" altLang="de-DE" sz="1400" b="1">
                <a:solidFill>
                  <a:srgbClr val="000000"/>
                </a:solidFill>
              </a:rPr>
              <a:t>teillastschaltbare bzw. vollastschaltbare Gänge</a:t>
            </a:r>
          </a:p>
        </p:txBody>
      </p:sp>
      <p:sp>
        <p:nvSpPr>
          <p:cNvPr id="291860" name="Text Box 20"/>
          <p:cNvSpPr txBox="1">
            <a:spLocks noChangeArrowheads="1"/>
          </p:cNvSpPr>
          <p:nvPr/>
        </p:nvSpPr>
        <p:spPr bwMode="auto">
          <a:xfrm>
            <a:off x="685800" y="4572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guter </a:t>
            </a:r>
            <a:r>
              <a:rPr lang="de-DE" altLang="de-DE" sz="1400" b="1">
                <a:solidFill>
                  <a:srgbClr val="000000"/>
                </a:solidFill>
              </a:rPr>
              <a:t>Wirkungsgrad</a:t>
            </a:r>
            <a:r>
              <a:rPr lang="de-DE" altLang="de-DE" sz="1400">
                <a:solidFill>
                  <a:srgbClr val="000000"/>
                </a:solidFill>
              </a:rPr>
              <a:t> des Getriebes um 90-95%</a:t>
            </a:r>
          </a:p>
        </p:txBody>
      </p:sp>
      <p:sp>
        <p:nvSpPr>
          <p:cNvPr id="291861" name="Text Box 21"/>
          <p:cNvSpPr txBox="1">
            <a:spLocks noChangeArrowheads="1"/>
          </p:cNvSpPr>
          <p:nvPr/>
        </p:nvSpPr>
        <p:spPr bwMode="auto">
          <a:xfrm>
            <a:off x="685800" y="4953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hohe </a:t>
            </a:r>
            <a:r>
              <a:rPr lang="de-DE" altLang="de-DE" sz="1400" b="1">
                <a:solidFill>
                  <a:srgbClr val="000000"/>
                </a:solidFill>
              </a:rPr>
              <a:t>Zuverlässigkeit </a:t>
            </a:r>
            <a:r>
              <a:rPr lang="de-DE" altLang="de-DE" sz="1400">
                <a:solidFill>
                  <a:srgbClr val="000000"/>
                </a:solidFill>
              </a:rPr>
              <a:t>und </a:t>
            </a:r>
            <a:r>
              <a:rPr lang="de-DE" altLang="de-DE" sz="1400" b="1">
                <a:solidFill>
                  <a:srgbClr val="000000"/>
                </a:solidFill>
              </a:rPr>
              <a:t>Lebensdauer</a:t>
            </a:r>
          </a:p>
        </p:txBody>
      </p:sp>
      <p:sp>
        <p:nvSpPr>
          <p:cNvPr id="291862" name="Text Box 22"/>
          <p:cNvSpPr txBox="1">
            <a:spLocks noChangeArrowheads="1"/>
          </p:cNvSpPr>
          <p:nvPr/>
        </p:nvSpPr>
        <p:spPr bwMode="auto">
          <a:xfrm>
            <a:off x="685800" y="5334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geringer </a:t>
            </a:r>
            <a:r>
              <a:rPr lang="de-DE" altLang="de-DE" sz="1400" b="1">
                <a:solidFill>
                  <a:srgbClr val="000000"/>
                </a:solidFill>
              </a:rPr>
              <a:t>Wartungsaufwand</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291852"/>
                                        </p:tgtEl>
                                        <p:attrNameLst>
                                          <p:attrName>style.visibility</p:attrName>
                                        </p:attrNameLst>
                                      </p:cBhvr>
                                      <p:to>
                                        <p:strVal val="visible"/>
                                      </p:to>
                                    </p:set>
                                    <p:animEffect transition="in" filter="wipe(left)">
                                      <p:cBhvr>
                                        <p:cTn id="7" dur="300"/>
                                        <p:tgtEl>
                                          <p:spTgt spid="291852"/>
                                        </p:tgtEl>
                                      </p:cBhvr>
                                    </p:animEffect>
                                  </p:childTnLst>
                                  <p:subTnLst>
                                    <p:animClr clrSpc="rgb" dir="cw">
                                      <p:cBhvr override="childStyle">
                                        <p:cTn dur="1" fill="hold" display="0" masterRel="nextClick" afterEffect="1"/>
                                        <p:tgtEl>
                                          <p:spTgt spid="291852"/>
                                        </p:tgtEl>
                                        <p:attrNameLst>
                                          <p:attrName>ppt_c</p:attrName>
                                        </p:attrNameLst>
                                      </p:cBhvr>
                                      <p:to>
                                        <a:srgbClr val="0000FF"/>
                                      </p:to>
                                    </p:animClr>
                                  </p:subTnLst>
                                </p:cTn>
                              </p:par>
                            </p:childTnLst>
                          </p:cTn>
                        </p:par>
                        <p:par>
                          <p:cTn id="8" fill="hold" nodeType="afterGroup">
                            <p:stCondLst>
                              <p:cond delay="4800"/>
                            </p:stCondLst>
                            <p:childTnLst>
                              <p:par>
                                <p:cTn id="9" presetID="22" presetClass="entr" presetSubtype="8" fill="hold" grpId="0" nodeType="afterEffect">
                                  <p:stCondLst>
                                    <p:cond delay="0"/>
                                  </p:stCondLst>
                                  <p:iterate type="wd">
                                    <p:tmPct val="100000"/>
                                  </p:iterate>
                                  <p:childTnLst>
                                    <p:set>
                                      <p:cBhvr>
                                        <p:cTn id="10" dur="1" fill="hold">
                                          <p:stCondLst>
                                            <p:cond delay="0"/>
                                          </p:stCondLst>
                                        </p:cTn>
                                        <p:tgtEl>
                                          <p:spTgt spid="291853"/>
                                        </p:tgtEl>
                                        <p:attrNameLst>
                                          <p:attrName>style.visibility</p:attrName>
                                        </p:attrNameLst>
                                      </p:cBhvr>
                                      <p:to>
                                        <p:strVal val="visible"/>
                                      </p:to>
                                    </p:set>
                                    <p:animEffect transition="in" filter="wipe(left)">
                                      <p:cBhvr>
                                        <p:cTn id="11" dur="300"/>
                                        <p:tgtEl>
                                          <p:spTgt spid="291853"/>
                                        </p:tgtEl>
                                      </p:cBhvr>
                                    </p:animEffect>
                                  </p:childTnLst>
                                  <p:subTnLst>
                                    <p:animClr clrSpc="rgb" dir="cw">
                                      <p:cBhvr override="childStyle">
                                        <p:cTn dur="1" fill="hold" display="0" masterRel="nextClick" afterEffect="1"/>
                                        <p:tgtEl>
                                          <p:spTgt spid="291853"/>
                                        </p:tgtEl>
                                        <p:attrNameLst>
                                          <p:attrName>ppt_c</p:attrName>
                                        </p:attrNameLst>
                                      </p:cBhvr>
                                      <p:to>
                                        <a:srgbClr val="0000FF"/>
                                      </p:to>
                                    </p:animClr>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iterate type="wd">
                                    <p:tmPct val="100000"/>
                                  </p:iterate>
                                  <p:childTnLst>
                                    <p:set>
                                      <p:cBhvr>
                                        <p:cTn id="15" dur="1" fill="hold">
                                          <p:stCondLst>
                                            <p:cond delay="0"/>
                                          </p:stCondLst>
                                        </p:cTn>
                                        <p:tgtEl>
                                          <p:spTgt spid="291854"/>
                                        </p:tgtEl>
                                        <p:attrNameLst>
                                          <p:attrName>style.visibility</p:attrName>
                                        </p:attrNameLst>
                                      </p:cBhvr>
                                      <p:to>
                                        <p:strVal val="visible"/>
                                      </p:to>
                                    </p:set>
                                    <p:animEffect transition="in" filter="wipe(left)">
                                      <p:cBhvr>
                                        <p:cTn id="16" dur="300"/>
                                        <p:tgtEl>
                                          <p:spTgt spid="291854"/>
                                        </p:tgtEl>
                                      </p:cBhvr>
                                    </p:animEffect>
                                  </p:childTnLst>
                                  <p:subTnLst>
                                    <p:animClr clrSpc="rgb" dir="cw">
                                      <p:cBhvr override="childStyle">
                                        <p:cTn dur="1" fill="hold" display="0" masterRel="nextClick" afterEffect="1"/>
                                        <p:tgtEl>
                                          <p:spTgt spid="291854"/>
                                        </p:tgtEl>
                                        <p:attrNameLst>
                                          <p:attrName>ppt_c</p:attrName>
                                        </p:attrNameLst>
                                      </p:cBhvr>
                                      <p:to>
                                        <a:srgbClr val="0000FF"/>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iterate type="wd">
                                    <p:tmPct val="100000"/>
                                  </p:iterate>
                                  <p:childTnLst>
                                    <p:set>
                                      <p:cBhvr>
                                        <p:cTn id="20" dur="1" fill="hold">
                                          <p:stCondLst>
                                            <p:cond delay="0"/>
                                          </p:stCondLst>
                                        </p:cTn>
                                        <p:tgtEl>
                                          <p:spTgt spid="291855"/>
                                        </p:tgtEl>
                                        <p:attrNameLst>
                                          <p:attrName>style.visibility</p:attrName>
                                        </p:attrNameLst>
                                      </p:cBhvr>
                                      <p:to>
                                        <p:strVal val="visible"/>
                                      </p:to>
                                    </p:set>
                                    <p:animEffect transition="in" filter="wipe(left)">
                                      <p:cBhvr>
                                        <p:cTn id="21" dur="300"/>
                                        <p:tgtEl>
                                          <p:spTgt spid="291855"/>
                                        </p:tgtEl>
                                      </p:cBhvr>
                                    </p:animEffect>
                                  </p:childTnLst>
                                  <p:subTnLst>
                                    <p:animClr clrSpc="rgb" dir="cw">
                                      <p:cBhvr override="childStyle">
                                        <p:cTn dur="1" fill="hold" display="0" masterRel="nextClick" afterEffect="1"/>
                                        <p:tgtEl>
                                          <p:spTgt spid="291855"/>
                                        </p:tgtEl>
                                        <p:attrNameLst>
                                          <p:attrName>ppt_c</p:attrName>
                                        </p:attrNameLst>
                                      </p:cBhvr>
                                      <p:to>
                                        <a:srgbClr val="0000FF"/>
                                      </p:to>
                                    </p:animClr>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iterate type="wd">
                                    <p:tmPct val="100000"/>
                                  </p:iterate>
                                  <p:childTnLst>
                                    <p:set>
                                      <p:cBhvr>
                                        <p:cTn id="25" dur="1" fill="hold">
                                          <p:stCondLst>
                                            <p:cond delay="0"/>
                                          </p:stCondLst>
                                        </p:cTn>
                                        <p:tgtEl>
                                          <p:spTgt spid="291856"/>
                                        </p:tgtEl>
                                        <p:attrNameLst>
                                          <p:attrName>style.visibility</p:attrName>
                                        </p:attrNameLst>
                                      </p:cBhvr>
                                      <p:to>
                                        <p:strVal val="visible"/>
                                      </p:to>
                                    </p:set>
                                    <p:animEffect transition="in" filter="wipe(left)">
                                      <p:cBhvr>
                                        <p:cTn id="26" dur="300"/>
                                        <p:tgtEl>
                                          <p:spTgt spid="291856"/>
                                        </p:tgtEl>
                                      </p:cBhvr>
                                    </p:animEffect>
                                  </p:childTnLst>
                                  <p:subTnLst>
                                    <p:animClr clrSpc="rgb" dir="cw">
                                      <p:cBhvr override="childStyle">
                                        <p:cTn dur="1" fill="hold" display="0" masterRel="nextClick" afterEffect="1"/>
                                        <p:tgtEl>
                                          <p:spTgt spid="291856"/>
                                        </p:tgtEl>
                                        <p:attrNameLst>
                                          <p:attrName>ppt_c</p:attrName>
                                        </p:attrNameLst>
                                      </p:cBhvr>
                                      <p:to>
                                        <a:srgbClr val="0000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iterate type="wd">
                                    <p:tmPct val="100000"/>
                                  </p:iterate>
                                  <p:childTnLst>
                                    <p:set>
                                      <p:cBhvr>
                                        <p:cTn id="30" dur="1" fill="hold">
                                          <p:stCondLst>
                                            <p:cond delay="0"/>
                                          </p:stCondLst>
                                        </p:cTn>
                                        <p:tgtEl>
                                          <p:spTgt spid="291857"/>
                                        </p:tgtEl>
                                        <p:attrNameLst>
                                          <p:attrName>style.visibility</p:attrName>
                                        </p:attrNameLst>
                                      </p:cBhvr>
                                      <p:to>
                                        <p:strVal val="visible"/>
                                      </p:to>
                                    </p:set>
                                    <p:animEffect transition="in" filter="wipe(left)">
                                      <p:cBhvr>
                                        <p:cTn id="31" dur="300"/>
                                        <p:tgtEl>
                                          <p:spTgt spid="291857"/>
                                        </p:tgtEl>
                                      </p:cBhvr>
                                    </p:animEffect>
                                  </p:childTnLst>
                                  <p:subTnLst>
                                    <p:animClr clrSpc="rgb" dir="cw">
                                      <p:cBhvr override="childStyle">
                                        <p:cTn dur="1" fill="hold" display="0" masterRel="nextClick" afterEffect="1"/>
                                        <p:tgtEl>
                                          <p:spTgt spid="291857"/>
                                        </p:tgtEl>
                                        <p:attrNameLst>
                                          <p:attrName>ppt_c</p:attrName>
                                        </p:attrNameLst>
                                      </p:cBhvr>
                                      <p:to>
                                        <a:srgbClr val="0000FF"/>
                                      </p:to>
                                    </p:animClr>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iterate type="wd">
                                    <p:tmPct val="100000"/>
                                  </p:iterate>
                                  <p:childTnLst>
                                    <p:set>
                                      <p:cBhvr>
                                        <p:cTn id="35" dur="1" fill="hold">
                                          <p:stCondLst>
                                            <p:cond delay="0"/>
                                          </p:stCondLst>
                                        </p:cTn>
                                        <p:tgtEl>
                                          <p:spTgt spid="291858"/>
                                        </p:tgtEl>
                                        <p:attrNameLst>
                                          <p:attrName>style.visibility</p:attrName>
                                        </p:attrNameLst>
                                      </p:cBhvr>
                                      <p:to>
                                        <p:strVal val="visible"/>
                                      </p:to>
                                    </p:set>
                                    <p:animEffect transition="in" filter="wipe(left)">
                                      <p:cBhvr>
                                        <p:cTn id="36" dur="300"/>
                                        <p:tgtEl>
                                          <p:spTgt spid="291858"/>
                                        </p:tgtEl>
                                      </p:cBhvr>
                                    </p:animEffect>
                                  </p:childTnLst>
                                  <p:subTnLst>
                                    <p:animClr clrSpc="rgb" dir="cw">
                                      <p:cBhvr override="childStyle">
                                        <p:cTn dur="1" fill="hold" display="0" masterRel="nextClick" afterEffect="1"/>
                                        <p:tgtEl>
                                          <p:spTgt spid="291858"/>
                                        </p:tgtEl>
                                        <p:attrNameLst>
                                          <p:attrName>ppt_c</p:attrName>
                                        </p:attrNameLst>
                                      </p:cBhvr>
                                      <p:to>
                                        <a:srgbClr val="0000FF"/>
                                      </p:to>
                                    </p:animClr>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iterate type="wd">
                                    <p:tmPct val="100000"/>
                                  </p:iterate>
                                  <p:childTnLst>
                                    <p:set>
                                      <p:cBhvr>
                                        <p:cTn id="40" dur="1" fill="hold">
                                          <p:stCondLst>
                                            <p:cond delay="0"/>
                                          </p:stCondLst>
                                        </p:cTn>
                                        <p:tgtEl>
                                          <p:spTgt spid="291859"/>
                                        </p:tgtEl>
                                        <p:attrNameLst>
                                          <p:attrName>style.visibility</p:attrName>
                                        </p:attrNameLst>
                                      </p:cBhvr>
                                      <p:to>
                                        <p:strVal val="visible"/>
                                      </p:to>
                                    </p:set>
                                    <p:animEffect transition="in" filter="wipe(left)">
                                      <p:cBhvr>
                                        <p:cTn id="41" dur="300"/>
                                        <p:tgtEl>
                                          <p:spTgt spid="291859"/>
                                        </p:tgtEl>
                                      </p:cBhvr>
                                    </p:animEffect>
                                  </p:childTnLst>
                                  <p:subTnLst>
                                    <p:animClr clrSpc="rgb" dir="cw">
                                      <p:cBhvr override="childStyle">
                                        <p:cTn dur="1" fill="hold" display="0" masterRel="nextClick" afterEffect="1"/>
                                        <p:tgtEl>
                                          <p:spTgt spid="291859"/>
                                        </p:tgtEl>
                                        <p:attrNameLst>
                                          <p:attrName>ppt_c</p:attrName>
                                        </p:attrNameLst>
                                      </p:cBhvr>
                                      <p:to>
                                        <a:srgbClr val="0000FF"/>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iterate type="wd">
                                    <p:tmPct val="100000"/>
                                  </p:iterate>
                                  <p:childTnLst>
                                    <p:set>
                                      <p:cBhvr>
                                        <p:cTn id="45" dur="1" fill="hold">
                                          <p:stCondLst>
                                            <p:cond delay="0"/>
                                          </p:stCondLst>
                                        </p:cTn>
                                        <p:tgtEl>
                                          <p:spTgt spid="291860"/>
                                        </p:tgtEl>
                                        <p:attrNameLst>
                                          <p:attrName>style.visibility</p:attrName>
                                        </p:attrNameLst>
                                      </p:cBhvr>
                                      <p:to>
                                        <p:strVal val="visible"/>
                                      </p:to>
                                    </p:set>
                                    <p:animEffect transition="in" filter="wipe(left)">
                                      <p:cBhvr>
                                        <p:cTn id="46" dur="300"/>
                                        <p:tgtEl>
                                          <p:spTgt spid="291860"/>
                                        </p:tgtEl>
                                      </p:cBhvr>
                                    </p:animEffect>
                                  </p:childTnLst>
                                  <p:subTnLst>
                                    <p:animClr clrSpc="rgb" dir="cw">
                                      <p:cBhvr override="childStyle">
                                        <p:cTn dur="1" fill="hold" display="0" masterRel="nextClick" afterEffect="1"/>
                                        <p:tgtEl>
                                          <p:spTgt spid="291860"/>
                                        </p:tgtEl>
                                        <p:attrNameLst>
                                          <p:attrName>ppt_c</p:attrName>
                                        </p:attrNameLst>
                                      </p:cBhvr>
                                      <p:to>
                                        <a:srgbClr val="0000FF"/>
                                      </p:to>
                                    </p:animClr>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iterate type="wd">
                                    <p:tmPct val="100000"/>
                                  </p:iterate>
                                  <p:childTnLst>
                                    <p:set>
                                      <p:cBhvr>
                                        <p:cTn id="50" dur="1" fill="hold">
                                          <p:stCondLst>
                                            <p:cond delay="0"/>
                                          </p:stCondLst>
                                        </p:cTn>
                                        <p:tgtEl>
                                          <p:spTgt spid="291861"/>
                                        </p:tgtEl>
                                        <p:attrNameLst>
                                          <p:attrName>style.visibility</p:attrName>
                                        </p:attrNameLst>
                                      </p:cBhvr>
                                      <p:to>
                                        <p:strVal val="visible"/>
                                      </p:to>
                                    </p:set>
                                    <p:animEffect transition="in" filter="wipe(left)">
                                      <p:cBhvr>
                                        <p:cTn id="51" dur="300"/>
                                        <p:tgtEl>
                                          <p:spTgt spid="291861"/>
                                        </p:tgtEl>
                                      </p:cBhvr>
                                    </p:animEffect>
                                  </p:childTnLst>
                                  <p:subTnLst>
                                    <p:animClr clrSpc="rgb" dir="cw">
                                      <p:cBhvr override="childStyle">
                                        <p:cTn dur="1" fill="hold" display="0" masterRel="nextClick" afterEffect="1"/>
                                        <p:tgtEl>
                                          <p:spTgt spid="291861"/>
                                        </p:tgtEl>
                                        <p:attrNameLst>
                                          <p:attrName>ppt_c</p:attrName>
                                        </p:attrNameLst>
                                      </p:cBhvr>
                                      <p:to>
                                        <a:srgbClr val="0000FF"/>
                                      </p:to>
                                    </p:animClr>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iterate type="wd">
                                    <p:tmPct val="100000"/>
                                  </p:iterate>
                                  <p:childTnLst>
                                    <p:set>
                                      <p:cBhvr>
                                        <p:cTn id="55" dur="1" fill="hold">
                                          <p:stCondLst>
                                            <p:cond delay="0"/>
                                          </p:stCondLst>
                                        </p:cTn>
                                        <p:tgtEl>
                                          <p:spTgt spid="291862"/>
                                        </p:tgtEl>
                                        <p:attrNameLst>
                                          <p:attrName>style.visibility</p:attrName>
                                        </p:attrNameLst>
                                      </p:cBhvr>
                                      <p:to>
                                        <p:strVal val="visible"/>
                                      </p:to>
                                    </p:set>
                                    <p:animEffect transition="in" filter="wipe(left)">
                                      <p:cBhvr>
                                        <p:cTn id="56" dur="300"/>
                                        <p:tgtEl>
                                          <p:spTgt spid="291862"/>
                                        </p:tgtEl>
                                      </p:cBhvr>
                                    </p:animEffect>
                                  </p:childTnLst>
                                  <p:subTnLst>
                                    <p:animClr clrSpc="rgb" dir="cw">
                                      <p:cBhvr override="childStyle">
                                        <p:cTn dur="1" fill="hold" display="0" masterRel="nextClick" afterEffect="1"/>
                                        <p:tgtEl>
                                          <p:spTgt spid="291862"/>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52" grpId="0" autoUpdateAnimBg="0"/>
      <p:bldP spid="291853" grpId="0" autoUpdateAnimBg="0"/>
      <p:bldP spid="291854" grpId="0" autoUpdateAnimBg="0"/>
      <p:bldP spid="291855" grpId="0" autoUpdateAnimBg="0"/>
      <p:bldP spid="291856" grpId="0" autoUpdateAnimBg="0"/>
      <p:bldP spid="291857" grpId="0" autoUpdateAnimBg="0"/>
      <p:bldP spid="291858" grpId="0" autoUpdateAnimBg="0"/>
      <p:bldP spid="291859" grpId="0" autoUpdateAnimBg="0"/>
      <p:bldP spid="291860" grpId="0" autoUpdateAnimBg="0"/>
      <p:bldP spid="291861" grpId="0" autoUpdateAnimBg="0"/>
      <p:bldP spid="29186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Übersicht</a:t>
            </a:r>
          </a:p>
        </p:txBody>
      </p:sp>
      <p:sp>
        <p:nvSpPr>
          <p:cNvPr id="1229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D7CC5D0-466D-4738-9BBC-739AF7977812}" type="slidenum">
              <a:rPr lang="de-DE" altLang="de-DE" sz="1000">
                <a:solidFill>
                  <a:srgbClr val="71AD2A"/>
                </a:solidFill>
              </a:rPr>
              <a:pPr algn="r">
                <a:spcBef>
                  <a:spcPct val="0"/>
                </a:spcBef>
                <a:buClrTx/>
                <a:buFontTx/>
                <a:buNone/>
              </a:pPr>
              <a:t>3</a:t>
            </a:fld>
            <a:endParaRPr lang="de-DE" altLang="de-DE" sz="1000">
              <a:solidFill>
                <a:srgbClr val="71AD2A"/>
              </a:solidFill>
            </a:endParaRPr>
          </a:p>
        </p:txBody>
      </p:sp>
      <p:sp>
        <p:nvSpPr>
          <p:cNvPr id="1229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71725" name="Picture 13" descr="GETR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74763"/>
            <a:ext cx="899160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1749" name="Group 37"/>
          <p:cNvGrpSpPr>
            <a:grpSpLocks/>
          </p:cNvGrpSpPr>
          <p:nvPr/>
        </p:nvGrpSpPr>
        <p:grpSpPr bwMode="auto">
          <a:xfrm>
            <a:off x="457200" y="838200"/>
            <a:ext cx="1447800" cy="1371600"/>
            <a:chOff x="288" y="528"/>
            <a:chExt cx="912" cy="864"/>
          </a:xfrm>
        </p:grpSpPr>
        <p:sp>
          <p:nvSpPr>
            <p:cNvPr id="12325" name="Line 15"/>
            <p:cNvSpPr>
              <a:spLocks noChangeShapeType="1"/>
            </p:cNvSpPr>
            <p:nvPr/>
          </p:nvSpPr>
          <p:spPr bwMode="auto">
            <a:xfrm>
              <a:off x="672" y="720"/>
              <a:ext cx="528" cy="67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26" name="Text Box 16"/>
            <p:cNvSpPr txBox="1">
              <a:spLocks noChangeArrowheads="1"/>
            </p:cNvSpPr>
            <p:nvPr/>
          </p:nvSpPr>
          <p:spPr bwMode="auto">
            <a:xfrm>
              <a:off x="288" y="528"/>
              <a:ext cx="816"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Motor</a:t>
              </a:r>
              <a:endParaRPr lang="de-DE" altLang="de-DE" sz="1400">
                <a:solidFill>
                  <a:srgbClr val="FF3300"/>
                </a:solidFill>
              </a:endParaRPr>
            </a:p>
          </p:txBody>
        </p:sp>
      </p:grpSp>
      <p:grpSp>
        <p:nvGrpSpPr>
          <p:cNvPr id="371755" name="Group 43"/>
          <p:cNvGrpSpPr>
            <a:grpSpLocks/>
          </p:cNvGrpSpPr>
          <p:nvPr/>
        </p:nvGrpSpPr>
        <p:grpSpPr bwMode="auto">
          <a:xfrm>
            <a:off x="457200" y="4724400"/>
            <a:ext cx="1906588" cy="1371600"/>
            <a:chOff x="288" y="2976"/>
            <a:chExt cx="1200" cy="864"/>
          </a:xfrm>
        </p:grpSpPr>
        <p:sp>
          <p:nvSpPr>
            <p:cNvPr id="12323" name="Line 17"/>
            <p:cNvSpPr>
              <a:spLocks noChangeShapeType="1"/>
            </p:cNvSpPr>
            <p:nvPr/>
          </p:nvSpPr>
          <p:spPr bwMode="auto">
            <a:xfrm flipH="1" flipV="1">
              <a:off x="768" y="2976"/>
              <a:ext cx="48" cy="67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24" name="Text Box 18"/>
            <p:cNvSpPr txBox="1">
              <a:spLocks noChangeArrowheads="1"/>
            </p:cNvSpPr>
            <p:nvPr/>
          </p:nvSpPr>
          <p:spPr bwMode="auto">
            <a:xfrm>
              <a:off x="288" y="3648"/>
              <a:ext cx="1200"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Allrad-Vorderachse</a:t>
              </a:r>
              <a:endParaRPr lang="de-DE" altLang="de-DE" sz="1400">
                <a:solidFill>
                  <a:srgbClr val="FF3300"/>
                </a:solidFill>
              </a:endParaRPr>
            </a:p>
          </p:txBody>
        </p:sp>
      </p:grpSp>
      <p:grpSp>
        <p:nvGrpSpPr>
          <p:cNvPr id="371760" name="Group 48"/>
          <p:cNvGrpSpPr>
            <a:grpSpLocks/>
          </p:cNvGrpSpPr>
          <p:nvPr/>
        </p:nvGrpSpPr>
        <p:grpSpPr bwMode="auto">
          <a:xfrm>
            <a:off x="1828800" y="838200"/>
            <a:ext cx="1600200" cy="1447800"/>
            <a:chOff x="1152" y="528"/>
            <a:chExt cx="1008" cy="912"/>
          </a:xfrm>
        </p:grpSpPr>
        <p:sp>
          <p:nvSpPr>
            <p:cNvPr id="12321" name="Line 19"/>
            <p:cNvSpPr>
              <a:spLocks noChangeShapeType="1"/>
            </p:cNvSpPr>
            <p:nvPr/>
          </p:nvSpPr>
          <p:spPr bwMode="auto">
            <a:xfrm>
              <a:off x="1584" y="720"/>
              <a:ext cx="576" cy="72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22" name="Text Box 20"/>
            <p:cNvSpPr txBox="1">
              <a:spLocks noChangeArrowheads="1"/>
            </p:cNvSpPr>
            <p:nvPr/>
          </p:nvSpPr>
          <p:spPr bwMode="auto">
            <a:xfrm>
              <a:off x="1152" y="528"/>
              <a:ext cx="816"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Turbolader</a:t>
              </a:r>
              <a:endParaRPr lang="de-DE" altLang="de-DE" sz="1400">
                <a:solidFill>
                  <a:srgbClr val="FF3300"/>
                </a:solidFill>
              </a:endParaRPr>
            </a:p>
          </p:txBody>
        </p:sp>
      </p:grpSp>
      <p:grpSp>
        <p:nvGrpSpPr>
          <p:cNvPr id="371752" name="Group 40"/>
          <p:cNvGrpSpPr>
            <a:grpSpLocks/>
          </p:cNvGrpSpPr>
          <p:nvPr/>
        </p:nvGrpSpPr>
        <p:grpSpPr bwMode="auto">
          <a:xfrm>
            <a:off x="4572000" y="838200"/>
            <a:ext cx="1524000" cy="1828800"/>
            <a:chOff x="2880" y="528"/>
            <a:chExt cx="960" cy="1152"/>
          </a:xfrm>
        </p:grpSpPr>
        <p:sp>
          <p:nvSpPr>
            <p:cNvPr id="12319" name="Line 21"/>
            <p:cNvSpPr>
              <a:spLocks noChangeShapeType="1"/>
            </p:cNvSpPr>
            <p:nvPr/>
          </p:nvSpPr>
          <p:spPr bwMode="auto">
            <a:xfrm>
              <a:off x="3360" y="720"/>
              <a:ext cx="336" cy="96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20" name="Text Box 22"/>
            <p:cNvSpPr txBox="1">
              <a:spLocks noChangeArrowheads="1"/>
            </p:cNvSpPr>
            <p:nvPr/>
          </p:nvSpPr>
          <p:spPr bwMode="auto">
            <a:xfrm>
              <a:off x="2880" y="528"/>
              <a:ext cx="960"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Schaltgetriebe</a:t>
              </a:r>
              <a:endParaRPr lang="de-DE" altLang="de-DE" sz="1400">
                <a:solidFill>
                  <a:srgbClr val="FF3300"/>
                </a:solidFill>
              </a:endParaRPr>
            </a:p>
          </p:txBody>
        </p:sp>
      </p:grpSp>
      <p:grpSp>
        <p:nvGrpSpPr>
          <p:cNvPr id="371753" name="Group 41"/>
          <p:cNvGrpSpPr>
            <a:grpSpLocks/>
          </p:cNvGrpSpPr>
          <p:nvPr/>
        </p:nvGrpSpPr>
        <p:grpSpPr bwMode="auto">
          <a:xfrm>
            <a:off x="6172200" y="838200"/>
            <a:ext cx="1752600" cy="1905000"/>
            <a:chOff x="3888" y="528"/>
            <a:chExt cx="1104" cy="1200"/>
          </a:xfrm>
        </p:grpSpPr>
        <p:sp>
          <p:nvSpPr>
            <p:cNvPr id="12317" name="Line 23"/>
            <p:cNvSpPr>
              <a:spLocks noChangeShapeType="1"/>
            </p:cNvSpPr>
            <p:nvPr/>
          </p:nvSpPr>
          <p:spPr bwMode="auto">
            <a:xfrm flipH="1">
              <a:off x="4368" y="720"/>
              <a:ext cx="48" cy="100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18" name="Text Box 24"/>
            <p:cNvSpPr txBox="1">
              <a:spLocks noChangeArrowheads="1"/>
            </p:cNvSpPr>
            <p:nvPr/>
          </p:nvSpPr>
          <p:spPr bwMode="auto">
            <a:xfrm>
              <a:off x="3888" y="528"/>
              <a:ext cx="1104"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Ausgleichsgetriebe</a:t>
              </a:r>
              <a:endParaRPr lang="de-DE" altLang="de-DE" sz="1400">
                <a:solidFill>
                  <a:srgbClr val="FF3300"/>
                </a:solidFill>
              </a:endParaRPr>
            </a:p>
          </p:txBody>
        </p:sp>
      </p:grpSp>
      <p:grpSp>
        <p:nvGrpSpPr>
          <p:cNvPr id="371756" name="Group 44"/>
          <p:cNvGrpSpPr>
            <a:grpSpLocks/>
          </p:cNvGrpSpPr>
          <p:nvPr/>
        </p:nvGrpSpPr>
        <p:grpSpPr bwMode="auto">
          <a:xfrm>
            <a:off x="2438400" y="3581400"/>
            <a:ext cx="1524000" cy="2514600"/>
            <a:chOff x="1536" y="2256"/>
            <a:chExt cx="960" cy="1584"/>
          </a:xfrm>
        </p:grpSpPr>
        <p:sp>
          <p:nvSpPr>
            <p:cNvPr id="12315" name="Line 25"/>
            <p:cNvSpPr>
              <a:spLocks noChangeShapeType="1"/>
            </p:cNvSpPr>
            <p:nvPr/>
          </p:nvSpPr>
          <p:spPr bwMode="auto">
            <a:xfrm flipV="1">
              <a:off x="1968" y="2256"/>
              <a:ext cx="528" cy="13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16" name="Text Box 26"/>
            <p:cNvSpPr txBox="1">
              <a:spLocks noChangeArrowheads="1"/>
            </p:cNvSpPr>
            <p:nvPr/>
          </p:nvSpPr>
          <p:spPr bwMode="auto">
            <a:xfrm>
              <a:off x="1536" y="3648"/>
              <a:ext cx="912"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Turbokupplung</a:t>
              </a:r>
              <a:endParaRPr lang="de-DE" altLang="de-DE" sz="1400">
                <a:solidFill>
                  <a:srgbClr val="FF3300"/>
                </a:solidFill>
              </a:endParaRPr>
            </a:p>
          </p:txBody>
        </p:sp>
      </p:grpSp>
      <p:grpSp>
        <p:nvGrpSpPr>
          <p:cNvPr id="371751" name="Group 39"/>
          <p:cNvGrpSpPr>
            <a:grpSpLocks/>
          </p:cNvGrpSpPr>
          <p:nvPr/>
        </p:nvGrpSpPr>
        <p:grpSpPr bwMode="auto">
          <a:xfrm>
            <a:off x="3200400" y="838200"/>
            <a:ext cx="1295400" cy="1676400"/>
            <a:chOff x="2016" y="528"/>
            <a:chExt cx="816" cy="1056"/>
          </a:xfrm>
        </p:grpSpPr>
        <p:sp>
          <p:nvSpPr>
            <p:cNvPr id="12313" name="Line 27"/>
            <p:cNvSpPr>
              <a:spLocks noChangeShapeType="1"/>
            </p:cNvSpPr>
            <p:nvPr/>
          </p:nvSpPr>
          <p:spPr bwMode="auto">
            <a:xfrm>
              <a:off x="2400" y="720"/>
              <a:ext cx="288" cy="86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14" name="Text Box 28"/>
            <p:cNvSpPr txBox="1">
              <a:spLocks noChangeArrowheads="1"/>
            </p:cNvSpPr>
            <p:nvPr/>
          </p:nvSpPr>
          <p:spPr bwMode="auto">
            <a:xfrm>
              <a:off x="2016" y="528"/>
              <a:ext cx="816"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Fahrkupplung</a:t>
              </a:r>
              <a:endParaRPr lang="de-DE" altLang="de-DE" sz="1400">
                <a:solidFill>
                  <a:srgbClr val="FF3300"/>
                </a:solidFill>
              </a:endParaRPr>
            </a:p>
          </p:txBody>
        </p:sp>
      </p:grpSp>
      <p:grpSp>
        <p:nvGrpSpPr>
          <p:cNvPr id="371757" name="Group 45"/>
          <p:cNvGrpSpPr>
            <a:grpSpLocks/>
          </p:cNvGrpSpPr>
          <p:nvPr/>
        </p:nvGrpSpPr>
        <p:grpSpPr bwMode="auto">
          <a:xfrm>
            <a:off x="3962400" y="3657600"/>
            <a:ext cx="1905000" cy="2438400"/>
            <a:chOff x="2496" y="2304"/>
            <a:chExt cx="1200" cy="1536"/>
          </a:xfrm>
        </p:grpSpPr>
        <p:sp>
          <p:nvSpPr>
            <p:cNvPr id="12311" name="Line 29"/>
            <p:cNvSpPr>
              <a:spLocks noChangeShapeType="1"/>
            </p:cNvSpPr>
            <p:nvPr/>
          </p:nvSpPr>
          <p:spPr bwMode="auto">
            <a:xfrm flipV="1">
              <a:off x="3024" y="2304"/>
              <a:ext cx="192" cy="13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12" name="Text Box 30"/>
            <p:cNvSpPr txBox="1">
              <a:spLocks noChangeArrowheads="1"/>
            </p:cNvSpPr>
            <p:nvPr/>
          </p:nvSpPr>
          <p:spPr bwMode="auto">
            <a:xfrm>
              <a:off x="2496" y="3648"/>
              <a:ext cx="1200"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Zapfwellenkupplung</a:t>
              </a:r>
              <a:endParaRPr lang="de-DE" altLang="de-DE" sz="1400">
                <a:solidFill>
                  <a:srgbClr val="FF3300"/>
                </a:solidFill>
              </a:endParaRPr>
            </a:p>
          </p:txBody>
        </p:sp>
      </p:grpSp>
      <p:grpSp>
        <p:nvGrpSpPr>
          <p:cNvPr id="371758" name="Group 46"/>
          <p:cNvGrpSpPr>
            <a:grpSpLocks/>
          </p:cNvGrpSpPr>
          <p:nvPr/>
        </p:nvGrpSpPr>
        <p:grpSpPr bwMode="auto">
          <a:xfrm>
            <a:off x="5943600" y="3581400"/>
            <a:ext cx="1752600" cy="2514600"/>
            <a:chOff x="3744" y="2256"/>
            <a:chExt cx="1104" cy="1584"/>
          </a:xfrm>
        </p:grpSpPr>
        <p:sp>
          <p:nvSpPr>
            <p:cNvPr id="12309" name="Line 31"/>
            <p:cNvSpPr>
              <a:spLocks noChangeShapeType="1"/>
            </p:cNvSpPr>
            <p:nvPr/>
          </p:nvSpPr>
          <p:spPr bwMode="auto">
            <a:xfrm flipV="1">
              <a:off x="4272" y="2256"/>
              <a:ext cx="480" cy="13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10" name="Text Box 32"/>
            <p:cNvSpPr txBox="1">
              <a:spLocks noChangeArrowheads="1"/>
            </p:cNvSpPr>
            <p:nvPr/>
          </p:nvSpPr>
          <p:spPr bwMode="auto">
            <a:xfrm>
              <a:off x="3744" y="3648"/>
              <a:ext cx="1104"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Zapfwellengetriebe</a:t>
              </a:r>
              <a:endParaRPr lang="de-DE" altLang="de-DE" sz="1400">
                <a:solidFill>
                  <a:srgbClr val="FF3300"/>
                </a:solidFill>
              </a:endParaRPr>
            </a:p>
          </p:txBody>
        </p:sp>
      </p:grpSp>
      <p:grpSp>
        <p:nvGrpSpPr>
          <p:cNvPr id="371754" name="Group 42"/>
          <p:cNvGrpSpPr>
            <a:grpSpLocks/>
          </p:cNvGrpSpPr>
          <p:nvPr/>
        </p:nvGrpSpPr>
        <p:grpSpPr bwMode="auto">
          <a:xfrm>
            <a:off x="8001000" y="838200"/>
            <a:ext cx="1371600" cy="990600"/>
            <a:chOff x="5040" y="528"/>
            <a:chExt cx="864" cy="624"/>
          </a:xfrm>
        </p:grpSpPr>
        <p:sp>
          <p:nvSpPr>
            <p:cNvPr id="12307" name="Line 33"/>
            <p:cNvSpPr>
              <a:spLocks noChangeShapeType="1"/>
            </p:cNvSpPr>
            <p:nvPr/>
          </p:nvSpPr>
          <p:spPr bwMode="auto">
            <a:xfrm flipH="1">
              <a:off x="5328" y="720"/>
              <a:ext cx="144"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08" name="Text Box 34"/>
            <p:cNvSpPr txBox="1">
              <a:spLocks noChangeArrowheads="1"/>
            </p:cNvSpPr>
            <p:nvPr/>
          </p:nvSpPr>
          <p:spPr bwMode="auto">
            <a:xfrm>
              <a:off x="5040" y="528"/>
              <a:ext cx="864"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Kraftheber</a:t>
              </a:r>
              <a:endParaRPr lang="de-DE" altLang="de-DE" sz="1400">
                <a:solidFill>
                  <a:srgbClr val="FF3300"/>
                </a:solidFill>
              </a:endParaRPr>
            </a:p>
          </p:txBody>
        </p:sp>
      </p:grpSp>
      <p:grpSp>
        <p:nvGrpSpPr>
          <p:cNvPr id="371759" name="Group 47"/>
          <p:cNvGrpSpPr>
            <a:grpSpLocks/>
          </p:cNvGrpSpPr>
          <p:nvPr/>
        </p:nvGrpSpPr>
        <p:grpSpPr bwMode="auto">
          <a:xfrm>
            <a:off x="7772400" y="3657600"/>
            <a:ext cx="1600200" cy="2438400"/>
            <a:chOff x="4896" y="2304"/>
            <a:chExt cx="1008" cy="1536"/>
          </a:xfrm>
        </p:grpSpPr>
        <p:sp>
          <p:nvSpPr>
            <p:cNvPr id="12305" name="Line 35"/>
            <p:cNvSpPr>
              <a:spLocks noChangeShapeType="1"/>
            </p:cNvSpPr>
            <p:nvPr/>
          </p:nvSpPr>
          <p:spPr bwMode="auto">
            <a:xfrm flipH="1" flipV="1">
              <a:off x="5280" y="2304"/>
              <a:ext cx="144" cy="13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06" name="Text Box 36"/>
            <p:cNvSpPr txBox="1">
              <a:spLocks noChangeArrowheads="1"/>
            </p:cNvSpPr>
            <p:nvPr/>
          </p:nvSpPr>
          <p:spPr bwMode="auto">
            <a:xfrm>
              <a:off x="4896" y="3648"/>
              <a:ext cx="1008" cy="19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Portal-Endantrieb</a:t>
              </a:r>
              <a:endParaRPr lang="de-DE" altLang="de-DE" sz="1400">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371725"/>
                                        </p:tgtEl>
                                        <p:attrNameLst>
                                          <p:attrName>style.visibility</p:attrName>
                                        </p:attrNameLst>
                                      </p:cBhvr>
                                      <p:to>
                                        <p:strVal val="visible"/>
                                      </p:to>
                                    </p:set>
                                    <p:animEffect transition="in" filter="randombar(vertical)">
                                      <p:cBhvr>
                                        <p:cTn id="7" dur="500"/>
                                        <p:tgtEl>
                                          <p:spTgt spid="371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71749"/>
                                        </p:tgtEl>
                                        <p:attrNameLst>
                                          <p:attrName>style.visibility</p:attrName>
                                        </p:attrNameLst>
                                      </p:cBhvr>
                                      <p:to>
                                        <p:strVal val="visible"/>
                                      </p:to>
                                    </p:set>
                                    <p:animEffect transition="in" filter="wipe(up)">
                                      <p:cBhvr>
                                        <p:cTn id="12" dur="500"/>
                                        <p:tgtEl>
                                          <p:spTgt spid="371749"/>
                                        </p:tgtEl>
                                      </p:cBhvr>
                                    </p:animEffect>
                                  </p:childTnLst>
                                  <p:subTnLst>
                                    <p:animClr clrSpc="rgb" dir="cw">
                                      <p:cBhvr override="childStyle">
                                        <p:cTn dur="1" fill="hold" display="0" masterRel="nextClick" afterEffect="1"/>
                                        <p:tgtEl>
                                          <p:spTgt spid="371749"/>
                                        </p:tgtEl>
                                        <p:attrNameLst>
                                          <p:attrName>ppt_c</p:attrName>
                                        </p:attrNameLst>
                                      </p:cBhvr>
                                      <p:to>
                                        <a:srgbClr val="0000CC"/>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71760"/>
                                        </p:tgtEl>
                                        <p:attrNameLst>
                                          <p:attrName>style.visibility</p:attrName>
                                        </p:attrNameLst>
                                      </p:cBhvr>
                                      <p:to>
                                        <p:strVal val="visible"/>
                                      </p:to>
                                    </p:set>
                                    <p:animEffect transition="in" filter="wipe(up)">
                                      <p:cBhvr>
                                        <p:cTn id="17" dur="500"/>
                                        <p:tgtEl>
                                          <p:spTgt spid="371760"/>
                                        </p:tgtEl>
                                      </p:cBhvr>
                                    </p:animEffect>
                                  </p:childTnLst>
                                  <p:subTnLst>
                                    <p:animClr clrSpc="rgb" dir="cw">
                                      <p:cBhvr override="childStyle">
                                        <p:cTn dur="1" fill="hold" display="0" masterRel="nextClick" afterEffect="1"/>
                                        <p:tgtEl>
                                          <p:spTgt spid="371760"/>
                                        </p:tgtEl>
                                        <p:attrNameLst>
                                          <p:attrName>ppt_c</p:attrName>
                                        </p:attrNameLst>
                                      </p:cBhvr>
                                      <p:to>
                                        <a:srgbClr val="0000CC"/>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71756"/>
                                        </p:tgtEl>
                                        <p:attrNameLst>
                                          <p:attrName>style.visibility</p:attrName>
                                        </p:attrNameLst>
                                      </p:cBhvr>
                                      <p:to>
                                        <p:strVal val="visible"/>
                                      </p:to>
                                    </p:set>
                                    <p:animEffect transition="in" filter="wipe(down)">
                                      <p:cBhvr>
                                        <p:cTn id="22" dur="500"/>
                                        <p:tgtEl>
                                          <p:spTgt spid="371756"/>
                                        </p:tgtEl>
                                      </p:cBhvr>
                                    </p:animEffect>
                                  </p:childTnLst>
                                  <p:subTnLst>
                                    <p:animClr clrSpc="rgb" dir="cw">
                                      <p:cBhvr override="childStyle">
                                        <p:cTn dur="1" fill="hold" display="0" masterRel="nextClick" afterEffect="1"/>
                                        <p:tgtEl>
                                          <p:spTgt spid="371756"/>
                                        </p:tgtEl>
                                        <p:attrNameLst>
                                          <p:attrName>ppt_c</p:attrName>
                                        </p:attrNameLst>
                                      </p:cBhvr>
                                      <p:to>
                                        <a:srgbClr val="0000CC"/>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71751"/>
                                        </p:tgtEl>
                                        <p:attrNameLst>
                                          <p:attrName>style.visibility</p:attrName>
                                        </p:attrNameLst>
                                      </p:cBhvr>
                                      <p:to>
                                        <p:strVal val="visible"/>
                                      </p:to>
                                    </p:set>
                                    <p:animEffect transition="in" filter="wipe(up)">
                                      <p:cBhvr>
                                        <p:cTn id="27" dur="500"/>
                                        <p:tgtEl>
                                          <p:spTgt spid="371751"/>
                                        </p:tgtEl>
                                      </p:cBhvr>
                                    </p:animEffect>
                                  </p:childTnLst>
                                  <p:subTnLst>
                                    <p:animClr clrSpc="rgb" dir="cw">
                                      <p:cBhvr override="childStyle">
                                        <p:cTn dur="1" fill="hold" display="0" masterRel="nextClick" afterEffect="1"/>
                                        <p:tgtEl>
                                          <p:spTgt spid="371751"/>
                                        </p:tgtEl>
                                        <p:attrNameLst>
                                          <p:attrName>ppt_c</p:attrName>
                                        </p:attrNameLst>
                                      </p:cBhvr>
                                      <p:to>
                                        <a:srgbClr val="0000CC"/>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71752"/>
                                        </p:tgtEl>
                                        <p:attrNameLst>
                                          <p:attrName>style.visibility</p:attrName>
                                        </p:attrNameLst>
                                      </p:cBhvr>
                                      <p:to>
                                        <p:strVal val="visible"/>
                                      </p:to>
                                    </p:set>
                                    <p:animEffect transition="in" filter="wipe(up)">
                                      <p:cBhvr>
                                        <p:cTn id="32" dur="500"/>
                                        <p:tgtEl>
                                          <p:spTgt spid="371752"/>
                                        </p:tgtEl>
                                      </p:cBhvr>
                                    </p:animEffect>
                                  </p:childTnLst>
                                  <p:subTnLst>
                                    <p:animClr clrSpc="rgb" dir="cw">
                                      <p:cBhvr override="childStyle">
                                        <p:cTn dur="1" fill="hold" display="0" masterRel="nextClick" afterEffect="1"/>
                                        <p:tgtEl>
                                          <p:spTgt spid="371752"/>
                                        </p:tgtEl>
                                        <p:attrNameLst>
                                          <p:attrName>ppt_c</p:attrName>
                                        </p:attrNameLst>
                                      </p:cBhvr>
                                      <p:to>
                                        <a:srgbClr val="0000CC"/>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71753"/>
                                        </p:tgtEl>
                                        <p:attrNameLst>
                                          <p:attrName>style.visibility</p:attrName>
                                        </p:attrNameLst>
                                      </p:cBhvr>
                                      <p:to>
                                        <p:strVal val="visible"/>
                                      </p:to>
                                    </p:set>
                                    <p:animEffect transition="in" filter="wipe(up)">
                                      <p:cBhvr>
                                        <p:cTn id="37" dur="500"/>
                                        <p:tgtEl>
                                          <p:spTgt spid="371753"/>
                                        </p:tgtEl>
                                      </p:cBhvr>
                                    </p:animEffect>
                                  </p:childTnLst>
                                  <p:subTnLst>
                                    <p:animClr clrSpc="rgb" dir="cw">
                                      <p:cBhvr override="childStyle">
                                        <p:cTn dur="1" fill="hold" display="0" masterRel="nextClick" afterEffect="1"/>
                                        <p:tgtEl>
                                          <p:spTgt spid="371753"/>
                                        </p:tgtEl>
                                        <p:attrNameLst>
                                          <p:attrName>ppt_c</p:attrName>
                                        </p:attrNameLst>
                                      </p:cBhvr>
                                      <p:to>
                                        <a:srgbClr val="0000CC"/>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371759"/>
                                        </p:tgtEl>
                                        <p:attrNameLst>
                                          <p:attrName>style.visibility</p:attrName>
                                        </p:attrNameLst>
                                      </p:cBhvr>
                                      <p:to>
                                        <p:strVal val="visible"/>
                                      </p:to>
                                    </p:set>
                                    <p:animEffect transition="in" filter="wipe(down)">
                                      <p:cBhvr>
                                        <p:cTn id="42" dur="500"/>
                                        <p:tgtEl>
                                          <p:spTgt spid="371759"/>
                                        </p:tgtEl>
                                      </p:cBhvr>
                                    </p:animEffect>
                                  </p:childTnLst>
                                  <p:subTnLst>
                                    <p:animClr clrSpc="rgb" dir="cw">
                                      <p:cBhvr override="childStyle">
                                        <p:cTn dur="1" fill="hold" display="0" masterRel="nextClick" afterEffect="1"/>
                                        <p:tgtEl>
                                          <p:spTgt spid="371759"/>
                                        </p:tgtEl>
                                        <p:attrNameLst>
                                          <p:attrName>ppt_c</p:attrName>
                                        </p:attrNameLst>
                                      </p:cBhvr>
                                      <p:to>
                                        <a:srgbClr val="0000CC"/>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371755"/>
                                        </p:tgtEl>
                                        <p:attrNameLst>
                                          <p:attrName>style.visibility</p:attrName>
                                        </p:attrNameLst>
                                      </p:cBhvr>
                                      <p:to>
                                        <p:strVal val="visible"/>
                                      </p:to>
                                    </p:set>
                                    <p:animEffect transition="in" filter="wipe(down)">
                                      <p:cBhvr>
                                        <p:cTn id="47" dur="500"/>
                                        <p:tgtEl>
                                          <p:spTgt spid="371755"/>
                                        </p:tgtEl>
                                      </p:cBhvr>
                                    </p:animEffect>
                                  </p:childTnLst>
                                  <p:subTnLst>
                                    <p:animClr clrSpc="rgb" dir="cw">
                                      <p:cBhvr override="childStyle">
                                        <p:cTn dur="1" fill="hold" display="0" masterRel="nextClick" afterEffect="1"/>
                                        <p:tgtEl>
                                          <p:spTgt spid="371755"/>
                                        </p:tgtEl>
                                        <p:attrNameLst>
                                          <p:attrName>ppt_c</p:attrName>
                                        </p:attrNameLst>
                                      </p:cBhvr>
                                      <p:to>
                                        <a:srgbClr val="0000CC"/>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371757"/>
                                        </p:tgtEl>
                                        <p:attrNameLst>
                                          <p:attrName>style.visibility</p:attrName>
                                        </p:attrNameLst>
                                      </p:cBhvr>
                                      <p:to>
                                        <p:strVal val="visible"/>
                                      </p:to>
                                    </p:set>
                                    <p:animEffect transition="in" filter="wipe(down)">
                                      <p:cBhvr>
                                        <p:cTn id="52" dur="500"/>
                                        <p:tgtEl>
                                          <p:spTgt spid="371757"/>
                                        </p:tgtEl>
                                      </p:cBhvr>
                                    </p:animEffect>
                                  </p:childTnLst>
                                  <p:subTnLst>
                                    <p:animClr clrSpc="rgb" dir="cw">
                                      <p:cBhvr override="childStyle">
                                        <p:cTn dur="1" fill="hold" display="0" masterRel="nextClick" afterEffect="1"/>
                                        <p:tgtEl>
                                          <p:spTgt spid="371757"/>
                                        </p:tgtEl>
                                        <p:attrNameLst>
                                          <p:attrName>ppt_c</p:attrName>
                                        </p:attrNameLst>
                                      </p:cBhvr>
                                      <p:to>
                                        <a:srgbClr val="0000CC"/>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1758"/>
                                        </p:tgtEl>
                                        <p:attrNameLst>
                                          <p:attrName>style.visibility</p:attrName>
                                        </p:attrNameLst>
                                      </p:cBhvr>
                                      <p:to>
                                        <p:strVal val="visible"/>
                                      </p:to>
                                    </p:set>
                                    <p:animEffect transition="in" filter="wipe(down)">
                                      <p:cBhvr>
                                        <p:cTn id="57" dur="500"/>
                                        <p:tgtEl>
                                          <p:spTgt spid="371758"/>
                                        </p:tgtEl>
                                      </p:cBhvr>
                                    </p:animEffect>
                                  </p:childTnLst>
                                  <p:subTnLst>
                                    <p:animClr clrSpc="rgb" dir="cw">
                                      <p:cBhvr override="childStyle">
                                        <p:cTn dur="1" fill="hold" display="0" masterRel="nextClick" afterEffect="1"/>
                                        <p:tgtEl>
                                          <p:spTgt spid="371758"/>
                                        </p:tgtEl>
                                        <p:attrNameLst>
                                          <p:attrName>ppt_c</p:attrName>
                                        </p:attrNameLst>
                                      </p:cBhvr>
                                      <p:to>
                                        <a:srgbClr val="0000CC"/>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371754"/>
                                        </p:tgtEl>
                                        <p:attrNameLst>
                                          <p:attrName>style.visibility</p:attrName>
                                        </p:attrNameLst>
                                      </p:cBhvr>
                                      <p:to>
                                        <p:strVal val="visible"/>
                                      </p:to>
                                    </p:set>
                                    <p:animEffect transition="in" filter="wipe(up)">
                                      <p:cBhvr>
                                        <p:cTn id="62" dur="500"/>
                                        <p:tgtEl>
                                          <p:spTgt spid="371754"/>
                                        </p:tgtEl>
                                      </p:cBhvr>
                                    </p:animEffect>
                                  </p:childTnLst>
                                  <p:subTnLst>
                                    <p:animClr clrSpc="rgb" dir="cw">
                                      <p:cBhvr override="childStyle">
                                        <p:cTn dur="1" fill="hold" display="0" masterRel="nextClick" afterEffect="1"/>
                                        <p:tgtEl>
                                          <p:spTgt spid="371754"/>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de-DE" altLang="de-DE" dirty="0"/>
              <a:t>Studie zu Arbeiten und deren Verteilung im Lastenspektrum eines Standart-Schlepper (ca. 1975)</a:t>
            </a:r>
          </a:p>
        </p:txBody>
      </p:sp>
      <p:sp>
        <p:nvSpPr>
          <p:cNvPr id="41987"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6B07C7F-555A-4CBB-B6D7-D812B1DD6A4C}" type="slidenum">
              <a:rPr lang="de-DE" altLang="de-DE" sz="1000">
                <a:solidFill>
                  <a:srgbClr val="71AD2A"/>
                </a:solidFill>
              </a:rPr>
              <a:pPr algn="r">
                <a:spcBef>
                  <a:spcPct val="0"/>
                </a:spcBef>
                <a:buClrTx/>
                <a:buFontTx/>
                <a:buNone/>
              </a:pPr>
              <a:t>30</a:t>
            </a:fld>
            <a:endParaRPr lang="de-DE" altLang="de-DE" sz="1000">
              <a:solidFill>
                <a:srgbClr val="71AD2A"/>
              </a:solidFill>
            </a:endParaRPr>
          </a:p>
        </p:txBody>
      </p:sp>
      <p:sp>
        <p:nvSpPr>
          <p:cNvPr id="41988"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41989" name="Picture 12" descr="Gangabstufun"/>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304800" y="1290637"/>
            <a:ext cx="4840288" cy="534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3" descr="Gangverteilung"/>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1988" t="5173" r="7843"/>
          <a:stretch>
            <a:fillRect/>
          </a:stretch>
        </p:blipFill>
        <p:spPr bwMode="auto">
          <a:xfrm>
            <a:off x="5600700" y="2997200"/>
            <a:ext cx="3960813" cy="2647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Einflussfaktoren Getriebeverluste</a:t>
            </a:r>
          </a:p>
        </p:txBody>
      </p:sp>
      <p:sp>
        <p:nvSpPr>
          <p:cNvPr id="4301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A0A2D98-C2D4-4A30-AEC3-B356298FEAD3}" type="slidenum">
              <a:rPr lang="de-DE" altLang="de-DE" sz="1000">
                <a:solidFill>
                  <a:srgbClr val="71AD2A"/>
                </a:solidFill>
              </a:rPr>
              <a:pPr algn="r">
                <a:spcBef>
                  <a:spcPct val="0"/>
                </a:spcBef>
                <a:buClrTx/>
                <a:buFontTx/>
                <a:buNone/>
              </a:pPr>
              <a:t>31</a:t>
            </a:fld>
            <a:endParaRPr lang="de-DE" altLang="de-DE" sz="1000">
              <a:solidFill>
                <a:srgbClr val="71AD2A"/>
              </a:solidFill>
            </a:endParaRPr>
          </a:p>
        </p:txBody>
      </p:sp>
      <p:sp>
        <p:nvSpPr>
          <p:cNvPr id="4301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43013" name="Picture 12" descr="Getriebewirk"/>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t="3015" b="1239"/>
          <a:stretch>
            <a:fillRect/>
          </a:stretch>
        </p:blipFill>
        <p:spPr bwMode="auto">
          <a:xfrm>
            <a:off x="704850" y="908050"/>
            <a:ext cx="8856663" cy="45370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AAEC3-9C26-23DE-6D4C-368203A9DBE9}"/>
              </a:ext>
            </a:extLst>
          </p:cNvPr>
          <p:cNvSpPr>
            <a:spLocks noGrp="1"/>
          </p:cNvSpPr>
          <p:nvPr>
            <p:ph type="title"/>
          </p:nvPr>
        </p:nvSpPr>
        <p:spPr/>
        <p:txBody>
          <a:bodyPr/>
          <a:lstStyle/>
          <a:p>
            <a:r>
              <a:rPr lang="de-DE"/>
              <a:t>Übersetzung</a:t>
            </a:r>
          </a:p>
        </p:txBody>
      </p:sp>
      <p:sp>
        <p:nvSpPr>
          <p:cNvPr id="3" name="Foliennummernplatzhalter 2">
            <a:extLst>
              <a:ext uri="{FF2B5EF4-FFF2-40B4-BE49-F238E27FC236}">
                <a16:creationId xmlns:a16="http://schemas.microsoft.com/office/drawing/2014/main" id="{3A4EAD1F-1CFC-3828-2956-E35F949DCFFC}"/>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32</a:t>
            </a:fld>
            <a:endParaRPr lang="de-DE" altLang="de-DE"/>
          </a:p>
        </p:txBody>
      </p:sp>
      <p:sp>
        <p:nvSpPr>
          <p:cNvPr id="4" name="Fußzeilenplatzhalter 3">
            <a:extLst>
              <a:ext uri="{FF2B5EF4-FFF2-40B4-BE49-F238E27FC236}">
                <a16:creationId xmlns:a16="http://schemas.microsoft.com/office/drawing/2014/main" id="{657B7374-D119-7E5D-F56B-C2AAFDE6C834}"/>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79086282-0E06-674F-CF88-20CA31C53518}"/>
              </a:ext>
            </a:extLst>
          </p:cNvPr>
          <p:cNvPicPr>
            <a:picLocks noChangeAspect="1"/>
          </p:cNvPicPr>
          <p:nvPr/>
        </p:nvPicPr>
        <p:blipFill>
          <a:blip r:embed="rId2"/>
          <a:stretch>
            <a:fillRect/>
          </a:stretch>
        </p:blipFill>
        <p:spPr>
          <a:xfrm>
            <a:off x="0" y="1028163"/>
            <a:ext cx="9417496" cy="4564884"/>
          </a:xfrm>
          <a:prstGeom prst="rect">
            <a:avLst/>
          </a:prstGeom>
        </p:spPr>
      </p:pic>
    </p:spTree>
    <p:extLst>
      <p:ext uri="{BB962C8B-B14F-4D97-AF65-F5344CB8AC3E}">
        <p14:creationId xmlns:p14="http://schemas.microsoft.com/office/powerpoint/2010/main" val="1989766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1619A-58CB-CFC4-4C54-3227E11C2DA9}"/>
              </a:ext>
            </a:extLst>
          </p:cNvPr>
          <p:cNvSpPr>
            <a:spLocks noGrp="1"/>
          </p:cNvSpPr>
          <p:nvPr>
            <p:ph type="title"/>
          </p:nvPr>
        </p:nvSpPr>
        <p:spPr/>
        <p:txBody>
          <a:bodyPr/>
          <a:lstStyle/>
          <a:p>
            <a:r>
              <a:rPr lang="de-DE"/>
              <a:t>Übersetzung</a:t>
            </a:r>
          </a:p>
        </p:txBody>
      </p:sp>
      <p:sp>
        <p:nvSpPr>
          <p:cNvPr id="3" name="Foliennummernplatzhalter 2">
            <a:extLst>
              <a:ext uri="{FF2B5EF4-FFF2-40B4-BE49-F238E27FC236}">
                <a16:creationId xmlns:a16="http://schemas.microsoft.com/office/drawing/2014/main" id="{BB653DD4-8CC4-5B5E-8FE8-AD25DBEB1A5A}"/>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33</a:t>
            </a:fld>
            <a:endParaRPr lang="de-DE" altLang="de-DE"/>
          </a:p>
        </p:txBody>
      </p:sp>
      <p:sp>
        <p:nvSpPr>
          <p:cNvPr id="4" name="Fußzeilenplatzhalter 3">
            <a:extLst>
              <a:ext uri="{FF2B5EF4-FFF2-40B4-BE49-F238E27FC236}">
                <a16:creationId xmlns:a16="http://schemas.microsoft.com/office/drawing/2014/main" id="{6A4580BB-DBE4-5EAB-1564-FDA3DCB2BE4E}"/>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F69AEC40-D7D4-4CBA-1A23-B09E8C971C82}"/>
              </a:ext>
            </a:extLst>
          </p:cNvPr>
          <p:cNvPicPr>
            <a:picLocks noChangeAspect="1"/>
          </p:cNvPicPr>
          <p:nvPr/>
        </p:nvPicPr>
        <p:blipFill>
          <a:blip r:embed="rId2"/>
          <a:stretch>
            <a:fillRect/>
          </a:stretch>
        </p:blipFill>
        <p:spPr>
          <a:xfrm>
            <a:off x="0" y="870890"/>
            <a:ext cx="9906000" cy="5116220"/>
          </a:xfrm>
          <a:prstGeom prst="rect">
            <a:avLst/>
          </a:prstGeom>
        </p:spPr>
      </p:pic>
    </p:spTree>
    <p:extLst>
      <p:ext uri="{BB962C8B-B14F-4D97-AF65-F5344CB8AC3E}">
        <p14:creationId xmlns:p14="http://schemas.microsoft.com/office/powerpoint/2010/main" val="3284670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A16F2-8323-CF28-6C4B-FA0F5463DD2D}"/>
              </a:ext>
            </a:extLst>
          </p:cNvPr>
          <p:cNvSpPr>
            <a:spLocks noGrp="1"/>
          </p:cNvSpPr>
          <p:nvPr>
            <p:ph type="title"/>
          </p:nvPr>
        </p:nvSpPr>
        <p:spPr/>
        <p:txBody>
          <a:bodyPr/>
          <a:lstStyle/>
          <a:p>
            <a:r>
              <a:rPr lang="de-DE"/>
              <a:t>Übersetzung</a:t>
            </a:r>
          </a:p>
        </p:txBody>
      </p:sp>
      <p:sp>
        <p:nvSpPr>
          <p:cNvPr id="3" name="Foliennummernplatzhalter 2">
            <a:extLst>
              <a:ext uri="{FF2B5EF4-FFF2-40B4-BE49-F238E27FC236}">
                <a16:creationId xmlns:a16="http://schemas.microsoft.com/office/drawing/2014/main" id="{632EA111-DCBD-1DC0-A920-768407156642}"/>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34</a:t>
            </a:fld>
            <a:endParaRPr lang="de-DE" altLang="de-DE"/>
          </a:p>
        </p:txBody>
      </p:sp>
      <p:sp>
        <p:nvSpPr>
          <p:cNvPr id="4" name="Fußzeilenplatzhalter 3">
            <a:extLst>
              <a:ext uri="{FF2B5EF4-FFF2-40B4-BE49-F238E27FC236}">
                <a16:creationId xmlns:a16="http://schemas.microsoft.com/office/drawing/2014/main" id="{CE101564-454E-E622-8D8D-011DA3EBBAF0}"/>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3902307A-ACED-003C-9229-4EEE244874C8}"/>
              </a:ext>
            </a:extLst>
          </p:cNvPr>
          <p:cNvPicPr>
            <a:picLocks noChangeAspect="1"/>
          </p:cNvPicPr>
          <p:nvPr/>
        </p:nvPicPr>
        <p:blipFill>
          <a:blip r:embed="rId2"/>
          <a:stretch>
            <a:fillRect/>
          </a:stretch>
        </p:blipFill>
        <p:spPr>
          <a:xfrm>
            <a:off x="0" y="813168"/>
            <a:ext cx="9906000" cy="5231663"/>
          </a:xfrm>
          <a:prstGeom prst="rect">
            <a:avLst/>
          </a:prstGeom>
        </p:spPr>
      </p:pic>
    </p:spTree>
    <p:extLst>
      <p:ext uri="{BB962C8B-B14F-4D97-AF65-F5344CB8AC3E}">
        <p14:creationId xmlns:p14="http://schemas.microsoft.com/office/powerpoint/2010/main" val="260283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3"/>
          <p:cNvSpPr>
            <a:spLocks noGrp="1"/>
          </p:cNvSpPr>
          <p:nvPr>
            <p:ph type="title"/>
          </p:nvPr>
        </p:nvSpPr>
        <p:spPr/>
        <p:txBody>
          <a:bodyPr/>
          <a:lstStyle/>
          <a:p>
            <a:pPr algn="ctr" eaLnBrk="1" hangingPunct="1"/>
            <a:r>
              <a:rPr lang="de-DE" altLang="de-DE"/>
              <a:t>Getriebeart -Form</a:t>
            </a:r>
          </a:p>
        </p:txBody>
      </p:sp>
      <p:sp>
        <p:nvSpPr>
          <p:cNvPr id="44035"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91CF6C4-9E34-405C-9B6C-97AB89C01F79}" type="slidenum">
              <a:rPr lang="de-DE" altLang="de-DE" sz="1000">
                <a:solidFill>
                  <a:srgbClr val="71AD2A"/>
                </a:solidFill>
              </a:rPr>
              <a:pPr algn="r">
                <a:spcBef>
                  <a:spcPct val="0"/>
                </a:spcBef>
                <a:buClrTx/>
                <a:buFontTx/>
                <a:buNone/>
              </a:pPr>
              <a:t>35</a:t>
            </a:fld>
            <a:endParaRPr lang="de-DE" altLang="de-DE" sz="1000">
              <a:solidFill>
                <a:srgbClr val="71AD2A"/>
              </a:solidFill>
            </a:endParaRPr>
          </a:p>
        </p:txBody>
      </p:sp>
      <p:sp>
        <p:nvSpPr>
          <p:cNvPr id="44036"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440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80" y="915541"/>
            <a:ext cx="8429625"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feld 1"/>
          <p:cNvSpPr txBox="1"/>
          <p:nvPr/>
        </p:nvSpPr>
        <p:spPr>
          <a:xfrm>
            <a:off x="3080792" y="3573016"/>
            <a:ext cx="184731" cy="769441"/>
          </a:xfrm>
          <a:prstGeom prst="rect">
            <a:avLst/>
          </a:prstGeom>
          <a:noFill/>
        </p:spPr>
        <p:txBody>
          <a:bodyPr wrap="none" rtlCol="0">
            <a:spAutoFit/>
          </a:bodyPr>
          <a:lstStyle/>
          <a:p>
            <a:endParaRPr lang="de-DE" dirty="0"/>
          </a:p>
        </p:txBody>
      </p:sp>
      <p:sp>
        <p:nvSpPr>
          <p:cNvPr id="4" name="Rechteck 3">
            <a:hlinkClick r:id="rId3"/>
          </p:cNvPr>
          <p:cNvSpPr/>
          <p:nvPr/>
        </p:nvSpPr>
        <p:spPr bwMode="auto">
          <a:xfrm>
            <a:off x="5591211" y="3849724"/>
            <a:ext cx="432048" cy="216024"/>
          </a:xfrm>
          <a:prstGeom prst="rect">
            <a:avLst/>
          </a:prstGeom>
          <a:solidFill>
            <a:schemeClr val="accent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7E79A-D954-69A0-B820-48AE26485AC4}"/>
              </a:ext>
            </a:extLst>
          </p:cNvPr>
          <p:cNvSpPr>
            <a:spLocks noGrp="1"/>
          </p:cNvSpPr>
          <p:nvPr>
            <p:ph type="title"/>
          </p:nvPr>
        </p:nvSpPr>
        <p:spPr/>
        <p:txBody>
          <a:bodyPr/>
          <a:lstStyle/>
          <a:p>
            <a:r>
              <a:rPr lang="de-DE"/>
              <a:t>Systematik Getriebe </a:t>
            </a:r>
          </a:p>
        </p:txBody>
      </p:sp>
      <p:sp>
        <p:nvSpPr>
          <p:cNvPr id="3" name="Foliennummernplatzhalter 2">
            <a:extLst>
              <a:ext uri="{FF2B5EF4-FFF2-40B4-BE49-F238E27FC236}">
                <a16:creationId xmlns:a16="http://schemas.microsoft.com/office/drawing/2014/main" id="{0175F10A-3BB0-A768-DF6B-52D9DCE4E3E6}"/>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36</a:t>
            </a:fld>
            <a:endParaRPr lang="de-DE" altLang="de-DE"/>
          </a:p>
        </p:txBody>
      </p:sp>
      <p:sp>
        <p:nvSpPr>
          <p:cNvPr id="4" name="Fußzeilenplatzhalter 3">
            <a:extLst>
              <a:ext uri="{FF2B5EF4-FFF2-40B4-BE49-F238E27FC236}">
                <a16:creationId xmlns:a16="http://schemas.microsoft.com/office/drawing/2014/main" id="{BD6FC33B-BE38-11B2-7D57-B2C44DB84C10}"/>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D1141600-EB4B-1B8A-A6F3-0366D957887D}"/>
              </a:ext>
            </a:extLst>
          </p:cNvPr>
          <p:cNvPicPr>
            <a:picLocks noChangeAspect="1"/>
          </p:cNvPicPr>
          <p:nvPr/>
        </p:nvPicPr>
        <p:blipFill>
          <a:blip r:embed="rId2"/>
          <a:stretch>
            <a:fillRect/>
          </a:stretch>
        </p:blipFill>
        <p:spPr>
          <a:xfrm>
            <a:off x="1064568" y="798513"/>
            <a:ext cx="6120680" cy="5755720"/>
          </a:xfrm>
          <a:prstGeom prst="rect">
            <a:avLst/>
          </a:prstGeom>
        </p:spPr>
      </p:pic>
    </p:spTree>
    <p:extLst>
      <p:ext uri="{BB962C8B-B14F-4D97-AF65-F5344CB8AC3E}">
        <p14:creationId xmlns:p14="http://schemas.microsoft.com/office/powerpoint/2010/main" val="40914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pPr eaLnBrk="1" hangingPunct="1"/>
            <a:r>
              <a:rPr lang="de-DE" altLang="de-DE"/>
              <a:t>Fahrgetriebearten</a:t>
            </a:r>
          </a:p>
        </p:txBody>
      </p:sp>
      <p:sp>
        <p:nvSpPr>
          <p:cNvPr id="45059"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1845D0CB-FE5B-4B31-B341-CBC701BB41A9}" type="slidenum">
              <a:rPr lang="de-DE" altLang="de-DE" sz="1000">
                <a:solidFill>
                  <a:srgbClr val="71AD2A"/>
                </a:solidFill>
              </a:rPr>
              <a:pPr algn="r">
                <a:spcBef>
                  <a:spcPct val="0"/>
                </a:spcBef>
                <a:buClrTx/>
                <a:buFontTx/>
                <a:buNone/>
              </a:pPr>
              <a:t>37</a:t>
            </a:fld>
            <a:endParaRPr lang="de-DE" altLang="de-DE" sz="1000">
              <a:solidFill>
                <a:srgbClr val="71AD2A"/>
              </a:solidFill>
            </a:endParaRPr>
          </a:p>
        </p:txBody>
      </p:sp>
      <p:sp>
        <p:nvSpPr>
          <p:cNvPr id="45060"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450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765175"/>
            <a:ext cx="9058275" cy="500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Mechanisches Schaltgetriebe und Hinterachse</a:t>
            </a:r>
          </a:p>
        </p:txBody>
      </p:sp>
      <p:sp>
        <p:nvSpPr>
          <p:cNvPr id="4710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9191E3B-F5D5-48A6-9590-A2ACD1A98765}" type="slidenum">
              <a:rPr lang="de-DE" altLang="de-DE" sz="1000">
                <a:solidFill>
                  <a:srgbClr val="71AD2A"/>
                </a:solidFill>
              </a:rPr>
              <a:pPr algn="r">
                <a:spcBef>
                  <a:spcPct val="0"/>
                </a:spcBef>
                <a:buClrTx/>
                <a:buFontTx/>
                <a:buNone/>
              </a:pPr>
              <a:t>38</a:t>
            </a:fld>
            <a:endParaRPr lang="de-DE" altLang="de-DE" sz="1000">
              <a:solidFill>
                <a:srgbClr val="71AD2A"/>
              </a:solidFill>
            </a:endParaRPr>
          </a:p>
        </p:txBody>
      </p:sp>
      <p:sp>
        <p:nvSpPr>
          <p:cNvPr id="4710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54316" name="Picture 1036" descr="GETRIE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87400"/>
            <a:ext cx="8077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4329" name="Group 1049"/>
          <p:cNvGrpSpPr>
            <a:grpSpLocks/>
          </p:cNvGrpSpPr>
          <p:nvPr/>
        </p:nvGrpSpPr>
        <p:grpSpPr bwMode="auto">
          <a:xfrm>
            <a:off x="5943600" y="914400"/>
            <a:ext cx="2286000" cy="1066800"/>
            <a:chOff x="3744" y="576"/>
            <a:chExt cx="1440" cy="672"/>
          </a:xfrm>
        </p:grpSpPr>
        <p:sp>
          <p:nvSpPr>
            <p:cNvPr id="47123" name="Line 1039"/>
            <p:cNvSpPr>
              <a:spLocks noChangeShapeType="1"/>
            </p:cNvSpPr>
            <p:nvPr/>
          </p:nvSpPr>
          <p:spPr bwMode="auto">
            <a:xfrm flipH="1">
              <a:off x="3744" y="768"/>
              <a:ext cx="720"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124" name="Text Box 1040"/>
            <p:cNvSpPr txBox="1">
              <a:spLocks noChangeArrowheads="1"/>
            </p:cNvSpPr>
            <p:nvPr/>
          </p:nvSpPr>
          <p:spPr bwMode="auto">
            <a:xfrm>
              <a:off x="3792" y="576"/>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Blockkraftheber</a:t>
              </a:r>
              <a:endParaRPr lang="de-DE" altLang="de-DE" sz="1400">
                <a:solidFill>
                  <a:srgbClr val="FF3300"/>
                </a:solidFill>
              </a:endParaRPr>
            </a:p>
          </p:txBody>
        </p:sp>
      </p:grpSp>
      <p:grpSp>
        <p:nvGrpSpPr>
          <p:cNvPr id="354330" name="Group 1050"/>
          <p:cNvGrpSpPr>
            <a:grpSpLocks/>
          </p:cNvGrpSpPr>
          <p:nvPr/>
        </p:nvGrpSpPr>
        <p:grpSpPr bwMode="auto">
          <a:xfrm>
            <a:off x="7010400" y="2819400"/>
            <a:ext cx="2287588" cy="1066800"/>
            <a:chOff x="4416" y="1776"/>
            <a:chExt cx="1440" cy="672"/>
          </a:xfrm>
        </p:grpSpPr>
        <p:sp>
          <p:nvSpPr>
            <p:cNvPr id="47121" name="Line 1041"/>
            <p:cNvSpPr>
              <a:spLocks noChangeShapeType="1"/>
            </p:cNvSpPr>
            <p:nvPr/>
          </p:nvSpPr>
          <p:spPr bwMode="auto">
            <a:xfrm flipH="1">
              <a:off x="4416" y="1968"/>
              <a:ext cx="720"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122" name="Text Box 1042"/>
            <p:cNvSpPr txBox="1">
              <a:spLocks noChangeArrowheads="1"/>
            </p:cNvSpPr>
            <p:nvPr/>
          </p:nvSpPr>
          <p:spPr bwMode="auto">
            <a:xfrm>
              <a:off x="4464" y="1776"/>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Planetenendtrieb</a:t>
              </a:r>
              <a:endParaRPr lang="de-DE" altLang="de-DE" sz="1400">
                <a:solidFill>
                  <a:srgbClr val="FF3300"/>
                </a:solidFill>
              </a:endParaRPr>
            </a:p>
          </p:txBody>
        </p:sp>
      </p:grpSp>
      <p:grpSp>
        <p:nvGrpSpPr>
          <p:cNvPr id="354327" name="Group 1047"/>
          <p:cNvGrpSpPr>
            <a:grpSpLocks/>
          </p:cNvGrpSpPr>
          <p:nvPr/>
        </p:nvGrpSpPr>
        <p:grpSpPr bwMode="auto">
          <a:xfrm>
            <a:off x="762000" y="4648200"/>
            <a:ext cx="3200400" cy="1508125"/>
            <a:chOff x="480" y="2928"/>
            <a:chExt cx="2016" cy="950"/>
          </a:xfrm>
        </p:grpSpPr>
        <p:sp>
          <p:nvSpPr>
            <p:cNvPr id="47119" name="Line 1043"/>
            <p:cNvSpPr>
              <a:spLocks noChangeShapeType="1"/>
            </p:cNvSpPr>
            <p:nvPr/>
          </p:nvSpPr>
          <p:spPr bwMode="auto">
            <a:xfrm flipH="1" flipV="1">
              <a:off x="1152" y="2928"/>
              <a:ext cx="288" cy="62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120" name="Text Box 1044"/>
            <p:cNvSpPr txBox="1">
              <a:spLocks noChangeArrowheads="1"/>
            </p:cNvSpPr>
            <p:nvPr/>
          </p:nvSpPr>
          <p:spPr bwMode="auto">
            <a:xfrm>
              <a:off x="480" y="3552"/>
              <a:ext cx="201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Eingangswellen für Schaltgetriebe und Zapfwelle</a:t>
              </a:r>
              <a:endParaRPr lang="de-DE" altLang="de-DE" sz="1400">
                <a:solidFill>
                  <a:srgbClr val="FF3300"/>
                </a:solidFill>
              </a:endParaRPr>
            </a:p>
          </p:txBody>
        </p:sp>
      </p:grpSp>
      <p:grpSp>
        <p:nvGrpSpPr>
          <p:cNvPr id="354328" name="Group 1048"/>
          <p:cNvGrpSpPr>
            <a:grpSpLocks/>
          </p:cNvGrpSpPr>
          <p:nvPr/>
        </p:nvGrpSpPr>
        <p:grpSpPr bwMode="auto">
          <a:xfrm>
            <a:off x="533400" y="2057400"/>
            <a:ext cx="2209800" cy="762000"/>
            <a:chOff x="336" y="1296"/>
            <a:chExt cx="1392" cy="480"/>
          </a:xfrm>
        </p:grpSpPr>
        <p:sp>
          <p:nvSpPr>
            <p:cNvPr id="47117" name="Line 1045"/>
            <p:cNvSpPr>
              <a:spLocks noChangeShapeType="1"/>
            </p:cNvSpPr>
            <p:nvPr/>
          </p:nvSpPr>
          <p:spPr bwMode="auto">
            <a:xfrm>
              <a:off x="1008" y="1488"/>
              <a:ext cx="576"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118" name="Text Box 1046"/>
            <p:cNvSpPr txBox="1">
              <a:spLocks noChangeArrowheads="1"/>
            </p:cNvSpPr>
            <p:nvPr/>
          </p:nvSpPr>
          <p:spPr bwMode="auto">
            <a:xfrm>
              <a:off x="336" y="1296"/>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Schalthebel</a:t>
              </a:r>
              <a:endParaRPr lang="de-DE" altLang="de-DE" sz="1400">
                <a:solidFill>
                  <a:srgbClr val="FF3300"/>
                </a:solidFill>
              </a:endParaRPr>
            </a:p>
          </p:txBody>
        </p:sp>
      </p:grpSp>
      <p:grpSp>
        <p:nvGrpSpPr>
          <p:cNvPr id="354333" name="Group 1053"/>
          <p:cNvGrpSpPr>
            <a:grpSpLocks/>
          </p:cNvGrpSpPr>
          <p:nvPr/>
        </p:nvGrpSpPr>
        <p:grpSpPr bwMode="auto">
          <a:xfrm>
            <a:off x="3276600" y="3886200"/>
            <a:ext cx="3124200" cy="2057400"/>
            <a:chOff x="2064" y="2448"/>
            <a:chExt cx="1968" cy="1296"/>
          </a:xfrm>
        </p:grpSpPr>
        <p:sp>
          <p:nvSpPr>
            <p:cNvPr id="47115" name="Line 1051"/>
            <p:cNvSpPr>
              <a:spLocks noChangeShapeType="1"/>
            </p:cNvSpPr>
            <p:nvPr/>
          </p:nvSpPr>
          <p:spPr bwMode="auto">
            <a:xfrm flipH="1" flipV="1">
              <a:off x="2064" y="2448"/>
              <a:ext cx="1248" cy="110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116" name="Text Box 1052"/>
            <p:cNvSpPr txBox="1">
              <a:spLocks noChangeArrowheads="1"/>
            </p:cNvSpPr>
            <p:nvPr/>
          </p:nvSpPr>
          <p:spPr bwMode="auto">
            <a:xfrm>
              <a:off x="2640" y="3552"/>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Schaltgetriebe</a:t>
              </a:r>
              <a:endParaRPr lang="de-DE" altLang="de-DE" sz="1400">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54316"/>
                                        </p:tgtEl>
                                        <p:attrNameLst>
                                          <p:attrName>style.visibility</p:attrName>
                                        </p:attrNameLst>
                                      </p:cBhvr>
                                      <p:to>
                                        <p:strVal val="visible"/>
                                      </p:to>
                                    </p:set>
                                    <p:anim calcmode="lin" valueType="num">
                                      <p:cBhvr>
                                        <p:cTn id="7" dur="500" fill="hold"/>
                                        <p:tgtEl>
                                          <p:spTgt spid="354316"/>
                                        </p:tgtEl>
                                        <p:attrNameLst>
                                          <p:attrName>ppt_w</p:attrName>
                                        </p:attrNameLst>
                                      </p:cBhvr>
                                      <p:tavLst>
                                        <p:tav tm="0">
                                          <p:val>
                                            <p:fltVal val="0"/>
                                          </p:val>
                                        </p:tav>
                                        <p:tav tm="100000">
                                          <p:val>
                                            <p:strVal val="#ppt_w"/>
                                          </p:val>
                                        </p:tav>
                                      </p:tavLst>
                                    </p:anim>
                                    <p:anim calcmode="lin" valueType="num">
                                      <p:cBhvr>
                                        <p:cTn id="8" dur="500" fill="hold"/>
                                        <p:tgtEl>
                                          <p:spTgt spid="354316"/>
                                        </p:tgtEl>
                                        <p:attrNameLst>
                                          <p:attrName>ppt_h</p:attrName>
                                        </p:attrNameLst>
                                      </p:cBhvr>
                                      <p:tavLst>
                                        <p:tav tm="0">
                                          <p:val>
                                            <p:fltVal val="0"/>
                                          </p:val>
                                        </p:tav>
                                        <p:tav tm="100000">
                                          <p:val>
                                            <p:strVal val="#ppt_h"/>
                                          </p:val>
                                        </p:tav>
                                      </p:tavLst>
                                    </p:anim>
                                    <p:anim calcmode="lin" valueType="num">
                                      <p:cBhvr>
                                        <p:cTn id="9" dur="500" fill="hold"/>
                                        <p:tgtEl>
                                          <p:spTgt spid="354316"/>
                                        </p:tgtEl>
                                        <p:attrNameLst>
                                          <p:attrName>ppt_x</p:attrName>
                                        </p:attrNameLst>
                                      </p:cBhvr>
                                      <p:tavLst>
                                        <p:tav tm="0">
                                          <p:val>
                                            <p:fltVal val="0.5"/>
                                          </p:val>
                                        </p:tav>
                                        <p:tav tm="100000">
                                          <p:val>
                                            <p:strVal val="#ppt_x"/>
                                          </p:val>
                                        </p:tav>
                                      </p:tavLst>
                                    </p:anim>
                                    <p:anim calcmode="lin" valueType="num">
                                      <p:cBhvr>
                                        <p:cTn id="10" dur="500" fill="hold"/>
                                        <p:tgtEl>
                                          <p:spTgt spid="3543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54327"/>
                                        </p:tgtEl>
                                        <p:attrNameLst>
                                          <p:attrName>style.visibility</p:attrName>
                                        </p:attrNameLst>
                                      </p:cBhvr>
                                      <p:to>
                                        <p:strVal val="visible"/>
                                      </p:to>
                                    </p:set>
                                    <p:animEffect transition="in" filter="wipe(down)">
                                      <p:cBhvr>
                                        <p:cTn id="15" dur="500"/>
                                        <p:tgtEl>
                                          <p:spTgt spid="354327"/>
                                        </p:tgtEl>
                                      </p:cBhvr>
                                    </p:animEffect>
                                  </p:childTnLst>
                                  <p:subTnLst>
                                    <p:animClr clrSpc="rgb" dir="cw">
                                      <p:cBhvr override="childStyle">
                                        <p:cTn dur="1" fill="hold" display="0" masterRel="nextClick" afterEffect="1"/>
                                        <p:tgtEl>
                                          <p:spTgt spid="354327"/>
                                        </p:tgtEl>
                                        <p:attrNameLst>
                                          <p:attrName>ppt_c</p:attrName>
                                        </p:attrNameLst>
                                      </p:cBhvr>
                                      <p:to>
                                        <a:srgbClr val="0000FF"/>
                                      </p:to>
                                    </p:animClr>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54333"/>
                                        </p:tgtEl>
                                        <p:attrNameLst>
                                          <p:attrName>style.visibility</p:attrName>
                                        </p:attrNameLst>
                                      </p:cBhvr>
                                      <p:to>
                                        <p:strVal val="visible"/>
                                      </p:to>
                                    </p:set>
                                    <p:animEffect transition="in" filter="wipe(down)">
                                      <p:cBhvr>
                                        <p:cTn id="20" dur="500"/>
                                        <p:tgtEl>
                                          <p:spTgt spid="354333"/>
                                        </p:tgtEl>
                                      </p:cBhvr>
                                    </p:animEffect>
                                  </p:childTnLst>
                                  <p:subTnLst>
                                    <p:animClr clrSpc="rgb" dir="cw">
                                      <p:cBhvr override="childStyle">
                                        <p:cTn dur="1" fill="hold" display="0" masterRel="nextClick" afterEffect="1"/>
                                        <p:tgtEl>
                                          <p:spTgt spid="354333"/>
                                        </p:tgtEl>
                                        <p:attrNameLst>
                                          <p:attrName>ppt_c</p:attrName>
                                        </p:attrNameLst>
                                      </p:cBhvr>
                                      <p:to>
                                        <a:srgbClr val="0000FF"/>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54328"/>
                                        </p:tgtEl>
                                        <p:attrNameLst>
                                          <p:attrName>style.visibility</p:attrName>
                                        </p:attrNameLst>
                                      </p:cBhvr>
                                      <p:to>
                                        <p:strVal val="visible"/>
                                      </p:to>
                                    </p:set>
                                    <p:animEffect transition="in" filter="wipe(left)">
                                      <p:cBhvr>
                                        <p:cTn id="25" dur="500"/>
                                        <p:tgtEl>
                                          <p:spTgt spid="354328"/>
                                        </p:tgtEl>
                                      </p:cBhvr>
                                    </p:animEffect>
                                  </p:childTnLst>
                                  <p:subTnLst>
                                    <p:animClr clrSpc="rgb" dir="cw">
                                      <p:cBhvr override="childStyle">
                                        <p:cTn dur="1" fill="hold" display="0" masterRel="nextClick" afterEffect="1"/>
                                        <p:tgtEl>
                                          <p:spTgt spid="354328"/>
                                        </p:tgtEl>
                                        <p:attrNameLst>
                                          <p:attrName>ppt_c</p:attrName>
                                        </p:attrNameLst>
                                      </p:cBhvr>
                                      <p:to>
                                        <a:srgbClr val="0000FF"/>
                                      </p:to>
                                    </p:animClr>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354330"/>
                                        </p:tgtEl>
                                        <p:attrNameLst>
                                          <p:attrName>style.visibility</p:attrName>
                                        </p:attrNameLst>
                                      </p:cBhvr>
                                      <p:to>
                                        <p:strVal val="visible"/>
                                      </p:to>
                                    </p:set>
                                    <p:animEffect transition="in" filter="wipe(right)">
                                      <p:cBhvr>
                                        <p:cTn id="30" dur="500"/>
                                        <p:tgtEl>
                                          <p:spTgt spid="354330"/>
                                        </p:tgtEl>
                                      </p:cBhvr>
                                    </p:animEffect>
                                  </p:childTnLst>
                                  <p:subTnLst>
                                    <p:animClr clrSpc="rgb" dir="cw">
                                      <p:cBhvr override="childStyle">
                                        <p:cTn dur="1" fill="hold" display="0" masterRel="nextClick" afterEffect="1"/>
                                        <p:tgtEl>
                                          <p:spTgt spid="354330"/>
                                        </p:tgtEl>
                                        <p:attrNameLst>
                                          <p:attrName>ppt_c</p:attrName>
                                        </p:attrNameLst>
                                      </p:cBhvr>
                                      <p:to>
                                        <a:srgbClr val="0000FF"/>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54329"/>
                                        </p:tgtEl>
                                        <p:attrNameLst>
                                          <p:attrName>style.visibility</p:attrName>
                                        </p:attrNameLst>
                                      </p:cBhvr>
                                      <p:to>
                                        <p:strVal val="visible"/>
                                      </p:to>
                                    </p:set>
                                    <p:animEffect transition="in" filter="wipe(up)">
                                      <p:cBhvr>
                                        <p:cTn id="35" dur="500"/>
                                        <p:tgtEl>
                                          <p:spTgt spid="354329"/>
                                        </p:tgtEl>
                                      </p:cBhvr>
                                    </p:animEffect>
                                  </p:childTnLst>
                                  <p:subTnLst>
                                    <p:animClr clrSpc="rgb" dir="cw">
                                      <p:cBhvr override="childStyle">
                                        <p:cTn dur="1" fill="hold" display="0" masterRel="nextClick" afterEffect="1"/>
                                        <p:tgtEl>
                                          <p:spTgt spid="354329"/>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Getriebeabstufung</a:t>
            </a:r>
          </a:p>
        </p:txBody>
      </p:sp>
      <p:sp>
        <p:nvSpPr>
          <p:cNvPr id="4608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CF1134E5-C5B1-4D62-A8B7-6F1726CF18FA}" type="slidenum">
              <a:rPr lang="de-DE" altLang="de-DE" sz="1000">
                <a:solidFill>
                  <a:srgbClr val="71AD2A"/>
                </a:solidFill>
              </a:rPr>
              <a:pPr algn="r">
                <a:spcBef>
                  <a:spcPct val="0"/>
                </a:spcBef>
                <a:buClrTx/>
                <a:buFontTx/>
                <a:buNone/>
              </a:pPr>
              <a:t>39</a:t>
            </a:fld>
            <a:endParaRPr lang="de-DE" altLang="de-DE" sz="1000">
              <a:solidFill>
                <a:srgbClr val="71AD2A"/>
              </a:solidFill>
            </a:endParaRPr>
          </a:p>
        </p:txBody>
      </p:sp>
      <p:sp>
        <p:nvSpPr>
          <p:cNvPr id="4608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46085" name="Picture 12" descr="GangverteBeisp"/>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208088" y="765175"/>
            <a:ext cx="7202487" cy="54308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Schematische Übersicht</a:t>
            </a:r>
          </a:p>
        </p:txBody>
      </p:sp>
      <p:sp>
        <p:nvSpPr>
          <p:cNvPr id="1331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390B144-05A3-4B81-9FFA-C9AD16A5468B}" type="slidenum">
              <a:rPr lang="de-DE" altLang="de-DE" sz="1000">
                <a:solidFill>
                  <a:srgbClr val="71AD2A"/>
                </a:solidFill>
              </a:rPr>
              <a:pPr algn="r">
                <a:spcBef>
                  <a:spcPct val="0"/>
                </a:spcBef>
                <a:buClrTx/>
                <a:buFontTx/>
                <a:buNone/>
              </a:pPr>
              <a:t>4</a:t>
            </a:fld>
            <a:endParaRPr lang="de-DE" altLang="de-DE" sz="1000">
              <a:solidFill>
                <a:srgbClr val="71AD2A"/>
              </a:solidFill>
            </a:endParaRPr>
          </a:p>
        </p:txBody>
      </p:sp>
      <p:sp>
        <p:nvSpPr>
          <p:cNvPr id="1331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77516"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772400"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517" name="Rectangle 13"/>
          <p:cNvSpPr>
            <a:spLocks noChangeArrowheads="1"/>
          </p:cNvSpPr>
          <p:nvPr/>
        </p:nvSpPr>
        <p:spPr bwMode="auto">
          <a:xfrm>
            <a:off x="762000" y="5489575"/>
            <a:ext cx="8382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1</a:t>
            </a:r>
            <a:r>
              <a:rPr lang="de-DE" altLang="de-DE" sz="1400"/>
              <a:t> Motor</a:t>
            </a:r>
          </a:p>
        </p:txBody>
      </p:sp>
      <p:sp>
        <p:nvSpPr>
          <p:cNvPr id="277518" name="Rectangle 14"/>
          <p:cNvSpPr>
            <a:spLocks noChangeArrowheads="1"/>
          </p:cNvSpPr>
          <p:nvPr/>
        </p:nvSpPr>
        <p:spPr bwMode="auto">
          <a:xfrm>
            <a:off x="1524000" y="5489575"/>
            <a:ext cx="28956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2</a:t>
            </a:r>
            <a:r>
              <a:rPr lang="de-DE" altLang="de-DE" sz="1400"/>
              <a:t> Turbokupplung (Pumpenrad)</a:t>
            </a:r>
          </a:p>
        </p:txBody>
      </p:sp>
      <p:sp>
        <p:nvSpPr>
          <p:cNvPr id="277519" name="Rectangle 15"/>
          <p:cNvSpPr>
            <a:spLocks noChangeArrowheads="1"/>
          </p:cNvSpPr>
          <p:nvPr/>
        </p:nvSpPr>
        <p:spPr bwMode="auto">
          <a:xfrm>
            <a:off x="4191000" y="5489575"/>
            <a:ext cx="26670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3</a:t>
            </a:r>
            <a:r>
              <a:rPr lang="de-DE" altLang="de-DE" sz="1400"/>
              <a:t> Turbokupplung (Turbinenrad)</a:t>
            </a:r>
          </a:p>
        </p:txBody>
      </p:sp>
      <p:sp>
        <p:nvSpPr>
          <p:cNvPr id="277520" name="Rectangle 16"/>
          <p:cNvSpPr>
            <a:spLocks noChangeArrowheads="1"/>
          </p:cNvSpPr>
          <p:nvPr/>
        </p:nvSpPr>
        <p:spPr bwMode="auto">
          <a:xfrm>
            <a:off x="6858000" y="5489575"/>
            <a:ext cx="25908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4</a:t>
            </a:r>
            <a:r>
              <a:rPr lang="de-DE" altLang="de-DE" sz="1400"/>
              <a:t> Einscheiben-Fahrkupplung</a:t>
            </a:r>
          </a:p>
        </p:txBody>
      </p:sp>
      <p:sp>
        <p:nvSpPr>
          <p:cNvPr id="277521" name="Rectangle 17"/>
          <p:cNvSpPr>
            <a:spLocks noChangeArrowheads="1"/>
          </p:cNvSpPr>
          <p:nvPr/>
        </p:nvSpPr>
        <p:spPr bwMode="auto">
          <a:xfrm>
            <a:off x="762000" y="5794375"/>
            <a:ext cx="22098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5</a:t>
            </a:r>
            <a:r>
              <a:rPr lang="de-DE" altLang="de-DE" sz="1400"/>
              <a:t> Getriebeeingangswelle</a:t>
            </a:r>
          </a:p>
        </p:txBody>
      </p:sp>
      <p:sp>
        <p:nvSpPr>
          <p:cNvPr id="277522" name="Rectangle 18"/>
          <p:cNvSpPr>
            <a:spLocks noChangeArrowheads="1"/>
          </p:cNvSpPr>
          <p:nvPr/>
        </p:nvSpPr>
        <p:spPr bwMode="auto">
          <a:xfrm>
            <a:off x="2971800" y="5794375"/>
            <a:ext cx="31242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6</a:t>
            </a:r>
            <a:r>
              <a:rPr lang="de-DE" altLang="de-DE" sz="1400"/>
              <a:t> Hohlwelle für Zapfwellenantrieb</a:t>
            </a:r>
          </a:p>
        </p:txBody>
      </p:sp>
      <p:sp>
        <p:nvSpPr>
          <p:cNvPr id="277523" name="Rectangle 19"/>
          <p:cNvSpPr>
            <a:spLocks noChangeArrowheads="1"/>
          </p:cNvSpPr>
          <p:nvPr/>
        </p:nvSpPr>
        <p:spPr bwMode="auto">
          <a:xfrm>
            <a:off x="5791200" y="5794375"/>
            <a:ext cx="2895600" cy="301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 </a:t>
            </a:r>
            <a:r>
              <a:rPr lang="de-DE" altLang="de-DE" sz="1400" b="1"/>
              <a:t>7</a:t>
            </a:r>
            <a:r>
              <a:rPr lang="de-DE" altLang="de-DE" sz="1400"/>
              <a:t> Zapfwellenlamellenkupplung</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277516"/>
                                        </p:tgtEl>
                                        <p:attrNameLst>
                                          <p:attrName>style.visibility</p:attrName>
                                        </p:attrNameLst>
                                      </p:cBhvr>
                                      <p:to>
                                        <p:strVal val="visible"/>
                                      </p:to>
                                    </p:set>
                                    <p:animEffect transition="in" filter="randombar(vertical)">
                                      <p:cBhvr>
                                        <p:cTn id="7" dur="500"/>
                                        <p:tgtEl>
                                          <p:spTgt spid="277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iterate type="wd">
                                    <p:tmPct val="100000"/>
                                  </p:iterate>
                                  <p:childTnLst>
                                    <p:set>
                                      <p:cBhvr>
                                        <p:cTn id="11" dur="1" fill="hold">
                                          <p:stCondLst>
                                            <p:cond delay="0"/>
                                          </p:stCondLst>
                                        </p:cTn>
                                        <p:tgtEl>
                                          <p:spTgt spid="277517"/>
                                        </p:tgtEl>
                                        <p:attrNameLst>
                                          <p:attrName>style.visibility</p:attrName>
                                        </p:attrNameLst>
                                      </p:cBhvr>
                                      <p:to>
                                        <p:strVal val="visible"/>
                                      </p:to>
                                    </p:set>
                                    <p:animEffect transition="in" filter="dissolve">
                                      <p:cBhvr>
                                        <p:cTn id="12" dur="300"/>
                                        <p:tgtEl>
                                          <p:spTgt spid="277517"/>
                                        </p:tgtEl>
                                      </p:cBhvr>
                                    </p:animEffect>
                                  </p:childTnLst>
                                  <p:subTnLst>
                                    <p:animClr clrSpc="rgb" dir="cw">
                                      <p:cBhvr override="childStyle">
                                        <p:cTn dur="1" fill="hold" display="0" masterRel="nextClick" afterEffect="1"/>
                                        <p:tgtEl>
                                          <p:spTgt spid="277517"/>
                                        </p:tgtEl>
                                        <p:attrNameLst>
                                          <p:attrName>ppt_c</p:attrName>
                                        </p:attrNameLst>
                                      </p:cBhvr>
                                      <p:to>
                                        <a:srgbClr val="0000CC"/>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iterate type="wd">
                                    <p:tmPct val="100000"/>
                                  </p:iterate>
                                  <p:childTnLst>
                                    <p:set>
                                      <p:cBhvr>
                                        <p:cTn id="16" dur="1" fill="hold">
                                          <p:stCondLst>
                                            <p:cond delay="0"/>
                                          </p:stCondLst>
                                        </p:cTn>
                                        <p:tgtEl>
                                          <p:spTgt spid="277518"/>
                                        </p:tgtEl>
                                        <p:attrNameLst>
                                          <p:attrName>style.visibility</p:attrName>
                                        </p:attrNameLst>
                                      </p:cBhvr>
                                      <p:to>
                                        <p:strVal val="visible"/>
                                      </p:to>
                                    </p:set>
                                    <p:animEffect transition="in" filter="dissolve">
                                      <p:cBhvr>
                                        <p:cTn id="17" dur="300"/>
                                        <p:tgtEl>
                                          <p:spTgt spid="277518"/>
                                        </p:tgtEl>
                                      </p:cBhvr>
                                    </p:animEffect>
                                  </p:childTnLst>
                                  <p:subTnLst>
                                    <p:animClr clrSpc="rgb" dir="cw">
                                      <p:cBhvr override="childStyle">
                                        <p:cTn dur="1" fill="hold" display="0" masterRel="nextClick" afterEffect="1"/>
                                        <p:tgtEl>
                                          <p:spTgt spid="277518"/>
                                        </p:tgtEl>
                                        <p:attrNameLst>
                                          <p:attrName>ppt_c</p:attrName>
                                        </p:attrNameLst>
                                      </p:cBhvr>
                                      <p:to>
                                        <a:srgbClr val="0000CC"/>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iterate type="wd">
                                    <p:tmPct val="100000"/>
                                  </p:iterate>
                                  <p:childTnLst>
                                    <p:set>
                                      <p:cBhvr>
                                        <p:cTn id="21" dur="1" fill="hold">
                                          <p:stCondLst>
                                            <p:cond delay="0"/>
                                          </p:stCondLst>
                                        </p:cTn>
                                        <p:tgtEl>
                                          <p:spTgt spid="277519"/>
                                        </p:tgtEl>
                                        <p:attrNameLst>
                                          <p:attrName>style.visibility</p:attrName>
                                        </p:attrNameLst>
                                      </p:cBhvr>
                                      <p:to>
                                        <p:strVal val="visible"/>
                                      </p:to>
                                    </p:set>
                                    <p:animEffect transition="in" filter="dissolve">
                                      <p:cBhvr>
                                        <p:cTn id="22" dur="300"/>
                                        <p:tgtEl>
                                          <p:spTgt spid="277519"/>
                                        </p:tgtEl>
                                      </p:cBhvr>
                                    </p:animEffect>
                                  </p:childTnLst>
                                  <p:subTnLst>
                                    <p:animClr clrSpc="rgb" dir="cw">
                                      <p:cBhvr override="childStyle">
                                        <p:cTn dur="1" fill="hold" display="0" masterRel="nextClick" afterEffect="1"/>
                                        <p:tgtEl>
                                          <p:spTgt spid="277519"/>
                                        </p:tgtEl>
                                        <p:attrNameLst>
                                          <p:attrName>ppt_c</p:attrName>
                                        </p:attrNameLst>
                                      </p:cBhvr>
                                      <p:to>
                                        <a:srgbClr val="0000CC"/>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iterate type="wd">
                                    <p:tmPct val="100000"/>
                                  </p:iterate>
                                  <p:childTnLst>
                                    <p:set>
                                      <p:cBhvr>
                                        <p:cTn id="26" dur="1" fill="hold">
                                          <p:stCondLst>
                                            <p:cond delay="0"/>
                                          </p:stCondLst>
                                        </p:cTn>
                                        <p:tgtEl>
                                          <p:spTgt spid="277520"/>
                                        </p:tgtEl>
                                        <p:attrNameLst>
                                          <p:attrName>style.visibility</p:attrName>
                                        </p:attrNameLst>
                                      </p:cBhvr>
                                      <p:to>
                                        <p:strVal val="visible"/>
                                      </p:to>
                                    </p:set>
                                    <p:animEffect transition="in" filter="dissolve">
                                      <p:cBhvr>
                                        <p:cTn id="27" dur="300"/>
                                        <p:tgtEl>
                                          <p:spTgt spid="277520"/>
                                        </p:tgtEl>
                                      </p:cBhvr>
                                    </p:animEffect>
                                  </p:childTnLst>
                                  <p:subTnLst>
                                    <p:animClr clrSpc="rgb" dir="cw">
                                      <p:cBhvr override="childStyle">
                                        <p:cTn dur="1" fill="hold" display="0" masterRel="nextClick" afterEffect="1"/>
                                        <p:tgtEl>
                                          <p:spTgt spid="277520"/>
                                        </p:tgtEl>
                                        <p:attrNameLst>
                                          <p:attrName>ppt_c</p:attrName>
                                        </p:attrNameLst>
                                      </p:cBhvr>
                                      <p:to>
                                        <a:srgbClr val="0000CC"/>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iterate type="wd">
                                    <p:tmPct val="100000"/>
                                  </p:iterate>
                                  <p:childTnLst>
                                    <p:set>
                                      <p:cBhvr>
                                        <p:cTn id="31" dur="1" fill="hold">
                                          <p:stCondLst>
                                            <p:cond delay="0"/>
                                          </p:stCondLst>
                                        </p:cTn>
                                        <p:tgtEl>
                                          <p:spTgt spid="277521"/>
                                        </p:tgtEl>
                                        <p:attrNameLst>
                                          <p:attrName>style.visibility</p:attrName>
                                        </p:attrNameLst>
                                      </p:cBhvr>
                                      <p:to>
                                        <p:strVal val="visible"/>
                                      </p:to>
                                    </p:set>
                                    <p:animEffect transition="in" filter="dissolve">
                                      <p:cBhvr>
                                        <p:cTn id="32" dur="300"/>
                                        <p:tgtEl>
                                          <p:spTgt spid="277521"/>
                                        </p:tgtEl>
                                      </p:cBhvr>
                                    </p:animEffect>
                                  </p:childTnLst>
                                  <p:subTnLst>
                                    <p:animClr clrSpc="rgb" dir="cw">
                                      <p:cBhvr override="childStyle">
                                        <p:cTn dur="1" fill="hold" display="0" masterRel="nextClick" afterEffect="1"/>
                                        <p:tgtEl>
                                          <p:spTgt spid="277521"/>
                                        </p:tgtEl>
                                        <p:attrNameLst>
                                          <p:attrName>ppt_c</p:attrName>
                                        </p:attrNameLst>
                                      </p:cBhvr>
                                      <p:to>
                                        <a:srgbClr val="0000CC"/>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iterate type="wd">
                                    <p:tmPct val="100000"/>
                                  </p:iterate>
                                  <p:childTnLst>
                                    <p:set>
                                      <p:cBhvr>
                                        <p:cTn id="36" dur="1" fill="hold">
                                          <p:stCondLst>
                                            <p:cond delay="0"/>
                                          </p:stCondLst>
                                        </p:cTn>
                                        <p:tgtEl>
                                          <p:spTgt spid="277522"/>
                                        </p:tgtEl>
                                        <p:attrNameLst>
                                          <p:attrName>style.visibility</p:attrName>
                                        </p:attrNameLst>
                                      </p:cBhvr>
                                      <p:to>
                                        <p:strVal val="visible"/>
                                      </p:to>
                                    </p:set>
                                    <p:animEffect transition="in" filter="dissolve">
                                      <p:cBhvr>
                                        <p:cTn id="37" dur="300"/>
                                        <p:tgtEl>
                                          <p:spTgt spid="277522"/>
                                        </p:tgtEl>
                                      </p:cBhvr>
                                    </p:animEffect>
                                  </p:childTnLst>
                                  <p:subTnLst>
                                    <p:animClr clrSpc="rgb" dir="cw">
                                      <p:cBhvr override="childStyle">
                                        <p:cTn dur="1" fill="hold" display="0" masterRel="nextClick" afterEffect="1"/>
                                        <p:tgtEl>
                                          <p:spTgt spid="277522"/>
                                        </p:tgtEl>
                                        <p:attrNameLst>
                                          <p:attrName>ppt_c</p:attrName>
                                        </p:attrNameLst>
                                      </p:cBhvr>
                                      <p:to>
                                        <a:srgbClr val="0000CC"/>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iterate type="wd">
                                    <p:tmPct val="100000"/>
                                  </p:iterate>
                                  <p:childTnLst>
                                    <p:set>
                                      <p:cBhvr>
                                        <p:cTn id="41" dur="1" fill="hold">
                                          <p:stCondLst>
                                            <p:cond delay="0"/>
                                          </p:stCondLst>
                                        </p:cTn>
                                        <p:tgtEl>
                                          <p:spTgt spid="277523"/>
                                        </p:tgtEl>
                                        <p:attrNameLst>
                                          <p:attrName>style.visibility</p:attrName>
                                        </p:attrNameLst>
                                      </p:cBhvr>
                                      <p:to>
                                        <p:strVal val="visible"/>
                                      </p:to>
                                    </p:set>
                                    <p:animEffect transition="in" filter="dissolve">
                                      <p:cBhvr>
                                        <p:cTn id="42" dur="300"/>
                                        <p:tgtEl>
                                          <p:spTgt spid="277523"/>
                                        </p:tgtEl>
                                      </p:cBhvr>
                                    </p:animEffect>
                                  </p:childTnLst>
                                  <p:subTnLst>
                                    <p:animClr clrSpc="rgb" dir="cw">
                                      <p:cBhvr override="childStyle">
                                        <p:cTn dur="1" fill="hold" display="0" masterRel="nextClick" afterEffect="1"/>
                                        <p:tgtEl>
                                          <p:spTgt spid="277523"/>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7" grpId="0" autoUpdateAnimBg="0"/>
      <p:bldP spid="277518" grpId="0" autoUpdateAnimBg="0"/>
      <p:bldP spid="277519" grpId="0" autoUpdateAnimBg="0"/>
      <p:bldP spid="277520" grpId="0" autoUpdateAnimBg="0"/>
      <p:bldP spid="277521" grpId="0" autoUpdateAnimBg="0"/>
      <p:bldP spid="277522" grpId="0" autoUpdateAnimBg="0"/>
      <p:bldP spid="27752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D2CCB33D-F4BF-4138-A948-2ED1BED8A9B6}" type="slidenum">
              <a:rPr lang="de-DE" altLang="de-DE" sz="1000">
                <a:solidFill>
                  <a:srgbClr val="71AD2A"/>
                </a:solidFill>
              </a:rPr>
              <a:pPr algn="r">
                <a:spcBef>
                  <a:spcPct val="0"/>
                </a:spcBef>
                <a:buClrTx/>
                <a:buFontTx/>
                <a:buNone/>
              </a:pPr>
              <a:t>40</a:t>
            </a:fld>
            <a:endParaRPr lang="de-DE" altLang="de-DE" sz="1000">
              <a:solidFill>
                <a:srgbClr val="71AD2A"/>
              </a:solidFill>
            </a:endParaRPr>
          </a:p>
        </p:txBody>
      </p:sp>
      <p:sp>
        <p:nvSpPr>
          <p:cNvPr id="4813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72396" name="Picture 12" descr="GSY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57250"/>
            <a:ext cx="7772400"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2406" name="Group 22"/>
          <p:cNvGrpSpPr>
            <a:grpSpLocks/>
          </p:cNvGrpSpPr>
          <p:nvPr/>
        </p:nvGrpSpPr>
        <p:grpSpPr bwMode="auto">
          <a:xfrm>
            <a:off x="1066800" y="838200"/>
            <a:ext cx="2209800" cy="5334000"/>
            <a:chOff x="672" y="528"/>
            <a:chExt cx="1392" cy="3360"/>
          </a:xfrm>
        </p:grpSpPr>
        <p:sp>
          <p:nvSpPr>
            <p:cNvPr id="48145" name="Text Box 14"/>
            <p:cNvSpPr txBox="1">
              <a:spLocks noChangeArrowheads="1"/>
            </p:cNvSpPr>
            <p:nvPr/>
          </p:nvSpPr>
          <p:spPr bwMode="auto">
            <a:xfrm>
              <a:off x="672" y="52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a:solidFill>
                    <a:srgbClr val="000000"/>
                  </a:solidFill>
                </a:rPr>
                <a:t>Schieberadschaltung</a:t>
              </a:r>
              <a:endParaRPr lang="de-DE" altLang="de-DE" sz="1200" b="1">
                <a:solidFill>
                  <a:srgbClr val="FF3300"/>
                </a:solidFill>
              </a:endParaRPr>
            </a:p>
          </p:txBody>
        </p:sp>
        <p:sp>
          <p:nvSpPr>
            <p:cNvPr id="48146" name="Rectangle 15"/>
            <p:cNvSpPr>
              <a:spLocks noChangeArrowheads="1"/>
            </p:cNvSpPr>
            <p:nvPr/>
          </p:nvSpPr>
          <p:spPr bwMode="auto">
            <a:xfrm>
              <a:off x="672" y="528"/>
              <a:ext cx="1104" cy="336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grpSp>
        <p:nvGrpSpPr>
          <p:cNvPr id="272407" name="Group 23"/>
          <p:cNvGrpSpPr>
            <a:grpSpLocks/>
          </p:cNvGrpSpPr>
          <p:nvPr/>
        </p:nvGrpSpPr>
        <p:grpSpPr bwMode="auto">
          <a:xfrm>
            <a:off x="2819400" y="838200"/>
            <a:ext cx="1752600" cy="5334000"/>
            <a:chOff x="1776" y="528"/>
            <a:chExt cx="1104" cy="3360"/>
          </a:xfrm>
        </p:grpSpPr>
        <p:sp>
          <p:nvSpPr>
            <p:cNvPr id="48143" name="Text Box 16"/>
            <p:cNvSpPr txBox="1">
              <a:spLocks noChangeArrowheads="1"/>
            </p:cNvSpPr>
            <p:nvPr/>
          </p:nvSpPr>
          <p:spPr bwMode="auto">
            <a:xfrm>
              <a:off x="1776" y="528"/>
              <a:ext cx="11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Klauenschaltung</a:t>
              </a:r>
              <a:endParaRPr lang="de-DE" altLang="de-DE" sz="1200" b="1">
                <a:solidFill>
                  <a:srgbClr val="FF3300"/>
                </a:solidFill>
              </a:endParaRPr>
            </a:p>
          </p:txBody>
        </p:sp>
        <p:sp>
          <p:nvSpPr>
            <p:cNvPr id="48144" name="Rectangle 17"/>
            <p:cNvSpPr>
              <a:spLocks noChangeArrowheads="1"/>
            </p:cNvSpPr>
            <p:nvPr/>
          </p:nvSpPr>
          <p:spPr bwMode="auto">
            <a:xfrm>
              <a:off x="1776" y="528"/>
              <a:ext cx="1104" cy="336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grpSp>
        <p:nvGrpSpPr>
          <p:cNvPr id="272408" name="Group 24"/>
          <p:cNvGrpSpPr>
            <a:grpSpLocks/>
          </p:cNvGrpSpPr>
          <p:nvPr/>
        </p:nvGrpSpPr>
        <p:grpSpPr bwMode="auto">
          <a:xfrm>
            <a:off x="4572000" y="838200"/>
            <a:ext cx="1905000" cy="5334000"/>
            <a:chOff x="2880" y="528"/>
            <a:chExt cx="1200" cy="3360"/>
          </a:xfrm>
        </p:grpSpPr>
        <p:sp>
          <p:nvSpPr>
            <p:cNvPr id="48141" name="Text Box 18"/>
            <p:cNvSpPr txBox="1">
              <a:spLocks noChangeArrowheads="1"/>
            </p:cNvSpPr>
            <p:nvPr/>
          </p:nvSpPr>
          <p:spPr bwMode="auto">
            <a:xfrm>
              <a:off x="2880" y="528"/>
              <a:ext cx="120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Synchronschaltung</a:t>
              </a:r>
              <a:endParaRPr lang="de-DE" altLang="de-DE" sz="1200" b="1">
                <a:solidFill>
                  <a:srgbClr val="FF3300"/>
                </a:solidFill>
              </a:endParaRPr>
            </a:p>
          </p:txBody>
        </p:sp>
        <p:sp>
          <p:nvSpPr>
            <p:cNvPr id="48142" name="Rectangle 19"/>
            <p:cNvSpPr>
              <a:spLocks noChangeArrowheads="1"/>
            </p:cNvSpPr>
            <p:nvPr/>
          </p:nvSpPr>
          <p:spPr bwMode="auto">
            <a:xfrm>
              <a:off x="2880" y="528"/>
              <a:ext cx="1200" cy="336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grpSp>
        <p:nvGrpSpPr>
          <p:cNvPr id="272409" name="Group 25"/>
          <p:cNvGrpSpPr>
            <a:grpSpLocks/>
          </p:cNvGrpSpPr>
          <p:nvPr/>
        </p:nvGrpSpPr>
        <p:grpSpPr bwMode="auto">
          <a:xfrm>
            <a:off x="6477000" y="838200"/>
            <a:ext cx="2362200" cy="5334000"/>
            <a:chOff x="4080" y="528"/>
            <a:chExt cx="1488" cy="3360"/>
          </a:xfrm>
        </p:grpSpPr>
        <p:sp>
          <p:nvSpPr>
            <p:cNvPr id="48139" name="Text Box 20"/>
            <p:cNvSpPr txBox="1">
              <a:spLocks noChangeArrowheads="1"/>
            </p:cNvSpPr>
            <p:nvPr/>
          </p:nvSpPr>
          <p:spPr bwMode="auto">
            <a:xfrm>
              <a:off x="4080" y="528"/>
              <a:ext cx="148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Lastschaltung</a:t>
              </a:r>
              <a:endParaRPr lang="de-DE" altLang="de-DE" sz="1200" b="1">
                <a:solidFill>
                  <a:srgbClr val="FF3300"/>
                </a:solidFill>
              </a:endParaRPr>
            </a:p>
          </p:txBody>
        </p:sp>
        <p:sp>
          <p:nvSpPr>
            <p:cNvPr id="48140" name="Rectangle 21"/>
            <p:cNvSpPr>
              <a:spLocks noChangeArrowheads="1"/>
            </p:cNvSpPr>
            <p:nvPr/>
          </p:nvSpPr>
          <p:spPr bwMode="auto">
            <a:xfrm>
              <a:off x="4080" y="528"/>
              <a:ext cx="1488" cy="336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pic>
        <p:nvPicPr>
          <p:cNvPr id="48138" name="Picture 18"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4888" y="5767388"/>
            <a:ext cx="10890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Schalteinrichtungen von Stufengetrieben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1" fill="hold">
                                          <p:stCondLst>
                                            <p:cond delay="0"/>
                                          </p:stCondLst>
                                        </p:cTn>
                                        <p:tgtEl>
                                          <p:spTgt spid="272396"/>
                                        </p:tgtEl>
                                        <p:attrNameLst>
                                          <p:attrName>style.visibility</p:attrName>
                                        </p:attrNameLst>
                                      </p:cBhvr>
                                      <p:to>
                                        <p:strVal val="visible"/>
                                      </p:to>
                                    </p:set>
                                    <p:animEffect transition="in" filter="strips(upLeft)">
                                      <p:cBhvr>
                                        <p:cTn id="7" dur="500"/>
                                        <p:tgtEl>
                                          <p:spTgt spid="272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2406"/>
                                        </p:tgtEl>
                                        <p:attrNameLst>
                                          <p:attrName>style.visibility</p:attrName>
                                        </p:attrNameLst>
                                      </p:cBhvr>
                                      <p:to>
                                        <p:strVal val="visible"/>
                                      </p:to>
                                    </p:set>
                                    <p:animEffect transition="in" filter="wipe(up)">
                                      <p:cBhvr>
                                        <p:cTn id="12" dur="500"/>
                                        <p:tgtEl>
                                          <p:spTgt spid="272406"/>
                                        </p:tgtEl>
                                      </p:cBhvr>
                                    </p:animEffect>
                                  </p:childTnLst>
                                  <p:subTnLst>
                                    <p:animClr clrSpc="rgb" dir="cw">
                                      <p:cBhvr override="childStyle">
                                        <p:cTn dur="1" fill="hold" display="0" masterRel="nextClick" afterEffect="1"/>
                                        <p:tgtEl>
                                          <p:spTgt spid="272406"/>
                                        </p:tgtEl>
                                        <p:attrNameLst>
                                          <p:attrName>ppt_c</p:attrName>
                                        </p:attrNameLst>
                                      </p:cBhvr>
                                      <p:to>
                                        <a:srgbClr val="0000FF"/>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72407"/>
                                        </p:tgtEl>
                                        <p:attrNameLst>
                                          <p:attrName>style.visibility</p:attrName>
                                        </p:attrNameLst>
                                      </p:cBhvr>
                                      <p:to>
                                        <p:strVal val="visible"/>
                                      </p:to>
                                    </p:set>
                                    <p:animEffect transition="in" filter="wipe(up)">
                                      <p:cBhvr>
                                        <p:cTn id="17" dur="500"/>
                                        <p:tgtEl>
                                          <p:spTgt spid="272407"/>
                                        </p:tgtEl>
                                      </p:cBhvr>
                                    </p:animEffect>
                                  </p:childTnLst>
                                  <p:subTnLst>
                                    <p:animClr clrSpc="rgb" dir="cw">
                                      <p:cBhvr override="childStyle">
                                        <p:cTn dur="1" fill="hold" display="0" masterRel="nextClick" afterEffect="1"/>
                                        <p:tgtEl>
                                          <p:spTgt spid="272407"/>
                                        </p:tgtEl>
                                        <p:attrNameLst>
                                          <p:attrName>ppt_c</p:attrName>
                                        </p:attrNameLst>
                                      </p:cBhvr>
                                      <p:to>
                                        <a:srgbClr val="0000FF"/>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72408"/>
                                        </p:tgtEl>
                                        <p:attrNameLst>
                                          <p:attrName>style.visibility</p:attrName>
                                        </p:attrNameLst>
                                      </p:cBhvr>
                                      <p:to>
                                        <p:strVal val="visible"/>
                                      </p:to>
                                    </p:set>
                                    <p:animEffect transition="in" filter="wipe(up)">
                                      <p:cBhvr>
                                        <p:cTn id="22" dur="500"/>
                                        <p:tgtEl>
                                          <p:spTgt spid="272408"/>
                                        </p:tgtEl>
                                      </p:cBhvr>
                                    </p:animEffect>
                                  </p:childTnLst>
                                  <p:subTnLst>
                                    <p:animClr clrSpc="rgb" dir="cw">
                                      <p:cBhvr override="childStyle">
                                        <p:cTn dur="1" fill="hold" display="0" masterRel="nextClick" afterEffect="1"/>
                                        <p:tgtEl>
                                          <p:spTgt spid="272408"/>
                                        </p:tgtEl>
                                        <p:attrNameLst>
                                          <p:attrName>ppt_c</p:attrName>
                                        </p:attrNameLst>
                                      </p:cBhvr>
                                      <p:to>
                                        <a:srgbClr val="0000FF"/>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72409"/>
                                        </p:tgtEl>
                                        <p:attrNameLst>
                                          <p:attrName>style.visibility</p:attrName>
                                        </p:attrNameLst>
                                      </p:cBhvr>
                                      <p:to>
                                        <p:strVal val="visible"/>
                                      </p:to>
                                    </p:set>
                                    <p:animEffect transition="in" filter="wipe(up)">
                                      <p:cBhvr>
                                        <p:cTn id="27" dur="500"/>
                                        <p:tgtEl>
                                          <p:spTgt spid="272409"/>
                                        </p:tgtEl>
                                      </p:cBhvr>
                                    </p:animEffect>
                                  </p:childTnLst>
                                  <p:subTnLst>
                                    <p:animClr clrSpc="rgb" dir="cw">
                                      <p:cBhvr override="childStyle">
                                        <p:cTn dur="1" fill="hold" display="0" masterRel="nextClick" afterEffect="1"/>
                                        <p:tgtEl>
                                          <p:spTgt spid="272409"/>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Bauelemente Synchronschaltung</a:t>
            </a:r>
          </a:p>
        </p:txBody>
      </p:sp>
      <p:sp>
        <p:nvSpPr>
          <p:cNvPr id="4915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E012797-1217-4205-B91B-DD193CD5AA61}" type="slidenum">
              <a:rPr lang="de-DE" altLang="de-DE" sz="1000">
                <a:solidFill>
                  <a:srgbClr val="71AD2A"/>
                </a:solidFill>
              </a:rPr>
              <a:pPr algn="r">
                <a:spcBef>
                  <a:spcPct val="0"/>
                </a:spcBef>
                <a:buClrTx/>
                <a:buFontTx/>
                <a:buNone/>
              </a:pPr>
              <a:t>41</a:t>
            </a:fld>
            <a:endParaRPr lang="de-DE" altLang="de-DE" sz="1000">
              <a:solidFill>
                <a:srgbClr val="71AD2A"/>
              </a:solidFill>
            </a:endParaRPr>
          </a:p>
        </p:txBody>
      </p:sp>
      <p:sp>
        <p:nvSpPr>
          <p:cNvPr id="4915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79564" name="Picture 12" descr="synchr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33450"/>
            <a:ext cx="868838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9573" name="Group 21"/>
          <p:cNvGrpSpPr>
            <a:grpSpLocks/>
          </p:cNvGrpSpPr>
          <p:nvPr/>
        </p:nvGrpSpPr>
        <p:grpSpPr bwMode="auto">
          <a:xfrm>
            <a:off x="3354388" y="1219200"/>
            <a:ext cx="2208212" cy="1676400"/>
            <a:chOff x="2112" y="768"/>
            <a:chExt cx="1392" cy="1056"/>
          </a:xfrm>
        </p:grpSpPr>
        <p:sp>
          <p:nvSpPr>
            <p:cNvPr id="49165" name="Line 14"/>
            <p:cNvSpPr>
              <a:spLocks noChangeShapeType="1"/>
            </p:cNvSpPr>
            <p:nvPr/>
          </p:nvSpPr>
          <p:spPr bwMode="auto">
            <a:xfrm flipH="1">
              <a:off x="2736" y="960"/>
              <a:ext cx="96" cy="86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166" name="Text Box 15"/>
            <p:cNvSpPr txBox="1">
              <a:spLocks noChangeArrowheads="1"/>
            </p:cNvSpPr>
            <p:nvPr/>
          </p:nvSpPr>
          <p:spPr bwMode="auto">
            <a:xfrm>
              <a:off x="2112" y="768"/>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Synchronring</a:t>
              </a:r>
              <a:endParaRPr lang="de-DE" altLang="de-DE" sz="1400">
                <a:solidFill>
                  <a:srgbClr val="FF3300"/>
                </a:solidFill>
              </a:endParaRPr>
            </a:p>
          </p:txBody>
        </p:sp>
      </p:grpSp>
      <p:grpSp>
        <p:nvGrpSpPr>
          <p:cNvPr id="279574" name="Group 22"/>
          <p:cNvGrpSpPr>
            <a:grpSpLocks/>
          </p:cNvGrpSpPr>
          <p:nvPr/>
        </p:nvGrpSpPr>
        <p:grpSpPr bwMode="auto">
          <a:xfrm>
            <a:off x="6934200" y="990600"/>
            <a:ext cx="2209800" cy="762000"/>
            <a:chOff x="4368" y="624"/>
            <a:chExt cx="1392" cy="480"/>
          </a:xfrm>
        </p:grpSpPr>
        <p:sp>
          <p:nvSpPr>
            <p:cNvPr id="49163" name="Line 16"/>
            <p:cNvSpPr>
              <a:spLocks noChangeShapeType="1"/>
            </p:cNvSpPr>
            <p:nvPr/>
          </p:nvSpPr>
          <p:spPr bwMode="auto">
            <a:xfrm>
              <a:off x="5088" y="816"/>
              <a:ext cx="336"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164" name="Text Box 17"/>
            <p:cNvSpPr txBox="1">
              <a:spLocks noChangeArrowheads="1"/>
            </p:cNvSpPr>
            <p:nvPr/>
          </p:nvSpPr>
          <p:spPr bwMode="auto">
            <a:xfrm>
              <a:off x="4368" y="624"/>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Schaltmuffe</a:t>
              </a:r>
              <a:endParaRPr lang="de-DE" altLang="de-DE" sz="1400">
                <a:solidFill>
                  <a:srgbClr val="FF3300"/>
                </a:solidFill>
              </a:endParaRPr>
            </a:p>
          </p:txBody>
        </p:sp>
      </p:grpSp>
      <p:grpSp>
        <p:nvGrpSpPr>
          <p:cNvPr id="279572" name="Group 20"/>
          <p:cNvGrpSpPr>
            <a:grpSpLocks/>
          </p:cNvGrpSpPr>
          <p:nvPr/>
        </p:nvGrpSpPr>
        <p:grpSpPr bwMode="auto">
          <a:xfrm>
            <a:off x="685800" y="1219200"/>
            <a:ext cx="2209800" cy="1676400"/>
            <a:chOff x="432" y="768"/>
            <a:chExt cx="1392" cy="1056"/>
          </a:xfrm>
        </p:grpSpPr>
        <p:sp>
          <p:nvSpPr>
            <p:cNvPr id="49161" name="Line 18"/>
            <p:cNvSpPr>
              <a:spLocks noChangeShapeType="1"/>
            </p:cNvSpPr>
            <p:nvPr/>
          </p:nvSpPr>
          <p:spPr bwMode="auto">
            <a:xfrm flipH="1">
              <a:off x="1056" y="960"/>
              <a:ext cx="96" cy="86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162" name="Text Box 19"/>
            <p:cNvSpPr txBox="1">
              <a:spLocks noChangeArrowheads="1"/>
            </p:cNvSpPr>
            <p:nvPr/>
          </p:nvSpPr>
          <p:spPr bwMode="auto">
            <a:xfrm>
              <a:off x="432" y="768"/>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Zahnrad (Losrad)</a:t>
              </a:r>
              <a:endParaRPr lang="de-DE" altLang="de-DE" sz="1400">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9564"/>
                                        </p:tgtEl>
                                        <p:attrNameLst>
                                          <p:attrName>style.visibility</p:attrName>
                                        </p:attrNameLst>
                                      </p:cBhvr>
                                      <p:to>
                                        <p:strVal val="visible"/>
                                      </p:to>
                                    </p:set>
                                    <p:animEffect transition="in" filter="dissolve">
                                      <p:cBhvr>
                                        <p:cTn id="7" dur="500"/>
                                        <p:tgtEl>
                                          <p:spTgt spid="279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9572"/>
                                        </p:tgtEl>
                                        <p:attrNameLst>
                                          <p:attrName>style.visibility</p:attrName>
                                        </p:attrNameLst>
                                      </p:cBhvr>
                                      <p:to>
                                        <p:strVal val="visible"/>
                                      </p:to>
                                    </p:set>
                                    <p:animEffect transition="in" filter="wipe(up)">
                                      <p:cBhvr>
                                        <p:cTn id="12" dur="500"/>
                                        <p:tgtEl>
                                          <p:spTgt spid="279572"/>
                                        </p:tgtEl>
                                      </p:cBhvr>
                                    </p:animEffect>
                                  </p:childTnLst>
                                  <p:subTnLst>
                                    <p:animClr clrSpc="rgb" dir="cw">
                                      <p:cBhvr override="childStyle">
                                        <p:cTn dur="1" fill="hold" display="0" masterRel="nextClick" afterEffect="1"/>
                                        <p:tgtEl>
                                          <p:spTgt spid="279572"/>
                                        </p:tgtEl>
                                        <p:attrNameLst>
                                          <p:attrName>ppt_c</p:attrName>
                                        </p:attrNameLst>
                                      </p:cBhvr>
                                      <p:to>
                                        <a:srgbClr val="0000FF"/>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79573"/>
                                        </p:tgtEl>
                                        <p:attrNameLst>
                                          <p:attrName>style.visibility</p:attrName>
                                        </p:attrNameLst>
                                      </p:cBhvr>
                                      <p:to>
                                        <p:strVal val="visible"/>
                                      </p:to>
                                    </p:set>
                                    <p:animEffect transition="in" filter="wipe(up)">
                                      <p:cBhvr>
                                        <p:cTn id="17" dur="500"/>
                                        <p:tgtEl>
                                          <p:spTgt spid="279573"/>
                                        </p:tgtEl>
                                      </p:cBhvr>
                                    </p:animEffect>
                                  </p:childTnLst>
                                  <p:subTnLst>
                                    <p:animClr clrSpc="rgb" dir="cw">
                                      <p:cBhvr override="childStyle">
                                        <p:cTn dur="1" fill="hold" display="0" masterRel="nextClick" afterEffect="1"/>
                                        <p:tgtEl>
                                          <p:spTgt spid="279573"/>
                                        </p:tgtEl>
                                        <p:attrNameLst>
                                          <p:attrName>ppt_c</p:attrName>
                                        </p:attrNameLst>
                                      </p:cBhvr>
                                      <p:to>
                                        <a:srgbClr val="0000FF"/>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79574"/>
                                        </p:tgtEl>
                                        <p:attrNameLst>
                                          <p:attrName>style.visibility</p:attrName>
                                        </p:attrNameLst>
                                      </p:cBhvr>
                                      <p:to>
                                        <p:strVal val="visible"/>
                                      </p:to>
                                    </p:set>
                                    <p:animEffect transition="in" filter="wipe(up)">
                                      <p:cBhvr>
                                        <p:cTn id="22" dur="500"/>
                                        <p:tgtEl>
                                          <p:spTgt spid="279574"/>
                                        </p:tgtEl>
                                      </p:cBhvr>
                                    </p:animEffect>
                                  </p:childTnLst>
                                  <p:subTnLst>
                                    <p:animClr clrSpc="rgb" dir="cw">
                                      <p:cBhvr override="childStyle">
                                        <p:cTn dur="1" fill="hold" display="0" masterRel="nextClick" afterEffect="1"/>
                                        <p:tgtEl>
                                          <p:spTgt spid="279574"/>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Synchronschaltung</a:t>
            </a:r>
          </a:p>
        </p:txBody>
      </p:sp>
      <p:sp>
        <p:nvSpPr>
          <p:cNvPr id="5017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12362FB-2D79-48A1-A947-58E501471339}" type="slidenum">
              <a:rPr lang="de-DE" altLang="de-DE" sz="1000">
                <a:solidFill>
                  <a:srgbClr val="71AD2A"/>
                </a:solidFill>
              </a:rPr>
              <a:pPr algn="r">
                <a:spcBef>
                  <a:spcPct val="0"/>
                </a:spcBef>
                <a:buClrTx/>
                <a:buFontTx/>
                <a:buNone/>
              </a:pPr>
              <a:t>42</a:t>
            </a:fld>
            <a:endParaRPr lang="de-DE" altLang="de-DE" sz="1000">
              <a:solidFill>
                <a:srgbClr val="71AD2A"/>
              </a:solidFill>
            </a:endParaRPr>
          </a:p>
        </p:txBody>
      </p:sp>
      <p:sp>
        <p:nvSpPr>
          <p:cNvPr id="5017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80588" name="Picture 12" descr="SYNCH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0989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9" name="Picture 13" descr="SYNCH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9530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90" name="Text Box 14"/>
          <p:cNvSpPr txBox="1">
            <a:spLocks noChangeArrowheads="1"/>
          </p:cNvSpPr>
          <p:nvPr/>
        </p:nvSpPr>
        <p:spPr bwMode="auto">
          <a:xfrm>
            <a:off x="1143000" y="563880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a:solidFill>
                  <a:srgbClr val="FF0000"/>
                </a:solidFill>
              </a:rPr>
              <a:t>ansynchronisieren</a:t>
            </a:r>
            <a:endParaRPr lang="de-DE" altLang="de-DE">
              <a:solidFill>
                <a:srgbClr val="FF0000"/>
              </a:solidFill>
              <a:latin typeface="Times New Roman" pitchFamily="18" charset="0"/>
            </a:endParaRPr>
          </a:p>
        </p:txBody>
      </p:sp>
      <p:sp>
        <p:nvSpPr>
          <p:cNvPr id="280591" name="Text Box 15"/>
          <p:cNvSpPr txBox="1">
            <a:spLocks noChangeArrowheads="1"/>
          </p:cNvSpPr>
          <p:nvPr/>
        </p:nvSpPr>
        <p:spPr bwMode="auto">
          <a:xfrm>
            <a:off x="5715000" y="56388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a:solidFill>
                  <a:srgbClr val="FF0000"/>
                </a:solidFill>
              </a:rPr>
              <a:t>Kraftschlüssiges Zahnrad</a:t>
            </a:r>
            <a:endParaRPr lang="de-DE" altLang="de-DE">
              <a:solidFill>
                <a:srgbClr val="FF0000"/>
              </a:solidFill>
              <a:latin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280588"/>
                                        </p:tgtEl>
                                        <p:attrNameLst>
                                          <p:attrName>style.visibility</p:attrName>
                                        </p:attrNameLst>
                                      </p:cBhvr>
                                      <p:to>
                                        <p:strVal val="visible"/>
                                      </p:to>
                                    </p:set>
                                    <p:animEffect transition="in" filter="barn(outHorizontal)">
                                      <p:cBhvr>
                                        <p:cTn id="7" dur="500"/>
                                        <p:tgtEl>
                                          <p:spTgt spid="280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0590"/>
                                        </p:tgtEl>
                                        <p:attrNameLst>
                                          <p:attrName>style.visibility</p:attrName>
                                        </p:attrNameLst>
                                      </p:cBhvr>
                                      <p:to>
                                        <p:strVal val="visible"/>
                                      </p:to>
                                    </p:set>
                                    <p:animEffect transition="in" filter="wipe(down)">
                                      <p:cBhvr>
                                        <p:cTn id="12" dur="500"/>
                                        <p:tgtEl>
                                          <p:spTgt spid="280590"/>
                                        </p:tgtEl>
                                      </p:cBhvr>
                                    </p:animEffect>
                                  </p:childTnLst>
                                  <p:subTnLst>
                                    <p:animClr clrSpc="rgb" dir="cw">
                                      <p:cBhvr override="childStyle">
                                        <p:cTn dur="1" fill="hold" display="0" masterRel="nextClick" afterEffect="1"/>
                                        <p:tgtEl>
                                          <p:spTgt spid="280590"/>
                                        </p:tgtEl>
                                        <p:attrNameLst>
                                          <p:attrName>ppt_c</p:attrName>
                                        </p:attrNameLst>
                                      </p:cBhvr>
                                      <p:to>
                                        <a:srgbClr val="0000FF"/>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nodeType="clickEffect">
                                  <p:stCondLst>
                                    <p:cond delay="0"/>
                                  </p:stCondLst>
                                  <p:childTnLst>
                                    <p:set>
                                      <p:cBhvr>
                                        <p:cTn id="16" dur="1" fill="hold">
                                          <p:stCondLst>
                                            <p:cond delay="0"/>
                                          </p:stCondLst>
                                        </p:cTn>
                                        <p:tgtEl>
                                          <p:spTgt spid="280589"/>
                                        </p:tgtEl>
                                        <p:attrNameLst>
                                          <p:attrName>style.visibility</p:attrName>
                                        </p:attrNameLst>
                                      </p:cBhvr>
                                      <p:to>
                                        <p:strVal val="visible"/>
                                      </p:to>
                                    </p:set>
                                    <p:animEffect transition="in" filter="barn(outHorizontal)">
                                      <p:cBhvr>
                                        <p:cTn id="17" dur="500"/>
                                        <p:tgtEl>
                                          <p:spTgt spid="2805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0591"/>
                                        </p:tgtEl>
                                        <p:attrNameLst>
                                          <p:attrName>style.visibility</p:attrName>
                                        </p:attrNameLst>
                                      </p:cBhvr>
                                      <p:to>
                                        <p:strVal val="visible"/>
                                      </p:to>
                                    </p:set>
                                    <p:animEffect transition="in" filter="wipe(down)">
                                      <p:cBhvr>
                                        <p:cTn id="22" dur="500"/>
                                        <p:tgtEl>
                                          <p:spTgt spid="280591"/>
                                        </p:tgtEl>
                                      </p:cBhvr>
                                    </p:animEffect>
                                  </p:childTnLst>
                                  <p:subTnLst>
                                    <p:animClr clrSpc="rgb" dir="cw">
                                      <p:cBhvr override="childStyle">
                                        <p:cTn dur="1" fill="hold" display="0" masterRel="nextClick" afterEffect="1"/>
                                        <p:tgtEl>
                                          <p:spTgt spid="280591"/>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90" grpId="0" autoUpdateAnimBg="0"/>
      <p:bldP spid="28059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Schaltvorgang Synchrongetriebe 1</a:t>
            </a:r>
          </a:p>
        </p:txBody>
      </p:sp>
      <p:sp>
        <p:nvSpPr>
          <p:cNvPr id="5120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C661CA4A-78B8-4AB4-8273-A7A55BE9387F}" type="slidenum">
              <a:rPr lang="de-DE" altLang="de-DE" sz="1000">
                <a:solidFill>
                  <a:srgbClr val="71AD2A"/>
                </a:solidFill>
              </a:rPr>
              <a:pPr algn="r">
                <a:spcBef>
                  <a:spcPct val="0"/>
                </a:spcBef>
                <a:buClrTx/>
                <a:buFontTx/>
                <a:buNone/>
              </a:pPr>
              <a:t>43</a:t>
            </a:fld>
            <a:endParaRPr lang="de-DE" altLang="de-DE" sz="1000">
              <a:solidFill>
                <a:srgbClr val="71AD2A"/>
              </a:solidFill>
            </a:endParaRPr>
          </a:p>
        </p:txBody>
      </p:sp>
      <p:sp>
        <p:nvSpPr>
          <p:cNvPr id="5120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grpSp>
        <p:nvGrpSpPr>
          <p:cNvPr id="361498" name="Group 26"/>
          <p:cNvGrpSpPr>
            <a:grpSpLocks/>
          </p:cNvGrpSpPr>
          <p:nvPr/>
        </p:nvGrpSpPr>
        <p:grpSpPr bwMode="auto">
          <a:xfrm>
            <a:off x="1600200" y="892175"/>
            <a:ext cx="6707188" cy="5051425"/>
            <a:chOff x="1008" y="562"/>
            <a:chExt cx="4224" cy="3182"/>
          </a:xfrm>
        </p:grpSpPr>
        <p:pic>
          <p:nvPicPr>
            <p:cNvPr id="51206" name="Picture 12" descr="GSYN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562"/>
              <a:ext cx="4224"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18"/>
            <p:cNvSpPr txBox="1">
              <a:spLocks noChangeArrowheads="1"/>
            </p:cNvSpPr>
            <p:nvPr/>
          </p:nvSpPr>
          <p:spPr bwMode="auto">
            <a:xfrm>
              <a:off x="1392"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1</a:t>
              </a:r>
              <a:endParaRPr lang="de-DE" altLang="de-DE" sz="1200" b="1">
                <a:solidFill>
                  <a:srgbClr val="FF3300"/>
                </a:solidFill>
              </a:endParaRPr>
            </a:p>
          </p:txBody>
        </p:sp>
        <p:sp>
          <p:nvSpPr>
            <p:cNvPr id="51208" name="Text Box 19"/>
            <p:cNvSpPr txBox="1">
              <a:spLocks noChangeArrowheads="1"/>
            </p:cNvSpPr>
            <p:nvPr/>
          </p:nvSpPr>
          <p:spPr bwMode="auto">
            <a:xfrm>
              <a:off x="3408"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1</a:t>
              </a:r>
              <a:endParaRPr lang="de-DE" altLang="de-DE" sz="1200" b="1">
                <a:solidFill>
                  <a:srgbClr val="FF3300"/>
                </a:solidFill>
              </a:endParaRPr>
            </a:p>
          </p:txBody>
        </p:sp>
        <p:sp>
          <p:nvSpPr>
            <p:cNvPr id="51209" name="Text Box 20"/>
            <p:cNvSpPr txBox="1">
              <a:spLocks noChangeArrowheads="1"/>
            </p:cNvSpPr>
            <p:nvPr/>
          </p:nvSpPr>
          <p:spPr bwMode="auto">
            <a:xfrm>
              <a:off x="1632"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3</a:t>
              </a:r>
              <a:endParaRPr lang="de-DE" altLang="de-DE" sz="1200" b="1">
                <a:solidFill>
                  <a:srgbClr val="FF3300"/>
                </a:solidFill>
              </a:endParaRPr>
            </a:p>
          </p:txBody>
        </p:sp>
        <p:sp>
          <p:nvSpPr>
            <p:cNvPr id="51210" name="Text Box 21"/>
            <p:cNvSpPr txBox="1">
              <a:spLocks noChangeArrowheads="1"/>
            </p:cNvSpPr>
            <p:nvPr/>
          </p:nvSpPr>
          <p:spPr bwMode="auto">
            <a:xfrm>
              <a:off x="3648"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3</a:t>
              </a:r>
              <a:endParaRPr lang="de-DE" altLang="de-DE" sz="1200" b="1">
                <a:solidFill>
                  <a:srgbClr val="FF3300"/>
                </a:solidFill>
              </a:endParaRPr>
            </a:p>
          </p:txBody>
        </p:sp>
        <p:sp>
          <p:nvSpPr>
            <p:cNvPr id="51211" name="Text Box 22"/>
            <p:cNvSpPr txBox="1">
              <a:spLocks noChangeArrowheads="1"/>
            </p:cNvSpPr>
            <p:nvPr/>
          </p:nvSpPr>
          <p:spPr bwMode="auto">
            <a:xfrm>
              <a:off x="1392"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2</a:t>
              </a:r>
              <a:endParaRPr lang="de-DE" altLang="de-DE" sz="1200" b="1">
                <a:solidFill>
                  <a:srgbClr val="FF3300"/>
                </a:solidFill>
              </a:endParaRPr>
            </a:p>
          </p:txBody>
        </p:sp>
        <p:sp>
          <p:nvSpPr>
            <p:cNvPr id="51212" name="Text Box 23"/>
            <p:cNvSpPr txBox="1">
              <a:spLocks noChangeArrowheads="1"/>
            </p:cNvSpPr>
            <p:nvPr/>
          </p:nvSpPr>
          <p:spPr bwMode="auto">
            <a:xfrm>
              <a:off x="1632"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4</a:t>
              </a:r>
              <a:endParaRPr lang="de-DE" altLang="de-DE" sz="1200" b="1">
                <a:solidFill>
                  <a:srgbClr val="FF3300"/>
                </a:solidFill>
              </a:endParaRPr>
            </a:p>
          </p:txBody>
        </p:sp>
        <p:sp>
          <p:nvSpPr>
            <p:cNvPr id="51213" name="Text Box 24"/>
            <p:cNvSpPr txBox="1">
              <a:spLocks noChangeArrowheads="1"/>
            </p:cNvSpPr>
            <p:nvPr/>
          </p:nvSpPr>
          <p:spPr bwMode="auto">
            <a:xfrm>
              <a:off x="3408"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2</a:t>
              </a:r>
              <a:endParaRPr lang="de-DE" altLang="de-DE" sz="1200" b="1">
                <a:solidFill>
                  <a:srgbClr val="FF3300"/>
                </a:solidFill>
              </a:endParaRPr>
            </a:p>
          </p:txBody>
        </p:sp>
        <p:sp>
          <p:nvSpPr>
            <p:cNvPr id="51214" name="Text Box 25"/>
            <p:cNvSpPr txBox="1">
              <a:spLocks noChangeArrowheads="1"/>
            </p:cNvSpPr>
            <p:nvPr/>
          </p:nvSpPr>
          <p:spPr bwMode="auto">
            <a:xfrm>
              <a:off x="3648"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4</a:t>
              </a:r>
              <a:endParaRPr lang="de-DE" altLang="de-DE" sz="1200" b="1">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1498"/>
                                        </p:tgtEl>
                                        <p:attrNameLst>
                                          <p:attrName>style.visibility</p:attrName>
                                        </p:attrNameLst>
                                      </p:cBhvr>
                                      <p:to>
                                        <p:strVal val="visible"/>
                                      </p:to>
                                    </p:set>
                                    <p:animEffect transition="in" filter="checkerboard(across)">
                                      <p:cBhvr>
                                        <p:cTn id="7" dur="500"/>
                                        <p:tgtEl>
                                          <p:spTgt spid="361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69BA6AE-FC59-450B-BF29-943290480B02}" type="slidenum">
              <a:rPr lang="de-DE" altLang="de-DE" sz="1000">
                <a:solidFill>
                  <a:srgbClr val="71AD2A"/>
                </a:solidFill>
              </a:rPr>
              <a:pPr algn="r">
                <a:spcBef>
                  <a:spcPct val="0"/>
                </a:spcBef>
                <a:buClrTx/>
                <a:buFontTx/>
                <a:buNone/>
              </a:pPr>
              <a:t>44</a:t>
            </a:fld>
            <a:endParaRPr lang="de-DE" altLang="de-DE" sz="1000">
              <a:solidFill>
                <a:srgbClr val="71AD2A"/>
              </a:solidFill>
            </a:endParaRPr>
          </a:p>
        </p:txBody>
      </p:sp>
      <p:sp>
        <p:nvSpPr>
          <p:cNvPr id="5222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grpSp>
        <p:nvGrpSpPr>
          <p:cNvPr id="375830" name="Group 22"/>
          <p:cNvGrpSpPr>
            <a:grpSpLocks/>
          </p:cNvGrpSpPr>
          <p:nvPr/>
        </p:nvGrpSpPr>
        <p:grpSpPr bwMode="auto">
          <a:xfrm>
            <a:off x="1600200" y="892175"/>
            <a:ext cx="6707188" cy="5051425"/>
            <a:chOff x="1008" y="562"/>
            <a:chExt cx="4224" cy="3182"/>
          </a:xfrm>
        </p:grpSpPr>
        <p:pic>
          <p:nvPicPr>
            <p:cNvPr id="52230" name="Picture 13" descr="GSYNC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562"/>
              <a:ext cx="4224"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14"/>
            <p:cNvSpPr txBox="1">
              <a:spLocks noChangeArrowheads="1"/>
            </p:cNvSpPr>
            <p:nvPr/>
          </p:nvSpPr>
          <p:spPr bwMode="auto">
            <a:xfrm>
              <a:off x="1392"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1</a:t>
              </a:r>
              <a:endParaRPr lang="de-DE" altLang="de-DE" sz="1200" b="1">
                <a:solidFill>
                  <a:srgbClr val="FF3300"/>
                </a:solidFill>
              </a:endParaRPr>
            </a:p>
          </p:txBody>
        </p:sp>
        <p:sp>
          <p:nvSpPr>
            <p:cNvPr id="52232" name="Text Box 15"/>
            <p:cNvSpPr txBox="1">
              <a:spLocks noChangeArrowheads="1"/>
            </p:cNvSpPr>
            <p:nvPr/>
          </p:nvSpPr>
          <p:spPr bwMode="auto">
            <a:xfrm>
              <a:off x="3408"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1</a:t>
              </a:r>
              <a:endParaRPr lang="de-DE" altLang="de-DE" sz="1200" b="1">
                <a:solidFill>
                  <a:srgbClr val="FF3300"/>
                </a:solidFill>
              </a:endParaRPr>
            </a:p>
          </p:txBody>
        </p:sp>
        <p:sp>
          <p:nvSpPr>
            <p:cNvPr id="52233" name="Text Box 16"/>
            <p:cNvSpPr txBox="1">
              <a:spLocks noChangeArrowheads="1"/>
            </p:cNvSpPr>
            <p:nvPr/>
          </p:nvSpPr>
          <p:spPr bwMode="auto">
            <a:xfrm>
              <a:off x="1632"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3</a:t>
              </a:r>
              <a:endParaRPr lang="de-DE" altLang="de-DE" sz="1200" b="1">
                <a:solidFill>
                  <a:srgbClr val="FF3300"/>
                </a:solidFill>
              </a:endParaRPr>
            </a:p>
          </p:txBody>
        </p:sp>
        <p:sp>
          <p:nvSpPr>
            <p:cNvPr id="52234" name="Text Box 17"/>
            <p:cNvSpPr txBox="1">
              <a:spLocks noChangeArrowheads="1"/>
            </p:cNvSpPr>
            <p:nvPr/>
          </p:nvSpPr>
          <p:spPr bwMode="auto">
            <a:xfrm>
              <a:off x="3648" y="643"/>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3</a:t>
              </a:r>
              <a:endParaRPr lang="de-DE" altLang="de-DE" sz="1200" b="1">
                <a:solidFill>
                  <a:srgbClr val="FF3300"/>
                </a:solidFill>
              </a:endParaRPr>
            </a:p>
          </p:txBody>
        </p:sp>
        <p:sp>
          <p:nvSpPr>
            <p:cNvPr id="52235" name="Text Box 18"/>
            <p:cNvSpPr txBox="1">
              <a:spLocks noChangeArrowheads="1"/>
            </p:cNvSpPr>
            <p:nvPr/>
          </p:nvSpPr>
          <p:spPr bwMode="auto">
            <a:xfrm>
              <a:off x="1392"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2</a:t>
              </a:r>
              <a:endParaRPr lang="de-DE" altLang="de-DE" sz="1200" b="1">
                <a:solidFill>
                  <a:srgbClr val="FF3300"/>
                </a:solidFill>
              </a:endParaRPr>
            </a:p>
          </p:txBody>
        </p:sp>
        <p:sp>
          <p:nvSpPr>
            <p:cNvPr id="52236" name="Text Box 19"/>
            <p:cNvSpPr txBox="1">
              <a:spLocks noChangeArrowheads="1"/>
            </p:cNvSpPr>
            <p:nvPr/>
          </p:nvSpPr>
          <p:spPr bwMode="auto">
            <a:xfrm>
              <a:off x="1632"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4</a:t>
              </a:r>
              <a:endParaRPr lang="de-DE" altLang="de-DE" sz="1200" b="1">
                <a:solidFill>
                  <a:srgbClr val="FF3300"/>
                </a:solidFill>
              </a:endParaRPr>
            </a:p>
          </p:txBody>
        </p:sp>
        <p:sp>
          <p:nvSpPr>
            <p:cNvPr id="52237" name="Text Box 20"/>
            <p:cNvSpPr txBox="1">
              <a:spLocks noChangeArrowheads="1"/>
            </p:cNvSpPr>
            <p:nvPr/>
          </p:nvSpPr>
          <p:spPr bwMode="auto">
            <a:xfrm>
              <a:off x="3408"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2</a:t>
              </a:r>
              <a:endParaRPr lang="de-DE" altLang="de-DE" sz="1200" b="1">
                <a:solidFill>
                  <a:srgbClr val="FF3300"/>
                </a:solidFill>
              </a:endParaRPr>
            </a:p>
          </p:txBody>
        </p:sp>
        <p:sp>
          <p:nvSpPr>
            <p:cNvPr id="52238" name="Text Box 21"/>
            <p:cNvSpPr txBox="1">
              <a:spLocks noChangeArrowheads="1"/>
            </p:cNvSpPr>
            <p:nvPr/>
          </p:nvSpPr>
          <p:spPr bwMode="auto">
            <a:xfrm>
              <a:off x="3648" y="1171"/>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200" b="1">
                  <a:solidFill>
                    <a:srgbClr val="000000"/>
                  </a:solidFill>
                </a:rPr>
                <a:t>4</a:t>
              </a:r>
              <a:endParaRPr lang="de-DE" altLang="de-DE" sz="1200" b="1">
                <a:solidFill>
                  <a:srgbClr val="FF3300"/>
                </a:solidFill>
              </a:endParaRPr>
            </a:p>
          </p:txBody>
        </p:sp>
      </p:grpSp>
      <p:sp>
        <p:nvSpPr>
          <p:cNvPr id="15"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Schaltvorgang Synchrongetriebe 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5830"/>
                                        </p:tgtEl>
                                        <p:attrNameLst>
                                          <p:attrName>style.visibility</p:attrName>
                                        </p:attrNameLst>
                                      </p:cBhvr>
                                      <p:to>
                                        <p:strVal val="visible"/>
                                      </p:to>
                                    </p:set>
                                    <p:animEffect transition="in" filter="checkerboard(across)">
                                      <p:cBhvr>
                                        <p:cTn id="7" dur="500"/>
                                        <p:tgtEl>
                                          <p:spTgt spid="375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Schnittbild 4-fach Lastschaltgetriebe</a:t>
            </a:r>
          </a:p>
        </p:txBody>
      </p:sp>
      <p:sp>
        <p:nvSpPr>
          <p:cNvPr id="5325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53C6D17-8001-4E99-AD70-E8F1AB986589}" type="slidenum">
              <a:rPr lang="de-DE" altLang="de-DE" sz="1000">
                <a:solidFill>
                  <a:srgbClr val="71AD2A"/>
                </a:solidFill>
              </a:rPr>
              <a:pPr algn="r">
                <a:spcBef>
                  <a:spcPct val="0"/>
                </a:spcBef>
                <a:buClrTx/>
                <a:buFontTx/>
                <a:buNone/>
              </a:pPr>
              <a:t>45</a:t>
            </a:fld>
            <a:endParaRPr lang="de-DE" altLang="de-DE" sz="1000">
              <a:solidFill>
                <a:srgbClr val="71AD2A"/>
              </a:solidFill>
            </a:endParaRPr>
          </a:p>
        </p:txBody>
      </p:sp>
      <p:sp>
        <p:nvSpPr>
          <p:cNvPr id="5325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92876" name="Picture 1036" descr="GLASTS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47800"/>
            <a:ext cx="8839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2892" name="Group 1052"/>
          <p:cNvGrpSpPr>
            <a:grpSpLocks/>
          </p:cNvGrpSpPr>
          <p:nvPr/>
        </p:nvGrpSpPr>
        <p:grpSpPr bwMode="auto">
          <a:xfrm>
            <a:off x="990600" y="1828800"/>
            <a:ext cx="1373188" cy="990600"/>
            <a:chOff x="624" y="1152"/>
            <a:chExt cx="864" cy="624"/>
          </a:xfrm>
        </p:grpSpPr>
        <p:sp>
          <p:nvSpPr>
            <p:cNvPr id="53273" name="Text Box 1038"/>
            <p:cNvSpPr txBox="1">
              <a:spLocks noChangeArrowheads="1"/>
            </p:cNvSpPr>
            <p:nvPr/>
          </p:nvSpPr>
          <p:spPr bwMode="auto">
            <a:xfrm>
              <a:off x="624" y="115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Turbokupplung</a:t>
              </a:r>
              <a:endParaRPr lang="de-DE" altLang="de-DE" sz="1400" b="1">
                <a:solidFill>
                  <a:srgbClr val="FF3300"/>
                </a:solidFill>
              </a:endParaRPr>
            </a:p>
          </p:txBody>
        </p:sp>
        <p:sp>
          <p:nvSpPr>
            <p:cNvPr id="53274" name="Line 1039"/>
            <p:cNvSpPr>
              <a:spLocks noChangeShapeType="1"/>
            </p:cNvSpPr>
            <p:nvPr/>
          </p:nvSpPr>
          <p:spPr bwMode="auto">
            <a:xfrm>
              <a:off x="1056" y="1344"/>
              <a:ext cx="144"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2893" name="Group 1053"/>
          <p:cNvGrpSpPr>
            <a:grpSpLocks/>
          </p:cNvGrpSpPr>
          <p:nvPr/>
        </p:nvGrpSpPr>
        <p:grpSpPr bwMode="auto">
          <a:xfrm>
            <a:off x="2133600" y="1447800"/>
            <a:ext cx="1905000" cy="1219200"/>
            <a:chOff x="1344" y="912"/>
            <a:chExt cx="1200" cy="768"/>
          </a:xfrm>
        </p:grpSpPr>
        <p:sp>
          <p:nvSpPr>
            <p:cNvPr id="53271" name="Text Box 1040"/>
            <p:cNvSpPr txBox="1">
              <a:spLocks noChangeArrowheads="1"/>
            </p:cNvSpPr>
            <p:nvPr/>
          </p:nvSpPr>
          <p:spPr bwMode="auto">
            <a:xfrm>
              <a:off x="1344" y="912"/>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Lastschaltkupplungen</a:t>
              </a:r>
              <a:endParaRPr lang="de-DE" altLang="de-DE" sz="1400" b="1">
                <a:solidFill>
                  <a:srgbClr val="FF3300"/>
                </a:solidFill>
              </a:endParaRPr>
            </a:p>
          </p:txBody>
        </p:sp>
        <p:sp>
          <p:nvSpPr>
            <p:cNvPr id="53272" name="Line 1041"/>
            <p:cNvSpPr>
              <a:spLocks noChangeShapeType="1"/>
            </p:cNvSpPr>
            <p:nvPr/>
          </p:nvSpPr>
          <p:spPr bwMode="auto">
            <a:xfrm>
              <a:off x="1872" y="1104"/>
              <a:ext cx="144" cy="57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2898" name="Group 1058"/>
          <p:cNvGrpSpPr>
            <a:grpSpLocks/>
          </p:cNvGrpSpPr>
          <p:nvPr/>
        </p:nvGrpSpPr>
        <p:grpSpPr bwMode="auto">
          <a:xfrm>
            <a:off x="3886200" y="2819400"/>
            <a:ext cx="1371600" cy="2797175"/>
            <a:chOff x="2448" y="1968"/>
            <a:chExt cx="864" cy="1508"/>
          </a:xfrm>
        </p:grpSpPr>
        <p:sp>
          <p:nvSpPr>
            <p:cNvPr id="53269" name="Text Box 1042"/>
            <p:cNvSpPr txBox="1">
              <a:spLocks noChangeArrowheads="1"/>
            </p:cNvSpPr>
            <p:nvPr/>
          </p:nvSpPr>
          <p:spPr bwMode="auto">
            <a:xfrm>
              <a:off x="2448" y="3312"/>
              <a:ext cx="86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Fahrkupplung</a:t>
              </a:r>
              <a:endParaRPr lang="de-DE" altLang="de-DE" sz="1400" b="1">
                <a:solidFill>
                  <a:srgbClr val="FF3300"/>
                </a:solidFill>
              </a:endParaRPr>
            </a:p>
          </p:txBody>
        </p:sp>
        <p:sp>
          <p:nvSpPr>
            <p:cNvPr id="53270" name="Line 1043"/>
            <p:cNvSpPr>
              <a:spLocks noChangeShapeType="1"/>
            </p:cNvSpPr>
            <p:nvPr/>
          </p:nvSpPr>
          <p:spPr bwMode="auto">
            <a:xfrm flipV="1">
              <a:off x="2928" y="1968"/>
              <a:ext cx="48" cy="13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2894" name="Group 1054"/>
          <p:cNvGrpSpPr>
            <a:grpSpLocks/>
          </p:cNvGrpSpPr>
          <p:nvPr/>
        </p:nvGrpSpPr>
        <p:grpSpPr bwMode="auto">
          <a:xfrm>
            <a:off x="6096000" y="1447800"/>
            <a:ext cx="2362200" cy="990600"/>
            <a:chOff x="3840" y="912"/>
            <a:chExt cx="1488" cy="624"/>
          </a:xfrm>
        </p:grpSpPr>
        <p:sp>
          <p:nvSpPr>
            <p:cNvPr id="53267" name="Text Box 1044"/>
            <p:cNvSpPr txBox="1">
              <a:spLocks noChangeArrowheads="1"/>
            </p:cNvSpPr>
            <p:nvPr/>
          </p:nvSpPr>
          <p:spPr bwMode="auto">
            <a:xfrm>
              <a:off x="4032" y="912"/>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6-Gang Schaltgetriebe</a:t>
              </a:r>
              <a:endParaRPr lang="de-DE" altLang="de-DE" sz="1400" b="1">
                <a:solidFill>
                  <a:srgbClr val="FF3300"/>
                </a:solidFill>
              </a:endParaRPr>
            </a:p>
          </p:txBody>
        </p:sp>
        <p:sp>
          <p:nvSpPr>
            <p:cNvPr id="53268" name="Line 1045"/>
            <p:cNvSpPr>
              <a:spLocks noChangeShapeType="1"/>
            </p:cNvSpPr>
            <p:nvPr/>
          </p:nvSpPr>
          <p:spPr bwMode="auto">
            <a:xfrm flipH="1">
              <a:off x="3840" y="1104"/>
              <a:ext cx="720"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2896" name="Group 1056"/>
          <p:cNvGrpSpPr>
            <a:grpSpLocks/>
          </p:cNvGrpSpPr>
          <p:nvPr/>
        </p:nvGrpSpPr>
        <p:grpSpPr bwMode="auto">
          <a:xfrm>
            <a:off x="7239000" y="4038600"/>
            <a:ext cx="2209800" cy="381000"/>
            <a:chOff x="4560" y="2544"/>
            <a:chExt cx="1392" cy="240"/>
          </a:xfrm>
        </p:grpSpPr>
        <p:sp>
          <p:nvSpPr>
            <p:cNvPr id="53265" name="Text Box 1046"/>
            <p:cNvSpPr txBox="1">
              <a:spLocks noChangeArrowheads="1"/>
            </p:cNvSpPr>
            <p:nvPr/>
          </p:nvSpPr>
          <p:spPr bwMode="auto">
            <a:xfrm>
              <a:off x="5088" y="259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Allradkupplung</a:t>
              </a:r>
              <a:endParaRPr lang="de-DE" altLang="de-DE" sz="1400" b="1">
                <a:solidFill>
                  <a:srgbClr val="FF3300"/>
                </a:solidFill>
              </a:endParaRPr>
            </a:p>
          </p:txBody>
        </p:sp>
        <p:sp>
          <p:nvSpPr>
            <p:cNvPr id="53266" name="Line 1047"/>
            <p:cNvSpPr>
              <a:spLocks noChangeShapeType="1"/>
            </p:cNvSpPr>
            <p:nvPr/>
          </p:nvSpPr>
          <p:spPr bwMode="auto">
            <a:xfrm flipH="1" flipV="1">
              <a:off x="4560" y="2544"/>
              <a:ext cx="528"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2895" name="Group 1055"/>
          <p:cNvGrpSpPr>
            <a:grpSpLocks/>
          </p:cNvGrpSpPr>
          <p:nvPr/>
        </p:nvGrpSpPr>
        <p:grpSpPr bwMode="auto">
          <a:xfrm>
            <a:off x="8229600" y="2057400"/>
            <a:ext cx="1295400" cy="1143000"/>
            <a:chOff x="5184" y="1296"/>
            <a:chExt cx="816" cy="720"/>
          </a:xfrm>
        </p:grpSpPr>
        <p:sp>
          <p:nvSpPr>
            <p:cNvPr id="53263" name="Text Box 1048"/>
            <p:cNvSpPr txBox="1">
              <a:spLocks noChangeArrowheads="1"/>
            </p:cNvSpPr>
            <p:nvPr/>
          </p:nvSpPr>
          <p:spPr bwMode="auto">
            <a:xfrm>
              <a:off x="5184" y="1296"/>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Hinterachse</a:t>
              </a:r>
              <a:endParaRPr lang="de-DE" altLang="de-DE" sz="1400" b="1">
                <a:solidFill>
                  <a:srgbClr val="FF3300"/>
                </a:solidFill>
              </a:endParaRPr>
            </a:p>
          </p:txBody>
        </p:sp>
        <p:sp>
          <p:nvSpPr>
            <p:cNvPr id="53264" name="Line 1049"/>
            <p:cNvSpPr>
              <a:spLocks noChangeShapeType="1"/>
            </p:cNvSpPr>
            <p:nvPr/>
          </p:nvSpPr>
          <p:spPr bwMode="auto">
            <a:xfrm flipH="1">
              <a:off x="5376" y="1488"/>
              <a:ext cx="144" cy="52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2897" name="Group 1057"/>
          <p:cNvGrpSpPr>
            <a:grpSpLocks/>
          </p:cNvGrpSpPr>
          <p:nvPr/>
        </p:nvGrpSpPr>
        <p:grpSpPr bwMode="auto">
          <a:xfrm>
            <a:off x="5105400" y="3810000"/>
            <a:ext cx="1905000" cy="1524000"/>
            <a:chOff x="3216" y="2400"/>
            <a:chExt cx="1200" cy="960"/>
          </a:xfrm>
        </p:grpSpPr>
        <p:sp>
          <p:nvSpPr>
            <p:cNvPr id="53261" name="Text Box 1050"/>
            <p:cNvSpPr txBox="1">
              <a:spLocks noChangeArrowheads="1"/>
            </p:cNvSpPr>
            <p:nvPr/>
          </p:nvSpPr>
          <p:spPr bwMode="auto">
            <a:xfrm>
              <a:off x="3216" y="3168"/>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Kriechganggetriebe</a:t>
              </a:r>
              <a:endParaRPr lang="de-DE" altLang="de-DE" sz="1400" b="1">
                <a:solidFill>
                  <a:srgbClr val="FF3300"/>
                </a:solidFill>
              </a:endParaRPr>
            </a:p>
          </p:txBody>
        </p:sp>
        <p:sp>
          <p:nvSpPr>
            <p:cNvPr id="53262" name="Line 1051"/>
            <p:cNvSpPr>
              <a:spLocks noChangeShapeType="1"/>
            </p:cNvSpPr>
            <p:nvPr/>
          </p:nvSpPr>
          <p:spPr bwMode="auto">
            <a:xfrm flipH="1" flipV="1">
              <a:off x="3360" y="2400"/>
              <a:ext cx="336" cy="76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292876"/>
                                        </p:tgtEl>
                                        <p:attrNameLst>
                                          <p:attrName>style.visibility</p:attrName>
                                        </p:attrNameLst>
                                      </p:cBhvr>
                                      <p:to>
                                        <p:strVal val="visible"/>
                                      </p:to>
                                    </p:set>
                                    <p:animEffect transition="in" filter="randombar(vertical)">
                                      <p:cBhvr>
                                        <p:cTn id="7" dur="500"/>
                                        <p:tgtEl>
                                          <p:spTgt spid="292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92892"/>
                                        </p:tgtEl>
                                        <p:attrNameLst>
                                          <p:attrName>style.visibility</p:attrName>
                                        </p:attrNameLst>
                                      </p:cBhvr>
                                      <p:to>
                                        <p:strVal val="visible"/>
                                      </p:to>
                                    </p:set>
                                    <p:animEffect transition="in" filter="wipe(up)">
                                      <p:cBhvr>
                                        <p:cTn id="12" dur="500"/>
                                        <p:tgtEl>
                                          <p:spTgt spid="292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92893"/>
                                        </p:tgtEl>
                                        <p:attrNameLst>
                                          <p:attrName>style.visibility</p:attrName>
                                        </p:attrNameLst>
                                      </p:cBhvr>
                                      <p:to>
                                        <p:strVal val="visible"/>
                                      </p:to>
                                    </p:set>
                                    <p:animEffect transition="in" filter="wipe(up)">
                                      <p:cBhvr>
                                        <p:cTn id="17" dur="500"/>
                                        <p:tgtEl>
                                          <p:spTgt spid="2928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92898"/>
                                        </p:tgtEl>
                                        <p:attrNameLst>
                                          <p:attrName>style.visibility</p:attrName>
                                        </p:attrNameLst>
                                      </p:cBhvr>
                                      <p:to>
                                        <p:strVal val="visible"/>
                                      </p:to>
                                    </p:set>
                                    <p:animEffect transition="in" filter="wipe(down)">
                                      <p:cBhvr>
                                        <p:cTn id="22" dur="500"/>
                                        <p:tgtEl>
                                          <p:spTgt spid="2928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92894"/>
                                        </p:tgtEl>
                                        <p:attrNameLst>
                                          <p:attrName>style.visibility</p:attrName>
                                        </p:attrNameLst>
                                      </p:cBhvr>
                                      <p:to>
                                        <p:strVal val="visible"/>
                                      </p:to>
                                    </p:set>
                                    <p:animEffect transition="in" filter="wipe(right)">
                                      <p:cBhvr>
                                        <p:cTn id="27" dur="500"/>
                                        <p:tgtEl>
                                          <p:spTgt spid="2928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92897"/>
                                        </p:tgtEl>
                                        <p:attrNameLst>
                                          <p:attrName>style.visibility</p:attrName>
                                        </p:attrNameLst>
                                      </p:cBhvr>
                                      <p:to>
                                        <p:strVal val="visible"/>
                                      </p:to>
                                    </p:set>
                                    <p:animEffect transition="in" filter="wipe(down)">
                                      <p:cBhvr>
                                        <p:cTn id="32" dur="500"/>
                                        <p:tgtEl>
                                          <p:spTgt spid="29289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92895"/>
                                        </p:tgtEl>
                                        <p:attrNameLst>
                                          <p:attrName>style.visibility</p:attrName>
                                        </p:attrNameLst>
                                      </p:cBhvr>
                                      <p:to>
                                        <p:strVal val="visible"/>
                                      </p:to>
                                    </p:set>
                                    <p:animEffect transition="in" filter="wipe(up)">
                                      <p:cBhvr>
                                        <p:cTn id="37" dur="500"/>
                                        <p:tgtEl>
                                          <p:spTgt spid="29289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92896"/>
                                        </p:tgtEl>
                                        <p:attrNameLst>
                                          <p:attrName>style.visibility</p:attrName>
                                        </p:attrNameLst>
                                      </p:cBhvr>
                                      <p:to>
                                        <p:strVal val="visible"/>
                                      </p:to>
                                    </p:set>
                                    <p:animEffect transition="in" filter="wipe(right)">
                                      <p:cBhvr>
                                        <p:cTn id="42" dur="500"/>
                                        <p:tgtEl>
                                          <p:spTgt spid="292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CA344FA3-F001-4482-A276-1C50E4037067}" type="slidenum">
              <a:rPr lang="de-DE" altLang="de-DE" sz="1000">
                <a:solidFill>
                  <a:srgbClr val="71AD2A"/>
                </a:solidFill>
              </a:rPr>
              <a:pPr algn="r">
                <a:spcBef>
                  <a:spcPct val="0"/>
                </a:spcBef>
                <a:buClrTx/>
                <a:buFontTx/>
                <a:buNone/>
              </a:pPr>
              <a:t>46</a:t>
            </a:fld>
            <a:endParaRPr lang="de-DE" altLang="de-DE" sz="1000">
              <a:solidFill>
                <a:srgbClr val="71AD2A"/>
              </a:solidFill>
            </a:endParaRPr>
          </a:p>
        </p:txBody>
      </p:sp>
      <p:sp>
        <p:nvSpPr>
          <p:cNvPr id="5427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60463" name="Picture 15" descr="GLASTSC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60348"/>
            <a:ext cx="88392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0492" name="Group 44"/>
          <p:cNvGrpSpPr>
            <a:grpSpLocks/>
          </p:cNvGrpSpPr>
          <p:nvPr/>
        </p:nvGrpSpPr>
        <p:grpSpPr bwMode="auto">
          <a:xfrm>
            <a:off x="1295400" y="1600200"/>
            <a:ext cx="1371600" cy="1143000"/>
            <a:chOff x="816" y="1008"/>
            <a:chExt cx="864" cy="720"/>
          </a:xfrm>
        </p:grpSpPr>
        <p:sp>
          <p:nvSpPr>
            <p:cNvPr id="54311" name="Text Box 13"/>
            <p:cNvSpPr txBox="1">
              <a:spLocks noChangeArrowheads="1"/>
            </p:cNvSpPr>
            <p:nvPr/>
          </p:nvSpPr>
          <p:spPr bwMode="auto">
            <a:xfrm>
              <a:off x="816" y="1008"/>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Turbokupplung</a:t>
              </a:r>
              <a:endParaRPr lang="de-DE" altLang="de-DE" sz="1400" b="1">
                <a:solidFill>
                  <a:srgbClr val="FF3300"/>
                </a:solidFill>
              </a:endParaRPr>
            </a:p>
          </p:txBody>
        </p:sp>
        <p:sp>
          <p:nvSpPr>
            <p:cNvPr id="54312" name="Line 14"/>
            <p:cNvSpPr>
              <a:spLocks noChangeShapeType="1"/>
            </p:cNvSpPr>
            <p:nvPr/>
          </p:nvSpPr>
          <p:spPr bwMode="auto">
            <a:xfrm>
              <a:off x="1248" y="1200"/>
              <a:ext cx="432" cy="52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1" name="Group 43"/>
          <p:cNvGrpSpPr>
            <a:grpSpLocks/>
          </p:cNvGrpSpPr>
          <p:nvPr/>
        </p:nvGrpSpPr>
        <p:grpSpPr bwMode="auto">
          <a:xfrm>
            <a:off x="533400" y="2209800"/>
            <a:ext cx="1371600" cy="838200"/>
            <a:chOff x="336" y="1392"/>
            <a:chExt cx="864" cy="528"/>
          </a:xfrm>
        </p:grpSpPr>
        <p:sp>
          <p:nvSpPr>
            <p:cNvPr id="54309" name="Text Box 16"/>
            <p:cNvSpPr txBox="1">
              <a:spLocks noChangeArrowheads="1"/>
            </p:cNvSpPr>
            <p:nvPr/>
          </p:nvSpPr>
          <p:spPr bwMode="auto">
            <a:xfrm>
              <a:off x="336" y="139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Frontzapfwelle</a:t>
              </a:r>
              <a:endParaRPr lang="de-DE" altLang="de-DE" sz="1400" b="1">
                <a:solidFill>
                  <a:srgbClr val="FF3300"/>
                </a:solidFill>
              </a:endParaRPr>
            </a:p>
          </p:txBody>
        </p:sp>
        <p:sp>
          <p:nvSpPr>
            <p:cNvPr id="54310" name="Line 17"/>
            <p:cNvSpPr>
              <a:spLocks noChangeShapeType="1"/>
            </p:cNvSpPr>
            <p:nvPr/>
          </p:nvSpPr>
          <p:spPr bwMode="auto">
            <a:xfrm flipH="1">
              <a:off x="672" y="1584"/>
              <a:ext cx="96"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3" name="Group 45"/>
          <p:cNvGrpSpPr>
            <a:grpSpLocks/>
          </p:cNvGrpSpPr>
          <p:nvPr/>
        </p:nvGrpSpPr>
        <p:grpSpPr bwMode="auto">
          <a:xfrm>
            <a:off x="2895600" y="914400"/>
            <a:ext cx="1981200" cy="685800"/>
            <a:chOff x="1824" y="576"/>
            <a:chExt cx="1248" cy="432"/>
          </a:xfrm>
        </p:grpSpPr>
        <p:sp>
          <p:nvSpPr>
            <p:cNvPr id="54307" name="Text Box 18"/>
            <p:cNvSpPr txBox="1">
              <a:spLocks noChangeArrowheads="1"/>
            </p:cNvSpPr>
            <p:nvPr/>
          </p:nvSpPr>
          <p:spPr bwMode="auto">
            <a:xfrm>
              <a:off x="1824" y="576"/>
              <a:ext cx="124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Lastschaltkupplungen</a:t>
              </a:r>
              <a:endParaRPr lang="de-DE" altLang="de-DE" sz="1400" b="1">
                <a:solidFill>
                  <a:srgbClr val="FF3300"/>
                </a:solidFill>
              </a:endParaRPr>
            </a:p>
          </p:txBody>
        </p:sp>
        <p:sp>
          <p:nvSpPr>
            <p:cNvPr id="54308" name="Line 19"/>
            <p:cNvSpPr>
              <a:spLocks noChangeShapeType="1"/>
            </p:cNvSpPr>
            <p:nvPr/>
          </p:nvSpPr>
          <p:spPr bwMode="auto">
            <a:xfrm flipH="1">
              <a:off x="2256" y="768"/>
              <a:ext cx="192"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4" name="Group 46"/>
          <p:cNvGrpSpPr>
            <a:grpSpLocks/>
          </p:cNvGrpSpPr>
          <p:nvPr/>
        </p:nvGrpSpPr>
        <p:grpSpPr bwMode="auto">
          <a:xfrm>
            <a:off x="2971800" y="3505200"/>
            <a:ext cx="1373188" cy="974725"/>
            <a:chOff x="1872" y="2208"/>
            <a:chExt cx="864" cy="614"/>
          </a:xfrm>
        </p:grpSpPr>
        <p:sp>
          <p:nvSpPr>
            <p:cNvPr id="54305" name="Text Box 20"/>
            <p:cNvSpPr txBox="1">
              <a:spLocks noChangeArrowheads="1"/>
            </p:cNvSpPr>
            <p:nvPr/>
          </p:nvSpPr>
          <p:spPr bwMode="auto">
            <a:xfrm>
              <a:off x="1872" y="2496"/>
              <a:ext cx="8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Lastschalt-Wendesatz</a:t>
              </a:r>
              <a:endParaRPr lang="de-DE" altLang="de-DE" sz="1400" b="1">
                <a:solidFill>
                  <a:srgbClr val="FF3300"/>
                </a:solidFill>
              </a:endParaRPr>
            </a:p>
          </p:txBody>
        </p:sp>
        <p:sp>
          <p:nvSpPr>
            <p:cNvPr id="54306" name="Line 21"/>
            <p:cNvSpPr>
              <a:spLocks noChangeShapeType="1"/>
            </p:cNvSpPr>
            <p:nvPr/>
          </p:nvSpPr>
          <p:spPr bwMode="auto">
            <a:xfrm flipH="1" flipV="1">
              <a:off x="2208" y="2208"/>
              <a:ext cx="96"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6" name="Group 48"/>
          <p:cNvGrpSpPr>
            <a:grpSpLocks/>
          </p:cNvGrpSpPr>
          <p:nvPr/>
        </p:nvGrpSpPr>
        <p:grpSpPr bwMode="auto">
          <a:xfrm>
            <a:off x="5105400" y="1295400"/>
            <a:ext cx="1371600" cy="762000"/>
            <a:chOff x="3216" y="816"/>
            <a:chExt cx="864" cy="480"/>
          </a:xfrm>
        </p:grpSpPr>
        <p:sp>
          <p:nvSpPr>
            <p:cNvPr id="54303" name="Text Box 22"/>
            <p:cNvSpPr txBox="1">
              <a:spLocks noChangeArrowheads="1"/>
            </p:cNvSpPr>
            <p:nvPr/>
          </p:nvSpPr>
          <p:spPr bwMode="auto">
            <a:xfrm>
              <a:off x="3216" y="816"/>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Fahrkupplung</a:t>
              </a:r>
              <a:endParaRPr lang="de-DE" altLang="de-DE" sz="1400" b="1">
                <a:solidFill>
                  <a:srgbClr val="FF3300"/>
                </a:solidFill>
              </a:endParaRPr>
            </a:p>
          </p:txBody>
        </p:sp>
        <p:sp>
          <p:nvSpPr>
            <p:cNvPr id="54304" name="Line 23"/>
            <p:cNvSpPr>
              <a:spLocks noChangeShapeType="1"/>
            </p:cNvSpPr>
            <p:nvPr/>
          </p:nvSpPr>
          <p:spPr bwMode="auto">
            <a:xfrm flipH="1">
              <a:off x="3312" y="1008"/>
              <a:ext cx="240"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500" name="Group 52"/>
          <p:cNvGrpSpPr>
            <a:grpSpLocks/>
          </p:cNvGrpSpPr>
          <p:nvPr/>
        </p:nvGrpSpPr>
        <p:grpSpPr bwMode="auto">
          <a:xfrm>
            <a:off x="6400800" y="990600"/>
            <a:ext cx="2057400" cy="762000"/>
            <a:chOff x="4032" y="624"/>
            <a:chExt cx="1296" cy="480"/>
          </a:xfrm>
        </p:grpSpPr>
        <p:sp>
          <p:nvSpPr>
            <p:cNvPr id="54301" name="Text Box 24"/>
            <p:cNvSpPr txBox="1">
              <a:spLocks noChangeArrowheads="1"/>
            </p:cNvSpPr>
            <p:nvPr/>
          </p:nvSpPr>
          <p:spPr bwMode="auto">
            <a:xfrm>
              <a:off x="4032" y="624"/>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6-Gang Schaltgetriebe</a:t>
              </a:r>
              <a:endParaRPr lang="de-DE" altLang="de-DE" sz="1400" b="1">
                <a:solidFill>
                  <a:srgbClr val="FF3300"/>
                </a:solidFill>
              </a:endParaRPr>
            </a:p>
          </p:txBody>
        </p:sp>
        <p:sp>
          <p:nvSpPr>
            <p:cNvPr id="54302" name="Line 25"/>
            <p:cNvSpPr>
              <a:spLocks noChangeShapeType="1"/>
            </p:cNvSpPr>
            <p:nvPr/>
          </p:nvSpPr>
          <p:spPr bwMode="auto">
            <a:xfrm flipH="1">
              <a:off x="4320" y="816"/>
              <a:ext cx="240"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7" name="Group 49"/>
          <p:cNvGrpSpPr>
            <a:grpSpLocks/>
          </p:cNvGrpSpPr>
          <p:nvPr/>
        </p:nvGrpSpPr>
        <p:grpSpPr bwMode="auto">
          <a:xfrm>
            <a:off x="5562600" y="4191000"/>
            <a:ext cx="1905000" cy="990600"/>
            <a:chOff x="3504" y="2640"/>
            <a:chExt cx="1200" cy="624"/>
          </a:xfrm>
        </p:grpSpPr>
        <p:sp>
          <p:nvSpPr>
            <p:cNvPr id="54299" name="Text Box 26"/>
            <p:cNvSpPr txBox="1">
              <a:spLocks noChangeArrowheads="1"/>
            </p:cNvSpPr>
            <p:nvPr/>
          </p:nvSpPr>
          <p:spPr bwMode="auto">
            <a:xfrm>
              <a:off x="3504" y="3072"/>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Kriechganggetriebe</a:t>
              </a:r>
              <a:endParaRPr lang="de-DE" altLang="de-DE" sz="1400" b="1">
                <a:solidFill>
                  <a:srgbClr val="FF3300"/>
                </a:solidFill>
              </a:endParaRPr>
            </a:p>
          </p:txBody>
        </p:sp>
        <p:sp>
          <p:nvSpPr>
            <p:cNvPr id="54300" name="Line 27"/>
            <p:cNvSpPr>
              <a:spLocks noChangeShapeType="1"/>
            </p:cNvSpPr>
            <p:nvPr/>
          </p:nvSpPr>
          <p:spPr bwMode="auto">
            <a:xfrm flipH="1" flipV="1">
              <a:off x="3888" y="2640"/>
              <a:ext cx="192"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9" name="Group 51"/>
          <p:cNvGrpSpPr>
            <a:grpSpLocks/>
          </p:cNvGrpSpPr>
          <p:nvPr/>
        </p:nvGrpSpPr>
        <p:grpSpPr bwMode="auto">
          <a:xfrm>
            <a:off x="8001000" y="5257800"/>
            <a:ext cx="1371600" cy="762000"/>
            <a:chOff x="5040" y="3312"/>
            <a:chExt cx="864" cy="480"/>
          </a:xfrm>
        </p:grpSpPr>
        <p:sp>
          <p:nvSpPr>
            <p:cNvPr id="54297" name="Text Box 28"/>
            <p:cNvSpPr txBox="1">
              <a:spLocks noChangeArrowheads="1"/>
            </p:cNvSpPr>
            <p:nvPr/>
          </p:nvSpPr>
          <p:spPr bwMode="auto">
            <a:xfrm>
              <a:off x="5040" y="360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Allradkupplung</a:t>
              </a:r>
              <a:endParaRPr lang="de-DE" altLang="de-DE" sz="1400" b="1">
                <a:solidFill>
                  <a:srgbClr val="FF3300"/>
                </a:solidFill>
              </a:endParaRPr>
            </a:p>
          </p:txBody>
        </p:sp>
        <p:sp>
          <p:nvSpPr>
            <p:cNvPr id="54298" name="Line 29"/>
            <p:cNvSpPr>
              <a:spLocks noChangeShapeType="1"/>
            </p:cNvSpPr>
            <p:nvPr/>
          </p:nvSpPr>
          <p:spPr bwMode="auto">
            <a:xfrm flipH="1" flipV="1">
              <a:off x="5184" y="3312"/>
              <a:ext cx="240"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0495" name="Group 47"/>
          <p:cNvGrpSpPr>
            <a:grpSpLocks/>
          </p:cNvGrpSpPr>
          <p:nvPr/>
        </p:nvGrpSpPr>
        <p:grpSpPr bwMode="auto">
          <a:xfrm>
            <a:off x="2057400" y="4114800"/>
            <a:ext cx="2514600" cy="990600"/>
            <a:chOff x="1296" y="2592"/>
            <a:chExt cx="1584" cy="624"/>
          </a:xfrm>
        </p:grpSpPr>
        <p:sp>
          <p:nvSpPr>
            <p:cNvPr id="54295" name="Text Box 30"/>
            <p:cNvSpPr txBox="1">
              <a:spLocks noChangeArrowheads="1"/>
            </p:cNvSpPr>
            <p:nvPr/>
          </p:nvSpPr>
          <p:spPr bwMode="auto">
            <a:xfrm>
              <a:off x="1296" y="3024"/>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Zapfwellenstrang</a:t>
              </a:r>
              <a:endParaRPr lang="de-DE" altLang="de-DE" sz="1400" b="1">
                <a:solidFill>
                  <a:srgbClr val="FF3300"/>
                </a:solidFill>
              </a:endParaRPr>
            </a:p>
          </p:txBody>
        </p:sp>
        <p:sp>
          <p:nvSpPr>
            <p:cNvPr id="54296" name="Line 31"/>
            <p:cNvSpPr>
              <a:spLocks noChangeShapeType="1"/>
            </p:cNvSpPr>
            <p:nvPr/>
          </p:nvSpPr>
          <p:spPr bwMode="auto">
            <a:xfrm flipV="1">
              <a:off x="2304" y="2592"/>
              <a:ext cx="576"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60480" name="Text Box 32"/>
          <p:cNvSpPr txBox="1">
            <a:spLocks noChangeArrowheads="1"/>
          </p:cNvSpPr>
          <p:nvPr/>
        </p:nvSpPr>
        <p:spPr bwMode="auto">
          <a:xfrm>
            <a:off x="4800600" y="4876800"/>
            <a:ext cx="609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540/1000</a:t>
            </a:r>
            <a:endParaRPr lang="de-DE" altLang="de-DE" sz="1400" b="1">
              <a:solidFill>
                <a:srgbClr val="FF3300"/>
              </a:solidFill>
            </a:endParaRPr>
          </a:p>
        </p:txBody>
      </p:sp>
      <p:sp>
        <p:nvSpPr>
          <p:cNvPr id="360482" name="Text Box 34"/>
          <p:cNvSpPr txBox="1">
            <a:spLocks noChangeArrowheads="1"/>
          </p:cNvSpPr>
          <p:nvPr/>
        </p:nvSpPr>
        <p:spPr bwMode="auto">
          <a:xfrm>
            <a:off x="8686800" y="4800600"/>
            <a:ext cx="611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00"/>
                </a:solidFill>
              </a:rPr>
              <a:t>750/1400</a:t>
            </a:r>
            <a:endParaRPr lang="de-DE" altLang="de-DE" sz="1400" b="1">
              <a:solidFill>
                <a:srgbClr val="FF3300"/>
              </a:solidFill>
            </a:endParaRPr>
          </a:p>
        </p:txBody>
      </p:sp>
      <p:grpSp>
        <p:nvGrpSpPr>
          <p:cNvPr id="360498" name="Group 50"/>
          <p:cNvGrpSpPr>
            <a:grpSpLocks/>
          </p:cNvGrpSpPr>
          <p:nvPr/>
        </p:nvGrpSpPr>
        <p:grpSpPr bwMode="auto">
          <a:xfrm>
            <a:off x="5257800" y="5257800"/>
            <a:ext cx="2362200" cy="762000"/>
            <a:chOff x="3312" y="3312"/>
            <a:chExt cx="1488" cy="480"/>
          </a:xfrm>
        </p:grpSpPr>
        <p:sp>
          <p:nvSpPr>
            <p:cNvPr id="54293" name="Text Box 36"/>
            <p:cNvSpPr txBox="1">
              <a:spLocks noChangeArrowheads="1"/>
            </p:cNvSpPr>
            <p:nvPr/>
          </p:nvSpPr>
          <p:spPr bwMode="auto">
            <a:xfrm>
              <a:off x="3312" y="3600"/>
              <a:ext cx="11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Kardanbremse</a:t>
              </a:r>
              <a:endParaRPr lang="de-DE" altLang="de-DE" sz="1400" b="1">
                <a:solidFill>
                  <a:srgbClr val="FF3300"/>
                </a:solidFill>
              </a:endParaRPr>
            </a:p>
          </p:txBody>
        </p:sp>
        <p:sp>
          <p:nvSpPr>
            <p:cNvPr id="54294" name="Line 37"/>
            <p:cNvSpPr>
              <a:spLocks noChangeShapeType="1"/>
            </p:cNvSpPr>
            <p:nvPr/>
          </p:nvSpPr>
          <p:spPr bwMode="auto">
            <a:xfrm flipV="1">
              <a:off x="4320" y="3312"/>
              <a:ext cx="480"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60486" name="Text Box 38"/>
          <p:cNvSpPr txBox="1">
            <a:spLocks noChangeArrowheads="1"/>
          </p:cNvSpPr>
          <p:nvPr/>
        </p:nvSpPr>
        <p:spPr bwMode="auto">
          <a:xfrm>
            <a:off x="8307388" y="2286000"/>
            <a:ext cx="1598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a:solidFill>
                  <a:srgbClr val="000000"/>
                </a:solidFill>
              </a:rPr>
              <a:t>Allrad</a:t>
            </a:r>
            <a:endParaRPr lang="de-DE" altLang="de-DE" sz="1200" b="1">
              <a:solidFill>
                <a:srgbClr val="FF3300"/>
              </a:solidFill>
            </a:endParaRPr>
          </a:p>
        </p:txBody>
      </p:sp>
      <p:sp>
        <p:nvSpPr>
          <p:cNvPr id="360488" name="Text Box 40"/>
          <p:cNvSpPr txBox="1">
            <a:spLocks noChangeArrowheads="1"/>
          </p:cNvSpPr>
          <p:nvPr/>
        </p:nvSpPr>
        <p:spPr bwMode="auto">
          <a:xfrm>
            <a:off x="8307388" y="2057400"/>
            <a:ext cx="1598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a:solidFill>
                  <a:srgbClr val="000000"/>
                </a:solidFill>
              </a:rPr>
              <a:t>Zapfwellen</a:t>
            </a:r>
            <a:endParaRPr lang="de-DE" altLang="de-DE" sz="1200" b="1">
              <a:solidFill>
                <a:srgbClr val="FF3300"/>
              </a:solidFill>
            </a:endParaRPr>
          </a:p>
        </p:txBody>
      </p:sp>
      <p:sp>
        <p:nvSpPr>
          <p:cNvPr id="360489" name="Text Box 41"/>
          <p:cNvSpPr txBox="1">
            <a:spLocks noChangeArrowheads="1"/>
          </p:cNvSpPr>
          <p:nvPr/>
        </p:nvSpPr>
        <p:spPr bwMode="auto">
          <a:xfrm>
            <a:off x="8307388" y="1858963"/>
            <a:ext cx="1598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a:solidFill>
                  <a:srgbClr val="000000"/>
                </a:solidFill>
              </a:rPr>
              <a:t>Kriechgänge</a:t>
            </a:r>
            <a:endParaRPr lang="de-DE" altLang="de-DE" sz="1200" b="1">
              <a:solidFill>
                <a:srgbClr val="FF3300"/>
              </a:solidFill>
            </a:endParaRPr>
          </a:p>
        </p:txBody>
      </p:sp>
      <p:sp>
        <p:nvSpPr>
          <p:cNvPr id="360490" name="Text Box 42"/>
          <p:cNvSpPr txBox="1">
            <a:spLocks noChangeArrowheads="1"/>
          </p:cNvSpPr>
          <p:nvPr/>
        </p:nvSpPr>
        <p:spPr bwMode="auto">
          <a:xfrm>
            <a:off x="8307388" y="1630363"/>
            <a:ext cx="1598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a:solidFill>
                  <a:srgbClr val="000000"/>
                </a:solidFill>
              </a:rPr>
              <a:t>Arbeitsgänge</a:t>
            </a:r>
            <a:endParaRPr lang="de-DE" altLang="de-DE" sz="1200" b="1">
              <a:solidFill>
                <a:srgbClr val="FF3300"/>
              </a:solidFill>
            </a:endParaRPr>
          </a:p>
        </p:txBody>
      </p:sp>
      <p:sp>
        <p:nvSpPr>
          <p:cNvPr id="41"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Schema eine 4-fach Lastschaltgetriebes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360463"/>
                                        </p:tgtEl>
                                        <p:attrNameLst>
                                          <p:attrName>style.visibility</p:attrName>
                                        </p:attrNameLst>
                                      </p:cBhvr>
                                      <p:to>
                                        <p:strVal val="visible"/>
                                      </p:to>
                                    </p:set>
                                    <p:animEffect transition="in" filter="checkerboard(down)">
                                      <p:cBhvr>
                                        <p:cTn id="7" dur="500"/>
                                        <p:tgtEl>
                                          <p:spTgt spid="3604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60492"/>
                                        </p:tgtEl>
                                        <p:attrNameLst>
                                          <p:attrName>style.visibility</p:attrName>
                                        </p:attrNameLst>
                                      </p:cBhvr>
                                      <p:to>
                                        <p:strVal val="visible"/>
                                      </p:to>
                                    </p:set>
                                    <p:animEffect transition="in" filter="wipe(up)">
                                      <p:cBhvr>
                                        <p:cTn id="12" dur="500"/>
                                        <p:tgtEl>
                                          <p:spTgt spid="3604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60493"/>
                                        </p:tgtEl>
                                        <p:attrNameLst>
                                          <p:attrName>style.visibility</p:attrName>
                                        </p:attrNameLst>
                                      </p:cBhvr>
                                      <p:to>
                                        <p:strVal val="visible"/>
                                      </p:to>
                                    </p:set>
                                    <p:animEffect transition="in" filter="wipe(up)">
                                      <p:cBhvr>
                                        <p:cTn id="17" dur="500"/>
                                        <p:tgtEl>
                                          <p:spTgt spid="3604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60494"/>
                                        </p:tgtEl>
                                        <p:attrNameLst>
                                          <p:attrName>style.visibility</p:attrName>
                                        </p:attrNameLst>
                                      </p:cBhvr>
                                      <p:to>
                                        <p:strVal val="visible"/>
                                      </p:to>
                                    </p:set>
                                    <p:animEffect transition="in" filter="wipe(down)">
                                      <p:cBhvr>
                                        <p:cTn id="22" dur="500"/>
                                        <p:tgtEl>
                                          <p:spTgt spid="3604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60496"/>
                                        </p:tgtEl>
                                        <p:attrNameLst>
                                          <p:attrName>style.visibility</p:attrName>
                                        </p:attrNameLst>
                                      </p:cBhvr>
                                      <p:to>
                                        <p:strVal val="visible"/>
                                      </p:to>
                                    </p:set>
                                    <p:animEffect transition="in" filter="wipe(up)">
                                      <p:cBhvr>
                                        <p:cTn id="27" dur="500"/>
                                        <p:tgtEl>
                                          <p:spTgt spid="36049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60500"/>
                                        </p:tgtEl>
                                        <p:attrNameLst>
                                          <p:attrName>style.visibility</p:attrName>
                                        </p:attrNameLst>
                                      </p:cBhvr>
                                      <p:to>
                                        <p:strVal val="visible"/>
                                      </p:to>
                                    </p:set>
                                    <p:animEffect transition="in" filter="wipe(up)">
                                      <p:cBhvr>
                                        <p:cTn id="32" dur="500"/>
                                        <p:tgtEl>
                                          <p:spTgt spid="360500"/>
                                        </p:tgtEl>
                                      </p:cBhvr>
                                    </p:animEffect>
                                  </p:childTnLst>
                                </p:cTn>
                              </p:par>
                            </p:childTnLst>
                          </p:cTn>
                        </p:par>
                        <p:par>
                          <p:cTn id="33" fill="hold" nodeType="afterGroup">
                            <p:stCondLst>
                              <p:cond delay="500"/>
                            </p:stCondLst>
                            <p:childTnLst>
                              <p:par>
                                <p:cTn id="34" presetID="17" presetClass="entr" presetSubtype="4" fill="hold" grpId="0" nodeType="afterEffect">
                                  <p:stCondLst>
                                    <p:cond delay="0"/>
                                  </p:stCondLst>
                                  <p:childTnLst>
                                    <p:set>
                                      <p:cBhvr>
                                        <p:cTn id="35" dur="1" fill="hold">
                                          <p:stCondLst>
                                            <p:cond delay="0"/>
                                          </p:stCondLst>
                                        </p:cTn>
                                        <p:tgtEl>
                                          <p:spTgt spid="360490"/>
                                        </p:tgtEl>
                                        <p:attrNameLst>
                                          <p:attrName>style.visibility</p:attrName>
                                        </p:attrNameLst>
                                      </p:cBhvr>
                                      <p:to>
                                        <p:strVal val="visible"/>
                                      </p:to>
                                    </p:set>
                                    <p:anim calcmode="lin" valueType="num">
                                      <p:cBhvr>
                                        <p:cTn id="36" dur="500" fill="hold"/>
                                        <p:tgtEl>
                                          <p:spTgt spid="360490"/>
                                        </p:tgtEl>
                                        <p:attrNameLst>
                                          <p:attrName>ppt_x</p:attrName>
                                        </p:attrNameLst>
                                      </p:cBhvr>
                                      <p:tavLst>
                                        <p:tav tm="0">
                                          <p:val>
                                            <p:strVal val="#ppt_x"/>
                                          </p:val>
                                        </p:tav>
                                        <p:tav tm="100000">
                                          <p:val>
                                            <p:strVal val="#ppt_x"/>
                                          </p:val>
                                        </p:tav>
                                      </p:tavLst>
                                    </p:anim>
                                    <p:anim calcmode="lin" valueType="num">
                                      <p:cBhvr>
                                        <p:cTn id="37" dur="500" fill="hold"/>
                                        <p:tgtEl>
                                          <p:spTgt spid="360490"/>
                                        </p:tgtEl>
                                        <p:attrNameLst>
                                          <p:attrName>ppt_y</p:attrName>
                                        </p:attrNameLst>
                                      </p:cBhvr>
                                      <p:tavLst>
                                        <p:tav tm="0">
                                          <p:val>
                                            <p:strVal val="#ppt_y+#ppt_h/2"/>
                                          </p:val>
                                        </p:tav>
                                        <p:tav tm="100000">
                                          <p:val>
                                            <p:strVal val="#ppt_y"/>
                                          </p:val>
                                        </p:tav>
                                      </p:tavLst>
                                    </p:anim>
                                    <p:anim calcmode="lin" valueType="num">
                                      <p:cBhvr>
                                        <p:cTn id="38" dur="500" fill="hold"/>
                                        <p:tgtEl>
                                          <p:spTgt spid="360490"/>
                                        </p:tgtEl>
                                        <p:attrNameLst>
                                          <p:attrName>ppt_w</p:attrName>
                                        </p:attrNameLst>
                                      </p:cBhvr>
                                      <p:tavLst>
                                        <p:tav tm="0">
                                          <p:val>
                                            <p:strVal val="#ppt_w"/>
                                          </p:val>
                                        </p:tav>
                                        <p:tav tm="100000">
                                          <p:val>
                                            <p:strVal val="#ppt_w"/>
                                          </p:val>
                                        </p:tav>
                                      </p:tavLst>
                                    </p:anim>
                                    <p:anim calcmode="lin" valueType="num">
                                      <p:cBhvr>
                                        <p:cTn id="39" dur="500" fill="hold"/>
                                        <p:tgtEl>
                                          <p:spTgt spid="360490"/>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60497"/>
                                        </p:tgtEl>
                                        <p:attrNameLst>
                                          <p:attrName>style.visibility</p:attrName>
                                        </p:attrNameLst>
                                      </p:cBhvr>
                                      <p:to>
                                        <p:strVal val="visible"/>
                                      </p:to>
                                    </p:set>
                                    <p:animEffect transition="in" filter="wipe(down)">
                                      <p:cBhvr>
                                        <p:cTn id="44" dur="500"/>
                                        <p:tgtEl>
                                          <p:spTgt spid="360497"/>
                                        </p:tgtEl>
                                      </p:cBhvr>
                                    </p:animEffect>
                                  </p:childTnLst>
                                </p:cTn>
                              </p:par>
                            </p:childTnLst>
                          </p:cTn>
                        </p:par>
                        <p:par>
                          <p:cTn id="45" fill="hold" nodeType="afterGroup">
                            <p:stCondLst>
                              <p:cond delay="500"/>
                            </p:stCondLst>
                            <p:childTnLst>
                              <p:par>
                                <p:cTn id="46" presetID="17" presetClass="entr" presetSubtype="4" fill="hold" grpId="0" nodeType="afterEffect">
                                  <p:stCondLst>
                                    <p:cond delay="0"/>
                                  </p:stCondLst>
                                  <p:childTnLst>
                                    <p:set>
                                      <p:cBhvr>
                                        <p:cTn id="47" dur="1" fill="hold">
                                          <p:stCondLst>
                                            <p:cond delay="0"/>
                                          </p:stCondLst>
                                        </p:cTn>
                                        <p:tgtEl>
                                          <p:spTgt spid="360489"/>
                                        </p:tgtEl>
                                        <p:attrNameLst>
                                          <p:attrName>style.visibility</p:attrName>
                                        </p:attrNameLst>
                                      </p:cBhvr>
                                      <p:to>
                                        <p:strVal val="visible"/>
                                      </p:to>
                                    </p:set>
                                    <p:anim calcmode="lin" valueType="num">
                                      <p:cBhvr>
                                        <p:cTn id="48" dur="500" fill="hold"/>
                                        <p:tgtEl>
                                          <p:spTgt spid="360489"/>
                                        </p:tgtEl>
                                        <p:attrNameLst>
                                          <p:attrName>ppt_x</p:attrName>
                                        </p:attrNameLst>
                                      </p:cBhvr>
                                      <p:tavLst>
                                        <p:tav tm="0">
                                          <p:val>
                                            <p:strVal val="#ppt_x"/>
                                          </p:val>
                                        </p:tav>
                                        <p:tav tm="100000">
                                          <p:val>
                                            <p:strVal val="#ppt_x"/>
                                          </p:val>
                                        </p:tav>
                                      </p:tavLst>
                                    </p:anim>
                                    <p:anim calcmode="lin" valueType="num">
                                      <p:cBhvr>
                                        <p:cTn id="49" dur="500" fill="hold"/>
                                        <p:tgtEl>
                                          <p:spTgt spid="360489"/>
                                        </p:tgtEl>
                                        <p:attrNameLst>
                                          <p:attrName>ppt_y</p:attrName>
                                        </p:attrNameLst>
                                      </p:cBhvr>
                                      <p:tavLst>
                                        <p:tav tm="0">
                                          <p:val>
                                            <p:strVal val="#ppt_y+#ppt_h/2"/>
                                          </p:val>
                                        </p:tav>
                                        <p:tav tm="100000">
                                          <p:val>
                                            <p:strVal val="#ppt_y"/>
                                          </p:val>
                                        </p:tav>
                                      </p:tavLst>
                                    </p:anim>
                                    <p:anim calcmode="lin" valueType="num">
                                      <p:cBhvr>
                                        <p:cTn id="50" dur="500" fill="hold"/>
                                        <p:tgtEl>
                                          <p:spTgt spid="360489"/>
                                        </p:tgtEl>
                                        <p:attrNameLst>
                                          <p:attrName>ppt_w</p:attrName>
                                        </p:attrNameLst>
                                      </p:cBhvr>
                                      <p:tavLst>
                                        <p:tav tm="0">
                                          <p:val>
                                            <p:strVal val="#ppt_w"/>
                                          </p:val>
                                        </p:tav>
                                        <p:tav tm="100000">
                                          <p:val>
                                            <p:strVal val="#ppt_w"/>
                                          </p:val>
                                        </p:tav>
                                      </p:tavLst>
                                    </p:anim>
                                    <p:anim calcmode="lin" valueType="num">
                                      <p:cBhvr>
                                        <p:cTn id="51" dur="500" fill="hold"/>
                                        <p:tgtEl>
                                          <p:spTgt spid="360489"/>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60495"/>
                                        </p:tgtEl>
                                        <p:attrNameLst>
                                          <p:attrName>style.visibility</p:attrName>
                                        </p:attrNameLst>
                                      </p:cBhvr>
                                      <p:to>
                                        <p:strVal val="visible"/>
                                      </p:to>
                                    </p:set>
                                    <p:animEffect transition="in" filter="wipe(left)">
                                      <p:cBhvr>
                                        <p:cTn id="56" dur="500"/>
                                        <p:tgtEl>
                                          <p:spTgt spid="360495"/>
                                        </p:tgtEl>
                                      </p:cBhvr>
                                    </p:animEffect>
                                  </p:childTnLst>
                                </p:cTn>
                              </p:par>
                            </p:childTnLst>
                          </p:cTn>
                        </p:par>
                        <p:par>
                          <p:cTn id="57" fill="hold" nodeType="afterGroup">
                            <p:stCondLst>
                              <p:cond delay="500"/>
                            </p:stCondLst>
                            <p:childTnLst>
                              <p:par>
                                <p:cTn id="58" presetID="17" presetClass="entr" presetSubtype="4" fill="hold" grpId="0" nodeType="afterEffect">
                                  <p:stCondLst>
                                    <p:cond delay="0"/>
                                  </p:stCondLst>
                                  <p:childTnLst>
                                    <p:set>
                                      <p:cBhvr>
                                        <p:cTn id="59" dur="1" fill="hold">
                                          <p:stCondLst>
                                            <p:cond delay="0"/>
                                          </p:stCondLst>
                                        </p:cTn>
                                        <p:tgtEl>
                                          <p:spTgt spid="360488"/>
                                        </p:tgtEl>
                                        <p:attrNameLst>
                                          <p:attrName>style.visibility</p:attrName>
                                        </p:attrNameLst>
                                      </p:cBhvr>
                                      <p:to>
                                        <p:strVal val="visible"/>
                                      </p:to>
                                    </p:set>
                                    <p:anim calcmode="lin" valueType="num">
                                      <p:cBhvr>
                                        <p:cTn id="60" dur="500" fill="hold"/>
                                        <p:tgtEl>
                                          <p:spTgt spid="360488"/>
                                        </p:tgtEl>
                                        <p:attrNameLst>
                                          <p:attrName>ppt_x</p:attrName>
                                        </p:attrNameLst>
                                      </p:cBhvr>
                                      <p:tavLst>
                                        <p:tav tm="0">
                                          <p:val>
                                            <p:strVal val="#ppt_x"/>
                                          </p:val>
                                        </p:tav>
                                        <p:tav tm="100000">
                                          <p:val>
                                            <p:strVal val="#ppt_x"/>
                                          </p:val>
                                        </p:tav>
                                      </p:tavLst>
                                    </p:anim>
                                    <p:anim calcmode="lin" valueType="num">
                                      <p:cBhvr>
                                        <p:cTn id="61" dur="500" fill="hold"/>
                                        <p:tgtEl>
                                          <p:spTgt spid="360488"/>
                                        </p:tgtEl>
                                        <p:attrNameLst>
                                          <p:attrName>ppt_y</p:attrName>
                                        </p:attrNameLst>
                                      </p:cBhvr>
                                      <p:tavLst>
                                        <p:tav tm="0">
                                          <p:val>
                                            <p:strVal val="#ppt_y+#ppt_h/2"/>
                                          </p:val>
                                        </p:tav>
                                        <p:tav tm="100000">
                                          <p:val>
                                            <p:strVal val="#ppt_y"/>
                                          </p:val>
                                        </p:tav>
                                      </p:tavLst>
                                    </p:anim>
                                    <p:anim calcmode="lin" valueType="num">
                                      <p:cBhvr>
                                        <p:cTn id="62" dur="500" fill="hold"/>
                                        <p:tgtEl>
                                          <p:spTgt spid="360488"/>
                                        </p:tgtEl>
                                        <p:attrNameLst>
                                          <p:attrName>ppt_w</p:attrName>
                                        </p:attrNameLst>
                                      </p:cBhvr>
                                      <p:tavLst>
                                        <p:tav tm="0">
                                          <p:val>
                                            <p:strVal val="#ppt_w"/>
                                          </p:val>
                                        </p:tav>
                                        <p:tav tm="100000">
                                          <p:val>
                                            <p:strVal val="#ppt_w"/>
                                          </p:val>
                                        </p:tav>
                                      </p:tavLst>
                                    </p:anim>
                                    <p:anim calcmode="lin" valueType="num">
                                      <p:cBhvr>
                                        <p:cTn id="63" dur="500" fill="hold"/>
                                        <p:tgtEl>
                                          <p:spTgt spid="360488"/>
                                        </p:tgtEl>
                                        <p:attrNameLst>
                                          <p:attrName>ppt_h</p:attrName>
                                        </p:attrNameLst>
                                      </p:cBhvr>
                                      <p:tavLst>
                                        <p:tav tm="0">
                                          <p:val>
                                            <p:fltVal val="0"/>
                                          </p:val>
                                        </p:tav>
                                        <p:tav tm="100000">
                                          <p:val>
                                            <p:strVal val="#ppt_h"/>
                                          </p:val>
                                        </p:tav>
                                      </p:tavLst>
                                    </p:anim>
                                  </p:childTnLst>
                                </p:cTn>
                              </p:par>
                            </p:childTnLst>
                          </p:cTn>
                        </p:par>
                        <p:par>
                          <p:cTn id="64" fill="hold" nodeType="afterGroup">
                            <p:stCondLst>
                              <p:cond delay="1000"/>
                            </p:stCondLst>
                            <p:childTnLst>
                              <p:par>
                                <p:cTn id="65" presetID="17" presetClass="entr" presetSubtype="4" fill="hold" grpId="0" nodeType="afterEffect">
                                  <p:stCondLst>
                                    <p:cond delay="0"/>
                                  </p:stCondLst>
                                  <p:childTnLst>
                                    <p:set>
                                      <p:cBhvr>
                                        <p:cTn id="66" dur="1" fill="hold">
                                          <p:stCondLst>
                                            <p:cond delay="0"/>
                                          </p:stCondLst>
                                        </p:cTn>
                                        <p:tgtEl>
                                          <p:spTgt spid="360480"/>
                                        </p:tgtEl>
                                        <p:attrNameLst>
                                          <p:attrName>style.visibility</p:attrName>
                                        </p:attrNameLst>
                                      </p:cBhvr>
                                      <p:to>
                                        <p:strVal val="visible"/>
                                      </p:to>
                                    </p:set>
                                    <p:anim calcmode="lin" valueType="num">
                                      <p:cBhvr>
                                        <p:cTn id="67" dur="500" fill="hold"/>
                                        <p:tgtEl>
                                          <p:spTgt spid="360480"/>
                                        </p:tgtEl>
                                        <p:attrNameLst>
                                          <p:attrName>ppt_x</p:attrName>
                                        </p:attrNameLst>
                                      </p:cBhvr>
                                      <p:tavLst>
                                        <p:tav tm="0">
                                          <p:val>
                                            <p:strVal val="#ppt_x"/>
                                          </p:val>
                                        </p:tav>
                                        <p:tav tm="100000">
                                          <p:val>
                                            <p:strVal val="#ppt_x"/>
                                          </p:val>
                                        </p:tav>
                                      </p:tavLst>
                                    </p:anim>
                                    <p:anim calcmode="lin" valueType="num">
                                      <p:cBhvr>
                                        <p:cTn id="68" dur="500" fill="hold"/>
                                        <p:tgtEl>
                                          <p:spTgt spid="360480"/>
                                        </p:tgtEl>
                                        <p:attrNameLst>
                                          <p:attrName>ppt_y</p:attrName>
                                        </p:attrNameLst>
                                      </p:cBhvr>
                                      <p:tavLst>
                                        <p:tav tm="0">
                                          <p:val>
                                            <p:strVal val="#ppt_y+#ppt_h/2"/>
                                          </p:val>
                                        </p:tav>
                                        <p:tav tm="100000">
                                          <p:val>
                                            <p:strVal val="#ppt_y"/>
                                          </p:val>
                                        </p:tav>
                                      </p:tavLst>
                                    </p:anim>
                                    <p:anim calcmode="lin" valueType="num">
                                      <p:cBhvr>
                                        <p:cTn id="69" dur="500" fill="hold"/>
                                        <p:tgtEl>
                                          <p:spTgt spid="360480"/>
                                        </p:tgtEl>
                                        <p:attrNameLst>
                                          <p:attrName>ppt_w</p:attrName>
                                        </p:attrNameLst>
                                      </p:cBhvr>
                                      <p:tavLst>
                                        <p:tav tm="0">
                                          <p:val>
                                            <p:strVal val="#ppt_w"/>
                                          </p:val>
                                        </p:tav>
                                        <p:tav tm="100000">
                                          <p:val>
                                            <p:strVal val="#ppt_w"/>
                                          </p:val>
                                        </p:tav>
                                      </p:tavLst>
                                    </p:anim>
                                    <p:anim calcmode="lin" valueType="num">
                                      <p:cBhvr>
                                        <p:cTn id="70" dur="500" fill="hold"/>
                                        <p:tgtEl>
                                          <p:spTgt spid="360480"/>
                                        </p:tgtEl>
                                        <p:attrNameLst>
                                          <p:attrName>ppt_h</p:attrName>
                                        </p:attrNameLst>
                                      </p:cBhvr>
                                      <p:tavLst>
                                        <p:tav tm="0">
                                          <p:val>
                                            <p:fltVal val="0"/>
                                          </p:val>
                                        </p:tav>
                                        <p:tav tm="100000">
                                          <p:val>
                                            <p:strVal val="#ppt_h"/>
                                          </p:val>
                                        </p:tav>
                                      </p:tavLst>
                                    </p:anim>
                                  </p:childTnLst>
                                </p:cTn>
                              </p:par>
                            </p:childTnLst>
                          </p:cTn>
                        </p:par>
                        <p:par>
                          <p:cTn id="71" fill="hold" nodeType="afterGroup">
                            <p:stCondLst>
                              <p:cond delay="1500"/>
                            </p:stCondLst>
                            <p:childTnLst>
                              <p:par>
                                <p:cTn id="72" presetID="17" presetClass="entr" presetSubtype="4" fill="hold" grpId="0" nodeType="afterEffect">
                                  <p:stCondLst>
                                    <p:cond delay="0"/>
                                  </p:stCondLst>
                                  <p:childTnLst>
                                    <p:set>
                                      <p:cBhvr>
                                        <p:cTn id="73" dur="1" fill="hold">
                                          <p:stCondLst>
                                            <p:cond delay="0"/>
                                          </p:stCondLst>
                                        </p:cTn>
                                        <p:tgtEl>
                                          <p:spTgt spid="360482"/>
                                        </p:tgtEl>
                                        <p:attrNameLst>
                                          <p:attrName>style.visibility</p:attrName>
                                        </p:attrNameLst>
                                      </p:cBhvr>
                                      <p:to>
                                        <p:strVal val="visible"/>
                                      </p:to>
                                    </p:set>
                                    <p:anim calcmode="lin" valueType="num">
                                      <p:cBhvr>
                                        <p:cTn id="74" dur="500" fill="hold"/>
                                        <p:tgtEl>
                                          <p:spTgt spid="360482"/>
                                        </p:tgtEl>
                                        <p:attrNameLst>
                                          <p:attrName>ppt_x</p:attrName>
                                        </p:attrNameLst>
                                      </p:cBhvr>
                                      <p:tavLst>
                                        <p:tav tm="0">
                                          <p:val>
                                            <p:strVal val="#ppt_x"/>
                                          </p:val>
                                        </p:tav>
                                        <p:tav tm="100000">
                                          <p:val>
                                            <p:strVal val="#ppt_x"/>
                                          </p:val>
                                        </p:tav>
                                      </p:tavLst>
                                    </p:anim>
                                    <p:anim calcmode="lin" valueType="num">
                                      <p:cBhvr>
                                        <p:cTn id="75" dur="500" fill="hold"/>
                                        <p:tgtEl>
                                          <p:spTgt spid="360482"/>
                                        </p:tgtEl>
                                        <p:attrNameLst>
                                          <p:attrName>ppt_y</p:attrName>
                                        </p:attrNameLst>
                                      </p:cBhvr>
                                      <p:tavLst>
                                        <p:tav tm="0">
                                          <p:val>
                                            <p:strVal val="#ppt_y+#ppt_h/2"/>
                                          </p:val>
                                        </p:tav>
                                        <p:tav tm="100000">
                                          <p:val>
                                            <p:strVal val="#ppt_y"/>
                                          </p:val>
                                        </p:tav>
                                      </p:tavLst>
                                    </p:anim>
                                    <p:anim calcmode="lin" valueType="num">
                                      <p:cBhvr>
                                        <p:cTn id="76" dur="500" fill="hold"/>
                                        <p:tgtEl>
                                          <p:spTgt spid="360482"/>
                                        </p:tgtEl>
                                        <p:attrNameLst>
                                          <p:attrName>ppt_w</p:attrName>
                                        </p:attrNameLst>
                                      </p:cBhvr>
                                      <p:tavLst>
                                        <p:tav tm="0">
                                          <p:val>
                                            <p:strVal val="#ppt_w"/>
                                          </p:val>
                                        </p:tav>
                                        <p:tav tm="100000">
                                          <p:val>
                                            <p:strVal val="#ppt_w"/>
                                          </p:val>
                                        </p:tav>
                                      </p:tavLst>
                                    </p:anim>
                                    <p:anim calcmode="lin" valueType="num">
                                      <p:cBhvr>
                                        <p:cTn id="77" dur="500" fill="hold"/>
                                        <p:tgtEl>
                                          <p:spTgt spid="360482"/>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360491"/>
                                        </p:tgtEl>
                                        <p:attrNameLst>
                                          <p:attrName>style.visibility</p:attrName>
                                        </p:attrNameLst>
                                      </p:cBhvr>
                                      <p:to>
                                        <p:strVal val="visible"/>
                                      </p:to>
                                    </p:set>
                                    <p:animEffect transition="in" filter="wipe(up)">
                                      <p:cBhvr>
                                        <p:cTn id="82" dur="500"/>
                                        <p:tgtEl>
                                          <p:spTgt spid="36049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nodeType="clickEffect">
                                  <p:stCondLst>
                                    <p:cond delay="0"/>
                                  </p:stCondLst>
                                  <p:childTnLst>
                                    <p:set>
                                      <p:cBhvr>
                                        <p:cTn id="86" dur="1" fill="hold">
                                          <p:stCondLst>
                                            <p:cond delay="0"/>
                                          </p:stCondLst>
                                        </p:cTn>
                                        <p:tgtEl>
                                          <p:spTgt spid="360499"/>
                                        </p:tgtEl>
                                        <p:attrNameLst>
                                          <p:attrName>style.visibility</p:attrName>
                                        </p:attrNameLst>
                                      </p:cBhvr>
                                      <p:to>
                                        <p:strVal val="visible"/>
                                      </p:to>
                                    </p:set>
                                    <p:animEffect transition="in" filter="wipe(right)">
                                      <p:cBhvr>
                                        <p:cTn id="87" dur="500"/>
                                        <p:tgtEl>
                                          <p:spTgt spid="360499"/>
                                        </p:tgtEl>
                                      </p:cBhvr>
                                    </p:animEffect>
                                  </p:childTnLst>
                                </p:cTn>
                              </p:par>
                            </p:childTnLst>
                          </p:cTn>
                        </p:par>
                        <p:par>
                          <p:cTn id="88" fill="hold" nodeType="afterGroup">
                            <p:stCondLst>
                              <p:cond delay="500"/>
                            </p:stCondLst>
                            <p:childTnLst>
                              <p:par>
                                <p:cTn id="89" presetID="17" presetClass="entr" presetSubtype="4" fill="hold" grpId="0" nodeType="afterEffect">
                                  <p:stCondLst>
                                    <p:cond delay="0"/>
                                  </p:stCondLst>
                                  <p:childTnLst>
                                    <p:set>
                                      <p:cBhvr>
                                        <p:cTn id="90" dur="1" fill="hold">
                                          <p:stCondLst>
                                            <p:cond delay="0"/>
                                          </p:stCondLst>
                                        </p:cTn>
                                        <p:tgtEl>
                                          <p:spTgt spid="360486"/>
                                        </p:tgtEl>
                                        <p:attrNameLst>
                                          <p:attrName>style.visibility</p:attrName>
                                        </p:attrNameLst>
                                      </p:cBhvr>
                                      <p:to>
                                        <p:strVal val="visible"/>
                                      </p:to>
                                    </p:set>
                                    <p:anim calcmode="lin" valueType="num">
                                      <p:cBhvr>
                                        <p:cTn id="91" dur="500" fill="hold"/>
                                        <p:tgtEl>
                                          <p:spTgt spid="360486"/>
                                        </p:tgtEl>
                                        <p:attrNameLst>
                                          <p:attrName>ppt_x</p:attrName>
                                        </p:attrNameLst>
                                      </p:cBhvr>
                                      <p:tavLst>
                                        <p:tav tm="0">
                                          <p:val>
                                            <p:strVal val="#ppt_x"/>
                                          </p:val>
                                        </p:tav>
                                        <p:tav tm="100000">
                                          <p:val>
                                            <p:strVal val="#ppt_x"/>
                                          </p:val>
                                        </p:tav>
                                      </p:tavLst>
                                    </p:anim>
                                    <p:anim calcmode="lin" valueType="num">
                                      <p:cBhvr>
                                        <p:cTn id="92" dur="500" fill="hold"/>
                                        <p:tgtEl>
                                          <p:spTgt spid="360486"/>
                                        </p:tgtEl>
                                        <p:attrNameLst>
                                          <p:attrName>ppt_y</p:attrName>
                                        </p:attrNameLst>
                                      </p:cBhvr>
                                      <p:tavLst>
                                        <p:tav tm="0">
                                          <p:val>
                                            <p:strVal val="#ppt_y+#ppt_h/2"/>
                                          </p:val>
                                        </p:tav>
                                        <p:tav tm="100000">
                                          <p:val>
                                            <p:strVal val="#ppt_y"/>
                                          </p:val>
                                        </p:tav>
                                      </p:tavLst>
                                    </p:anim>
                                    <p:anim calcmode="lin" valueType="num">
                                      <p:cBhvr>
                                        <p:cTn id="93" dur="500" fill="hold"/>
                                        <p:tgtEl>
                                          <p:spTgt spid="360486"/>
                                        </p:tgtEl>
                                        <p:attrNameLst>
                                          <p:attrName>ppt_w</p:attrName>
                                        </p:attrNameLst>
                                      </p:cBhvr>
                                      <p:tavLst>
                                        <p:tav tm="0">
                                          <p:val>
                                            <p:strVal val="#ppt_w"/>
                                          </p:val>
                                        </p:tav>
                                        <p:tav tm="100000">
                                          <p:val>
                                            <p:strVal val="#ppt_w"/>
                                          </p:val>
                                        </p:tav>
                                      </p:tavLst>
                                    </p:anim>
                                    <p:anim calcmode="lin" valueType="num">
                                      <p:cBhvr>
                                        <p:cTn id="94" dur="500" fill="hold"/>
                                        <p:tgtEl>
                                          <p:spTgt spid="360486"/>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nodeType="clickEffect">
                                  <p:stCondLst>
                                    <p:cond delay="0"/>
                                  </p:stCondLst>
                                  <p:childTnLst>
                                    <p:set>
                                      <p:cBhvr>
                                        <p:cTn id="98" dur="1" fill="hold">
                                          <p:stCondLst>
                                            <p:cond delay="0"/>
                                          </p:stCondLst>
                                        </p:cTn>
                                        <p:tgtEl>
                                          <p:spTgt spid="360498"/>
                                        </p:tgtEl>
                                        <p:attrNameLst>
                                          <p:attrName>style.visibility</p:attrName>
                                        </p:attrNameLst>
                                      </p:cBhvr>
                                      <p:to>
                                        <p:strVal val="visible"/>
                                      </p:to>
                                    </p:set>
                                    <p:animEffect transition="in" filter="wipe(left)">
                                      <p:cBhvr>
                                        <p:cTn id="99" dur="500"/>
                                        <p:tgtEl>
                                          <p:spTgt spid="360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80" grpId="0" autoUpdateAnimBg="0"/>
      <p:bldP spid="360482" grpId="0" autoUpdateAnimBg="0"/>
      <p:bldP spid="360486" grpId="0" autoUpdateAnimBg="0"/>
      <p:bldP spid="360488" grpId="0" autoUpdateAnimBg="0"/>
      <p:bldP spid="360489" grpId="0" autoUpdateAnimBg="0"/>
      <p:bldP spid="3604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529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AD35BBF-DEDC-4AD9-A547-A075022FAF7D}" type="slidenum">
              <a:rPr lang="de-DE" altLang="de-DE" sz="1000">
                <a:solidFill>
                  <a:srgbClr val="71AD2A"/>
                </a:solidFill>
              </a:rPr>
              <a:pPr algn="r">
                <a:spcBef>
                  <a:spcPct val="0"/>
                </a:spcBef>
                <a:buClrTx/>
                <a:buFontTx/>
                <a:buNone/>
              </a:pPr>
              <a:t>47</a:t>
            </a:fld>
            <a:endParaRPr lang="de-DE" altLang="de-DE" sz="1000">
              <a:solidFill>
                <a:srgbClr val="71AD2A"/>
              </a:solidFill>
            </a:endParaRPr>
          </a:p>
        </p:txBody>
      </p:sp>
      <p:sp>
        <p:nvSpPr>
          <p:cNvPr id="5529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grpSp>
        <p:nvGrpSpPr>
          <p:cNvPr id="408578" name="Group 2"/>
          <p:cNvGrpSpPr>
            <a:grpSpLocks/>
          </p:cNvGrpSpPr>
          <p:nvPr/>
        </p:nvGrpSpPr>
        <p:grpSpPr bwMode="auto">
          <a:xfrm>
            <a:off x="207963" y="228600"/>
            <a:ext cx="9469437" cy="6426200"/>
            <a:chOff x="131" y="144"/>
            <a:chExt cx="5965" cy="4048"/>
          </a:xfrm>
        </p:grpSpPr>
        <p:sp>
          <p:nvSpPr>
            <p:cNvPr id="55303" name="Rectangle 3"/>
            <p:cNvSpPr>
              <a:spLocks noChangeArrowheads="1"/>
            </p:cNvSpPr>
            <p:nvPr/>
          </p:nvSpPr>
          <p:spPr bwMode="auto">
            <a:xfrm>
              <a:off x="144" y="144"/>
              <a:ext cx="5952" cy="3792"/>
            </a:xfrm>
            <a:prstGeom prst="rect">
              <a:avLst/>
            </a:prstGeom>
            <a:gradFill rotWithShape="0">
              <a:gsLst>
                <a:gs pos="0">
                  <a:srgbClr val="FFFFFF"/>
                </a:gs>
                <a:gs pos="100000">
                  <a:srgbClr val="C0C0C0"/>
                </a:gs>
              </a:gsLst>
              <a:path path="shape">
                <a:fillToRect l="50000" t="50000" r="50000" b="50000"/>
              </a:path>
            </a:gra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55304" name="Rectangle 4"/>
            <p:cNvSpPr>
              <a:spLocks noChangeArrowheads="1"/>
            </p:cNvSpPr>
            <p:nvPr/>
          </p:nvSpPr>
          <p:spPr bwMode="auto">
            <a:xfrm>
              <a:off x="144" y="3936"/>
              <a:ext cx="1776" cy="240"/>
            </a:xfrm>
            <a:prstGeom prst="rect">
              <a:avLst/>
            </a:prstGeom>
            <a:solidFill>
              <a:srgbClr val="FF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55305" name="Rectangle 5"/>
            <p:cNvSpPr>
              <a:spLocks noChangeArrowheads="1"/>
            </p:cNvSpPr>
            <p:nvPr/>
          </p:nvSpPr>
          <p:spPr bwMode="auto">
            <a:xfrm>
              <a:off x="4368" y="3936"/>
              <a:ext cx="1728" cy="240"/>
            </a:xfrm>
            <a:prstGeom prst="rect">
              <a:avLst/>
            </a:prstGeom>
            <a:solidFill>
              <a:srgbClr val="FF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55306" name="Rectangle 6"/>
            <p:cNvSpPr>
              <a:spLocks noChangeArrowheads="1"/>
            </p:cNvSpPr>
            <p:nvPr/>
          </p:nvSpPr>
          <p:spPr bwMode="auto">
            <a:xfrm>
              <a:off x="1920" y="3936"/>
              <a:ext cx="2448" cy="240"/>
            </a:xfrm>
            <a:prstGeom prst="rect">
              <a:avLst/>
            </a:prstGeom>
            <a:solidFill>
              <a:srgbClr val="FF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55307" name="Rectangle 7"/>
            <p:cNvSpPr>
              <a:spLocks noChangeArrowheads="1"/>
            </p:cNvSpPr>
            <p:nvPr/>
          </p:nvSpPr>
          <p:spPr bwMode="auto">
            <a:xfrm>
              <a:off x="131" y="3920"/>
              <a:ext cx="1780"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000" b="1">
                  <a:solidFill>
                    <a:srgbClr val="000000"/>
                  </a:solidFill>
                  <a:latin typeface="Times New Roman" pitchFamily="18" charset="0"/>
                </a:rPr>
                <a:t>FH Triesdorf</a:t>
              </a:r>
              <a:endParaRPr lang="de-DE" altLang="de-DE" sz="1000">
                <a:solidFill>
                  <a:srgbClr val="000000"/>
                </a:solidFill>
                <a:latin typeface="Times New Roman" pitchFamily="18" charset="0"/>
              </a:endParaRPr>
            </a:p>
            <a:p>
              <a:pPr algn="ctr">
                <a:lnSpc>
                  <a:spcPct val="35000"/>
                </a:lnSpc>
                <a:spcBef>
                  <a:spcPct val="50000"/>
                </a:spcBef>
                <a:buClrTx/>
                <a:buFontTx/>
                <a:buNone/>
              </a:pPr>
              <a:r>
                <a:rPr lang="de-DE" altLang="de-DE" sz="1000">
                  <a:solidFill>
                    <a:srgbClr val="000000"/>
                  </a:solidFill>
                  <a:latin typeface="Times New Roman" pitchFamily="18" charset="0"/>
                </a:rPr>
                <a:t>Prof. Dr. U.  Groß</a:t>
              </a:r>
              <a:endParaRPr lang="de-DE" altLang="de-DE" sz="1000">
                <a:solidFill>
                  <a:srgbClr val="000000"/>
                </a:solidFill>
              </a:endParaRPr>
            </a:p>
          </p:txBody>
        </p:sp>
        <p:sp>
          <p:nvSpPr>
            <p:cNvPr id="408584" name="Rectangle 8"/>
            <p:cNvSpPr>
              <a:spLocks noChangeArrowheads="1"/>
            </p:cNvSpPr>
            <p:nvPr/>
          </p:nvSpPr>
          <p:spPr bwMode="auto">
            <a:xfrm>
              <a:off x="1982" y="3906"/>
              <a:ext cx="2293"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b="1" i="1">
                  <a:solidFill>
                    <a:srgbClr val="FF0000"/>
                  </a:solidFill>
                  <a:effectLst>
                    <a:outerShdw blurRad="38100" dist="38100" dir="2700000" algn="tl">
                      <a:srgbClr val="C0C0C0"/>
                    </a:outerShdw>
                  </a:effectLst>
                  <a:latin typeface="Times New Roman" pitchFamily="18" charset="0"/>
                </a:rPr>
                <a:t>Traktoren</a:t>
              </a:r>
              <a:endParaRPr lang="de-DE" altLang="de-DE" b="1" i="1"/>
            </a:p>
          </p:txBody>
        </p:sp>
        <p:sp>
          <p:nvSpPr>
            <p:cNvPr id="55309" name="Rectangle 9"/>
            <p:cNvSpPr>
              <a:spLocks noChangeArrowheads="1"/>
            </p:cNvSpPr>
            <p:nvPr/>
          </p:nvSpPr>
          <p:spPr bwMode="auto">
            <a:xfrm>
              <a:off x="4368" y="3936"/>
              <a:ext cx="602"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000" b="1">
                  <a:solidFill>
                    <a:srgbClr val="000000"/>
                  </a:solidFill>
                  <a:latin typeface="Times New Roman" pitchFamily="18" charset="0"/>
                </a:rPr>
                <a:t>Quelle:</a:t>
              </a:r>
            </a:p>
          </p:txBody>
        </p:sp>
        <p:sp>
          <p:nvSpPr>
            <p:cNvPr id="55310" name="Rectangle 10"/>
            <p:cNvSpPr>
              <a:spLocks noChangeArrowheads="1"/>
            </p:cNvSpPr>
            <p:nvPr/>
          </p:nvSpPr>
          <p:spPr bwMode="auto">
            <a:xfrm>
              <a:off x="5094" y="3981"/>
              <a:ext cx="961"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000">
                  <a:solidFill>
                    <a:srgbClr val="000000"/>
                  </a:solidFill>
                  <a:latin typeface="Times New Roman" pitchFamily="18" charset="0"/>
                </a:rPr>
                <a:t>FEIn</a:t>
              </a:r>
            </a:p>
          </p:txBody>
        </p:sp>
      </p:grpSp>
      <p:sp>
        <p:nvSpPr>
          <p:cNvPr id="408587" name="Rectangle 11"/>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Neue Folien</a:t>
            </a:r>
            <a:endParaRPr lang="de-DE" altLang="de-DE" sz="1400" b="0">
              <a:effectLst>
                <a:outerShdw blurRad="38100" dist="38100" dir="2700000" algn="tl">
                  <a:srgbClr val="C0C0C0"/>
                </a:outerShdw>
              </a:effectLst>
            </a:endParaRPr>
          </a:p>
        </p:txBody>
      </p:sp>
      <p:pic>
        <p:nvPicPr>
          <p:cNvPr id="55302" name="Picture 12" descr="Lastschaltung1"/>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344488" y="908050"/>
            <a:ext cx="9288462" cy="47259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08578"/>
                                        </p:tgtEl>
                                        <p:attrNameLst>
                                          <p:attrName>style.visibility</p:attrName>
                                        </p:attrNameLst>
                                      </p:cBhvr>
                                      <p:to>
                                        <p:strVal val="visible"/>
                                      </p:to>
                                    </p:set>
                                    <p:animEffect transition="in" filter="box(out)">
                                      <p:cBhvr>
                                        <p:cTn id="7" dur="500"/>
                                        <p:tgtEl>
                                          <p:spTgt spid="408578"/>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08587"/>
                                        </p:tgtEl>
                                        <p:attrNameLst>
                                          <p:attrName>style.visibility</p:attrName>
                                        </p:attrNameLst>
                                      </p:cBhvr>
                                      <p:to>
                                        <p:strVal val="visible"/>
                                      </p:to>
                                    </p:set>
                                    <p:animEffect transition="in" filter="box(out)">
                                      <p:cBhvr>
                                        <p:cTn id="11" dur="500"/>
                                        <p:tgtEl>
                                          <p:spTgt spid="408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632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BA36B725-CC78-4E10-BCAA-E931E4BC178D}" type="slidenum">
              <a:rPr lang="de-DE" altLang="de-DE" sz="1000">
                <a:solidFill>
                  <a:srgbClr val="71AD2A"/>
                </a:solidFill>
              </a:rPr>
              <a:pPr algn="r">
                <a:spcBef>
                  <a:spcPct val="0"/>
                </a:spcBef>
                <a:buClrTx/>
                <a:buFontTx/>
                <a:buNone/>
              </a:pPr>
              <a:t>48</a:t>
            </a:fld>
            <a:endParaRPr lang="de-DE" altLang="de-DE" sz="1000">
              <a:solidFill>
                <a:srgbClr val="71AD2A"/>
              </a:solidFill>
            </a:endParaRPr>
          </a:p>
        </p:txBody>
      </p:sp>
      <p:sp>
        <p:nvSpPr>
          <p:cNvPr id="5632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403467" name="Rectangle 11"/>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Vierstufige Lastschaltung</a:t>
            </a:r>
            <a:endParaRPr lang="de-DE" altLang="de-DE" sz="1400" b="0">
              <a:effectLst>
                <a:outerShdw blurRad="38100" dist="38100" dir="2700000" algn="tl">
                  <a:srgbClr val="C0C0C0"/>
                </a:outerShdw>
              </a:effectLst>
            </a:endParaRPr>
          </a:p>
        </p:txBody>
      </p:sp>
      <p:pic>
        <p:nvPicPr>
          <p:cNvPr id="56325" name="Picture 12" descr="Lastschaltung2"/>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415925" y="1125538"/>
            <a:ext cx="9001125" cy="4886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3467"/>
                                        </p:tgtEl>
                                        <p:attrNameLst>
                                          <p:attrName>style.visibility</p:attrName>
                                        </p:attrNameLst>
                                      </p:cBhvr>
                                      <p:to>
                                        <p:strVal val="visible"/>
                                      </p:to>
                                    </p:set>
                                    <p:animEffect transition="in" filter="box(out)">
                                      <p:cBhvr>
                                        <p:cTn id="7" dur="500"/>
                                        <p:tgtEl>
                                          <p:spTgt spid="403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Stufenlose Getriebe</a:t>
            </a:r>
          </a:p>
        </p:txBody>
      </p:sp>
      <p:sp>
        <p:nvSpPr>
          <p:cNvPr id="5734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5F096E5-4839-4155-8D52-045BD5BA6159}" type="slidenum">
              <a:rPr lang="de-DE" altLang="de-DE" sz="1000">
                <a:solidFill>
                  <a:srgbClr val="71AD2A"/>
                </a:solidFill>
              </a:rPr>
              <a:pPr algn="r">
                <a:spcBef>
                  <a:spcPct val="0"/>
                </a:spcBef>
                <a:buClrTx/>
                <a:buFontTx/>
                <a:buNone/>
              </a:pPr>
              <a:t>49</a:t>
            </a:fld>
            <a:endParaRPr lang="de-DE" altLang="de-DE" sz="1000">
              <a:solidFill>
                <a:srgbClr val="71AD2A"/>
              </a:solidFill>
            </a:endParaRPr>
          </a:p>
        </p:txBody>
      </p:sp>
      <p:sp>
        <p:nvSpPr>
          <p:cNvPr id="5734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76844" name="Rectangle 1036"/>
          <p:cNvSpPr>
            <a:spLocks noChangeArrowheads="1"/>
          </p:cNvSpPr>
          <p:nvPr/>
        </p:nvSpPr>
        <p:spPr bwMode="auto">
          <a:xfrm>
            <a:off x="609600" y="1219200"/>
            <a:ext cx="8688388" cy="36353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t>Arten von stufenlosen Getrieben (CVT):</a:t>
            </a:r>
            <a:endParaRPr lang="de-DE" altLang="de-DE" sz="1800"/>
          </a:p>
        </p:txBody>
      </p:sp>
      <p:sp>
        <p:nvSpPr>
          <p:cNvPr id="376845" name="Rectangle 1037"/>
          <p:cNvSpPr>
            <a:spLocks noChangeArrowheads="1"/>
          </p:cNvSpPr>
          <p:nvPr/>
        </p:nvSpPr>
        <p:spPr bwMode="auto">
          <a:xfrm>
            <a:off x="609600" y="2514600"/>
            <a:ext cx="86883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mechanisch (Keilriemen-Verstellgetriebe, Kettenwandler)</a:t>
            </a:r>
          </a:p>
        </p:txBody>
      </p:sp>
      <p:sp>
        <p:nvSpPr>
          <p:cNvPr id="376846" name="Rectangle 1038"/>
          <p:cNvSpPr>
            <a:spLocks noChangeArrowheads="1"/>
          </p:cNvSpPr>
          <p:nvPr/>
        </p:nvSpPr>
        <p:spPr bwMode="auto">
          <a:xfrm>
            <a:off x="609600" y="2895600"/>
            <a:ext cx="86883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hydrostatisch (Fahrantrieb Mähdrescher, Selbstfahrhäcksler)</a:t>
            </a:r>
          </a:p>
        </p:txBody>
      </p:sp>
      <p:sp>
        <p:nvSpPr>
          <p:cNvPr id="376847" name="Rectangle 1039"/>
          <p:cNvSpPr>
            <a:spLocks noChangeArrowheads="1"/>
          </p:cNvSpPr>
          <p:nvPr/>
        </p:nvSpPr>
        <p:spPr bwMode="auto">
          <a:xfrm>
            <a:off x="609600" y="3276600"/>
            <a:ext cx="8688388" cy="7000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hydrostatisch, leistungsverzweigt (hydrostatische und mechanische Kraftübertragung, </a:t>
            </a:r>
          </a:p>
          <a:p>
            <a:pPr>
              <a:spcBef>
                <a:spcPct val="50000"/>
              </a:spcBef>
              <a:buClrTx/>
              <a:buFontTx/>
              <a:buNone/>
            </a:pPr>
            <a:r>
              <a:rPr lang="de-DE" altLang="de-DE" sz="1600"/>
              <a:t>    Beispiel dafür sind stufenlose Getriebe von Claas, Fendt, Steyr Antriebstechnik, ZF) </a:t>
            </a:r>
          </a:p>
        </p:txBody>
      </p:sp>
      <p:sp>
        <p:nvSpPr>
          <p:cNvPr id="376848" name="Rectangle 1040"/>
          <p:cNvSpPr>
            <a:spLocks noChangeArrowheads="1"/>
          </p:cNvSpPr>
          <p:nvPr/>
        </p:nvSpPr>
        <p:spPr bwMode="auto">
          <a:xfrm>
            <a:off x="609600" y="4038600"/>
            <a:ext cx="8688388" cy="10668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elektrisch (Dieselmotor treibt einen Generator an, dieser erzeugt Strom für einen </a:t>
            </a:r>
          </a:p>
          <a:p>
            <a:pPr>
              <a:spcBef>
                <a:spcPct val="50000"/>
              </a:spcBef>
              <a:buClrTx/>
              <a:buFontTx/>
              <a:buNone/>
            </a:pPr>
            <a:r>
              <a:rPr lang="de-DE" altLang="de-DE" sz="1600"/>
              <a:t>    Elektromotor, der die Funktion eines stufenlosen Getriebes übernimmt). </a:t>
            </a:r>
          </a:p>
          <a:p>
            <a:pPr>
              <a:spcBef>
                <a:spcPct val="50000"/>
              </a:spcBef>
              <a:buClrTx/>
              <a:buFontTx/>
              <a:buNone/>
            </a:pPr>
            <a:r>
              <a:rPr lang="de-DE" altLang="de-DE" sz="1600"/>
              <a:t>    In Zukunft könnte eine </a:t>
            </a:r>
            <a:r>
              <a:rPr lang="de-DE" altLang="de-DE" sz="1600" b="1"/>
              <a:t>Brennstoffzelle</a:t>
            </a:r>
            <a:r>
              <a:rPr lang="de-DE" altLang="de-DE" sz="1600"/>
              <a:t> den Dieselmotor und den Generator ablösen.</a:t>
            </a:r>
          </a:p>
        </p:txBody>
      </p:sp>
      <p:sp>
        <p:nvSpPr>
          <p:cNvPr id="376849" name="Rectangle 1041"/>
          <p:cNvSpPr>
            <a:spLocks noChangeArrowheads="1"/>
          </p:cNvSpPr>
          <p:nvPr/>
        </p:nvSpPr>
        <p:spPr bwMode="auto">
          <a:xfrm>
            <a:off x="533400" y="1847273"/>
            <a:ext cx="4178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800"/>
              <a:t>(</a:t>
            </a:r>
            <a:r>
              <a:rPr lang="de-DE" altLang="de-DE" sz="1800" b="1"/>
              <a:t>CVT = </a:t>
            </a:r>
            <a:r>
              <a:rPr lang="de-DE" altLang="de-DE" sz="1600" b="1"/>
              <a:t>c</a:t>
            </a:r>
            <a:r>
              <a:rPr lang="de-DE" altLang="de-DE" sz="1600"/>
              <a:t>ontinuously</a:t>
            </a:r>
            <a:r>
              <a:rPr lang="de-DE" altLang="de-DE" sz="1600" b="1"/>
              <a:t> v</a:t>
            </a:r>
            <a:r>
              <a:rPr lang="de-DE" altLang="de-DE" sz="1600"/>
              <a:t>ariable</a:t>
            </a:r>
            <a:r>
              <a:rPr lang="de-DE" altLang="de-DE" sz="1600" b="1"/>
              <a:t> t</a:t>
            </a:r>
            <a:r>
              <a:rPr lang="de-DE" altLang="de-DE" sz="1600"/>
              <a:t>ransmission</a:t>
            </a:r>
            <a:r>
              <a:rPr lang="de-DE" altLang="de-DE" sz="1800"/>
              <a:t>)</a:t>
            </a:r>
            <a:endParaRPr lang="de-DE" altLang="de-DE" sz="1800" b="1" u="sng"/>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6844"/>
                                        </p:tgtEl>
                                        <p:attrNameLst>
                                          <p:attrName>style.visibility</p:attrName>
                                        </p:attrNameLst>
                                      </p:cBhvr>
                                      <p:to>
                                        <p:strVal val="visible"/>
                                      </p:to>
                                    </p:set>
                                    <p:animEffect transition="in" filter="wipe(left)">
                                      <p:cBhvr>
                                        <p:cTn id="7" dur="500"/>
                                        <p:tgtEl>
                                          <p:spTgt spid="376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6849"/>
                                        </p:tgtEl>
                                        <p:attrNameLst>
                                          <p:attrName>style.visibility</p:attrName>
                                        </p:attrNameLst>
                                      </p:cBhvr>
                                      <p:to>
                                        <p:strVal val="visible"/>
                                      </p:to>
                                    </p:set>
                                    <p:animEffect transition="in" filter="wipe(left)">
                                      <p:cBhvr>
                                        <p:cTn id="12" dur="500"/>
                                        <p:tgtEl>
                                          <p:spTgt spid="3768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6845"/>
                                        </p:tgtEl>
                                        <p:attrNameLst>
                                          <p:attrName>style.visibility</p:attrName>
                                        </p:attrNameLst>
                                      </p:cBhvr>
                                      <p:to>
                                        <p:strVal val="visible"/>
                                      </p:to>
                                    </p:set>
                                    <p:animEffect transition="in" filter="wipe(left)">
                                      <p:cBhvr>
                                        <p:cTn id="17" dur="500"/>
                                        <p:tgtEl>
                                          <p:spTgt spid="3768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6846"/>
                                        </p:tgtEl>
                                        <p:attrNameLst>
                                          <p:attrName>style.visibility</p:attrName>
                                        </p:attrNameLst>
                                      </p:cBhvr>
                                      <p:to>
                                        <p:strVal val="visible"/>
                                      </p:to>
                                    </p:set>
                                    <p:animEffect transition="in" filter="wipe(left)">
                                      <p:cBhvr>
                                        <p:cTn id="22" dur="500"/>
                                        <p:tgtEl>
                                          <p:spTgt spid="3768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6847"/>
                                        </p:tgtEl>
                                        <p:attrNameLst>
                                          <p:attrName>style.visibility</p:attrName>
                                        </p:attrNameLst>
                                      </p:cBhvr>
                                      <p:to>
                                        <p:strVal val="visible"/>
                                      </p:to>
                                    </p:set>
                                    <p:animEffect transition="in" filter="wipe(left)">
                                      <p:cBhvr>
                                        <p:cTn id="27" dur="500"/>
                                        <p:tgtEl>
                                          <p:spTgt spid="3768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76848"/>
                                        </p:tgtEl>
                                        <p:attrNameLst>
                                          <p:attrName>style.visibility</p:attrName>
                                        </p:attrNameLst>
                                      </p:cBhvr>
                                      <p:to>
                                        <p:strVal val="visible"/>
                                      </p:to>
                                    </p:set>
                                    <p:animEffect transition="in" filter="wipe(left)">
                                      <p:cBhvr>
                                        <p:cTn id="32" dur="500"/>
                                        <p:tgtEl>
                                          <p:spTgt spid="376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44" grpId="0" animBg="1" autoUpdateAnimBg="0"/>
      <p:bldP spid="376845" grpId="0" animBg="1" autoUpdateAnimBg="0"/>
      <p:bldP spid="376846" grpId="0" animBg="1" autoUpdateAnimBg="0"/>
      <p:bldP spid="376847" grpId="0" animBg="1" autoUpdateAnimBg="0"/>
      <p:bldP spid="376848" grpId="0" animBg="1" autoUpdateAnimBg="0"/>
      <p:bldP spid="37684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6"/>
          <p:cNvSpPr>
            <a:spLocks noGrp="1"/>
          </p:cNvSpPr>
          <p:nvPr>
            <p:ph type="title"/>
          </p:nvPr>
        </p:nvSpPr>
        <p:spPr/>
        <p:txBody>
          <a:bodyPr/>
          <a:lstStyle/>
          <a:p>
            <a:r>
              <a:rPr lang="de-DE" altLang="de-DE"/>
              <a:t>Kupplung</a:t>
            </a:r>
          </a:p>
        </p:txBody>
      </p:sp>
      <p:sp>
        <p:nvSpPr>
          <p:cNvPr id="14339" name="Inhaltsplatzhalter 7"/>
          <p:cNvSpPr>
            <a:spLocks noGrp="1"/>
          </p:cNvSpPr>
          <p:nvPr>
            <p:ph idx="1"/>
          </p:nvPr>
        </p:nvSpPr>
        <p:spPr>
          <a:xfrm>
            <a:off x="560388" y="765175"/>
            <a:ext cx="8915400" cy="4497388"/>
          </a:xfrm>
        </p:spPr>
        <p:txBody>
          <a:bodyPr/>
          <a:lstStyle/>
          <a:p>
            <a:r>
              <a:rPr lang="de-DE" altLang="de-DE" sz="2000"/>
              <a:t>Eine Kupplung ist ein Maschinenelement zur starren, elastischen, beweglichen oder lösbaren Verbindung zweier Wellen. Eine nicht starre Kupplung kann neben einer </a:t>
            </a:r>
            <a:r>
              <a:rPr lang="de-DE" altLang="de-DE" sz="2000">
                <a:solidFill>
                  <a:srgbClr val="FF0000"/>
                </a:solidFill>
              </a:rPr>
              <a:t>formschlüssigen</a:t>
            </a:r>
            <a:r>
              <a:rPr lang="de-DE" altLang="de-DE" sz="2000"/>
              <a:t> auch eine </a:t>
            </a:r>
            <a:r>
              <a:rPr lang="de-DE" altLang="de-DE" sz="2000">
                <a:solidFill>
                  <a:srgbClr val="FF0000"/>
                </a:solidFill>
              </a:rPr>
              <a:t>kraftschlüssige</a:t>
            </a:r>
            <a:r>
              <a:rPr lang="de-DE" altLang="de-DE" sz="2000"/>
              <a:t> Verbindung sein. Durch die Verbindung wird es möglich, zwischen beiden Wellen Rotation und damit Drehmoment und letztlich mechanische Arbeit zu übertragen. </a:t>
            </a:r>
          </a:p>
          <a:p>
            <a:r>
              <a:rPr lang="de-DE" altLang="de-DE" sz="2000">
                <a:solidFill>
                  <a:srgbClr val="FF0000"/>
                </a:solidFill>
              </a:rPr>
              <a:t>Kraftschlüssige</a:t>
            </a:r>
            <a:r>
              <a:rPr lang="de-DE" altLang="de-DE" sz="2000"/>
              <a:t> Kupplungen (Reibkupplungen) sind besonders als lösbare Kupplungen und selbstlösende Kupplungen (Rutschkupplungen) bei Überlast (wozu auch Anlauf und Anfahren gehören) geeignet. Sie können mehr als eine oder zwei kraftschlüssige Flächenkontakte haben (zum Beispiel bei Ausrüstung mit mehreren Lamellen). </a:t>
            </a:r>
          </a:p>
          <a:p>
            <a:r>
              <a:rPr lang="de-DE" altLang="de-DE" sz="2000">
                <a:solidFill>
                  <a:srgbClr val="FF0000"/>
                </a:solidFill>
              </a:rPr>
              <a:t>Formschlüssige</a:t>
            </a:r>
            <a:r>
              <a:rPr lang="de-DE" altLang="de-DE" sz="2000"/>
              <a:t> Kupplungen sind einfacher gebaut. Sie schließen Schlupf in der Übertragung aus, bieten aber keinen Schutz bei Überlast (außer bei zusätzlicher Sollbruchstelle, zum Beispiel mit Scherstift). Ausführungsformen sind zum Beispiel Klauenkupplungen und Zahnkupplungen. </a:t>
            </a:r>
          </a:p>
        </p:txBody>
      </p:sp>
      <p:sp>
        <p:nvSpPr>
          <p:cNvPr id="14340" name="Foliennummernplatzhalter 1"/>
          <p:cNvSpPr>
            <a:spLocks noGrp="1"/>
          </p:cNvSpPr>
          <p:nvPr>
            <p:ph type="sldNum" sz="quarter" idx="10"/>
          </p:nvPr>
        </p:nvSpPr>
        <p:spPr>
          <a:noFill/>
        </p:spPr>
        <p:txBody>
          <a:bodyPr/>
          <a:lstStyle>
            <a:lvl1pPr eaLnBrk="0" hangingPunct="0">
              <a:defRPr sz="4400">
                <a:solidFill>
                  <a:schemeClr val="bg2"/>
                </a:solidFill>
                <a:latin typeface="Arial" pitchFamily="34" charset="0"/>
                <a:ea typeface="ＭＳ Ｐゴシック" pitchFamily="34" charset="-128"/>
              </a:defRPr>
            </a:lvl1pPr>
            <a:lvl2pPr marL="742950" indent="-285750" eaLnBrk="0" hangingPunct="0">
              <a:defRPr sz="4400">
                <a:solidFill>
                  <a:schemeClr val="bg2"/>
                </a:solidFill>
                <a:latin typeface="Arial" pitchFamily="34" charset="0"/>
                <a:ea typeface="ＭＳ Ｐゴシック" pitchFamily="34" charset="-128"/>
              </a:defRPr>
            </a:lvl2pPr>
            <a:lvl3pPr marL="1143000" indent="-228600" eaLnBrk="0" hangingPunct="0">
              <a:defRPr sz="4400">
                <a:solidFill>
                  <a:schemeClr val="bg2"/>
                </a:solidFill>
                <a:latin typeface="Arial" pitchFamily="34" charset="0"/>
                <a:ea typeface="ＭＳ Ｐゴシック" pitchFamily="34" charset="-128"/>
              </a:defRPr>
            </a:lvl3pPr>
            <a:lvl4pPr marL="1600200" indent="-228600" eaLnBrk="0" hangingPunct="0">
              <a:defRPr sz="4400">
                <a:solidFill>
                  <a:schemeClr val="bg2"/>
                </a:solidFill>
                <a:latin typeface="Arial" pitchFamily="34" charset="0"/>
                <a:ea typeface="ＭＳ Ｐゴシック" pitchFamily="34" charset="-128"/>
              </a:defRPr>
            </a:lvl4pPr>
            <a:lvl5pPr marL="2057400" indent="-228600" eaLnBrk="0" hangingPunct="0">
              <a:defRPr sz="4400">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9pPr>
          </a:lstStyle>
          <a:p>
            <a:r>
              <a:rPr lang="de-DE" altLang="de-DE" sz="1000">
                <a:solidFill>
                  <a:srgbClr val="71AD2A"/>
                </a:solidFill>
              </a:rPr>
              <a:t> Folie </a:t>
            </a:r>
            <a:fld id="{DC5C646A-886C-4788-BD5A-4AE5D7A183E5}" type="slidenum">
              <a:rPr lang="de-DE" altLang="de-DE" sz="1000">
                <a:solidFill>
                  <a:srgbClr val="71AD2A"/>
                </a:solidFill>
              </a:rPr>
              <a:pPr/>
              <a:t>5</a:t>
            </a:fld>
            <a:endParaRPr lang="de-DE" altLang="de-DE" sz="1000">
              <a:solidFill>
                <a:srgbClr val="71AD2A"/>
              </a:solidFill>
            </a:endParaRPr>
          </a:p>
        </p:txBody>
      </p:sp>
      <p:sp>
        <p:nvSpPr>
          <p:cNvPr id="3" name="Fußzeilenplatzhalter 2"/>
          <p:cNvSpPr>
            <a:spLocks noGrp="1"/>
          </p:cNvSpPr>
          <p:nvPr>
            <p:ph type="ftr" sz="quarter" idx="11"/>
          </p:nvPr>
        </p:nvSpPr>
        <p:spPr/>
        <p:txBody>
          <a:bodyPr/>
          <a:lstStyle/>
          <a:p>
            <a:pPr>
              <a:defRPr/>
            </a:pPr>
            <a:r>
              <a:rPr lang="de-DE" dirty="0"/>
              <a:t>HSWT    Prof. Dr. U. Groß                  Modul: Grundlagen der Agrartechnik   2 Sem.        LE :   Motor Grundlagen</a:t>
            </a:r>
          </a:p>
        </p:txBody>
      </p:sp>
      <p:sp>
        <p:nvSpPr>
          <p:cNvPr id="14342" name="Textfeld 3"/>
          <p:cNvSpPr txBox="1">
            <a:spLocks noChangeArrowheads="1"/>
          </p:cNvSpPr>
          <p:nvPr/>
        </p:nvSpPr>
        <p:spPr bwMode="auto">
          <a:xfrm>
            <a:off x="5168900" y="3789363"/>
            <a:ext cx="1841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2"/>
                </a:solidFill>
                <a:latin typeface="Arial" pitchFamily="34" charset="0"/>
                <a:ea typeface="ＭＳ Ｐゴシック" pitchFamily="34" charset="-128"/>
              </a:defRPr>
            </a:lvl1pPr>
            <a:lvl2pPr marL="742950" indent="-285750" eaLnBrk="0" hangingPunct="0">
              <a:defRPr sz="4400">
                <a:solidFill>
                  <a:schemeClr val="bg2"/>
                </a:solidFill>
                <a:latin typeface="Arial" pitchFamily="34" charset="0"/>
                <a:ea typeface="ＭＳ Ｐゴシック" pitchFamily="34" charset="-128"/>
              </a:defRPr>
            </a:lvl2pPr>
            <a:lvl3pPr marL="1143000" indent="-228600" eaLnBrk="0" hangingPunct="0">
              <a:defRPr sz="4400">
                <a:solidFill>
                  <a:schemeClr val="bg2"/>
                </a:solidFill>
                <a:latin typeface="Arial" pitchFamily="34" charset="0"/>
                <a:ea typeface="ＭＳ Ｐゴシック" pitchFamily="34" charset="-128"/>
              </a:defRPr>
            </a:lvl3pPr>
            <a:lvl4pPr marL="1600200" indent="-228600" eaLnBrk="0" hangingPunct="0">
              <a:defRPr sz="4400">
                <a:solidFill>
                  <a:schemeClr val="bg2"/>
                </a:solidFill>
                <a:latin typeface="Arial" pitchFamily="34" charset="0"/>
                <a:ea typeface="ＭＳ Ｐゴシック" pitchFamily="34" charset="-128"/>
              </a:defRPr>
            </a:lvl4pPr>
            <a:lvl5pPr marL="2057400" indent="-228600" eaLnBrk="0" hangingPunct="0">
              <a:defRPr sz="4400">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400">
                <a:solidFill>
                  <a:schemeClr val="bg2"/>
                </a:solidFill>
                <a:latin typeface="Arial" pitchFamily="34" charset="0"/>
                <a:ea typeface="ＭＳ Ｐゴシック" pitchFamily="34" charset="-128"/>
              </a:defRPr>
            </a:lvl9pPr>
          </a:lstStyle>
          <a:p>
            <a:pPr eaLnBrk="1" hangingPunct="1"/>
            <a:endParaRPr lang="de-DE" altLang="de-DE"/>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 und Nachteile stufenloser Getriebe</a:t>
            </a:r>
          </a:p>
        </p:txBody>
      </p:sp>
      <p:sp>
        <p:nvSpPr>
          <p:cNvPr id="5837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BED3547-1EE4-4F32-A35F-67FD9AABA31D}" type="slidenum">
              <a:rPr lang="de-DE" altLang="de-DE" sz="1000">
                <a:solidFill>
                  <a:srgbClr val="71AD2A"/>
                </a:solidFill>
              </a:rPr>
              <a:pPr algn="r">
                <a:spcBef>
                  <a:spcPct val="0"/>
                </a:spcBef>
                <a:buClrTx/>
                <a:buFontTx/>
                <a:buNone/>
              </a:pPr>
              <a:t>50</a:t>
            </a:fld>
            <a:endParaRPr lang="de-DE" altLang="de-DE" sz="1000">
              <a:solidFill>
                <a:srgbClr val="71AD2A"/>
              </a:solidFill>
            </a:endParaRPr>
          </a:p>
        </p:txBody>
      </p:sp>
      <p:sp>
        <p:nvSpPr>
          <p:cNvPr id="5837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89132" name="Rectangle 12"/>
          <p:cNvSpPr>
            <a:spLocks noChangeArrowheads="1"/>
          </p:cNvSpPr>
          <p:nvPr/>
        </p:nvSpPr>
        <p:spPr bwMode="auto">
          <a:xfrm>
            <a:off x="457200" y="838200"/>
            <a:ext cx="8840788" cy="36353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t>Vorteile von stufenlosen Getrieben (CVT):</a:t>
            </a:r>
            <a:endParaRPr lang="de-DE" altLang="de-DE" sz="1800"/>
          </a:p>
        </p:txBody>
      </p:sp>
      <p:sp>
        <p:nvSpPr>
          <p:cNvPr id="389133" name="Rectangle 13"/>
          <p:cNvSpPr>
            <a:spLocks noChangeArrowheads="1"/>
          </p:cNvSpPr>
          <p:nvPr/>
        </p:nvSpPr>
        <p:spPr bwMode="auto">
          <a:xfrm>
            <a:off x="457200" y="1371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Stufenlose Änderung der Fahrgeschwindigkeit ohne Schalten und Zugkraftunterbrechung</a:t>
            </a:r>
          </a:p>
        </p:txBody>
      </p:sp>
      <p:sp>
        <p:nvSpPr>
          <p:cNvPr id="389134" name="Rectangle 14"/>
          <p:cNvSpPr>
            <a:spLocks noChangeArrowheads="1"/>
          </p:cNvSpPr>
          <p:nvPr/>
        </p:nvSpPr>
        <p:spPr bwMode="auto">
          <a:xfrm>
            <a:off x="457200" y="1752600"/>
            <a:ext cx="8840788" cy="335989"/>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dirty="0">
                <a:sym typeface="Wingdings" pitchFamily="2" charset="2"/>
              </a:rPr>
              <a:t></a:t>
            </a:r>
            <a:r>
              <a:rPr lang="de-DE" altLang="de-DE" sz="1600" dirty="0"/>
              <a:t> optimale Motorauslastung, d. h. optimaler Betriebspunkt des Motors kann angefahren werden </a:t>
            </a:r>
          </a:p>
        </p:txBody>
      </p:sp>
      <p:sp>
        <p:nvSpPr>
          <p:cNvPr id="389135" name="Rectangle 15"/>
          <p:cNvSpPr>
            <a:spLocks noChangeArrowheads="1"/>
          </p:cNvSpPr>
          <p:nvPr/>
        </p:nvSpPr>
        <p:spPr bwMode="auto">
          <a:xfrm>
            <a:off x="457200" y="2133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höhere Flächenleistung, geringerer Kraftstoffverbrauch pro Flächeneinheit</a:t>
            </a:r>
          </a:p>
        </p:txBody>
      </p:sp>
      <p:sp>
        <p:nvSpPr>
          <p:cNvPr id="389136" name="Rectangle 16"/>
          <p:cNvSpPr>
            <a:spLocks noChangeArrowheads="1"/>
          </p:cNvSpPr>
          <p:nvPr/>
        </p:nvSpPr>
        <p:spPr bwMode="auto">
          <a:xfrm>
            <a:off x="457200" y="4038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Entlastung des Fahrers durch Automatisierungsmöglichkeiten (z. B. Grenzlastregelung)</a:t>
            </a:r>
          </a:p>
        </p:txBody>
      </p:sp>
      <p:sp>
        <p:nvSpPr>
          <p:cNvPr id="389138" name="Rectangle 18"/>
          <p:cNvSpPr>
            <a:spLocks noChangeArrowheads="1"/>
          </p:cNvSpPr>
          <p:nvPr/>
        </p:nvSpPr>
        <p:spPr bwMode="auto">
          <a:xfrm>
            <a:off x="457200" y="3276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Erhöhter Bedienkomfort durch geringe Bedienkräfte</a:t>
            </a:r>
          </a:p>
        </p:txBody>
      </p:sp>
      <p:sp>
        <p:nvSpPr>
          <p:cNvPr id="389139" name="Rectangle 19"/>
          <p:cNvSpPr>
            <a:spLocks noChangeArrowheads="1"/>
          </p:cNvSpPr>
          <p:nvPr/>
        </p:nvSpPr>
        <p:spPr bwMode="auto">
          <a:xfrm>
            <a:off x="457200" y="2514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Konstante , gleichbleibende Motordrehzahl durch stufenlose Geschwindigkeitsanpassung </a:t>
            </a:r>
          </a:p>
        </p:txBody>
      </p:sp>
      <p:sp>
        <p:nvSpPr>
          <p:cNvPr id="389140" name="Rectangle 20"/>
          <p:cNvSpPr>
            <a:spLocks noChangeArrowheads="1"/>
          </p:cNvSpPr>
          <p:nvPr/>
        </p:nvSpPr>
        <p:spPr bwMode="auto">
          <a:xfrm>
            <a:off x="457200" y="3657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Erhöhter Fahrkomfort (keine Schaltstöße mehr)</a:t>
            </a:r>
          </a:p>
        </p:txBody>
      </p:sp>
      <p:sp>
        <p:nvSpPr>
          <p:cNvPr id="389141" name="Rectangle 21"/>
          <p:cNvSpPr>
            <a:spLocks noChangeArrowheads="1"/>
          </p:cNvSpPr>
          <p:nvPr/>
        </p:nvSpPr>
        <p:spPr bwMode="auto">
          <a:xfrm>
            <a:off x="457200" y="2895600"/>
            <a:ext cx="88407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Gleichmäßig hohe Auslastung von z. B. Bodenbearbeitungsgeräten</a:t>
            </a:r>
          </a:p>
        </p:txBody>
      </p:sp>
      <p:sp>
        <p:nvSpPr>
          <p:cNvPr id="389142" name="Rectangle 22"/>
          <p:cNvSpPr>
            <a:spLocks noChangeArrowheads="1"/>
          </p:cNvSpPr>
          <p:nvPr/>
        </p:nvSpPr>
        <p:spPr bwMode="auto">
          <a:xfrm>
            <a:off x="457200" y="4572000"/>
            <a:ext cx="8840788" cy="363538"/>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t>Nachteile von stufenlosen Getrieben (CVT):</a:t>
            </a:r>
            <a:endParaRPr lang="de-DE" altLang="de-DE" sz="1800"/>
          </a:p>
        </p:txBody>
      </p:sp>
      <p:sp>
        <p:nvSpPr>
          <p:cNvPr id="389143" name="Rectangle 23"/>
          <p:cNvSpPr>
            <a:spLocks noChangeArrowheads="1"/>
          </p:cNvSpPr>
          <p:nvPr/>
        </p:nvSpPr>
        <p:spPr bwMode="auto">
          <a:xfrm>
            <a:off x="457200" y="5029200"/>
            <a:ext cx="8840788" cy="33337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schlechterer Wirkungsgrad (Ausnahme: hydrostatisch, leistungsverzweigte Getriebe)</a:t>
            </a:r>
          </a:p>
        </p:txBody>
      </p:sp>
      <p:sp>
        <p:nvSpPr>
          <p:cNvPr id="389144" name="Rectangle 24"/>
          <p:cNvSpPr>
            <a:spLocks noChangeArrowheads="1"/>
          </p:cNvSpPr>
          <p:nvPr/>
        </p:nvSpPr>
        <p:spPr bwMode="auto">
          <a:xfrm>
            <a:off x="457200" y="5410200"/>
            <a:ext cx="8840788" cy="33337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Geräuschpegel ?</a:t>
            </a:r>
          </a:p>
        </p:txBody>
      </p:sp>
      <p:sp>
        <p:nvSpPr>
          <p:cNvPr id="389145" name="Rectangle 25"/>
          <p:cNvSpPr>
            <a:spLocks noChangeArrowheads="1"/>
          </p:cNvSpPr>
          <p:nvPr/>
        </p:nvSpPr>
        <p:spPr bwMode="auto">
          <a:xfrm>
            <a:off x="457200" y="5791200"/>
            <a:ext cx="8840788" cy="33337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Herstellkosten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32"/>
                                        </p:tgtEl>
                                        <p:attrNameLst>
                                          <p:attrName>style.visibility</p:attrName>
                                        </p:attrNameLst>
                                      </p:cBhvr>
                                      <p:to>
                                        <p:strVal val="visible"/>
                                      </p:to>
                                    </p:set>
                                    <p:animEffect transition="in" filter="wipe(left)">
                                      <p:cBhvr>
                                        <p:cTn id="7" dur="500"/>
                                        <p:tgtEl>
                                          <p:spTgt spid="389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133"/>
                                        </p:tgtEl>
                                        <p:attrNameLst>
                                          <p:attrName>style.visibility</p:attrName>
                                        </p:attrNameLst>
                                      </p:cBhvr>
                                      <p:to>
                                        <p:strVal val="visible"/>
                                      </p:to>
                                    </p:set>
                                    <p:animEffect transition="in" filter="wipe(left)">
                                      <p:cBhvr>
                                        <p:cTn id="12" dur="500"/>
                                        <p:tgtEl>
                                          <p:spTgt spid="389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9134"/>
                                        </p:tgtEl>
                                        <p:attrNameLst>
                                          <p:attrName>style.visibility</p:attrName>
                                        </p:attrNameLst>
                                      </p:cBhvr>
                                      <p:to>
                                        <p:strVal val="visible"/>
                                      </p:to>
                                    </p:set>
                                    <p:animEffect transition="in" filter="wipe(left)">
                                      <p:cBhvr>
                                        <p:cTn id="17" dur="500"/>
                                        <p:tgtEl>
                                          <p:spTgt spid="3891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9135"/>
                                        </p:tgtEl>
                                        <p:attrNameLst>
                                          <p:attrName>style.visibility</p:attrName>
                                        </p:attrNameLst>
                                      </p:cBhvr>
                                      <p:to>
                                        <p:strVal val="visible"/>
                                      </p:to>
                                    </p:set>
                                    <p:animEffect transition="in" filter="wipe(left)">
                                      <p:cBhvr>
                                        <p:cTn id="22" dur="500"/>
                                        <p:tgtEl>
                                          <p:spTgt spid="3891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9139"/>
                                        </p:tgtEl>
                                        <p:attrNameLst>
                                          <p:attrName>style.visibility</p:attrName>
                                        </p:attrNameLst>
                                      </p:cBhvr>
                                      <p:to>
                                        <p:strVal val="visible"/>
                                      </p:to>
                                    </p:set>
                                    <p:animEffect transition="in" filter="wipe(left)">
                                      <p:cBhvr>
                                        <p:cTn id="27" dur="500"/>
                                        <p:tgtEl>
                                          <p:spTgt spid="3891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9141"/>
                                        </p:tgtEl>
                                        <p:attrNameLst>
                                          <p:attrName>style.visibility</p:attrName>
                                        </p:attrNameLst>
                                      </p:cBhvr>
                                      <p:to>
                                        <p:strVal val="visible"/>
                                      </p:to>
                                    </p:set>
                                    <p:animEffect transition="in" filter="wipe(left)">
                                      <p:cBhvr>
                                        <p:cTn id="32" dur="500"/>
                                        <p:tgtEl>
                                          <p:spTgt spid="3891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9138"/>
                                        </p:tgtEl>
                                        <p:attrNameLst>
                                          <p:attrName>style.visibility</p:attrName>
                                        </p:attrNameLst>
                                      </p:cBhvr>
                                      <p:to>
                                        <p:strVal val="visible"/>
                                      </p:to>
                                    </p:set>
                                    <p:animEffect transition="in" filter="wipe(left)">
                                      <p:cBhvr>
                                        <p:cTn id="37" dur="500"/>
                                        <p:tgtEl>
                                          <p:spTgt spid="3891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89140"/>
                                        </p:tgtEl>
                                        <p:attrNameLst>
                                          <p:attrName>style.visibility</p:attrName>
                                        </p:attrNameLst>
                                      </p:cBhvr>
                                      <p:to>
                                        <p:strVal val="visible"/>
                                      </p:to>
                                    </p:set>
                                    <p:animEffect transition="in" filter="wipe(left)">
                                      <p:cBhvr>
                                        <p:cTn id="42" dur="500"/>
                                        <p:tgtEl>
                                          <p:spTgt spid="3891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89136"/>
                                        </p:tgtEl>
                                        <p:attrNameLst>
                                          <p:attrName>style.visibility</p:attrName>
                                        </p:attrNameLst>
                                      </p:cBhvr>
                                      <p:to>
                                        <p:strVal val="visible"/>
                                      </p:to>
                                    </p:set>
                                    <p:animEffect transition="in" filter="wipe(left)">
                                      <p:cBhvr>
                                        <p:cTn id="47" dur="500"/>
                                        <p:tgtEl>
                                          <p:spTgt spid="3891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89142"/>
                                        </p:tgtEl>
                                        <p:attrNameLst>
                                          <p:attrName>style.visibility</p:attrName>
                                        </p:attrNameLst>
                                      </p:cBhvr>
                                      <p:to>
                                        <p:strVal val="visible"/>
                                      </p:to>
                                    </p:set>
                                    <p:animEffect transition="in" filter="wipe(left)">
                                      <p:cBhvr>
                                        <p:cTn id="52" dur="500"/>
                                        <p:tgtEl>
                                          <p:spTgt spid="38914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9143"/>
                                        </p:tgtEl>
                                        <p:attrNameLst>
                                          <p:attrName>style.visibility</p:attrName>
                                        </p:attrNameLst>
                                      </p:cBhvr>
                                      <p:to>
                                        <p:strVal val="visible"/>
                                      </p:to>
                                    </p:set>
                                    <p:animEffect transition="in" filter="wipe(left)">
                                      <p:cBhvr>
                                        <p:cTn id="57" dur="500"/>
                                        <p:tgtEl>
                                          <p:spTgt spid="38914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89144"/>
                                        </p:tgtEl>
                                        <p:attrNameLst>
                                          <p:attrName>style.visibility</p:attrName>
                                        </p:attrNameLst>
                                      </p:cBhvr>
                                      <p:to>
                                        <p:strVal val="visible"/>
                                      </p:to>
                                    </p:set>
                                    <p:animEffect transition="in" filter="wipe(left)">
                                      <p:cBhvr>
                                        <p:cTn id="62" dur="500"/>
                                        <p:tgtEl>
                                          <p:spTgt spid="3891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89145"/>
                                        </p:tgtEl>
                                        <p:attrNameLst>
                                          <p:attrName>style.visibility</p:attrName>
                                        </p:attrNameLst>
                                      </p:cBhvr>
                                      <p:to>
                                        <p:strVal val="visible"/>
                                      </p:to>
                                    </p:set>
                                    <p:animEffect transition="in" filter="wipe(left)">
                                      <p:cBhvr>
                                        <p:cTn id="67" dur="500"/>
                                        <p:tgtEl>
                                          <p:spTgt spid="389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2" grpId="0" animBg="1" autoUpdateAnimBg="0"/>
      <p:bldP spid="389133" grpId="0" animBg="1" autoUpdateAnimBg="0"/>
      <p:bldP spid="389134" grpId="0" animBg="1" autoUpdateAnimBg="0"/>
      <p:bldP spid="389135" grpId="0" animBg="1" autoUpdateAnimBg="0"/>
      <p:bldP spid="389136" grpId="0" animBg="1" autoUpdateAnimBg="0"/>
      <p:bldP spid="389138" grpId="0" animBg="1" autoUpdateAnimBg="0"/>
      <p:bldP spid="389139" grpId="0" animBg="1" autoUpdateAnimBg="0"/>
      <p:bldP spid="389140" grpId="0" animBg="1" autoUpdateAnimBg="0"/>
      <p:bldP spid="389141" grpId="0" animBg="1" autoUpdateAnimBg="0"/>
      <p:bldP spid="389142" grpId="0" animBg="1" autoUpdateAnimBg="0"/>
      <p:bldP spid="389143" grpId="0" animBg="1" autoUpdateAnimBg="0"/>
      <p:bldP spid="389144" grpId="0" animBg="1" autoUpdateAnimBg="0"/>
      <p:bldP spid="389145"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de-DE" altLang="de-DE"/>
              <a:t>Keilriemenverstellgetriebe = Variator </a:t>
            </a:r>
          </a:p>
        </p:txBody>
      </p:sp>
      <p:sp>
        <p:nvSpPr>
          <p:cNvPr id="59395"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1BC42D7-2845-4F31-8D57-C4BAEA53FE2F}" type="slidenum">
              <a:rPr lang="de-DE" altLang="de-DE" sz="1000">
                <a:solidFill>
                  <a:srgbClr val="71AD2A"/>
                </a:solidFill>
              </a:rPr>
              <a:pPr algn="r">
                <a:spcBef>
                  <a:spcPct val="0"/>
                </a:spcBef>
                <a:buClrTx/>
                <a:buFontTx/>
                <a:buNone/>
              </a:pPr>
              <a:t>51</a:t>
            </a:fld>
            <a:endParaRPr lang="de-DE" altLang="de-DE" sz="1000">
              <a:solidFill>
                <a:srgbClr val="71AD2A"/>
              </a:solidFill>
            </a:endParaRPr>
          </a:p>
        </p:txBody>
      </p:sp>
      <p:sp>
        <p:nvSpPr>
          <p:cNvPr id="59396"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5036" name="Picture 12" descr="VARIA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73200"/>
            <a:ext cx="4495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37" name="Picture 13" descr="VARIAT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73200"/>
            <a:ext cx="4495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5041" name="Group 17"/>
          <p:cNvGrpSpPr>
            <a:grpSpLocks/>
          </p:cNvGrpSpPr>
          <p:nvPr/>
        </p:nvGrpSpPr>
        <p:grpSpPr bwMode="auto">
          <a:xfrm>
            <a:off x="1828800" y="3352800"/>
            <a:ext cx="2133600" cy="685800"/>
            <a:chOff x="1152" y="2112"/>
            <a:chExt cx="1344" cy="432"/>
          </a:xfrm>
        </p:grpSpPr>
        <p:sp>
          <p:nvSpPr>
            <p:cNvPr id="59405" name="Text Box 15"/>
            <p:cNvSpPr txBox="1">
              <a:spLocks noChangeArrowheads="1"/>
            </p:cNvSpPr>
            <p:nvPr/>
          </p:nvSpPr>
          <p:spPr bwMode="auto">
            <a:xfrm>
              <a:off x="1200" y="2112"/>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Spiralfeder</a:t>
              </a:r>
              <a:endParaRPr lang="de-DE" altLang="de-DE" sz="1400">
                <a:solidFill>
                  <a:srgbClr val="FF3300"/>
                </a:solidFill>
              </a:endParaRPr>
            </a:p>
          </p:txBody>
        </p:sp>
        <p:sp>
          <p:nvSpPr>
            <p:cNvPr id="59406" name="Line 16"/>
            <p:cNvSpPr>
              <a:spLocks noChangeShapeType="1"/>
            </p:cNvSpPr>
            <p:nvPr/>
          </p:nvSpPr>
          <p:spPr bwMode="auto">
            <a:xfrm flipH="1">
              <a:off x="1152" y="2304"/>
              <a:ext cx="672"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85043" name="Text Box 19"/>
          <p:cNvSpPr txBox="1">
            <a:spLocks noChangeArrowheads="1"/>
          </p:cNvSpPr>
          <p:nvPr/>
        </p:nvSpPr>
        <p:spPr bwMode="auto">
          <a:xfrm>
            <a:off x="457200" y="14478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Langsame Übersetzung</a:t>
            </a:r>
            <a:endParaRPr lang="de-DE" altLang="de-DE" sz="1400" b="1">
              <a:solidFill>
                <a:srgbClr val="FF3300"/>
              </a:solidFill>
            </a:endParaRPr>
          </a:p>
        </p:txBody>
      </p:sp>
      <p:sp>
        <p:nvSpPr>
          <p:cNvPr id="385045" name="Text Box 21"/>
          <p:cNvSpPr txBox="1">
            <a:spLocks noChangeArrowheads="1"/>
          </p:cNvSpPr>
          <p:nvPr/>
        </p:nvSpPr>
        <p:spPr bwMode="auto">
          <a:xfrm>
            <a:off x="4953000" y="14478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Schnelle Übersetzung</a:t>
            </a:r>
            <a:endParaRPr lang="de-DE" altLang="de-DE" sz="1400" b="1">
              <a:solidFill>
                <a:srgbClr val="FF3300"/>
              </a:solidFill>
            </a:endParaRPr>
          </a:p>
        </p:txBody>
      </p:sp>
      <p:grpSp>
        <p:nvGrpSpPr>
          <p:cNvPr id="385050" name="Group 26"/>
          <p:cNvGrpSpPr>
            <a:grpSpLocks/>
          </p:cNvGrpSpPr>
          <p:nvPr/>
        </p:nvGrpSpPr>
        <p:grpSpPr bwMode="auto">
          <a:xfrm>
            <a:off x="2438400" y="4572000"/>
            <a:ext cx="2514600" cy="898525"/>
            <a:chOff x="1536" y="2880"/>
            <a:chExt cx="1584" cy="566"/>
          </a:xfrm>
        </p:grpSpPr>
        <p:sp>
          <p:nvSpPr>
            <p:cNvPr id="59403" name="Text Box 24"/>
            <p:cNvSpPr txBox="1">
              <a:spLocks noChangeArrowheads="1"/>
            </p:cNvSpPr>
            <p:nvPr/>
          </p:nvSpPr>
          <p:spPr bwMode="auto">
            <a:xfrm>
              <a:off x="1536" y="3120"/>
              <a:ext cx="158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Abstand der Seitenscheiben ist variabel</a:t>
              </a:r>
              <a:endParaRPr lang="de-DE" altLang="de-DE" sz="1400">
                <a:solidFill>
                  <a:srgbClr val="FF3300"/>
                </a:solidFill>
              </a:endParaRPr>
            </a:p>
          </p:txBody>
        </p:sp>
        <p:sp>
          <p:nvSpPr>
            <p:cNvPr id="59404" name="Line 25"/>
            <p:cNvSpPr>
              <a:spLocks noChangeShapeType="1"/>
            </p:cNvSpPr>
            <p:nvPr/>
          </p:nvSpPr>
          <p:spPr bwMode="auto">
            <a:xfrm flipV="1">
              <a:off x="2304" y="2880"/>
              <a:ext cx="96"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385036"/>
                                        </p:tgtEl>
                                        <p:attrNameLst>
                                          <p:attrName>style.visibility</p:attrName>
                                        </p:attrNameLst>
                                      </p:cBhvr>
                                      <p:to>
                                        <p:strVal val="visible"/>
                                      </p:to>
                                    </p:set>
                                    <p:animEffect transition="in" filter="randombar(vertical)">
                                      <p:cBhvr>
                                        <p:cTn id="7" dur="500"/>
                                        <p:tgtEl>
                                          <p:spTgt spid="385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385043"/>
                                        </p:tgtEl>
                                        <p:attrNameLst>
                                          <p:attrName>style.visibility</p:attrName>
                                        </p:attrNameLst>
                                      </p:cBhvr>
                                      <p:to>
                                        <p:strVal val="visible"/>
                                      </p:to>
                                    </p:set>
                                    <p:anim calcmode="lin" valueType="num">
                                      <p:cBhvr>
                                        <p:cTn id="12" dur="500" fill="hold"/>
                                        <p:tgtEl>
                                          <p:spTgt spid="385043"/>
                                        </p:tgtEl>
                                        <p:attrNameLst>
                                          <p:attrName>ppt_x</p:attrName>
                                        </p:attrNameLst>
                                      </p:cBhvr>
                                      <p:tavLst>
                                        <p:tav tm="0">
                                          <p:val>
                                            <p:strVal val="#ppt_x"/>
                                          </p:val>
                                        </p:tav>
                                        <p:tav tm="100000">
                                          <p:val>
                                            <p:strVal val="#ppt_x"/>
                                          </p:val>
                                        </p:tav>
                                      </p:tavLst>
                                    </p:anim>
                                    <p:anim calcmode="lin" valueType="num">
                                      <p:cBhvr>
                                        <p:cTn id="13" dur="500" fill="hold"/>
                                        <p:tgtEl>
                                          <p:spTgt spid="385043"/>
                                        </p:tgtEl>
                                        <p:attrNameLst>
                                          <p:attrName>ppt_y</p:attrName>
                                        </p:attrNameLst>
                                      </p:cBhvr>
                                      <p:tavLst>
                                        <p:tav tm="0">
                                          <p:val>
                                            <p:strVal val="#ppt_y+#ppt_h/2"/>
                                          </p:val>
                                        </p:tav>
                                        <p:tav tm="100000">
                                          <p:val>
                                            <p:strVal val="#ppt_y"/>
                                          </p:val>
                                        </p:tav>
                                      </p:tavLst>
                                    </p:anim>
                                    <p:anim calcmode="lin" valueType="num">
                                      <p:cBhvr>
                                        <p:cTn id="14" dur="500" fill="hold"/>
                                        <p:tgtEl>
                                          <p:spTgt spid="385043"/>
                                        </p:tgtEl>
                                        <p:attrNameLst>
                                          <p:attrName>ppt_w</p:attrName>
                                        </p:attrNameLst>
                                      </p:cBhvr>
                                      <p:tavLst>
                                        <p:tav tm="0">
                                          <p:val>
                                            <p:strVal val="#ppt_w"/>
                                          </p:val>
                                        </p:tav>
                                        <p:tav tm="100000">
                                          <p:val>
                                            <p:strVal val="#ppt_w"/>
                                          </p:val>
                                        </p:tav>
                                      </p:tavLst>
                                    </p:anim>
                                    <p:anim calcmode="lin" valueType="num">
                                      <p:cBhvr>
                                        <p:cTn id="15" dur="500" fill="hold"/>
                                        <p:tgtEl>
                                          <p:spTgt spid="38504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85050"/>
                                        </p:tgtEl>
                                        <p:attrNameLst>
                                          <p:attrName>style.visibility</p:attrName>
                                        </p:attrNameLst>
                                      </p:cBhvr>
                                      <p:to>
                                        <p:strVal val="visible"/>
                                      </p:to>
                                    </p:set>
                                    <p:animEffect transition="in" filter="wipe(down)">
                                      <p:cBhvr>
                                        <p:cTn id="20" dur="500"/>
                                        <p:tgtEl>
                                          <p:spTgt spid="3850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385041"/>
                                        </p:tgtEl>
                                        <p:attrNameLst>
                                          <p:attrName>style.visibility</p:attrName>
                                        </p:attrNameLst>
                                      </p:cBhvr>
                                      <p:to>
                                        <p:strVal val="visible"/>
                                      </p:to>
                                    </p:set>
                                    <p:animEffect transition="in" filter="wipe(right)">
                                      <p:cBhvr>
                                        <p:cTn id="25" dur="500"/>
                                        <p:tgtEl>
                                          <p:spTgt spid="3850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p:cTn id="29" dur="1" fill="hold">
                                          <p:stCondLst>
                                            <p:cond delay="0"/>
                                          </p:stCondLst>
                                        </p:cTn>
                                        <p:tgtEl>
                                          <p:spTgt spid="385037"/>
                                        </p:tgtEl>
                                        <p:attrNameLst>
                                          <p:attrName>style.visibility</p:attrName>
                                        </p:attrNameLst>
                                      </p:cBhvr>
                                      <p:to>
                                        <p:strVal val="visible"/>
                                      </p:to>
                                    </p:set>
                                    <p:animEffect transition="in" filter="randombar(horizontal)">
                                      <p:cBhvr>
                                        <p:cTn id="30" dur="500"/>
                                        <p:tgtEl>
                                          <p:spTgt spid="3850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385045"/>
                                        </p:tgtEl>
                                        <p:attrNameLst>
                                          <p:attrName>style.visibility</p:attrName>
                                        </p:attrNameLst>
                                      </p:cBhvr>
                                      <p:to>
                                        <p:strVal val="visible"/>
                                      </p:to>
                                    </p:set>
                                    <p:anim calcmode="lin" valueType="num">
                                      <p:cBhvr>
                                        <p:cTn id="35" dur="500" fill="hold"/>
                                        <p:tgtEl>
                                          <p:spTgt spid="385045"/>
                                        </p:tgtEl>
                                        <p:attrNameLst>
                                          <p:attrName>ppt_x</p:attrName>
                                        </p:attrNameLst>
                                      </p:cBhvr>
                                      <p:tavLst>
                                        <p:tav tm="0">
                                          <p:val>
                                            <p:strVal val="#ppt_x"/>
                                          </p:val>
                                        </p:tav>
                                        <p:tav tm="100000">
                                          <p:val>
                                            <p:strVal val="#ppt_x"/>
                                          </p:val>
                                        </p:tav>
                                      </p:tavLst>
                                    </p:anim>
                                    <p:anim calcmode="lin" valueType="num">
                                      <p:cBhvr>
                                        <p:cTn id="36" dur="500" fill="hold"/>
                                        <p:tgtEl>
                                          <p:spTgt spid="385045"/>
                                        </p:tgtEl>
                                        <p:attrNameLst>
                                          <p:attrName>ppt_y</p:attrName>
                                        </p:attrNameLst>
                                      </p:cBhvr>
                                      <p:tavLst>
                                        <p:tav tm="0">
                                          <p:val>
                                            <p:strVal val="#ppt_y+#ppt_h/2"/>
                                          </p:val>
                                        </p:tav>
                                        <p:tav tm="100000">
                                          <p:val>
                                            <p:strVal val="#ppt_y"/>
                                          </p:val>
                                        </p:tav>
                                      </p:tavLst>
                                    </p:anim>
                                    <p:anim calcmode="lin" valueType="num">
                                      <p:cBhvr>
                                        <p:cTn id="37" dur="500" fill="hold"/>
                                        <p:tgtEl>
                                          <p:spTgt spid="385045"/>
                                        </p:tgtEl>
                                        <p:attrNameLst>
                                          <p:attrName>ppt_w</p:attrName>
                                        </p:attrNameLst>
                                      </p:cBhvr>
                                      <p:tavLst>
                                        <p:tav tm="0">
                                          <p:val>
                                            <p:strVal val="#ppt_w"/>
                                          </p:val>
                                        </p:tav>
                                        <p:tav tm="100000">
                                          <p:val>
                                            <p:strVal val="#ppt_w"/>
                                          </p:val>
                                        </p:tav>
                                      </p:tavLst>
                                    </p:anim>
                                    <p:anim calcmode="lin" valueType="num">
                                      <p:cBhvr>
                                        <p:cTn id="38" dur="500" fill="hold"/>
                                        <p:tgtEl>
                                          <p:spTgt spid="3850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43" grpId="0" autoUpdateAnimBg="0"/>
      <p:bldP spid="38504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41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98A550F-A4FD-4D6B-998D-C3F6DBAE9C34}" type="slidenum">
              <a:rPr lang="de-DE" altLang="de-DE" sz="1000">
                <a:solidFill>
                  <a:srgbClr val="71AD2A"/>
                </a:solidFill>
              </a:rPr>
              <a:pPr algn="r">
                <a:spcBef>
                  <a:spcPct val="0"/>
                </a:spcBef>
                <a:buClrTx/>
                <a:buFontTx/>
                <a:buNone/>
              </a:pPr>
              <a:t>52</a:t>
            </a:fld>
            <a:endParaRPr lang="de-DE" altLang="de-DE" sz="1000">
              <a:solidFill>
                <a:srgbClr val="71AD2A"/>
              </a:solidFill>
            </a:endParaRPr>
          </a:p>
        </p:txBody>
      </p:sp>
      <p:sp>
        <p:nvSpPr>
          <p:cNvPr id="6041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293899" name="Rectangle 11"/>
          <p:cNvSpPr>
            <a:spLocks noGrp="1" noChangeArrowheads="1"/>
          </p:cNvSpPr>
          <p:nvPr>
            <p:ph type="title" idx="4294967295"/>
          </p:nvPr>
        </p:nvSpPr>
        <p:spPr>
          <a:xfrm>
            <a:off x="382588" y="381000"/>
            <a:ext cx="9142412" cy="381000"/>
          </a:xfrm>
          <a:gradFill rotWithShape="0">
            <a:gsLst>
              <a:gs pos="0">
                <a:srgbClr val="C0C0C0">
                  <a:gamma/>
                  <a:tint val="0"/>
                  <a:invGamma/>
                </a:srgbClr>
              </a:gs>
              <a:gs pos="100000">
                <a:srgbClr val="C0C0C0"/>
              </a:gs>
            </a:gsLst>
            <a:path path="shape">
              <a:fillToRect l="50000" t="50000" r="50000" b="50000"/>
            </a:path>
          </a:gradFill>
        </p:spPr>
        <p:txBody>
          <a:bodyPr/>
          <a:lstStyle/>
          <a:p>
            <a:pPr eaLnBrk="1" hangingPunct="1"/>
            <a:r>
              <a:rPr lang="de-DE" altLang="de-DE" sz="1400" b="0">
                <a:solidFill>
                  <a:srgbClr val="FF0000"/>
                </a:solidFill>
                <a:effectLst>
                  <a:outerShdw blurRad="38100" dist="38100" dir="2700000" algn="tl">
                    <a:srgbClr val="C0C0C0"/>
                  </a:outerShdw>
                </a:effectLst>
              </a:rPr>
              <a:t>Kettenwandler (am Bsp. eines PKW-Getriebes)</a:t>
            </a:r>
            <a:endParaRPr lang="de-DE" altLang="de-DE" sz="1400" b="0">
              <a:effectLst>
                <a:outerShdw blurRad="38100" dist="38100" dir="2700000" algn="tl">
                  <a:srgbClr val="C0C0C0"/>
                </a:outerShdw>
              </a:effectLst>
            </a:endParaRPr>
          </a:p>
        </p:txBody>
      </p:sp>
      <p:pic>
        <p:nvPicPr>
          <p:cNvPr id="293901" name="Picture 13" descr="KETTE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81050"/>
            <a:ext cx="5943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3911" name="Group 23"/>
          <p:cNvGrpSpPr>
            <a:grpSpLocks/>
          </p:cNvGrpSpPr>
          <p:nvPr/>
        </p:nvGrpSpPr>
        <p:grpSpPr bwMode="auto">
          <a:xfrm>
            <a:off x="5638800" y="838200"/>
            <a:ext cx="2514600" cy="1219200"/>
            <a:chOff x="3552" y="528"/>
            <a:chExt cx="1584" cy="768"/>
          </a:xfrm>
        </p:grpSpPr>
        <p:sp>
          <p:nvSpPr>
            <p:cNvPr id="60430" name="Line 14"/>
            <p:cNvSpPr>
              <a:spLocks noChangeShapeType="1"/>
            </p:cNvSpPr>
            <p:nvPr/>
          </p:nvSpPr>
          <p:spPr bwMode="auto">
            <a:xfrm flipH="1">
              <a:off x="3552" y="720"/>
              <a:ext cx="960" cy="57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431" name="Text Box 15"/>
            <p:cNvSpPr txBox="1">
              <a:spLocks noChangeArrowheads="1"/>
            </p:cNvSpPr>
            <p:nvPr/>
          </p:nvSpPr>
          <p:spPr bwMode="auto">
            <a:xfrm>
              <a:off x="3840" y="528"/>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Schubgliederband</a:t>
              </a:r>
              <a:endParaRPr lang="de-DE" altLang="de-DE" sz="1400">
                <a:solidFill>
                  <a:srgbClr val="FF3300"/>
                </a:solidFill>
              </a:endParaRPr>
            </a:p>
          </p:txBody>
        </p:sp>
      </p:grpSp>
      <p:grpSp>
        <p:nvGrpSpPr>
          <p:cNvPr id="293912" name="Group 24"/>
          <p:cNvGrpSpPr>
            <a:grpSpLocks/>
          </p:cNvGrpSpPr>
          <p:nvPr/>
        </p:nvGrpSpPr>
        <p:grpSpPr bwMode="auto">
          <a:xfrm>
            <a:off x="5335588" y="3733800"/>
            <a:ext cx="2055812" cy="1981200"/>
            <a:chOff x="3360" y="2352"/>
            <a:chExt cx="1296" cy="1248"/>
          </a:xfrm>
        </p:grpSpPr>
        <p:sp>
          <p:nvSpPr>
            <p:cNvPr id="60427" name="Line 16"/>
            <p:cNvSpPr>
              <a:spLocks noChangeShapeType="1"/>
            </p:cNvSpPr>
            <p:nvPr/>
          </p:nvSpPr>
          <p:spPr bwMode="auto">
            <a:xfrm flipH="1" flipV="1">
              <a:off x="3888" y="2352"/>
              <a:ext cx="0" cy="100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428" name="Text Box 17"/>
            <p:cNvSpPr txBox="1">
              <a:spLocks noChangeArrowheads="1"/>
            </p:cNvSpPr>
            <p:nvPr/>
          </p:nvSpPr>
          <p:spPr bwMode="auto">
            <a:xfrm>
              <a:off x="3360" y="3408"/>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Primärscheibenpaar</a:t>
              </a:r>
              <a:endParaRPr lang="de-DE" altLang="de-DE" sz="1400">
                <a:solidFill>
                  <a:srgbClr val="FF3300"/>
                </a:solidFill>
              </a:endParaRPr>
            </a:p>
          </p:txBody>
        </p:sp>
        <p:sp>
          <p:nvSpPr>
            <p:cNvPr id="60429" name="Line 18"/>
            <p:cNvSpPr>
              <a:spLocks noChangeShapeType="1"/>
            </p:cNvSpPr>
            <p:nvPr/>
          </p:nvSpPr>
          <p:spPr bwMode="auto">
            <a:xfrm flipH="1" flipV="1">
              <a:off x="3600" y="2400"/>
              <a:ext cx="288" cy="96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293910" name="Group 22"/>
          <p:cNvGrpSpPr>
            <a:grpSpLocks/>
          </p:cNvGrpSpPr>
          <p:nvPr/>
        </p:nvGrpSpPr>
        <p:grpSpPr bwMode="auto">
          <a:xfrm>
            <a:off x="3581400" y="762000"/>
            <a:ext cx="2057400" cy="1219200"/>
            <a:chOff x="2256" y="480"/>
            <a:chExt cx="1296" cy="768"/>
          </a:xfrm>
        </p:grpSpPr>
        <p:sp>
          <p:nvSpPr>
            <p:cNvPr id="60425" name="Line 19"/>
            <p:cNvSpPr>
              <a:spLocks noChangeShapeType="1"/>
            </p:cNvSpPr>
            <p:nvPr/>
          </p:nvSpPr>
          <p:spPr bwMode="auto">
            <a:xfrm>
              <a:off x="2832" y="672"/>
              <a:ext cx="528" cy="57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426" name="Text Box 20"/>
            <p:cNvSpPr txBox="1">
              <a:spLocks noChangeArrowheads="1"/>
            </p:cNvSpPr>
            <p:nvPr/>
          </p:nvSpPr>
          <p:spPr bwMode="auto">
            <a:xfrm>
              <a:off x="2256" y="480"/>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solidFill>
                    <a:srgbClr val="000000"/>
                  </a:solidFill>
                </a:rPr>
                <a:t>Sekundärscheibenpaar</a:t>
              </a:r>
              <a:endParaRPr lang="de-DE" altLang="de-DE" sz="1400">
                <a:solidFill>
                  <a:srgbClr val="FF33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93899"/>
                                        </p:tgtEl>
                                        <p:attrNameLst>
                                          <p:attrName>style.visibility</p:attrName>
                                        </p:attrNameLst>
                                      </p:cBhvr>
                                      <p:to>
                                        <p:strVal val="visible"/>
                                      </p:to>
                                    </p:set>
                                    <p:animEffect transition="in" filter="box(out)">
                                      <p:cBhvr>
                                        <p:cTn id="7" dur="500"/>
                                        <p:tgtEl>
                                          <p:spTgt spid="293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93901"/>
                                        </p:tgtEl>
                                        <p:attrNameLst>
                                          <p:attrName>style.visibility</p:attrName>
                                        </p:attrNameLst>
                                      </p:cBhvr>
                                      <p:to>
                                        <p:strVal val="visible"/>
                                      </p:to>
                                    </p:set>
                                    <p:animEffect transition="in" filter="checkerboard(across)">
                                      <p:cBhvr>
                                        <p:cTn id="12" dur="500"/>
                                        <p:tgtEl>
                                          <p:spTgt spid="2939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93912"/>
                                        </p:tgtEl>
                                        <p:attrNameLst>
                                          <p:attrName>style.visibility</p:attrName>
                                        </p:attrNameLst>
                                      </p:cBhvr>
                                      <p:to>
                                        <p:strVal val="visible"/>
                                      </p:to>
                                    </p:set>
                                    <p:animEffect transition="in" filter="wipe(down)">
                                      <p:cBhvr>
                                        <p:cTn id="17" dur="500"/>
                                        <p:tgtEl>
                                          <p:spTgt spid="293912"/>
                                        </p:tgtEl>
                                      </p:cBhvr>
                                    </p:animEffect>
                                  </p:childTnLst>
                                  <p:subTnLst>
                                    <p:animClr clrSpc="rgb" dir="cw">
                                      <p:cBhvr override="childStyle">
                                        <p:cTn dur="1" fill="hold" display="0" masterRel="nextClick" afterEffect="1"/>
                                        <p:tgtEl>
                                          <p:spTgt spid="293912"/>
                                        </p:tgtEl>
                                        <p:attrNameLst>
                                          <p:attrName>ppt_c</p:attrName>
                                        </p:attrNameLst>
                                      </p:cBhvr>
                                      <p:to>
                                        <a:srgbClr val="0000CC"/>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93910"/>
                                        </p:tgtEl>
                                        <p:attrNameLst>
                                          <p:attrName>style.visibility</p:attrName>
                                        </p:attrNameLst>
                                      </p:cBhvr>
                                      <p:to>
                                        <p:strVal val="visible"/>
                                      </p:to>
                                    </p:set>
                                    <p:animEffect transition="in" filter="wipe(up)">
                                      <p:cBhvr>
                                        <p:cTn id="22" dur="500"/>
                                        <p:tgtEl>
                                          <p:spTgt spid="293910"/>
                                        </p:tgtEl>
                                      </p:cBhvr>
                                    </p:animEffect>
                                  </p:childTnLst>
                                  <p:subTnLst>
                                    <p:animClr clrSpc="rgb" dir="cw">
                                      <p:cBhvr override="childStyle">
                                        <p:cTn dur="1" fill="hold" display="0" masterRel="nextClick" afterEffect="1"/>
                                        <p:tgtEl>
                                          <p:spTgt spid="293910"/>
                                        </p:tgtEl>
                                        <p:attrNameLst>
                                          <p:attrName>ppt_c</p:attrName>
                                        </p:attrNameLst>
                                      </p:cBhvr>
                                      <p:to>
                                        <a:srgbClr val="0000CC"/>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93911"/>
                                        </p:tgtEl>
                                        <p:attrNameLst>
                                          <p:attrName>style.visibility</p:attrName>
                                        </p:attrNameLst>
                                      </p:cBhvr>
                                      <p:to>
                                        <p:strVal val="visible"/>
                                      </p:to>
                                    </p:set>
                                    <p:animEffect transition="in" filter="wipe(right)">
                                      <p:cBhvr>
                                        <p:cTn id="27" dur="500"/>
                                        <p:tgtEl>
                                          <p:spTgt spid="293911"/>
                                        </p:tgtEl>
                                      </p:cBhvr>
                                    </p:animEffect>
                                  </p:childTnLst>
                                  <p:subTnLst>
                                    <p:animClr clrSpc="rgb" dir="cw">
                                      <p:cBhvr override="childStyle">
                                        <p:cTn dur="1" fill="hold" display="0" masterRel="nextClick" afterEffect="1"/>
                                        <p:tgtEl>
                                          <p:spTgt spid="293911"/>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nummernplatzhalter 3"/>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A563146-0A87-4F9B-9B03-460DB5B77219}" type="slidenum">
              <a:rPr lang="de-DE" altLang="de-DE" sz="1000">
                <a:solidFill>
                  <a:srgbClr val="71AD2A"/>
                </a:solidFill>
              </a:rPr>
              <a:pPr algn="r">
                <a:spcBef>
                  <a:spcPct val="0"/>
                </a:spcBef>
                <a:buClrTx/>
                <a:buFontTx/>
                <a:buNone/>
              </a:pPr>
              <a:t>53</a:t>
            </a:fld>
            <a:endParaRPr lang="de-DE" altLang="de-DE" sz="1000">
              <a:solidFill>
                <a:srgbClr val="71AD2A"/>
              </a:solidFill>
            </a:endParaRPr>
          </a:p>
        </p:txBody>
      </p:sp>
      <p:sp>
        <p:nvSpPr>
          <p:cNvPr id="61443" name="Fußzeilenplatzhalter 4"/>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61444" name="Rectangle 3"/>
          <p:cNvSpPr>
            <a:spLocks noGrp="1" noChangeArrowheads="1"/>
          </p:cNvSpPr>
          <p:nvPr>
            <p:ph type="body" idx="1"/>
          </p:nvPr>
        </p:nvSpPr>
        <p:spPr/>
        <p:txBody>
          <a:bodyPr/>
          <a:lstStyle/>
          <a:p>
            <a:pPr eaLnBrk="1" hangingPunct="1"/>
            <a:r>
              <a:rPr lang="de-DE" altLang="de-DE" sz="2000" b="1">
                <a:solidFill>
                  <a:srgbClr val="FF0000"/>
                </a:solidFill>
              </a:rPr>
              <a:t>hydrodynamische Antriebe</a:t>
            </a:r>
            <a:r>
              <a:rPr lang="de-DE" altLang="de-DE" sz="2000" b="1"/>
              <a:t> arbeiten mit einer Pumpe und einer Antriebsturbine. Die Drehzahl- und Drehmomentwandlung geschieht über die kinetische Energie der Flüssigkeit. </a:t>
            </a:r>
            <a:r>
              <a:rPr lang="de-DE" altLang="de-DE" sz="2000" b="1">
                <a:solidFill>
                  <a:srgbClr val="FF0000"/>
                </a:solidFill>
              </a:rPr>
              <a:t>(Turbobokupplung)</a:t>
            </a:r>
          </a:p>
          <a:p>
            <a:pPr eaLnBrk="1" hangingPunct="1"/>
            <a:r>
              <a:rPr lang="de-DE" altLang="de-DE" sz="2000" b="1">
                <a:solidFill>
                  <a:srgbClr val="FF0000"/>
                </a:solidFill>
              </a:rPr>
              <a:t>Viskokupplungen</a:t>
            </a:r>
            <a:r>
              <a:rPr lang="de-DE" altLang="de-DE" sz="2000" b="1"/>
              <a:t> übertragen Leistung durch viskose Reibung zwischen rotierenden Scheiben. </a:t>
            </a:r>
            <a:r>
              <a:rPr lang="de-DE" altLang="de-DE" sz="2000" b="1">
                <a:solidFill>
                  <a:srgbClr val="FF0000"/>
                </a:solidFill>
              </a:rPr>
              <a:t>(Viskolüfter)</a:t>
            </a:r>
          </a:p>
          <a:p>
            <a:pPr eaLnBrk="1" hangingPunct="1"/>
            <a:r>
              <a:rPr lang="de-DE" altLang="de-DE" sz="2000" b="1">
                <a:solidFill>
                  <a:srgbClr val="FF0000"/>
                </a:solidFill>
              </a:rPr>
              <a:t>hydrostatische Antriebe</a:t>
            </a:r>
            <a:r>
              <a:rPr lang="de-DE" altLang="de-DE" sz="2000" b="1"/>
              <a:t> wandeln primärseitig die mechanische Leistung der Antriebsmaschine (E-Motor; Diesel) durch eine Pumpe in hydraulische Leistung um. Diese Leistung wird in Verbrauchern wieder in mechanische Leistung umgeformt und zwar in Hydraulikzylindern in eine lineare Bewegung oder Hydromotoren in eine Drehbewegung. Hydrostatische Antriebe sind häufig die energetisch optimale Getriebeart, wenn eine stufenlose Verstellung der abtriebsseitigen Geschwindigkeit erforderlich ist. </a:t>
            </a:r>
            <a:r>
              <a:rPr lang="de-DE" altLang="de-DE" sz="2000" b="1">
                <a:solidFill>
                  <a:srgbClr val="FF0000"/>
                </a:solidFill>
              </a:rPr>
              <a:t>(Mähdrescher)</a:t>
            </a:r>
          </a:p>
          <a:p>
            <a:pPr eaLnBrk="1" hangingPunct="1"/>
            <a:endParaRPr lang="de-DE" altLang="de-DE" sz="2000" b="1"/>
          </a:p>
        </p:txBody>
      </p:sp>
      <p:sp>
        <p:nvSpPr>
          <p:cNvPr id="61445" name="Rectangle 4"/>
          <p:cNvSpPr>
            <a:spLocks noChangeArrowheads="1"/>
          </p:cNvSpPr>
          <p:nvPr/>
        </p:nvSpPr>
        <p:spPr bwMode="auto">
          <a:xfrm>
            <a:off x="631825" y="908050"/>
            <a:ext cx="8077200" cy="6413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800">
                <a:latin typeface="Times New Roman" pitchFamily="18" charset="0"/>
              </a:rPr>
              <a:t>Die </a:t>
            </a:r>
            <a:r>
              <a:rPr lang="de-DE" altLang="de-DE" sz="1800" b="1">
                <a:latin typeface="Times New Roman" pitchFamily="18" charset="0"/>
              </a:rPr>
              <a:t>Hydrostatik</a:t>
            </a:r>
            <a:r>
              <a:rPr lang="de-DE" altLang="de-DE" sz="1800">
                <a:latin typeface="Times New Roman" pitchFamily="18" charset="0"/>
              </a:rPr>
              <a:t> ist die Lehre der </a:t>
            </a:r>
            <a:r>
              <a:rPr lang="de-DE" altLang="de-DE" sz="1800" i="1">
                <a:latin typeface="Times New Roman" pitchFamily="18" charset="0"/>
              </a:rPr>
              <a:t>unbewegten</a:t>
            </a:r>
            <a:r>
              <a:rPr lang="de-DE" altLang="de-DE" sz="1800">
                <a:latin typeface="Times New Roman" pitchFamily="18" charset="0"/>
              </a:rPr>
              <a:t>, insbesondere der strömungsfreien </a:t>
            </a:r>
          </a:p>
          <a:p>
            <a:pPr>
              <a:spcBef>
                <a:spcPct val="0"/>
              </a:spcBef>
              <a:buClrTx/>
              <a:buFontTx/>
              <a:buNone/>
            </a:pPr>
            <a:r>
              <a:rPr lang="de-DE" altLang="de-DE" sz="1800">
                <a:solidFill>
                  <a:srgbClr val="FF0000"/>
                </a:solidFill>
                <a:latin typeface="Times New Roman" pitchFamily="18" charset="0"/>
                <a:hlinkClick r:id="rId2" tooltip="Flüssigkeit"/>
              </a:rPr>
              <a:t>Flüssigkeiten</a:t>
            </a:r>
            <a:r>
              <a:rPr lang="de-DE" altLang="de-DE" sz="1800">
                <a:latin typeface="Times New Roman" pitchFamily="18" charset="0"/>
              </a:rPr>
              <a:t> und </a:t>
            </a:r>
            <a:r>
              <a:rPr lang="de-DE" altLang="de-DE" sz="1800">
                <a:latin typeface="Times New Roman" pitchFamily="18" charset="0"/>
                <a:hlinkClick r:id="rId3" tooltip="Gas"/>
              </a:rPr>
              <a:t>Gase</a:t>
            </a:r>
            <a:r>
              <a:rPr lang="de-DE" altLang="de-DE" sz="1800">
                <a:latin typeface="Times New Roman" pitchFamily="18" charset="0"/>
              </a:rPr>
              <a:t>. Mit Strömungen beschäftigt sich dagegen die </a:t>
            </a:r>
            <a:r>
              <a:rPr lang="de-DE" altLang="de-DE" sz="1800">
                <a:latin typeface="Times New Roman" pitchFamily="18" charset="0"/>
                <a:hlinkClick r:id="rId4" tooltip="Hydrodynamik"/>
              </a:rPr>
              <a:t>Hydrodynamik</a:t>
            </a:r>
            <a:r>
              <a:rPr lang="de-DE" altLang="de-DE" sz="1800">
                <a:latin typeface="Times New Roman" pitchFamily="18" charset="0"/>
              </a:rPr>
              <a:t>.</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20437-BF22-92D7-822A-7A7D9BF9B8CC}"/>
              </a:ext>
            </a:extLst>
          </p:cNvPr>
          <p:cNvSpPr>
            <a:spLocks noGrp="1"/>
          </p:cNvSpPr>
          <p:nvPr>
            <p:ph type="title"/>
          </p:nvPr>
        </p:nvSpPr>
        <p:spPr/>
        <p:txBody>
          <a:bodyPr/>
          <a:lstStyle/>
          <a:p>
            <a:r>
              <a:rPr lang="de-DE"/>
              <a:t>Grundprinzip der hydrostatisch-mechanischen Leistungsverzweigung.</a:t>
            </a:r>
          </a:p>
        </p:txBody>
      </p:sp>
      <p:sp>
        <p:nvSpPr>
          <p:cNvPr id="3" name="Foliennummernplatzhalter 2">
            <a:extLst>
              <a:ext uri="{FF2B5EF4-FFF2-40B4-BE49-F238E27FC236}">
                <a16:creationId xmlns:a16="http://schemas.microsoft.com/office/drawing/2014/main" id="{3D778371-5157-4F1D-2978-E17F943C6DF3}"/>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54</a:t>
            </a:fld>
            <a:endParaRPr lang="de-DE" altLang="de-DE"/>
          </a:p>
        </p:txBody>
      </p:sp>
      <p:sp>
        <p:nvSpPr>
          <p:cNvPr id="4" name="Fußzeilenplatzhalter 3">
            <a:extLst>
              <a:ext uri="{FF2B5EF4-FFF2-40B4-BE49-F238E27FC236}">
                <a16:creationId xmlns:a16="http://schemas.microsoft.com/office/drawing/2014/main" id="{69A2AE82-0A8B-84A0-2739-D912DC17C5CB}"/>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7224E04B-FB31-E0CD-75C8-D793A2EF5987}"/>
              </a:ext>
            </a:extLst>
          </p:cNvPr>
          <p:cNvPicPr>
            <a:picLocks noChangeAspect="1"/>
          </p:cNvPicPr>
          <p:nvPr/>
        </p:nvPicPr>
        <p:blipFill>
          <a:blip r:embed="rId2"/>
          <a:stretch>
            <a:fillRect/>
          </a:stretch>
        </p:blipFill>
        <p:spPr>
          <a:xfrm>
            <a:off x="-231576" y="1196752"/>
            <a:ext cx="9686379" cy="3960440"/>
          </a:xfrm>
          <a:prstGeom prst="rect">
            <a:avLst/>
          </a:prstGeom>
        </p:spPr>
      </p:pic>
    </p:spTree>
    <p:extLst>
      <p:ext uri="{BB962C8B-B14F-4D97-AF65-F5344CB8AC3E}">
        <p14:creationId xmlns:p14="http://schemas.microsoft.com/office/powerpoint/2010/main" val="3755648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A320E-D086-1538-D117-4338D213E5D7}"/>
              </a:ext>
            </a:extLst>
          </p:cNvPr>
          <p:cNvSpPr>
            <a:spLocks noGrp="1"/>
          </p:cNvSpPr>
          <p:nvPr>
            <p:ph type="title"/>
          </p:nvPr>
        </p:nvSpPr>
        <p:spPr/>
        <p:txBody>
          <a:bodyPr/>
          <a:lstStyle/>
          <a:p>
            <a:r>
              <a:rPr lang="de-DE"/>
              <a:t>Planetengetriebe können sowohl als Verzweigungs- als auch als Summierungselemente verwendet werden.</a:t>
            </a:r>
          </a:p>
        </p:txBody>
      </p:sp>
      <p:sp>
        <p:nvSpPr>
          <p:cNvPr id="3" name="Foliennummernplatzhalter 2">
            <a:extLst>
              <a:ext uri="{FF2B5EF4-FFF2-40B4-BE49-F238E27FC236}">
                <a16:creationId xmlns:a16="http://schemas.microsoft.com/office/drawing/2014/main" id="{21954C2D-AFED-5EB2-A9BE-2166553A33B4}"/>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55</a:t>
            </a:fld>
            <a:endParaRPr lang="de-DE" altLang="de-DE"/>
          </a:p>
        </p:txBody>
      </p:sp>
      <p:sp>
        <p:nvSpPr>
          <p:cNvPr id="4" name="Fußzeilenplatzhalter 3">
            <a:extLst>
              <a:ext uri="{FF2B5EF4-FFF2-40B4-BE49-F238E27FC236}">
                <a16:creationId xmlns:a16="http://schemas.microsoft.com/office/drawing/2014/main" id="{0CBA72CF-DF73-BA87-DCAB-BBBED7902C57}"/>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703CEA99-0703-1C1B-8DAC-B54A32DEF072}"/>
              </a:ext>
            </a:extLst>
          </p:cNvPr>
          <p:cNvPicPr>
            <a:picLocks noChangeAspect="1"/>
          </p:cNvPicPr>
          <p:nvPr/>
        </p:nvPicPr>
        <p:blipFill>
          <a:blip r:embed="rId2"/>
          <a:stretch>
            <a:fillRect/>
          </a:stretch>
        </p:blipFill>
        <p:spPr>
          <a:xfrm>
            <a:off x="344488" y="1628800"/>
            <a:ext cx="9498825" cy="4044259"/>
          </a:xfrm>
          <a:prstGeom prst="rect">
            <a:avLst/>
          </a:prstGeom>
        </p:spPr>
      </p:pic>
    </p:spTree>
    <p:extLst>
      <p:ext uri="{BB962C8B-B14F-4D97-AF65-F5344CB8AC3E}">
        <p14:creationId xmlns:p14="http://schemas.microsoft.com/office/powerpoint/2010/main" val="328510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Titel 1"/>
          <p:cNvSpPr>
            <a:spLocks noGrp="1"/>
          </p:cNvSpPr>
          <p:nvPr>
            <p:ph type="title"/>
          </p:nvPr>
        </p:nvSpPr>
        <p:spPr>
          <a:xfrm>
            <a:off x="415925" y="549275"/>
            <a:ext cx="8718550" cy="609600"/>
          </a:xfrm>
        </p:spPr>
        <p:txBody>
          <a:bodyPr/>
          <a:lstStyle/>
          <a:p>
            <a:r>
              <a:rPr lang="de-DE" altLang="de-DE"/>
              <a:t>Hydrostatisch-Leistungsverzweigtes Getriebe am Beispiel Fendt-Vario</a:t>
            </a:r>
          </a:p>
        </p:txBody>
      </p:sp>
      <p:sp>
        <p:nvSpPr>
          <p:cNvPr id="62467"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7E7B8C2-49D7-4CEC-8706-AF0091B4C5F1}" type="slidenum">
              <a:rPr lang="de-DE" altLang="de-DE" sz="1000">
                <a:solidFill>
                  <a:srgbClr val="71AD2A"/>
                </a:solidFill>
              </a:rPr>
              <a:pPr algn="r">
                <a:spcBef>
                  <a:spcPct val="0"/>
                </a:spcBef>
                <a:buClrTx/>
                <a:buFontTx/>
                <a:buNone/>
              </a:pPr>
              <a:t>56</a:t>
            </a:fld>
            <a:endParaRPr lang="de-DE" altLang="de-DE" sz="1000">
              <a:solidFill>
                <a:srgbClr val="71AD2A"/>
              </a:solidFill>
            </a:endParaRPr>
          </a:p>
        </p:txBody>
      </p:sp>
      <p:sp>
        <p:nvSpPr>
          <p:cNvPr id="62468"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26670" name="Rectangle 14"/>
          <p:cNvSpPr>
            <a:spLocks noChangeArrowheads="1"/>
          </p:cNvSpPr>
          <p:nvPr/>
        </p:nvSpPr>
        <p:spPr bwMode="auto">
          <a:xfrm>
            <a:off x="631825" y="1773238"/>
            <a:ext cx="8688388" cy="36353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t>Besonderheiten:</a:t>
            </a:r>
            <a:endParaRPr lang="de-DE" altLang="de-DE" sz="2000"/>
          </a:p>
        </p:txBody>
      </p:sp>
      <p:sp>
        <p:nvSpPr>
          <p:cNvPr id="326671" name="Rectangle 15"/>
          <p:cNvSpPr>
            <a:spLocks noChangeArrowheads="1"/>
          </p:cNvSpPr>
          <p:nvPr/>
        </p:nvSpPr>
        <p:spPr bwMode="auto">
          <a:xfrm>
            <a:off x="609600" y="2286000"/>
            <a:ext cx="86883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hydrostatisch, leistungsverzweigte Kraftübertragung</a:t>
            </a:r>
          </a:p>
        </p:txBody>
      </p:sp>
      <p:sp>
        <p:nvSpPr>
          <p:cNvPr id="326672" name="Rectangle 16"/>
          <p:cNvSpPr>
            <a:spLocks noChangeArrowheads="1"/>
          </p:cNvSpPr>
          <p:nvPr/>
        </p:nvSpPr>
        <p:spPr bwMode="auto">
          <a:xfrm>
            <a:off x="609600" y="2819400"/>
            <a:ext cx="86883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Leistungsverzweigung über einen </a:t>
            </a:r>
            <a:r>
              <a:rPr lang="de-DE" altLang="de-DE" sz="1600" b="1"/>
              <a:t>Planetensatz</a:t>
            </a:r>
            <a:endParaRPr lang="de-DE" altLang="de-DE" sz="1600"/>
          </a:p>
        </p:txBody>
      </p:sp>
      <p:sp>
        <p:nvSpPr>
          <p:cNvPr id="326673" name="Rectangle 17"/>
          <p:cNvSpPr>
            <a:spLocks noChangeArrowheads="1"/>
          </p:cNvSpPr>
          <p:nvPr/>
        </p:nvSpPr>
        <p:spPr bwMode="auto">
          <a:xfrm>
            <a:off x="609600" y="3352800"/>
            <a:ext cx="8688388" cy="7000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Hydrostaten mit einem </a:t>
            </a:r>
            <a:r>
              <a:rPr lang="de-DE" altLang="de-DE" sz="1600" b="1"/>
              <a:t>Schwenkwinkel von 45° (FENDT-Entwicklung)</a:t>
            </a:r>
            <a:endParaRPr lang="de-DE" altLang="de-DE" sz="1600"/>
          </a:p>
          <a:p>
            <a:pPr>
              <a:spcBef>
                <a:spcPct val="50000"/>
              </a:spcBef>
              <a:buClrTx/>
              <a:buFontTx/>
              <a:buNone/>
            </a:pPr>
            <a:r>
              <a:rPr lang="de-DE" altLang="de-DE" sz="1600"/>
              <a:t>     in Jochbauweise und dadurch mit einem sehr hohen Wirkungsgrad</a:t>
            </a:r>
          </a:p>
        </p:txBody>
      </p:sp>
      <p:sp>
        <p:nvSpPr>
          <p:cNvPr id="326674" name="Rectangle 18"/>
          <p:cNvSpPr>
            <a:spLocks noChangeArrowheads="1"/>
          </p:cNvSpPr>
          <p:nvPr/>
        </p:nvSpPr>
        <p:spPr bwMode="auto">
          <a:xfrm>
            <a:off x="609600" y="4343400"/>
            <a:ext cx="8688388" cy="7000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a:t>
            </a:r>
            <a:r>
              <a:rPr lang="de-DE" altLang="de-DE" sz="1600" b="1"/>
              <a:t>Hydropumpe</a:t>
            </a:r>
            <a:r>
              <a:rPr lang="de-DE" altLang="de-DE" sz="1600"/>
              <a:t> (Axialkolben-Verstellpumpe) und </a:t>
            </a:r>
            <a:r>
              <a:rPr lang="de-DE" altLang="de-DE" sz="1600" b="1"/>
              <a:t>Hydromotoren</a:t>
            </a:r>
            <a:r>
              <a:rPr lang="de-DE" altLang="de-DE" sz="1600"/>
              <a:t> sind</a:t>
            </a:r>
          </a:p>
          <a:p>
            <a:pPr>
              <a:spcBef>
                <a:spcPct val="50000"/>
              </a:spcBef>
              <a:buClrTx/>
              <a:buFontTx/>
              <a:buNone/>
            </a:pPr>
            <a:r>
              <a:rPr lang="de-DE" altLang="de-DE" sz="1600"/>
              <a:t>     gleichermaßen schwenkbar angeordnet</a:t>
            </a:r>
          </a:p>
        </p:txBody>
      </p:sp>
      <p:sp>
        <p:nvSpPr>
          <p:cNvPr id="326675" name="Rectangle 19"/>
          <p:cNvSpPr>
            <a:spLocks noChangeArrowheads="1"/>
          </p:cNvSpPr>
          <p:nvPr/>
        </p:nvSpPr>
        <p:spPr bwMode="auto">
          <a:xfrm>
            <a:off x="631825" y="5157788"/>
            <a:ext cx="8688388" cy="33337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sym typeface="Wingdings" pitchFamily="2" charset="2"/>
              </a:rPr>
              <a:t></a:t>
            </a:r>
            <a:r>
              <a:rPr lang="de-DE" altLang="de-DE" sz="1600"/>
              <a:t> Hydropumpe und Hydromotoren sind baugleich </a:t>
            </a:r>
          </a:p>
        </p:txBody>
      </p:sp>
      <p:graphicFrame>
        <p:nvGraphicFramePr>
          <p:cNvPr id="393314" name="Group 1122"/>
          <p:cNvGraphicFramePr>
            <a:graphicFrameLocks noGrp="1"/>
          </p:cNvGraphicFramePr>
          <p:nvPr/>
        </p:nvGraphicFramePr>
        <p:xfrm>
          <a:off x="-4184650" y="3595688"/>
          <a:ext cx="1466850" cy="777875"/>
        </p:xfrm>
        <a:graphic>
          <a:graphicData uri="http://schemas.openxmlformats.org/drawingml/2006/table">
            <a:tbl>
              <a:tblPr/>
              <a:tblGrid>
                <a:gridCol w="1466850">
                  <a:extLst>
                    <a:ext uri="{9D8B030D-6E8A-4147-A177-3AD203B41FA5}">
                      <a16:colId xmlns:a16="http://schemas.microsoft.com/office/drawing/2014/main" val="20000"/>
                    </a:ext>
                  </a:extLst>
                </a:gridCol>
              </a:tblGrid>
              <a:tr h="777875">
                <a:tc>
                  <a:txBody>
                    <a:bodyPr/>
                    <a:lstStyle>
                      <a:lvl1pPr algn="l" defTabSz="457200" eaLnBrk="0" hangingPunct="0">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defTabSz="457200" eaLnBrk="0" hangingPunct="0">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defTabSz="457200" eaLnBrk="0" hangingPunct="0">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defTabSz="457200" eaLnBrk="0" hangingPunct="0">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defTabSz="457200" eaLnBrk="0" hangingPunct="0">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457200" rtl="0" eaLnBrk="0" fontAlgn="base" latinLnBrk="0" hangingPunct="0">
                        <a:lnSpc>
                          <a:spcPct val="100000"/>
                        </a:lnSpc>
                        <a:spcBef>
                          <a:spcPct val="0"/>
                        </a:spcBef>
                        <a:spcAft>
                          <a:spcPct val="0"/>
                        </a:spcAft>
                        <a:buClr>
                          <a:schemeClr val="bg1"/>
                        </a:buClr>
                        <a:buSzTx/>
                        <a:buFontTx/>
                        <a:buNone/>
                        <a:tabLst/>
                      </a:pPr>
                      <a:endParaRPr kumimoji="0" lang="de-DE" altLang="de-DE" sz="15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457200" rtl="0" eaLnBrk="0" fontAlgn="base" latinLnBrk="0" hangingPunct="0">
                        <a:lnSpc>
                          <a:spcPct val="100000"/>
                        </a:lnSpc>
                        <a:spcBef>
                          <a:spcPct val="0"/>
                        </a:spcBef>
                        <a:spcAft>
                          <a:spcPct val="0"/>
                        </a:spcAft>
                        <a:buClr>
                          <a:srgbClr val="71AD2A"/>
                        </a:buClr>
                        <a:buSzTx/>
                        <a:buFont typeface="Arial Unicode MS" pitchFamily="34" charset="-128"/>
                        <a:buNone/>
                        <a:tabLst/>
                      </a:pPr>
                      <a:r>
                        <a:rPr kumimoji="0" lang="de-DE" altLang="de-DE" sz="1500" b="0" i="0" u="none" strike="noStrike" cap="none" normalizeH="0" baseline="0">
                          <a:ln>
                            <a:noFill/>
                          </a:ln>
                          <a:solidFill>
                            <a:schemeClr val="tx1"/>
                          </a:solidFill>
                          <a:effectLst/>
                          <a:latin typeface="Times New Roman" pitchFamily="18" charset="0"/>
                          <a:ea typeface="ＭＳ Ｐゴシック" pitchFamily="34" charset="-128"/>
                        </a:rPr>
                        <a:t>Inhaltsverzeichnis</a:t>
                      </a:r>
                    </a:p>
                  </a:txBody>
                  <a:tcPr marT="45757" marB="457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6670"/>
                                        </p:tgtEl>
                                        <p:attrNameLst>
                                          <p:attrName>style.visibility</p:attrName>
                                        </p:attrNameLst>
                                      </p:cBhvr>
                                      <p:to>
                                        <p:strVal val="visible"/>
                                      </p:to>
                                    </p:set>
                                    <p:animEffect transition="in" filter="wipe(left)">
                                      <p:cBhvr>
                                        <p:cTn id="7" dur="500"/>
                                        <p:tgtEl>
                                          <p:spTgt spid="326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6671"/>
                                        </p:tgtEl>
                                        <p:attrNameLst>
                                          <p:attrName>style.visibility</p:attrName>
                                        </p:attrNameLst>
                                      </p:cBhvr>
                                      <p:to>
                                        <p:strVal val="visible"/>
                                      </p:to>
                                    </p:set>
                                    <p:animEffect transition="in" filter="wipe(left)">
                                      <p:cBhvr>
                                        <p:cTn id="12" dur="500"/>
                                        <p:tgtEl>
                                          <p:spTgt spid="3266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6672"/>
                                        </p:tgtEl>
                                        <p:attrNameLst>
                                          <p:attrName>style.visibility</p:attrName>
                                        </p:attrNameLst>
                                      </p:cBhvr>
                                      <p:to>
                                        <p:strVal val="visible"/>
                                      </p:to>
                                    </p:set>
                                    <p:animEffect transition="in" filter="wipe(left)">
                                      <p:cBhvr>
                                        <p:cTn id="17" dur="500"/>
                                        <p:tgtEl>
                                          <p:spTgt spid="3266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6673"/>
                                        </p:tgtEl>
                                        <p:attrNameLst>
                                          <p:attrName>style.visibility</p:attrName>
                                        </p:attrNameLst>
                                      </p:cBhvr>
                                      <p:to>
                                        <p:strVal val="visible"/>
                                      </p:to>
                                    </p:set>
                                    <p:animEffect transition="in" filter="wipe(left)">
                                      <p:cBhvr>
                                        <p:cTn id="22" dur="500"/>
                                        <p:tgtEl>
                                          <p:spTgt spid="3266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6674"/>
                                        </p:tgtEl>
                                        <p:attrNameLst>
                                          <p:attrName>style.visibility</p:attrName>
                                        </p:attrNameLst>
                                      </p:cBhvr>
                                      <p:to>
                                        <p:strVal val="visible"/>
                                      </p:to>
                                    </p:set>
                                    <p:animEffect transition="in" filter="wipe(left)">
                                      <p:cBhvr>
                                        <p:cTn id="27" dur="500"/>
                                        <p:tgtEl>
                                          <p:spTgt spid="3266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6675"/>
                                        </p:tgtEl>
                                        <p:attrNameLst>
                                          <p:attrName>style.visibility</p:attrName>
                                        </p:attrNameLst>
                                      </p:cBhvr>
                                      <p:to>
                                        <p:strVal val="visible"/>
                                      </p:to>
                                    </p:set>
                                    <p:animEffect transition="in" filter="wipe(left)">
                                      <p:cBhvr>
                                        <p:cTn id="32" dur="500"/>
                                        <p:tgtEl>
                                          <p:spTgt spid="32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70" grpId="0" animBg="1" autoUpdateAnimBg="0"/>
      <p:bldP spid="326671" grpId="0" animBg="1" autoUpdateAnimBg="0"/>
      <p:bldP spid="326672" grpId="0" animBg="1" autoUpdateAnimBg="0"/>
      <p:bldP spid="326673" grpId="0" animBg="1" autoUpdateAnimBg="0"/>
      <p:bldP spid="326674" grpId="0" animBg="1" autoUpdateAnimBg="0"/>
      <p:bldP spid="32667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Planetensatz </a:t>
            </a:r>
          </a:p>
        </p:txBody>
      </p:sp>
      <p:sp>
        <p:nvSpPr>
          <p:cNvPr id="6349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64F78474-077E-4C16-8FD6-ECEBAAF00084}" type="slidenum">
              <a:rPr lang="de-DE" altLang="de-DE" sz="1000">
                <a:solidFill>
                  <a:srgbClr val="71AD2A"/>
                </a:solidFill>
              </a:rPr>
              <a:pPr algn="r">
                <a:spcBef>
                  <a:spcPct val="0"/>
                </a:spcBef>
                <a:buClrTx/>
                <a:buFontTx/>
                <a:buNone/>
              </a:pPr>
              <a:t>57</a:t>
            </a:fld>
            <a:endParaRPr lang="de-DE" altLang="de-DE" sz="1000">
              <a:solidFill>
                <a:srgbClr val="71AD2A"/>
              </a:solidFill>
            </a:endParaRPr>
          </a:p>
        </p:txBody>
      </p:sp>
      <p:sp>
        <p:nvSpPr>
          <p:cNvPr id="6349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27692"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8" y="914400"/>
            <a:ext cx="53752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7693" name="Group 13"/>
          <p:cNvGrpSpPr>
            <a:grpSpLocks/>
          </p:cNvGrpSpPr>
          <p:nvPr/>
        </p:nvGrpSpPr>
        <p:grpSpPr bwMode="auto">
          <a:xfrm>
            <a:off x="5715000" y="838200"/>
            <a:ext cx="3311525" cy="1447800"/>
            <a:chOff x="3648" y="528"/>
            <a:chExt cx="2038" cy="816"/>
          </a:xfrm>
        </p:grpSpPr>
        <p:sp>
          <p:nvSpPr>
            <p:cNvPr id="63504" name="Rectangle 14"/>
            <p:cNvSpPr>
              <a:spLocks noChangeArrowheads="1"/>
            </p:cNvSpPr>
            <p:nvPr/>
          </p:nvSpPr>
          <p:spPr bwMode="auto">
            <a:xfrm>
              <a:off x="4416" y="528"/>
              <a:ext cx="1270" cy="20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800" b="1"/>
                <a:t>Hohlrad</a:t>
              </a:r>
            </a:p>
          </p:txBody>
        </p:sp>
        <p:sp>
          <p:nvSpPr>
            <p:cNvPr id="63505" name="Line 15"/>
            <p:cNvSpPr>
              <a:spLocks noChangeShapeType="1"/>
            </p:cNvSpPr>
            <p:nvPr/>
          </p:nvSpPr>
          <p:spPr bwMode="auto">
            <a:xfrm flipH="1">
              <a:off x="3648" y="672"/>
              <a:ext cx="768" cy="67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27696" name="Oval 16"/>
          <p:cNvSpPr>
            <a:spLocks noChangeArrowheads="1"/>
          </p:cNvSpPr>
          <p:nvPr/>
        </p:nvSpPr>
        <p:spPr bwMode="auto">
          <a:xfrm>
            <a:off x="2057400" y="1371600"/>
            <a:ext cx="3881438" cy="3886200"/>
          </a:xfrm>
          <a:prstGeom prst="ellipse">
            <a:avLst/>
          </a:prstGeom>
          <a:noFill/>
          <a:ln w="88900">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327697" name="Oval 17"/>
          <p:cNvSpPr>
            <a:spLocks noChangeArrowheads="1"/>
          </p:cNvSpPr>
          <p:nvPr/>
        </p:nvSpPr>
        <p:spPr bwMode="auto">
          <a:xfrm>
            <a:off x="2667000" y="1905000"/>
            <a:ext cx="2703513" cy="2706688"/>
          </a:xfrm>
          <a:prstGeom prst="ellipse">
            <a:avLst/>
          </a:prstGeom>
          <a:noFill/>
          <a:ln w="88900">
            <a:solidFill>
              <a:srgbClr val="00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27698" name="Group 18"/>
          <p:cNvGrpSpPr>
            <a:grpSpLocks/>
          </p:cNvGrpSpPr>
          <p:nvPr/>
        </p:nvGrpSpPr>
        <p:grpSpPr bwMode="auto">
          <a:xfrm>
            <a:off x="5410200" y="2667000"/>
            <a:ext cx="3863975" cy="912813"/>
            <a:chOff x="3168" y="1680"/>
            <a:chExt cx="2674" cy="602"/>
          </a:xfrm>
        </p:grpSpPr>
        <p:sp>
          <p:nvSpPr>
            <p:cNvPr id="63502" name="Rectangle 19"/>
            <p:cNvSpPr>
              <a:spLocks noChangeArrowheads="1"/>
            </p:cNvSpPr>
            <p:nvPr/>
          </p:nvSpPr>
          <p:spPr bwMode="auto">
            <a:xfrm>
              <a:off x="4416" y="1680"/>
              <a:ext cx="1426" cy="60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800" b="1"/>
                <a:t>Planetenträger mit Planetenräder</a:t>
              </a:r>
            </a:p>
          </p:txBody>
        </p:sp>
        <p:sp>
          <p:nvSpPr>
            <p:cNvPr id="63503" name="Line 20"/>
            <p:cNvSpPr>
              <a:spLocks noChangeShapeType="1"/>
            </p:cNvSpPr>
            <p:nvPr/>
          </p:nvSpPr>
          <p:spPr bwMode="auto">
            <a:xfrm flipH="1">
              <a:off x="3168" y="1920"/>
              <a:ext cx="1248" cy="14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27701" name="Oval 21"/>
          <p:cNvSpPr>
            <a:spLocks noChangeArrowheads="1"/>
          </p:cNvSpPr>
          <p:nvPr/>
        </p:nvSpPr>
        <p:spPr bwMode="auto">
          <a:xfrm>
            <a:off x="3354388" y="2667000"/>
            <a:ext cx="1316037" cy="1319213"/>
          </a:xfrm>
          <a:prstGeom prst="ellipse">
            <a:avLst/>
          </a:prstGeom>
          <a:noFill/>
          <a:ln w="88900">
            <a:solidFill>
              <a:srgbClr val="FFCC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27702" name="Group 22"/>
          <p:cNvGrpSpPr>
            <a:grpSpLocks/>
          </p:cNvGrpSpPr>
          <p:nvPr/>
        </p:nvGrpSpPr>
        <p:grpSpPr bwMode="auto">
          <a:xfrm>
            <a:off x="4419600" y="3810000"/>
            <a:ext cx="4606925" cy="1316038"/>
            <a:chOff x="2688" y="2304"/>
            <a:chExt cx="2998" cy="928"/>
          </a:xfrm>
        </p:grpSpPr>
        <p:sp>
          <p:nvSpPr>
            <p:cNvPr id="63500" name="Rectangle 23"/>
            <p:cNvSpPr>
              <a:spLocks noChangeArrowheads="1"/>
            </p:cNvSpPr>
            <p:nvPr/>
          </p:nvSpPr>
          <p:spPr bwMode="auto">
            <a:xfrm>
              <a:off x="4416" y="2976"/>
              <a:ext cx="1270" cy="256"/>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800" b="1"/>
                <a:t>Sonnenrad</a:t>
              </a:r>
            </a:p>
          </p:txBody>
        </p:sp>
        <p:sp>
          <p:nvSpPr>
            <p:cNvPr id="63501" name="Line 24"/>
            <p:cNvSpPr>
              <a:spLocks noChangeShapeType="1"/>
            </p:cNvSpPr>
            <p:nvPr/>
          </p:nvSpPr>
          <p:spPr bwMode="auto">
            <a:xfrm flipH="1" flipV="1">
              <a:off x="2688" y="2304"/>
              <a:ext cx="1728" cy="76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27692"/>
                                        </p:tgtEl>
                                        <p:attrNameLst>
                                          <p:attrName>style.visibility</p:attrName>
                                        </p:attrNameLst>
                                      </p:cBhvr>
                                      <p:to>
                                        <p:strVal val="visible"/>
                                      </p:to>
                                    </p:set>
                                    <p:anim calcmode="lin" valueType="num">
                                      <p:cBhvr>
                                        <p:cTn id="7" dur="500" fill="hold"/>
                                        <p:tgtEl>
                                          <p:spTgt spid="327692"/>
                                        </p:tgtEl>
                                        <p:attrNameLst>
                                          <p:attrName>ppt_w</p:attrName>
                                        </p:attrNameLst>
                                      </p:cBhvr>
                                      <p:tavLst>
                                        <p:tav tm="0">
                                          <p:val>
                                            <p:fltVal val="0"/>
                                          </p:val>
                                        </p:tav>
                                        <p:tav tm="100000">
                                          <p:val>
                                            <p:strVal val="#ppt_w"/>
                                          </p:val>
                                        </p:tav>
                                      </p:tavLst>
                                    </p:anim>
                                    <p:anim calcmode="lin" valueType="num">
                                      <p:cBhvr>
                                        <p:cTn id="8" dur="500" fill="hold"/>
                                        <p:tgtEl>
                                          <p:spTgt spid="327692"/>
                                        </p:tgtEl>
                                        <p:attrNameLst>
                                          <p:attrName>ppt_h</p:attrName>
                                        </p:attrNameLst>
                                      </p:cBhvr>
                                      <p:tavLst>
                                        <p:tav tm="0">
                                          <p:val>
                                            <p:fltVal val="0"/>
                                          </p:val>
                                        </p:tav>
                                        <p:tav tm="100000">
                                          <p:val>
                                            <p:strVal val="#ppt_h"/>
                                          </p:val>
                                        </p:tav>
                                      </p:tavLst>
                                    </p:anim>
                                    <p:anim calcmode="lin" valueType="num">
                                      <p:cBhvr>
                                        <p:cTn id="9" dur="500" fill="hold"/>
                                        <p:tgtEl>
                                          <p:spTgt spid="327692"/>
                                        </p:tgtEl>
                                        <p:attrNameLst>
                                          <p:attrName>ppt_x</p:attrName>
                                        </p:attrNameLst>
                                      </p:cBhvr>
                                      <p:tavLst>
                                        <p:tav tm="0">
                                          <p:val>
                                            <p:fltVal val="0.5"/>
                                          </p:val>
                                        </p:tav>
                                        <p:tav tm="100000">
                                          <p:val>
                                            <p:strVal val="#ppt_x"/>
                                          </p:val>
                                        </p:tav>
                                      </p:tavLst>
                                    </p:anim>
                                    <p:anim calcmode="lin" valueType="num">
                                      <p:cBhvr>
                                        <p:cTn id="10" dur="500" fill="hold"/>
                                        <p:tgtEl>
                                          <p:spTgt spid="32769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327693"/>
                                        </p:tgtEl>
                                        <p:attrNameLst>
                                          <p:attrName>style.visibility</p:attrName>
                                        </p:attrNameLst>
                                      </p:cBhvr>
                                      <p:to>
                                        <p:strVal val="visible"/>
                                      </p:to>
                                    </p:set>
                                    <p:anim calcmode="lin" valueType="num">
                                      <p:cBhvr>
                                        <p:cTn id="15" dur="500" fill="hold"/>
                                        <p:tgtEl>
                                          <p:spTgt spid="327693"/>
                                        </p:tgtEl>
                                        <p:attrNameLst>
                                          <p:attrName>ppt_x</p:attrName>
                                        </p:attrNameLst>
                                      </p:cBhvr>
                                      <p:tavLst>
                                        <p:tav tm="0">
                                          <p:val>
                                            <p:strVal val="#ppt_x+#ppt_w/2"/>
                                          </p:val>
                                        </p:tav>
                                        <p:tav tm="100000">
                                          <p:val>
                                            <p:strVal val="#ppt_x"/>
                                          </p:val>
                                        </p:tav>
                                      </p:tavLst>
                                    </p:anim>
                                    <p:anim calcmode="lin" valueType="num">
                                      <p:cBhvr>
                                        <p:cTn id="16" dur="500" fill="hold"/>
                                        <p:tgtEl>
                                          <p:spTgt spid="327693"/>
                                        </p:tgtEl>
                                        <p:attrNameLst>
                                          <p:attrName>ppt_y</p:attrName>
                                        </p:attrNameLst>
                                      </p:cBhvr>
                                      <p:tavLst>
                                        <p:tav tm="0">
                                          <p:val>
                                            <p:strVal val="#ppt_y"/>
                                          </p:val>
                                        </p:tav>
                                        <p:tav tm="100000">
                                          <p:val>
                                            <p:strVal val="#ppt_y"/>
                                          </p:val>
                                        </p:tav>
                                      </p:tavLst>
                                    </p:anim>
                                    <p:anim calcmode="lin" valueType="num">
                                      <p:cBhvr>
                                        <p:cTn id="17" dur="500" fill="hold"/>
                                        <p:tgtEl>
                                          <p:spTgt spid="327693"/>
                                        </p:tgtEl>
                                        <p:attrNameLst>
                                          <p:attrName>ppt_w</p:attrName>
                                        </p:attrNameLst>
                                      </p:cBhvr>
                                      <p:tavLst>
                                        <p:tav tm="0">
                                          <p:val>
                                            <p:fltVal val="0"/>
                                          </p:val>
                                        </p:tav>
                                        <p:tav tm="100000">
                                          <p:val>
                                            <p:strVal val="#ppt_w"/>
                                          </p:val>
                                        </p:tav>
                                      </p:tavLst>
                                    </p:anim>
                                    <p:anim calcmode="lin" valueType="num">
                                      <p:cBhvr>
                                        <p:cTn id="18" dur="500" fill="hold"/>
                                        <p:tgtEl>
                                          <p:spTgt spid="327693"/>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9" presetClass="entr" presetSubtype="10" fill="hold" grpId="0" nodeType="afterEffect">
                                  <p:stCondLst>
                                    <p:cond delay="0"/>
                                  </p:stCondLst>
                                  <p:childTnLst>
                                    <p:set>
                                      <p:cBhvr>
                                        <p:cTn id="21" dur="1" fill="hold">
                                          <p:stCondLst>
                                            <p:cond delay="0"/>
                                          </p:stCondLst>
                                        </p:cTn>
                                        <p:tgtEl>
                                          <p:spTgt spid="327696"/>
                                        </p:tgtEl>
                                        <p:attrNameLst>
                                          <p:attrName>style.visibility</p:attrName>
                                        </p:attrNameLst>
                                      </p:cBhvr>
                                      <p:to>
                                        <p:strVal val="visible"/>
                                      </p:to>
                                    </p:set>
                                    <p:anim calcmode="lin" valueType="num">
                                      <p:cBhvr>
                                        <p:cTn id="22" dur="5000" fill="hold"/>
                                        <p:tgtEl>
                                          <p:spTgt spid="327696"/>
                                        </p:tgtEl>
                                        <p:attrNameLst>
                                          <p:attrName>ppt_w</p:attrName>
                                        </p:attrNameLst>
                                      </p:cBhvr>
                                      <p:tavLst>
                                        <p:tav tm="0" fmla="#ppt_w*sin(2.5*pi*$)">
                                          <p:val>
                                            <p:fltVal val="0"/>
                                          </p:val>
                                        </p:tav>
                                        <p:tav tm="100000">
                                          <p:val>
                                            <p:fltVal val="1"/>
                                          </p:val>
                                        </p:tav>
                                      </p:tavLst>
                                    </p:anim>
                                    <p:anim calcmode="lin" valueType="num">
                                      <p:cBhvr>
                                        <p:cTn id="23" dur="5000" fill="hold"/>
                                        <p:tgtEl>
                                          <p:spTgt spid="32769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327696"/>
                                        </p:tgtEl>
                                        <p:attrNameLst>
                                          <p:attrName>style.visibility</p:attrName>
                                        </p:attrNameLst>
                                      </p:cBhvr>
                                      <p:to>
                                        <p:strVal val="hidden"/>
                                      </p:to>
                                    </p:set>
                                  </p:sub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2" fill="hold" nodeType="clickEffect">
                                  <p:stCondLst>
                                    <p:cond delay="0"/>
                                  </p:stCondLst>
                                  <p:childTnLst>
                                    <p:set>
                                      <p:cBhvr>
                                        <p:cTn id="27" dur="1" fill="hold">
                                          <p:stCondLst>
                                            <p:cond delay="0"/>
                                          </p:stCondLst>
                                        </p:cTn>
                                        <p:tgtEl>
                                          <p:spTgt spid="327698"/>
                                        </p:tgtEl>
                                        <p:attrNameLst>
                                          <p:attrName>style.visibility</p:attrName>
                                        </p:attrNameLst>
                                      </p:cBhvr>
                                      <p:to>
                                        <p:strVal val="visible"/>
                                      </p:to>
                                    </p:set>
                                    <p:anim calcmode="lin" valueType="num">
                                      <p:cBhvr>
                                        <p:cTn id="28" dur="500" fill="hold"/>
                                        <p:tgtEl>
                                          <p:spTgt spid="327698"/>
                                        </p:tgtEl>
                                        <p:attrNameLst>
                                          <p:attrName>ppt_x</p:attrName>
                                        </p:attrNameLst>
                                      </p:cBhvr>
                                      <p:tavLst>
                                        <p:tav tm="0">
                                          <p:val>
                                            <p:strVal val="#ppt_x+#ppt_w/2"/>
                                          </p:val>
                                        </p:tav>
                                        <p:tav tm="100000">
                                          <p:val>
                                            <p:strVal val="#ppt_x"/>
                                          </p:val>
                                        </p:tav>
                                      </p:tavLst>
                                    </p:anim>
                                    <p:anim calcmode="lin" valueType="num">
                                      <p:cBhvr>
                                        <p:cTn id="29" dur="500" fill="hold"/>
                                        <p:tgtEl>
                                          <p:spTgt spid="327698"/>
                                        </p:tgtEl>
                                        <p:attrNameLst>
                                          <p:attrName>ppt_y</p:attrName>
                                        </p:attrNameLst>
                                      </p:cBhvr>
                                      <p:tavLst>
                                        <p:tav tm="0">
                                          <p:val>
                                            <p:strVal val="#ppt_y"/>
                                          </p:val>
                                        </p:tav>
                                        <p:tav tm="100000">
                                          <p:val>
                                            <p:strVal val="#ppt_y"/>
                                          </p:val>
                                        </p:tav>
                                      </p:tavLst>
                                    </p:anim>
                                    <p:anim calcmode="lin" valueType="num">
                                      <p:cBhvr>
                                        <p:cTn id="30" dur="500" fill="hold"/>
                                        <p:tgtEl>
                                          <p:spTgt spid="327698"/>
                                        </p:tgtEl>
                                        <p:attrNameLst>
                                          <p:attrName>ppt_w</p:attrName>
                                        </p:attrNameLst>
                                      </p:cBhvr>
                                      <p:tavLst>
                                        <p:tav tm="0">
                                          <p:val>
                                            <p:fltVal val="0"/>
                                          </p:val>
                                        </p:tav>
                                        <p:tav tm="100000">
                                          <p:val>
                                            <p:strVal val="#ppt_w"/>
                                          </p:val>
                                        </p:tav>
                                      </p:tavLst>
                                    </p:anim>
                                    <p:anim calcmode="lin" valueType="num">
                                      <p:cBhvr>
                                        <p:cTn id="31" dur="500" fill="hold"/>
                                        <p:tgtEl>
                                          <p:spTgt spid="32769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500"/>
                            </p:stCondLst>
                            <p:childTnLst>
                              <p:par>
                                <p:cTn id="33" presetID="19" presetClass="entr" presetSubtype="10" fill="hold" grpId="0" nodeType="afterEffect">
                                  <p:stCondLst>
                                    <p:cond delay="0"/>
                                  </p:stCondLst>
                                  <p:childTnLst>
                                    <p:set>
                                      <p:cBhvr>
                                        <p:cTn id="34" dur="1" fill="hold">
                                          <p:stCondLst>
                                            <p:cond delay="0"/>
                                          </p:stCondLst>
                                        </p:cTn>
                                        <p:tgtEl>
                                          <p:spTgt spid="327697"/>
                                        </p:tgtEl>
                                        <p:attrNameLst>
                                          <p:attrName>style.visibility</p:attrName>
                                        </p:attrNameLst>
                                      </p:cBhvr>
                                      <p:to>
                                        <p:strVal val="visible"/>
                                      </p:to>
                                    </p:set>
                                    <p:anim calcmode="lin" valueType="num">
                                      <p:cBhvr>
                                        <p:cTn id="35" dur="5000" fill="hold"/>
                                        <p:tgtEl>
                                          <p:spTgt spid="327697"/>
                                        </p:tgtEl>
                                        <p:attrNameLst>
                                          <p:attrName>ppt_w</p:attrName>
                                        </p:attrNameLst>
                                      </p:cBhvr>
                                      <p:tavLst>
                                        <p:tav tm="0" fmla="#ppt_w*sin(2.5*pi*$)">
                                          <p:val>
                                            <p:fltVal val="0"/>
                                          </p:val>
                                        </p:tav>
                                        <p:tav tm="100000">
                                          <p:val>
                                            <p:fltVal val="1"/>
                                          </p:val>
                                        </p:tav>
                                      </p:tavLst>
                                    </p:anim>
                                    <p:anim calcmode="lin" valueType="num">
                                      <p:cBhvr>
                                        <p:cTn id="36" dur="5000" fill="hold"/>
                                        <p:tgtEl>
                                          <p:spTgt spid="327697"/>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2" fill="hold" nodeType="clickEffect">
                                  <p:stCondLst>
                                    <p:cond delay="0"/>
                                  </p:stCondLst>
                                  <p:childTnLst>
                                    <p:set>
                                      <p:cBhvr>
                                        <p:cTn id="40" dur="1" fill="hold">
                                          <p:stCondLst>
                                            <p:cond delay="0"/>
                                          </p:stCondLst>
                                        </p:cTn>
                                        <p:tgtEl>
                                          <p:spTgt spid="327702"/>
                                        </p:tgtEl>
                                        <p:attrNameLst>
                                          <p:attrName>style.visibility</p:attrName>
                                        </p:attrNameLst>
                                      </p:cBhvr>
                                      <p:to>
                                        <p:strVal val="visible"/>
                                      </p:to>
                                    </p:set>
                                    <p:anim calcmode="lin" valueType="num">
                                      <p:cBhvr>
                                        <p:cTn id="41" dur="500" fill="hold"/>
                                        <p:tgtEl>
                                          <p:spTgt spid="327702"/>
                                        </p:tgtEl>
                                        <p:attrNameLst>
                                          <p:attrName>ppt_x</p:attrName>
                                        </p:attrNameLst>
                                      </p:cBhvr>
                                      <p:tavLst>
                                        <p:tav tm="0">
                                          <p:val>
                                            <p:strVal val="#ppt_x+#ppt_w/2"/>
                                          </p:val>
                                        </p:tav>
                                        <p:tav tm="100000">
                                          <p:val>
                                            <p:strVal val="#ppt_x"/>
                                          </p:val>
                                        </p:tav>
                                      </p:tavLst>
                                    </p:anim>
                                    <p:anim calcmode="lin" valueType="num">
                                      <p:cBhvr>
                                        <p:cTn id="42" dur="500" fill="hold"/>
                                        <p:tgtEl>
                                          <p:spTgt spid="327702"/>
                                        </p:tgtEl>
                                        <p:attrNameLst>
                                          <p:attrName>ppt_y</p:attrName>
                                        </p:attrNameLst>
                                      </p:cBhvr>
                                      <p:tavLst>
                                        <p:tav tm="0">
                                          <p:val>
                                            <p:strVal val="#ppt_y"/>
                                          </p:val>
                                        </p:tav>
                                        <p:tav tm="100000">
                                          <p:val>
                                            <p:strVal val="#ppt_y"/>
                                          </p:val>
                                        </p:tav>
                                      </p:tavLst>
                                    </p:anim>
                                    <p:anim calcmode="lin" valueType="num">
                                      <p:cBhvr>
                                        <p:cTn id="43" dur="500" fill="hold"/>
                                        <p:tgtEl>
                                          <p:spTgt spid="327702"/>
                                        </p:tgtEl>
                                        <p:attrNameLst>
                                          <p:attrName>ppt_w</p:attrName>
                                        </p:attrNameLst>
                                      </p:cBhvr>
                                      <p:tavLst>
                                        <p:tav tm="0">
                                          <p:val>
                                            <p:fltVal val="0"/>
                                          </p:val>
                                        </p:tav>
                                        <p:tav tm="100000">
                                          <p:val>
                                            <p:strVal val="#ppt_w"/>
                                          </p:val>
                                        </p:tav>
                                      </p:tavLst>
                                    </p:anim>
                                    <p:anim calcmode="lin" valueType="num">
                                      <p:cBhvr>
                                        <p:cTn id="44" dur="500" fill="hold"/>
                                        <p:tgtEl>
                                          <p:spTgt spid="327702"/>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9" presetClass="entr" presetSubtype="10" fill="hold" grpId="0" nodeType="afterEffect">
                                  <p:stCondLst>
                                    <p:cond delay="0"/>
                                  </p:stCondLst>
                                  <p:childTnLst>
                                    <p:set>
                                      <p:cBhvr>
                                        <p:cTn id="47" dur="1" fill="hold">
                                          <p:stCondLst>
                                            <p:cond delay="0"/>
                                          </p:stCondLst>
                                        </p:cTn>
                                        <p:tgtEl>
                                          <p:spTgt spid="327701"/>
                                        </p:tgtEl>
                                        <p:attrNameLst>
                                          <p:attrName>style.visibility</p:attrName>
                                        </p:attrNameLst>
                                      </p:cBhvr>
                                      <p:to>
                                        <p:strVal val="visible"/>
                                      </p:to>
                                    </p:set>
                                    <p:anim calcmode="lin" valueType="num">
                                      <p:cBhvr>
                                        <p:cTn id="48" dur="5000" fill="hold"/>
                                        <p:tgtEl>
                                          <p:spTgt spid="327701"/>
                                        </p:tgtEl>
                                        <p:attrNameLst>
                                          <p:attrName>ppt_w</p:attrName>
                                        </p:attrNameLst>
                                      </p:cBhvr>
                                      <p:tavLst>
                                        <p:tav tm="0" fmla="#ppt_w*sin(2.5*pi*$)">
                                          <p:val>
                                            <p:fltVal val="0"/>
                                          </p:val>
                                        </p:tav>
                                        <p:tav tm="100000">
                                          <p:val>
                                            <p:fltVal val="1"/>
                                          </p:val>
                                        </p:tav>
                                      </p:tavLst>
                                    </p:anim>
                                    <p:anim calcmode="lin" valueType="num">
                                      <p:cBhvr>
                                        <p:cTn id="49" dur="5000" fill="hold"/>
                                        <p:tgtEl>
                                          <p:spTgt spid="3277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6" grpId="0" animBg="1"/>
      <p:bldP spid="327697" grpId="0" animBg="1"/>
      <p:bldP spid="327701"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Planetensatz</a:t>
            </a:r>
          </a:p>
        </p:txBody>
      </p:sp>
      <p:sp>
        <p:nvSpPr>
          <p:cNvPr id="6451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1DA8529B-AE17-480D-9139-B9BFAFEB9C46}" type="slidenum">
              <a:rPr lang="de-DE" altLang="de-DE" sz="1000">
                <a:solidFill>
                  <a:srgbClr val="71AD2A"/>
                </a:solidFill>
              </a:rPr>
              <a:pPr algn="r">
                <a:spcBef>
                  <a:spcPct val="0"/>
                </a:spcBef>
                <a:buClrTx/>
                <a:buFontTx/>
                <a:buNone/>
              </a:pPr>
              <a:t>58</a:t>
            </a:fld>
            <a:endParaRPr lang="de-DE" altLang="de-DE" sz="1000">
              <a:solidFill>
                <a:srgbClr val="71AD2A"/>
              </a:solidFill>
            </a:endParaRPr>
          </a:p>
        </p:txBody>
      </p:sp>
      <p:sp>
        <p:nvSpPr>
          <p:cNvPr id="6451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62521" name="Picture 25" descr="PLAN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798513"/>
            <a:ext cx="52482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1341438"/>
            <a:ext cx="23812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8" y="4954588"/>
            <a:ext cx="83724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62521"/>
                                        </p:tgtEl>
                                        <p:attrNameLst>
                                          <p:attrName>style.visibility</p:attrName>
                                        </p:attrNameLst>
                                      </p:cBhvr>
                                      <p:to>
                                        <p:strVal val="visible"/>
                                      </p:to>
                                    </p:set>
                                    <p:animEffect transition="in" filter="randombar(horizontal)">
                                      <p:cBhvr>
                                        <p:cTn id="7" dur="500"/>
                                        <p:tgtEl>
                                          <p:spTgt spid="362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a:lstStyle/>
          <a:p>
            <a:r>
              <a:rPr lang="de-DE" altLang="de-DE"/>
              <a:t>Hydrostateneinheit (= Axialkolbenverstellpumpe)</a:t>
            </a:r>
          </a:p>
        </p:txBody>
      </p:sp>
      <p:sp>
        <p:nvSpPr>
          <p:cNvPr id="66563"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2E6FF0F-F466-417A-ACD7-A276E650ED52}" type="slidenum">
              <a:rPr lang="de-DE" altLang="de-DE" sz="1000">
                <a:solidFill>
                  <a:srgbClr val="71AD2A"/>
                </a:solidFill>
              </a:rPr>
              <a:pPr algn="r">
                <a:spcBef>
                  <a:spcPct val="0"/>
                </a:spcBef>
                <a:buClrTx/>
                <a:buFontTx/>
                <a:buNone/>
              </a:pPr>
              <a:t>59</a:t>
            </a:fld>
            <a:endParaRPr lang="de-DE" altLang="de-DE" sz="1000">
              <a:solidFill>
                <a:srgbClr val="71AD2A"/>
              </a:solidFill>
            </a:endParaRPr>
          </a:p>
        </p:txBody>
      </p:sp>
      <p:sp>
        <p:nvSpPr>
          <p:cNvPr id="66564"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2988" name="Picture 1036" descr="VAR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96938"/>
            <a:ext cx="670718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2989" name="Group 1037"/>
          <p:cNvGrpSpPr>
            <a:grpSpLocks/>
          </p:cNvGrpSpPr>
          <p:nvPr/>
        </p:nvGrpSpPr>
        <p:grpSpPr bwMode="auto">
          <a:xfrm>
            <a:off x="6753225" y="2590800"/>
            <a:ext cx="2971800" cy="2062163"/>
            <a:chOff x="3408" y="1392"/>
            <a:chExt cx="1872" cy="1299"/>
          </a:xfrm>
        </p:grpSpPr>
        <p:sp>
          <p:nvSpPr>
            <p:cNvPr id="66567" name="Text Box 1038"/>
            <p:cNvSpPr txBox="1">
              <a:spLocks noChangeArrowheads="1"/>
            </p:cNvSpPr>
            <p:nvPr/>
          </p:nvSpPr>
          <p:spPr bwMode="auto">
            <a:xfrm>
              <a:off x="4032" y="1392"/>
              <a:ext cx="1248" cy="1299"/>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Hydrostateinheit = Axialkolben-verstellpumpe</a:t>
              </a:r>
            </a:p>
            <a:p>
              <a:pPr algn="ctr">
                <a:spcBef>
                  <a:spcPct val="0"/>
                </a:spcBef>
                <a:buClrTx/>
                <a:buFontTx/>
                <a:buNone/>
              </a:pPr>
              <a:endParaRPr lang="en-US" altLang="de-DE" sz="1600">
                <a:latin typeface="Arial Rounded MT Bold" pitchFamily="34" charset="0"/>
              </a:endParaRPr>
            </a:p>
            <a:p>
              <a:pPr algn="ctr">
                <a:spcBef>
                  <a:spcPct val="0"/>
                </a:spcBef>
                <a:buClrTx/>
                <a:buFontTx/>
                <a:buNone/>
              </a:pPr>
              <a:r>
                <a:rPr lang="en-US" altLang="de-DE" sz="1600">
                  <a:latin typeface="Arial Rounded MT Bold" pitchFamily="34" charset="0"/>
                </a:rPr>
                <a:t>Pumpe und Motor gleiche Bauweise (identisch)</a:t>
              </a:r>
            </a:p>
            <a:p>
              <a:pPr algn="ctr">
                <a:spcBef>
                  <a:spcPct val="0"/>
                </a:spcBef>
                <a:buClrTx/>
                <a:buFontTx/>
                <a:buNone/>
              </a:pPr>
              <a:endParaRPr lang="en-US" altLang="de-DE" sz="1600">
                <a:latin typeface="Arial Rounded MT Bold" pitchFamily="34" charset="0"/>
              </a:endParaRPr>
            </a:p>
          </p:txBody>
        </p:sp>
        <p:sp>
          <p:nvSpPr>
            <p:cNvPr id="66568" name="Line 1039"/>
            <p:cNvSpPr>
              <a:spLocks noChangeShapeType="1"/>
            </p:cNvSpPr>
            <p:nvPr/>
          </p:nvSpPr>
          <p:spPr bwMode="auto">
            <a:xfrm flipH="1">
              <a:off x="3408" y="1552"/>
              <a:ext cx="624"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104450" name="Picture 2" descr="C:\Program Files (x86)\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50" y="1124744"/>
            <a:ext cx="1268994" cy="1015497"/>
          </a:xfrm>
          <a:prstGeom prst="rect">
            <a:avLst/>
          </a:prstGeom>
          <a:noFill/>
          <a:extLst>
            <a:ext uri="{909E8E84-426E-40DD-AFC4-6F175D3DCCD1}">
              <a14:hiddenFill xmlns:a14="http://schemas.microsoft.com/office/drawing/2010/main">
                <a:solidFill>
                  <a:srgbClr val="FFFFFF"/>
                </a:solidFill>
              </a14:hiddenFill>
            </a:ext>
          </a:extLst>
        </p:spPr>
      </p:pic>
      <p:pic>
        <p:nvPicPr>
          <p:cNvPr id="104451" name="Picture 3" descr="C:\Program Files (x86)\Microsoft Office\MEDIA\CAGCAT10\j0149887.wmf">
            <a:hlinkClick r:id="rId5"/>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50" y="4941168"/>
            <a:ext cx="1268994" cy="1015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06035" y="2164054"/>
            <a:ext cx="2551818" cy="307777"/>
          </a:xfrm>
          <a:prstGeom prst="rect">
            <a:avLst/>
          </a:prstGeom>
          <a:noFill/>
        </p:spPr>
        <p:txBody>
          <a:bodyPr wrap="square" rtlCol="0">
            <a:spAutoFit/>
          </a:bodyPr>
          <a:lstStyle/>
          <a:p>
            <a:r>
              <a:rPr lang="de-DE" sz="1400" dirty="0">
                <a:solidFill>
                  <a:schemeClr val="tx1"/>
                </a:solidFill>
              </a:rPr>
              <a:t>Zahnradpumpe</a:t>
            </a:r>
          </a:p>
        </p:txBody>
      </p:sp>
      <p:sp>
        <p:nvSpPr>
          <p:cNvPr id="12" name="Textfeld 11"/>
          <p:cNvSpPr txBox="1"/>
          <p:nvPr/>
        </p:nvSpPr>
        <p:spPr>
          <a:xfrm>
            <a:off x="465350" y="6224588"/>
            <a:ext cx="2551818" cy="307777"/>
          </a:xfrm>
          <a:prstGeom prst="rect">
            <a:avLst/>
          </a:prstGeom>
          <a:noFill/>
        </p:spPr>
        <p:txBody>
          <a:bodyPr wrap="square" rtlCol="0">
            <a:spAutoFit/>
          </a:bodyPr>
          <a:lstStyle/>
          <a:p>
            <a:r>
              <a:rPr lang="de-DE" sz="1400" dirty="0" err="1">
                <a:solidFill>
                  <a:schemeClr val="tx1"/>
                </a:solidFill>
              </a:rPr>
              <a:t>Axialkolbenverstellpumpe</a:t>
            </a:r>
            <a:endParaRPr lang="de-DE" sz="1400" dirty="0">
              <a:solidFill>
                <a:schemeClr val="tx1"/>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2988"/>
                                        </p:tgtEl>
                                        <p:attrNameLst>
                                          <p:attrName>style.visibility</p:attrName>
                                        </p:attrNameLst>
                                      </p:cBhvr>
                                      <p:to>
                                        <p:strVal val="visible"/>
                                      </p:to>
                                    </p:set>
                                    <p:animEffect transition="in" filter="dissolve">
                                      <p:cBhvr>
                                        <p:cTn id="7" dur="500"/>
                                        <p:tgtEl>
                                          <p:spTgt spid="382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nodeType="clickEffect">
                                  <p:stCondLst>
                                    <p:cond delay="0"/>
                                  </p:stCondLst>
                                  <p:childTnLst>
                                    <p:set>
                                      <p:cBhvr>
                                        <p:cTn id="11" dur="1" fill="hold">
                                          <p:stCondLst>
                                            <p:cond delay="0"/>
                                          </p:stCondLst>
                                        </p:cTn>
                                        <p:tgtEl>
                                          <p:spTgt spid="382989"/>
                                        </p:tgtEl>
                                        <p:attrNameLst>
                                          <p:attrName>style.visibility</p:attrName>
                                        </p:attrNameLst>
                                      </p:cBhvr>
                                      <p:to>
                                        <p:strVal val="visible"/>
                                      </p:to>
                                    </p:set>
                                    <p:animEffect transition="in" filter="slide(fromRight)">
                                      <p:cBhvr>
                                        <p:cTn id="12" dur="500"/>
                                        <p:tgtEl>
                                          <p:spTgt spid="3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Wellenkupplungen (formschlüssig)</a:t>
            </a:r>
          </a:p>
        </p:txBody>
      </p:sp>
      <p:sp>
        <p:nvSpPr>
          <p:cNvPr id="1536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1236CF1-5114-4000-886D-8024B5D2B66D}" type="slidenum">
              <a:rPr lang="de-DE" altLang="de-DE" sz="1000">
                <a:solidFill>
                  <a:srgbClr val="71AD2A"/>
                </a:solidFill>
              </a:rPr>
              <a:pPr algn="r">
                <a:spcBef>
                  <a:spcPct val="0"/>
                </a:spcBef>
                <a:buClrTx/>
                <a:buFontTx/>
                <a:buNone/>
              </a:pPr>
              <a:t>6</a:t>
            </a:fld>
            <a:endParaRPr lang="de-DE" altLang="de-DE" sz="1000">
              <a:solidFill>
                <a:srgbClr val="71AD2A"/>
              </a:solidFill>
            </a:endParaRPr>
          </a:p>
        </p:txBody>
      </p:sp>
      <p:sp>
        <p:nvSpPr>
          <p:cNvPr id="1536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282636" name="Picture 12" descr="GWEK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543050"/>
            <a:ext cx="9142412"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7" name="Text Box 13"/>
          <p:cNvSpPr txBox="1">
            <a:spLocks noChangeArrowheads="1"/>
          </p:cNvSpPr>
          <p:nvPr/>
        </p:nvSpPr>
        <p:spPr bwMode="auto">
          <a:xfrm>
            <a:off x="2363788" y="990600"/>
            <a:ext cx="5180012" cy="36671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800">
                <a:solidFill>
                  <a:srgbClr val="000000"/>
                </a:solidFill>
              </a:rPr>
              <a:t>Wellenkupplungen</a:t>
            </a:r>
            <a:endParaRPr lang="de-DE" altLang="de-DE" sz="1600" b="1">
              <a:solidFill>
                <a:srgbClr val="000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2637"/>
                                        </p:tgtEl>
                                        <p:attrNameLst>
                                          <p:attrName>style.visibility</p:attrName>
                                        </p:attrNameLst>
                                      </p:cBhvr>
                                      <p:to>
                                        <p:strVal val="visible"/>
                                      </p:to>
                                    </p:set>
                                    <p:animEffect transition="in" filter="checkerboard(across)">
                                      <p:cBhvr>
                                        <p:cTn id="7" dur="500"/>
                                        <p:tgtEl>
                                          <p:spTgt spid="282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82636"/>
                                        </p:tgtEl>
                                        <p:attrNameLst>
                                          <p:attrName>style.visibility</p:attrName>
                                        </p:attrNameLst>
                                      </p:cBhvr>
                                      <p:to>
                                        <p:strVal val="visible"/>
                                      </p:to>
                                    </p:set>
                                    <p:animEffect transition="in" filter="strips(downLeft)">
                                      <p:cBhvr>
                                        <p:cTn id="12" dur="500"/>
                                        <p:tgtEl>
                                          <p:spTgt spid="282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7"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24C2A4AA-9679-4325-AC6A-73347935E63C}" type="slidenum">
              <a:rPr lang="de-DE" altLang="de-DE" sz="1000">
                <a:solidFill>
                  <a:srgbClr val="71AD2A"/>
                </a:solidFill>
              </a:rPr>
              <a:pPr algn="r">
                <a:spcBef>
                  <a:spcPct val="0"/>
                </a:spcBef>
                <a:buClrTx/>
                <a:buFontTx/>
                <a:buNone/>
              </a:pPr>
              <a:t>60</a:t>
            </a:fld>
            <a:endParaRPr lang="de-DE" altLang="de-DE" sz="1000">
              <a:solidFill>
                <a:srgbClr val="71AD2A"/>
              </a:solidFill>
            </a:endParaRPr>
          </a:p>
        </p:txBody>
      </p:sp>
      <p:sp>
        <p:nvSpPr>
          <p:cNvPr id="67587"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67588" name="Rectangle 2"/>
          <p:cNvSpPr>
            <a:spLocks noGrp="1" noChangeArrowheads="1"/>
          </p:cNvSpPr>
          <p:nvPr>
            <p:ph type="title"/>
          </p:nvPr>
        </p:nvSpPr>
        <p:spPr/>
        <p:txBody>
          <a:bodyPr/>
          <a:lstStyle/>
          <a:p>
            <a:pPr eaLnBrk="1" hangingPunct="1"/>
            <a:r>
              <a:rPr lang="en-GB" altLang="de-DE"/>
              <a:t>FENDT Variogetriebe </a:t>
            </a:r>
            <a:br>
              <a:rPr lang="en-GB" altLang="de-DE"/>
            </a:br>
            <a:r>
              <a:rPr lang="en-GB" altLang="de-DE"/>
              <a:t>-Hydrostateinheit-</a:t>
            </a:r>
          </a:p>
        </p:txBody>
      </p:sp>
      <p:pic>
        <p:nvPicPr>
          <p:cNvPr id="557059" name="Picture 3" descr="700HYD1"/>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615950" y="1146175"/>
            <a:ext cx="76962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7060" name="Group 4"/>
          <p:cNvGrpSpPr>
            <a:grpSpLocks/>
          </p:cNvGrpSpPr>
          <p:nvPr/>
        </p:nvGrpSpPr>
        <p:grpSpPr bwMode="auto">
          <a:xfrm>
            <a:off x="3397250" y="4800600"/>
            <a:ext cx="3289300" cy="488950"/>
            <a:chOff x="2064" y="2832"/>
            <a:chExt cx="1824" cy="308"/>
          </a:xfrm>
        </p:grpSpPr>
        <p:sp>
          <p:nvSpPr>
            <p:cNvPr id="67601" name="Text Box 5"/>
            <p:cNvSpPr txBox="1">
              <a:spLocks noChangeArrowheads="1"/>
            </p:cNvSpPr>
            <p:nvPr/>
          </p:nvSpPr>
          <p:spPr bwMode="auto">
            <a:xfrm>
              <a:off x="2640" y="2928"/>
              <a:ext cx="1248" cy="2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Sphärische Kolben</a:t>
              </a:r>
            </a:p>
          </p:txBody>
        </p:sp>
        <p:sp>
          <p:nvSpPr>
            <p:cNvPr id="67602" name="Line 6"/>
            <p:cNvSpPr>
              <a:spLocks noChangeShapeType="1"/>
            </p:cNvSpPr>
            <p:nvPr/>
          </p:nvSpPr>
          <p:spPr bwMode="auto">
            <a:xfrm flipH="1" flipV="1">
              <a:off x="2064" y="2832"/>
              <a:ext cx="576" cy="19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557063" name="Group 7"/>
          <p:cNvGrpSpPr>
            <a:grpSpLocks/>
          </p:cNvGrpSpPr>
          <p:nvPr/>
        </p:nvGrpSpPr>
        <p:grpSpPr bwMode="auto">
          <a:xfrm>
            <a:off x="4464050" y="3124200"/>
            <a:ext cx="2971800" cy="1098550"/>
            <a:chOff x="2736" y="1776"/>
            <a:chExt cx="1872" cy="692"/>
          </a:xfrm>
        </p:grpSpPr>
        <p:sp>
          <p:nvSpPr>
            <p:cNvPr id="67599" name="Line 8"/>
            <p:cNvSpPr>
              <a:spLocks noChangeShapeType="1"/>
            </p:cNvSpPr>
            <p:nvPr/>
          </p:nvSpPr>
          <p:spPr bwMode="auto">
            <a:xfrm flipH="1" flipV="1">
              <a:off x="2736" y="1776"/>
              <a:ext cx="672" cy="57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7600" name="Text Box 9"/>
            <p:cNvSpPr txBox="1">
              <a:spLocks noChangeArrowheads="1"/>
            </p:cNvSpPr>
            <p:nvPr/>
          </p:nvSpPr>
          <p:spPr bwMode="auto">
            <a:xfrm>
              <a:off x="3360" y="2256"/>
              <a:ext cx="1248" cy="2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Tripodengelenk</a:t>
              </a:r>
            </a:p>
          </p:txBody>
        </p:sp>
      </p:grpSp>
      <p:grpSp>
        <p:nvGrpSpPr>
          <p:cNvPr id="557066" name="Group 10"/>
          <p:cNvGrpSpPr>
            <a:grpSpLocks/>
          </p:cNvGrpSpPr>
          <p:nvPr/>
        </p:nvGrpSpPr>
        <p:grpSpPr bwMode="auto">
          <a:xfrm>
            <a:off x="2863850" y="5486400"/>
            <a:ext cx="4876800" cy="825500"/>
            <a:chOff x="1728" y="3264"/>
            <a:chExt cx="3072" cy="520"/>
          </a:xfrm>
        </p:grpSpPr>
        <p:sp>
          <p:nvSpPr>
            <p:cNvPr id="67597" name="Line 11"/>
            <p:cNvSpPr>
              <a:spLocks noChangeShapeType="1"/>
            </p:cNvSpPr>
            <p:nvPr/>
          </p:nvSpPr>
          <p:spPr bwMode="auto">
            <a:xfrm flipH="1" flipV="1">
              <a:off x="1728" y="3408"/>
              <a:ext cx="720"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7598" name="Text Box 12"/>
            <p:cNvSpPr txBox="1">
              <a:spLocks noChangeArrowheads="1"/>
            </p:cNvSpPr>
            <p:nvPr/>
          </p:nvSpPr>
          <p:spPr bwMode="auto">
            <a:xfrm>
              <a:off x="2448" y="3264"/>
              <a:ext cx="2352" cy="52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Abdichtung über Kolbenringe, wenig Leckage, lange Lebensdauer, hoher Wirkungsgrad</a:t>
              </a:r>
            </a:p>
          </p:txBody>
        </p:sp>
      </p:grpSp>
      <p:sp>
        <p:nvSpPr>
          <p:cNvPr id="557069" name="Text Box 13"/>
          <p:cNvSpPr txBox="1">
            <a:spLocks noChangeArrowheads="1"/>
          </p:cNvSpPr>
          <p:nvPr/>
        </p:nvSpPr>
        <p:spPr bwMode="auto">
          <a:xfrm>
            <a:off x="412750" y="1143000"/>
            <a:ext cx="2806700" cy="946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en-GB" altLang="de-DE" sz="2800" b="1">
                <a:solidFill>
                  <a:schemeClr val="hlink"/>
                </a:solidFill>
              </a:rPr>
              <a:t>45 ° Schwenk-winkel</a:t>
            </a:r>
            <a:endParaRPr lang="en-GB" altLang="de-DE" sz="2800" b="1">
              <a:solidFill>
                <a:schemeClr val="hlink"/>
              </a:solidFill>
              <a:latin typeface="Times New Roman" pitchFamily="18" charset="0"/>
            </a:endParaRPr>
          </a:p>
        </p:txBody>
      </p:sp>
      <p:sp>
        <p:nvSpPr>
          <p:cNvPr id="67594" name="Freihandform 1"/>
          <p:cNvSpPr>
            <a:spLocks/>
          </p:cNvSpPr>
          <p:nvPr/>
        </p:nvSpPr>
        <p:spPr bwMode="auto">
          <a:xfrm>
            <a:off x="14288" y="3324225"/>
            <a:ext cx="3497262" cy="3175000"/>
          </a:xfrm>
          <a:custGeom>
            <a:avLst/>
            <a:gdLst>
              <a:gd name="T0" fmla="*/ 1290116 w 3498115"/>
              <a:gd name="T1" fmla="*/ 0 h 3174383"/>
              <a:gd name="T2" fmla="*/ 5183 w 3498115"/>
              <a:gd name="T3" fmla="*/ 905403 h 3174383"/>
              <a:gd name="T4" fmla="*/ 1718429 w 3498115"/>
              <a:gd name="T5" fmla="*/ 3154614 h 3174383"/>
              <a:gd name="T6" fmla="*/ 3374567 w 3498115"/>
              <a:gd name="T7" fmla="*/ 2039538 h 3174383"/>
              <a:gd name="T8" fmla="*/ 3422156 w 3498115"/>
              <a:gd name="T9" fmla="*/ 1972824 h 31743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8115" h="3174383">
                <a:moveTo>
                  <a:pt x="1291061" y="0"/>
                </a:moveTo>
                <a:cubicBezTo>
                  <a:pt x="612405" y="189706"/>
                  <a:pt x="-66251" y="379413"/>
                  <a:pt x="5186" y="904875"/>
                </a:cubicBezTo>
                <a:cubicBezTo>
                  <a:pt x="76623" y="1430337"/>
                  <a:pt x="1157711" y="2963863"/>
                  <a:pt x="1719686" y="3152775"/>
                </a:cubicBezTo>
                <a:cubicBezTo>
                  <a:pt x="2281661" y="3341688"/>
                  <a:pt x="3092874" y="2235200"/>
                  <a:pt x="3377036" y="2038350"/>
                </a:cubicBezTo>
                <a:cubicBezTo>
                  <a:pt x="3661198" y="1841500"/>
                  <a:pt x="3345286" y="1997075"/>
                  <a:pt x="3424661" y="1971675"/>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3" name="Bogen 2"/>
          <p:cNvSpPr/>
          <p:nvPr/>
        </p:nvSpPr>
        <p:spPr bwMode="auto">
          <a:xfrm>
            <a:off x="488950" y="2997200"/>
            <a:ext cx="935038" cy="327025"/>
          </a:xfrm>
          <a:prstGeom prst="arc">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endParaRPr lang="de-DE">
              <a:latin typeface="Arial" charset="0"/>
            </a:endParaRPr>
          </a:p>
        </p:txBody>
      </p:sp>
      <p:sp>
        <p:nvSpPr>
          <p:cNvPr id="67596" name="Freihandform 3"/>
          <p:cNvSpPr>
            <a:spLocks/>
          </p:cNvSpPr>
          <p:nvPr/>
        </p:nvSpPr>
        <p:spPr bwMode="auto">
          <a:xfrm>
            <a:off x="128588" y="2603500"/>
            <a:ext cx="4140200" cy="4254500"/>
          </a:xfrm>
          <a:custGeom>
            <a:avLst/>
            <a:gdLst>
              <a:gd name="T0" fmla="*/ 1863765 w 4140084"/>
              <a:gd name="T1" fmla="*/ 0 h 4253808"/>
              <a:gd name="T2" fmla="*/ 15759 w 4140084"/>
              <a:gd name="T3" fmla="*/ 1438977 h 4253808"/>
              <a:gd name="T4" fmla="*/ 2787768 w 4140084"/>
              <a:gd name="T5" fmla="*/ 4250223 h 4253808"/>
              <a:gd name="T6" fmla="*/ 4140432 w 4140084"/>
              <a:gd name="T7" fmla="*/ 2220408 h 4253808"/>
              <a:gd name="T8" fmla="*/ 4140432 w 4140084"/>
              <a:gd name="T9" fmla="*/ 2220408 h 42538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40084" h="4253808">
                <a:moveTo>
                  <a:pt x="1863609" y="0"/>
                </a:moveTo>
                <a:cubicBezTo>
                  <a:pt x="862690" y="365125"/>
                  <a:pt x="-138228" y="730250"/>
                  <a:pt x="15759" y="1438275"/>
                </a:cubicBezTo>
                <a:cubicBezTo>
                  <a:pt x="169746" y="2146300"/>
                  <a:pt x="2100147" y="4117975"/>
                  <a:pt x="2787534" y="4248150"/>
                </a:cubicBezTo>
                <a:cubicBezTo>
                  <a:pt x="3474921" y="4378325"/>
                  <a:pt x="4140084" y="2219325"/>
                  <a:pt x="4140084" y="2219325"/>
                </a:cubicBezTo>
              </a:path>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57059"/>
                                        </p:tgtEl>
                                        <p:attrNameLst>
                                          <p:attrName>style.visibility</p:attrName>
                                        </p:attrNameLst>
                                      </p:cBhvr>
                                      <p:to>
                                        <p:strVal val="visible"/>
                                      </p:to>
                                    </p:set>
                                    <p:animEffect transition="in" filter="wipe(left)">
                                      <p:cBhvr>
                                        <p:cTn id="7" dur="500"/>
                                        <p:tgtEl>
                                          <p:spTgt spid="557059"/>
                                        </p:tgtEl>
                                      </p:cBhvr>
                                    </p:animEffect>
                                  </p:childTnLst>
                                </p:cTn>
                              </p:par>
                            </p:childTnLst>
                          </p:cTn>
                        </p:par>
                        <p:par>
                          <p:cTn id="8" fill="hold" nodeType="afterGroup">
                            <p:stCondLst>
                              <p:cond delay="500"/>
                            </p:stCondLst>
                            <p:childTnLst>
                              <p:par>
                                <p:cTn id="9" presetID="22" presetClass="entr" presetSubtype="2" fill="hold" nodeType="afterEffect">
                                  <p:stCondLst>
                                    <p:cond delay="1000"/>
                                  </p:stCondLst>
                                  <p:childTnLst>
                                    <p:set>
                                      <p:cBhvr>
                                        <p:cTn id="10" dur="1" fill="hold">
                                          <p:stCondLst>
                                            <p:cond delay="0"/>
                                          </p:stCondLst>
                                        </p:cTn>
                                        <p:tgtEl>
                                          <p:spTgt spid="557063"/>
                                        </p:tgtEl>
                                        <p:attrNameLst>
                                          <p:attrName>style.visibility</p:attrName>
                                        </p:attrNameLst>
                                      </p:cBhvr>
                                      <p:to>
                                        <p:strVal val="visible"/>
                                      </p:to>
                                    </p:set>
                                    <p:animEffect transition="in" filter="wipe(right)">
                                      <p:cBhvr>
                                        <p:cTn id="11" dur="500"/>
                                        <p:tgtEl>
                                          <p:spTgt spid="557063"/>
                                        </p:tgtEl>
                                      </p:cBhvr>
                                    </p:animEffect>
                                  </p:childTnLst>
                                </p:cTn>
                              </p:par>
                            </p:childTnLst>
                          </p:cTn>
                        </p:par>
                        <p:par>
                          <p:cTn id="12" fill="hold" nodeType="afterGroup">
                            <p:stCondLst>
                              <p:cond delay="2000"/>
                            </p:stCondLst>
                            <p:childTnLst>
                              <p:par>
                                <p:cTn id="13" presetID="22" presetClass="entr" presetSubtype="2" fill="hold" nodeType="afterEffect">
                                  <p:stCondLst>
                                    <p:cond delay="1000"/>
                                  </p:stCondLst>
                                  <p:childTnLst>
                                    <p:set>
                                      <p:cBhvr>
                                        <p:cTn id="14" dur="1" fill="hold">
                                          <p:stCondLst>
                                            <p:cond delay="0"/>
                                          </p:stCondLst>
                                        </p:cTn>
                                        <p:tgtEl>
                                          <p:spTgt spid="557060"/>
                                        </p:tgtEl>
                                        <p:attrNameLst>
                                          <p:attrName>style.visibility</p:attrName>
                                        </p:attrNameLst>
                                      </p:cBhvr>
                                      <p:to>
                                        <p:strVal val="visible"/>
                                      </p:to>
                                    </p:set>
                                    <p:animEffect transition="in" filter="wipe(right)">
                                      <p:cBhvr>
                                        <p:cTn id="15" dur="500"/>
                                        <p:tgtEl>
                                          <p:spTgt spid="557060"/>
                                        </p:tgtEl>
                                      </p:cBhvr>
                                    </p:animEffect>
                                  </p:childTnLst>
                                </p:cTn>
                              </p:par>
                            </p:childTnLst>
                          </p:cTn>
                        </p:par>
                        <p:par>
                          <p:cTn id="16" fill="hold" nodeType="afterGroup">
                            <p:stCondLst>
                              <p:cond delay="3500"/>
                            </p:stCondLst>
                            <p:childTnLst>
                              <p:par>
                                <p:cTn id="17" presetID="22" presetClass="entr" presetSubtype="2" fill="hold" nodeType="afterEffect">
                                  <p:stCondLst>
                                    <p:cond delay="1000"/>
                                  </p:stCondLst>
                                  <p:childTnLst>
                                    <p:set>
                                      <p:cBhvr>
                                        <p:cTn id="18" dur="1" fill="hold">
                                          <p:stCondLst>
                                            <p:cond delay="0"/>
                                          </p:stCondLst>
                                        </p:cTn>
                                        <p:tgtEl>
                                          <p:spTgt spid="557066"/>
                                        </p:tgtEl>
                                        <p:attrNameLst>
                                          <p:attrName>style.visibility</p:attrName>
                                        </p:attrNameLst>
                                      </p:cBhvr>
                                      <p:to>
                                        <p:strVal val="visible"/>
                                      </p:to>
                                    </p:set>
                                    <p:animEffect transition="in" filter="wipe(right)">
                                      <p:cBhvr>
                                        <p:cTn id="19" dur="500"/>
                                        <p:tgtEl>
                                          <p:spTgt spid="557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557069"/>
                                        </p:tgtEl>
                                        <p:attrNameLst>
                                          <p:attrName>style.visibility</p:attrName>
                                        </p:attrNameLst>
                                      </p:cBhvr>
                                      <p:to>
                                        <p:strVal val="visible"/>
                                      </p:to>
                                    </p:set>
                                    <p:anim calcmode="lin" valueType="num">
                                      <p:cBhvr>
                                        <p:cTn id="24" dur="500" fill="hold"/>
                                        <p:tgtEl>
                                          <p:spTgt spid="557069"/>
                                        </p:tgtEl>
                                        <p:attrNameLst>
                                          <p:attrName>ppt_w</p:attrName>
                                        </p:attrNameLst>
                                      </p:cBhvr>
                                      <p:tavLst>
                                        <p:tav tm="0">
                                          <p:val>
                                            <p:fltVal val="0"/>
                                          </p:val>
                                        </p:tav>
                                        <p:tav tm="100000">
                                          <p:val>
                                            <p:strVal val="#ppt_w"/>
                                          </p:val>
                                        </p:tav>
                                      </p:tavLst>
                                    </p:anim>
                                    <p:anim calcmode="lin" valueType="num">
                                      <p:cBhvr>
                                        <p:cTn id="25" dur="500" fill="hold"/>
                                        <p:tgtEl>
                                          <p:spTgt spid="5570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Grundbauteile </a:t>
            </a:r>
            <a:r>
              <a:rPr lang="de-DE" dirty="0" err="1"/>
              <a:t>Vario</a:t>
            </a:r>
            <a:r>
              <a:rPr lang="de-DE" dirty="0"/>
              <a:t>-Getriebe Fendt</a:t>
            </a:r>
          </a:p>
        </p:txBody>
      </p:sp>
      <p:sp>
        <p:nvSpPr>
          <p:cNvPr id="6861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81DF0D2-E0F9-4AD2-8A79-DED6D199EA52}" type="slidenum">
              <a:rPr lang="de-DE" altLang="de-DE" sz="1000">
                <a:solidFill>
                  <a:srgbClr val="71AD2A"/>
                </a:solidFill>
              </a:rPr>
              <a:pPr algn="r">
                <a:spcBef>
                  <a:spcPct val="0"/>
                </a:spcBef>
                <a:buClrTx/>
                <a:buFontTx/>
                <a:buNone/>
              </a:pPr>
              <a:t>61</a:t>
            </a:fld>
            <a:endParaRPr lang="de-DE" altLang="de-DE" sz="1000">
              <a:solidFill>
                <a:srgbClr val="71AD2A"/>
              </a:solidFill>
            </a:endParaRPr>
          </a:p>
        </p:txBody>
      </p:sp>
      <p:sp>
        <p:nvSpPr>
          <p:cNvPr id="6861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4012" name="Picture 12" descr="VARI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85825"/>
            <a:ext cx="82296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84012"/>
                                        </p:tgtEl>
                                        <p:attrNameLst>
                                          <p:attrName>style.visibility</p:attrName>
                                        </p:attrNameLst>
                                      </p:cBhvr>
                                      <p:to>
                                        <p:strVal val="visible"/>
                                      </p:to>
                                    </p:set>
                                    <p:anim calcmode="lin" valueType="num">
                                      <p:cBhvr>
                                        <p:cTn id="7" dur="500" fill="hold"/>
                                        <p:tgtEl>
                                          <p:spTgt spid="384012"/>
                                        </p:tgtEl>
                                        <p:attrNameLst>
                                          <p:attrName>ppt_w</p:attrName>
                                        </p:attrNameLst>
                                      </p:cBhvr>
                                      <p:tavLst>
                                        <p:tav tm="0">
                                          <p:val>
                                            <p:fltVal val="0"/>
                                          </p:val>
                                        </p:tav>
                                        <p:tav tm="100000">
                                          <p:val>
                                            <p:strVal val="#ppt_w"/>
                                          </p:val>
                                        </p:tav>
                                      </p:tavLst>
                                    </p:anim>
                                    <p:anim calcmode="lin" valueType="num">
                                      <p:cBhvr>
                                        <p:cTn id="8" dur="500" fill="hold"/>
                                        <p:tgtEl>
                                          <p:spTgt spid="3840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CB76F2F-715C-45E2-A551-3B740919C412}" type="slidenum">
              <a:rPr lang="de-DE" altLang="de-DE" sz="1000">
                <a:solidFill>
                  <a:srgbClr val="71AD2A"/>
                </a:solidFill>
              </a:rPr>
              <a:pPr algn="r">
                <a:spcBef>
                  <a:spcPct val="0"/>
                </a:spcBef>
                <a:buClrTx/>
                <a:buFontTx/>
                <a:buNone/>
              </a:pPr>
              <a:t>62</a:t>
            </a:fld>
            <a:endParaRPr lang="de-DE" altLang="de-DE" sz="1000">
              <a:solidFill>
                <a:srgbClr val="71AD2A"/>
              </a:solidFill>
            </a:endParaRPr>
          </a:p>
        </p:txBody>
      </p:sp>
      <p:sp>
        <p:nvSpPr>
          <p:cNvPr id="6963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8956" name="Picture 12" descr="VARIO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36625"/>
            <a:ext cx="73152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957" name="Group 13"/>
          <p:cNvGrpSpPr>
            <a:grpSpLocks/>
          </p:cNvGrpSpPr>
          <p:nvPr/>
        </p:nvGrpSpPr>
        <p:grpSpPr bwMode="auto">
          <a:xfrm>
            <a:off x="2743200" y="3336925"/>
            <a:ext cx="4062413" cy="1568450"/>
            <a:chOff x="1536" y="2016"/>
            <a:chExt cx="2544" cy="978"/>
          </a:xfrm>
        </p:grpSpPr>
        <p:sp>
          <p:nvSpPr>
            <p:cNvPr id="69639" name="Line 14"/>
            <p:cNvSpPr>
              <a:spLocks noChangeShapeType="1"/>
            </p:cNvSpPr>
            <p:nvPr/>
          </p:nvSpPr>
          <p:spPr bwMode="auto">
            <a:xfrm flipV="1">
              <a:off x="2880" y="2016"/>
              <a:ext cx="1200" cy="76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40" name="Line 15"/>
            <p:cNvSpPr>
              <a:spLocks noChangeShapeType="1"/>
            </p:cNvSpPr>
            <p:nvPr/>
          </p:nvSpPr>
          <p:spPr bwMode="auto">
            <a:xfrm flipH="1" flipV="1">
              <a:off x="1536" y="2016"/>
              <a:ext cx="1296" cy="76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41" name="Text Box 16"/>
            <p:cNvSpPr txBox="1">
              <a:spLocks noChangeArrowheads="1"/>
            </p:cNvSpPr>
            <p:nvPr/>
          </p:nvSpPr>
          <p:spPr bwMode="auto">
            <a:xfrm>
              <a:off x="2256" y="2784"/>
              <a:ext cx="1248" cy="210"/>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Hydromotoren</a:t>
              </a:r>
            </a:p>
          </p:txBody>
        </p:sp>
      </p:grpSp>
      <p:sp>
        <p:nvSpPr>
          <p:cNvPr id="2" name="Titel 1"/>
          <p:cNvSpPr>
            <a:spLocks noGrp="1"/>
          </p:cNvSpPr>
          <p:nvPr>
            <p:ph type="title"/>
          </p:nvPr>
        </p:nvSpPr>
        <p:spPr/>
        <p:txBody>
          <a:bodyPr/>
          <a:lstStyle/>
          <a:p>
            <a:r>
              <a:rPr lang="de-DE" dirty="0"/>
              <a:t>Fendt </a:t>
            </a:r>
            <a:r>
              <a:rPr lang="de-DE" dirty="0" err="1"/>
              <a:t>Vario</a:t>
            </a:r>
            <a:r>
              <a:rPr lang="de-DE" dirty="0"/>
              <a:t> Getriebe Hydromotoren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8956"/>
                                        </p:tgtEl>
                                        <p:attrNameLst>
                                          <p:attrName>style.visibility</p:attrName>
                                        </p:attrNameLst>
                                      </p:cBhvr>
                                      <p:to>
                                        <p:strVal val="visible"/>
                                      </p:to>
                                    </p:set>
                                    <p:animEffect transition="in" filter="dissolve">
                                      <p:cBhvr>
                                        <p:cTn id="7" dur="500"/>
                                        <p:tgtEl>
                                          <p:spTgt spid="338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38957"/>
                                        </p:tgtEl>
                                        <p:attrNameLst>
                                          <p:attrName>style.visibility</p:attrName>
                                        </p:attrNameLst>
                                      </p:cBhvr>
                                      <p:to>
                                        <p:strVal val="visible"/>
                                      </p:to>
                                    </p:set>
                                    <p:animEffect transition="in" filter="slide(fromBottom)">
                                      <p:cBhvr>
                                        <p:cTn id="12" dur="500"/>
                                        <p:tgtEl>
                                          <p:spTgt spid="338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Fendt-</a:t>
            </a:r>
            <a:r>
              <a:rPr lang="de-DE" dirty="0" err="1"/>
              <a:t>Vario</a:t>
            </a:r>
            <a:r>
              <a:rPr lang="de-DE" dirty="0"/>
              <a:t>-Getriebe - Stellwelle</a:t>
            </a:r>
          </a:p>
        </p:txBody>
      </p:sp>
      <p:sp>
        <p:nvSpPr>
          <p:cNvPr id="7065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55A97BA-6428-4F8A-BD67-CE28831998C0}" type="slidenum">
              <a:rPr lang="de-DE" altLang="de-DE" sz="1000">
                <a:solidFill>
                  <a:srgbClr val="71AD2A"/>
                </a:solidFill>
              </a:rPr>
              <a:pPr algn="r">
                <a:spcBef>
                  <a:spcPct val="0"/>
                </a:spcBef>
                <a:buClrTx/>
                <a:buFontTx/>
                <a:buNone/>
              </a:pPr>
              <a:t>63</a:t>
            </a:fld>
            <a:endParaRPr lang="de-DE" altLang="de-DE" sz="1000">
              <a:solidFill>
                <a:srgbClr val="71AD2A"/>
              </a:solidFill>
            </a:endParaRPr>
          </a:p>
        </p:txBody>
      </p:sp>
      <p:sp>
        <p:nvSpPr>
          <p:cNvPr id="7065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79916" name="Picture 12" descr="VARIO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8" y="819150"/>
            <a:ext cx="7161212"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917" name="Group 13"/>
          <p:cNvGrpSpPr>
            <a:grpSpLocks/>
          </p:cNvGrpSpPr>
          <p:nvPr/>
        </p:nvGrpSpPr>
        <p:grpSpPr bwMode="auto">
          <a:xfrm>
            <a:off x="5335588" y="3124200"/>
            <a:ext cx="3427412" cy="793750"/>
            <a:chOff x="2832" y="2016"/>
            <a:chExt cx="2160" cy="500"/>
          </a:xfrm>
        </p:grpSpPr>
        <p:sp>
          <p:nvSpPr>
            <p:cNvPr id="70672" name="Line 14"/>
            <p:cNvSpPr>
              <a:spLocks noChangeShapeType="1"/>
            </p:cNvSpPr>
            <p:nvPr/>
          </p:nvSpPr>
          <p:spPr bwMode="auto">
            <a:xfrm flipH="1" flipV="1">
              <a:off x="2832" y="2016"/>
              <a:ext cx="1248" cy="38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73" name="Text Box 15"/>
            <p:cNvSpPr txBox="1">
              <a:spLocks noChangeArrowheads="1"/>
            </p:cNvSpPr>
            <p:nvPr/>
          </p:nvSpPr>
          <p:spPr bwMode="auto">
            <a:xfrm>
              <a:off x="4032" y="2304"/>
              <a:ext cx="960"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Stellwelle </a:t>
              </a:r>
            </a:p>
          </p:txBody>
        </p:sp>
      </p:grpSp>
      <p:grpSp>
        <p:nvGrpSpPr>
          <p:cNvPr id="379920" name="Group 16"/>
          <p:cNvGrpSpPr>
            <a:grpSpLocks/>
          </p:cNvGrpSpPr>
          <p:nvPr/>
        </p:nvGrpSpPr>
        <p:grpSpPr bwMode="auto">
          <a:xfrm>
            <a:off x="6096000" y="4876800"/>
            <a:ext cx="2667000" cy="336550"/>
            <a:chOff x="3312" y="3120"/>
            <a:chExt cx="1680" cy="212"/>
          </a:xfrm>
        </p:grpSpPr>
        <p:sp>
          <p:nvSpPr>
            <p:cNvPr id="70670" name="Line 17"/>
            <p:cNvSpPr>
              <a:spLocks noChangeShapeType="1"/>
            </p:cNvSpPr>
            <p:nvPr/>
          </p:nvSpPr>
          <p:spPr bwMode="auto">
            <a:xfrm flipH="1">
              <a:off x="3312" y="3216"/>
              <a:ext cx="81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71" name="Text Box 18"/>
            <p:cNvSpPr txBox="1">
              <a:spLocks noChangeArrowheads="1"/>
            </p:cNvSpPr>
            <p:nvPr/>
          </p:nvSpPr>
          <p:spPr bwMode="auto">
            <a:xfrm>
              <a:off x="3936" y="3120"/>
              <a:ext cx="1056"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Hydropumpe</a:t>
              </a:r>
            </a:p>
          </p:txBody>
        </p:sp>
      </p:grpSp>
      <p:grpSp>
        <p:nvGrpSpPr>
          <p:cNvPr id="379923" name="Group 19"/>
          <p:cNvGrpSpPr>
            <a:grpSpLocks/>
          </p:cNvGrpSpPr>
          <p:nvPr/>
        </p:nvGrpSpPr>
        <p:grpSpPr bwMode="auto">
          <a:xfrm>
            <a:off x="2286000" y="5257800"/>
            <a:ext cx="1752600" cy="793750"/>
            <a:chOff x="912" y="3360"/>
            <a:chExt cx="1104" cy="500"/>
          </a:xfrm>
        </p:grpSpPr>
        <p:sp>
          <p:nvSpPr>
            <p:cNvPr id="70668" name="Line 20"/>
            <p:cNvSpPr>
              <a:spLocks noChangeShapeType="1"/>
            </p:cNvSpPr>
            <p:nvPr/>
          </p:nvSpPr>
          <p:spPr bwMode="auto">
            <a:xfrm flipV="1">
              <a:off x="1488" y="3360"/>
              <a:ext cx="0" cy="33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9" name="Text Box 21"/>
            <p:cNvSpPr txBox="1">
              <a:spLocks noChangeArrowheads="1"/>
            </p:cNvSpPr>
            <p:nvPr/>
          </p:nvSpPr>
          <p:spPr bwMode="auto">
            <a:xfrm>
              <a:off x="912" y="3648"/>
              <a:ext cx="1104"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Hydromotor</a:t>
              </a:r>
            </a:p>
          </p:txBody>
        </p:sp>
      </p:grpSp>
      <p:grpSp>
        <p:nvGrpSpPr>
          <p:cNvPr id="379926" name="Group 22"/>
          <p:cNvGrpSpPr>
            <a:grpSpLocks/>
          </p:cNvGrpSpPr>
          <p:nvPr/>
        </p:nvGrpSpPr>
        <p:grpSpPr bwMode="auto">
          <a:xfrm>
            <a:off x="4953000" y="5257800"/>
            <a:ext cx="3429000" cy="809625"/>
            <a:chOff x="2592" y="3408"/>
            <a:chExt cx="2160" cy="510"/>
          </a:xfrm>
        </p:grpSpPr>
        <p:sp>
          <p:nvSpPr>
            <p:cNvPr id="70666" name="Line 23"/>
            <p:cNvSpPr>
              <a:spLocks noChangeShapeType="1"/>
            </p:cNvSpPr>
            <p:nvPr/>
          </p:nvSpPr>
          <p:spPr bwMode="auto">
            <a:xfrm flipH="1" flipV="1">
              <a:off x="2592" y="3408"/>
              <a:ext cx="624" cy="33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7" name="Text Box 24"/>
            <p:cNvSpPr txBox="1">
              <a:spLocks noChangeArrowheads="1"/>
            </p:cNvSpPr>
            <p:nvPr/>
          </p:nvSpPr>
          <p:spPr bwMode="auto">
            <a:xfrm>
              <a:off x="3168" y="3552"/>
              <a:ext cx="1584" cy="366"/>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Kernwelle vom Motor angetrieben</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9916"/>
                                        </p:tgtEl>
                                        <p:attrNameLst>
                                          <p:attrName>style.visibility</p:attrName>
                                        </p:attrNameLst>
                                      </p:cBhvr>
                                      <p:to>
                                        <p:strVal val="visible"/>
                                      </p:to>
                                    </p:set>
                                    <p:animEffect transition="in" filter="checkerboard(across)">
                                      <p:cBhvr>
                                        <p:cTn id="7" dur="500"/>
                                        <p:tgtEl>
                                          <p:spTgt spid="379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nodeType="clickEffect">
                                  <p:stCondLst>
                                    <p:cond delay="0"/>
                                  </p:stCondLst>
                                  <p:childTnLst>
                                    <p:set>
                                      <p:cBhvr>
                                        <p:cTn id="11" dur="1" fill="hold">
                                          <p:stCondLst>
                                            <p:cond delay="0"/>
                                          </p:stCondLst>
                                        </p:cTn>
                                        <p:tgtEl>
                                          <p:spTgt spid="379926"/>
                                        </p:tgtEl>
                                        <p:attrNameLst>
                                          <p:attrName>style.visibility</p:attrName>
                                        </p:attrNameLst>
                                      </p:cBhvr>
                                      <p:to>
                                        <p:strVal val="visible"/>
                                      </p:to>
                                    </p:set>
                                    <p:animEffect transition="in" filter="slide(fromRight)">
                                      <p:cBhvr>
                                        <p:cTn id="12" dur="500"/>
                                        <p:tgtEl>
                                          <p:spTgt spid="3799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79923"/>
                                        </p:tgtEl>
                                        <p:attrNameLst>
                                          <p:attrName>style.visibility</p:attrName>
                                        </p:attrNameLst>
                                      </p:cBhvr>
                                      <p:to>
                                        <p:strVal val="visible"/>
                                      </p:to>
                                    </p:set>
                                    <p:animEffect transition="in" filter="slide(fromBottom)">
                                      <p:cBhvr>
                                        <p:cTn id="17" dur="500"/>
                                        <p:tgtEl>
                                          <p:spTgt spid="3799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2" fill="hold" nodeType="clickEffect">
                                  <p:stCondLst>
                                    <p:cond delay="0"/>
                                  </p:stCondLst>
                                  <p:childTnLst>
                                    <p:set>
                                      <p:cBhvr>
                                        <p:cTn id="21" dur="1" fill="hold">
                                          <p:stCondLst>
                                            <p:cond delay="0"/>
                                          </p:stCondLst>
                                        </p:cTn>
                                        <p:tgtEl>
                                          <p:spTgt spid="379920"/>
                                        </p:tgtEl>
                                        <p:attrNameLst>
                                          <p:attrName>style.visibility</p:attrName>
                                        </p:attrNameLst>
                                      </p:cBhvr>
                                      <p:to>
                                        <p:strVal val="visible"/>
                                      </p:to>
                                    </p:set>
                                    <p:animEffect transition="in" filter="slide(fromRight)">
                                      <p:cBhvr>
                                        <p:cTn id="22" dur="500"/>
                                        <p:tgtEl>
                                          <p:spTgt spid="3799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2" fill="hold" nodeType="clickEffect">
                                  <p:stCondLst>
                                    <p:cond delay="0"/>
                                  </p:stCondLst>
                                  <p:childTnLst>
                                    <p:set>
                                      <p:cBhvr>
                                        <p:cTn id="26" dur="1" fill="hold">
                                          <p:stCondLst>
                                            <p:cond delay="0"/>
                                          </p:stCondLst>
                                        </p:cTn>
                                        <p:tgtEl>
                                          <p:spTgt spid="379917"/>
                                        </p:tgtEl>
                                        <p:attrNameLst>
                                          <p:attrName>style.visibility</p:attrName>
                                        </p:attrNameLst>
                                      </p:cBhvr>
                                      <p:to>
                                        <p:strVal val="visible"/>
                                      </p:to>
                                    </p:set>
                                    <p:animEffect transition="in" filter="slide(fromRight)">
                                      <p:cBhvr>
                                        <p:cTn id="27" dur="500"/>
                                        <p:tgtEl>
                                          <p:spTgt spid="379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Fendt </a:t>
            </a:r>
            <a:r>
              <a:rPr lang="de-DE" dirty="0" err="1"/>
              <a:t>Vario</a:t>
            </a:r>
            <a:r>
              <a:rPr lang="de-DE" dirty="0"/>
              <a:t> Getriebe - Ölversorgung</a:t>
            </a:r>
          </a:p>
        </p:txBody>
      </p:sp>
      <p:sp>
        <p:nvSpPr>
          <p:cNvPr id="7168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BC8C714-DB4E-4A0F-A5EF-C72453917546}" type="slidenum">
              <a:rPr lang="de-DE" altLang="de-DE" sz="1000">
                <a:solidFill>
                  <a:srgbClr val="71AD2A"/>
                </a:solidFill>
              </a:rPr>
              <a:pPr algn="r">
                <a:spcBef>
                  <a:spcPct val="0"/>
                </a:spcBef>
                <a:buClrTx/>
                <a:buFontTx/>
                <a:buNone/>
              </a:pPr>
              <a:t>64</a:t>
            </a:fld>
            <a:endParaRPr lang="de-DE" altLang="de-DE" sz="1000">
              <a:solidFill>
                <a:srgbClr val="71AD2A"/>
              </a:solidFill>
            </a:endParaRPr>
          </a:p>
        </p:txBody>
      </p:sp>
      <p:sp>
        <p:nvSpPr>
          <p:cNvPr id="7168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0940" name="Picture 12" descr="VARI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64770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0941" name="Group 13"/>
          <p:cNvGrpSpPr>
            <a:grpSpLocks/>
          </p:cNvGrpSpPr>
          <p:nvPr/>
        </p:nvGrpSpPr>
        <p:grpSpPr bwMode="auto">
          <a:xfrm>
            <a:off x="6553200" y="3200400"/>
            <a:ext cx="3048000" cy="1069975"/>
            <a:chOff x="3888" y="2064"/>
            <a:chExt cx="1920" cy="674"/>
          </a:xfrm>
        </p:grpSpPr>
        <p:sp>
          <p:nvSpPr>
            <p:cNvPr id="71687" name="Line 14"/>
            <p:cNvSpPr>
              <a:spLocks noChangeShapeType="1"/>
            </p:cNvSpPr>
            <p:nvPr/>
          </p:nvSpPr>
          <p:spPr bwMode="auto">
            <a:xfrm flipH="1" flipV="1">
              <a:off x="3888" y="2256"/>
              <a:ext cx="864" cy="14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688" name="Text Box 15"/>
            <p:cNvSpPr txBox="1">
              <a:spLocks noChangeArrowheads="1"/>
            </p:cNvSpPr>
            <p:nvPr/>
          </p:nvSpPr>
          <p:spPr bwMode="auto">
            <a:xfrm>
              <a:off x="4644" y="2064"/>
              <a:ext cx="1164" cy="674"/>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Große Ölkanäle für optimale Ölversorgung der Hydrostaten</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0940"/>
                                        </p:tgtEl>
                                        <p:attrNameLst>
                                          <p:attrName>style.visibility</p:attrName>
                                        </p:attrNameLst>
                                      </p:cBhvr>
                                      <p:to>
                                        <p:strVal val="visible"/>
                                      </p:to>
                                    </p:set>
                                    <p:animEffect transition="in" filter="blinds(horizontal)">
                                      <p:cBhvr>
                                        <p:cTn id="7" dur="500"/>
                                        <p:tgtEl>
                                          <p:spTgt spid="380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nodeType="clickEffect">
                                  <p:stCondLst>
                                    <p:cond delay="0"/>
                                  </p:stCondLst>
                                  <p:childTnLst>
                                    <p:set>
                                      <p:cBhvr>
                                        <p:cTn id="11" dur="1" fill="hold">
                                          <p:stCondLst>
                                            <p:cond delay="0"/>
                                          </p:stCondLst>
                                        </p:cTn>
                                        <p:tgtEl>
                                          <p:spTgt spid="380941"/>
                                        </p:tgtEl>
                                        <p:attrNameLst>
                                          <p:attrName>style.visibility</p:attrName>
                                        </p:attrNameLst>
                                      </p:cBhvr>
                                      <p:to>
                                        <p:strVal val="visible"/>
                                      </p:to>
                                    </p:set>
                                    <p:animEffect transition="in" filter="slide(fromRight)">
                                      <p:cBhvr>
                                        <p:cTn id="12" dur="500"/>
                                        <p:tgtEl>
                                          <p:spTgt spid="380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2CDC6F3-6EFC-4CF9-92BA-5523E665F960}" type="slidenum">
              <a:rPr lang="de-DE" altLang="de-DE" sz="1000">
                <a:solidFill>
                  <a:srgbClr val="71AD2A"/>
                </a:solidFill>
              </a:rPr>
              <a:pPr algn="r">
                <a:spcBef>
                  <a:spcPct val="0"/>
                </a:spcBef>
                <a:buClrTx/>
                <a:buFontTx/>
                <a:buNone/>
              </a:pPr>
              <a:t>65</a:t>
            </a:fld>
            <a:endParaRPr lang="de-DE" altLang="de-DE" sz="1000">
              <a:solidFill>
                <a:srgbClr val="71AD2A"/>
              </a:solidFill>
            </a:endParaRPr>
          </a:p>
        </p:txBody>
      </p:sp>
      <p:sp>
        <p:nvSpPr>
          <p:cNvPr id="7270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0764" name="Picture 12"/>
          <p:cNvPicPr>
            <a:picLocks noChangeArrowheads="1"/>
          </p:cNvPicPr>
          <p:nvPr/>
        </p:nvPicPr>
        <p:blipFill>
          <a:blip r:embed="rId2">
            <a:extLst>
              <a:ext uri="{28A0092B-C50C-407E-A947-70E740481C1C}">
                <a14:useLocalDpi xmlns:a14="http://schemas.microsoft.com/office/drawing/2010/main" val="0"/>
              </a:ext>
            </a:extLst>
          </a:blip>
          <a:srcRect t="8000" r="1909" b="2667"/>
          <a:stretch>
            <a:fillRect/>
          </a:stretch>
        </p:blipFill>
        <p:spPr bwMode="auto">
          <a:xfrm>
            <a:off x="1295400" y="914400"/>
            <a:ext cx="7239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0765" name="Group 13"/>
          <p:cNvGrpSpPr>
            <a:grpSpLocks/>
          </p:cNvGrpSpPr>
          <p:nvPr/>
        </p:nvGrpSpPr>
        <p:grpSpPr bwMode="auto">
          <a:xfrm>
            <a:off x="1981200" y="2133600"/>
            <a:ext cx="3124200" cy="460375"/>
            <a:chOff x="1008" y="1296"/>
            <a:chExt cx="1968" cy="290"/>
          </a:xfrm>
        </p:grpSpPr>
        <p:sp>
          <p:nvSpPr>
            <p:cNvPr id="72731" name="Line 14"/>
            <p:cNvSpPr>
              <a:spLocks noChangeShapeType="1"/>
            </p:cNvSpPr>
            <p:nvPr/>
          </p:nvSpPr>
          <p:spPr bwMode="auto">
            <a:xfrm>
              <a:off x="2784" y="1319"/>
              <a:ext cx="192" cy="0"/>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72732" name="Group 15"/>
            <p:cNvGrpSpPr>
              <a:grpSpLocks/>
            </p:cNvGrpSpPr>
            <p:nvPr/>
          </p:nvGrpSpPr>
          <p:grpSpPr bwMode="auto">
            <a:xfrm>
              <a:off x="1008" y="1296"/>
              <a:ext cx="1968" cy="290"/>
              <a:chOff x="1008" y="1296"/>
              <a:chExt cx="1968" cy="290"/>
            </a:xfrm>
          </p:grpSpPr>
          <p:sp>
            <p:nvSpPr>
              <p:cNvPr id="72733" name="Line 16"/>
              <p:cNvSpPr>
                <a:spLocks noChangeShapeType="1"/>
              </p:cNvSpPr>
              <p:nvPr/>
            </p:nvSpPr>
            <p:spPr bwMode="auto">
              <a:xfrm>
                <a:off x="1008" y="1584"/>
                <a:ext cx="240" cy="0"/>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34" name="Line 17"/>
              <p:cNvSpPr>
                <a:spLocks noChangeShapeType="1"/>
              </p:cNvSpPr>
              <p:nvPr/>
            </p:nvSpPr>
            <p:spPr bwMode="auto">
              <a:xfrm>
                <a:off x="1392" y="1584"/>
                <a:ext cx="1584" cy="0"/>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35" name="Line 18"/>
              <p:cNvSpPr>
                <a:spLocks noChangeShapeType="1"/>
              </p:cNvSpPr>
              <p:nvPr/>
            </p:nvSpPr>
            <p:spPr bwMode="auto">
              <a:xfrm flipV="1">
                <a:off x="1248" y="1296"/>
                <a:ext cx="0" cy="288"/>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36" name="Line 19"/>
              <p:cNvSpPr>
                <a:spLocks noChangeShapeType="1"/>
              </p:cNvSpPr>
              <p:nvPr/>
            </p:nvSpPr>
            <p:spPr bwMode="auto">
              <a:xfrm>
                <a:off x="1248" y="1296"/>
                <a:ext cx="144" cy="0"/>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37" name="Line 20"/>
              <p:cNvSpPr>
                <a:spLocks noChangeShapeType="1"/>
              </p:cNvSpPr>
              <p:nvPr/>
            </p:nvSpPr>
            <p:spPr bwMode="auto">
              <a:xfrm flipV="1">
                <a:off x="1367" y="1298"/>
                <a:ext cx="0" cy="288"/>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38" name="Line 21"/>
              <p:cNvSpPr>
                <a:spLocks noChangeShapeType="1"/>
              </p:cNvSpPr>
              <p:nvPr/>
            </p:nvSpPr>
            <p:spPr bwMode="auto">
              <a:xfrm flipH="1" flipV="1">
                <a:off x="2976" y="1296"/>
                <a:ext cx="0" cy="288"/>
              </a:xfrm>
              <a:prstGeom prst="line">
                <a:avLst/>
              </a:prstGeom>
              <a:noFill/>
              <a:ln w="381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sp>
        <p:nvSpPr>
          <p:cNvPr id="330774" name="Oval 22"/>
          <p:cNvSpPr>
            <a:spLocks noChangeArrowheads="1"/>
          </p:cNvSpPr>
          <p:nvPr/>
        </p:nvSpPr>
        <p:spPr bwMode="auto">
          <a:xfrm>
            <a:off x="5451475" y="1558925"/>
            <a:ext cx="838200" cy="838200"/>
          </a:xfrm>
          <a:prstGeom prst="ellipse">
            <a:avLst/>
          </a:prstGeom>
          <a:noFill/>
          <a:ln w="50800" cap="rnd">
            <a:solidFill>
              <a:srgbClr val="FFFFFF"/>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30775" name="Group 23"/>
          <p:cNvGrpSpPr>
            <a:grpSpLocks/>
          </p:cNvGrpSpPr>
          <p:nvPr/>
        </p:nvGrpSpPr>
        <p:grpSpPr bwMode="auto">
          <a:xfrm>
            <a:off x="4038600" y="1597025"/>
            <a:ext cx="838200" cy="841375"/>
            <a:chOff x="2304" y="958"/>
            <a:chExt cx="528" cy="530"/>
          </a:xfrm>
        </p:grpSpPr>
        <p:sp>
          <p:nvSpPr>
            <p:cNvPr id="72725" name="Line 24"/>
            <p:cNvSpPr>
              <a:spLocks noChangeShapeType="1"/>
            </p:cNvSpPr>
            <p:nvPr/>
          </p:nvSpPr>
          <p:spPr bwMode="auto">
            <a:xfrm>
              <a:off x="2832" y="1152"/>
              <a:ext cx="0" cy="192"/>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6" name="Line 25"/>
            <p:cNvSpPr>
              <a:spLocks noChangeShapeType="1"/>
            </p:cNvSpPr>
            <p:nvPr/>
          </p:nvSpPr>
          <p:spPr bwMode="auto">
            <a:xfrm flipH="1">
              <a:off x="2736" y="1152"/>
              <a:ext cx="48" cy="96"/>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7" name="Line 26"/>
            <p:cNvSpPr>
              <a:spLocks noChangeShapeType="1"/>
            </p:cNvSpPr>
            <p:nvPr/>
          </p:nvSpPr>
          <p:spPr bwMode="auto">
            <a:xfrm>
              <a:off x="2736" y="1248"/>
              <a:ext cx="0" cy="240"/>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8" name="Line 27"/>
            <p:cNvSpPr>
              <a:spLocks noChangeShapeType="1"/>
            </p:cNvSpPr>
            <p:nvPr/>
          </p:nvSpPr>
          <p:spPr bwMode="auto">
            <a:xfrm>
              <a:off x="2592" y="1462"/>
              <a:ext cx="144" cy="0"/>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9" name="Line 28"/>
            <p:cNvSpPr>
              <a:spLocks noChangeShapeType="1"/>
            </p:cNvSpPr>
            <p:nvPr/>
          </p:nvSpPr>
          <p:spPr bwMode="auto">
            <a:xfrm>
              <a:off x="2592" y="960"/>
              <a:ext cx="0" cy="528"/>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30" name="Line 29"/>
            <p:cNvSpPr>
              <a:spLocks noChangeShapeType="1"/>
            </p:cNvSpPr>
            <p:nvPr/>
          </p:nvSpPr>
          <p:spPr bwMode="auto">
            <a:xfrm>
              <a:off x="2304" y="958"/>
              <a:ext cx="288" cy="0"/>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30782" name="Oval 30"/>
          <p:cNvSpPr>
            <a:spLocks noChangeArrowheads="1"/>
          </p:cNvSpPr>
          <p:nvPr/>
        </p:nvSpPr>
        <p:spPr bwMode="auto">
          <a:xfrm>
            <a:off x="5295900" y="1411288"/>
            <a:ext cx="1181100" cy="1103312"/>
          </a:xfrm>
          <a:prstGeom prst="ellipse">
            <a:avLst/>
          </a:prstGeom>
          <a:noFill/>
          <a:ln w="50800" cap="rnd">
            <a:solidFill>
              <a:srgbClr val="FFFF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330783" name="Oval 31"/>
          <p:cNvSpPr>
            <a:spLocks noChangeArrowheads="1"/>
          </p:cNvSpPr>
          <p:nvPr/>
        </p:nvSpPr>
        <p:spPr bwMode="auto">
          <a:xfrm>
            <a:off x="5715000" y="1792288"/>
            <a:ext cx="346075" cy="339725"/>
          </a:xfrm>
          <a:prstGeom prst="ellipse">
            <a:avLst/>
          </a:prstGeom>
          <a:noFill/>
          <a:ln w="50800" cap="rnd">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30784" name="Group 32"/>
          <p:cNvGrpSpPr>
            <a:grpSpLocks/>
          </p:cNvGrpSpPr>
          <p:nvPr/>
        </p:nvGrpSpPr>
        <p:grpSpPr bwMode="auto">
          <a:xfrm>
            <a:off x="4114800" y="2209800"/>
            <a:ext cx="2095500" cy="2173288"/>
            <a:chOff x="2352" y="1344"/>
            <a:chExt cx="1320" cy="1369"/>
          </a:xfrm>
        </p:grpSpPr>
        <p:grpSp>
          <p:nvGrpSpPr>
            <p:cNvPr id="72717" name="Group 33"/>
            <p:cNvGrpSpPr>
              <a:grpSpLocks/>
            </p:cNvGrpSpPr>
            <p:nvPr/>
          </p:nvGrpSpPr>
          <p:grpSpPr bwMode="auto">
            <a:xfrm>
              <a:off x="2352" y="1344"/>
              <a:ext cx="1320" cy="1369"/>
              <a:chOff x="2352" y="1344"/>
              <a:chExt cx="1320" cy="1369"/>
            </a:xfrm>
          </p:grpSpPr>
          <p:sp>
            <p:nvSpPr>
              <p:cNvPr id="72719" name="Line 34"/>
              <p:cNvSpPr>
                <a:spLocks noChangeShapeType="1"/>
              </p:cNvSpPr>
              <p:nvPr/>
            </p:nvSpPr>
            <p:spPr bwMode="auto">
              <a:xfrm flipV="1">
                <a:off x="2832" y="1344"/>
                <a:ext cx="0" cy="144"/>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0" name="Line 35"/>
              <p:cNvSpPr>
                <a:spLocks noChangeShapeType="1"/>
              </p:cNvSpPr>
              <p:nvPr/>
            </p:nvSpPr>
            <p:spPr bwMode="auto">
              <a:xfrm flipV="1">
                <a:off x="2352" y="1509"/>
                <a:ext cx="480"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1" name="Line 36"/>
              <p:cNvSpPr>
                <a:spLocks noChangeShapeType="1"/>
              </p:cNvSpPr>
              <p:nvPr/>
            </p:nvSpPr>
            <p:spPr bwMode="auto">
              <a:xfrm flipH="1" flipV="1">
                <a:off x="2352" y="2592"/>
                <a:ext cx="1056"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2" name="Line 37"/>
              <p:cNvSpPr>
                <a:spLocks noChangeShapeType="1"/>
              </p:cNvSpPr>
              <p:nvPr/>
            </p:nvSpPr>
            <p:spPr bwMode="auto">
              <a:xfrm flipV="1">
                <a:off x="3395" y="2592"/>
                <a:ext cx="0" cy="96"/>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3" name="Line 38"/>
              <p:cNvSpPr>
                <a:spLocks noChangeShapeType="1"/>
              </p:cNvSpPr>
              <p:nvPr/>
            </p:nvSpPr>
            <p:spPr bwMode="auto">
              <a:xfrm flipV="1">
                <a:off x="3384" y="2713"/>
                <a:ext cx="288"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724" name="Line 39"/>
              <p:cNvSpPr>
                <a:spLocks noChangeShapeType="1"/>
              </p:cNvSpPr>
              <p:nvPr/>
            </p:nvSpPr>
            <p:spPr bwMode="auto">
              <a:xfrm flipV="1">
                <a:off x="3663" y="2495"/>
                <a:ext cx="0" cy="192"/>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2718" name="Line 40"/>
            <p:cNvSpPr>
              <a:spLocks noChangeShapeType="1"/>
            </p:cNvSpPr>
            <p:nvPr/>
          </p:nvSpPr>
          <p:spPr bwMode="auto">
            <a:xfrm flipV="1">
              <a:off x="2362" y="1514"/>
              <a:ext cx="0" cy="1056"/>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72716" name="Picture 35"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8" y="5588000"/>
            <a:ext cx="1268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Funktionsschema Fendt </a:t>
            </a:r>
            <a:r>
              <a:rPr lang="de-DE" kern="0" dirty="0" err="1"/>
              <a:t>Vario</a:t>
            </a:r>
            <a:r>
              <a:rPr lang="de-DE" kern="0" dirty="0"/>
              <a:t>-Getriebe</a:t>
            </a:r>
          </a:p>
        </p:txBody>
      </p:sp>
      <p:sp>
        <p:nvSpPr>
          <p:cNvPr id="2" name="Rechteck 1">
            <a:hlinkClick r:id="rId5"/>
          </p:cNvPr>
          <p:cNvSpPr/>
          <p:nvPr/>
        </p:nvSpPr>
        <p:spPr bwMode="auto">
          <a:xfrm>
            <a:off x="115568" y="1124744"/>
            <a:ext cx="1224136" cy="434181"/>
          </a:xfrm>
          <a:prstGeom prst="rect">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800" b="1" i="0" u="none" strike="noStrike" cap="none" normalizeH="0" baseline="0" dirty="0">
                <a:ln>
                  <a:noFill/>
                </a:ln>
                <a:solidFill>
                  <a:schemeClr val="tx1"/>
                </a:solidFill>
                <a:effectLst/>
                <a:latin typeface="Arial" charset="0"/>
              </a:rPr>
              <a:t>Alternativvideo</a:t>
            </a:r>
            <a:endParaRPr kumimoji="0" lang="de-DE" sz="4400" b="1" i="0" u="none" strike="noStrike" cap="none" normalizeH="0" baseline="0" dirty="0">
              <a:ln>
                <a:noFill/>
              </a:ln>
              <a:solidFill>
                <a:schemeClr val="tx1"/>
              </a:solidFill>
              <a:effectLst/>
              <a:latin typeface="Arial"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1" fill="hold">
                                          <p:stCondLst>
                                            <p:cond delay="0"/>
                                          </p:stCondLst>
                                        </p:cTn>
                                        <p:tgtEl>
                                          <p:spTgt spid="330764"/>
                                        </p:tgtEl>
                                        <p:attrNameLst>
                                          <p:attrName>style.visibility</p:attrName>
                                        </p:attrNameLst>
                                      </p:cBhvr>
                                      <p:to>
                                        <p:strVal val="visible"/>
                                      </p:to>
                                    </p:set>
                                    <p:animEffect transition="in" filter="strips(upLeft)">
                                      <p:cBhvr>
                                        <p:cTn id="7" dur="500"/>
                                        <p:tgtEl>
                                          <p:spTgt spid="330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30765"/>
                                        </p:tgtEl>
                                        <p:attrNameLst>
                                          <p:attrName>style.visibility</p:attrName>
                                        </p:attrNameLst>
                                      </p:cBhvr>
                                      <p:to>
                                        <p:strVal val="visible"/>
                                      </p:to>
                                    </p:set>
                                    <p:animEffect transition="in" filter="wipe(left)">
                                      <p:cBhvr>
                                        <p:cTn id="12" dur="500"/>
                                        <p:tgtEl>
                                          <p:spTgt spid="330765"/>
                                        </p:tgtEl>
                                      </p:cBhvr>
                                    </p:animEffect>
                                  </p:childTnLst>
                                  <p:subTnLst>
                                    <p:set>
                                      <p:cBhvr override="childStyle">
                                        <p:cTn dur="1" fill="hold" display="0" masterRel="nextClick" afterEffect="1"/>
                                        <p:tgtEl>
                                          <p:spTgt spid="33076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0774"/>
                                        </p:tgtEl>
                                        <p:attrNameLst>
                                          <p:attrName>style.visibility</p:attrName>
                                        </p:attrNameLst>
                                      </p:cBhvr>
                                      <p:to>
                                        <p:strVal val="visible"/>
                                      </p:to>
                                    </p:set>
                                    <p:animEffect transition="in" filter="randombar(horizontal)">
                                      <p:cBhvr>
                                        <p:cTn id="17" dur="500"/>
                                        <p:tgtEl>
                                          <p:spTgt spid="330774"/>
                                        </p:tgtEl>
                                      </p:cBhvr>
                                    </p:animEffect>
                                  </p:childTnLst>
                                  <p:subTnLst>
                                    <p:set>
                                      <p:cBhvr override="childStyle">
                                        <p:cTn dur="1" fill="hold" display="0" masterRel="nextClick" afterEffect="1"/>
                                        <p:tgtEl>
                                          <p:spTgt spid="330774"/>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30782"/>
                                        </p:tgtEl>
                                        <p:attrNameLst>
                                          <p:attrName>style.visibility</p:attrName>
                                        </p:attrNameLst>
                                      </p:cBhvr>
                                      <p:to>
                                        <p:strVal val="visible"/>
                                      </p:to>
                                    </p:set>
                                    <p:animEffect transition="in" filter="randombar(horizontal)">
                                      <p:cBhvr>
                                        <p:cTn id="22" dur="500"/>
                                        <p:tgtEl>
                                          <p:spTgt spid="330782"/>
                                        </p:tgtEl>
                                      </p:cBhvr>
                                    </p:animEffect>
                                  </p:childTnLst>
                                  <p:subTnLst>
                                    <p:set>
                                      <p:cBhvr override="childStyle">
                                        <p:cTn dur="1" fill="hold" display="0" masterRel="nextClick" afterEffect="1"/>
                                        <p:tgtEl>
                                          <p:spTgt spid="33078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330775"/>
                                        </p:tgtEl>
                                        <p:attrNameLst>
                                          <p:attrName>style.visibility</p:attrName>
                                        </p:attrNameLst>
                                      </p:cBhvr>
                                      <p:to>
                                        <p:strVal val="visible"/>
                                      </p:to>
                                    </p:set>
                                    <p:animEffect transition="in" filter="wipe(right)">
                                      <p:cBhvr>
                                        <p:cTn id="27" dur="500"/>
                                        <p:tgtEl>
                                          <p:spTgt spid="330775"/>
                                        </p:tgtEl>
                                      </p:cBhvr>
                                    </p:animEffect>
                                  </p:childTnLst>
                                  <p:subTnLst>
                                    <p:set>
                                      <p:cBhvr override="childStyle">
                                        <p:cTn dur="1" fill="hold" display="0" masterRel="nextClick" afterEffect="1"/>
                                        <p:tgtEl>
                                          <p:spTgt spid="330775"/>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30783"/>
                                        </p:tgtEl>
                                        <p:attrNameLst>
                                          <p:attrName>style.visibility</p:attrName>
                                        </p:attrNameLst>
                                      </p:cBhvr>
                                      <p:to>
                                        <p:strVal val="visible"/>
                                      </p:to>
                                    </p:set>
                                    <p:animEffect transition="in" filter="randombar(horizontal)">
                                      <p:cBhvr>
                                        <p:cTn id="32" dur="500"/>
                                        <p:tgtEl>
                                          <p:spTgt spid="330783"/>
                                        </p:tgtEl>
                                      </p:cBhvr>
                                    </p:animEffect>
                                  </p:childTnLst>
                                  <p:subTnLst>
                                    <p:set>
                                      <p:cBhvr override="childStyle">
                                        <p:cTn dur="1" fill="hold" display="0" masterRel="nextClick" afterEffect="1"/>
                                        <p:tgtEl>
                                          <p:spTgt spid="330783"/>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30784"/>
                                        </p:tgtEl>
                                        <p:attrNameLst>
                                          <p:attrName>style.visibility</p:attrName>
                                        </p:attrNameLst>
                                      </p:cBhvr>
                                      <p:to>
                                        <p:strVal val="visible"/>
                                      </p:to>
                                    </p:set>
                                    <p:animEffect transition="in" filter="wipe(up)">
                                      <p:cBhvr>
                                        <p:cTn id="37" dur="500"/>
                                        <p:tgtEl>
                                          <p:spTgt spid="330784"/>
                                        </p:tgtEl>
                                      </p:cBhvr>
                                    </p:animEffect>
                                  </p:childTnLst>
                                  <p:subTnLst>
                                    <p:set>
                                      <p:cBhvr override="childStyle">
                                        <p:cTn dur="1" fill="hold" display="0" masterRel="nextClick" afterEffect="1"/>
                                        <p:tgtEl>
                                          <p:spTgt spid="33078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4" grpId="0" animBg="1"/>
      <p:bldP spid="330782" grpId="0" animBg="1"/>
      <p:bldP spid="33078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1524365-D5D8-4617-A50F-BF707845A67F}" type="slidenum">
              <a:rPr lang="de-DE" altLang="de-DE" sz="1000">
                <a:solidFill>
                  <a:srgbClr val="71AD2A"/>
                </a:solidFill>
              </a:rPr>
              <a:pPr algn="r">
                <a:spcBef>
                  <a:spcPct val="0"/>
                </a:spcBef>
                <a:buClrTx/>
                <a:buFontTx/>
                <a:buNone/>
              </a:pPr>
              <a:t>66</a:t>
            </a:fld>
            <a:endParaRPr lang="de-DE" altLang="de-DE" sz="1000">
              <a:solidFill>
                <a:srgbClr val="71AD2A"/>
              </a:solidFill>
            </a:endParaRPr>
          </a:p>
        </p:txBody>
      </p:sp>
      <p:sp>
        <p:nvSpPr>
          <p:cNvPr id="7373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29740" name="Rectangle 12"/>
          <p:cNvSpPr>
            <a:spLocks noChangeArrowheads="1"/>
          </p:cNvSpPr>
          <p:nvPr/>
        </p:nvSpPr>
        <p:spPr bwMode="auto">
          <a:xfrm>
            <a:off x="382588" y="1828800"/>
            <a:ext cx="9142412" cy="352425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u="sng"/>
              <a:t>Funktionsablauf kurzgefaßt:</a:t>
            </a:r>
          </a:p>
          <a:p>
            <a:pPr>
              <a:spcBef>
                <a:spcPct val="50000"/>
              </a:spcBef>
              <a:buClrTx/>
              <a:buFontTx/>
              <a:buNone/>
            </a:pPr>
            <a:r>
              <a:rPr lang="de-DE" altLang="de-DE" sz="1400"/>
              <a:t>(siehe zusätzlich Getriebeschema nachfolgendes Blatt )</a:t>
            </a:r>
          </a:p>
          <a:p>
            <a:pPr>
              <a:spcBef>
                <a:spcPct val="50000"/>
              </a:spcBef>
              <a:buClrTx/>
              <a:buFontTx/>
              <a:buNone/>
            </a:pPr>
            <a:endParaRPr lang="de-DE" altLang="de-DE" sz="1400"/>
          </a:p>
          <a:p>
            <a:pPr>
              <a:spcBef>
                <a:spcPct val="50000"/>
              </a:spcBef>
              <a:buClrTx/>
              <a:buFontTx/>
              <a:buNone/>
            </a:pPr>
            <a:r>
              <a:rPr lang="de-DE" altLang="de-DE" sz="1400"/>
              <a:t>Der Dieselmotor treibt im </a:t>
            </a:r>
            <a:r>
              <a:rPr lang="de-DE" altLang="de-DE" sz="1400" b="1"/>
              <a:t>Planetensatz (2) </a:t>
            </a:r>
            <a:r>
              <a:rPr lang="de-DE" altLang="de-DE" sz="1400"/>
              <a:t>den </a:t>
            </a:r>
            <a:r>
              <a:rPr lang="de-DE" altLang="de-DE" sz="1400" b="1"/>
              <a:t>Planetenträger (5) </a:t>
            </a:r>
            <a:r>
              <a:rPr lang="de-DE" altLang="de-DE" sz="1400"/>
              <a:t>und damit die 3 Planeten an. In diesem Antriebsstrang sitzt ein </a:t>
            </a:r>
            <a:r>
              <a:rPr lang="de-DE" altLang="de-DE" sz="1400" b="1"/>
              <a:t>Torsionsdämpfer (1) </a:t>
            </a:r>
            <a:r>
              <a:rPr lang="de-DE" altLang="de-DE" sz="1400"/>
              <a:t>der Stoßbelastungen, die vorallem im Zapfwellenstrang entstehen, aufnimmt. Über den </a:t>
            </a:r>
            <a:r>
              <a:rPr lang="de-DE" altLang="de-DE" sz="1400" b="1"/>
              <a:t>Planetensatz (2) </a:t>
            </a:r>
            <a:r>
              <a:rPr lang="de-DE" altLang="de-DE" sz="1400"/>
              <a:t>ist es möglich, das Motordrehmoment variabel auf den mechanischen und hydrostatischen Zweig zu verteilen </a:t>
            </a:r>
            <a:r>
              <a:rPr lang="de-DE" altLang="de-DE" sz="1400" b="1"/>
              <a:t>(Leistungsverzweigung)</a:t>
            </a:r>
            <a:r>
              <a:rPr lang="de-DE" altLang="de-DE" sz="1400"/>
              <a:t>.</a:t>
            </a:r>
          </a:p>
          <a:p>
            <a:pPr>
              <a:spcBef>
                <a:spcPct val="50000"/>
              </a:spcBef>
              <a:buClrTx/>
              <a:buFontTx/>
              <a:buNone/>
            </a:pPr>
            <a:r>
              <a:rPr lang="de-DE" altLang="de-DE" sz="1400"/>
              <a:t>Der hydrostatische Zweig des Getriebes wird über das </a:t>
            </a:r>
            <a:r>
              <a:rPr lang="de-DE" altLang="de-DE" sz="1400" b="1"/>
              <a:t>Hohlrad (3) </a:t>
            </a:r>
            <a:r>
              <a:rPr lang="de-DE" altLang="de-DE" sz="1400"/>
              <a:t>angetrieben, der mechanische Zweig über das </a:t>
            </a:r>
            <a:r>
              <a:rPr lang="de-DE" altLang="de-DE" sz="1400" b="1"/>
              <a:t>Sonnenrad (4)</a:t>
            </a:r>
            <a:r>
              <a:rPr lang="de-DE" altLang="de-DE" sz="1400"/>
              <a:t>. Das Sonnenrad hat über die </a:t>
            </a:r>
            <a:r>
              <a:rPr lang="de-DE" altLang="de-DE" sz="1400" b="1"/>
              <a:t>Summierungswelle (8) </a:t>
            </a:r>
            <a:r>
              <a:rPr lang="de-DE" altLang="de-DE" sz="1400"/>
              <a:t>eine mechanische Verbindung zur Hinterachse. Das </a:t>
            </a:r>
            <a:r>
              <a:rPr lang="de-DE" altLang="de-DE" sz="1400" b="1"/>
              <a:t>Hohlrad (3) </a:t>
            </a:r>
            <a:r>
              <a:rPr lang="de-DE" altLang="de-DE" sz="1400"/>
              <a:t>treibt die </a:t>
            </a:r>
            <a:r>
              <a:rPr lang="de-DE" altLang="de-DE" sz="1400" b="1"/>
              <a:t>Hydropumpe (6) </a:t>
            </a:r>
            <a:r>
              <a:rPr lang="de-DE" altLang="de-DE" sz="1400"/>
              <a:t>an. Die Hydropumpe wiederum die </a:t>
            </a:r>
            <a:r>
              <a:rPr lang="de-DE" altLang="de-DE" sz="1400" b="1"/>
              <a:t>Hydromotoren (7)</a:t>
            </a:r>
            <a:r>
              <a:rPr lang="de-DE" altLang="de-DE" sz="1400"/>
              <a:t>, die ihrerseits die </a:t>
            </a:r>
            <a:r>
              <a:rPr lang="de-DE" altLang="de-DE" sz="1400" b="1"/>
              <a:t>Summierungswelle (8) </a:t>
            </a:r>
            <a:r>
              <a:rPr lang="de-DE" altLang="de-DE" sz="1400"/>
              <a:t>antreiben. Die </a:t>
            </a:r>
            <a:r>
              <a:rPr lang="de-DE" altLang="de-DE" sz="1400" b="1"/>
              <a:t>Summierungswelle (8) </a:t>
            </a:r>
            <a:r>
              <a:rPr lang="de-DE" altLang="de-DE" sz="1400"/>
              <a:t>vereint den mechanischen und hydrostatischen Kraftstrang. Beim Anfahren des Traktors ist die Drehmomentübertragung 100 % hydrostatisch, bei maximaler Getriebeübersetzung (50 km/h bei 1500 Motorumdrehungen) ist die Drehmomentübertragung     100 % mechanisch.</a:t>
            </a:r>
          </a:p>
        </p:txBody>
      </p:sp>
      <p:sp>
        <p:nvSpPr>
          <p:cNvPr id="6"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329740"/>
                                        </p:tgtEl>
                                        <p:attrNameLst>
                                          <p:attrName>style.visibility</p:attrName>
                                        </p:attrNameLst>
                                      </p:cBhvr>
                                      <p:to>
                                        <p:strVal val="visible"/>
                                      </p:to>
                                    </p:set>
                                    <p:animEffect transition="in" filter="wipe(left)">
                                      <p:cBhvr>
                                        <p:cTn id="7" dur="300"/>
                                        <p:tgtEl>
                                          <p:spTgt spid="329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0"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1C2FCD3D-8693-4A2C-923C-4EA312464EFC}" type="slidenum">
              <a:rPr lang="de-DE" altLang="de-DE" sz="1000">
                <a:solidFill>
                  <a:srgbClr val="71AD2A"/>
                </a:solidFill>
              </a:rPr>
              <a:pPr algn="r">
                <a:spcBef>
                  <a:spcPct val="0"/>
                </a:spcBef>
                <a:buClrTx/>
                <a:buFontTx/>
                <a:buNone/>
              </a:pPr>
              <a:t>67</a:t>
            </a:fld>
            <a:endParaRPr lang="de-DE" altLang="de-DE" sz="1000">
              <a:solidFill>
                <a:srgbClr val="71AD2A"/>
              </a:solidFill>
            </a:endParaRPr>
          </a:p>
        </p:txBody>
      </p:sp>
      <p:sp>
        <p:nvSpPr>
          <p:cNvPr id="7475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74757" name="Rectangle 12"/>
          <p:cNvSpPr>
            <a:spLocks noChangeArrowheads="1"/>
          </p:cNvSpPr>
          <p:nvPr/>
        </p:nvSpPr>
        <p:spPr bwMode="auto">
          <a:xfrm>
            <a:off x="1487488" y="1279525"/>
            <a:ext cx="525462" cy="4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58" name="Rectangle 13"/>
          <p:cNvSpPr>
            <a:spLocks noChangeArrowheads="1"/>
          </p:cNvSpPr>
          <p:nvPr/>
        </p:nvSpPr>
        <p:spPr bwMode="auto">
          <a:xfrm>
            <a:off x="1644650" y="1319213"/>
            <a:ext cx="517525"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59" name="Rectangle 14"/>
          <p:cNvSpPr>
            <a:spLocks noChangeArrowheads="1"/>
          </p:cNvSpPr>
          <p:nvPr/>
        </p:nvSpPr>
        <p:spPr bwMode="auto">
          <a:xfrm>
            <a:off x="1644650" y="1319213"/>
            <a:ext cx="517525"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60" name="Rectangle 15"/>
          <p:cNvSpPr>
            <a:spLocks noChangeArrowheads="1"/>
          </p:cNvSpPr>
          <p:nvPr/>
        </p:nvSpPr>
        <p:spPr bwMode="auto">
          <a:xfrm>
            <a:off x="1576388" y="1184275"/>
            <a:ext cx="51435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28771" name="Group 67"/>
          <p:cNvGrpSpPr>
            <a:grpSpLocks/>
          </p:cNvGrpSpPr>
          <p:nvPr/>
        </p:nvGrpSpPr>
        <p:grpSpPr bwMode="auto">
          <a:xfrm>
            <a:off x="2363788" y="2212975"/>
            <a:ext cx="4672012" cy="188913"/>
            <a:chOff x="1488" y="1394"/>
            <a:chExt cx="2944" cy="119"/>
          </a:xfrm>
        </p:grpSpPr>
        <p:sp>
          <p:nvSpPr>
            <p:cNvPr id="74814" name="Rectangle 16"/>
            <p:cNvSpPr>
              <a:spLocks noChangeArrowheads="1"/>
            </p:cNvSpPr>
            <p:nvPr/>
          </p:nvSpPr>
          <p:spPr bwMode="auto">
            <a:xfrm>
              <a:off x="1488" y="1394"/>
              <a:ext cx="132" cy="119"/>
            </a:xfrm>
            <a:prstGeom prst="rect">
              <a:avLst/>
            </a:prstGeom>
            <a:solidFill>
              <a:srgbClr val="60C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15" name="Rectangle 17"/>
            <p:cNvSpPr>
              <a:spLocks noChangeArrowheads="1"/>
            </p:cNvSpPr>
            <p:nvPr/>
          </p:nvSpPr>
          <p:spPr bwMode="auto">
            <a:xfrm>
              <a:off x="4301" y="1397"/>
              <a:ext cx="131" cy="114"/>
            </a:xfrm>
            <a:prstGeom prst="rect">
              <a:avLst/>
            </a:prstGeom>
            <a:solidFill>
              <a:srgbClr val="60C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sp>
        <p:nvSpPr>
          <p:cNvPr id="328722" name="Rectangle 18"/>
          <p:cNvSpPr>
            <a:spLocks noChangeArrowheads="1"/>
          </p:cNvSpPr>
          <p:nvPr/>
        </p:nvSpPr>
        <p:spPr bwMode="auto">
          <a:xfrm>
            <a:off x="3802063" y="2212975"/>
            <a:ext cx="1827212" cy="188913"/>
          </a:xfrm>
          <a:prstGeom prst="rect">
            <a:avLst/>
          </a:prstGeom>
          <a:solidFill>
            <a:srgbClr val="33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28767" name="Group 63"/>
          <p:cNvGrpSpPr>
            <a:grpSpLocks/>
          </p:cNvGrpSpPr>
          <p:nvPr/>
        </p:nvGrpSpPr>
        <p:grpSpPr bwMode="auto">
          <a:xfrm>
            <a:off x="2703513" y="2212975"/>
            <a:ext cx="4010025" cy="185738"/>
            <a:chOff x="1703" y="1394"/>
            <a:chExt cx="2526" cy="117"/>
          </a:xfrm>
        </p:grpSpPr>
        <p:sp>
          <p:nvSpPr>
            <p:cNvPr id="74812" name="Rectangle 19"/>
            <p:cNvSpPr>
              <a:spLocks noChangeArrowheads="1"/>
            </p:cNvSpPr>
            <p:nvPr/>
          </p:nvSpPr>
          <p:spPr bwMode="auto">
            <a:xfrm>
              <a:off x="1703" y="1394"/>
              <a:ext cx="608" cy="117"/>
            </a:xfrm>
            <a:prstGeom prst="rect">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13" name="Rectangle 20"/>
            <p:cNvSpPr>
              <a:spLocks noChangeArrowheads="1"/>
            </p:cNvSpPr>
            <p:nvPr/>
          </p:nvSpPr>
          <p:spPr bwMode="auto">
            <a:xfrm>
              <a:off x="3621" y="1394"/>
              <a:ext cx="608" cy="117"/>
            </a:xfrm>
            <a:prstGeom prst="rect">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sp>
        <p:nvSpPr>
          <p:cNvPr id="328725" name="Line 21"/>
          <p:cNvSpPr>
            <a:spLocks noChangeShapeType="1"/>
          </p:cNvSpPr>
          <p:nvPr/>
        </p:nvSpPr>
        <p:spPr bwMode="auto">
          <a:xfrm>
            <a:off x="4724400" y="2133600"/>
            <a:ext cx="0" cy="581025"/>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28" name="Rectangle 24"/>
          <p:cNvSpPr>
            <a:spLocks noChangeArrowheads="1"/>
          </p:cNvSpPr>
          <p:nvPr/>
        </p:nvSpPr>
        <p:spPr bwMode="auto">
          <a:xfrm>
            <a:off x="3810000" y="838200"/>
            <a:ext cx="1882775" cy="454025"/>
          </a:xfrm>
          <a:prstGeom prst="rect">
            <a:avLst/>
          </a:prstGeom>
          <a:gradFill rotWithShape="0">
            <a:gsLst>
              <a:gs pos="0">
                <a:srgbClr val="FFFAE4"/>
              </a:gs>
              <a:gs pos="100000">
                <a:srgbClr val="FFCC00"/>
              </a:gs>
            </a:gsLst>
            <a:path path="shape">
              <a:fillToRect l="50000" t="50000" r="50000" b="50000"/>
            </a:path>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a:t>Dieselmotor</a:t>
            </a:r>
          </a:p>
        </p:txBody>
      </p:sp>
      <p:sp>
        <p:nvSpPr>
          <p:cNvPr id="328729" name="Rectangle 25"/>
          <p:cNvSpPr>
            <a:spLocks noChangeArrowheads="1"/>
          </p:cNvSpPr>
          <p:nvPr/>
        </p:nvSpPr>
        <p:spPr bwMode="auto">
          <a:xfrm>
            <a:off x="3354388" y="1295400"/>
            <a:ext cx="273843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t>Zentralschwingungsdämpfer</a:t>
            </a:r>
          </a:p>
        </p:txBody>
      </p:sp>
      <p:grpSp>
        <p:nvGrpSpPr>
          <p:cNvPr id="328766" name="Group 62"/>
          <p:cNvGrpSpPr>
            <a:grpSpLocks/>
          </p:cNvGrpSpPr>
          <p:nvPr/>
        </p:nvGrpSpPr>
        <p:grpSpPr bwMode="auto">
          <a:xfrm>
            <a:off x="3200400" y="1600200"/>
            <a:ext cx="3059113" cy="1109663"/>
            <a:chOff x="2016" y="960"/>
            <a:chExt cx="1927" cy="747"/>
          </a:xfrm>
        </p:grpSpPr>
        <p:sp>
          <p:nvSpPr>
            <p:cNvPr id="74808" name="Line 22"/>
            <p:cNvSpPr>
              <a:spLocks noChangeShapeType="1"/>
            </p:cNvSpPr>
            <p:nvPr/>
          </p:nvSpPr>
          <p:spPr bwMode="auto">
            <a:xfrm>
              <a:off x="2016" y="1152"/>
              <a:ext cx="0" cy="555"/>
            </a:xfrm>
            <a:prstGeom prst="line">
              <a:avLst/>
            </a:prstGeom>
            <a:noFill/>
            <a:ln w="25400">
              <a:solidFill>
                <a:srgbClr val="D5761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09" name="Line 23"/>
            <p:cNvSpPr>
              <a:spLocks noChangeShapeType="1"/>
            </p:cNvSpPr>
            <p:nvPr/>
          </p:nvSpPr>
          <p:spPr bwMode="auto">
            <a:xfrm>
              <a:off x="3943" y="1144"/>
              <a:ext cx="0" cy="539"/>
            </a:xfrm>
            <a:prstGeom prst="line">
              <a:avLst/>
            </a:prstGeom>
            <a:noFill/>
            <a:ln w="25400">
              <a:solidFill>
                <a:srgbClr val="D5761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10" name="Line 26"/>
            <p:cNvSpPr>
              <a:spLocks noChangeShapeType="1"/>
            </p:cNvSpPr>
            <p:nvPr/>
          </p:nvSpPr>
          <p:spPr bwMode="auto">
            <a:xfrm>
              <a:off x="2016" y="1152"/>
              <a:ext cx="1920" cy="0"/>
            </a:xfrm>
            <a:prstGeom prst="line">
              <a:avLst/>
            </a:prstGeom>
            <a:noFill/>
            <a:ln w="25400">
              <a:solidFill>
                <a:srgbClr val="D576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11" name="Line 27"/>
            <p:cNvSpPr>
              <a:spLocks noChangeShapeType="1"/>
            </p:cNvSpPr>
            <p:nvPr/>
          </p:nvSpPr>
          <p:spPr bwMode="auto">
            <a:xfrm flipV="1">
              <a:off x="2976" y="960"/>
              <a:ext cx="0" cy="192"/>
            </a:xfrm>
            <a:prstGeom prst="line">
              <a:avLst/>
            </a:prstGeom>
            <a:noFill/>
            <a:ln w="25400">
              <a:solidFill>
                <a:srgbClr val="D576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28732" name="Line 28"/>
          <p:cNvSpPr>
            <a:spLocks noChangeShapeType="1"/>
          </p:cNvSpPr>
          <p:nvPr/>
        </p:nvSpPr>
        <p:spPr bwMode="auto">
          <a:xfrm flipV="1">
            <a:off x="4724400" y="1295400"/>
            <a:ext cx="0" cy="82550"/>
          </a:xfrm>
          <a:prstGeom prst="line">
            <a:avLst/>
          </a:prstGeom>
          <a:noFill/>
          <a:ln w="25400">
            <a:solidFill>
              <a:srgbClr val="D576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33" name="Rectangle 29"/>
          <p:cNvSpPr>
            <a:spLocks noChangeArrowheads="1"/>
          </p:cNvSpPr>
          <p:nvPr/>
        </p:nvSpPr>
        <p:spPr bwMode="auto">
          <a:xfrm>
            <a:off x="182563" y="2155825"/>
            <a:ext cx="27400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a:t>Planetensatz</a:t>
            </a:r>
          </a:p>
        </p:txBody>
      </p:sp>
      <p:sp>
        <p:nvSpPr>
          <p:cNvPr id="328734" name="Rectangle 30"/>
          <p:cNvSpPr>
            <a:spLocks noChangeArrowheads="1"/>
          </p:cNvSpPr>
          <p:nvPr/>
        </p:nvSpPr>
        <p:spPr bwMode="auto">
          <a:xfrm>
            <a:off x="3733800" y="2743200"/>
            <a:ext cx="211137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00FF"/>
                </a:solidFill>
              </a:rPr>
              <a:t>Sonnenrad</a:t>
            </a:r>
            <a:endParaRPr lang="de-DE" altLang="de-DE" sz="1400" b="1">
              <a:solidFill>
                <a:schemeClr val="accent1"/>
              </a:solidFill>
            </a:endParaRPr>
          </a:p>
          <a:p>
            <a:pPr algn="ctr">
              <a:spcBef>
                <a:spcPct val="50000"/>
              </a:spcBef>
              <a:buClrTx/>
              <a:buFontTx/>
              <a:buNone/>
            </a:pPr>
            <a:r>
              <a:rPr lang="de-DE" altLang="de-DE" sz="1200"/>
              <a:t>(hat über Zahnräder eine rein mechanische Ver-bindung zur Hinterachse)</a:t>
            </a:r>
            <a:endParaRPr lang="de-DE" altLang="de-DE" sz="1400"/>
          </a:p>
          <a:p>
            <a:pPr algn="ctr" eaLnBrk="1" hangingPunct="1">
              <a:spcBef>
                <a:spcPct val="50000"/>
              </a:spcBef>
              <a:buClrTx/>
              <a:buFontTx/>
              <a:buNone/>
            </a:pPr>
            <a:endParaRPr lang="de-DE" altLang="de-DE" sz="1400"/>
          </a:p>
        </p:txBody>
      </p:sp>
      <p:sp>
        <p:nvSpPr>
          <p:cNvPr id="328735" name="Rectangle 31"/>
          <p:cNvSpPr>
            <a:spLocks noChangeArrowheads="1"/>
          </p:cNvSpPr>
          <p:nvPr/>
        </p:nvSpPr>
        <p:spPr bwMode="auto">
          <a:xfrm>
            <a:off x="2359025" y="2706688"/>
            <a:ext cx="16795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D57611"/>
                </a:solidFill>
              </a:rPr>
              <a:t>Planetenträger mit 3 Planeten</a:t>
            </a:r>
          </a:p>
          <a:p>
            <a:pPr algn="ctr">
              <a:spcBef>
                <a:spcPct val="50000"/>
              </a:spcBef>
              <a:buClrTx/>
              <a:buFontTx/>
              <a:buNone/>
            </a:pPr>
            <a:r>
              <a:rPr lang="de-DE" altLang="de-DE" sz="1200"/>
              <a:t>(wird vom Motor angetrieben)</a:t>
            </a:r>
          </a:p>
        </p:txBody>
      </p:sp>
      <p:sp>
        <p:nvSpPr>
          <p:cNvPr id="328736" name="Rectangle 32"/>
          <p:cNvSpPr>
            <a:spLocks noChangeArrowheads="1"/>
          </p:cNvSpPr>
          <p:nvPr/>
        </p:nvSpPr>
        <p:spPr bwMode="auto">
          <a:xfrm>
            <a:off x="5935663" y="2728913"/>
            <a:ext cx="2154237"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009900"/>
                </a:solidFill>
              </a:rPr>
              <a:t>Hohlrad</a:t>
            </a:r>
          </a:p>
          <a:p>
            <a:pPr algn="ctr">
              <a:spcBef>
                <a:spcPct val="50000"/>
              </a:spcBef>
              <a:buClrTx/>
              <a:buFontTx/>
              <a:buNone/>
            </a:pPr>
            <a:r>
              <a:rPr lang="de-DE" altLang="de-DE" sz="1200"/>
              <a:t>(Antrieb des hydrostatischen Kraftstranges)</a:t>
            </a:r>
          </a:p>
        </p:txBody>
      </p:sp>
      <p:grpSp>
        <p:nvGrpSpPr>
          <p:cNvPr id="328773" name="Group 69"/>
          <p:cNvGrpSpPr>
            <a:grpSpLocks/>
          </p:cNvGrpSpPr>
          <p:nvPr/>
        </p:nvGrpSpPr>
        <p:grpSpPr bwMode="auto">
          <a:xfrm>
            <a:off x="3671888" y="4125913"/>
            <a:ext cx="2193925" cy="266700"/>
            <a:chOff x="2313" y="2599"/>
            <a:chExt cx="1382" cy="168"/>
          </a:xfrm>
        </p:grpSpPr>
        <p:sp>
          <p:nvSpPr>
            <p:cNvPr id="74805" name="Rectangle 33"/>
            <p:cNvSpPr>
              <a:spLocks noChangeArrowheads="1"/>
            </p:cNvSpPr>
            <p:nvPr/>
          </p:nvSpPr>
          <p:spPr bwMode="auto">
            <a:xfrm>
              <a:off x="2316" y="2599"/>
              <a:ext cx="1335" cy="154"/>
            </a:xfrm>
            <a:prstGeom prst="rect">
              <a:avLst/>
            </a:prstGeom>
            <a:solidFill>
              <a:srgbClr val="33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06" name="Rectangle 34"/>
            <p:cNvSpPr>
              <a:spLocks noChangeArrowheads="1"/>
            </p:cNvSpPr>
            <p:nvPr/>
          </p:nvSpPr>
          <p:spPr bwMode="auto">
            <a:xfrm>
              <a:off x="2313" y="2600"/>
              <a:ext cx="279" cy="162"/>
            </a:xfrm>
            <a:prstGeom prst="rect">
              <a:avLst/>
            </a:prstGeom>
            <a:solidFill>
              <a:srgbClr val="60C9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07" name="Rectangle 35"/>
            <p:cNvSpPr>
              <a:spLocks noChangeArrowheads="1"/>
            </p:cNvSpPr>
            <p:nvPr/>
          </p:nvSpPr>
          <p:spPr bwMode="auto">
            <a:xfrm>
              <a:off x="3417" y="2600"/>
              <a:ext cx="278" cy="167"/>
            </a:xfrm>
            <a:prstGeom prst="rect">
              <a:avLst/>
            </a:prstGeom>
            <a:solidFill>
              <a:srgbClr val="60C9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sp>
        <p:nvSpPr>
          <p:cNvPr id="328740" name="Line 36"/>
          <p:cNvSpPr>
            <a:spLocks noChangeShapeType="1"/>
          </p:cNvSpPr>
          <p:nvPr/>
        </p:nvSpPr>
        <p:spPr bwMode="auto">
          <a:xfrm>
            <a:off x="6940550" y="2417763"/>
            <a:ext cx="0" cy="249237"/>
          </a:xfrm>
          <a:prstGeom prst="line">
            <a:avLst/>
          </a:prstGeom>
          <a:noFill/>
          <a:ln w="254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41" name="Rectangle 37"/>
          <p:cNvSpPr>
            <a:spLocks noChangeArrowheads="1"/>
          </p:cNvSpPr>
          <p:nvPr/>
        </p:nvSpPr>
        <p:spPr bwMode="auto">
          <a:xfrm>
            <a:off x="3733800" y="4114800"/>
            <a:ext cx="2111375"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a:t>Summierungswelle</a:t>
            </a:r>
          </a:p>
          <a:p>
            <a:pPr algn="ctr">
              <a:spcBef>
                <a:spcPct val="50000"/>
              </a:spcBef>
              <a:buClrTx/>
              <a:buFontTx/>
              <a:buNone/>
            </a:pPr>
            <a:r>
              <a:rPr lang="de-DE" altLang="de-DE" sz="1200"/>
              <a:t>(hydrostatische und mechanische Kraftstränge werden hier wieder vereint und über Fahrbereich I o. II zur Hinterachse übertragen)</a:t>
            </a:r>
            <a:endParaRPr lang="de-DE" altLang="de-DE" sz="1400"/>
          </a:p>
          <a:p>
            <a:pPr algn="ctr" eaLnBrk="1" hangingPunct="1">
              <a:spcBef>
                <a:spcPct val="50000"/>
              </a:spcBef>
              <a:buClrTx/>
              <a:buFontTx/>
              <a:buNone/>
            </a:pPr>
            <a:endParaRPr lang="de-DE" altLang="de-DE" sz="1400"/>
          </a:p>
        </p:txBody>
      </p:sp>
      <p:sp>
        <p:nvSpPr>
          <p:cNvPr id="328742" name="Rectangle 38"/>
          <p:cNvSpPr>
            <a:spLocks noChangeArrowheads="1"/>
          </p:cNvSpPr>
          <p:nvPr/>
        </p:nvSpPr>
        <p:spPr bwMode="auto">
          <a:xfrm>
            <a:off x="5975350" y="3544888"/>
            <a:ext cx="2109788"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t>Hydropumpe</a:t>
            </a:r>
          </a:p>
        </p:txBody>
      </p:sp>
      <p:sp>
        <p:nvSpPr>
          <p:cNvPr id="328743" name="Rectangle 39"/>
          <p:cNvSpPr>
            <a:spLocks noChangeArrowheads="1"/>
          </p:cNvSpPr>
          <p:nvPr/>
        </p:nvSpPr>
        <p:spPr bwMode="auto">
          <a:xfrm rot="1500000">
            <a:off x="5846763" y="4510088"/>
            <a:ext cx="21113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t>Hydromotor</a:t>
            </a:r>
          </a:p>
        </p:txBody>
      </p:sp>
      <p:sp>
        <p:nvSpPr>
          <p:cNvPr id="328744" name="Line 40"/>
          <p:cNvSpPr>
            <a:spLocks noChangeShapeType="1"/>
          </p:cNvSpPr>
          <p:nvPr/>
        </p:nvSpPr>
        <p:spPr bwMode="auto">
          <a:xfrm>
            <a:off x="6950075" y="3446463"/>
            <a:ext cx="0" cy="136525"/>
          </a:xfrm>
          <a:prstGeom prst="line">
            <a:avLst/>
          </a:prstGeom>
          <a:noFill/>
          <a:ln w="254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45" name="Line 41"/>
          <p:cNvSpPr>
            <a:spLocks noChangeShapeType="1"/>
          </p:cNvSpPr>
          <p:nvPr/>
        </p:nvSpPr>
        <p:spPr bwMode="auto">
          <a:xfrm flipH="1">
            <a:off x="6494463" y="3862388"/>
            <a:ext cx="441325" cy="460375"/>
          </a:xfrm>
          <a:prstGeom prst="line">
            <a:avLst/>
          </a:prstGeom>
          <a:noFill/>
          <a:ln w="254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46" name="Line 42"/>
          <p:cNvSpPr>
            <a:spLocks noChangeShapeType="1"/>
          </p:cNvSpPr>
          <p:nvPr/>
        </p:nvSpPr>
        <p:spPr bwMode="auto">
          <a:xfrm>
            <a:off x="4724400" y="3733800"/>
            <a:ext cx="0" cy="404813"/>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47" name="Line 43"/>
          <p:cNvSpPr>
            <a:spLocks noChangeShapeType="1"/>
          </p:cNvSpPr>
          <p:nvPr/>
        </p:nvSpPr>
        <p:spPr bwMode="auto">
          <a:xfrm>
            <a:off x="4724400" y="5410200"/>
            <a:ext cx="0" cy="109538"/>
          </a:xfrm>
          <a:prstGeom prst="line">
            <a:avLst/>
          </a:prstGeom>
          <a:noFill/>
          <a:ln w="25400">
            <a:solidFill>
              <a:srgbClr val="CF0E3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328775" name="Group 71"/>
          <p:cNvGrpSpPr>
            <a:grpSpLocks/>
          </p:cNvGrpSpPr>
          <p:nvPr/>
        </p:nvGrpSpPr>
        <p:grpSpPr bwMode="auto">
          <a:xfrm>
            <a:off x="2590800" y="5867400"/>
            <a:ext cx="4292600" cy="341313"/>
            <a:chOff x="1632" y="3696"/>
            <a:chExt cx="2703" cy="215"/>
          </a:xfrm>
        </p:grpSpPr>
        <p:sp>
          <p:nvSpPr>
            <p:cNvPr id="74803" name="Rectangle 44"/>
            <p:cNvSpPr>
              <a:spLocks noChangeArrowheads="1"/>
            </p:cNvSpPr>
            <p:nvPr/>
          </p:nvSpPr>
          <p:spPr bwMode="auto">
            <a:xfrm>
              <a:off x="1632" y="3696"/>
              <a:ext cx="2703" cy="201"/>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04" name="Rectangle 45"/>
            <p:cNvSpPr>
              <a:spLocks noChangeArrowheads="1"/>
            </p:cNvSpPr>
            <p:nvPr/>
          </p:nvSpPr>
          <p:spPr bwMode="auto">
            <a:xfrm>
              <a:off x="2296" y="3721"/>
              <a:ext cx="133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t>Hinterachse</a:t>
              </a:r>
            </a:p>
          </p:txBody>
        </p:sp>
      </p:grpSp>
      <p:sp>
        <p:nvSpPr>
          <p:cNvPr id="328750" name="Line 46"/>
          <p:cNvSpPr>
            <a:spLocks noChangeShapeType="1"/>
          </p:cNvSpPr>
          <p:nvPr/>
        </p:nvSpPr>
        <p:spPr bwMode="auto">
          <a:xfrm>
            <a:off x="4724400" y="5715000"/>
            <a:ext cx="0" cy="176213"/>
          </a:xfrm>
          <a:prstGeom prst="line">
            <a:avLst/>
          </a:prstGeom>
          <a:noFill/>
          <a:ln w="25400">
            <a:solidFill>
              <a:srgbClr val="CF0E3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8751" name="Rectangle 47"/>
          <p:cNvSpPr>
            <a:spLocks noChangeArrowheads="1"/>
          </p:cNvSpPr>
          <p:nvPr/>
        </p:nvSpPr>
        <p:spPr bwMode="auto">
          <a:xfrm>
            <a:off x="2579688" y="5476875"/>
            <a:ext cx="43973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t>Fahrbereich I u. II</a:t>
            </a:r>
          </a:p>
        </p:txBody>
      </p:sp>
      <p:sp>
        <p:nvSpPr>
          <p:cNvPr id="328752" name="Rectangle 48"/>
          <p:cNvSpPr>
            <a:spLocks noChangeArrowheads="1"/>
          </p:cNvSpPr>
          <p:nvPr/>
        </p:nvSpPr>
        <p:spPr bwMode="auto">
          <a:xfrm>
            <a:off x="5851525" y="5310188"/>
            <a:ext cx="34877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a:t>Fahrbereich I  für Feldeinsatz (0 - 32 km/h) Fahrbereich II für Straßeneinsatz (0 - 50 km/h)</a:t>
            </a:r>
          </a:p>
        </p:txBody>
      </p:sp>
      <p:sp>
        <p:nvSpPr>
          <p:cNvPr id="328753" name="Rectangle 49"/>
          <p:cNvSpPr>
            <a:spLocks noChangeArrowheads="1"/>
          </p:cNvSpPr>
          <p:nvPr/>
        </p:nvSpPr>
        <p:spPr bwMode="auto">
          <a:xfrm>
            <a:off x="762000" y="4114800"/>
            <a:ext cx="2468563" cy="1001713"/>
          </a:xfrm>
          <a:prstGeom prst="rect">
            <a:avLst/>
          </a:prstGeom>
          <a:solidFill>
            <a:srgbClr val="9933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a:solidFill>
                  <a:srgbClr val="FFFFFF"/>
                </a:solidFill>
              </a:rPr>
              <a:t>"Im Zusammenspiel zwischen der </a:t>
            </a:r>
            <a:r>
              <a:rPr lang="de-DE" altLang="de-DE" sz="1200" b="1">
                <a:solidFill>
                  <a:srgbClr val="FFFFFF"/>
                </a:solidFill>
              </a:rPr>
              <a:t>Hydropumpe</a:t>
            </a:r>
            <a:r>
              <a:rPr lang="de-DE" altLang="de-DE" sz="1200">
                <a:solidFill>
                  <a:srgbClr val="FFFFFF"/>
                </a:solidFill>
              </a:rPr>
              <a:t> und dem ebenfalls schwenkbaren </a:t>
            </a:r>
            <a:r>
              <a:rPr lang="de-DE" altLang="de-DE" sz="1200" b="1">
                <a:solidFill>
                  <a:srgbClr val="FFFFFF"/>
                </a:solidFill>
              </a:rPr>
              <a:t>Hydromotor </a:t>
            </a:r>
            <a:r>
              <a:rPr lang="de-DE" altLang="de-DE" sz="1200">
                <a:solidFill>
                  <a:srgbClr val="FFFFFF"/>
                </a:solidFill>
              </a:rPr>
              <a:t>liegt das </a:t>
            </a:r>
            <a:r>
              <a:rPr lang="de-DE" altLang="de-DE" sz="1200" b="1">
                <a:solidFill>
                  <a:srgbClr val="FFFFFF"/>
                </a:solidFill>
              </a:rPr>
              <a:t>Funktionsgeheimnis</a:t>
            </a:r>
            <a:r>
              <a:rPr lang="de-DE" altLang="de-DE" sz="1200">
                <a:solidFill>
                  <a:srgbClr val="FFFFFF"/>
                </a:solidFill>
              </a:rPr>
              <a:t> des VARIO-Getriebes" </a:t>
            </a:r>
          </a:p>
        </p:txBody>
      </p:sp>
      <p:grpSp>
        <p:nvGrpSpPr>
          <p:cNvPr id="328772" name="Group 68"/>
          <p:cNvGrpSpPr>
            <a:grpSpLocks/>
          </p:cNvGrpSpPr>
          <p:nvPr/>
        </p:nvGrpSpPr>
        <p:grpSpPr bwMode="auto">
          <a:xfrm>
            <a:off x="7723188" y="993775"/>
            <a:ext cx="1412875" cy="1404938"/>
            <a:chOff x="4865" y="626"/>
            <a:chExt cx="890" cy="885"/>
          </a:xfrm>
        </p:grpSpPr>
        <p:sp>
          <p:nvSpPr>
            <p:cNvPr id="74801" name="Oval 50"/>
            <p:cNvSpPr>
              <a:spLocks noChangeArrowheads="1"/>
            </p:cNvSpPr>
            <p:nvPr/>
          </p:nvSpPr>
          <p:spPr bwMode="auto">
            <a:xfrm>
              <a:off x="4865" y="626"/>
              <a:ext cx="890" cy="885"/>
            </a:xfrm>
            <a:prstGeom prst="ellipse">
              <a:avLst/>
            </a:prstGeom>
            <a:solidFill>
              <a:srgbClr val="60C9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02" name="Oval 51"/>
            <p:cNvSpPr>
              <a:spLocks noChangeArrowheads="1"/>
            </p:cNvSpPr>
            <p:nvPr/>
          </p:nvSpPr>
          <p:spPr bwMode="auto">
            <a:xfrm>
              <a:off x="4955" y="710"/>
              <a:ext cx="730" cy="716"/>
            </a:xfrm>
            <a:prstGeom prst="ellipse">
              <a:avLst/>
            </a:prstGeom>
            <a:solidFill>
              <a:srgbClr val="FFFF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sp>
        <p:nvSpPr>
          <p:cNvPr id="328756" name="Oval 52"/>
          <p:cNvSpPr>
            <a:spLocks noChangeArrowheads="1"/>
          </p:cNvSpPr>
          <p:nvPr/>
        </p:nvSpPr>
        <p:spPr bwMode="auto">
          <a:xfrm>
            <a:off x="8137525" y="1404938"/>
            <a:ext cx="609600" cy="608012"/>
          </a:xfrm>
          <a:prstGeom prst="ellipse">
            <a:avLst/>
          </a:prstGeom>
          <a:solidFill>
            <a:srgbClr val="3366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nvGrpSpPr>
          <p:cNvPr id="328774" name="Group 70"/>
          <p:cNvGrpSpPr>
            <a:grpSpLocks/>
          </p:cNvGrpSpPr>
          <p:nvPr/>
        </p:nvGrpSpPr>
        <p:grpSpPr bwMode="auto">
          <a:xfrm>
            <a:off x="7935913" y="1343025"/>
            <a:ext cx="1014412" cy="911225"/>
            <a:chOff x="4998" y="846"/>
            <a:chExt cx="640" cy="574"/>
          </a:xfrm>
        </p:grpSpPr>
        <p:grpSp>
          <p:nvGrpSpPr>
            <p:cNvPr id="74793" name="Group 66"/>
            <p:cNvGrpSpPr>
              <a:grpSpLocks/>
            </p:cNvGrpSpPr>
            <p:nvPr/>
          </p:nvGrpSpPr>
          <p:grpSpPr bwMode="auto">
            <a:xfrm>
              <a:off x="4998" y="846"/>
              <a:ext cx="640" cy="574"/>
              <a:chOff x="4998" y="846"/>
              <a:chExt cx="640" cy="574"/>
            </a:xfrm>
          </p:grpSpPr>
          <p:sp>
            <p:nvSpPr>
              <p:cNvPr id="74795" name="Oval 53"/>
              <p:cNvSpPr>
                <a:spLocks noChangeArrowheads="1"/>
              </p:cNvSpPr>
              <p:nvPr/>
            </p:nvSpPr>
            <p:spPr bwMode="auto">
              <a:xfrm>
                <a:off x="4998" y="851"/>
                <a:ext cx="155" cy="145"/>
              </a:xfrm>
              <a:prstGeom prst="ellipse">
                <a:avLst/>
              </a:prstGeom>
              <a:solidFill>
                <a:srgbClr val="FE9B0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96" name="Oval 54"/>
              <p:cNvSpPr>
                <a:spLocks noChangeArrowheads="1"/>
              </p:cNvSpPr>
              <p:nvPr/>
            </p:nvSpPr>
            <p:spPr bwMode="auto">
              <a:xfrm>
                <a:off x="5245" y="1276"/>
                <a:ext cx="155" cy="144"/>
              </a:xfrm>
              <a:prstGeom prst="ellipse">
                <a:avLst/>
              </a:prstGeom>
              <a:solidFill>
                <a:srgbClr val="FE9B0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97" name="Oval 55"/>
              <p:cNvSpPr>
                <a:spLocks noChangeArrowheads="1"/>
              </p:cNvSpPr>
              <p:nvPr/>
            </p:nvSpPr>
            <p:spPr bwMode="auto">
              <a:xfrm>
                <a:off x="5484" y="846"/>
                <a:ext cx="154" cy="144"/>
              </a:xfrm>
              <a:prstGeom prst="ellipse">
                <a:avLst/>
              </a:prstGeom>
              <a:solidFill>
                <a:srgbClr val="FE9B0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98" name="AutoShape 56"/>
              <p:cNvSpPr>
                <a:spLocks noChangeArrowheads="1"/>
              </p:cNvSpPr>
              <p:nvPr/>
            </p:nvSpPr>
            <p:spPr bwMode="auto">
              <a:xfrm rot="2160000" flipH="1">
                <a:off x="5047" y="942"/>
                <a:ext cx="313" cy="123"/>
              </a:xfrm>
              <a:prstGeom prst="rightArrow">
                <a:avLst>
                  <a:gd name="adj1" fmla="val 50000"/>
                  <a:gd name="adj2" fmla="val 127248"/>
                </a:avLst>
              </a:prstGeom>
              <a:solidFill>
                <a:srgbClr val="D5761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799" name="AutoShape 57"/>
              <p:cNvSpPr>
                <a:spLocks noChangeArrowheads="1"/>
              </p:cNvSpPr>
              <p:nvPr/>
            </p:nvSpPr>
            <p:spPr bwMode="auto">
              <a:xfrm rot="16200000" flipH="1">
                <a:off x="5174" y="1145"/>
                <a:ext cx="302" cy="124"/>
              </a:xfrm>
              <a:prstGeom prst="rightArrow">
                <a:avLst>
                  <a:gd name="adj1" fmla="val 50000"/>
                  <a:gd name="adj2" fmla="val 121785"/>
                </a:avLst>
              </a:prstGeom>
              <a:solidFill>
                <a:srgbClr val="D5761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74800" name="AutoShape 58"/>
              <p:cNvSpPr>
                <a:spLocks noChangeArrowheads="1"/>
              </p:cNvSpPr>
              <p:nvPr/>
            </p:nvSpPr>
            <p:spPr bwMode="auto">
              <a:xfrm rot="8640000" flipH="1">
                <a:off x="5295" y="941"/>
                <a:ext cx="304" cy="124"/>
              </a:xfrm>
              <a:prstGeom prst="rightArrow">
                <a:avLst>
                  <a:gd name="adj1" fmla="val 50000"/>
                  <a:gd name="adj2" fmla="val 122592"/>
                </a:avLst>
              </a:prstGeom>
              <a:solidFill>
                <a:srgbClr val="D5761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sp>
          <p:nvSpPr>
            <p:cNvPr id="74794" name="Oval 59"/>
            <p:cNvSpPr>
              <a:spLocks noChangeArrowheads="1"/>
            </p:cNvSpPr>
            <p:nvPr/>
          </p:nvSpPr>
          <p:spPr bwMode="auto">
            <a:xfrm>
              <a:off x="5275" y="1033"/>
              <a:ext cx="96" cy="99"/>
            </a:xfrm>
            <a:prstGeom prst="ellipse">
              <a:avLst/>
            </a:prstGeom>
            <a:solidFill>
              <a:srgbClr val="D57611"/>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grpSp>
        <p:nvGrpSpPr>
          <p:cNvPr id="328769" name="Group 65"/>
          <p:cNvGrpSpPr>
            <a:grpSpLocks/>
          </p:cNvGrpSpPr>
          <p:nvPr/>
        </p:nvGrpSpPr>
        <p:grpSpPr bwMode="auto">
          <a:xfrm>
            <a:off x="7612063" y="881063"/>
            <a:ext cx="1606550" cy="1857375"/>
            <a:chOff x="4795" y="555"/>
            <a:chExt cx="1012" cy="1170"/>
          </a:xfrm>
        </p:grpSpPr>
        <p:sp>
          <p:nvSpPr>
            <p:cNvPr id="74791" name="Rectangle 60"/>
            <p:cNvSpPr>
              <a:spLocks noChangeArrowheads="1"/>
            </p:cNvSpPr>
            <p:nvPr/>
          </p:nvSpPr>
          <p:spPr bwMode="auto">
            <a:xfrm>
              <a:off x="4974" y="1554"/>
              <a:ext cx="742"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a:t>Planetensatz</a:t>
              </a:r>
            </a:p>
          </p:txBody>
        </p:sp>
        <p:sp>
          <p:nvSpPr>
            <p:cNvPr id="74792" name="Rectangle 61"/>
            <p:cNvSpPr>
              <a:spLocks noChangeArrowheads="1"/>
            </p:cNvSpPr>
            <p:nvPr/>
          </p:nvSpPr>
          <p:spPr bwMode="auto">
            <a:xfrm>
              <a:off x="4795" y="555"/>
              <a:ext cx="1012" cy="114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grpSp>
      <p:sp>
        <p:nvSpPr>
          <p:cNvPr id="64"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728"/>
                                        </p:tgtEl>
                                        <p:attrNameLst>
                                          <p:attrName>style.visibility</p:attrName>
                                        </p:attrNameLst>
                                      </p:cBhvr>
                                      <p:to>
                                        <p:strVal val="visible"/>
                                      </p:to>
                                    </p:set>
                                    <p:animEffect transition="in" filter="box(out)">
                                      <p:cBhvr>
                                        <p:cTn id="7" dur="500"/>
                                        <p:tgtEl>
                                          <p:spTgt spid="3287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8732"/>
                                        </p:tgtEl>
                                        <p:attrNameLst>
                                          <p:attrName>style.visibility</p:attrName>
                                        </p:attrNameLst>
                                      </p:cBhvr>
                                      <p:to>
                                        <p:strVal val="visible"/>
                                      </p:to>
                                    </p:set>
                                    <p:animEffect transition="in" filter="wipe(up)">
                                      <p:cBhvr>
                                        <p:cTn id="12" dur="500"/>
                                        <p:tgtEl>
                                          <p:spTgt spid="328732"/>
                                        </p:tgtEl>
                                      </p:cBhvr>
                                    </p:animEffect>
                                  </p:childTnLst>
                                </p:cTn>
                              </p:par>
                            </p:childTnLst>
                          </p:cTn>
                        </p:par>
                        <p:par>
                          <p:cTn id="13" fill="hold" nodeType="afterGroup">
                            <p:stCondLst>
                              <p:cond delay="500"/>
                            </p:stCondLst>
                            <p:childTnLst>
                              <p:par>
                                <p:cTn id="14" presetID="17" presetClass="entr" presetSubtype="4" fill="hold" grpId="0" nodeType="afterEffect">
                                  <p:stCondLst>
                                    <p:cond delay="0"/>
                                  </p:stCondLst>
                                  <p:childTnLst>
                                    <p:set>
                                      <p:cBhvr>
                                        <p:cTn id="15" dur="1" fill="hold">
                                          <p:stCondLst>
                                            <p:cond delay="0"/>
                                          </p:stCondLst>
                                        </p:cTn>
                                        <p:tgtEl>
                                          <p:spTgt spid="328729"/>
                                        </p:tgtEl>
                                        <p:attrNameLst>
                                          <p:attrName>style.visibility</p:attrName>
                                        </p:attrNameLst>
                                      </p:cBhvr>
                                      <p:to>
                                        <p:strVal val="visible"/>
                                      </p:to>
                                    </p:set>
                                    <p:anim calcmode="lin" valueType="num">
                                      <p:cBhvr>
                                        <p:cTn id="16" dur="500" fill="hold"/>
                                        <p:tgtEl>
                                          <p:spTgt spid="328729"/>
                                        </p:tgtEl>
                                        <p:attrNameLst>
                                          <p:attrName>ppt_x</p:attrName>
                                        </p:attrNameLst>
                                      </p:cBhvr>
                                      <p:tavLst>
                                        <p:tav tm="0">
                                          <p:val>
                                            <p:strVal val="#ppt_x"/>
                                          </p:val>
                                        </p:tav>
                                        <p:tav tm="100000">
                                          <p:val>
                                            <p:strVal val="#ppt_x"/>
                                          </p:val>
                                        </p:tav>
                                      </p:tavLst>
                                    </p:anim>
                                    <p:anim calcmode="lin" valueType="num">
                                      <p:cBhvr>
                                        <p:cTn id="17" dur="500" fill="hold"/>
                                        <p:tgtEl>
                                          <p:spTgt spid="328729"/>
                                        </p:tgtEl>
                                        <p:attrNameLst>
                                          <p:attrName>ppt_y</p:attrName>
                                        </p:attrNameLst>
                                      </p:cBhvr>
                                      <p:tavLst>
                                        <p:tav tm="0">
                                          <p:val>
                                            <p:strVal val="#ppt_y+#ppt_h/2"/>
                                          </p:val>
                                        </p:tav>
                                        <p:tav tm="100000">
                                          <p:val>
                                            <p:strVal val="#ppt_y"/>
                                          </p:val>
                                        </p:tav>
                                      </p:tavLst>
                                    </p:anim>
                                    <p:anim calcmode="lin" valueType="num">
                                      <p:cBhvr>
                                        <p:cTn id="18" dur="500" fill="hold"/>
                                        <p:tgtEl>
                                          <p:spTgt spid="328729"/>
                                        </p:tgtEl>
                                        <p:attrNameLst>
                                          <p:attrName>ppt_w</p:attrName>
                                        </p:attrNameLst>
                                      </p:cBhvr>
                                      <p:tavLst>
                                        <p:tav tm="0">
                                          <p:val>
                                            <p:strVal val="#ppt_w"/>
                                          </p:val>
                                        </p:tav>
                                        <p:tav tm="100000">
                                          <p:val>
                                            <p:strVal val="#ppt_w"/>
                                          </p:val>
                                        </p:tav>
                                      </p:tavLst>
                                    </p:anim>
                                    <p:anim calcmode="lin" valueType="num">
                                      <p:cBhvr>
                                        <p:cTn id="19" dur="500" fill="hold"/>
                                        <p:tgtEl>
                                          <p:spTgt spid="328729"/>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28766"/>
                                        </p:tgtEl>
                                        <p:attrNameLst>
                                          <p:attrName>style.visibility</p:attrName>
                                        </p:attrNameLst>
                                      </p:cBhvr>
                                      <p:to>
                                        <p:strVal val="visible"/>
                                      </p:to>
                                    </p:set>
                                    <p:animEffect transition="in" filter="wipe(up)">
                                      <p:cBhvr>
                                        <p:cTn id="24" dur="500"/>
                                        <p:tgtEl>
                                          <p:spTgt spid="328766"/>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28733"/>
                                        </p:tgtEl>
                                        <p:attrNameLst>
                                          <p:attrName>style.visibility</p:attrName>
                                        </p:attrNameLst>
                                      </p:cBhvr>
                                      <p:to>
                                        <p:strVal val="visible"/>
                                      </p:to>
                                    </p:set>
                                    <p:animEffect transition="in" filter="dissolve">
                                      <p:cBhvr>
                                        <p:cTn id="28" dur="500"/>
                                        <p:tgtEl>
                                          <p:spTgt spid="328733"/>
                                        </p:tgtEl>
                                      </p:cBhvr>
                                    </p:animEffect>
                                  </p:childTnLst>
                                </p:cTn>
                              </p:par>
                            </p:childTnLst>
                          </p:cTn>
                        </p:par>
                        <p:par>
                          <p:cTn id="29" fill="hold" nodeType="afterGroup">
                            <p:stCondLst>
                              <p:cond delay="1000"/>
                            </p:stCondLst>
                            <p:childTnLst>
                              <p:par>
                                <p:cTn id="30" presetID="12" presetClass="entr" presetSubtype="4" fill="hold" nodeType="afterEffect">
                                  <p:stCondLst>
                                    <p:cond delay="0"/>
                                  </p:stCondLst>
                                  <p:childTnLst>
                                    <p:set>
                                      <p:cBhvr>
                                        <p:cTn id="31" dur="1" fill="hold">
                                          <p:stCondLst>
                                            <p:cond delay="0"/>
                                          </p:stCondLst>
                                        </p:cTn>
                                        <p:tgtEl>
                                          <p:spTgt spid="328769"/>
                                        </p:tgtEl>
                                        <p:attrNameLst>
                                          <p:attrName>style.visibility</p:attrName>
                                        </p:attrNameLst>
                                      </p:cBhvr>
                                      <p:to>
                                        <p:strVal val="visible"/>
                                      </p:to>
                                    </p:set>
                                    <p:animEffect transition="in" filter="slide(fromBottom)">
                                      <p:cBhvr>
                                        <p:cTn id="32" dur="500"/>
                                        <p:tgtEl>
                                          <p:spTgt spid="32876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4" fill="hold" nodeType="clickEffect">
                                  <p:stCondLst>
                                    <p:cond delay="0"/>
                                  </p:stCondLst>
                                  <p:childTnLst>
                                    <p:set>
                                      <p:cBhvr>
                                        <p:cTn id="36" dur="1" fill="hold">
                                          <p:stCondLst>
                                            <p:cond delay="0"/>
                                          </p:stCondLst>
                                        </p:cTn>
                                        <p:tgtEl>
                                          <p:spTgt spid="328767"/>
                                        </p:tgtEl>
                                        <p:attrNameLst>
                                          <p:attrName>style.visibility</p:attrName>
                                        </p:attrNameLst>
                                      </p:cBhvr>
                                      <p:to>
                                        <p:strVal val="visible"/>
                                      </p:to>
                                    </p:set>
                                    <p:anim calcmode="lin" valueType="num">
                                      <p:cBhvr>
                                        <p:cTn id="37" dur="500" fill="hold"/>
                                        <p:tgtEl>
                                          <p:spTgt spid="328767"/>
                                        </p:tgtEl>
                                        <p:attrNameLst>
                                          <p:attrName>ppt_x</p:attrName>
                                        </p:attrNameLst>
                                      </p:cBhvr>
                                      <p:tavLst>
                                        <p:tav tm="0">
                                          <p:val>
                                            <p:strVal val="#ppt_x"/>
                                          </p:val>
                                        </p:tav>
                                        <p:tav tm="100000">
                                          <p:val>
                                            <p:strVal val="#ppt_x"/>
                                          </p:val>
                                        </p:tav>
                                      </p:tavLst>
                                    </p:anim>
                                    <p:anim calcmode="lin" valueType="num">
                                      <p:cBhvr>
                                        <p:cTn id="38" dur="500" fill="hold"/>
                                        <p:tgtEl>
                                          <p:spTgt spid="328767"/>
                                        </p:tgtEl>
                                        <p:attrNameLst>
                                          <p:attrName>ppt_y</p:attrName>
                                        </p:attrNameLst>
                                      </p:cBhvr>
                                      <p:tavLst>
                                        <p:tav tm="0">
                                          <p:val>
                                            <p:strVal val="#ppt_y+#ppt_h/2"/>
                                          </p:val>
                                        </p:tav>
                                        <p:tav tm="100000">
                                          <p:val>
                                            <p:strVal val="#ppt_y"/>
                                          </p:val>
                                        </p:tav>
                                      </p:tavLst>
                                    </p:anim>
                                    <p:anim calcmode="lin" valueType="num">
                                      <p:cBhvr>
                                        <p:cTn id="39" dur="500" fill="hold"/>
                                        <p:tgtEl>
                                          <p:spTgt spid="328767"/>
                                        </p:tgtEl>
                                        <p:attrNameLst>
                                          <p:attrName>ppt_w</p:attrName>
                                        </p:attrNameLst>
                                      </p:cBhvr>
                                      <p:tavLst>
                                        <p:tav tm="0">
                                          <p:val>
                                            <p:strVal val="#ppt_w"/>
                                          </p:val>
                                        </p:tav>
                                        <p:tav tm="100000">
                                          <p:val>
                                            <p:strVal val="#ppt_w"/>
                                          </p:val>
                                        </p:tav>
                                      </p:tavLst>
                                    </p:anim>
                                    <p:anim calcmode="lin" valueType="num">
                                      <p:cBhvr>
                                        <p:cTn id="40" dur="500" fill="hold"/>
                                        <p:tgtEl>
                                          <p:spTgt spid="328767"/>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9" presetClass="entr" presetSubtype="0" fill="hold" nodeType="afterEffect">
                                  <p:stCondLst>
                                    <p:cond delay="0"/>
                                  </p:stCondLst>
                                  <p:childTnLst>
                                    <p:set>
                                      <p:cBhvr>
                                        <p:cTn id="43" dur="1" fill="hold">
                                          <p:stCondLst>
                                            <p:cond delay="0"/>
                                          </p:stCondLst>
                                        </p:cTn>
                                        <p:tgtEl>
                                          <p:spTgt spid="328774"/>
                                        </p:tgtEl>
                                        <p:attrNameLst>
                                          <p:attrName>style.visibility</p:attrName>
                                        </p:attrNameLst>
                                      </p:cBhvr>
                                      <p:to>
                                        <p:strVal val="visible"/>
                                      </p:to>
                                    </p:set>
                                    <p:animEffect transition="in" filter="dissolve">
                                      <p:cBhvr>
                                        <p:cTn id="44" dur="500"/>
                                        <p:tgtEl>
                                          <p:spTgt spid="32877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iterate type="wd">
                                    <p:tmPct val="100000"/>
                                  </p:iterate>
                                  <p:childTnLst>
                                    <p:set>
                                      <p:cBhvr>
                                        <p:cTn id="48" dur="1" fill="hold">
                                          <p:stCondLst>
                                            <p:cond delay="0"/>
                                          </p:stCondLst>
                                        </p:cTn>
                                        <p:tgtEl>
                                          <p:spTgt spid="328735"/>
                                        </p:tgtEl>
                                        <p:attrNameLst>
                                          <p:attrName>style.visibility</p:attrName>
                                        </p:attrNameLst>
                                      </p:cBhvr>
                                      <p:to>
                                        <p:strVal val="visible"/>
                                      </p:to>
                                    </p:set>
                                    <p:animEffect transition="in" filter="wipe(left)">
                                      <p:cBhvr>
                                        <p:cTn id="49" dur="300"/>
                                        <p:tgtEl>
                                          <p:spTgt spid="3287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4" fill="hold" nodeType="clickEffect">
                                  <p:stCondLst>
                                    <p:cond delay="0"/>
                                  </p:stCondLst>
                                  <p:childTnLst>
                                    <p:set>
                                      <p:cBhvr>
                                        <p:cTn id="53" dur="1" fill="hold">
                                          <p:stCondLst>
                                            <p:cond delay="0"/>
                                          </p:stCondLst>
                                        </p:cTn>
                                        <p:tgtEl>
                                          <p:spTgt spid="328771"/>
                                        </p:tgtEl>
                                        <p:attrNameLst>
                                          <p:attrName>style.visibility</p:attrName>
                                        </p:attrNameLst>
                                      </p:cBhvr>
                                      <p:to>
                                        <p:strVal val="visible"/>
                                      </p:to>
                                    </p:set>
                                    <p:anim calcmode="lin" valueType="num">
                                      <p:cBhvr>
                                        <p:cTn id="54" dur="500" fill="hold"/>
                                        <p:tgtEl>
                                          <p:spTgt spid="328771"/>
                                        </p:tgtEl>
                                        <p:attrNameLst>
                                          <p:attrName>ppt_x</p:attrName>
                                        </p:attrNameLst>
                                      </p:cBhvr>
                                      <p:tavLst>
                                        <p:tav tm="0">
                                          <p:val>
                                            <p:strVal val="#ppt_x"/>
                                          </p:val>
                                        </p:tav>
                                        <p:tav tm="100000">
                                          <p:val>
                                            <p:strVal val="#ppt_x"/>
                                          </p:val>
                                        </p:tav>
                                      </p:tavLst>
                                    </p:anim>
                                    <p:anim calcmode="lin" valueType="num">
                                      <p:cBhvr>
                                        <p:cTn id="55" dur="500" fill="hold"/>
                                        <p:tgtEl>
                                          <p:spTgt spid="328771"/>
                                        </p:tgtEl>
                                        <p:attrNameLst>
                                          <p:attrName>ppt_y</p:attrName>
                                        </p:attrNameLst>
                                      </p:cBhvr>
                                      <p:tavLst>
                                        <p:tav tm="0">
                                          <p:val>
                                            <p:strVal val="#ppt_y+#ppt_h/2"/>
                                          </p:val>
                                        </p:tav>
                                        <p:tav tm="100000">
                                          <p:val>
                                            <p:strVal val="#ppt_y"/>
                                          </p:val>
                                        </p:tav>
                                      </p:tavLst>
                                    </p:anim>
                                    <p:anim calcmode="lin" valueType="num">
                                      <p:cBhvr>
                                        <p:cTn id="56" dur="500" fill="hold"/>
                                        <p:tgtEl>
                                          <p:spTgt spid="328771"/>
                                        </p:tgtEl>
                                        <p:attrNameLst>
                                          <p:attrName>ppt_w</p:attrName>
                                        </p:attrNameLst>
                                      </p:cBhvr>
                                      <p:tavLst>
                                        <p:tav tm="0">
                                          <p:val>
                                            <p:strVal val="#ppt_w"/>
                                          </p:val>
                                        </p:tav>
                                        <p:tav tm="100000">
                                          <p:val>
                                            <p:strVal val="#ppt_w"/>
                                          </p:val>
                                        </p:tav>
                                      </p:tavLst>
                                    </p:anim>
                                    <p:anim calcmode="lin" valueType="num">
                                      <p:cBhvr>
                                        <p:cTn id="57" dur="500" fill="hold"/>
                                        <p:tgtEl>
                                          <p:spTgt spid="328771"/>
                                        </p:tgtEl>
                                        <p:attrNameLst>
                                          <p:attrName>ppt_h</p:attrName>
                                        </p:attrNameLst>
                                      </p:cBhvr>
                                      <p:tavLst>
                                        <p:tav tm="0">
                                          <p:val>
                                            <p:fltVal val="0"/>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328772"/>
                                        </p:tgtEl>
                                        <p:attrNameLst>
                                          <p:attrName>style.visibility</p:attrName>
                                        </p:attrNameLst>
                                      </p:cBhvr>
                                      <p:to>
                                        <p:strVal val="visible"/>
                                      </p:to>
                                    </p:set>
                                    <p:animEffect transition="in" filter="dissolve">
                                      <p:cBhvr>
                                        <p:cTn id="62" dur="500"/>
                                        <p:tgtEl>
                                          <p:spTgt spid="328772"/>
                                        </p:tgtEl>
                                      </p:cBhvr>
                                    </p:animEffect>
                                  </p:childTnLst>
                                </p:cTn>
                              </p:par>
                            </p:childTnLst>
                          </p:cTn>
                        </p:par>
                        <p:par>
                          <p:cTn id="63" fill="hold" nodeType="afterGroup">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328740"/>
                                        </p:tgtEl>
                                        <p:attrNameLst>
                                          <p:attrName>style.visibility</p:attrName>
                                        </p:attrNameLst>
                                      </p:cBhvr>
                                      <p:to>
                                        <p:strVal val="visible"/>
                                      </p:to>
                                    </p:set>
                                    <p:animEffect transition="in" filter="wipe(up)">
                                      <p:cBhvr>
                                        <p:cTn id="66" dur="500"/>
                                        <p:tgtEl>
                                          <p:spTgt spid="32874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iterate type="wd">
                                    <p:tmPct val="100000"/>
                                  </p:iterate>
                                  <p:childTnLst>
                                    <p:set>
                                      <p:cBhvr>
                                        <p:cTn id="70" dur="1" fill="hold">
                                          <p:stCondLst>
                                            <p:cond delay="0"/>
                                          </p:stCondLst>
                                        </p:cTn>
                                        <p:tgtEl>
                                          <p:spTgt spid="328736"/>
                                        </p:tgtEl>
                                        <p:attrNameLst>
                                          <p:attrName>style.visibility</p:attrName>
                                        </p:attrNameLst>
                                      </p:cBhvr>
                                      <p:to>
                                        <p:strVal val="visible"/>
                                      </p:to>
                                    </p:set>
                                    <p:animEffect transition="in" filter="wipe(left)">
                                      <p:cBhvr>
                                        <p:cTn id="71" dur="300"/>
                                        <p:tgtEl>
                                          <p:spTgt spid="328736"/>
                                        </p:tgtEl>
                                      </p:cBhvr>
                                    </p:animEffect>
                                  </p:childTnLst>
                                </p:cTn>
                              </p:par>
                            </p:childTnLst>
                          </p:cTn>
                        </p:par>
                        <p:par>
                          <p:cTn id="72" fill="hold" nodeType="afterGroup">
                            <p:stCondLst>
                              <p:cond delay="2100"/>
                            </p:stCondLst>
                            <p:childTnLst>
                              <p:par>
                                <p:cTn id="73" presetID="22" presetClass="entr" presetSubtype="1" fill="hold" grpId="0" nodeType="afterEffect">
                                  <p:stCondLst>
                                    <p:cond delay="0"/>
                                  </p:stCondLst>
                                  <p:childTnLst>
                                    <p:set>
                                      <p:cBhvr>
                                        <p:cTn id="74" dur="1" fill="hold">
                                          <p:stCondLst>
                                            <p:cond delay="0"/>
                                          </p:stCondLst>
                                        </p:cTn>
                                        <p:tgtEl>
                                          <p:spTgt spid="328744"/>
                                        </p:tgtEl>
                                        <p:attrNameLst>
                                          <p:attrName>style.visibility</p:attrName>
                                        </p:attrNameLst>
                                      </p:cBhvr>
                                      <p:to>
                                        <p:strVal val="visible"/>
                                      </p:to>
                                    </p:set>
                                    <p:animEffect transition="in" filter="wipe(up)">
                                      <p:cBhvr>
                                        <p:cTn id="75" dur="500"/>
                                        <p:tgtEl>
                                          <p:spTgt spid="32874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9" presetClass="entr" presetSubtype="10" fill="hold" grpId="0" nodeType="clickEffect">
                                  <p:stCondLst>
                                    <p:cond delay="0"/>
                                  </p:stCondLst>
                                  <p:childTnLst>
                                    <p:set>
                                      <p:cBhvr>
                                        <p:cTn id="79" dur="1" fill="hold">
                                          <p:stCondLst>
                                            <p:cond delay="0"/>
                                          </p:stCondLst>
                                        </p:cTn>
                                        <p:tgtEl>
                                          <p:spTgt spid="328742"/>
                                        </p:tgtEl>
                                        <p:attrNameLst>
                                          <p:attrName>style.visibility</p:attrName>
                                        </p:attrNameLst>
                                      </p:cBhvr>
                                      <p:to>
                                        <p:strVal val="visible"/>
                                      </p:to>
                                    </p:set>
                                    <p:anim calcmode="lin" valueType="num">
                                      <p:cBhvr>
                                        <p:cTn id="80" dur="5000" fill="hold"/>
                                        <p:tgtEl>
                                          <p:spTgt spid="328742"/>
                                        </p:tgtEl>
                                        <p:attrNameLst>
                                          <p:attrName>ppt_w</p:attrName>
                                        </p:attrNameLst>
                                      </p:cBhvr>
                                      <p:tavLst>
                                        <p:tav tm="0" fmla="#ppt_w*sin(2.5*pi*$)">
                                          <p:val>
                                            <p:fltVal val="0"/>
                                          </p:val>
                                        </p:tav>
                                        <p:tav tm="100000">
                                          <p:val>
                                            <p:fltVal val="1"/>
                                          </p:val>
                                        </p:tav>
                                      </p:tavLst>
                                    </p:anim>
                                    <p:anim calcmode="lin" valueType="num">
                                      <p:cBhvr>
                                        <p:cTn id="81" dur="5000" fill="hold"/>
                                        <p:tgtEl>
                                          <p:spTgt spid="328742"/>
                                        </p:tgtEl>
                                        <p:attrNameLst>
                                          <p:attrName>ppt_h</p:attrName>
                                        </p:attrNameLst>
                                      </p:cBhvr>
                                      <p:tavLst>
                                        <p:tav tm="0">
                                          <p:val>
                                            <p:strVal val="#ppt_h"/>
                                          </p:val>
                                        </p:tav>
                                        <p:tav tm="100000">
                                          <p:val>
                                            <p:strVal val="#ppt_h"/>
                                          </p:val>
                                        </p:tav>
                                      </p:tavLst>
                                    </p:anim>
                                  </p:childTnLst>
                                </p:cTn>
                              </p:par>
                            </p:childTnLst>
                          </p:cTn>
                        </p:par>
                        <p:par>
                          <p:cTn id="82" fill="hold" nodeType="afterGroup">
                            <p:stCondLst>
                              <p:cond delay="5000"/>
                            </p:stCondLst>
                            <p:childTnLst>
                              <p:par>
                                <p:cTn id="83" presetID="22" presetClass="entr" presetSubtype="1" fill="hold" grpId="0" nodeType="afterEffect">
                                  <p:stCondLst>
                                    <p:cond delay="0"/>
                                  </p:stCondLst>
                                  <p:childTnLst>
                                    <p:set>
                                      <p:cBhvr>
                                        <p:cTn id="84" dur="1" fill="hold">
                                          <p:stCondLst>
                                            <p:cond delay="0"/>
                                          </p:stCondLst>
                                        </p:cTn>
                                        <p:tgtEl>
                                          <p:spTgt spid="328745"/>
                                        </p:tgtEl>
                                        <p:attrNameLst>
                                          <p:attrName>style.visibility</p:attrName>
                                        </p:attrNameLst>
                                      </p:cBhvr>
                                      <p:to>
                                        <p:strVal val="visible"/>
                                      </p:to>
                                    </p:set>
                                    <p:animEffect transition="in" filter="wipe(up)">
                                      <p:cBhvr>
                                        <p:cTn id="85" dur="500"/>
                                        <p:tgtEl>
                                          <p:spTgt spid="32874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9" presetClass="entr" presetSubtype="10" fill="hold" grpId="0" nodeType="clickEffect">
                                  <p:stCondLst>
                                    <p:cond delay="0"/>
                                  </p:stCondLst>
                                  <p:childTnLst>
                                    <p:set>
                                      <p:cBhvr>
                                        <p:cTn id="89" dur="1" fill="hold">
                                          <p:stCondLst>
                                            <p:cond delay="0"/>
                                          </p:stCondLst>
                                        </p:cTn>
                                        <p:tgtEl>
                                          <p:spTgt spid="328743"/>
                                        </p:tgtEl>
                                        <p:attrNameLst>
                                          <p:attrName>style.visibility</p:attrName>
                                        </p:attrNameLst>
                                      </p:cBhvr>
                                      <p:to>
                                        <p:strVal val="visible"/>
                                      </p:to>
                                    </p:set>
                                    <p:anim calcmode="lin" valueType="num">
                                      <p:cBhvr>
                                        <p:cTn id="90" dur="5000" fill="hold"/>
                                        <p:tgtEl>
                                          <p:spTgt spid="328743"/>
                                        </p:tgtEl>
                                        <p:attrNameLst>
                                          <p:attrName>ppt_w</p:attrName>
                                        </p:attrNameLst>
                                      </p:cBhvr>
                                      <p:tavLst>
                                        <p:tav tm="0" fmla="#ppt_w*sin(2.5*pi*$)">
                                          <p:val>
                                            <p:fltVal val="0"/>
                                          </p:val>
                                        </p:tav>
                                        <p:tav tm="100000">
                                          <p:val>
                                            <p:fltVal val="1"/>
                                          </p:val>
                                        </p:tav>
                                      </p:tavLst>
                                    </p:anim>
                                    <p:anim calcmode="lin" valueType="num">
                                      <p:cBhvr>
                                        <p:cTn id="91" dur="5000" fill="hold"/>
                                        <p:tgtEl>
                                          <p:spTgt spid="328743"/>
                                        </p:tgtEl>
                                        <p:attrNameLst>
                                          <p:attrName>ppt_h</p:attrName>
                                        </p:attrNameLst>
                                      </p:cBhvr>
                                      <p:tavLst>
                                        <p:tav tm="0">
                                          <p:val>
                                            <p:strVal val="#ppt_h"/>
                                          </p:val>
                                        </p:tav>
                                        <p:tav tm="100000">
                                          <p:val>
                                            <p:strVal val="#ppt_h"/>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17" presetClass="entr" presetSubtype="4" fill="hold" grpId="0" nodeType="clickEffect">
                                  <p:stCondLst>
                                    <p:cond delay="0"/>
                                  </p:stCondLst>
                                  <p:childTnLst>
                                    <p:set>
                                      <p:cBhvr>
                                        <p:cTn id="95" dur="1" fill="hold">
                                          <p:stCondLst>
                                            <p:cond delay="0"/>
                                          </p:stCondLst>
                                        </p:cTn>
                                        <p:tgtEl>
                                          <p:spTgt spid="328722"/>
                                        </p:tgtEl>
                                        <p:attrNameLst>
                                          <p:attrName>style.visibility</p:attrName>
                                        </p:attrNameLst>
                                      </p:cBhvr>
                                      <p:to>
                                        <p:strVal val="visible"/>
                                      </p:to>
                                    </p:set>
                                    <p:anim calcmode="lin" valueType="num">
                                      <p:cBhvr>
                                        <p:cTn id="96" dur="500" fill="hold"/>
                                        <p:tgtEl>
                                          <p:spTgt spid="328722"/>
                                        </p:tgtEl>
                                        <p:attrNameLst>
                                          <p:attrName>ppt_x</p:attrName>
                                        </p:attrNameLst>
                                      </p:cBhvr>
                                      <p:tavLst>
                                        <p:tav tm="0">
                                          <p:val>
                                            <p:strVal val="#ppt_x"/>
                                          </p:val>
                                        </p:tav>
                                        <p:tav tm="100000">
                                          <p:val>
                                            <p:strVal val="#ppt_x"/>
                                          </p:val>
                                        </p:tav>
                                      </p:tavLst>
                                    </p:anim>
                                    <p:anim calcmode="lin" valueType="num">
                                      <p:cBhvr>
                                        <p:cTn id="97" dur="500" fill="hold"/>
                                        <p:tgtEl>
                                          <p:spTgt spid="328722"/>
                                        </p:tgtEl>
                                        <p:attrNameLst>
                                          <p:attrName>ppt_y</p:attrName>
                                        </p:attrNameLst>
                                      </p:cBhvr>
                                      <p:tavLst>
                                        <p:tav tm="0">
                                          <p:val>
                                            <p:strVal val="#ppt_y+#ppt_h/2"/>
                                          </p:val>
                                        </p:tav>
                                        <p:tav tm="100000">
                                          <p:val>
                                            <p:strVal val="#ppt_y"/>
                                          </p:val>
                                        </p:tav>
                                      </p:tavLst>
                                    </p:anim>
                                    <p:anim calcmode="lin" valueType="num">
                                      <p:cBhvr>
                                        <p:cTn id="98" dur="500" fill="hold"/>
                                        <p:tgtEl>
                                          <p:spTgt spid="328722"/>
                                        </p:tgtEl>
                                        <p:attrNameLst>
                                          <p:attrName>ppt_w</p:attrName>
                                        </p:attrNameLst>
                                      </p:cBhvr>
                                      <p:tavLst>
                                        <p:tav tm="0">
                                          <p:val>
                                            <p:strVal val="#ppt_w"/>
                                          </p:val>
                                        </p:tav>
                                        <p:tav tm="100000">
                                          <p:val>
                                            <p:strVal val="#ppt_w"/>
                                          </p:val>
                                        </p:tav>
                                      </p:tavLst>
                                    </p:anim>
                                    <p:anim calcmode="lin" valueType="num">
                                      <p:cBhvr>
                                        <p:cTn id="99" dur="500" fill="hold"/>
                                        <p:tgtEl>
                                          <p:spTgt spid="328722"/>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500"/>
                            </p:stCondLst>
                            <p:childTnLst>
                              <p:par>
                                <p:cTn id="101" presetID="9" presetClass="entr" presetSubtype="0" fill="hold" grpId="0" nodeType="afterEffect">
                                  <p:stCondLst>
                                    <p:cond delay="0"/>
                                  </p:stCondLst>
                                  <p:childTnLst>
                                    <p:set>
                                      <p:cBhvr>
                                        <p:cTn id="102" dur="1" fill="hold">
                                          <p:stCondLst>
                                            <p:cond delay="0"/>
                                          </p:stCondLst>
                                        </p:cTn>
                                        <p:tgtEl>
                                          <p:spTgt spid="328756"/>
                                        </p:tgtEl>
                                        <p:attrNameLst>
                                          <p:attrName>style.visibility</p:attrName>
                                        </p:attrNameLst>
                                      </p:cBhvr>
                                      <p:to>
                                        <p:strVal val="visible"/>
                                      </p:to>
                                    </p:set>
                                    <p:animEffect transition="in" filter="dissolve">
                                      <p:cBhvr>
                                        <p:cTn id="103" dur="500"/>
                                        <p:tgtEl>
                                          <p:spTgt spid="32875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328725"/>
                                        </p:tgtEl>
                                        <p:attrNameLst>
                                          <p:attrName>style.visibility</p:attrName>
                                        </p:attrNameLst>
                                      </p:cBhvr>
                                      <p:to>
                                        <p:strVal val="visible"/>
                                      </p:to>
                                    </p:set>
                                    <p:animEffect transition="in" filter="wipe(up)">
                                      <p:cBhvr>
                                        <p:cTn id="108" dur="500"/>
                                        <p:tgtEl>
                                          <p:spTgt spid="328725"/>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iterate type="wd">
                                    <p:tmPct val="100000"/>
                                  </p:iterate>
                                  <p:childTnLst>
                                    <p:set>
                                      <p:cBhvr>
                                        <p:cTn id="112" dur="1" fill="hold">
                                          <p:stCondLst>
                                            <p:cond delay="0"/>
                                          </p:stCondLst>
                                        </p:cTn>
                                        <p:tgtEl>
                                          <p:spTgt spid="328734"/>
                                        </p:tgtEl>
                                        <p:attrNameLst>
                                          <p:attrName>style.visibility</p:attrName>
                                        </p:attrNameLst>
                                      </p:cBhvr>
                                      <p:to>
                                        <p:strVal val="visible"/>
                                      </p:to>
                                    </p:set>
                                    <p:animEffect transition="in" filter="wipe(left)">
                                      <p:cBhvr>
                                        <p:cTn id="113" dur="300"/>
                                        <p:tgtEl>
                                          <p:spTgt spid="328734"/>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328746"/>
                                        </p:tgtEl>
                                        <p:attrNameLst>
                                          <p:attrName>style.visibility</p:attrName>
                                        </p:attrNameLst>
                                      </p:cBhvr>
                                      <p:to>
                                        <p:strVal val="visible"/>
                                      </p:to>
                                    </p:set>
                                    <p:animEffect transition="in" filter="wipe(up)">
                                      <p:cBhvr>
                                        <p:cTn id="118" dur="500"/>
                                        <p:tgtEl>
                                          <p:spTgt spid="328746"/>
                                        </p:tgtEl>
                                      </p:cBhvr>
                                    </p:animEffect>
                                  </p:childTnLst>
                                </p:cTn>
                              </p:par>
                            </p:childTnLst>
                          </p:cTn>
                        </p:par>
                        <p:par>
                          <p:cTn id="119" fill="hold" nodeType="afterGroup">
                            <p:stCondLst>
                              <p:cond delay="500"/>
                            </p:stCondLst>
                            <p:childTnLst>
                              <p:par>
                                <p:cTn id="120" presetID="17" presetClass="entr" presetSubtype="4" fill="hold" nodeType="afterEffect">
                                  <p:stCondLst>
                                    <p:cond delay="0"/>
                                  </p:stCondLst>
                                  <p:childTnLst>
                                    <p:set>
                                      <p:cBhvr>
                                        <p:cTn id="121" dur="1" fill="hold">
                                          <p:stCondLst>
                                            <p:cond delay="0"/>
                                          </p:stCondLst>
                                        </p:cTn>
                                        <p:tgtEl>
                                          <p:spTgt spid="328773"/>
                                        </p:tgtEl>
                                        <p:attrNameLst>
                                          <p:attrName>style.visibility</p:attrName>
                                        </p:attrNameLst>
                                      </p:cBhvr>
                                      <p:to>
                                        <p:strVal val="visible"/>
                                      </p:to>
                                    </p:set>
                                    <p:anim calcmode="lin" valueType="num">
                                      <p:cBhvr>
                                        <p:cTn id="122" dur="500" fill="hold"/>
                                        <p:tgtEl>
                                          <p:spTgt spid="328773"/>
                                        </p:tgtEl>
                                        <p:attrNameLst>
                                          <p:attrName>ppt_x</p:attrName>
                                        </p:attrNameLst>
                                      </p:cBhvr>
                                      <p:tavLst>
                                        <p:tav tm="0">
                                          <p:val>
                                            <p:strVal val="#ppt_x"/>
                                          </p:val>
                                        </p:tav>
                                        <p:tav tm="100000">
                                          <p:val>
                                            <p:strVal val="#ppt_x"/>
                                          </p:val>
                                        </p:tav>
                                      </p:tavLst>
                                    </p:anim>
                                    <p:anim calcmode="lin" valueType="num">
                                      <p:cBhvr>
                                        <p:cTn id="123" dur="500" fill="hold"/>
                                        <p:tgtEl>
                                          <p:spTgt spid="328773"/>
                                        </p:tgtEl>
                                        <p:attrNameLst>
                                          <p:attrName>ppt_y</p:attrName>
                                        </p:attrNameLst>
                                      </p:cBhvr>
                                      <p:tavLst>
                                        <p:tav tm="0">
                                          <p:val>
                                            <p:strVal val="#ppt_y+#ppt_h/2"/>
                                          </p:val>
                                        </p:tav>
                                        <p:tav tm="100000">
                                          <p:val>
                                            <p:strVal val="#ppt_y"/>
                                          </p:val>
                                        </p:tav>
                                      </p:tavLst>
                                    </p:anim>
                                    <p:anim calcmode="lin" valueType="num">
                                      <p:cBhvr>
                                        <p:cTn id="124" dur="500" fill="hold"/>
                                        <p:tgtEl>
                                          <p:spTgt spid="328773"/>
                                        </p:tgtEl>
                                        <p:attrNameLst>
                                          <p:attrName>ppt_w</p:attrName>
                                        </p:attrNameLst>
                                      </p:cBhvr>
                                      <p:tavLst>
                                        <p:tav tm="0">
                                          <p:val>
                                            <p:strVal val="#ppt_w"/>
                                          </p:val>
                                        </p:tav>
                                        <p:tav tm="100000">
                                          <p:val>
                                            <p:strVal val="#ppt_w"/>
                                          </p:val>
                                        </p:tav>
                                      </p:tavLst>
                                    </p:anim>
                                    <p:anim calcmode="lin" valueType="num">
                                      <p:cBhvr>
                                        <p:cTn id="125" dur="500" fill="hold"/>
                                        <p:tgtEl>
                                          <p:spTgt spid="328773"/>
                                        </p:tgtEl>
                                        <p:attrNameLst>
                                          <p:attrName>ppt_h</p:attrName>
                                        </p:attrNameLst>
                                      </p:cBhvr>
                                      <p:tavLst>
                                        <p:tav tm="0">
                                          <p:val>
                                            <p:fltVal val="0"/>
                                          </p:val>
                                        </p:tav>
                                        <p:tav tm="100000">
                                          <p:val>
                                            <p:strVal val="#ppt_h"/>
                                          </p:val>
                                        </p:tav>
                                      </p:tavLst>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iterate type="wd">
                                    <p:tmPct val="100000"/>
                                  </p:iterate>
                                  <p:childTnLst>
                                    <p:set>
                                      <p:cBhvr>
                                        <p:cTn id="129" dur="1" fill="hold">
                                          <p:stCondLst>
                                            <p:cond delay="0"/>
                                          </p:stCondLst>
                                        </p:cTn>
                                        <p:tgtEl>
                                          <p:spTgt spid="328741"/>
                                        </p:tgtEl>
                                        <p:attrNameLst>
                                          <p:attrName>style.visibility</p:attrName>
                                        </p:attrNameLst>
                                      </p:cBhvr>
                                      <p:to>
                                        <p:strVal val="visible"/>
                                      </p:to>
                                    </p:set>
                                    <p:animEffect transition="in" filter="wipe(left)">
                                      <p:cBhvr>
                                        <p:cTn id="130" dur="300"/>
                                        <p:tgtEl>
                                          <p:spTgt spid="328741"/>
                                        </p:tgtEl>
                                      </p:cBhvr>
                                    </p:animEffect>
                                  </p:childTnLst>
                                </p:cTn>
                              </p:par>
                            </p:childTnLst>
                          </p:cTn>
                        </p:par>
                        <p:par>
                          <p:cTn id="131" fill="hold" nodeType="afterGroup">
                            <p:stCondLst>
                              <p:cond delay="6300"/>
                            </p:stCondLst>
                            <p:childTnLst>
                              <p:par>
                                <p:cTn id="132" presetID="22" presetClass="entr" presetSubtype="1" fill="hold" grpId="0" nodeType="afterEffect">
                                  <p:stCondLst>
                                    <p:cond delay="0"/>
                                  </p:stCondLst>
                                  <p:childTnLst>
                                    <p:set>
                                      <p:cBhvr>
                                        <p:cTn id="133" dur="1" fill="hold">
                                          <p:stCondLst>
                                            <p:cond delay="0"/>
                                          </p:stCondLst>
                                        </p:cTn>
                                        <p:tgtEl>
                                          <p:spTgt spid="328747"/>
                                        </p:tgtEl>
                                        <p:attrNameLst>
                                          <p:attrName>style.visibility</p:attrName>
                                        </p:attrNameLst>
                                      </p:cBhvr>
                                      <p:to>
                                        <p:strVal val="visible"/>
                                      </p:to>
                                    </p:set>
                                    <p:animEffect transition="in" filter="wipe(up)">
                                      <p:cBhvr>
                                        <p:cTn id="134" dur="500"/>
                                        <p:tgtEl>
                                          <p:spTgt spid="328747"/>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2" presetClass="entr" presetSubtype="8" fill="hold" grpId="0" nodeType="clickEffect">
                                  <p:stCondLst>
                                    <p:cond delay="0"/>
                                  </p:stCondLst>
                                  <p:iterate type="wd">
                                    <p:tmPct val="100000"/>
                                  </p:iterate>
                                  <p:childTnLst>
                                    <p:set>
                                      <p:cBhvr>
                                        <p:cTn id="138" dur="1" fill="hold">
                                          <p:stCondLst>
                                            <p:cond delay="0"/>
                                          </p:stCondLst>
                                        </p:cTn>
                                        <p:tgtEl>
                                          <p:spTgt spid="328751"/>
                                        </p:tgtEl>
                                        <p:attrNameLst>
                                          <p:attrName>style.visibility</p:attrName>
                                        </p:attrNameLst>
                                      </p:cBhvr>
                                      <p:to>
                                        <p:strVal val="visible"/>
                                      </p:to>
                                    </p:set>
                                    <p:animEffect transition="in" filter="wipe(left)">
                                      <p:cBhvr>
                                        <p:cTn id="139" dur="300"/>
                                        <p:tgtEl>
                                          <p:spTgt spid="328751"/>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2" presetClass="entr" presetSubtype="8" fill="hold" grpId="0" nodeType="clickEffect">
                                  <p:stCondLst>
                                    <p:cond delay="0"/>
                                  </p:stCondLst>
                                  <p:iterate type="wd">
                                    <p:tmPct val="100000"/>
                                  </p:iterate>
                                  <p:childTnLst>
                                    <p:set>
                                      <p:cBhvr>
                                        <p:cTn id="143" dur="1" fill="hold">
                                          <p:stCondLst>
                                            <p:cond delay="0"/>
                                          </p:stCondLst>
                                        </p:cTn>
                                        <p:tgtEl>
                                          <p:spTgt spid="328752"/>
                                        </p:tgtEl>
                                        <p:attrNameLst>
                                          <p:attrName>style.visibility</p:attrName>
                                        </p:attrNameLst>
                                      </p:cBhvr>
                                      <p:to>
                                        <p:strVal val="visible"/>
                                      </p:to>
                                    </p:set>
                                    <p:animEffect transition="in" filter="wipe(left)">
                                      <p:cBhvr>
                                        <p:cTn id="144" dur="300"/>
                                        <p:tgtEl>
                                          <p:spTgt spid="328752"/>
                                        </p:tgtEl>
                                      </p:cBhvr>
                                    </p:animEffect>
                                  </p:childTnLst>
                                </p:cTn>
                              </p:par>
                            </p:childTnLst>
                          </p:cTn>
                        </p:par>
                        <p:par>
                          <p:cTn id="145" fill="hold" nodeType="afterGroup">
                            <p:stCondLst>
                              <p:cond delay="6000"/>
                            </p:stCondLst>
                            <p:childTnLst>
                              <p:par>
                                <p:cTn id="146" presetID="22" presetClass="entr" presetSubtype="1" fill="hold" grpId="0" nodeType="afterEffect">
                                  <p:stCondLst>
                                    <p:cond delay="0"/>
                                  </p:stCondLst>
                                  <p:childTnLst>
                                    <p:set>
                                      <p:cBhvr>
                                        <p:cTn id="147" dur="1" fill="hold">
                                          <p:stCondLst>
                                            <p:cond delay="0"/>
                                          </p:stCondLst>
                                        </p:cTn>
                                        <p:tgtEl>
                                          <p:spTgt spid="328750"/>
                                        </p:tgtEl>
                                        <p:attrNameLst>
                                          <p:attrName>style.visibility</p:attrName>
                                        </p:attrNameLst>
                                      </p:cBhvr>
                                      <p:to>
                                        <p:strVal val="visible"/>
                                      </p:to>
                                    </p:set>
                                    <p:animEffect transition="in" filter="wipe(up)">
                                      <p:cBhvr>
                                        <p:cTn id="148" dur="500"/>
                                        <p:tgtEl>
                                          <p:spTgt spid="328750"/>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9" presetClass="entr" presetSubtype="10" fill="hold" nodeType="clickEffect">
                                  <p:stCondLst>
                                    <p:cond delay="0"/>
                                  </p:stCondLst>
                                  <p:childTnLst>
                                    <p:set>
                                      <p:cBhvr>
                                        <p:cTn id="152" dur="1" fill="hold">
                                          <p:stCondLst>
                                            <p:cond delay="0"/>
                                          </p:stCondLst>
                                        </p:cTn>
                                        <p:tgtEl>
                                          <p:spTgt spid="328775"/>
                                        </p:tgtEl>
                                        <p:attrNameLst>
                                          <p:attrName>style.visibility</p:attrName>
                                        </p:attrNameLst>
                                      </p:cBhvr>
                                      <p:to>
                                        <p:strVal val="visible"/>
                                      </p:to>
                                    </p:set>
                                    <p:anim calcmode="lin" valueType="num">
                                      <p:cBhvr>
                                        <p:cTn id="153" dur="5000" fill="hold"/>
                                        <p:tgtEl>
                                          <p:spTgt spid="328775"/>
                                        </p:tgtEl>
                                        <p:attrNameLst>
                                          <p:attrName>ppt_w</p:attrName>
                                        </p:attrNameLst>
                                      </p:cBhvr>
                                      <p:tavLst>
                                        <p:tav tm="0" fmla="#ppt_w*sin(2.5*pi*$)">
                                          <p:val>
                                            <p:fltVal val="0"/>
                                          </p:val>
                                        </p:tav>
                                        <p:tav tm="100000">
                                          <p:val>
                                            <p:fltVal val="1"/>
                                          </p:val>
                                        </p:tav>
                                      </p:tavLst>
                                    </p:anim>
                                    <p:anim calcmode="lin" valueType="num">
                                      <p:cBhvr>
                                        <p:cTn id="154" dur="5000" fill="hold"/>
                                        <p:tgtEl>
                                          <p:spTgt spid="328775"/>
                                        </p:tgtEl>
                                        <p:attrNameLst>
                                          <p:attrName>ppt_h</p:attrName>
                                        </p:attrNameLst>
                                      </p:cBhvr>
                                      <p:tavLst>
                                        <p:tav tm="0">
                                          <p:val>
                                            <p:strVal val="#ppt_h"/>
                                          </p:val>
                                        </p:tav>
                                        <p:tav tm="100000">
                                          <p:val>
                                            <p:strVal val="#ppt_h"/>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8" fill="hold" grpId="0" nodeType="clickEffect">
                                  <p:stCondLst>
                                    <p:cond delay="0"/>
                                  </p:stCondLst>
                                  <p:iterate type="wd">
                                    <p:tmPct val="100000"/>
                                  </p:iterate>
                                  <p:childTnLst>
                                    <p:set>
                                      <p:cBhvr>
                                        <p:cTn id="158" dur="1" fill="hold">
                                          <p:stCondLst>
                                            <p:cond delay="0"/>
                                          </p:stCondLst>
                                        </p:cTn>
                                        <p:tgtEl>
                                          <p:spTgt spid="328753"/>
                                        </p:tgtEl>
                                        <p:attrNameLst>
                                          <p:attrName>style.visibility</p:attrName>
                                        </p:attrNameLst>
                                      </p:cBhvr>
                                      <p:to>
                                        <p:strVal val="visible"/>
                                      </p:to>
                                    </p:set>
                                    <p:animEffect transition="in" filter="wipe(left)">
                                      <p:cBhvr>
                                        <p:cTn id="159" dur="300"/>
                                        <p:tgtEl>
                                          <p:spTgt spid="328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22" grpId="0" animBg="1"/>
      <p:bldP spid="328725" grpId="0" animBg="1"/>
      <p:bldP spid="328728" grpId="0" animBg="1" autoUpdateAnimBg="0"/>
      <p:bldP spid="328729" grpId="0" autoUpdateAnimBg="0"/>
      <p:bldP spid="328732" grpId="0" animBg="1"/>
      <p:bldP spid="328733" grpId="0" autoUpdateAnimBg="0"/>
      <p:bldP spid="328734" grpId="0" autoUpdateAnimBg="0"/>
      <p:bldP spid="328735" grpId="0" autoUpdateAnimBg="0"/>
      <p:bldP spid="328736" grpId="0" autoUpdateAnimBg="0"/>
      <p:bldP spid="328740" grpId="0" animBg="1"/>
      <p:bldP spid="328741" grpId="0" autoUpdateAnimBg="0"/>
      <p:bldP spid="328742" grpId="0" autoUpdateAnimBg="0"/>
      <p:bldP spid="328743" grpId="0" autoUpdateAnimBg="0"/>
      <p:bldP spid="328744" grpId="0" animBg="1"/>
      <p:bldP spid="328745" grpId="0" animBg="1"/>
      <p:bldP spid="328746" grpId="0" animBg="1"/>
      <p:bldP spid="328747" grpId="0" animBg="1"/>
      <p:bldP spid="328750" grpId="0" animBg="1"/>
      <p:bldP spid="328751" grpId="0" autoUpdateAnimBg="0"/>
      <p:bldP spid="328752" grpId="0" autoUpdateAnimBg="0"/>
      <p:bldP spid="328753" grpId="0" animBg="1" autoUpdateAnimBg="0"/>
      <p:bldP spid="32875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68AB2AA-A30C-46C3-9CCF-49D9A0C78ED3}" type="slidenum">
              <a:rPr lang="de-DE" altLang="de-DE" sz="1000">
                <a:solidFill>
                  <a:srgbClr val="71AD2A"/>
                </a:solidFill>
              </a:rPr>
              <a:pPr algn="r">
                <a:spcBef>
                  <a:spcPct val="0"/>
                </a:spcBef>
                <a:buClrTx/>
                <a:buFontTx/>
                <a:buNone/>
              </a:pPr>
              <a:t>68</a:t>
            </a:fld>
            <a:endParaRPr lang="de-DE" altLang="de-DE" sz="1000">
              <a:solidFill>
                <a:srgbClr val="71AD2A"/>
              </a:solidFill>
            </a:endParaRPr>
          </a:p>
        </p:txBody>
      </p:sp>
      <p:sp>
        <p:nvSpPr>
          <p:cNvPr id="7577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1817" name="Picture 41" descr="VARI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76200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818" name="Rectangle 42"/>
          <p:cNvSpPr>
            <a:spLocks noChangeArrowheads="1"/>
          </p:cNvSpPr>
          <p:nvPr/>
        </p:nvSpPr>
        <p:spPr bwMode="auto">
          <a:xfrm>
            <a:off x="6477000" y="838200"/>
            <a:ext cx="2820988" cy="6985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u="sng">
                <a:solidFill>
                  <a:srgbClr val="000000"/>
                </a:solidFill>
              </a:rPr>
              <a:t>Zustand 1:</a:t>
            </a:r>
            <a:r>
              <a:rPr lang="de-DE" altLang="de-DE" sz="2000" b="1">
                <a:solidFill>
                  <a:srgbClr val="000000"/>
                </a:solidFill>
              </a:rPr>
              <a:t> Traktor steht und Motor läuft</a:t>
            </a:r>
            <a:endParaRPr lang="de-DE" altLang="de-DE" sz="1800">
              <a:solidFill>
                <a:srgbClr val="000000"/>
              </a:solidFill>
            </a:endParaRPr>
          </a:p>
        </p:txBody>
      </p:sp>
      <p:grpSp>
        <p:nvGrpSpPr>
          <p:cNvPr id="331819" name="Group 43"/>
          <p:cNvGrpSpPr>
            <a:grpSpLocks/>
          </p:cNvGrpSpPr>
          <p:nvPr/>
        </p:nvGrpSpPr>
        <p:grpSpPr bwMode="auto">
          <a:xfrm>
            <a:off x="533400" y="3581400"/>
            <a:ext cx="1752600" cy="1047750"/>
            <a:chOff x="336" y="2160"/>
            <a:chExt cx="1104" cy="660"/>
          </a:xfrm>
        </p:grpSpPr>
        <p:sp>
          <p:nvSpPr>
            <p:cNvPr id="75796" name="Line 44"/>
            <p:cNvSpPr>
              <a:spLocks noChangeShapeType="1"/>
            </p:cNvSpPr>
            <p:nvPr/>
          </p:nvSpPr>
          <p:spPr bwMode="auto">
            <a:xfrm flipV="1">
              <a:off x="864" y="2160"/>
              <a:ext cx="384"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797" name="Rectangle 45"/>
            <p:cNvSpPr>
              <a:spLocks noChangeArrowheads="1"/>
            </p:cNvSpPr>
            <p:nvPr/>
          </p:nvSpPr>
          <p:spPr bwMode="auto">
            <a:xfrm>
              <a:off x="336" y="2496"/>
              <a:ext cx="1104" cy="324"/>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Hydromotoren stehen auf 45 °</a:t>
              </a:r>
            </a:p>
          </p:txBody>
        </p:sp>
      </p:grpSp>
      <p:grpSp>
        <p:nvGrpSpPr>
          <p:cNvPr id="331822" name="Group 46"/>
          <p:cNvGrpSpPr>
            <a:grpSpLocks/>
          </p:cNvGrpSpPr>
          <p:nvPr/>
        </p:nvGrpSpPr>
        <p:grpSpPr bwMode="auto">
          <a:xfrm>
            <a:off x="4038600" y="838200"/>
            <a:ext cx="2287588" cy="609600"/>
            <a:chOff x="2544" y="432"/>
            <a:chExt cx="1440" cy="384"/>
          </a:xfrm>
        </p:grpSpPr>
        <p:sp>
          <p:nvSpPr>
            <p:cNvPr id="75794" name="Line 47"/>
            <p:cNvSpPr>
              <a:spLocks noChangeShapeType="1"/>
            </p:cNvSpPr>
            <p:nvPr/>
          </p:nvSpPr>
          <p:spPr bwMode="auto">
            <a:xfrm>
              <a:off x="2832" y="576"/>
              <a:ext cx="192" cy="2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795" name="Rectangle 48"/>
            <p:cNvSpPr>
              <a:spLocks noChangeArrowheads="1"/>
            </p:cNvSpPr>
            <p:nvPr/>
          </p:nvSpPr>
          <p:spPr bwMode="auto">
            <a:xfrm>
              <a:off x="2544" y="432"/>
              <a:ext cx="1440" cy="190"/>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Hohlrad dreht sich</a:t>
              </a:r>
            </a:p>
          </p:txBody>
        </p:sp>
      </p:grpSp>
      <p:grpSp>
        <p:nvGrpSpPr>
          <p:cNvPr id="331825" name="Group 49"/>
          <p:cNvGrpSpPr>
            <a:grpSpLocks/>
          </p:cNvGrpSpPr>
          <p:nvPr/>
        </p:nvGrpSpPr>
        <p:grpSpPr bwMode="auto">
          <a:xfrm>
            <a:off x="533400" y="838200"/>
            <a:ext cx="1752600" cy="514350"/>
            <a:chOff x="336" y="432"/>
            <a:chExt cx="1104" cy="324"/>
          </a:xfrm>
        </p:grpSpPr>
        <p:sp>
          <p:nvSpPr>
            <p:cNvPr id="75792" name="Line 50"/>
            <p:cNvSpPr>
              <a:spLocks noChangeShapeType="1"/>
            </p:cNvSpPr>
            <p:nvPr/>
          </p:nvSpPr>
          <p:spPr bwMode="auto">
            <a:xfrm>
              <a:off x="1152" y="576"/>
              <a:ext cx="288" cy="1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793" name="Rectangle 51"/>
            <p:cNvSpPr>
              <a:spLocks noChangeArrowheads="1"/>
            </p:cNvSpPr>
            <p:nvPr/>
          </p:nvSpPr>
          <p:spPr bwMode="auto">
            <a:xfrm>
              <a:off x="336" y="432"/>
              <a:ext cx="864" cy="324"/>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Hydropumpe steht auf 0°</a:t>
              </a:r>
            </a:p>
          </p:txBody>
        </p:sp>
      </p:grpSp>
      <p:grpSp>
        <p:nvGrpSpPr>
          <p:cNvPr id="331828" name="Group 52"/>
          <p:cNvGrpSpPr>
            <a:grpSpLocks/>
          </p:cNvGrpSpPr>
          <p:nvPr/>
        </p:nvGrpSpPr>
        <p:grpSpPr bwMode="auto">
          <a:xfrm>
            <a:off x="5029200" y="2057400"/>
            <a:ext cx="1524000" cy="1565275"/>
            <a:chOff x="3168" y="1200"/>
            <a:chExt cx="960" cy="986"/>
          </a:xfrm>
        </p:grpSpPr>
        <p:sp>
          <p:nvSpPr>
            <p:cNvPr id="75790" name="Rectangle 53"/>
            <p:cNvSpPr>
              <a:spLocks noChangeArrowheads="1"/>
            </p:cNvSpPr>
            <p:nvPr/>
          </p:nvSpPr>
          <p:spPr bwMode="auto">
            <a:xfrm>
              <a:off x="3168" y="1728"/>
              <a:ext cx="960" cy="458"/>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Planetenträger wird vom Motor angetrieben</a:t>
              </a:r>
            </a:p>
          </p:txBody>
        </p:sp>
        <p:sp>
          <p:nvSpPr>
            <p:cNvPr id="75791" name="Line 54"/>
            <p:cNvSpPr>
              <a:spLocks noChangeShapeType="1"/>
            </p:cNvSpPr>
            <p:nvPr/>
          </p:nvSpPr>
          <p:spPr bwMode="auto">
            <a:xfrm flipH="1" flipV="1">
              <a:off x="3504" y="1200"/>
              <a:ext cx="144" cy="5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31831" name="Group 55"/>
          <p:cNvGrpSpPr>
            <a:grpSpLocks/>
          </p:cNvGrpSpPr>
          <p:nvPr/>
        </p:nvGrpSpPr>
        <p:grpSpPr bwMode="auto">
          <a:xfrm>
            <a:off x="5486400" y="1676400"/>
            <a:ext cx="2820988" cy="301625"/>
            <a:chOff x="3456" y="960"/>
            <a:chExt cx="1776" cy="190"/>
          </a:xfrm>
        </p:grpSpPr>
        <p:sp>
          <p:nvSpPr>
            <p:cNvPr id="75788" name="Rectangle 56"/>
            <p:cNvSpPr>
              <a:spLocks noChangeArrowheads="1"/>
            </p:cNvSpPr>
            <p:nvPr/>
          </p:nvSpPr>
          <p:spPr bwMode="auto">
            <a:xfrm>
              <a:off x="3888" y="960"/>
              <a:ext cx="1344" cy="19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t>Sonnenrad steht still</a:t>
              </a:r>
            </a:p>
          </p:txBody>
        </p:sp>
        <p:sp>
          <p:nvSpPr>
            <p:cNvPr id="75789" name="Line 57"/>
            <p:cNvSpPr>
              <a:spLocks noChangeShapeType="1"/>
            </p:cNvSpPr>
            <p:nvPr/>
          </p:nvSpPr>
          <p:spPr bwMode="auto">
            <a:xfrm flipH="1" flipV="1">
              <a:off x="3456" y="1056"/>
              <a:ext cx="43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2"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1817"/>
                                        </p:tgtEl>
                                        <p:attrNameLst>
                                          <p:attrName>style.visibility</p:attrName>
                                        </p:attrNameLst>
                                      </p:cBhvr>
                                      <p:to>
                                        <p:strVal val="visible"/>
                                      </p:to>
                                    </p:set>
                                    <p:animEffect transition="in" filter="dissolve">
                                      <p:cBhvr>
                                        <p:cTn id="7" dur="500"/>
                                        <p:tgtEl>
                                          <p:spTgt spid="331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1818"/>
                                        </p:tgtEl>
                                        <p:attrNameLst>
                                          <p:attrName>style.visibility</p:attrName>
                                        </p:attrNameLst>
                                      </p:cBhvr>
                                      <p:to>
                                        <p:strVal val="visible"/>
                                      </p:to>
                                    </p:set>
                                    <p:animEffect transition="in" filter="box(out)">
                                      <p:cBhvr>
                                        <p:cTn id="12" dur="500"/>
                                        <p:tgtEl>
                                          <p:spTgt spid="3318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1828"/>
                                        </p:tgtEl>
                                        <p:attrNameLst>
                                          <p:attrName>style.visibility</p:attrName>
                                        </p:attrNameLst>
                                      </p:cBhvr>
                                      <p:to>
                                        <p:strVal val="visible"/>
                                      </p:to>
                                    </p:set>
                                    <p:animEffect transition="in" filter="box(out)">
                                      <p:cBhvr>
                                        <p:cTn id="17" dur="500"/>
                                        <p:tgtEl>
                                          <p:spTgt spid="3318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1831"/>
                                        </p:tgtEl>
                                        <p:attrNameLst>
                                          <p:attrName>style.visibility</p:attrName>
                                        </p:attrNameLst>
                                      </p:cBhvr>
                                      <p:to>
                                        <p:strVal val="visible"/>
                                      </p:to>
                                    </p:set>
                                    <p:animEffect transition="in" filter="box(out)">
                                      <p:cBhvr>
                                        <p:cTn id="22" dur="500"/>
                                        <p:tgtEl>
                                          <p:spTgt spid="3318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331822"/>
                                        </p:tgtEl>
                                        <p:attrNameLst>
                                          <p:attrName>style.visibility</p:attrName>
                                        </p:attrNameLst>
                                      </p:cBhvr>
                                      <p:to>
                                        <p:strVal val="visible"/>
                                      </p:to>
                                    </p:set>
                                    <p:animEffect transition="in" filter="box(out)">
                                      <p:cBhvr>
                                        <p:cTn id="27" dur="500"/>
                                        <p:tgtEl>
                                          <p:spTgt spid="3318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331825"/>
                                        </p:tgtEl>
                                        <p:attrNameLst>
                                          <p:attrName>style.visibility</p:attrName>
                                        </p:attrNameLst>
                                      </p:cBhvr>
                                      <p:to>
                                        <p:strVal val="visible"/>
                                      </p:to>
                                    </p:set>
                                    <p:animEffect transition="in" filter="box(out)">
                                      <p:cBhvr>
                                        <p:cTn id="32" dur="500"/>
                                        <p:tgtEl>
                                          <p:spTgt spid="3318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331819"/>
                                        </p:tgtEl>
                                        <p:attrNameLst>
                                          <p:attrName>style.visibility</p:attrName>
                                        </p:attrNameLst>
                                      </p:cBhvr>
                                      <p:to>
                                        <p:strVal val="visible"/>
                                      </p:to>
                                    </p:set>
                                    <p:animEffect transition="in" filter="box(out)">
                                      <p:cBhvr>
                                        <p:cTn id="37" dur="500"/>
                                        <p:tgtEl>
                                          <p:spTgt spid="331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818"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E1FB995-706A-4234-BFAE-880FE4EE02A4}" type="slidenum">
              <a:rPr lang="de-DE" altLang="de-DE" sz="1000">
                <a:solidFill>
                  <a:srgbClr val="71AD2A"/>
                </a:solidFill>
              </a:rPr>
              <a:pPr algn="r">
                <a:spcBef>
                  <a:spcPct val="0"/>
                </a:spcBef>
                <a:buClrTx/>
                <a:buFontTx/>
                <a:buNone/>
              </a:pPr>
              <a:t>69</a:t>
            </a:fld>
            <a:endParaRPr lang="de-DE" altLang="de-DE" sz="1000">
              <a:solidFill>
                <a:srgbClr val="71AD2A"/>
              </a:solidFill>
            </a:endParaRPr>
          </a:p>
        </p:txBody>
      </p:sp>
      <p:sp>
        <p:nvSpPr>
          <p:cNvPr id="7680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2812" name="Picture 12" descr="VARIO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621588"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13" name="Rectangle 13"/>
          <p:cNvSpPr>
            <a:spLocks noChangeArrowheads="1"/>
          </p:cNvSpPr>
          <p:nvPr/>
        </p:nvSpPr>
        <p:spPr bwMode="auto">
          <a:xfrm>
            <a:off x="6248400" y="838200"/>
            <a:ext cx="3276600" cy="6985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u="sng">
                <a:solidFill>
                  <a:srgbClr val="000000"/>
                </a:solidFill>
              </a:rPr>
              <a:t>Zustand 2:</a:t>
            </a:r>
            <a:r>
              <a:rPr lang="de-DE" altLang="de-DE" sz="2000" b="1">
                <a:solidFill>
                  <a:srgbClr val="000000"/>
                </a:solidFill>
              </a:rPr>
              <a:t> Traktor fährt mit 8 km/h (Fahrbereich I)</a:t>
            </a:r>
            <a:endParaRPr lang="de-DE" altLang="de-DE" sz="1800">
              <a:solidFill>
                <a:srgbClr val="000000"/>
              </a:solidFill>
            </a:endParaRPr>
          </a:p>
        </p:txBody>
      </p:sp>
      <p:grpSp>
        <p:nvGrpSpPr>
          <p:cNvPr id="332814" name="Group 14"/>
          <p:cNvGrpSpPr>
            <a:grpSpLocks/>
          </p:cNvGrpSpPr>
          <p:nvPr/>
        </p:nvGrpSpPr>
        <p:grpSpPr bwMode="auto">
          <a:xfrm>
            <a:off x="304800" y="838200"/>
            <a:ext cx="2362200" cy="939800"/>
            <a:chOff x="48" y="432"/>
            <a:chExt cx="1488" cy="592"/>
          </a:xfrm>
        </p:grpSpPr>
        <p:sp>
          <p:nvSpPr>
            <p:cNvPr id="76811" name="Line 15"/>
            <p:cNvSpPr>
              <a:spLocks noChangeShapeType="1"/>
            </p:cNvSpPr>
            <p:nvPr/>
          </p:nvSpPr>
          <p:spPr bwMode="auto">
            <a:xfrm>
              <a:off x="1344" y="624"/>
              <a:ext cx="192" cy="2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812" name="Rectangle 16"/>
            <p:cNvSpPr>
              <a:spLocks noChangeArrowheads="1"/>
            </p:cNvSpPr>
            <p:nvPr/>
          </p:nvSpPr>
          <p:spPr bwMode="auto">
            <a:xfrm>
              <a:off x="48" y="432"/>
              <a:ext cx="1344" cy="592"/>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Die Hydropumpe steht auf 45° Schwenkwinkel und fördert Öl in Richt-ung Hydromotoren.</a:t>
              </a:r>
            </a:p>
          </p:txBody>
        </p:sp>
      </p:grpSp>
      <p:grpSp>
        <p:nvGrpSpPr>
          <p:cNvPr id="332817" name="Group 17"/>
          <p:cNvGrpSpPr>
            <a:grpSpLocks/>
          </p:cNvGrpSpPr>
          <p:nvPr/>
        </p:nvGrpSpPr>
        <p:grpSpPr bwMode="auto">
          <a:xfrm>
            <a:off x="533400" y="3657600"/>
            <a:ext cx="2057400" cy="1746250"/>
            <a:chOff x="192" y="2208"/>
            <a:chExt cx="1296" cy="1100"/>
          </a:xfrm>
        </p:grpSpPr>
        <p:sp>
          <p:nvSpPr>
            <p:cNvPr id="76809" name="Line 18"/>
            <p:cNvSpPr>
              <a:spLocks noChangeShapeType="1"/>
            </p:cNvSpPr>
            <p:nvPr/>
          </p:nvSpPr>
          <p:spPr bwMode="auto">
            <a:xfrm flipV="1">
              <a:off x="768" y="2208"/>
              <a:ext cx="480" cy="2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810" name="Rectangle 19"/>
            <p:cNvSpPr>
              <a:spLocks noChangeArrowheads="1"/>
            </p:cNvSpPr>
            <p:nvPr/>
          </p:nvSpPr>
          <p:spPr bwMode="auto">
            <a:xfrm>
              <a:off x="192" y="2448"/>
              <a:ext cx="1296" cy="860"/>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Die Hydromotoren ihrerseits stehen ebenfalls noch auf 45° Schwenkwinkel (max. Wirkungsgrad im hy-drostatischen Zweig).</a:t>
              </a:r>
            </a:p>
          </p:txBody>
        </p:sp>
      </p:grpSp>
      <p:sp>
        <p:nvSpPr>
          <p:cNvPr id="13"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2812"/>
                                        </p:tgtEl>
                                        <p:attrNameLst>
                                          <p:attrName>style.visibility</p:attrName>
                                        </p:attrNameLst>
                                      </p:cBhvr>
                                      <p:to>
                                        <p:strVal val="visible"/>
                                      </p:to>
                                    </p:set>
                                    <p:animEffect transition="in" filter="dissolve">
                                      <p:cBhvr>
                                        <p:cTn id="7" dur="500"/>
                                        <p:tgtEl>
                                          <p:spTgt spid="332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2813"/>
                                        </p:tgtEl>
                                        <p:attrNameLst>
                                          <p:attrName>style.visibility</p:attrName>
                                        </p:attrNameLst>
                                      </p:cBhvr>
                                      <p:to>
                                        <p:strVal val="visible"/>
                                      </p:to>
                                    </p:set>
                                    <p:animEffect transition="in" filter="box(out)">
                                      <p:cBhvr>
                                        <p:cTn id="12" dur="500"/>
                                        <p:tgtEl>
                                          <p:spTgt spid="332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2814"/>
                                        </p:tgtEl>
                                        <p:attrNameLst>
                                          <p:attrName>style.visibility</p:attrName>
                                        </p:attrNameLst>
                                      </p:cBhvr>
                                      <p:to>
                                        <p:strVal val="visible"/>
                                      </p:to>
                                    </p:set>
                                    <p:animEffect transition="in" filter="box(out)">
                                      <p:cBhvr>
                                        <p:cTn id="17" dur="500"/>
                                        <p:tgtEl>
                                          <p:spTgt spid="3328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2817"/>
                                        </p:tgtEl>
                                        <p:attrNameLst>
                                          <p:attrName>style.visibility</p:attrName>
                                        </p:attrNameLst>
                                      </p:cBhvr>
                                      <p:to>
                                        <p:strVal val="visible"/>
                                      </p:to>
                                    </p:set>
                                    <p:animEffect transition="in" filter="box(out)">
                                      <p:cBhvr>
                                        <p:cTn id="22" dur="500"/>
                                        <p:tgtEl>
                                          <p:spTgt spid="332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13"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1638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95500CB-9F95-4272-9CBF-8218E5E3B660}" type="slidenum">
              <a:rPr lang="de-DE" altLang="de-DE" sz="1000">
                <a:solidFill>
                  <a:srgbClr val="71AD2A"/>
                </a:solidFill>
              </a:rPr>
              <a:pPr algn="r">
                <a:spcBef>
                  <a:spcPct val="0"/>
                </a:spcBef>
                <a:buClrTx/>
                <a:buFontTx/>
                <a:buNone/>
              </a:pPr>
              <a:t>7</a:t>
            </a:fld>
            <a:endParaRPr lang="de-DE" altLang="de-DE" sz="1000">
              <a:solidFill>
                <a:srgbClr val="71AD2A"/>
              </a:solidFill>
            </a:endParaRPr>
          </a:p>
        </p:txBody>
      </p:sp>
      <p:sp>
        <p:nvSpPr>
          <p:cNvPr id="1638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50220" name="Picture 12" descr="GREI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539875"/>
            <a:ext cx="9142412"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21" name="Text Box 13"/>
          <p:cNvSpPr txBox="1">
            <a:spLocks noChangeArrowheads="1"/>
          </p:cNvSpPr>
          <p:nvPr/>
        </p:nvSpPr>
        <p:spPr bwMode="auto">
          <a:xfrm>
            <a:off x="2363788" y="990600"/>
            <a:ext cx="5180012" cy="36671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800">
                <a:solidFill>
                  <a:srgbClr val="000000"/>
                </a:solidFill>
              </a:rPr>
              <a:t>Überlastkupplungen</a:t>
            </a:r>
            <a:endParaRPr lang="de-DE" altLang="de-DE" sz="1600" b="1">
              <a:solidFill>
                <a:srgbClr val="000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0221"/>
                                        </p:tgtEl>
                                        <p:attrNameLst>
                                          <p:attrName>style.visibility</p:attrName>
                                        </p:attrNameLst>
                                      </p:cBhvr>
                                      <p:to>
                                        <p:strVal val="visible"/>
                                      </p:to>
                                    </p:set>
                                    <p:animEffect transition="in" filter="checkerboard(across)">
                                      <p:cBhvr>
                                        <p:cTn id="7" dur="500"/>
                                        <p:tgtEl>
                                          <p:spTgt spid="350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50220"/>
                                        </p:tgtEl>
                                        <p:attrNameLst>
                                          <p:attrName>style.visibility</p:attrName>
                                        </p:attrNameLst>
                                      </p:cBhvr>
                                      <p:to>
                                        <p:strVal val="visible"/>
                                      </p:to>
                                    </p:set>
                                    <p:animEffect transition="in" filter="strips(downLeft)">
                                      <p:cBhvr>
                                        <p:cTn id="12" dur="500"/>
                                        <p:tgtEl>
                                          <p:spTgt spid="350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21"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99A91B5-2762-4A8C-9342-A9D50AFCD186}" type="slidenum">
              <a:rPr lang="de-DE" altLang="de-DE" sz="1000">
                <a:solidFill>
                  <a:srgbClr val="71AD2A"/>
                </a:solidFill>
              </a:rPr>
              <a:pPr algn="r">
                <a:spcBef>
                  <a:spcPct val="0"/>
                </a:spcBef>
                <a:buClrTx/>
                <a:buFontTx/>
                <a:buNone/>
              </a:pPr>
              <a:t>70</a:t>
            </a:fld>
            <a:endParaRPr lang="de-DE" altLang="de-DE" sz="1000">
              <a:solidFill>
                <a:srgbClr val="71AD2A"/>
              </a:solidFill>
            </a:endParaRPr>
          </a:p>
        </p:txBody>
      </p:sp>
      <p:sp>
        <p:nvSpPr>
          <p:cNvPr id="77827"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3836" name="Picture 12" descr="VARIO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621588"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7" name="Rectangle 13"/>
          <p:cNvSpPr>
            <a:spLocks noChangeArrowheads="1"/>
          </p:cNvSpPr>
          <p:nvPr/>
        </p:nvSpPr>
        <p:spPr bwMode="auto">
          <a:xfrm>
            <a:off x="6477000" y="762000"/>
            <a:ext cx="3048000" cy="10033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u="sng">
                <a:solidFill>
                  <a:srgbClr val="000000"/>
                </a:solidFill>
              </a:rPr>
              <a:t>Zustand 3:</a:t>
            </a:r>
            <a:r>
              <a:rPr lang="de-DE" altLang="de-DE" sz="2000" b="1">
                <a:solidFill>
                  <a:srgbClr val="000000"/>
                </a:solidFill>
              </a:rPr>
              <a:t> Traktor fährt mit 50 km/h bei 1700 Motorumdrehungen</a:t>
            </a:r>
            <a:endParaRPr lang="de-DE" altLang="de-DE" sz="1800">
              <a:solidFill>
                <a:srgbClr val="000000"/>
              </a:solidFill>
            </a:endParaRPr>
          </a:p>
        </p:txBody>
      </p:sp>
      <p:sp>
        <p:nvSpPr>
          <p:cNvPr id="333838" name="Rectangle 14"/>
          <p:cNvSpPr>
            <a:spLocks noChangeArrowheads="1"/>
          </p:cNvSpPr>
          <p:nvPr/>
        </p:nvSpPr>
        <p:spPr bwMode="auto">
          <a:xfrm>
            <a:off x="5791200" y="4800600"/>
            <a:ext cx="3657600" cy="939800"/>
          </a:xfrm>
          <a:prstGeom prst="rect">
            <a:avLst/>
          </a:prstGeom>
          <a:solidFill>
            <a:srgbClr val="800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a:solidFill>
                  <a:srgbClr val="FFD98D"/>
                </a:solidFill>
              </a:rPr>
              <a:t>"Im Zusammenspiel zwischen der Hydro-pumpe und den ebenfalls schwenkbaren Hydromotoren liegt das Funktionsge-heimnis des VARIO-Getriebes"</a:t>
            </a:r>
            <a:r>
              <a:rPr lang="de-DE" altLang="de-DE" sz="1400" b="1"/>
              <a:t> </a:t>
            </a:r>
          </a:p>
        </p:txBody>
      </p:sp>
      <p:grpSp>
        <p:nvGrpSpPr>
          <p:cNvPr id="333839" name="Group 15"/>
          <p:cNvGrpSpPr>
            <a:grpSpLocks/>
          </p:cNvGrpSpPr>
          <p:nvPr/>
        </p:nvGrpSpPr>
        <p:grpSpPr bwMode="auto">
          <a:xfrm>
            <a:off x="304800" y="762000"/>
            <a:ext cx="2438400" cy="685800"/>
            <a:chOff x="48" y="432"/>
            <a:chExt cx="1536" cy="432"/>
          </a:xfrm>
        </p:grpSpPr>
        <p:sp>
          <p:nvSpPr>
            <p:cNvPr id="77842" name="Line 16"/>
            <p:cNvSpPr>
              <a:spLocks noChangeShapeType="1"/>
            </p:cNvSpPr>
            <p:nvPr/>
          </p:nvSpPr>
          <p:spPr bwMode="auto">
            <a:xfrm>
              <a:off x="1296" y="624"/>
              <a:ext cx="288" cy="2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843" name="Rectangle 17"/>
            <p:cNvSpPr>
              <a:spLocks noChangeArrowheads="1"/>
            </p:cNvSpPr>
            <p:nvPr/>
          </p:nvSpPr>
          <p:spPr bwMode="auto">
            <a:xfrm>
              <a:off x="48" y="432"/>
              <a:ext cx="1344" cy="324"/>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Die Hydropumpe steht nach wie vor auf 45 °</a:t>
              </a:r>
            </a:p>
          </p:txBody>
        </p:sp>
      </p:grpSp>
      <p:grpSp>
        <p:nvGrpSpPr>
          <p:cNvPr id="333842" name="Group 18"/>
          <p:cNvGrpSpPr>
            <a:grpSpLocks/>
          </p:cNvGrpSpPr>
          <p:nvPr/>
        </p:nvGrpSpPr>
        <p:grpSpPr bwMode="auto">
          <a:xfrm>
            <a:off x="533400" y="3352800"/>
            <a:ext cx="2133600" cy="1609725"/>
            <a:chOff x="192" y="2064"/>
            <a:chExt cx="1344" cy="1014"/>
          </a:xfrm>
        </p:grpSpPr>
        <p:sp>
          <p:nvSpPr>
            <p:cNvPr id="77840" name="Line 19"/>
            <p:cNvSpPr>
              <a:spLocks noChangeShapeType="1"/>
            </p:cNvSpPr>
            <p:nvPr/>
          </p:nvSpPr>
          <p:spPr bwMode="auto">
            <a:xfrm flipV="1">
              <a:off x="768" y="2064"/>
              <a:ext cx="336"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841" name="Rectangle 20"/>
            <p:cNvSpPr>
              <a:spLocks noChangeArrowheads="1"/>
            </p:cNvSpPr>
            <p:nvPr/>
          </p:nvSpPr>
          <p:spPr bwMode="auto">
            <a:xfrm>
              <a:off x="192" y="2352"/>
              <a:ext cx="1344" cy="726"/>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Die Hydromotoren stehen auf einem Schwenkwinkel von 0°. Dadurch wird die Hydropumpe blockiert</a:t>
              </a:r>
            </a:p>
          </p:txBody>
        </p:sp>
      </p:grpSp>
      <p:grpSp>
        <p:nvGrpSpPr>
          <p:cNvPr id="333845" name="Group 21"/>
          <p:cNvGrpSpPr>
            <a:grpSpLocks/>
          </p:cNvGrpSpPr>
          <p:nvPr/>
        </p:nvGrpSpPr>
        <p:grpSpPr bwMode="auto">
          <a:xfrm>
            <a:off x="5638800" y="1828800"/>
            <a:ext cx="2668588" cy="1670050"/>
            <a:chOff x="3408" y="1104"/>
            <a:chExt cx="1680" cy="1052"/>
          </a:xfrm>
        </p:grpSpPr>
        <p:sp>
          <p:nvSpPr>
            <p:cNvPr id="77838" name="Line 22"/>
            <p:cNvSpPr>
              <a:spLocks noChangeShapeType="1"/>
            </p:cNvSpPr>
            <p:nvPr/>
          </p:nvSpPr>
          <p:spPr bwMode="auto">
            <a:xfrm flipH="1" flipV="1">
              <a:off x="3408" y="1104"/>
              <a:ext cx="672" cy="2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839" name="Rectangle 23"/>
            <p:cNvSpPr>
              <a:spLocks noChangeArrowheads="1"/>
            </p:cNvSpPr>
            <p:nvPr/>
          </p:nvSpPr>
          <p:spPr bwMode="auto">
            <a:xfrm>
              <a:off x="3792" y="1296"/>
              <a:ext cx="1296" cy="86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Das Drehmoment des Dieselmotors wird jetzt rein mechanisch über das Sonnenrad auf die Hinterachse übertragen.</a:t>
              </a:r>
            </a:p>
          </p:txBody>
        </p:sp>
      </p:grpSp>
      <p:grpSp>
        <p:nvGrpSpPr>
          <p:cNvPr id="333848" name="Group 24"/>
          <p:cNvGrpSpPr>
            <a:grpSpLocks/>
          </p:cNvGrpSpPr>
          <p:nvPr/>
        </p:nvGrpSpPr>
        <p:grpSpPr bwMode="auto">
          <a:xfrm>
            <a:off x="4191000" y="762000"/>
            <a:ext cx="2286000" cy="457200"/>
            <a:chOff x="2496" y="432"/>
            <a:chExt cx="1440" cy="288"/>
          </a:xfrm>
        </p:grpSpPr>
        <p:sp>
          <p:nvSpPr>
            <p:cNvPr id="77836" name="Line 25"/>
            <p:cNvSpPr>
              <a:spLocks noChangeShapeType="1"/>
            </p:cNvSpPr>
            <p:nvPr/>
          </p:nvSpPr>
          <p:spPr bwMode="auto">
            <a:xfrm>
              <a:off x="2976" y="528"/>
              <a:ext cx="192"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837" name="Rectangle 26"/>
            <p:cNvSpPr>
              <a:spLocks noChangeArrowheads="1"/>
            </p:cNvSpPr>
            <p:nvPr/>
          </p:nvSpPr>
          <p:spPr bwMode="auto">
            <a:xfrm>
              <a:off x="2496" y="432"/>
              <a:ext cx="1440" cy="190"/>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Das Hohlrad ist blockiert</a:t>
              </a:r>
            </a:p>
          </p:txBody>
        </p:sp>
      </p:grpSp>
      <p:sp>
        <p:nvSpPr>
          <p:cNvPr id="20"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3836"/>
                                        </p:tgtEl>
                                        <p:attrNameLst>
                                          <p:attrName>style.visibility</p:attrName>
                                        </p:attrNameLst>
                                      </p:cBhvr>
                                      <p:to>
                                        <p:strVal val="visible"/>
                                      </p:to>
                                    </p:set>
                                    <p:animEffect transition="in" filter="dissolve">
                                      <p:cBhvr>
                                        <p:cTn id="7" dur="500"/>
                                        <p:tgtEl>
                                          <p:spTgt spid="3338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3837"/>
                                        </p:tgtEl>
                                        <p:attrNameLst>
                                          <p:attrName>style.visibility</p:attrName>
                                        </p:attrNameLst>
                                      </p:cBhvr>
                                      <p:to>
                                        <p:strVal val="visible"/>
                                      </p:to>
                                    </p:set>
                                    <p:animEffect transition="in" filter="box(out)">
                                      <p:cBhvr>
                                        <p:cTn id="12" dur="500"/>
                                        <p:tgtEl>
                                          <p:spTgt spid="3338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3842"/>
                                        </p:tgtEl>
                                        <p:attrNameLst>
                                          <p:attrName>style.visibility</p:attrName>
                                        </p:attrNameLst>
                                      </p:cBhvr>
                                      <p:to>
                                        <p:strVal val="visible"/>
                                      </p:to>
                                    </p:set>
                                    <p:animEffect transition="in" filter="box(out)">
                                      <p:cBhvr>
                                        <p:cTn id="17" dur="500"/>
                                        <p:tgtEl>
                                          <p:spTgt spid="3338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3839"/>
                                        </p:tgtEl>
                                        <p:attrNameLst>
                                          <p:attrName>style.visibility</p:attrName>
                                        </p:attrNameLst>
                                      </p:cBhvr>
                                      <p:to>
                                        <p:strVal val="visible"/>
                                      </p:to>
                                    </p:set>
                                    <p:animEffect transition="in" filter="box(out)">
                                      <p:cBhvr>
                                        <p:cTn id="22" dur="500"/>
                                        <p:tgtEl>
                                          <p:spTgt spid="3338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333848"/>
                                        </p:tgtEl>
                                        <p:attrNameLst>
                                          <p:attrName>style.visibility</p:attrName>
                                        </p:attrNameLst>
                                      </p:cBhvr>
                                      <p:to>
                                        <p:strVal val="visible"/>
                                      </p:to>
                                    </p:set>
                                    <p:animEffect transition="in" filter="box(out)">
                                      <p:cBhvr>
                                        <p:cTn id="27" dur="500"/>
                                        <p:tgtEl>
                                          <p:spTgt spid="3338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333845"/>
                                        </p:tgtEl>
                                        <p:attrNameLst>
                                          <p:attrName>style.visibility</p:attrName>
                                        </p:attrNameLst>
                                      </p:cBhvr>
                                      <p:to>
                                        <p:strVal val="visible"/>
                                      </p:to>
                                    </p:set>
                                    <p:animEffect transition="in" filter="box(out)">
                                      <p:cBhvr>
                                        <p:cTn id="32" dur="500"/>
                                        <p:tgtEl>
                                          <p:spTgt spid="3338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3838"/>
                                        </p:tgtEl>
                                        <p:attrNameLst>
                                          <p:attrName>style.visibility</p:attrName>
                                        </p:attrNameLst>
                                      </p:cBhvr>
                                      <p:to>
                                        <p:strVal val="visible"/>
                                      </p:to>
                                    </p:set>
                                    <p:animEffect transition="in" filter="dissolve">
                                      <p:cBhvr>
                                        <p:cTn id="37" dur="500"/>
                                        <p:tgtEl>
                                          <p:spTgt spid="333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7" grpId="0" animBg="1" autoUpdateAnimBg="0"/>
      <p:bldP spid="333838"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5064BBF-D22A-4BF5-BE2B-18989773D88E}" type="slidenum">
              <a:rPr lang="de-DE" altLang="de-DE" sz="1000">
                <a:solidFill>
                  <a:srgbClr val="71AD2A"/>
                </a:solidFill>
              </a:rPr>
              <a:pPr algn="r">
                <a:spcBef>
                  <a:spcPct val="0"/>
                </a:spcBef>
                <a:buClrTx/>
                <a:buFontTx/>
                <a:buNone/>
              </a:pPr>
              <a:t>71</a:t>
            </a:fld>
            <a:endParaRPr lang="de-DE" altLang="de-DE" sz="1000">
              <a:solidFill>
                <a:srgbClr val="71AD2A"/>
              </a:solidFill>
            </a:endParaRPr>
          </a:p>
        </p:txBody>
      </p:sp>
      <p:sp>
        <p:nvSpPr>
          <p:cNvPr id="7885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4860" name="Picture 12" descr="VARIO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61" name="Rectangle 13"/>
          <p:cNvSpPr>
            <a:spLocks noChangeArrowheads="1"/>
          </p:cNvSpPr>
          <p:nvPr/>
        </p:nvSpPr>
        <p:spPr bwMode="auto">
          <a:xfrm>
            <a:off x="6553200" y="762000"/>
            <a:ext cx="2971800" cy="6985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u="sng"/>
              <a:t>Zustand 4:</a:t>
            </a:r>
            <a:r>
              <a:rPr lang="de-DE" altLang="de-DE" sz="2000" b="1"/>
              <a:t> Traktor fährt rückwärts</a:t>
            </a:r>
            <a:endParaRPr lang="de-DE" altLang="de-DE" sz="1800"/>
          </a:p>
        </p:txBody>
      </p:sp>
      <p:grpSp>
        <p:nvGrpSpPr>
          <p:cNvPr id="334862" name="Group 14"/>
          <p:cNvGrpSpPr>
            <a:grpSpLocks/>
          </p:cNvGrpSpPr>
          <p:nvPr/>
        </p:nvGrpSpPr>
        <p:grpSpPr bwMode="auto">
          <a:xfrm>
            <a:off x="533400" y="762000"/>
            <a:ext cx="2362200" cy="727075"/>
            <a:chOff x="144" y="432"/>
            <a:chExt cx="1488" cy="458"/>
          </a:xfrm>
        </p:grpSpPr>
        <p:sp>
          <p:nvSpPr>
            <p:cNvPr id="78860" name="Line 15"/>
            <p:cNvSpPr>
              <a:spLocks noChangeShapeType="1"/>
            </p:cNvSpPr>
            <p:nvPr/>
          </p:nvSpPr>
          <p:spPr bwMode="auto">
            <a:xfrm flipV="1">
              <a:off x="1314" y="528"/>
              <a:ext cx="318" cy="9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61" name="Rectangle 16"/>
            <p:cNvSpPr>
              <a:spLocks noChangeArrowheads="1"/>
            </p:cNvSpPr>
            <p:nvPr/>
          </p:nvSpPr>
          <p:spPr bwMode="auto">
            <a:xfrm>
              <a:off x="144" y="432"/>
              <a:ext cx="1260" cy="458"/>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Die Hydropumpe schwenkt über 0° in die andere Richtung</a:t>
              </a:r>
            </a:p>
          </p:txBody>
        </p:sp>
      </p:grpSp>
      <p:grpSp>
        <p:nvGrpSpPr>
          <p:cNvPr id="334865" name="Group 17"/>
          <p:cNvGrpSpPr>
            <a:grpSpLocks/>
          </p:cNvGrpSpPr>
          <p:nvPr/>
        </p:nvGrpSpPr>
        <p:grpSpPr bwMode="auto">
          <a:xfrm>
            <a:off x="914400" y="3581400"/>
            <a:ext cx="2133600" cy="971550"/>
            <a:chOff x="192" y="2064"/>
            <a:chExt cx="1344" cy="612"/>
          </a:xfrm>
        </p:grpSpPr>
        <p:sp>
          <p:nvSpPr>
            <p:cNvPr id="78858" name="Line 18"/>
            <p:cNvSpPr>
              <a:spLocks noChangeShapeType="1"/>
            </p:cNvSpPr>
            <p:nvPr/>
          </p:nvSpPr>
          <p:spPr bwMode="auto">
            <a:xfrm flipV="1">
              <a:off x="768" y="2064"/>
              <a:ext cx="336"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59" name="Rectangle 19"/>
            <p:cNvSpPr>
              <a:spLocks noChangeArrowheads="1"/>
            </p:cNvSpPr>
            <p:nvPr/>
          </p:nvSpPr>
          <p:spPr bwMode="auto">
            <a:xfrm>
              <a:off x="192" y="2352"/>
              <a:ext cx="1344" cy="324"/>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Die Hydromotoren schwenken auf 45°</a:t>
              </a:r>
            </a:p>
          </p:txBody>
        </p:sp>
      </p:grpSp>
      <p:sp>
        <p:nvSpPr>
          <p:cNvPr id="334868" name="Rectangle 20"/>
          <p:cNvSpPr>
            <a:spLocks noChangeArrowheads="1"/>
          </p:cNvSpPr>
          <p:nvPr/>
        </p:nvSpPr>
        <p:spPr bwMode="auto">
          <a:xfrm>
            <a:off x="5257800" y="2819400"/>
            <a:ext cx="2514600" cy="93980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Das Drehmoment des Dieselmotors wird jetzt rein hydrosatisch durch die Hydromotoren übertragen</a:t>
            </a:r>
          </a:p>
        </p:txBody>
      </p:sp>
      <p:sp>
        <p:nvSpPr>
          <p:cNvPr id="14"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4860"/>
                                        </p:tgtEl>
                                        <p:attrNameLst>
                                          <p:attrName>style.visibility</p:attrName>
                                        </p:attrNameLst>
                                      </p:cBhvr>
                                      <p:to>
                                        <p:strVal val="visible"/>
                                      </p:to>
                                    </p:set>
                                    <p:animEffect transition="in" filter="dissolve">
                                      <p:cBhvr>
                                        <p:cTn id="7" dur="500"/>
                                        <p:tgtEl>
                                          <p:spTgt spid="3348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4861"/>
                                        </p:tgtEl>
                                        <p:attrNameLst>
                                          <p:attrName>style.visibility</p:attrName>
                                        </p:attrNameLst>
                                      </p:cBhvr>
                                      <p:to>
                                        <p:strVal val="visible"/>
                                      </p:to>
                                    </p:set>
                                    <p:animEffect transition="in" filter="box(out)">
                                      <p:cBhvr>
                                        <p:cTn id="12" dur="500"/>
                                        <p:tgtEl>
                                          <p:spTgt spid="3348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4862"/>
                                        </p:tgtEl>
                                        <p:attrNameLst>
                                          <p:attrName>style.visibility</p:attrName>
                                        </p:attrNameLst>
                                      </p:cBhvr>
                                      <p:to>
                                        <p:strVal val="visible"/>
                                      </p:to>
                                    </p:set>
                                    <p:animEffect transition="in" filter="box(out)">
                                      <p:cBhvr>
                                        <p:cTn id="17" dur="500"/>
                                        <p:tgtEl>
                                          <p:spTgt spid="3348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4865"/>
                                        </p:tgtEl>
                                        <p:attrNameLst>
                                          <p:attrName>style.visibility</p:attrName>
                                        </p:attrNameLst>
                                      </p:cBhvr>
                                      <p:to>
                                        <p:strVal val="visible"/>
                                      </p:to>
                                    </p:set>
                                    <p:animEffect transition="in" filter="box(out)">
                                      <p:cBhvr>
                                        <p:cTn id="22" dur="500"/>
                                        <p:tgtEl>
                                          <p:spTgt spid="3348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34868"/>
                                        </p:tgtEl>
                                        <p:attrNameLst>
                                          <p:attrName>style.visibility</p:attrName>
                                        </p:attrNameLst>
                                      </p:cBhvr>
                                      <p:to>
                                        <p:strVal val="visible"/>
                                      </p:to>
                                    </p:set>
                                    <p:animEffect transition="in" filter="box(out)">
                                      <p:cBhvr>
                                        <p:cTn id="27" dur="500"/>
                                        <p:tgtEl>
                                          <p:spTgt spid="334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1" grpId="0" animBg="1" autoUpdateAnimBg="0"/>
      <p:bldP spid="334868"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E2A71FB7-ADED-4284-989E-CBBAF7146072}" type="slidenum">
              <a:rPr lang="de-DE" altLang="de-DE" sz="1000">
                <a:solidFill>
                  <a:srgbClr val="71AD2A"/>
                </a:solidFill>
              </a:rPr>
              <a:pPr algn="r">
                <a:spcBef>
                  <a:spcPct val="0"/>
                </a:spcBef>
                <a:buClrTx/>
                <a:buFontTx/>
                <a:buNone/>
              </a:pPr>
              <a:t>72</a:t>
            </a:fld>
            <a:endParaRPr lang="de-DE" altLang="de-DE" sz="1000">
              <a:solidFill>
                <a:srgbClr val="71AD2A"/>
              </a:solidFill>
            </a:endParaRPr>
          </a:p>
        </p:txBody>
      </p:sp>
      <p:sp>
        <p:nvSpPr>
          <p:cNvPr id="7987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35884" name="Picture 12" descr="VARI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6200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5" name="Picture 13" descr="VARIO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7620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6" name="Picture 14" descr="VARIO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762000"/>
            <a:ext cx="7620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7" name="Picture 15" descr="VARIO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762000"/>
            <a:ext cx="7620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8" name="Picture 16" descr="VARI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6200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Funktionsablauf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5884"/>
                                        </p:tgtEl>
                                        <p:attrNameLst>
                                          <p:attrName>style.visibility</p:attrName>
                                        </p:attrNameLst>
                                      </p:cBhvr>
                                      <p:to>
                                        <p:strVal val="visible"/>
                                      </p:to>
                                    </p:set>
                                    <p:animEffect transition="in" filter="dissolve">
                                      <p:cBhvr>
                                        <p:cTn id="7" dur="500"/>
                                        <p:tgtEl>
                                          <p:spTgt spid="335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5885"/>
                                        </p:tgtEl>
                                        <p:attrNameLst>
                                          <p:attrName>style.visibility</p:attrName>
                                        </p:attrNameLst>
                                      </p:cBhvr>
                                      <p:to>
                                        <p:strVal val="visible"/>
                                      </p:to>
                                    </p:set>
                                    <p:animEffect transition="in" filter="dissolve">
                                      <p:cBhvr>
                                        <p:cTn id="12" dur="500"/>
                                        <p:tgtEl>
                                          <p:spTgt spid="335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5886"/>
                                        </p:tgtEl>
                                        <p:attrNameLst>
                                          <p:attrName>style.visibility</p:attrName>
                                        </p:attrNameLst>
                                      </p:cBhvr>
                                      <p:to>
                                        <p:strVal val="visible"/>
                                      </p:to>
                                    </p:set>
                                    <p:animEffect transition="in" filter="dissolve">
                                      <p:cBhvr>
                                        <p:cTn id="17" dur="500"/>
                                        <p:tgtEl>
                                          <p:spTgt spid="3358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35887"/>
                                        </p:tgtEl>
                                        <p:attrNameLst>
                                          <p:attrName>style.visibility</p:attrName>
                                        </p:attrNameLst>
                                      </p:cBhvr>
                                      <p:to>
                                        <p:strVal val="visible"/>
                                      </p:to>
                                    </p:set>
                                    <p:animEffect transition="in" filter="dissolve">
                                      <p:cBhvr>
                                        <p:cTn id="22" dur="500"/>
                                        <p:tgtEl>
                                          <p:spTgt spid="3358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35888"/>
                                        </p:tgtEl>
                                        <p:attrNameLst>
                                          <p:attrName>style.visibility</p:attrName>
                                        </p:attrNameLst>
                                      </p:cBhvr>
                                      <p:to>
                                        <p:strVal val="visible"/>
                                      </p:to>
                                    </p:set>
                                    <p:animEffect transition="in" filter="dissolve">
                                      <p:cBhvr>
                                        <p:cTn id="27" dur="500"/>
                                        <p:tgtEl>
                                          <p:spTgt spid="335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8C584F8-AD8D-44D6-AC69-8298250B7830}" type="slidenum">
              <a:rPr lang="de-DE" altLang="de-DE" sz="1000">
                <a:solidFill>
                  <a:srgbClr val="71AD2A"/>
                </a:solidFill>
              </a:rPr>
              <a:pPr algn="r">
                <a:spcBef>
                  <a:spcPct val="0"/>
                </a:spcBef>
                <a:buClrTx/>
                <a:buFontTx/>
                <a:buNone/>
              </a:pPr>
              <a:t>73</a:t>
            </a:fld>
            <a:endParaRPr lang="de-DE" altLang="de-DE" sz="1000">
              <a:solidFill>
                <a:srgbClr val="71AD2A"/>
              </a:solidFill>
            </a:endParaRPr>
          </a:p>
        </p:txBody>
      </p:sp>
      <p:sp>
        <p:nvSpPr>
          <p:cNvPr id="8089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grpSp>
        <p:nvGrpSpPr>
          <p:cNvPr id="337960" name="Group 40"/>
          <p:cNvGrpSpPr>
            <a:grpSpLocks/>
          </p:cNvGrpSpPr>
          <p:nvPr/>
        </p:nvGrpSpPr>
        <p:grpSpPr bwMode="auto">
          <a:xfrm>
            <a:off x="1600200" y="1828800"/>
            <a:ext cx="6781800" cy="2868613"/>
            <a:chOff x="1007" y="1152"/>
            <a:chExt cx="4251" cy="1807"/>
          </a:xfrm>
        </p:grpSpPr>
        <p:sp>
          <p:nvSpPr>
            <p:cNvPr id="80930" name="Rectangle 12"/>
            <p:cNvSpPr>
              <a:spLocks noChangeArrowheads="1"/>
            </p:cNvSpPr>
            <p:nvPr/>
          </p:nvSpPr>
          <p:spPr bwMode="auto">
            <a:xfrm>
              <a:off x="1017" y="1284"/>
              <a:ext cx="4240" cy="156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80931" name="Line 17"/>
            <p:cNvSpPr>
              <a:spLocks noChangeShapeType="1"/>
            </p:cNvSpPr>
            <p:nvPr/>
          </p:nvSpPr>
          <p:spPr bwMode="auto">
            <a:xfrm>
              <a:off x="1008" y="2832"/>
              <a:ext cx="0" cy="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32" name="Line 29"/>
            <p:cNvSpPr>
              <a:spLocks noChangeShapeType="1"/>
            </p:cNvSpPr>
            <p:nvPr/>
          </p:nvSpPr>
          <p:spPr bwMode="auto">
            <a:xfrm>
              <a:off x="2114" y="2859"/>
              <a:ext cx="0" cy="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33" name="Line 30"/>
            <p:cNvSpPr>
              <a:spLocks noChangeShapeType="1"/>
            </p:cNvSpPr>
            <p:nvPr/>
          </p:nvSpPr>
          <p:spPr bwMode="auto">
            <a:xfrm>
              <a:off x="4106" y="2841"/>
              <a:ext cx="0" cy="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34" name="Line 34"/>
            <p:cNvSpPr>
              <a:spLocks noChangeShapeType="1"/>
            </p:cNvSpPr>
            <p:nvPr/>
          </p:nvSpPr>
          <p:spPr bwMode="auto">
            <a:xfrm>
              <a:off x="1007" y="1152"/>
              <a:ext cx="0" cy="136"/>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35" name="Line 35"/>
            <p:cNvSpPr>
              <a:spLocks noChangeShapeType="1"/>
            </p:cNvSpPr>
            <p:nvPr/>
          </p:nvSpPr>
          <p:spPr bwMode="auto">
            <a:xfrm>
              <a:off x="5258" y="2856"/>
              <a:ext cx="0" cy="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37933" name="AutoShape 13"/>
          <p:cNvSpPr>
            <a:spLocks noChangeArrowheads="1"/>
          </p:cNvSpPr>
          <p:nvPr/>
        </p:nvSpPr>
        <p:spPr bwMode="auto">
          <a:xfrm>
            <a:off x="1600200" y="1981200"/>
            <a:ext cx="6781800" cy="2590800"/>
          </a:xfrm>
          <a:prstGeom prst="rtTriangle">
            <a:avLst/>
          </a:prstGeom>
          <a:gradFill rotWithShape="0">
            <a:gsLst>
              <a:gs pos="0">
                <a:srgbClr val="EF9100"/>
              </a:gs>
              <a:gs pos="100000">
                <a:srgbClr val="F7C87F"/>
              </a:gs>
            </a:gsLst>
            <a:path path="rect">
              <a:fillToRect t="100000" r="100000"/>
            </a:path>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337934" name="AutoShape 14"/>
          <p:cNvSpPr>
            <a:spLocks noChangeArrowheads="1"/>
          </p:cNvSpPr>
          <p:nvPr/>
        </p:nvSpPr>
        <p:spPr bwMode="auto">
          <a:xfrm rot="10800000">
            <a:off x="1600200" y="1981200"/>
            <a:ext cx="6781800" cy="2590800"/>
          </a:xfrm>
          <a:prstGeom prst="rtTriangle">
            <a:avLst/>
          </a:prstGeom>
          <a:gradFill rotWithShape="0">
            <a:gsLst>
              <a:gs pos="0">
                <a:srgbClr val="618FFD"/>
              </a:gs>
              <a:gs pos="100000">
                <a:srgbClr val="90B0FE"/>
              </a:gs>
            </a:gsLst>
            <a:path path="rect">
              <a:fillToRect l="100000" b="100000"/>
            </a:path>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endParaRPr lang="de-DE" altLang="de-DE" sz="4400">
              <a:solidFill>
                <a:schemeClr val="bg2"/>
              </a:solidFill>
            </a:endParaRPr>
          </a:p>
        </p:txBody>
      </p:sp>
      <p:sp>
        <p:nvSpPr>
          <p:cNvPr id="337935" name="Rectangle 15"/>
          <p:cNvSpPr>
            <a:spLocks noChangeArrowheads="1"/>
          </p:cNvSpPr>
          <p:nvPr/>
        </p:nvSpPr>
        <p:spPr bwMode="auto">
          <a:xfrm>
            <a:off x="4495800" y="2590800"/>
            <a:ext cx="395605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t>Mechanische Leistungsübertragung</a:t>
            </a:r>
          </a:p>
        </p:txBody>
      </p:sp>
      <p:sp>
        <p:nvSpPr>
          <p:cNvPr id="337936" name="Rectangle 16"/>
          <p:cNvSpPr>
            <a:spLocks noChangeArrowheads="1"/>
          </p:cNvSpPr>
          <p:nvPr/>
        </p:nvSpPr>
        <p:spPr bwMode="auto">
          <a:xfrm>
            <a:off x="1719263" y="3671888"/>
            <a:ext cx="4187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t>Hydrostatische Leistungsübertragung</a:t>
            </a:r>
          </a:p>
        </p:txBody>
      </p:sp>
      <p:grpSp>
        <p:nvGrpSpPr>
          <p:cNvPr id="337965" name="Group 45"/>
          <p:cNvGrpSpPr>
            <a:grpSpLocks/>
          </p:cNvGrpSpPr>
          <p:nvPr/>
        </p:nvGrpSpPr>
        <p:grpSpPr bwMode="auto">
          <a:xfrm>
            <a:off x="3354388" y="1981200"/>
            <a:ext cx="909637" cy="630238"/>
            <a:chOff x="2112" y="1248"/>
            <a:chExt cx="574" cy="397"/>
          </a:xfrm>
        </p:grpSpPr>
        <p:sp>
          <p:nvSpPr>
            <p:cNvPr id="80928" name="Line 18"/>
            <p:cNvSpPr>
              <a:spLocks noChangeShapeType="1"/>
            </p:cNvSpPr>
            <p:nvPr/>
          </p:nvSpPr>
          <p:spPr bwMode="auto">
            <a:xfrm>
              <a:off x="2112" y="1248"/>
              <a:ext cx="0" cy="397"/>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29" name="Rectangle 24"/>
            <p:cNvSpPr>
              <a:spLocks noChangeArrowheads="1"/>
            </p:cNvSpPr>
            <p:nvPr/>
          </p:nvSpPr>
          <p:spPr bwMode="auto">
            <a:xfrm>
              <a:off x="2112" y="1344"/>
              <a:ext cx="57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25 %</a:t>
              </a:r>
            </a:p>
          </p:txBody>
        </p:sp>
      </p:grpSp>
      <p:grpSp>
        <p:nvGrpSpPr>
          <p:cNvPr id="337964" name="Group 44"/>
          <p:cNvGrpSpPr>
            <a:grpSpLocks/>
          </p:cNvGrpSpPr>
          <p:nvPr/>
        </p:nvGrpSpPr>
        <p:grpSpPr bwMode="auto">
          <a:xfrm>
            <a:off x="6553200" y="3886200"/>
            <a:ext cx="935038" cy="630238"/>
            <a:chOff x="4128" y="2448"/>
            <a:chExt cx="589" cy="397"/>
          </a:xfrm>
        </p:grpSpPr>
        <p:sp>
          <p:nvSpPr>
            <p:cNvPr id="80926" name="Line 21"/>
            <p:cNvSpPr>
              <a:spLocks noChangeShapeType="1"/>
            </p:cNvSpPr>
            <p:nvPr/>
          </p:nvSpPr>
          <p:spPr bwMode="auto">
            <a:xfrm>
              <a:off x="4128" y="2448"/>
              <a:ext cx="0" cy="397"/>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27" name="Rectangle 25"/>
            <p:cNvSpPr>
              <a:spLocks noChangeArrowheads="1"/>
            </p:cNvSpPr>
            <p:nvPr/>
          </p:nvSpPr>
          <p:spPr bwMode="auto">
            <a:xfrm>
              <a:off x="4143" y="2583"/>
              <a:ext cx="57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25 %</a:t>
              </a:r>
            </a:p>
          </p:txBody>
        </p:sp>
      </p:grpSp>
      <p:grpSp>
        <p:nvGrpSpPr>
          <p:cNvPr id="337963" name="Group 43"/>
          <p:cNvGrpSpPr>
            <a:grpSpLocks/>
          </p:cNvGrpSpPr>
          <p:nvPr/>
        </p:nvGrpSpPr>
        <p:grpSpPr bwMode="auto">
          <a:xfrm>
            <a:off x="3351213" y="2738438"/>
            <a:ext cx="952500" cy="1787525"/>
            <a:chOff x="2111" y="1725"/>
            <a:chExt cx="599" cy="1126"/>
          </a:xfrm>
        </p:grpSpPr>
        <p:sp>
          <p:nvSpPr>
            <p:cNvPr id="80922" name="Line 20"/>
            <p:cNvSpPr>
              <a:spLocks noChangeShapeType="1"/>
            </p:cNvSpPr>
            <p:nvPr/>
          </p:nvSpPr>
          <p:spPr bwMode="auto">
            <a:xfrm>
              <a:off x="2111" y="2490"/>
              <a:ext cx="0" cy="36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80923" name="Group 42"/>
            <p:cNvGrpSpPr>
              <a:grpSpLocks/>
            </p:cNvGrpSpPr>
            <p:nvPr/>
          </p:nvGrpSpPr>
          <p:grpSpPr bwMode="auto">
            <a:xfrm>
              <a:off x="2111" y="1725"/>
              <a:ext cx="599" cy="586"/>
              <a:chOff x="2111" y="1725"/>
              <a:chExt cx="599" cy="586"/>
            </a:xfrm>
          </p:grpSpPr>
          <p:sp>
            <p:nvSpPr>
              <p:cNvPr id="80924" name="Line 19"/>
              <p:cNvSpPr>
                <a:spLocks noChangeShapeType="1"/>
              </p:cNvSpPr>
              <p:nvPr/>
            </p:nvSpPr>
            <p:spPr bwMode="auto">
              <a:xfrm>
                <a:off x="2111" y="1725"/>
                <a:ext cx="0" cy="586"/>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25" name="Rectangle 26"/>
              <p:cNvSpPr>
                <a:spLocks noChangeArrowheads="1"/>
              </p:cNvSpPr>
              <p:nvPr/>
            </p:nvSpPr>
            <p:spPr bwMode="auto">
              <a:xfrm>
                <a:off x="2136" y="2070"/>
                <a:ext cx="57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75 %</a:t>
                </a:r>
              </a:p>
            </p:txBody>
          </p:sp>
        </p:grpSp>
      </p:grpSp>
      <p:grpSp>
        <p:nvGrpSpPr>
          <p:cNvPr id="337966" name="Group 46"/>
          <p:cNvGrpSpPr>
            <a:grpSpLocks/>
          </p:cNvGrpSpPr>
          <p:nvPr/>
        </p:nvGrpSpPr>
        <p:grpSpPr bwMode="auto">
          <a:xfrm>
            <a:off x="6543675" y="2057400"/>
            <a:ext cx="911225" cy="1768475"/>
            <a:chOff x="4122" y="1296"/>
            <a:chExt cx="574" cy="1114"/>
          </a:xfrm>
        </p:grpSpPr>
        <p:sp>
          <p:nvSpPr>
            <p:cNvPr id="80919" name="Line 22"/>
            <p:cNvSpPr>
              <a:spLocks noChangeShapeType="1"/>
            </p:cNvSpPr>
            <p:nvPr/>
          </p:nvSpPr>
          <p:spPr bwMode="auto">
            <a:xfrm>
              <a:off x="4128" y="1824"/>
              <a:ext cx="0" cy="58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20" name="Line 23"/>
            <p:cNvSpPr>
              <a:spLocks noChangeShapeType="1"/>
            </p:cNvSpPr>
            <p:nvPr/>
          </p:nvSpPr>
          <p:spPr bwMode="auto">
            <a:xfrm>
              <a:off x="4128" y="1296"/>
              <a:ext cx="0" cy="361"/>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21" name="Rectangle 27"/>
            <p:cNvSpPr>
              <a:spLocks noChangeArrowheads="1"/>
            </p:cNvSpPr>
            <p:nvPr/>
          </p:nvSpPr>
          <p:spPr bwMode="auto">
            <a:xfrm>
              <a:off x="4122" y="1932"/>
              <a:ext cx="57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75 %</a:t>
              </a:r>
            </a:p>
          </p:txBody>
        </p:sp>
      </p:grpSp>
      <p:sp>
        <p:nvSpPr>
          <p:cNvPr id="337948" name="Rectangle 28"/>
          <p:cNvSpPr>
            <a:spLocks noChangeArrowheads="1"/>
          </p:cNvSpPr>
          <p:nvPr/>
        </p:nvSpPr>
        <p:spPr bwMode="auto">
          <a:xfrm>
            <a:off x="1443038" y="4752975"/>
            <a:ext cx="12255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0 km/h</a:t>
            </a:r>
          </a:p>
        </p:txBody>
      </p:sp>
      <p:sp>
        <p:nvSpPr>
          <p:cNvPr id="337951" name="Rectangle 31"/>
          <p:cNvSpPr>
            <a:spLocks noChangeArrowheads="1"/>
          </p:cNvSpPr>
          <p:nvPr/>
        </p:nvSpPr>
        <p:spPr bwMode="auto">
          <a:xfrm>
            <a:off x="3224213" y="4738688"/>
            <a:ext cx="12255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7 km/h</a:t>
            </a:r>
          </a:p>
        </p:txBody>
      </p:sp>
      <p:sp>
        <p:nvSpPr>
          <p:cNvPr id="337952" name="Rectangle 32"/>
          <p:cNvSpPr>
            <a:spLocks noChangeArrowheads="1"/>
          </p:cNvSpPr>
          <p:nvPr/>
        </p:nvSpPr>
        <p:spPr bwMode="auto">
          <a:xfrm>
            <a:off x="6329363" y="4724400"/>
            <a:ext cx="12255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22 km/h</a:t>
            </a:r>
          </a:p>
        </p:txBody>
      </p:sp>
      <p:sp>
        <p:nvSpPr>
          <p:cNvPr id="337953" name="Rectangle 33"/>
          <p:cNvSpPr>
            <a:spLocks noChangeArrowheads="1"/>
          </p:cNvSpPr>
          <p:nvPr/>
        </p:nvSpPr>
        <p:spPr bwMode="auto">
          <a:xfrm>
            <a:off x="1481138" y="5276850"/>
            <a:ext cx="568325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t>Fahrgeschwindigkeit (vorwärts) in </a:t>
            </a:r>
            <a:r>
              <a:rPr lang="de-DE" altLang="de-DE" sz="1600" b="1">
                <a:solidFill>
                  <a:schemeClr val="hlink"/>
                </a:solidFill>
              </a:rPr>
              <a:t>Fahrbereich I</a:t>
            </a:r>
            <a:endParaRPr lang="de-DE" altLang="de-DE" sz="1600" b="1"/>
          </a:p>
        </p:txBody>
      </p:sp>
      <p:sp>
        <p:nvSpPr>
          <p:cNvPr id="337956" name="Rectangle 36"/>
          <p:cNvSpPr>
            <a:spLocks noChangeArrowheads="1"/>
          </p:cNvSpPr>
          <p:nvPr/>
        </p:nvSpPr>
        <p:spPr bwMode="auto">
          <a:xfrm rot="-5400000">
            <a:off x="408782" y="1761331"/>
            <a:ext cx="16827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t>Leistung</a:t>
            </a:r>
          </a:p>
        </p:txBody>
      </p:sp>
      <p:grpSp>
        <p:nvGrpSpPr>
          <p:cNvPr id="337957" name="Group 37"/>
          <p:cNvGrpSpPr>
            <a:grpSpLocks/>
          </p:cNvGrpSpPr>
          <p:nvPr/>
        </p:nvGrpSpPr>
        <p:grpSpPr bwMode="auto">
          <a:xfrm>
            <a:off x="8001000" y="990600"/>
            <a:ext cx="1219200" cy="990600"/>
            <a:chOff x="5040" y="576"/>
            <a:chExt cx="768" cy="768"/>
          </a:xfrm>
        </p:grpSpPr>
        <p:sp>
          <p:nvSpPr>
            <p:cNvPr id="80917" name="Line 38"/>
            <p:cNvSpPr>
              <a:spLocks noChangeShapeType="1"/>
            </p:cNvSpPr>
            <p:nvPr/>
          </p:nvSpPr>
          <p:spPr bwMode="auto">
            <a:xfrm flipH="1">
              <a:off x="5280" y="960"/>
              <a:ext cx="96"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918" name="Rectangle 39"/>
            <p:cNvSpPr>
              <a:spLocks noChangeArrowheads="1"/>
            </p:cNvSpPr>
            <p:nvPr/>
          </p:nvSpPr>
          <p:spPr bwMode="auto">
            <a:xfrm>
              <a:off x="5040" y="576"/>
              <a:ext cx="768" cy="42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600" b="1">
                  <a:solidFill>
                    <a:schemeClr val="hlink"/>
                  </a:solidFill>
                </a:rPr>
                <a:t>100 %</a:t>
              </a:r>
              <a:r>
                <a:rPr lang="de-DE" altLang="de-DE" sz="1600" b="1"/>
                <a:t> </a:t>
              </a:r>
              <a:r>
                <a:rPr lang="de-DE" altLang="de-DE" sz="1400" b="1"/>
                <a:t>mechanisch</a:t>
              </a:r>
            </a:p>
          </p:txBody>
        </p:sp>
      </p:grpSp>
      <p:sp>
        <p:nvSpPr>
          <p:cNvPr id="337961" name="Rectangle 41"/>
          <p:cNvSpPr>
            <a:spLocks noChangeArrowheads="1"/>
          </p:cNvSpPr>
          <p:nvPr/>
        </p:nvSpPr>
        <p:spPr bwMode="auto">
          <a:xfrm>
            <a:off x="8183563" y="4733925"/>
            <a:ext cx="122396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t>32 km/h</a:t>
            </a:r>
          </a:p>
        </p:txBody>
      </p:sp>
      <p:sp>
        <p:nvSpPr>
          <p:cNvPr id="40"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Leistungsverzweigung -  Fendt-</a:t>
            </a:r>
            <a:r>
              <a:rPr lang="de-DE" kern="0" dirty="0" err="1"/>
              <a:t>Vario</a:t>
            </a:r>
            <a:r>
              <a:rPr lang="de-DE" kern="0" dirty="0"/>
              <a:t>-Getriebe</a:t>
            </a:r>
          </a:p>
        </p:txBody>
      </p:sp>
      <p:sp>
        <p:nvSpPr>
          <p:cNvPr id="2" name="Rechteck 1">
            <a:hlinkClick r:id="rId2"/>
          </p:cNvPr>
          <p:cNvSpPr/>
          <p:nvPr/>
        </p:nvSpPr>
        <p:spPr bwMode="auto">
          <a:xfrm>
            <a:off x="6897216" y="5445224"/>
            <a:ext cx="792088" cy="455514"/>
          </a:xfrm>
          <a:prstGeom prst="rect">
            <a:avLst/>
          </a:prstGeom>
          <a:solidFill>
            <a:schemeClr val="accent1">
              <a:lumMod val="40000"/>
              <a:lumOff val="6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3"/>
                                        </p:tgtEl>
                                        <p:attrNameLst>
                                          <p:attrName>style.visibility</p:attrName>
                                        </p:attrNameLst>
                                      </p:cBhvr>
                                      <p:to>
                                        <p:strVal val="visible"/>
                                      </p:to>
                                    </p:set>
                                    <p:animEffect transition="in" filter="dissolve">
                                      <p:cBhvr>
                                        <p:cTn id="7" dur="500"/>
                                        <p:tgtEl>
                                          <p:spTgt spid="33795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37960"/>
                                        </p:tgtEl>
                                        <p:attrNameLst>
                                          <p:attrName>style.visibility</p:attrName>
                                        </p:attrNameLst>
                                      </p:cBhvr>
                                      <p:to>
                                        <p:strVal val="visible"/>
                                      </p:to>
                                    </p:set>
                                    <p:animEffect transition="in" filter="wipe(left)">
                                      <p:cBhvr>
                                        <p:cTn id="11" dur="500"/>
                                        <p:tgtEl>
                                          <p:spTgt spid="33796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37948"/>
                                        </p:tgtEl>
                                        <p:attrNameLst>
                                          <p:attrName>style.visibility</p:attrName>
                                        </p:attrNameLst>
                                      </p:cBhvr>
                                      <p:to>
                                        <p:strVal val="visible"/>
                                      </p:to>
                                    </p:set>
                                    <p:animEffect transition="in" filter="wipe(left)">
                                      <p:cBhvr>
                                        <p:cTn id="15" dur="500"/>
                                        <p:tgtEl>
                                          <p:spTgt spid="33794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7951"/>
                                        </p:tgtEl>
                                        <p:attrNameLst>
                                          <p:attrName>style.visibility</p:attrName>
                                        </p:attrNameLst>
                                      </p:cBhvr>
                                      <p:to>
                                        <p:strVal val="visible"/>
                                      </p:to>
                                    </p:set>
                                    <p:animEffect transition="in" filter="wipe(left)">
                                      <p:cBhvr>
                                        <p:cTn id="19" dur="500"/>
                                        <p:tgtEl>
                                          <p:spTgt spid="337951"/>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37952"/>
                                        </p:tgtEl>
                                        <p:attrNameLst>
                                          <p:attrName>style.visibility</p:attrName>
                                        </p:attrNameLst>
                                      </p:cBhvr>
                                      <p:to>
                                        <p:strVal val="visible"/>
                                      </p:to>
                                    </p:set>
                                    <p:animEffect transition="in" filter="wipe(left)">
                                      <p:cBhvr>
                                        <p:cTn id="23" dur="500"/>
                                        <p:tgtEl>
                                          <p:spTgt spid="337952"/>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37961"/>
                                        </p:tgtEl>
                                        <p:attrNameLst>
                                          <p:attrName>style.visibility</p:attrName>
                                        </p:attrNameLst>
                                      </p:cBhvr>
                                      <p:to>
                                        <p:strVal val="visible"/>
                                      </p:to>
                                    </p:set>
                                    <p:animEffect transition="in" filter="wipe(left)">
                                      <p:cBhvr>
                                        <p:cTn id="27" dur="500"/>
                                        <p:tgtEl>
                                          <p:spTgt spid="337961"/>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37956"/>
                                        </p:tgtEl>
                                        <p:attrNameLst>
                                          <p:attrName>style.visibility</p:attrName>
                                        </p:attrNameLst>
                                      </p:cBhvr>
                                      <p:to>
                                        <p:strVal val="visible"/>
                                      </p:to>
                                    </p:set>
                                    <p:animEffect transition="in" filter="wipe(down)">
                                      <p:cBhvr>
                                        <p:cTn id="31" dur="500"/>
                                        <p:tgtEl>
                                          <p:spTgt spid="3379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37933"/>
                                        </p:tgtEl>
                                        <p:attrNameLst>
                                          <p:attrName>style.visibility</p:attrName>
                                        </p:attrNameLst>
                                      </p:cBhvr>
                                      <p:to>
                                        <p:strVal val="visible"/>
                                      </p:to>
                                    </p:set>
                                    <p:animEffect transition="in" filter="dissolve">
                                      <p:cBhvr>
                                        <p:cTn id="36" dur="500"/>
                                        <p:tgtEl>
                                          <p:spTgt spid="3379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37936"/>
                                        </p:tgtEl>
                                        <p:attrNameLst>
                                          <p:attrName>style.visibility</p:attrName>
                                        </p:attrNameLst>
                                      </p:cBhvr>
                                      <p:to>
                                        <p:strVal val="visible"/>
                                      </p:to>
                                    </p:set>
                                    <p:animEffect transition="in" filter="wipe(left)">
                                      <p:cBhvr>
                                        <p:cTn id="41" dur="500"/>
                                        <p:tgtEl>
                                          <p:spTgt spid="33793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337963"/>
                                        </p:tgtEl>
                                        <p:attrNameLst>
                                          <p:attrName>style.visibility</p:attrName>
                                        </p:attrNameLst>
                                      </p:cBhvr>
                                      <p:to>
                                        <p:strVal val="visible"/>
                                      </p:to>
                                    </p:set>
                                    <p:anim calcmode="lin" valueType="num">
                                      <p:cBhvr>
                                        <p:cTn id="46" dur="500" fill="hold"/>
                                        <p:tgtEl>
                                          <p:spTgt spid="337963"/>
                                        </p:tgtEl>
                                        <p:attrNameLst>
                                          <p:attrName>ppt_w</p:attrName>
                                        </p:attrNameLst>
                                      </p:cBhvr>
                                      <p:tavLst>
                                        <p:tav tm="0">
                                          <p:val>
                                            <p:fltVal val="0"/>
                                          </p:val>
                                        </p:tav>
                                        <p:tav tm="100000">
                                          <p:val>
                                            <p:strVal val="#ppt_w"/>
                                          </p:val>
                                        </p:tav>
                                      </p:tavLst>
                                    </p:anim>
                                    <p:anim calcmode="lin" valueType="num">
                                      <p:cBhvr>
                                        <p:cTn id="47" dur="500" fill="hold"/>
                                        <p:tgtEl>
                                          <p:spTgt spid="337963"/>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16" fill="hold" nodeType="clickEffect">
                                  <p:stCondLst>
                                    <p:cond delay="0"/>
                                  </p:stCondLst>
                                  <p:childTnLst>
                                    <p:set>
                                      <p:cBhvr>
                                        <p:cTn id="51" dur="1" fill="hold">
                                          <p:stCondLst>
                                            <p:cond delay="0"/>
                                          </p:stCondLst>
                                        </p:cTn>
                                        <p:tgtEl>
                                          <p:spTgt spid="337964"/>
                                        </p:tgtEl>
                                        <p:attrNameLst>
                                          <p:attrName>style.visibility</p:attrName>
                                        </p:attrNameLst>
                                      </p:cBhvr>
                                      <p:to>
                                        <p:strVal val="visible"/>
                                      </p:to>
                                    </p:set>
                                    <p:anim calcmode="lin" valueType="num">
                                      <p:cBhvr>
                                        <p:cTn id="52" dur="500" fill="hold"/>
                                        <p:tgtEl>
                                          <p:spTgt spid="337964"/>
                                        </p:tgtEl>
                                        <p:attrNameLst>
                                          <p:attrName>ppt_w</p:attrName>
                                        </p:attrNameLst>
                                      </p:cBhvr>
                                      <p:tavLst>
                                        <p:tav tm="0">
                                          <p:val>
                                            <p:fltVal val="0"/>
                                          </p:val>
                                        </p:tav>
                                        <p:tav tm="100000">
                                          <p:val>
                                            <p:strVal val="#ppt_w"/>
                                          </p:val>
                                        </p:tav>
                                      </p:tavLst>
                                    </p:anim>
                                    <p:anim calcmode="lin" valueType="num">
                                      <p:cBhvr>
                                        <p:cTn id="53" dur="500" fill="hold"/>
                                        <p:tgtEl>
                                          <p:spTgt spid="337964"/>
                                        </p:tgtEl>
                                        <p:attrNameLst>
                                          <p:attrName>ppt_h</p:attrName>
                                        </p:attrNameLst>
                                      </p:cBhvr>
                                      <p:tavLst>
                                        <p:tav tm="0">
                                          <p:val>
                                            <p:fltVal val="0"/>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37934"/>
                                        </p:tgtEl>
                                        <p:attrNameLst>
                                          <p:attrName>style.visibility</p:attrName>
                                        </p:attrNameLst>
                                      </p:cBhvr>
                                      <p:to>
                                        <p:strVal val="visible"/>
                                      </p:to>
                                    </p:set>
                                    <p:animEffect transition="in" filter="dissolve">
                                      <p:cBhvr>
                                        <p:cTn id="58" dur="500"/>
                                        <p:tgtEl>
                                          <p:spTgt spid="33793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37935"/>
                                        </p:tgtEl>
                                        <p:attrNameLst>
                                          <p:attrName>style.visibility</p:attrName>
                                        </p:attrNameLst>
                                      </p:cBhvr>
                                      <p:to>
                                        <p:strVal val="visible"/>
                                      </p:to>
                                    </p:set>
                                    <p:animEffect transition="in" filter="wipe(left)">
                                      <p:cBhvr>
                                        <p:cTn id="63" dur="500"/>
                                        <p:tgtEl>
                                          <p:spTgt spid="33793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16" fill="hold" nodeType="clickEffect">
                                  <p:stCondLst>
                                    <p:cond delay="0"/>
                                  </p:stCondLst>
                                  <p:childTnLst>
                                    <p:set>
                                      <p:cBhvr>
                                        <p:cTn id="67" dur="1" fill="hold">
                                          <p:stCondLst>
                                            <p:cond delay="0"/>
                                          </p:stCondLst>
                                        </p:cTn>
                                        <p:tgtEl>
                                          <p:spTgt spid="337965"/>
                                        </p:tgtEl>
                                        <p:attrNameLst>
                                          <p:attrName>style.visibility</p:attrName>
                                        </p:attrNameLst>
                                      </p:cBhvr>
                                      <p:to>
                                        <p:strVal val="visible"/>
                                      </p:to>
                                    </p:set>
                                    <p:anim calcmode="lin" valueType="num">
                                      <p:cBhvr>
                                        <p:cTn id="68" dur="500" fill="hold"/>
                                        <p:tgtEl>
                                          <p:spTgt spid="337965"/>
                                        </p:tgtEl>
                                        <p:attrNameLst>
                                          <p:attrName>ppt_w</p:attrName>
                                        </p:attrNameLst>
                                      </p:cBhvr>
                                      <p:tavLst>
                                        <p:tav tm="0">
                                          <p:val>
                                            <p:fltVal val="0"/>
                                          </p:val>
                                        </p:tav>
                                        <p:tav tm="100000">
                                          <p:val>
                                            <p:strVal val="#ppt_w"/>
                                          </p:val>
                                        </p:tav>
                                      </p:tavLst>
                                    </p:anim>
                                    <p:anim calcmode="lin" valueType="num">
                                      <p:cBhvr>
                                        <p:cTn id="69" dur="500" fill="hold"/>
                                        <p:tgtEl>
                                          <p:spTgt spid="337965"/>
                                        </p:tgtEl>
                                        <p:attrNameLst>
                                          <p:attrName>ppt_h</p:attrName>
                                        </p:attrNameLst>
                                      </p:cBhvr>
                                      <p:tavLst>
                                        <p:tav tm="0">
                                          <p:val>
                                            <p:fltVal val="0"/>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16" fill="hold" nodeType="clickEffect">
                                  <p:stCondLst>
                                    <p:cond delay="0"/>
                                  </p:stCondLst>
                                  <p:childTnLst>
                                    <p:set>
                                      <p:cBhvr>
                                        <p:cTn id="73" dur="1" fill="hold">
                                          <p:stCondLst>
                                            <p:cond delay="0"/>
                                          </p:stCondLst>
                                        </p:cTn>
                                        <p:tgtEl>
                                          <p:spTgt spid="337966"/>
                                        </p:tgtEl>
                                        <p:attrNameLst>
                                          <p:attrName>style.visibility</p:attrName>
                                        </p:attrNameLst>
                                      </p:cBhvr>
                                      <p:to>
                                        <p:strVal val="visible"/>
                                      </p:to>
                                    </p:set>
                                    <p:anim calcmode="lin" valueType="num">
                                      <p:cBhvr>
                                        <p:cTn id="74" dur="500" fill="hold"/>
                                        <p:tgtEl>
                                          <p:spTgt spid="337966"/>
                                        </p:tgtEl>
                                        <p:attrNameLst>
                                          <p:attrName>ppt_w</p:attrName>
                                        </p:attrNameLst>
                                      </p:cBhvr>
                                      <p:tavLst>
                                        <p:tav tm="0">
                                          <p:val>
                                            <p:fltVal val="0"/>
                                          </p:val>
                                        </p:tav>
                                        <p:tav tm="100000">
                                          <p:val>
                                            <p:strVal val="#ppt_w"/>
                                          </p:val>
                                        </p:tav>
                                      </p:tavLst>
                                    </p:anim>
                                    <p:anim calcmode="lin" valueType="num">
                                      <p:cBhvr>
                                        <p:cTn id="75" dur="500" fill="hold"/>
                                        <p:tgtEl>
                                          <p:spTgt spid="337966"/>
                                        </p:tgtEl>
                                        <p:attrNameLst>
                                          <p:attrName>ppt_h</p:attrName>
                                        </p:attrNameLst>
                                      </p:cBhvr>
                                      <p:tavLst>
                                        <p:tav tm="0">
                                          <p:val>
                                            <p:fltVal val="0"/>
                                          </p:val>
                                        </p:tav>
                                        <p:tav tm="100000">
                                          <p:val>
                                            <p:strVal val="#ppt_h"/>
                                          </p:val>
                                        </p:tav>
                                      </p:tavLst>
                                    </p:anim>
                                  </p:childTnLst>
                                </p:cTn>
                              </p:par>
                            </p:childTnLst>
                          </p:cTn>
                        </p:par>
                        <p:par>
                          <p:cTn id="76" fill="hold" nodeType="afterGroup">
                            <p:stCondLst>
                              <p:cond delay="500"/>
                            </p:stCondLst>
                            <p:childTnLst>
                              <p:par>
                                <p:cTn id="77" presetID="15" presetClass="entr" presetSubtype="0" fill="hold" nodeType="afterEffect">
                                  <p:stCondLst>
                                    <p:cond delay="0"/>
                                  </p:stCondLst>
                                  <p:childTnLst>
                                    <p:set>
                                      <p:cBhvr>
                                        <p:cTn id="78" dur="1" fill="hold">
                                          <p:stCondLst>
                                            <p:cond delay="0"/>
                                          </p:stCondLst>
                                        </p:cTn>
                                        <p:tgtEl>
                                          <p:spTgt spid="337957"/>
                                        </p:tgtEl>
                                        <p:attrNameLst>
                                          <p:attrName>style.visibility</p:attrName>
                                        </p:attrNameLst>
                                      </p:cBhvr>
                                      <p:to>
                                        <p:strVal val="visible"/>
                                      </p:to>
                                    </p:set>
                                    <p:anim calcmode="lin" valueType="num">
                                      <p:cBhvr>
                                        <p:cTn id="79" dur="1000" fill="hold"/>
                                        <p:tgtEl>
                                          <p:spTgt spid="337957"/>
                                        </p:tgtEl>
                                        <p:attrNameLst>
                                          <p:attrName>ppt_w</p:attrName>
                                        </p:attrNameLst>
                                      </p:cBhvr>
                                      <p:tavLst>
                                        <p:tav tm="0">
                                          <p:val>
                                            <p:fltVal val="0"/>
                                          </p:val>
                                        </p:tav>
                                        <p:tav tm="100000">
                                          <p:val>
                                            <p:strVal val="#ppt_w"/>
                                          </p:val>
                                        </p:tav>
                                      </p:tavLst>
                                    </p:anim>
                                    <p:anim calcmode="lin" valueType="num">
                                      <p:cBhvr>
                                        <p:cTn id="80" dur="1000" fill="hold"/>
                                        <p:tgtEl>
                                          <p:spTgt spid="337957"/>
                                        </p:tgtEl>
                                        <p:attrNameLst>
                                          <p:attrName>ppt_h</p:attrName>
                                        </p:attrNameLst>
                                      </p:cBhvr>
                                      <p:tavLst>
                                        <p:tav tm="0">
                                          <p:val>
                                            <p:fltVal val="0"/>
                                          </p:val>
                                        </p:tav>
                                        <p:tav tm="100000">
                                          <p:val>
                                            <p:strVal val="#ppt_h"/>
                                          </p:val>
                                        </p:tav>
                                      </p:tavLst>
                                    </p:anim>
                                    <p:anim calcmode="lin" valueType="num">
                                      <p:cBhvr>
                                        <p:cTn id="81" dur="1000" fill="hold"/>
                                        <p:tgtEl>
                                          <p:spTgt spid="33795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79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3" grpId="0" animBg="1"/>
      <p:bldP spid="337934" grpId="0" animBg="1"/>
      <p:bldP spid="337935" grpId="0" autoUpdateAnimBg="0"/>
      <p:bldP spid="337936" grpId="0" autoUpdateAnimBg="0"/>
      <p:bldP spid="337948" grpId="0" autoUpdateAnimBg="0"/>
      <p:bldP spid="337951" grpId="0" autoUpdateAnimBg="0"/>
      <p:bldP spid="337952" grpId="0" autoUpdateAnimBg="0"/>
      <p:bldP spid="337953" grpId="0" autoUpdateAnimBg="0"/>
      <p:bldP spid="337956" grpId="0" autoUpdateAnimBg="0"/>
      <p:bldP spid="337961"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92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D0B2B84A-52DE-453A-98B5-7541565DF3C2}" type="slidenum">
              <a:rPr lang="de-DE" altLang="de-DE" sz="1000">
                <a:solidFill>
                  <a:srgbClr val="71AD2A"/>
                </a:solidFill>
              </a:rPr>
              <a:pPr algn="r">
                <a:spcBef>
                  <a:spcPct val="0"/>
                </a:spcBef>
                <a:buClrTx/>
                <a:buFontTx/>
                <a:buNone/>
              </a:pPr>
              <a:t>74</a:t>
            </a:fld>
            <a:endParaRPr lang="de-DE" altLang="de-DE" sz="1000">
              <a:solidFill>
                <a:srgbClr val="71AD2A"/>
              </a:solidFill>
            </a:endParaRPr>
          </a:p>
        </p:txBody>
      </p:sp>
      <p:sp>
        <p:nvSpPr>
          <p:cNvPr id="8192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78892" name="Picture 12" descr="VARIO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73152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893" name="Group 13"/>
          <p:cNvGrpSpPr>
            <a:grpSpLocks/>
          </p:cNvGrpSpPr>
          <p:nvPr/>
        </p:nvGrpSpPr>
        <p:grpSpPr bwMode="auto">
          <a:xfrm>
            <a:off x="5181600" y="4876800"/>
            <a:ext cx="3125788" cy="336550"/>
            <a:chOff x="2976" y="1008"/>
            <a:chExt cx="1968" cy="212"/>
          </a:xfrm>
        </p:grpSpPr>
        <p:sp>
          <p:nvSpPr>
            <p:cNvPr id="81927" name="Line 14"/>
            <p:cNvSpPr>
              <a:spLocks noChangeShapeType="1"/>
            </p:cNvSpPr>
            <p:nvPr/>
          </p:nvSpPr>
          <p:spPr bwMode="auto">
            <a:xfrm flipH="1" flipV="1">
              <a:off x="2976" y="1008"/>
              <a:ext cx="768"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8" name="Text Box 15"/>
            <p:cNvSpPr txBox="1">
              <a:spLocks noChangeArrowheads="1"/>
            </p:cNvSpPr>
            <p:nvPr/>
          </p:nvSpPr>
          <p:spPr bwMode="auto">
            <a:xfrm>
              <a:off x="3696" y="1008"/>
              <a:ext cx="1248"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Kegelrad</a:t>
              </a:r>
            </a:p>
          </p:txBody>
        </p:sp>
      </p:grpSp>
      <p:sp>
        <p:nvSpPr>
          <p:cNvPr id="9"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Kegelrad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78892"/>
                                        </p:tgtEl>
                                        <p:attrNameLst>
                                          <p:attrName>style.visibility</p:attrName>
                                        </p:attrNameLst>
                                      </p:cBhvr>
                                      <p:to>
                                        <p:strVal val="visible"/>
                                      </p:to>
                                    </p:set>
                                    <p:anim calcmode="lin" valueType="num">
                                      <p:cBhvr>
                                        <p:cTn id="7" dur="500" fill="hold"/>
                                        <p:tgtEl>
                                          <p:spTgt spid="378892"/>
                                        </p:tgtEl>
                                        <p:attrNameLst>
                                          <p:attrName>ppt_w</p:attrName>
                                        </p:attrNameLst>
                                      </p:cBhvr>
                                      <p:tavLst>
                                        <p:tav tm="0">
                                          <p:val>
                                            <p:fltVal val="0"/>
                                          </p:val>
                                        </p:tav>
                                        <p:tav tm="100000">
                                          <p:val>
                                            <p:strVal val="#ppt_w"/>
                                          </p:val>
                                        </p:tav>
                                      </p:tavLst>
                                    </p:anim>
                                    <p:anim calcmode="lin" valueType="num">
                                      <p:cBhvr>
                                        <p:cTn id="8" dur="500" fill="hold"/>
                                        <p:tgtEl>
                                          <p:spTgt spid="378892"/>
                                        </p:tgtEl>
                                        <p:attrNameLst>
                                          <p:attrName>ppt_h</p:attrName>
                                        </p:attrNameLst>
                                      </p:cBhvr>
                                      <p:tavLst>
                                        <p:tav tm="0">
                                          <p:val>
                                            <p:fltVal val="0"/>
                                          </p:val>
                                        </p:tav>
                                        <p:tav tm="100000">
                                          <p:val>
                                            <p:strVal val="#ppt_h"/>
                                          </p:val>
                                        </p:tav>
                                      </p:tavLst>
                                    </p:anim>
                                    <p:anim calcmode="lin" valueType="num">
                                      <p:cBhvr>
                                        <p:cTn id="9" dur="500" fill="hold"/>
                                        <p:tgtEl>
                                          <p:spTgt spid="378892"/>
                                        </p:tgtEl>
                                        <p:attrNameLst>
                                          <p:attrName>ppt_x</p:attrName>
                                        </p:attrNameLst>
                                      </p:cBhvr>
                                      <p:tavLst>
                                        <p:tav tm="0">
                                          <p:val>
                                            <p:fltVal val="0.5"/>
                                          </p:val>
                                        </p:tav>
                                        <p:tav tm="100000">
                                          <p:val>
                                            <p:strVal val="#ppt_x"/>
                                          </p:val>
                                        </p:tav>
                                      </p:tavLst>
                                    </p:anim>
                                    <p:anim calcmode="lin" valueType="num">
                                      <p:cBhvr>
                                        <p:cTn id="10" dur="500" fill="hold"/>
                                        <p:tgtEl>
                                          <p:spTgt spid="37889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nodeType="clickEffect">
                                  <p:stCondLst>
                                    <p:cond delay="0"/>
                                  </p:stCondLst>
                                  <p:childTnLst>
                                    <p:set>
                                      <p:cBhvr>
                                        <p:cTn id="14" dur="1" fill="hold">
                                          <p:stCondLst>
                                            <p:cond delay="0"/>
                                          </p:stCondLst>
                                        </p:cTn>
                                        <p:tgtEl>
                                          <p:spTgt spid="378893"/>
                                        </p:tgtEl>
                                        <p:attrNameLst>
                                          <p:attrName>style.visibility</p:attrName>
                                        </p:attrNameLst>
                                      </p:cBhvr>
                                      <p:to>
                                        <p:strVal val="visible"/>
                                      </p:to>
                                    </p:set>
                                    <p:animEffect transition="in" filter="slide(fromRight)">
                                      <p:cBhvr>
                                        <p:cTn id="15" dur="500"/>
                                        <p:tgtEl>
                                          <p:spTgt spid="378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1C5B598-9E01-4D90-8453-A60E54B29C06}" type="slidenum">
              <a:rPr lang="de-DE" altLang="de-DE" sz="1000">
                <a:solidFill>
                  <a:srgbClr val="71AD2A"/>
                </a:solidFill>
              </a:rPr>
              <a:pPr algn="r">
                <a:spcBef>
                  <a:spcPct val="0"/>
                </a:spcBef>
                <a:buClrTx/>
                <a:buFontTx/>
                <a:buNone/>
              </a:pPr>
              <a:t>75</a:t>
            </a:fld>
            <a:endParaRPr lang="de-DE" altLang="de-DE" sz="1000">
              <a:solidFill>
                <a:srgbClr val="71AD2A"/>
              </a:solidFill>
            </a:endParaRPr>
          </a:p>
        </p:txBody>
      </p:sp>
      <p:sp>
        <p:nvSpPr>
          <p:cNvPr id="83971"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92205" name="Rectangle 13"/>
          <p:cNvSpPr>
            <a:spLocks noChangeArrowheads="1"/>
          </p:cNvSpPr>
          <p:nvPr/>
        </p:nvSpPr>
        <p:spPr bwMode="auto">
          <a:xfrm>
            <a:off x="609600" y="1371600"/>
            <a:ext cx="86550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t>Die Beurteilungen der DLG-Prüfstelle:</a:t>
            </a:r>
            <a:endParaRPr lang="de-DE" altLang="de-DE" sz="1800" u="sng"/>
          </a:p>
        </p:txBody>
      </p:sp>
      <p:sp>
        <p:nvSpPr>
          <p:cNvPr id="392206" name="Rectangle 14"/>
          <p:cNvSpPr>
            <a:spLocks noChangeArrowheads="1"/>
          </p:cNvSpPr>
          <p:nvPr/>
        </p:nvSpPr>
        <p:spPr bwMode="auto">
          <a:xfrm>
            <a:off x="609600" y="1828800"/>
            <a:ext cx="8655050" cy="944563"/>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t>"...die Wirkungsgradkurven des Vario zeigen sehr gleichmäßige, harmonische Verläufe..."                                                              </a:t>
            </a:r>
          </a:p>
          <a:p>
            <a:pPr>
              <a:spcBef>
                <a:spcPct val="50000"/>
              </a:spcBef>
              <a:buClrTx/>
              <a:buFontTx/>
              <a:buNone/>
            </a:pPr>
            <a:r>
              <a:rPr lang="de-DE" altLang="de-DE" sz="1600"/>
              <a:t>Der Wirkungsgrad liegt im Geschwindigkeitsbereich von 5 - 15 km/h auf einem gleichmäßig hohen Niveau.</a:t>
            </a:r>
          </a:p>
        </p:txBody>
      </p:sp>
      <p:sp>
        <p:nvSpPr>
          <p:cNvPr id="392207" name="Rectangle 15"/>
          <p:cNvSpPr>
            <a:spLocks noChangeArrowheads="1"/>
          </p:cNvSpPr>
          <p:nvPr/>
        </p:nvSpPr>
        <p:spPr bwMode="auto">
          <a:xfrm>
            <a:off x="609600" y="2895600"/>
            <a:ext cx="8655050" cy="82232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t>"...die maximale Zugkraftübertragung des Getriebes konnte allerdings nicht gemessen werden, weil trotz Ballast und der extrem hohen Reibbeiwerte der DLG-Meßstrecke in Groß-Umstadt die Reifen schon lange vorher durchdrehten..."</a:t>
            </a:r>
          </a:p>
        </p:txBody>
      </p:sp>
      <p:sp>
        <p:nvSpPr>
          <p:cNvPr id="392208" name="Rectangle 16"/>
          <p:cNvSpPr>
            <a:spLocks noChangeArrowheads="1"/>
          </p:cNvSpPr>
          <p:nvPr/>
        </p:nvSpPr>
        <p:spPr bwMode="auto">
          <a:xfrm>
            <a:off x="609600" y="3810000"/>
            <a:ext cx="8655050" cy="944563"/>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t>"...der Zugleistungswirkungsgrad des stufenlosen VARIO-Traktors ist fast gleich gut wie der Wirkungsgrad des Vierfach-Lastschaltgetreibes im Favorit 800..."                                                         </a:t>
            </a:r>
          </a:p>
          <a:p>
            <a:pPr>
              <a:spcBef>
                <a:spcPct val="50000"/>
              </a:spcBef>
              <a:buClrTx/>
              <a:buFontTx/>
              <a:buNone/>
            </a:pPr>
            <a:r>
              <a:rPr lang="de-DE" altLang="de-DE" sz="1600"/>
              <a:t>Damit liegt der Wirkungsgrad des VARIO-Getriebes höher als bei Vollastschaltgetrieben.</a:t>
            </a:r>
          </a:p>
        </p:txBody>
      </p:sp>
      <p:sp>
        <p:nvSpPr>
          <p:cNvPr id="392209" name="Rectangle 17"/>
          <p:cNvSpPr>
            <a:spLocks noChangeArrowheads="1"/>
          </p:cNvSpPr>
          <p:nvPr/>
        </p:nvSpPr>
        <p:spPr bwMode="auto">
          <a:xfrm>
            <a:off x="609600" y="4876800"/>
            <a:ext cx="8655050" cy="82232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t>"...ein VARIO-Vorteil ist die viel einfachere und komfortablere Geschwindigkeitswahl und die Möglichkeiten, durch Nutzung der eingebauten elektronischen Regelfunktionen immer mit opt. Fahrgeschwindigkeit oder opt. Motor- bzw. Zapfwellendrehzahl zu fahren..."</a:t>
            </a:r>
          </a:p>
        </p:txBody>
      </p:sp>
      <p:sp>
        <p:nvSpPr>
          <p:cNvPr id="10"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Wirkungsgrad -  Fendt-</a:t>
            </a:r>
            <a:r>
              <a:rPr lang="de-DE" kern="0" dirty="0" err="1"/>
              <a:t>Vario</a:t>
            </a:r>
            <a:r>
              <a:rPr lang="de-DE" kern="0" dirty="0"/>
              <a:t>-Getriebe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92205"/>
                                        </p:tgtEl>
                                        <p:attrNameLst>
                                          <p:attrName>style.visibility</p:attrName>
                                        </p:attrNameLst>
                                      </p:cBhvr>
                                      <p:to>
                                        <p:strVal val="visible"/>
                                      </p:to>
                                    </p:set>
                                    <p:animEffect transition="in" filter="box(out)">
                                      <p:cBhvr>
                                        <p:cTn id="7" dur="500"/>
                                        <p:tgtEl>
                                          <p:spTgt spid="392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392206"/>
                                        </p:tgtEl>
                                        <p:attrNameLst>
                                          <p:attrName>style.visibility</p:attrName>
                                        </p:attrNameLst>
                                      </p:cBhvr>
                                      <p:to>
                                        <p:strVal val="visible"/>
                                      </p:to>
                                    </p:set>
                                    <p:animEffect transition="in" filter="wipe(left)">
                                      <p:cBhvr>
                                        <p:cTn id="12" dur="300"/>
                                        <p:tgtEl>
                                          <p:spTgt spid="3922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392207"/>
                                        </p:tgtEl>
                                        <p:attrNameLst>
                                          <p:attrName>style.visibility</p:attrName>
                                        </p:attrNameLst>
                                      </p:cBhvr>
                                      <p:to>
                                        <p:strVal val="visible"/>
                                      </p:to>
                                    </p:set>
                                    <p:animEffect transition="in" filter="wipe(left)">
                                      <p:cBhvr>
                                        <p:cTn id="17" dur="300"/>
                                        <p:tgtEl>
                                          <p:spTgt spid="3922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392208"/>
                                        </p:tgtEl>
                                        <p:attrNameLst>
                                          <p:attrName>style.visibility</p:attrName>
                                        </p:attrNameLst>
                                      </p:cBhvr>
                                      <p:to>
                                        <p:strVal val="visible"/>
                                      </p:to>
                                    </p:set>
                                    <p:animEffect transition="in" filter="wipe(left)">
                                      <p:cBhvr>
                                        <p:cTn id="22" dur="300"/>
                                        <p:tgtEl>
                                          <p:spTgt spid="3922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392209"/>
                                        </p:tgtEl>
                                        <p:attrNameLst>
                                          <p:attrName>style.visibility</p:attrName>
                                        </p:attrNameLst>
                                      </p:cBhvr>
                                      <p:to>
                                        <p:strVal val="visible"/>
                                      </p:to>
                                    </p:set>
                                    <p:animEffect transition="in" filter="wipe(left)">
                                      <p:cBhvr>
                                        <p:cTn id="27" dur="300"/>
                                        <p:tgtEl>
                                          <p:spTgt spid="392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5" grpId="0" autoUpdateAnimBg="0"/>
      <p:bldP spid="392206" grpId="0" animBg="1" autoUpdateAnimBg="0"/>
      <p:bldP spid="392207" grpId="0" animBg="1" autoUpdateAnimBg="0"/>
      <p:bldP spid="392208" grpId="0" animBg="1" autoUpdateAnimBg="0"/>
      <p:bldP spid="392209"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7D44EBBF-7CF1-4136-B138-7ED430B70177}" type="slidenum">
              <a:rPr lang="de-DE" altLang="de-DE" sz="1000">
                <a:solidFill>
                  <a:srgbClr val="71AD2A"/>
                </a:solidFill>
              </a:rPr>
              <a:pPr algn="r">
                <a:spcBef>
                  <a:spcPct val="0"/>
                </a:spcBef>
                <a:buClrTx/>
                <a:buFontTx/>
                <a:buNone/>
              </a:pPr>
              <a:t>76</a:t>
            </a:fld>
            <a:endParaRPr lang="de-DE" altLang="de-DE" sz="1000">
              <a:solidFill>
                <a:srgbClr val="71AD2A"/>
              </a:solidFill>
            </a:endParaRPr>
          </a:p>
        </p:txBody>
      </p:sp>
      <p:sp>
        <p:nvSpPr>
          <p:cNvPr id="6553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77873" name="Picture 17" descr="VARIO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38200"/>
            <a:ext cx="48752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7874" name="Group 18"/>
          <p:cNvGrpSpPr>
            <a:grpSpLocks/>
          </p:cNvGrpSpPr>
          <p:nvPr/>
        </p:nvGrpSpPr>
        <p:grpSpPr bwMode="auto">
          <a:xfrm>
            <a:off x="5638800" y="1720850"/>
            <a:ext cx="3124200" cy="336550"/>
            <a:chOff x="2976" y="1008"/>
            <a:chExt cx="1968" cy="212"/>
          </a:xfrm>
        </p:grpSpPr>
        <p:sp>
          <p:nvSpPr>
            <p:cNvPr id="65543" name="Line 19"/>
            <p:cNvSpPr>
              <a:spLocks noChangeShapeType="1"/>
            </p:cNvSpPr>
            <p:nvPr/>
          </p:nvSpPr>
          <p:spPr bwMode="auto">
            <a:xfrm flipH="1" flipV="1">
              <a:off x="2976" y="1008"/>
              <a:ext cx="768"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5544" name="Text Box 20"/>
            <p:cNvSpPr txBox="1">
              <a:spLocks noChangeArrowheads="1"/>
            </p:cNvSpPr>
            <p:nvPr/>
          </p:nvSpPr>
          <p:spPr bwMode="auto">
            <a:xfrm>
              <a:off x="3696" y="1008"/>
              <a:ext cx="1248"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Planetensatz</a:t>
              </a:r>
            </a:p>
          </p:txBody>
        </p:sp>
      </p:grpSp>
      <p:sp>
        <p:nvSpPr>
          <p:cNvPr id="2" name="Titel 1"/>
          <p:cNvSpPr>
            <a:spLocks noGrp="1"/>
          </p:cNvSpPr>
          <p:nvPr>
            <p:ph type="title"/>
          </p:nvPr>
        </p:nvSpPr>
        <p:spPr/>
        <p:txBody>
          <a:bodyPr/>
          <a:lstStyle/>
          <a:p>
            <a:r>
              <a:rPr lang="de-DE" dirty="0"/>
              <a:t>Fendt-</a:t>
            </a:r>
            <a:r>
              <a:rPr lang="de-DE" dirty="0" err="1"/>
              <a:t>Vario</a:t>
            </a:r>
            <a:r>
              <a:rPr lang="de-DE" dirty="0"/>
              <a:t> Getriebeaufbau</a:t>
            </a:r>
          </a:p>
        </p:txBody>
      </p:sp>
    </p:spTree>
    <p:extLst>
      <p:ext uri="{BB962C8B-B14F-4D97-AF65-F5344CB8AC3E}">
        <p14:creationId xmlns:p14="http://schemas.microsoft.com/office/powerpoint/2010/main" val="40567757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77873"/>
                                        </p:tgtEl>
                                        <p:attrNameLst>
                                          <p:attrName>style.visibility</p:attrName>
                                        </p:attrNameLst>
                                      </p:cBhvr>
                                      <p:to>
                                        <p:strVal val="visible"/>
                                      </p:to>
                                    </p:set>
                                    <p:anim calcmode="lin" valueType="num">
                                      <p:cBhvr>
                                        <p:cTn id="7" dur="500" fill="hold"/>
                                        <p:tgtEl>
                                          <p:spTgt spid="377873"/>
                                        </p:tgtEl>
                                        <p:attrNameLst>
                                          <p:attrName>ppt_w</p:attrName>
                                        </p:attrNameLst>
                                      </p:cBhvr>
                                      <p:tavLst>
                                        <p:tav tm="0">
                                          <p:val>
                                            <p:fltVal val="0"/>
                                          </p:val>
                                        </p:tav>
                                        <p:tav tm="100000">
                                          <p:val>
                                            <p:strVal val="#ppt_w"/>
                                          </p:val>
                                        </p:tav>
                                      </p:tavLst>
                                    </p:anim>
                                    <p:anim calcmode="lin" valueType="num">
                                      <p:cBhvr>
                                        <p:cTn id="8" dur="500" fill="hold"/>
                                        <p:tgtEl>
                                          <p:spTgt spid="37787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nodeType="clickEffect">
                                  <p:stCondLst>
                                    <p:cond delay="0"/>
                                  </p:stCondLst>
                                  <p:childTnLst>
                                    <p:set>
                                      <p:cBhvr>
                                        <p:cTn id="12" dur="1" fill="hold">
                                          <p:stCondLst>
                                            <p:cond delay="0"/>
                                          </p:stCondLst>
                                        </p:cTn>
                                        <p:tgtEl>
                                          <p:spTgt spid="377874"/>
                                        </p:tgtEl>
                                        <p:attrNameLst>
                                          <p:attrName>style.visibility</p:attrName>
                                        </p:attrNameLst>
                                      </p:cBhvr>
                                      <p:to>
                                        <p:strVal val="visible"/>
                                      </p:to>
                                    </p:set>
                                    <p:animEffect transition="in" filter="slide(fromRight)">
                                      <p:cBhvr>
                                        <p:cTn id="13" dur="500"/>
                                        <p:tgtEl>
                                          <p:spTgt spid="37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Schnittbild </a:t>
            </a:r>
            <a:r>
              <a:rPr lang="de-DE" dirty="0" err="1"/>
              <a:t>Hydrostateinheit</a:t>
            </a:r>
            <a:r>
              <a:rPr lang="de-DE" dirty="0"/>
              <a:t> eines Selbstfahrers</a:t>
            </a:r>
          </a:p>
        </p:txBody>
      </p:sp>
      <p:sp>
        <p:nvSpPr>
          <p:cNvPr id="8499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8ACEE40-C141-450C-B9BD-A27C1ADBAB79}" type="slidenum">
              <a:rPr lang="de-DE" altLang="de-DE" sz="1000">
                <a:solidFill>
                  <a:srgbClr val="71AD2A"/>
                </a:solidFill>
              </a:rPr>
              <a:pPr algn="r">
                <a:spcBef>
                  <a:spcPct val="0"/>
                </a:spcBef>
                <a:buClrTx/>
                <a:buFontTx/>
                <a:buNone/>
              </a:pPr>
              <a:t>77</a:t>
            </a:fld>
            <a:endParaRPr lang="de-DE" altLang="de-DE" sz="1000">
              <a:solidFill>
                <a:srgbClr val="71AD2A"/>
              </a:solidFill>
            </a:endParaRPr>
          </a:p>
        </p:txBody>
      </p:sp>
      <p:sp>
        <p:nvSpPr>
          <p:cNvPr id="8499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386060" name="Picture 12" descr="KONPU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25500"/>
            <a:ext cx="68580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bgerundetes Rechteck 2">
            <a:hlinkClick r:id="rId3"/>
          </p:cNvPr>
          <p:cNvSpPr/>
          <p:nvPr/>
        </p:nvSpPr>
        <p:spPr bwMode="auto">
          <a:xfrm>
            <a:off x="632520" y="5013176"/>
            <a:ext cx="504056" cy="360040"/>
          </a:xfrm>
          <a:prstGeom prst="roundRect">
            <a:avLst/>
          </a:prstGeom>
          <a:solidFill>
            <a:schemeClr val="accent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86060"/>
                                        </p:tgtEl>
                                        <p:attrNameLst>
                                          <p:attrName>style.visibility</p:attrName>
                                        </p:attrNameLst>
                                      </p:cBhvr>
                                      <p:to>
                                        <p:strVal val="visible"/>
                                      </p:to>
                                    </p:set>
                                    <p:animEffect transition="in" filter="wipe(up)">
                                      <p:cBhvr>
                                        <p:cTn id="7" dur="500"/>
                                        <p:tgtEl>
                                          <p:spTgt spid="386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43A6771-E795-4BC4-8D34-1E0F3209A19D}" type="slidenum">
              <a:rPr lang="de-DE" altLang="de-DE" sz="1000">
                <a:solidFill>
                  <a:srgbClr val="71AD2A"/>
                </a:solidFill>
              </a:rPr>
              <a:pPr algn="r">
                <a:spcBef>
                  <a:spcPct val="0"/>
                </a:spcBef>
                <a:buClrTx/>
                <a:buFontTx/>
                <a:buNone/>
              </a:pPr>
              <a:t>78</a:t>
            </a:fld>
            <a:endParaRPr lang="de-DE" altLang="de-DE" sz="1000">
              <a:solidFill>
                <a:srgbClr val="71AD2A"/>
              </a:solidFill>
            </a:endParaRPr>
          </a:p>
        </p:txBody>
      </p:sp>
      <p:sp>
        <p:nvSpPr>
          <p:cNvPr id="87043"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graphicFrame>
        <p:nvGraphicFramePr>
          <p:cNvPr id="276492" name="Object 12">
            <a:hlinkClick r:id="" action="ppaction://ole?verb=0"/>
          </p:cNvPr>
          <p:cNvGraphicFramePr>
            <a:graphicFrameLocks/>
          </p:cNvGraphicFramePr>
          <p:nvPr>
            <p:extLst>
              <p:ext uri="{D42A27DB-BD31-4B8C-83A1-F6EECF244321}">
                <p14:modId xmlns:p14="http://schemas.microsoft.com/office/powerpoint/2010/main" val="3154916080"/>
              </p:ext>
            </p:extLst>
          </p:nvPr>
        </p:nvGraphicFramePr>
        <p:xfrm>
          <a:off x="263598" y="1196752"/>
          <a:ext cx="8937874" cy="3794125"/>
        </p:xfrm>
        <a:graphic>
          <a:graphicData uri="http://schemas.openxmlformats.org/presentationml/2006/ole">
            <mc:AlternateContent xmlns:mc="http://schemas.openxmlformats.org/markup-compatibility/2006">
              <mc:Choice xmlns:v="urn:schemas-microsoft-com:vml" Requires="v">
                <p:oleObj name="Arbeitsblatt" r:id="rId2" imgW="8585299" imgH="3790928" progId="Excel.Sheet.8">
                  <p:embed/>
                </p:oleObj>
              </mc:Choice>
              <mc:Fallback>
                <p:oleObj name="Arbeitsblatt" r:id="rId2" imgW="8585299" imgH="3790928" progId="Excel.Sheet.8">
                  <p:embed/>
                  <p:pic>
                    <p:nvPicPr>
                      <p:cNvPr id="0" name="Object 12"/>
                      <p:cNvPicPr>
                        <a:picLocks noChangeArrowheads="1"/>
                      </p:cNvPicPr>
                      <p:nvPr/>
                    </p:nvPicPr>
                    <p:blipFill>
                      <a:blip r:embed="rId3"/>
                      <a:srcRect/>
                      <a:stretch>
                        <a:fillRect/>
                      </a:stretch>
                    </p:blipFill>
                    <p:spPr bwMode="auto">
                      <a:xfrm>
                        <a:off x="263598" y="1196752"/>
                        <a:ext cx="8937874" cy="3794125"/>
                      </a:xfrm>
                      <a:prstGeom prst="rect">
                        <a:avLst/>
                      </a:prstGeom>
                      <a:solidFill>
                        <a:srgbClr val="FFFFFF"/>
                      </a:solidFill>
                      <a:ln>
                        <a:noFill/>
                      </a:ln>
                      <a:effectLst/>
                    </p:spPr>
                  </p:pic>
                </p:oleObj>
              </mc:Fallback>
            </mc:AlternateContent>
          </a:graphicData>
        </a:graphic>
      </p:graphicFrame>
      <p:sp>
        <p:nvSpPr>
          <p:cNvPr id="6" name="Titel 1"/>
          <p:cNvSpPr txBox="1">
            <a:spLocks/>
          </p:cNvSpPr>
          <p:nvPr/>
        </p:nvSpPr>
        <p:spPr>
          <a:xfrm>
            <a:off x="508000" y="188913"/>
            <a:ext cx="8718550" cy="609600"/>
          </a:xfrm>
          <a:prstGeom prst="rect">
            <a:avLst/>
          </a:prstGeom>
        </p:spPr>
        <p:txBody>
          <a:bodyPr/>
          <a:lstStyle>
            <a:lvl1pPr algn="l" defTabSz="457200" rtl="0" eaLnBrk="0" fontAlgn="base" hangingPunct="0">
              <a:spcBef>
                <a:spcPct val="0"/>
              </a:spcBef>
              <a:spcAft>
                <a:spcPct val="0"/>
              </a:spcAft>
              <a:defRPr sz="2800" b="1">
                <a:solidFill>
                  <a:schemeClr val="tx1"/>
                </a:solidFill>
                <a:latin typeface="+mj-lt"/>
                <a:ea typeface="ＭＳ Ｐゴシック" pitchFamily="34" charset="-128"/>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a:lstStyle>
          <a:p>
            <a:r>
              <a:rPr lang="de-DE" kern="0" dirty="0"/>
              <a:t>Vergleich Getriebebauarten - Wirkungsgrad</a:t>
            </a:r>
          </a:p>
        </p:txBody>
      </p:sp>
      <p:sp>
        <p:nvSpPr>
          <p:cNvPr id="2" name="Rechteck 1"/>
          <p:cNvSpPr/>
          <p:nvPr/>
        </p:nvSpPr>
        <p:spPr bwMode="auto">
          <a:xfrm>
            <a:off x="7473280" y="1700808"/>
            <a:ext cx="175327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
        <p:nvSpPr>
          <p:cNvPr id="3" name="Rechteck 2"/>
          <p:cNvSpPr/>
          <p:nvPr/>
        </p:nvSpPr>
        <p:spPr bwMode="auto">
          <a:xfrm>
            <a:off x="7473280" y="1700808"/>
            <a:ext cx="175327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
        <p:nvSpPr>
          <p:cNvPr id="4" name="Rechteck 3"/>
          <p:cNvSpPr/>
          <p:nvPr/>
        </p:nvSpPr>
        <p:spPr bwMode="auto">
          <a:xfrm>
            <a:off x="7473280" y="1700808"/>
            <a:ext cx="1753270" cy="3312368"/>
          </a:xfrm>
          <a:prstGeom prst="rect">
            <a:avLst/>
          </a:prstGeom>
          <a:solidFill>
            <a:srgbClr val="FF0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
        <p:nvSpPr>
          <p:cNvPr id="5" name="Rechteck 4"/>
          <p:cNvSpPr/>
          <p:nvPr/>
        </p:nvSpPr>
        <p:spPr bwMode="auto">
          <a:xfrm>
            <a:off x="6825208" y="5445224"/>
            <a:ext cx="792088"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charset="0"/>
            </a:endParaRPr>
          </a:p>
        </p:txBody>
      </p:sp>
      <p:sp>
        <p:nvSpPr>
          <p:cNvPr id="7" name="Rechteck 6"/>
          <p:cNvSpPr/>
          <p:nvPr/>
        </p:nvSpPr>
        <p:spPr bwMode="auto">
          <a:xfrm>
            <a:off x="4736976" y="5229200"/>
            <a:ext cx="1584176" cy="576064"/>
          </a:xfrm>
          <a:prstGeom prst="rect">
            <a:avLst/>
          </a:prstGeom>
          <a:solidFill>
            <a:srgbClr val="92D05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a:ln>
                  <a:noFill/>
                </a:ln>
                <a:solidFill>
                  <a:schemeClr val="tx1"/>
                </a:solidFill>
                <a:effectLst/>
                <a:latin typeface="Arial" charset="0"/>
                <a:hlinkClick r:id="rId4"/>
              </a:rPr>
              <a:t>Vario1000</a:t>
            </a:r>
            <a:endParaRPr kumimoji="0" lang="de-DE" sz="2000" b="0" i="0" u="none" strike="noStrike" cap="none" normalizeH="0" baseline="0">
              <a:ln>
                <a:noFill/>
              </a:ln>
              <a:solidFill>
                <a:schemeClr val="tx1"/>
              </a:solidFill>
              <a:effectLst/>
              <a:latin typeface="Arial"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76492"/>
                                        </p:tgtEl>
                                        <p:attrNameLst>
                                          <p:attrName>style.visibility</p:attrName>
                                        </p:attrNameLst>
                                      </p:cBhvr>
                                      <p:to>
                                        <p:strVal val="visible"/>
                                      </p:to>
                                    </p:set>
                                    <p:anim calcmode="lin" valueType="num">
                                      <p:cBhvr>
                                        <p:cTn id="7" dur="500" fill="hold"/>
                                        <p:tgtEl>
                                          <p:spTgt spid="276492"/>
                                        </p:tgtEl>
                                        <p:attrNameLst>
                                          <p:attrName>ppt_w</p:attrName>
                                        </p:attrNameLst>
                                      </p:cBhvr>
                                      <p:tavLst>
                                        <p:tav tm="0">
                                          <p:val>
                                            <p:fltVal val="0"/>
                                          </p:val>
                                        </p:tav>
                                        <p:tav tm="100000">
                                          <p:val>
                                            <p:strVal val="#ppt_w"/>
                                          </p:val>
                                        </p:tav>
                                      </p:tavLst>
                                    </p:anim>
                                    <p:anim calcmode="lin" valueType="num">
                                      <p:cBhvr>
                                        <p:cTn id="8" dur="500" fill="hold"/>
                                        <p:tgtEl>
                                          <p:spTgt spid="2764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D419D-1691-4F5E-94A5-5BBEB1B479C4}"/>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00131384-510C-697E-16A7-3DC0383647D2}"/>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79</a:t>
            </a:fld>
            <a:endParaRPr lang="de-DE" altLang="de-DE"/>
          </a:p>
        </p:txBody>
      </p:sp>
      <p:sp>
        <p:nvSpPr>
          <p:cNvPr id="4" name="Fußzeilenplatzhalter 3">
            <a:extLst>
              <a:ext uri="{FF2B5EF4-FFF2-40B4-BE49-F238E27FC236}">
                <a16:creationId xmlns:a16="http://schemas.microsoft.com/office/drawing/2014/main" id="{313284BB-F960-ACD1-E3D7-0A79303F855B}"/>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29DA0C72-8D74-3A95-7B3F-080A1D776830}"/>
              </a:ext>
            </a:extLst>
          </p:cNvPr>
          <p:cNvPicPr>
            <a:picLocks noChangeAspect="1"/>
          </p:cNvPicPr>
          <p:nvPr/>
        </p:nvPicPr>
        <p:blipFill>
          <a:blip r:embed="rId2"/>
          <a:stretch>
            <a:fillRect/>
          </a:stretch>
        </p:blipFill>
        <p:spPr>
          <a:xfrm>
            <a:off x="213850" y="332656"/>
            <a:ext cx="9196847" cy="5550013"/>
          </a:xfrm>
          <a:prstGeom prst="rect">
            <a:avLst/>
          </a:prstGeom>
        </p:spPr>
      </p:pic>
    </p:spTree>
    <p:extLst>
      <p:ext uri="{BB962C8B-B14F-4D97-AF65-F5344CB8AC3E}">
        <p14:creationId xmlns:p14="http://schemas.microsoft.com/office/powerpoint/2010/main" val="207661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Aufgaben Fahrkupplung</a:t>
            </a:r>
          </a:p>
        </p:txBody>
      </p:sp>
      <p:sp>
        <p:nvSpPr>
          <p:cNvPr id="18434"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FA15913-93E1-4A50-B57F-6FAD44A39C01}" type="slidenum">
              <a:rPr lang="de-DE" altLang="de-DE" sz="1000">
                <a:solidFill>
                  <a:srgbClr val="71AD2A"/>
                </a:solidFill>
              </a:rPr>
              <a:pPr algn="r">
                <a:spcBef>
                  <a:spcPct val="0"/>
                </a:spcBef>
                <a:buClrTx/>
                <a:buFontTx/>
                <a:buNone/>
              </a:pPr>
              <a:t>8</a:t>
            </a:fld>
            <a:endParaRPr lang="de-DE" altLang="de-DE" sz="1000">
              <a:solidFill>
                <a:srgbClr val="71AD2A"/>
              </a:solidFill>
            </a:endParaRPr>
          </a:p>
        </p:txBody>
      </p:sp>
      <p:sp>
        <p:nvSpPr>
          <p:cNvPr id="18435"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396314" name="Rectangle 26"/>
          <p:cNvSpPr>
            <a:spLocks noChangeArrowheads="1"/>
          </p:cNvSpPr>
          <p:nvPr/>
        </p:nvSpPr>
        <p:spPr bwMode="auto">
          <a:xfrm>
            <a:off x="685800" y="1219200"/>
            <a:ext cx="69342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Wozu dient eine Fahrkupplung ?</a:t>
            </a:r>
          </a:p>
        </p:txBody>
      </p:sp>
      <p:sp>
        <p:nvSpPr>
          <p:cNvPr id="396315" name="Rectangle 27"/>
          <p:cNvSpPr>
            <a:spLocks noChangeArrowheads="1"/>
          </p:cNvSpPr>
          <p:nvPr/>
        </p:nvSpPr>
        <p:spPr bwMode="auto">
          <a:xfrm>
            <a:off x="685800" y="2819400"/>
            <a:ext cx="69342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a:t>
            </a:r>
            <a:r>
              <a:rPr lang="de-DE" altLang="de-DE" sz="1400">
                <a:solidFill>
                  <a:srgbClr val="000000"/>
                </a:solidFill>
              </a:rPr>
              <a:t>Motordrehmoment auf das Getriebe übertragen</a:t>
            </a:r>
            <a:endParaRPr lang="de-DE" altLang="de-DE" sz="1400">
              <a:solidFill>
                <a:srgbClr val="DC0081"/>
              </a:solidFill>
            </a:endParaRPr>
          </a:p>
        </p:txBody>
      </p:sp>
      <p:sp>
        <p:nvSpPr>
          <p:cNvPr id="396316" name="Rectangle 28"/>
          <p:cNvSpPr>
            <a:spLocks noChangeArrowheads="1"/>
          </p:cNvSpPr>
          <p:nvPr/>
        </p:nvSpPr>
        <p:spPr bwMode="auto">
          <a:xfrm>
            <a:off x="685800" y="3124200"/>
            <a:ext cx="6934200" cy="322263"/>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110000"/>
              </a:lnSpc>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weiches und ruckfreies Anfahren ermöglichen</a:t>
            </a:r>
          </a:p>
        </p:txBody>
      </p:sp>
      <p:sp>
        <p:nvSpPr>
          <p:cNvPr id="396317" name="Rectangle 29"/>
          <p:cNvSpPr>
            <a:spLocks noChangeArrowheads="1"/>
          </p:cNvSpPr>
          <p:nvPr/>
        </p:nvSpPr>
        <p:spPr bwMode="auto">
          <a:xfrm>
            <a:off x="685800" y="3429000"/>
            <a:ext cx="6934200" cy="322263"/>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110000"/>
              </a:lnSpc>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Kraftfluss zum Schalten von Gängen zwischen Motor und Getriebe unterbrechen</a:t>
            </a:r>
          </a:p>
        </p:txBody>
      </p:sp>
      <p:sp>
        <p:nvSpPr>
          <p:cNvPr id="396318" name="Rectangle 30"/>
          <p:cNvSpPr>
            <a:spLocks noChangeArrowheads="1"/>
          </p:cNvSpPr>
          <p:nvPr/>
        </p:nvSpPr>
        <p:spPr bwMode="auto">
          <a:xfrm>
            <a:off x="685800" y="3733800"/>
            <a:ext cx="6934200" cy="322263"/>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nSpc>
                <a:spcPct val="110000"/>
              </a:lnSpc>
              <a:spcBef>
                <a:spcPct val="50000"/>
              </a:spcBef>
              <a:buClrTx/>
              <a:buFontTx/>
              <a:buNone/>
            </a:pPr>
            <a:r>
              <a:rPr lang="de-DE" altLang="de-DE" sz="1400">
                <a:solidFill>
                  <a:srgbClr val="000000"/>
                </a:solidFill>
                <a:sym typeface="Wingdings" pitchFamily="2" charset="2"/>
              </a:rPr>
              <a:t> Motor und Kraftübertragungsteile vor Überlastung schützen</a:t>
            </a:r>
            <a:endParaRPr lang="de-DE" altLang="de-DE" sz="1400">
              <a:solidFill>
                <a:srgbClr val="000000"/>
              </a:solidFill>
            </a:endParaRPr>
          </a:p>
        </p:txBody>
      </p:sp>
      <p:sp>
        <p:nvSpPr>
          <p:cNvPr id="396319" name="Rectangle 31"/>
          <p:cNvSpPr>
            <a:spLocks noChangeArrowheads="1"/>
          </p:cNvSpPr>
          <p:nvPr/>
        </p:nvSpPr>
        <p:spPr bwMode="auto">
          <a:xfrm>
            <a:off x="685800" y="4038600"/>
            <a:ext cx="69342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 Drehschwingungen dämpfen</a:t>
            </a:r>
            <a:endParaRPr lang="de-DE" altLang="de-DE" sz="1400">
              <a:solidFill>
                <a:srgbClr val="000000"/>
              </a:solidFill>
            </a:endParaRPr>
          </a:p>
        </p:txBody>
      </p:sp>
      <p:sp>
        <p:nvSpPr>
          <p:cNvPr id="396320" name="Text Box 32"/>
          <p:cNvSpPr txBox="1">
            <a:spLocks noChangeArrowheads="1"/>
          </p:cNvSpPr>
          <p:nvPr/>
        </p:nvSpPr>
        <p:spPr bwMode="auto">
          <a:xfrm>
            <a:off x="685800" y="1600200"/>
            <a:ext cx="8458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rPr>
              <a:t>Der Verbrennungsmotor muss mit einer gewissen Mindestdrehzahl drehen, um das zum Anfahren not-wendige Drehmoment abgeben zu können. Zum ruckfreien Anfahren muss die Kupplung durch Schlupf eine Drehzahlangleichung zwischen Motor und Getriebe durchführen.</a:t>
            </a:r>
            <a:endParaRPr lang="de-DE" altLang="de-DE" sz="1400" b="1">
              <a:solidFill>
                <a:srgbClr val="FF3300"/>
              </a:solidFill>
            </a:endParaRPr>
          </a:p>
        </p:txBody>
      </p:sp>
      <p:sp>
        <p:nvSpPr>
          <p:cNvPr id="396321" name="Text Box 33"/>
          <p:cNvSpPr txBox="1">
            <a:spLocks noChangeArrowheads="1"/>
          </p:cNvSpPr>
          <p:nvPr/>
        </p:nvSpPr>
        <p:spPr bwMode="auto">
          <a:xfrm>
            <a:off x="685800" y="4572000"/>
            <a:ext cx="6934200" cy="3048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Reibkupplungsarten :</a:t>
            </a:r>
            <a:endParaRPr lang="de-DE" altLang="de-DE" sz="1400" b="1">
              <a:solidFill>
                <a:srgbClr val="FF3300"/>
              </a:solidFill>
            </a:endParaRPr>
          </a:p>
        </p:txBody>
      </p:sp>
      <p:sp>
        <p:nvSpPr>
          <p:cNvPr id="396327" name="Rectangle 39"/>
          <p:cNvSpPr>
            <a:spLocks noChangeArrowheads="1"/>
          </p:cNvSpPr>
          <p:nvPr/>
        </p:nvSpPr>
        <p:spPr bwMode="auto">
          <a:xfrm>
            <a:off x="685800" y="2438400"/>
            <a:ext cx="6934200" cy="301625"/>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b="1">
                <a:solidFill>
                  <a:srgbClr val="000000"/>
                </a:solidFill>
              </a:rPr>
              <a:t>Aufgaben einer Fahrkupplung :</a:t>
            </a:r>
          </a:p>
        </p:txBody>
      </p:sp>
      <p:sp>
        <p:nvSpPr>
          <p:cNvPr id="396328" name="Text Box 40"/>
          <p:cNvSpPr txBox="1">
            <a:spLocks noChangeArrowheads="1"/>
          </p:cNvSpPr>
          <p:nvPr/>
        </p:nvSpPr>
        <p:spPr bwMode="auto">
          <a:xfrm>
            <a:off x="685800" y="4953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Einscheibenkupplung</a:t>
            </a:r>
          </a:p>
        </p:txBody>
      </p:sp>
      <p:sp>
        <p:nvSpPr>
          <p:cNvPr id="396329" name="Text Box 41"/>
          <p:cNvSpPr txBox="1">
            <a:spLocks noChangeArrowheads="1"/>
          </p:cNvSpPr>
          <p:nvPr/>
        </p:nvSpPr>
        <p:spPr bwMode="auto">
          <a:xfrm>
            <a:off x="685800" y="51816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Doppelkupplung</a:t>
            </a:r>
          </a:p>
        </p:txBody>
      </p:sp>
      <p:sp>
        <p:nvSpPr>
          <p:cNvPr id="396330" name="Text Box 42"/>
          <p:cNvSpPr txBox="1">
            <a:spLocks noChangeArrowheads="1"/>
          </p:cNvSpPr>
          <p:nvPr/>
        </p:nvSpPr>
        <p:spPr bwMode="auto">
          <a:xfrm>
            <a:off x="685800" y="54102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400">
                <a:solidFill>
                  <a:srgbClr val="000000"/>
                </a:solidFill>
                <a:sym typeface="Wingdings" pitchFamily="2" charset="2"/>
              </a:rPr>
              <a:t></a:t>
            </a:r>
            <a:r>
              <a:rPr lang="de-DE" altLang="de-DE" sz="1400">
                <a:solidFill>
                  <a:srgbClr val="000000"/>
                </a:solidFill>
              </a:rPr>
              <a:t> Lamellenkupplung</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396314"/>
                                        </p:tgtEl>
                                        <p:attrNameLst>
                                          <p:attrName>style.visibility</p:attrName>
                                        </p:attrNameLst>
                                      </p:cBhvr>
                                      <p:to>
                                        <p:strVal val="visible"/>
                                      </p:to>
                                    </p:set>
                                    <p:animEffect transition="in" filter="wipe(left)">
                                      <p:cBhvr>
                                        <p:cTn id="7" dur="300"/>
                                        <p:tgtEl>
                                          <p:spTgt spid="396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396320"/>
                                        </p:tgtEl>
                                        <p:attrNameLst>
                                          <p:attrName>style.visibility</p:attrName>
                                        </p:attrNameLst>
                                      </p:cBhvr>
                                      <p:to>
                                        <p:strVal val="visible"/>
                                      </p:to>
                                    </p:set>
                                    <p:animEffect transition="in" filter="wipe(left)">
                                      <p:cBhvr>
                                        <p:cTn id="12" dur="300"/>
                                        <p:tgtEl>
                                          <p:spTgt spid="396320"/>
                                        </p:tgtEl>
                                      </p:cBhvr>
                                    </p:animEffect>
                                  </p:childTnLst>
                                  <p:subTnLst>
                                    <p:animClr clrSpc="rgb" dir="cw">
                                      <p:cBhvr override="childStyle">
                                        <p:cTn dur="1" fill="hold" display="0" masterRel="nextClick" afterEffect="1"/>
                                        <p:tgtEl>
                                          <p:spTgt spid="396320"/>
                                        </p:tgtEl>
                                        <p:attrNameLst>
                                          <p:attrName>ppt_c</p:attrName>
                                        </p:attrNameLst>
                                      </p:cBhvr>
                                      <p:to>
                                        <a:srgbClr val="0000FF"/>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396327"/>
                                        </p:tgtEl>
                                        <p:attrNameLst>
                                          <p:attrName>style.visibility</p:attrName>
                                        </p:attrNameLst>
                                      </p:cBhvr>
                                      <p:to>
                                        <p:strVal val="visible"/>
                                      </p:to>
                                    </p:set>
                                    <p:animEffect transition="in" filter="wipe(left)">
                                      <p:cBhvr>
                                        <p:cTn id="17" dur="300"/>
                                        <p:tgtEl>
                                          <p:spTgt spid="3963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396315"/>
                                        </p:tgtEl>
                                        <p:attrNameLst>
                                          <p:attrName>style.visibility</p:attrName>
                                        </p:attrNameLst>
                                      </p:cBhvr>
                                      <p:to>
                                        <p:strVal val="visible"/>
                                      </p:to>
                                    </p:set>
                                    <p:animEffect transition="in" filter="wipe(left)">
                                      <p:cBhvr>
                                        <p:cTn id="22" dur="300"/>
                                        <p:tgtEl>
                                          <p:spTgt spid="3963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396316"/>
                                        </p:tgtEl>
                                        <p:attrNameLst>
                                          <p:attrName>style.visibility</p:attrName>
                                        </p:attrNameLst>
                                      </p:cBhvr>
                                      <p:to>
                                        <p:strVal val="visible"/>
                                      </p:to>
                                    </p:set>
                                    <p:animEffect transition="in" filter="wipe(left)">
                                      <p:cBhvr>
                                        <p:cTn id="27" dur="300"/>
                                        <p:tgtEl>
                                          <p:spTgt spid="3963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396317"/>
                                        </p:tgtEl>
                                        <p:attrNameLst>
                                          <p:attrName>style.visibility</p:attrName>
                                        </p:attrNameLst>
                                      </p:cBhvr>
                                      <p:to>
                                        <p:strVal val="visible"/>
                                      </p:to>
                                    </p:set>
                                    <p:animEffect transition="in" filter="wipe(left)">
                                      <p:cBhvr>
                                        <p:cTn id="32" dur="300"/>
                                        <p:tgtEl>
                                          <p:spTgt spid="3963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iterate type="wd">
                                    <p:tmPct val="100000"/>
                                  </p:iterate>
                                  <p:childTnLst>
                                    <p:set>
                                      <p:cBhvr>
                                        <p:cTn id="36" dur="1" fill="hold">
                                          <p:stCondLst>
                                            <p:cond delay="0"/>
                                          </p:stCondLst>
                                        </p:cTn>
                                        <p:tgtEl>
                                          <p:spTgt spid="396318"/>
                                        </p:tgtEl>
                                        <p:attrNameLst>
                                          <p:attrName>style.visibility</p:attrName>
                                        </p:attrNameLst>
                                      </p:cBhvr>
                                      <p:to>
                                        <p:strVal val="visible"/>
                                      </p:to>
                                    </p:set>
                                    <p:animEffect transition="in" filter="wipe(left)">
                                      <p:cBhvr>
                                        <p:cTn id="37" dur="300"/>
                                        <p:tgtEl>
                                          <p:spTgt spid="3963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iterate type="wd">
                                    <p:tmPct val="100000"/>
                                  </p:iterate>
                                  <p:childTnLst>
                                    <p:set>
                                      <p:cBhvr>
                                        <p:cTn id="41" dur="1" fill="hold">
                                          <p:stCondLst>
                                            <p:cond delay="0"/>
                                          </p:stCondLst>
                                        </p:cTn>
                                        <p:tgtEl>
                                          <p:spTgt spid="396319"/>
                                        </p:tgtEl>
                                        <p:attrNameLst>
                                          <p:attrName>style.visibility</p:attrName>
                                        </p:attrNameLst>
                                      </p:cBhvr>
                                      <p:to>
                                        <p:strVal val="visible"/>
                                      </p:to>
                                    </p:set>
                                    <p:animEffect transition="in" filter="wipe(left)">
                                      <p:cBhvr>
                                        <p:cTn id="42" dur="300"/>
                                        <p:tgtEl>
                                          <p:spTgt spid="3963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iterate type="wd">
                                    <p:tmPct val="100000"/>
                                  </p:iterate>
                                  <p:childTnLst>
                                    <p:set>
                                      <p:cBhvr>
                                        <p:cTn id="46" dur="1" fill="hold">
                                          <p:stCondLst>
                                            <p:cond delay="0"/>
                                          </p:stCondLst>
                                        </p:cTn>
                                        <p:tgtEl>
                                          <p:spTgt spid="396321"/>
                                        </p:tgtEl>
                                        <p:attrNameLst>
                                          <p:attrName>style.visibility</p:attrName>
                                        </p:attrNameLst>
                                      </p:cBhvr>
                                      <p:to>
                                        <p:strVal val="visible"/>
                                      </p:to>
                                    </p:set>
                                    <p:animEffect transition="in" filter="wipe(left)">
                                      <p:cBhvr>
                                        <p:cTn id="47" dur="300"/>
                                        <p:tgtEl>
                                          <p:spTgt spid="3963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iterate type="wd">
                                    <p:tmPct val="100000"/>
                                  </p:iterate>
                                  <p:childTnLst>
                                    <p:set>
                                      <p:cBhvr>
                                        <p:cTn id="51" dur="1" fill="hold">
                                          <p:stCondLst>
                                            <p:cond delay="0"/>
                                          </p:stCondLst>
                                        </p:cTn>
                                        <p:tgtEl>
                                          <p:spTgt spid="396328"/>
                                        </p:tgtEl>
                                        <p:attrNameLst>
                                          <p:attrName>style.visibility</p:attrName>
                                        </p:attrNameLst>
                                      </p:cBhvr>
                                      <p:to>
                                        <p:strVal val="visible"/>
                                      </p:to>
                                    </p:set>
                                    <p:animEffect transition="in" filter="wipe(left)">
                                      <p:cBhvr>
                                        <p:cTn id="52" dur="300"/>
                                        <p:tgtEl>
                                          <p:spTgt spid="396328"/>
                                        </p:tgtEl>
                                      </p:cBhvr>
                                    </p:animEffect>
                                  </p:childTnLst>
                                  <p:subTnLst>
                                    <p:animClr clrSpc="rgb" dir="cw">
                                      <p:cBhvr override="childStyle">
                                        <p:cTn dur="1" fill="hold" display="0" masterRel="nextClick" afterEffect="1"/>
                                        <p:tgtEl>
                                          <p:spTgt spid="396328"/>
                                        </p:tgtEl>
                                        <p:attrNameLst>
                                          <p:attrName>ppt_c</p:attrName>
                                        </p:attrNameLst>
                                      </p:cBhvr>
                                      <p:to>
                                        <a:srgbClr val="0000FF"/>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iterate type="wd">
                                    <p:tmPct val="100000"/>
                                  </p:iterate>
                                  <p:childTnLst>
                                    <p:set>
                                      <p:cBhvr>
                                        <p:cTn id="56" dur="1" fill="hold">
                                          <p:stCondLst>
                                            <p:cond delay="0"/>
                                          </p:stCondLst>
                                        </p:cTn>
                                        <p:tgtEl>
                                          <p:spTgt spid="396329"/>
                                        </p:tgtEl>
                                        <p:attrNameLst>
                                          <p:attrName>style.visibility</p:attrName>
                                        </p:attrNameLst>
                                      </p:cBhvr>
                                      <p:to>
                                        <p:strVal val="visible"/>
                                      </p:to>
                                    </p:set>
                                    <p:animEffect transition="in" filter="wipe(left)">
                                      <p:cBhvr>
                                        <p:cTn id="57" dur="300"/>
                                        <p:tgtEl>
                                          <p:spTgt spid="396329"/>
                                        </p:tgtEl>
                                      </p:cBhvr>
                                    </p:animEffect>
                                  </p:childTnLst>
                                  <p:subTnLst>
                                    <p:animClr clrSpc="rgb" dir="cw">
                                      <p:cBhvr override="childStyle">
                                        <p:cTn dur="1" fill="hold" display="0" masterRel="nextClick" afterEffect="1"/>
                                        <p:tgtEl>
                                          <p:spTgt spid="396329"/>
                                        </p:tgtEl>
                                        <p:attrNameLst>
                                          <p:attrName>ppt_c</p:attrName>
                                        </p:attrNameLst>
                                      </p:cBhvr>
                                      <p:to>
                                        <a:srgbClr val="0000FF"/>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iterate type="wd">
                                    <p:tmPct val="100000"/>
                                  </p:iterate>
                                  <p:childTnLst>
                                    <p:set>
                                      <p:cBhvr>
                                        <p:cTn id="61" dur="1" fill="hold">
                                          <p:stCondLst>
                                            <p:cond delay="0"/>
                                          </p:stCondLst>
                                        </p:cTn>
                                        <p:tgtEl>
                                          <p:spTgt spid="396330"/>
                                        </p:tgtEl>
                                        <p:attrNameLst>
                                          <p:attrName>style.visibility</p:attrName>
                                        </p:attrNameLst>
                                      </p:cBhvr>
                                      <p:to>
                                        <p:strVal val="visible"/>
                                      </p:to>
                                    </p:set>
                                    <p:animEffect transition="in" filter="wipe(left)">
                                      <p:cBhvr>
                                        <p:cTn id="62" dur="300"/>
                                        <p:tgtEl>
                                          <p:spTgt spid="396330"/>
                                        </p:tgtEl>
                                      </p:cBhvr>
                                    </p:animEffect>
                                  </p:childTnLst>
                                  <p:subTnLst>
                                    <p:animClr clrSpc="rgb" dir="cw">
                                      <p:cBhvr override="childStyle">
                                        <p:cTn dur="1" fill="hold" display="0" masterRel="nextClick" afterEffect="1"/>
                                        <p:tgtEl>
                                          <p:spTgt spid="396330"/>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14" grpId="0" animBg="1" autoUpdateAnimBg="0"/>
      <p:bldP spid="396315" grpId="0" animBg="1" autoUpdateAnimBg="0"/>
      <p:bldP spid="396316" grpId="0" animBg="1" autoUpdateAnimBg="0"/>
      <p:bldP spid="396317" grpId="0" animBg="1" autoUpdateAnimBg="0"/>
      <p:bldP spid="396318" grpId="0" animBg="1" autoUpdateAnimBg="0"/>
      <p:bldP spid="396319" grpId="0" animBg="1" autoUpdateAnimBg="0"/>
      <p:bldP spid="396320" grpId="0" autoUpdateAnimBg="0"/>
      <p:bldP spid="396321" grpId="0" animBg="1" autoUpdateAnimBg="0"/>
      <p:bldP spid="396327" grpId="0" animBg="1" autoUpdateAnimBg="0"/>
      <p:bldP spid="396328" grpId="0" autoUpdateAnimBg="0"/>
      <p:bldP spid="396329" grpId="0" autoUpdateAnimBg="0"/>
      <p:bldP spid="39633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60778-E69D-6EDB-7B67-BACD1132039A}"/>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D45B6A5E-2612-1D49-61AF-C5397727EF9C}"/>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80</a:t>
            </a:fld>
            <a:endParaRPr lang="de-DE" altLang="de-DE"/>
          </a:p>
        </p:txBody>
      </p:sp>
      <p:sp>
        <p:nvSpPr>
          <p:cNvPr id="4" name="Fußzeilenplatzhalter 3">
            <a:extLst>
              <a:ext uri="{FF2B5EF4-FFF2-40B4-BE49-F238E27FC236}">
                <a16:creationId xmlns:a16="http://schemas.microsoft.com/office/drawing/2014/main" id="{A88854DE-BF60-CD81-C732-4AAE78B22DE7}"/>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27A08847-8297-F9AD-CC6A-5FF6923DBD19}"/>
              </a:ext>
            </a:extLst>
          </p:cNvPr>
          <p:cNvPicPr>
            <a:picLocks noChangeAspect="1"/>
          </p:cNvPicPr>
          <p:nvPr/>
        </p:nvPicPr>
        <p:blipFill>
          <a:blip r:embed="rId2"/>
          <a:stretch>
            <a:fillRect/>
          </a:stretch>
        </p:blipFill>
        <p:spPr>
          <a:xfrm>
            <a:off x="140253" y="404664"/>
            <a:ext cx="9257747" cy="4968551"/>
          </a:xfrm>
          <a:prstGeom prst="rect">
            <a:avLst/>
          </a:prstGeom>
        </p:spPr>
      </p:pic>
    </p:spTree>
    <p:extLst>
      <p:ext uri="{BB962C8B-B14F-4D97-AF65-F5344CB8AC3E}">
        <p14:creationId xmlns:p14="http://schemas.microsoft.com/office/powerpoint/2010/main" val="110045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89B15-3275-B94A-9D0D-ABA69563D905}"/>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503EF480-A0A1-F434-EC83-D910EB32CFAA}"/>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81</a:t>
            </a:fld>
            <a:endParaRPr lang="de-DE" altLang="de-DE"/>
          </a:p>
        </p:txBody>
      </p:sp>
      <p:sp>
        <p:nvSpPr>
          <p:cNvPr id="4" name="Fußzeilenplatzhalter 3">
            <a:extLst>
              <a:ext uri="{FF2B5EF4-FFF2-40B4-BE49-F238E27FC236}">
                <a16:creationId xmlns:a16="http://schemas.microsoft.com/office/drawing/2014/main" id="{1A68BD08-DBB1-86B5-EEE2-B2B8B106B4B4}"/>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441712A0-F098-2E71-9750-C38066C70770}"/>
              </a:ext>
            </a:extLst>
          </p:cNvPr>
          <p:cNvPicPr>
            <a:picLocks noChangeAspect="1"/>
          </p:cNvPicPr>
          <p:nvPr/>
        </p:nvPicPr>
        <p:blipFill>
          <a:blip r:embed="rId2"/>
          <a:stretch>
            <a:fillRect/>
          </a:stretch>
        </p:blipFill>
        <p:spPr>
          <a:xfrm>
            <a:off x="0" y="900752"/>
            <a:ext cx="9906000" cy="5056495"/>
          </a:xfrm>
          <a:prstGeom prst="rect">
            <a:avLst/>
          </a:prstGeom>
        </p:spPr>
      </p:pic>
    </p:spTree>
    <p:extLst>
      <p:ext uri="{BB962C8B-B14F-4D97-AF65-F5344CB8AC3E}">
        <p14:creationId xmlns:p14="http://schemas.microsoft.com/office/powerpoint/2010/main" val="41021482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425A8-6A1B-8DD4-A6E7-C71460561463}"/>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08FC413D-295F-32BE-17BA-E1A6281F4D7C}"/>
              </a:ext>
            </a:extLst>
          </p:cNvPr>
          <p:cNvSpPr>
            <a:spLocks noGrp="1"/>
          </p:cNvSpPr>
          <p:nvPr>
            <p:ph type="sldNum" sz="quarter" idx="10"/>
          </p:nvPr>
        </p:nvSpPr>
        <p:spPr/>
        <p:txBody>
          <a:bodyPr/>
          <a:lstStyle/>
          <a:p>
            <a:r>
              <a:rPr lang="de-DE" altLang="de-DE"/>
              <a:t> Folie </a:t>
            </a:r>
            <a:fld id="{BE199012-5250-48F1-A29F-357362B3A7EE}" type="slidenum">
              <a:rPr lang="de-DE" altLang="de-DE" smtClean="0"/>
              <a:pPr/>
              <a:t>82</a:t>
            </a:fld>
            <a:endParaRPr lang="de-DE" altLang="de-DE"/>
          </a:p>
        </p:txBody>
      </p:sp>
      <p:sp>
        <p:nvSpPr>
          <p:cNvPr id="4" name="Fußzeilenplatzhalter 3">
            <a:extLst>
              <a:ext uri="{FF2B5EF4-FFF2-40B4-BE49-F238E27FC236}">
                <a16:creationId xmlns:a16="http://schemas.microsoft.com/office/drawing/2014/main" id="{FAAC24F4-5899-6CED-D527-AAB197ACCD32}"/>
              </a:ext>
            </a:extLst>
          </p:cNvPr>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6" name="Grafik 5">
            <a:extLst>
              <a:ext uri="{FF2B5EF4-FFF2-40B4-BE49-F238E27FC236}">
                <a16:creationId xmlns:a16="http://schemas.microsoft.com/office/drawing/2014/main" id="{FE8603A3-72CE-113D-9F41-3FDA9AE00277}"/>
              </a:ext>
            </a:extLst>
          </p:cNvPr>
          <p:cNvPicPr>
            <a:picLocks noChangeAspect="1"/>
          </p:cNvPicPr>
          <p:nvPr/>
        </p:nvPicPr>
        <p:blipFill>
          <a:blip r:embed="rId2"/>
          <a:stretch>
            <a:fillRect/>
          </a:stretch>
        </p:blipFill>
        <p:spPr>
          <a:xfrm>
            <a:off x="0" y="747382"/>
            <a:ext cx="9906000" cy="5363236"/>
          </a:xfrm>
          <a:prstGeom prst="rect">
            <a:avLst/>
          </a:prstGeom>
        </p:spPr>
      </p:pic>
    </p:spTree>
    <p:extLst>
      <p:ext uri="{BB962C8B-B14F-4D97-AF65-F5344CB8AC3E}">
        <p14:creationId xmlns:p14="http://schemas.microsoft.com/office/powerpoint/2010/main" val="18246316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CE5C763F-F1AA-422E-9139-F8407BADF0D9}" type="slidenum">
              <a:rPr lang="de-DE" altLang="de-DE" sz="1000">
                <a:solidFill>
                  <a:srgbClr val="71AD2A"/>
                </a:solidFill>
              </a:rPr>
              <a:pPr algn="r">
                <a:spcBef>
                  <a:spcPct val="0"/>
                </a:spcBef>
                <a:buClrTx/>
                <a:buFontTx/>
                <a:buNone/>
              </a:pPr>
              <a:t>83</a:t>
            </a:fld>
            <a:endParaRPr lang="de-DE" altLang="de-DE" sz="1000">
              <a:solidFill>
                <a:srgbClr val="71AD2A"/>
              </a:solidFill>
            </a:endParaRPr>
          </a:p>
        </p:txBody>
      </p:sp>
      <p:sp>
        <p:nvSpPr>
          <p:cNvPr id="88067"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88068" name="Rectangle 2"/>
          <p:cNvSpPr>
            <a:spLocks noGrp="1" noChangeArrowheads="1"/>
          </p:cNvSpPr>
          <p:nvPr>
            <p:ph type="title"/>
          </p:nvPr>
        </p:nvSpPr>
        <p:spPr/>
        <p:txBody>
          <a:bodyPr/>
          <a:lstStyle/>
          <a:p>
            <a:pPr eaLnBrk="1" hangingPunct="1"/>
            <a:r>
              <a:rPr lang="en-GB" altLang="de-DE"/>
              <a:t>Stufenlose Getriebe im Vergleich</a:t>
            </a:r>
          </a:p>
        </p:txBody>
      </p:sp>
      <p:sp>
        <p:nvSpPr>
          <p:cNvPr id="88069" name="Text Box 3"/>
          <p:cNvSpPr txBox="1">
            <a:spLocks noChangeArrowheads="1"/>
          </p:cNvSpPr>
          <p:nvPr/>
        </p:nvSpPr>
        <p:spPr bwMode="auto">
          <a:xfrm>
            <a:off x="3860800" y="1096963"/>
            <a:ext cx="4200525" cy="854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2000" b="1" i="1"/>
              <a:t>Steyr S – Matic / ZF - Eccom</a:t>
            </a:r>
            <a:endParaRPr lang="de-DE" altLang="de-DE" sz="2000" b="1"/>
          </a:p>
          <a:p>
            <a:pPr algn="ctr">
              <a:spcBef>
                <a:spcPct val="50000"/>
              </a:spcBef>
              <a:buClrTx/>
              <a:buFontTx/>
              <a:buNone/>
            </a:pPr>
            <a:r>
              <a:rPr lang="de-DE" altLang="de-DE" sz="2000" b="1" i="1"/>
              <a:t>JD - Autopower (6020er Serie)</a:t>
            </a:r>
          </a:p>
        </p:txBody>
      </p:sp>
      <p:sp>
        <p:nvSpPr>
          <p:cNvPr id="88070" name="Text Box 4"/>
          <p:cNvSpPr txBox="1">
            <a:spLocks noChangeArrowheads="1"/>
          </p:cNvSpPr>
          <p:nvPr/>
        </p:nvSpPr>
        <p:spPr bwMode="auto">
          <a:xfrm>
            <a:off x="350838" y="4327525"/>
            <a:ext cx="4211637" cy="3968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2000" b="1" i="1"/>
              <a:t>JD - Autopower (7020er Serie)</a:t>
            </a:r>
            <a:endParaRPr lang="de-DE" altLang="de-DE" sz="2000" b="1"/>
          </a:p>
        </p:txBody>
      </p:sp>
      <p:sp>
        <p:nvSpPr>
          <p:cNvPr id="88071" name="Text Box 5"/>
          <p:cNvSpPr txBox="1">
            <a:spLocks noChangeArrowheads="1"/>
          </p:cNvSpPr>
          <p:nvPr/>
        </p:nvSpPr>
        <p:spPr bwMode="auto">
          <a:xfrm>
            <a:off x="584200" y="1219200"/>
            <a:ext cx="2471738" cy="3968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2000" b="1" i="1"/>
              <a:t>Fendt Vario</a:t>
            </a:r>
            <a:endParaRPr lang="de-DE" altLang="de-DE" sz="2000" b="1"/>
          </a:p>
        </p:txBody>
      </p:sp>
      <p:pic>
        <p:nvPicPr>
          <p:cNvPr id="88072" name="Picture 6" descr="JD7000 Getriebesche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4760913"/>
            <a:ext cx="37973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7" descr="getrie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628775"/>
            <a:ext cx="3355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8" descr="steyr s-matic fr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163" y="2060575"/>
            <a:ext cx="241776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9" descr="Stufenlos">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0" y="4830763"/>
            <a:ext cx="17145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Text Box 10"/>
          <p:cNvSpPr txBox="1">
            <a:spLocks noChangeArrowheads="1"/>
          </p:cNvSpPr>
          <p:nvPr/>
        </p:nvSpPr>
        <p:spPr bwMode="auto">
          <a:xfrm>
            <a:off x="5186363" y="4327525"/>
            <a:ext cx="4224337" cy="3968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2000" b="1" i="1"/>
              <a:t>JD – Autopower (8030er Serie)</a:t>
            </a:r>
            <a:endParaRPr lang="de-DE" altLang="de-DE" sz="2000" b="1"/>
          </a:p>
        </p:txBody>
      </p:sp>
      <p:pic>
        <p:nvPicPr>
          <p:cNvPr id="88077" name="Picture 13" descr="C:\Program Files (x86)\Microsoft Office\MEDIA\CAGCAT10\j0149887.wmf">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9113" y="415925"/>
            <a:ext cx="1268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AB54FA52-1153-4B5C-B2FB-4D48D9CEC420}" type="slidenum">
              <a:rPr lang="de-DE" altLang="de-DE" sz="1000">
                <a:solidFill>
                  <a:srgbClr val="71AD2A"/>
                </a:solidFill>
              </a:rPr>
              <a:pPr algn="r">
                <a:spcBef>
                  <a:spcPct val="0"/>
                </a:spcBef>
                <a:buClrTx/>
                <a:buFontTx/>
                <a:buNone/>
              </a:pPr>
              <a:t>84</a:t>
            </a:fld>
            <a:endParaRPr lang="de-DE" altLang="de-DE" sz="1000">
              <a:solidFill>
                <a:srgbClr val="71AD2A"/>
              </a:solidFill>
            </a:endParaRPr>
          </a:p>
        </p:txBody>
      </p:sp>
      <p:sp>
        <p:nvSpPr>
          <p:cNvPr id="89091"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89092" name="Rectangle 2"/>
          <p:cNvSpPr>
            <a:spLocks noGrp="1" noChangeArrowheads="1"/>
          </p:cNvSpPr>
          <p:nvPr>
            <p:ph type="title"/>
          </p:nvPr>
        </p:nvSpPr>
        <p:spPr/>
        <p:txBody>
          <a:bodyPr/>
          <a:lstStyle/>
          <a:p>
            <a:pPr eaLnBrk="1" hangingPunct="1"/>
            <a:r>
              <a:rPr lang="en-GB" altLang="de-DE"/>
              <a:t>FENDT Variogetriebe -Wirkungsgrad-</a:t>
            </a:r>
          </a:p>
        </p:txBody>
      </p:sp>
      <p:sp>
        <p:nvSpPr>
          <p:cNvPr id="89093" name="Rectangle 3"/>
          <p:cNvSpPr>
            <a:spLocks noChangeArrowheads="1"/>
          </p:cNvSpPr>
          <p:nvPr/>
        </p:nvSpPr>
        <p:spPr bwMode="auto">
          <a:xfrm>
            <a:off x="330200" y="1447800"/>
            <a:ext cx="9277350" cy="363538"/>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800" b="1" u="sng">
                <a:solidFill>
                  <a:schemeClr val="hlink"/>
                </a:solidFill>
              </a:rPr>
              <a:t>Die Beurteilungen der DLG-Prüfstelle:</a:t>
            </a:r>
            <a:endParaRPr lang="de-DE" altLang="de-DE" sz="1800" u="sng"/>
          </a:p>
        </p:txBody>
      </p:sp>
      <p:sp>
        <p:nvSpPr>
          <p:cNvPr id="89094" name="Rectangle 4"/>
          <p:cNvSpPr>
            <a:spLocks noChangeArrowheads="1"/>
          </p:cNvSpPr>
          <p:nvPr/>
        </p:nvSpPr>
        <p:spPr bwMode="auto">
          <a:xfrm>
            <a:off x="331788" y="5886450"/>
            <a:ext cx="3957637" cy="2714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u="sng"/>
              <a:t>Quelle:</a:t>
            </a:r>
            <a:r>
              <a:rPr lang="de-DE" altLang="de-DE" sz="1200" b="1"/>
              <a:t> </a:t>
            </a:r>
            <a:r>
              <a:rPr lang="de-DE" altLang="de-DE" sz="1200" b="1">
                <a:latin typeface="Arial Rounded MT Bold" pitchFamily="34" charset="0"/>
              </a:rPr>
              <a:t>Landtechnik</a:t>
            </a:r>
            <a:r>
              <a:rPr lang="de-DE" altLang="de-DE" sz="1200" b="1"/>
              <a:t> 05/97</a:t>
            </a:r>
          </a:p>
        </p:txBody>
      </p:sp>
      <p:sp>
        <p:nvSpPr>
          <p:cNvPr id="517125" name="Rectangle 5"/>
          <p:cNvSpPr>
            <a:spLocks noChangeArrowheads="1"/>
          </p:cNvSpPr>
          <p:nvPr/>
        </p:nvSpPr>
        <p:spPr bwMode="auto">
          <a:xfrm>
            <a:off x="330200" y="1917700"/>
            <a:ext cx="9277350" cy="94456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t>"...die Wirkungsgradkurven des Vario zeigen sehr gleichmäßige, harmonische Verläufe..."                                                              </a:t>
            </a:r>
          </a:p>
          <a:p>
            <a:pPr>
              <a:spcBef>
                <a:spcPct val="50000"/>
              </a:spcBef>
              <a:buClrTx/>
              <a:buFontTx/>
              <a:buNone/>
            </a:pPr>
            <a:r>
              <a:rPr lang="de-DE" altLang="de-DE" sz="1600"/>
              <a:t>Der Wirkungsgrad liegt im Geschwindigkeitsbereich von 5 - 15 km/h auf einem gleichmäßig hohen Niveau.</a:t>
            </a:r>
          </a:p>
        </p:txBody>
      </p:sp>
      <p:sp>
        <p:nvSpPr>
          <p:cNvPr id="517126" name="Rectangle 6"/>
          <p:cNvSpPr>
            <a:spLocks noChangeArrowheads="1"/>
          </p:cNvSpPr>
          <p:nvPr/>
        </p:nvSpPr>
        <p:spPr bwMode="auto">
          <a:xfrm>
            <a:off x="330200" y="2970213"/>
            <a:ext cx="9277350" cy="822325"/>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a:t>"...die maximale Zugkraftübertragung des Getriebes konnte allerdings nicht gemessen werden, weil trotz Ballast und der extrem hohen Reibbeiwerte der DLG-Meßstrecke in Groß-Umstadt die Reifen schon lange vorher durchdrehten..."</a:t>
            </a:r>
          </a:p>
        </p:txBody>
      </p:sp>
      <p:sp>
        <p:nvSpPr>
          <p:cNvPr id="517127" name="Rectangle 7"/>
          <p:cNvSpPr>
            <a:spLocks noChangeArrowheads="1"/>
          </p:cNvSpPr>
          <p:nvPr/>
        </p:nvSpPr>
        <p:spPr bwMode="auto">
          <a:xfrm>
            <a:off x="330200" y="3900488"/>
            <a:ext cx="9277350" cy="94456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t>"...der Zugleistungswirkungsgrad des stufenlosen VARIO-Traktors ist fast gleich gut wie der Wirkungsgrad des Vierfach-Lastschaltgetreibes im Favorit 800..."                                                         </a:t>
            </a:r>
          </a:p>
          <a:p>
            <a:pPr>
              <a:spcBef>
                <a:spcPct val="50000"/>
              </a:spcBef>
              <a:buClrTx/>
              <a:buFontTx/>
              <a:buNone/>
            </a:pPr>
            <a:r>
              <a:rPr lang="de-DE" altLang="de-DE" sz="1600"/>
              <a:t>Damit liegt der Wirkungsgrad unseres VARIO-Getriebes höher als bei Vollastschaltgetrieben.</a:t>
            </a:r>
          </a:p>
        </p:txBody>
      </p:sp>
      <p:sp>
        <p:nvSpPr>
          <p:cNvPr id="517128" name="Rectangle 8"/>
          <p:cNvSpPr>
            <a:spLocks noChangeArrowheads="1"/>
          </p:cNvSpPr>
          <p:nvPr/>
        </p:nvSpPr>
        <p:spPr bwMode="auto">
          <a:xfrm>
            <a:off x="330200" y="4953000"/>
            <a:ext cx="9277350" cy="822325"/>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a:t>"...ein VARIO-Vorteil ist die viel einfachere und komfortablere Geschwindigkeitswahl und die Möglichkeiten, durch Nutzung der eingebauten elektronischen Regelfunktionen immer mit opt. Fahrgeschwindigkeit oder opt. Motor- bzw. Zapfwellendrehzahl zu fahren..."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17125"/>
                                        </p:tgtEl>
                                        <p:attrNameLst>
                                          <p:attrName>style.visibility</p:attrName>
                                        </p:attrNameLst>
                                      </p:cBhvr>
                                      <p:to>
                                        <p:strVal val="visible"/>
                                      </p:to>
                                    </p:set>
                                    <p:animEffect transition="in" filter="wipe(left)">
                                      <p:cBhvr>
                                        <p:cTn id="7" dur="500"/>
                                        <p:tgtEl>
                                          <p:spTgt spid="517125"/>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17126"/>
                                        </p:tgtEl>
                                        <p:attrNameLst>
                                          <p:attrName>style.visibility</p:attrName>
                                        </p:attrNameLst>
                                      </p:cBhvr>
                                      <p:to>
                                        <p:strVal val="visible"/>
                                      </p:to>
                                    </p:set>
                                    <p:animEffect transition="in" filter="wipe(left)">
                                      <p:cBhvr>
                                        <p:cTn id="11" dur="500"/>
                                        <p:tgtEl>
                                          <p:spTgt spid="517126"/>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517127"/>
                                        </p:tgtEl>
                                        <p:attrNameLst>
                                          <p:attrName>style.visibility</p:attrName>
                                        </p:attrNameLst>
                                      </p:cBhvr>
                                      <p:to>
                                        <p:strVal val="visible"/>
                                      </p:to>
                                    </p:set>
                                    <p:animEffect transition="in" filter="wipe(left)">
                                      <p:cBhvr>
                                        <p:cTn id="15" dur="500"/>
                                        <p:tgtEl>
                                          <p:spTgt spid="517127"/>
                                        </p:tgtEl>
                                      </p:cBhvr>
                                    </p:animEffect>
                                  </p:childTnLst>
                                </p:cTn>
                              </p:par>
                            </p:childTnLst>
                          </p:cTn>
                        </p:par>
                        <p:par>
                          <p:cTn id="16" fill="hold" nodeType="afterGroup">
                            <p:stCondLst>
                              <p:cond delay="4500"/>
                            </p:stCondLst>
                            <p:childTnLst>
                              <p:par>
                                <p:cTn id="17" presetID="22" presetClass="entr" presetSubtype="8" fill="hold" grpId="0" nodeType="afterEffect">
                                  <p:stCondLst>
                                    <p:cond delay="1000"/>
                                  </p:stCondLst>
                                  <p:childTnLst>
                                    <p:set>
                                      <p:cBhvr>
                                        <p:cTn id="18" dur="1" fill="hold">
                                          <p:stCondLst>
                                            <p:cond delay="0"/>
                                          </p:stCondLst>
                                        </p:cTn>
                                        <p:tgtEl>
                                          <p:spTgt spid="517128"/>
                                        </p:tgtEl>
                                        <p:attrNameLst>
                                          <p:attrName>style.visibility</p:attrName>
                                        </p:attrNameLst>
                                      </p:cBhvr>
                                      <p:to>
                                        <p:strVal val="visible"/>
                                      </p:to>
                                    </p:set>
                                    <p:animEffect transition="in" filter="wipe(left)">
                                      <p:cBhvr>
                                        <p:cTn id="19" dur="500"/>
                                        <p:tgtEl>
                                          <p:spTgt spid="517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5" grpId="0" animBg="1" autoUpdateAnimBg="0"/>
      <p:bldP spid="517126" grpId="0" animBg="1" autoUpdateAnimBg="0"/>
      <p:bldP spid="517127" grpId="0" animBg="1" autoUpdateAnimBg="0"/>
      <p:bldP spid="517128"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F50F232-98B2-4115-AA20-B90D7490F10D}" type="slidenum">
              <a:rPr lang="de-DE" altLang="de-DE" sz="1000">
                <a:solidFill>
                  <a:srgbClr val="71AD2A"/>
                </a:solidFill>
              </a:rPr>
              <a:pPr algn="r">
                <a:spcBef>
                  <a:spcPct val="0"/>
                </a:spcBef>
                <a:buClrTx/>
                <a:buFontTx/>
                <a:buNone/>
              </a:pPr>
              <a:t>85</a:t>
            </a:fld>
            <a:endParaRPr lang="de-DE" altLang="de-DE" sz="1000">
              <a:solidFill>
                <a:srgbClr val="71AD2A"/>
              </a:solidFill>
            </a:endParaRPr>
          </a:p>
        </p:txBody>
      </p:sp>
      <p:sp>
        <p:nvSpPr>
          <p:cNvPr id="90115"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0116" name="Rectangle 2"/>
          <p:cNvSpPr>
            <a:spLocks noGrp="1" noChangeArrowheads="1"/>
          </p:cNvSpPr>
          <p:nvPr>
            <p:ph type="title"/>
          </p:nvPr>
        </p:nvSpPr>
        <p:spPr/>
        <p:txBody>
          <a:bodyPr/>
          <a:lstStyle/>
          <a:p>
            <a:pPr eaLnBrk="1" hangingPunct="1"/>
            <a:r>
              <a:rPr lang="en-GB" altLang="de-DE"/>
              <a:t>Steyr - Case - Getriebeaufbau</a:t>
            </a:r>
          </a:p>
        </p:txBody>
      </p:sp>
      <p:sp>
        <p:nvSpPr>
          <p:cNvPr id="90117" name="Text Box 3"/>
          <p:cNvSpPr txBox="1">
            <a:spLocks noChangeArrowheads="1"/>
          </p:cNvSpPr>
          <p:nvPr/>
        </p:nvSpPr>
        <p:spPr bwMode="auto">
          <a:xfrm>
            <a:off x="660400" y="1136650"/>
            <a:ext cx="751205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600" b="1" i="1"/>
              <a:t>Leistungsbereich:</a:t>
            </a:r>
            <a:r>
              <a:rPr lang="de-DE" altLang="de-DE" sz="1600"/>
              <a:t>	 	bis  175 PS</a:t>
            </a:r>
          </a:p>
          <a:p>
            <a:pPr>
              <a:spcBef>
                <a:spcPct val="0"/>
              </a:spcBef>
              <a:buClrTx/>
              <a:buFontTx/>
              <a:buNone/>
            </a:pPr>
            <a:endParaRPr lang="de-DE" altLang="de-DE" sz="1600"/>
          </a:p>
          <a:p>
            <a:pPr>
              <a:spcBef>
                <a:spcPct val="0"/>
              </a:spcBef>
              <a:buClrTx/>
              <a:buFontTx/>
              <a:buNone/>
            </a:pPr>
            <a:r>
              <a:rPr lang="de-DE" altLang="de-DE" sz="1600" b="1" i="1"/>
              <a:t>Hydrostatischer Teil:</a:t>
            </a:r>
            <a:r>
              <a:rPr lang="de-DE" altLang="de-DE" sz="1600"/>
              <a:t> 	Verstellpumpe mit 55 cm³</a:t>
            </a:r>
          </a:p>
          <a:p>
            <a:pPr>
              <a:spcBef>
                <a:spcPct val="0"/>
              </a:spcBef>
              <a:buClrTx/>
              <a:buFontTx/>
              <a:buNone/>
            </a:pPr>
            <a:r>
              <a:rPr lang="de-DE" altLang="de-DE" sz="1600"/>
              <a:t>			Konstantmotor mit 55 cm³</a:t>
            </a:r>
          </a:p>
          <a:p>
            <a:pPr>
              <a:spcBef>
                <a:spcPct val="0"/>
              </a:spcBef>
              <a:buClrTx/>
              <a:buFontTx/>
              <a:buNone/>
            </a:pPr>
            <a:endParaRPr lang="de-DE" altLang="de-DE" sz="1600"/>
          </a:p>
          <a:p>
            <a:pPr>
              <a:spcBef>
                <a:spcPct val="0"/>
              </a:spcBef>
              <a:buClrTx/>
              <a:buFontTx/>
              <a:buNone/>
            </a:pPr>
            <a:r>
              <a:rPr lang="de-DE" altLang="de-DE" sz="1600" b="1" i="1"/>
              <a:t>Mechanischer Teil:</a:t>
            </a:r>
            <a:r>
              <a:rPr lang="de-DE" altLang="de-DE" sz="1600"/>
              <a:t>	4 Gruppen vorwärts, 2 Gruppen rückwärts</a:t>
            </a:r>
          </a:p>
          <a:p>
            <a:pPr>
              <a:spcBef>
                <a:spcPct val="0"/>
              </a:spcBef>
              <a:buClrTx/>
              <a:buFontTx/>
              <a:buNone/>
            </a:pPr>
            <a:r>
              <a:rPr lang="de-DE" altLang="de-DE" sz="1600"/>
              <a:t>			6 Zahnräder</a:t>
            </a:r>
          </a:p>
          <a:p>
            <a:pPr>
              <a:spcBef>
                <a:spcPct val="0"/>
              </a:spcBef>
              <a:buClrTx/>
              <a:buFontTx/>
              <a:buNone/>
            </a:pPr>
            <a:r>
              <a:rPr lang="de-DE" altLang="de-DE" sz="1600"/>
              <a:t>			3 Planetengetriebe</a:t>
            </a:r>
          </a:p>
          <a:p>
            <a:pPr>
              <a:spcBef>
                <a:spcPct val="0"/>
              </a:spcBef>
              <a:buClrTx/>
              <a:buFontTx/>
              <a:buNone/>
            </a:pPr>
            <a:r>
              <a:rPr lang="de-DE" altLang="de-DE" sz="1600"/>
              <a:t>			6 Klauenkupplungen</a:t>
            </a:r>
            <a:endParaRPr lang="de-DE" altLang="de-DE" sz="1600">
              <a:latin typeface="Times New Roman" pitchFamily="18" charset="0"/>
            </a:endParaRPr>
          </a:p>
        </p:txBody>
      </p:sp>
      <p:pic>
        <p:nvPicPr>
          <p:cNvPr id="90118" name="Picture 4" descr="VARSTEY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3429000"/>
            <a:ext cx="693896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F12AB1B8-3708-4942-B995-B3B7CA686075}" type="slidenum">
              <a:rPr lang="de-DE" altLang="de-DE" sz="1000">
                <a:solidFill>
                  <a:srgbClr val="71AD2A"/>
                </a:solidFill>
              </a:rPr>
              <a:pPr algn="r">
                <a:spcBef>
                  <a:spcPct val="0"/>
                </a:spcBef>
                <a:buClrTx/>
                <a:buFontTx/>
                <a:buNone/>
              </a:pPr>
              <a:t>86</a:t>
            </a:fld>
            <a:endParaRPr lang="de-DE" altLang="de-DE" sz="1000">
              <a:solidFill>
                <a:srgbClr val="71AD2A"/>
              </a:solidFill>
            </a:endParaRPr>
          </a:p>
        </p:txBody>
      </p:sp>
      <p:sp>
        <p:nvSpPr>
          <p:cNvPr id="91139"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1140" name="Rectangle 2"/>
          <p:cNvSpPr>
            <a:spLocks noGrp="1" noChangeArrowheads="1"/>
          </p:cNvSpPr>
          <p:nvPr>
            <p:ph type="title"/>
          </p:nvPr>
        </p:nvSpPr>
        <p:spPr/>
        <p:txBody>
          <a:bodyPr/>
          <a:lstStyle/>
          <a:p>
            <a:pPr eaLnBrk="1" hangingPunct="1"/>
            <a:r>
              <a:rPr lang="en-GB" altLang="de-DE"/>
              <a:t>Steyr - Case - Getriebe</a:t>
            </a:r>
          </a:p>
        </p:txBody>
      </p:sp>
      <p:pic>
        <p:nvPicPr>
          <p:cNvPr id="91141" name="Picture 3" descr="cvx1"/>
          <p:cNvPicPr>
            <a:picLocks noChangeAspect="1" noChangeArrowheads="1"/>
          </p:cNvPicPr>
          <p:nvPr/>
        </p:nvPicPr>
        <p:blipFill>
          <a:blip r:embed="rId2">
            <a:extLst>
              <a:ext uri="{28A0092B-C50C-407E-A947-70E740481C1C}">
                <a14:useLocalDpi xmlns:a14="http://schemas.microsoft.com/office/drawing/2010/main" val="0"/>
              </a:ext>
            </a:extLst>
          </a:blip>
          <a:srcRect l="20653" t="24638" r="28261" b="28986"/>
          <a:stretch>
            <a:fillRect/>
          </a:stretch>
        </p:blipFill>
        <p:spPr bwMode="auto">
          <a:xfrm>
            <a:off x="660400" y="1219200"/>
            <a:ext cx="75120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9172" name="Group 4"/>
          <p:cNvGrpSpPr>
            <a:grpSpLocks/>
          </p:cNvGrpSpPr>
          <p:nvPr/>
        </p:nvGrpSpPr>
        <p:grpSpPr bwMode="auto">
          <a:xfrm>
            <a:off x="7264400" y="3810000"/>
            <a:ext cx="2311400" cy="1403350"/>
            <a:chOff x="4800" y="2208"/>
            <a:chExt cx="1440" cy="884"/>
          </a:xfrm>
        </p:grpSpPr>
        <p:sp>
          <p:nvSpPr>
            <p:cNvPr id="91149" name="Line 5"/>
            <p:cNvSpPr>
              <a:spLocks noChangeShapeType="1"/>
            </p:cNvSpPr>
            <p:nvPr/>
          </p:nvSpPr>
          <p:spPr bwMode="auto">
            <a:xfrm flipH="1" flipV="1">
              <a:off x="4800" y="2208"/>
              <a:ext cx="576" cy="72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150" name="Text Box 6"/>
            <p:cNvSpPr txBox="1">
              <a:spLocks noChangeArrowheads="1"/>
            </p:cNvSpPr>
            <p:nvPr/>
          </p:nvSpPr>
          <p:spPr bwMode="auto">
            <a:xfrm>
              <a:off x="4828" y="2880"/>
              <a:ext cx="1412"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Planetenwendesatz</a:t>
              </a:r>
            </a:p>
          </p:txBody>
        </p:sp>
      </p:grpSp>
      <p:grpSp>
        <p:nvGrpSpPr>
          <p:cNvPr id="519175" name="Group 7"/>
          <p:cNvGrpSpPr>
            <a:grpSpLocks/>
          </p:cNvGrpSpPr>
          <p:nvPr/>
        </p:nvGrpSpPr>
        <p:grpSpPr bwMode="auto">
          <a:xfrm>
            <a:off x="4705350" y="4648200"/>
            <a:ext cx="4162425" cy="1327150"/>
            <a:chOff x="3216" y="2880"/>
            <a:chExt cx="2420" cy="836"/>
          </a:xfrm>
        </p:grpSpPr>
        <p:sp>
          <p:nvSpPr>
            <p:cNvPr id="91146" name="Line 8"/>
            <p:cNvSpPr>
              <a:spLocks noChangeShapeType="1"/>
            </p:cNvSpPr>
            <p:nvPr/>
          </p:nvSpPr>
          <p:spPr bwMode="auto">
            <a:xfrm flipH="1" flipV="1">
              <a:off x="3696" y="2880"/>
              <a:ext cx="576" cy="72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147" name="Line 9"/>
            <p:cNvSpPr>
              <a:spLocks noChangeShapeType="1"/>
            </p:cNvSpPr>
            <p:nvPr/>
          </p:nvSpPr>
          <p:spPr bwMode="auto">
            <a:xfrm flipH="1" flipV="1">
              <a:off x="3216" y="3024"/>
              <a:ext cx="1056" cy="57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148" name="Text Box 10"/>
            <p:cNvSpPr txBox="1">
              <a:spLocks noChangeArrowheads="1"/>
            </p:cNvSpPr>
            <p:nvPr/>
          </p:nvSpPr>
          <p:spPr bwMode="auto">
            <a:xfrm>
              <a:off x="4224" y="3504"/>
              <a:ext cx="1412"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Klauenschaltung</a:t>
              </a:r>
            </a:p>
          </p:txBody>
        </p:sp>
      </p:grpSp>
      <p:pic>
        <p:nvPicPr>
          <p:cNvPr id="91144" name="Picture 13"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413" y="5786438"/>
            <a:ext cx="127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feld 1"/>
          <p:cNvSpPr txBox="1">
            <a:spLocks noChangeArrowheads="1"/>
          </p:cNvSpPr>
          <p:nvPr/>
        </p:nvSpPr>
        <p:spPr bwMode="auto">
          <a:xfrm>
            <a:off x="4416425" y="6165850"/>
            <a:ext cx="3921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de-DE" altLang="de-DE" sz="1200"/>
              <a:t>https://www.youtube.com/watch?v=tHA7BlxgFU4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19172"/>
                                        </p:tgtEl>
                                        <p:attrNameLst>
                                          <p:attrName>style.visibility</p:attrName>
                                        </p:attrNameLst>
                                      </p:cBhvr>
                                      <p:to>
                                        <p:strVal val="visible"/>
                                      </p:to>
                                    </p:set>
                                    <p:anim calcmode="lin" valueType="num">
                                      <p:cBhvr additive="base">
                                        <p:cTn id="7" dur="500" fill="hold"/>
                                        <p:tgtEl>
                                          <p:spTgt spid="519172"/>
                                        </p:tgtEl>
                                        <p:attrNameLst>
                                          <p:attrName>ppt_x</p:attrName>
                                        </p:attrNameLst>
                                      </p:cBhvr>
                                      <p:tavLst>
                                        <p:tav tm="0">
                                          <p:val>
                                            <p:strVal val="1+#ppt_w/2"/>
                                          </p:val>
                                        </p:tav>
                                        <p:tav tm="100000">
                                          <p:val>
                                            <p:strVal val="#ppt_x"/>
                                          </p:val>
                                        </p:tav>
                                      </p:tavLst>
                                    </p:anim>
                                    <p:anim calcmode="lin" valueType="num">
                                      <p:cBhvr additive="base">
                                        <p:cTn id="8" dur="500" fill="hold"/>
                                        <p:tgtEl>
                                          <p:spTgt spid="5191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19175"/>
                                        </p:tgtEl>
                                        <p:attrNameLst>
                                          <p:attrName>style.visibility</p:attrName>
                                        </p:attrNameLst>
                                      </p:cBhvr>
                                      <p:to>
                                        <p:strVal val="visible"/>
                                      </p:to>
                                    </p:set>
                                    <p:anim calcmode="lin" valueType="num">
                                      <p:cBhvr additive="base">
                                        <p:cTn id="13" dur="500" fill="hold"/>
                                        <p:tgtEl>
                                          <p:spTgt spid="519175"/>
                                        </p:tgtEl>
                                        <p:attrNameLst>
                                          <p:attrName>ppt_x</p:attrName>
                                        </p:attrNameLst>
                                      </p:cBhvr>
                                      <p:tavLst>
                                        <p:tav tm="0">
                                          <p:val>
                                            <p:strVal val="1+#ppt_w/2"/>
                                          </p:val>
                                        </p:tav>
                                        <p:tav tm="100000">
                                          <p:val>
                                            <p:strVal val="#ppt_x"/>
                                          </p:val>
                                        </p:tav>
                                      </p:tavLst>
                                    </p:anim>
                                    <p:anim calcmode="lin" valueType="num">
                                      <p:cBhvr additive="base">
                                        <p:cTn id="14" dur="500" fill="hold"/>
                                        <p:tgtEl>
                                          <p:spTgt spid="519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ACD36B1-AB59-4436-8D75-96A69CC63202}" type="slidenum">
              <a:rPr lang="de-DE" altLang="de-DE" sz="1000">
                <a:solidFill>
                  <a:srgbClr val="71AD2A"/>
                </a:solidFill>
              </a:rPr>
              <a:pPr algn="r">
                <a:spcBef>
                  <a:spcPct val="0"/>
                </a:spcBef>
                <a:buClrTx/>
                <a:buFontTx/>
                <a:buNone/>
              </a:pPr>
              <a:t>87</a:t>
            </a:fld>
            <a:endParaRPr lang="de-DE" altLang="de-DE" sz="1000">
              <a:solidFill>
                <a:srgbClr val="71AD2A"/>
              </a:solidFill>
            </a:endParaRPr>
          </a:p>
        </p:txBody>
      </p:sp>
      <p:sp>
        <p:nvSpPr>
          <p:cNvPr id="92163"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2164" name="Rectangle 2"/>
          <p:cNvSpPr>
            <a:spLocks noGrp="1" noChangeArrowheads="1"/>
          </p:cNvSpPr>
          <p:nvPr>
            <p:ph type="title"/>
          </p:nvPr>
        </p:nvSpPr>
        <p:spPr/>
        <p:txBody>
          <a:bodyPr/>
          <a:lstStyle/>
          <a:p>
            <a:pPr eaLnBrk="1" hangingPunct="1"/>
            <a:r>
              <a:rPr lang="en-GB" altLang="de-DE"/>
              <a:t>Steyr - Case - Getriebeaufbau</a:t>
            </a:r>
          </a:p>
        </p:txBody>
      </p:sp>
      <p:pic>
        <p:nvPicPr>
          <p:cNvPr id="92165" name="Picture 3" descr="uersichtgetriebesche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800" y="1066800"/>
            <a:ext cx="622935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0EF38000-B924-4810-A569-C34AACA1B33D}" type="slidenum">
              <a:rPr lang="de-DE" altLang="de-DE" sz="1000">
                <a:solidFill>
                  <a:srgbClr val="71AD2A"/>
                </a:solidFill>
              </a:rPr>
              <a:pPr algn="r">
                <a:spcBef>
                  <a:spcPct val="0"/>
                </a:spcBef>
                <a:buClrTx/>
                <a:buFontTx/>
                <a:buNone/>
              </a:pPr>
              <a:t>88</a:t>
            </a:fld>
            <a:endParaRPr lang="de-DE" altLang="de-DE" sz="1000">
              <a:solidFill>
                <a:srgbClr val="71AD2A"/>
              </a:solidFill>
            </a:endParaRPr>
          </a:p>
        </p:txBody>
      </p:sp>
      <p:sp>
        <p:nvSpPr>
          <p:cNvPr id="93187"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3188" name="Rectangle 2"/>
          <p:cNvSpPr>
            <a:spLocks noGrp="1" noChangeArrowheads="1"/>
          </p:cNvSpPr>
          <p:nvPr>
            <p:ph type="title"/>
          </p:nvPr>
        </p:nvSpPr>
        <p:spPr/>
        <p:txBody>
          <a:bodyPr/>
          <a:lstStyle/>
          <a:p>
            <a:pPr eaLnBrk="1" hangingPunct="1"/>
            <a:r>
              <a:rPr lang="en-GB" altLang="de-DE"/>
              <a:t>Case - Steyr - Funktionsablauf</a:t>
            </a:r>
          </a:p>
        </p:txBody>
      </p:sp>
      <p:pic>
        <p:nvPicPr>
          <p:cNvPr id="93189" name="Picture 3" descr="fahrzustän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0" y="1066800"/>
            <a:ext cx="66040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4EAE1860-772F-4FBF-BA28-E5247C09DCA5}" type="slidenum">
              <a:rPr lang="de-DE" altLang="de-DE" sz="1000">
                <a:solidFill>
                  <a:srgbClr val="71AD2A"/>
                </a:solidFill>
              </a:rPr>
              <a:pPr algn="r">
                <a:spcBef>
                  <a:spcPct val="0"/>
                </a:spcBef>
                <a:buClrTx/>
                <a:buFontTx/>
                <a:buNone/>
              </a:pPr>
              <a:t>89</a:t>
            </a:fld>
            <a:endParaRPr lang="de-DE" altLang="de-DE" sz="1000">
              <a:solidFill>
                <a:srgbClr val="71AD2A"/>
              </a:solidFill>
            </a:endParaRPr>
          </a:p>
        </p:txBody>
      </p:sp>
      <p:sp>
        <p:nvSpPr>
          <p:cNvPr id="94211"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4212" name="Rectangle 2"/>
          <p:cNvSpPr>
            <a:spLocks noGrp="1" noChangeArrowheads="1"/>
          </p:cNvSpPr>
          <p:nvPr>
            <p:ph type="title"/>
          </p:nvPr>
        </p:nvSpPr>
        <p:spPr/>
        <p:txBody>
          <a:bodyPr/>
          <a:lstStyle/>
          <a:p>
            <a:pPr eaLnBrk="1" hangingPunct="1"/>
            <a:r>
              <a:rPr lang="en-GB" altLang="de-DE"/>
              <a:t>Case - Steyr - Funktionsablauf</a:t>
            </a:r>
          </a:p>
        </p:txBody>
      </p:sp>
      <p:sp>
        <p:nvSpPr>
          <p:cNvPr id="522243" name="Text Box 3"/>
          <p:cNvSpPr txBox="1">
            <a:spLocks noChangeArrowheads="1"/>
          </p:cNvSpPr>
          <p:nvPr/>
        </p:nvSpPr>
        <p:spPr bwMode="auto">
          <a:xfrm>
            <a:off x="5695950" y="3657600"/>
            <a:ext cx="1155700" cy="3048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400" b="1">
                <a:solidFill>
                  <a:schemeClr val="accent2"/>
                </a:solidFill>
                <a:latin typeface="Arial Rounded MT Bold" pitchFamily="34" charset="0"/>
              </a:rPr>
              <a:t>Stillstand</a:t>
            </a:r>
            <a:endParaRPr lang="en-US" altLang="de-DE" sz="1400">
              <a:latin typeface="Arial Rounded MT Bold" pitchFamily="34" charset="0"/>
            </a:endParaRPr>
          </a:p>
        </p:txBody>
      </p:sp>
      <p:pic>
        <p:nvPicPr>
          <p:cNvPr id="94214" name="Picture 4" descr="Steyr stillst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36957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243"/>
                                        </p:tgtEl>
                                        <p:attrNameLst>
                                          <p:attrName>style.visibility</p:attrName>
                                        </p:attrNameLst>
                                      </p:cBhvr>
                                      <p:to>
                                        <p:strVal val="visible"/>
                                      </p:to>
                                    </p:set>
                                    <p:animEffect transition="in" filter="wipe(left)">
                                      <p:cBhvr>
                                        <p:cTn id="7" dur="500"/>
                                        <p:tgtEl>
                                          <p:spTgt spid="52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Foliennummernplatzhalter 1"/>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940DF1A0-CC4A-4C87-A15F-2C7F9642D0AA}" type="slidenum">
              <a:rPr lang="de-DE" altLang="de-DE" sz="1000">
                <a:solidFill>
                  <a:srgbClr val="71AD2A"/>
                </a:solidFill>
              </a:rPr>
              <a:pPr algn="r">
                <a:spcBef>
                  <a:spcPct val="0"/>
                </a:spcBef>
                <a:buClrTx/>
                <a:buFontTx/>
                <a:buNone/>
              </a:pPr>
              <a:t>9</a:t>
            </a:fld>
            <a:endParaRPr lang="de-DE" altLang="de-DE" sz="1000">
              <a:solidFill>
                <a:srgbClr val="71AD2A"/>
              </a:solidFill>
            </a:endParaRPr>
          </a:p>
        </p:txBody>
      </p:sp>
      <p:sp>
        <p:nvSpPr>
          <p:cNvPr id="19459" name="Fußzeilenplatzhalter 2"/>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857250"/>
            <a:ext cx="8982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1FBAC722-6764-4BC0-8B4A-674EFEE029D7}" type="slidenum">
              <a:rPr lang="de-DE" altLang="de-DE" sz="1000">
                <a:solidFill>
                  <a:srgbClr val="71AD2A"/>
                </a:solidFill>
              </a:rPr>
              <a:pPr algn="r">
                <a:spcBef>
                  <a:spcPct val="0"/>
                </a:spcBef>
                <a:buClrTx/>
                <a:buFontTx/>
                <a:buNone/>
              </a:pPr>
              <a:t>90</a:t>
            </a:fld>
            <a:endParaRPr lang="de-DE" altLang="de-DE" sz="1000">
              <a:solidFill>
                <a:srgbClr val="71AD2A"/>
              </a:solidFill>
            </a:endParaRPr>
          </a:p>
        </p:txBody>
      </p:sp>
      <p:sp>
        <p:nvSpPr>
          <p:cNvPr id="95235"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5236" name="Rectangle 2"/>
          <p:cNvSpPr>
            <a:spLocks noGrp="1" noChangeArrowheads="1"/>
          </p:cNvSpPr>
          <p:nvPr>
            <p:ph type="title"/>
          </p:nvPr>
        </p:nvSpPr>
        <p:spPr/>
        <p:txBody>
          <a:bodyPr/>
          <a:lstStyle/>
          <a:p>
            <a:pPr eaLnBrk="1" hangingPunct="1"/>
            <a:r>
              <a:rPr lang="en-GB" altLang="de-DE"/>
              <a:t>Case - Steyr - Funktionsablauf</a:t>
            </a:r>
          </a:p>
        </p:txBody>
      </p:sp>
      <p:pic>
        <p:nvPicPr>
          <p:cNvPr id="95237" name="Picture 3" descr="Steyr mechanisch"/>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981200" y="1524000"/>
            <a:ext cx="3840163"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68" name="Text Box 4"/>
          <p:cNvSpPr txBox="1">
            <a:spLocks noChangeArrowheads="1"/>
          </p:cNvSpPr>
          <p:nvPr/>
        </p:nvSpPr>
        <p:spPr bwMode="auto">
          <a:xfrm>
            <a:off x="5861050" y="3657600"/>
            <a:ext cx="2641600" cy="3048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400" b="1">
                <a:solidFill>
                  <a:schemeClr val="accent2"/>
                </a:solidFill>
                <a:latin typeface="Arial Rounded MT Bold" pitchFamily="34" charset="0"/>
              </a:rPr>
              <a:t>Mechanische Übersetzung</a:t>
            </a:r>
            <a:r>
              <a:rPr lang="en-US" altLang="de-DE" sz="1400">
                <a:latin typeface="Arial Rounded MT Bold"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3268"/>
                                        </p:tgtEl>
                                        <p:attrNameLst>
                                          <p:attrName>style.visibility</p:attrName>
                                        </p:attrNameLst>
                                      </p:cBhvr>
                                      <p:to>
                                        <p:strVal val="visible"/>
                                      </p:to>
                                    </p:set>
                                    <p:animEffect transition="in" filter="wipe(left)">
                                      <p:cBhvr>
                                        <p:cTn id="7" dur="500"/>
                                        <p:tgtEl>
                                          <p:spTgt spid="523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8"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5408910F-6499-4AC6-9F8A-E1981E107B62}" type="slidenum">
              <a:rPr lang="de-DE" altLang="de-DE" sz="1000">
                <a:solidFill>
                  <a:srgbClr val="71AD2A"/>
                </a:solidFill>
              </a:rPr>
              <a:pPr algn="r">
                <a:spcBef>
                  <a:spcPct val="0"/>
                </a:spcBef>
                <a:buClrTx/>
                <a:buFontTx/>
                <a:buNone/>
              </a:pPr>
              <a:t>91</a:t>
            </a:fld>
            <a:endParaRPr lang="de-DE" altLang="de-DE" sz="1000">
              <a:solidFill>
                <a:srgbClr val="71AD2A"/>
              </a:solidFill>
            </a:endParaRPr>
          </a:p>
        </p:txBody>
      </p:sp>
      <p:sp>
        <p:nvSpPr>
          <p:cNvPr id="96259"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6260" name="Rectangle 2"/>
          <p:cNvSpPr>
            <a:spLocks noGrp="1" noChangeArrowheads="1"/>
          </p:cNvSpPr>
          <p:nvPr>
            <p:ph type="title"/>
          </p:nvPr>
        </p:nvSpPr>
        <p:spPr/>
        <p:txBody>
          <a:bodyPr/>
          <a:lstStyle/>
          <a:p>
            <a:pPr eaLnBrk="1" hangingPunct="1"/>
            <a:r>
              <a:rPr lang="en-GB" altLang="de-DE"/>
              <a:t>Case - Steyr - Funktionsablauf</a:t>
            </a:r>
          </a:p>
        </p:txBody>
      </p:sp>
      <p:pic>
        <p:nvPicPr>
          <p:cNvPr id="96261" name="Picture 3" descr="Steyr höchstgeschwindigk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39449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2" name="Text Box 4"/>
          <p:cNvSpPr txBox="1">
            <a:spLocks noChangeArrowheads="1"/>
          </p:cNvSpPr>
          <p:nvPr/>
        </p:nvSpPr>
        <p:spPr bwMode="auto">
          <a:xfrm>
            <a:off x="6108700" y="3657600"/>
            <a:ext cx="3219450" cy="3048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400" b="1">
                <a:solidFill>
                  <a:schemeClr val="accent2"/>
                </a:solidFill>
                <a:latin typeface="Arial Rounded MT Bold" pitchFamily="34" charset="0"/>
              </a:rPr>
              <a:t>Höchstgeschwindigkeit im Gang</a:t>
            </a:r>
            <a:r>
              <a:rPr lang="en-US" altLang="de-DE" sz="1400">
                <a:latin typeface="Arial Rounded MT Bold"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292"/>
                                        </p:tgtEl>
                                        <p:attrNameLst>
                                          <p:attrName>style.visibility</p:attrName>
                                        </p:attrNameLst>
                                      </p:cBhvr>
                                      <p:to>
                                        <p:strVal val="visible"/>
                                      </p:to>
                                    </p:set>
                                    <p:animEffect transition="in" filter="wipe(left)">
                                      <p:cBhvr>
                                        <p:cTn id="7" dur="500"/>
                                        <p:tgtEl>
                                          <p:spTgt spid="524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2"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Doppelkupplungsgetriebe</a:t>
            </a:r>
          </a:p>
        </p:txBody>
      </p:sp>
      <p:sp>
        <p:nvSpPr>
          <p:cNvPr id="3" name="Foliennummernplatzhalter 2"/>
          <p:cNvSpPr>
            <a:spLocks noGrp="1"/>
          </p:cNvSpPr>
          <p:nvPr>
            <p:ph type="sldNum" sz="quarter" idx="10"/>
          </p:nvPr>
        </p:nvSpPr>
        <p:spPr/>
        <p:txBody>
          <a:bodyPr/>
          <a:lstStyle/>
          <a:p>
            <a:r>
              <a:rPr lang="de-DE" altLang="de-DE"/>
              <a:t> Folie </a:t>
            </a:r>
            <a:fld id="{BE199012-5250-48F1-A29F-357362B3A7EE}" type="slidenum">
              <a:rPr lang="de-DE" altLang="de-DE" smtClean="0"/>
              <a:pPr/>
              <a:t>92</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Modul: Grundlagen der Agrartechnik   2 Sem.        LE :   Motor Grundlagen</a:t>
            </a:r>
          </a:p>
        </p:txBody>
      </p:sp>
      <p:pic>
        <p:nvPicPr>
          <p:cNvPr id="104450" name="Picture 2" descr="C:\Program Files (x86)\Microsoft Office\MEDIA\CAGCAT10\j0149887.wm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2769" y="544736"/>
            <a:ext cx="1268412" cy="101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bilder.landwirt.com/ez/ezimagecatalogue/catalogue/phpHuNrO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07" y="1052736"/>
            <a:ext cx="5715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105128" y="2564904"/>
            <a:ext cx="3346053" cy="769441"/>
          </a:xfrm>
          <a:prstGeom prst="rect">
            <a:avLst/>
          </a:prstGeom>
          <a:noFill/>
        </p:spPr>
        <p:txBody>
          <a:bodyPr wrap="square" rtlCol="0">
            <a:spAutoFit/>
          </a:bodyPr>
          <a:lstStyle/>
          <a:p>
            <a:endParaRPr lang="de-DE" dirty="0"/>
          </a:p>
        </p:txBody>
      </p:sp>
      <p:sp>
        <p:nvSpPr>
          <p:cNvPr id="8" name="Textfeld 7"/>
          <p:cNvSpPr txBox="1"/>
          <p:nvPr/>
        </p:nvSpPr>
        <p:spPr>
          <a:xfrm>
            <a:off x="4880992" y="2743618"/>
            <a:ext cx="4719885" cy="2308324"/>
          </a:xfrm>
          <a:prstGeom prst="rect">
            <a:avLst/>
          </a:prstGeom>
          <a:noFill/>
        </p:spPr>
        <p:txBody>
          <a:bodyPr wrap="square" rtlCol="0">
            <a:spAutoFit/>
          </a:bodyPr>
          <a:lstStyle/>
          <a:p>
            <a:pPr algn="l"/>
            <a:r>
              <a:rPr lang="de-DE" sz="1200" dirty="0">
                <a:solidFill>
                  <a:schemeClr val="tx1"/>
                </a:solidFill>
              </a:rPr>
              <a:t>Das Prinzip der Doppelkupplung</a:t>
            </a:r>
          </a:p>
          <a:p>
            <a:pPr algn="l"/>
            <a:r>
              <a:rPr lang="de-DE" sz="1200" dirty="0">
                <a:solidFill>
                  <a:schemeClr val="tx1"/>
                </a:solidFill>
              </a:rPr>
              <a:t>Doppelkupplungsgetriebe bestehen grundsätzlich aus zwei unabhängigen Teilgetrieben, welche über je eine Kupplung mit dem Motor verbunden sind. Das eine Teilgetriebe enthält die ungeraden (1, 3, 5…), das andere die geraden Gänge (2, 4, 6…). Beim Schalten wird zuerst der nächste Gang im freien Teilgetriebe über synchronisierte Schaltstellen vorgewählt, anschließend erfolgt die Lastübergabe zwischen den beiden Kupplungen. Dieser Vorgang erfolgt sehr schnell und ohne Zugkraftunterbrechung, die entsprechenden Gänge sind dadurch lastschaltbar. Die Kupplungen können grundsätzlich auch als Anfahrelemente verwendet werden. </a:t>
            </a:r>
          </a:p>
        </p:txBody>
      </p:sp>
    </p:spTree>
    <p:extLst>
      <p:ext uri="{BB962C8B-B14F-4D97-AF65-F5344CB8AC3E}">
        <p14:creationId xmlns:p14="http://schemas.microsoft.com/office/powerpoint/2010/main" val="266320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CF1C4522-F56C-4A95-AD2F-1DA289F315DE}" type="slidenum">
              <a:rPr lang="de-DE" altLang="de-DE" sz="1000">
                <a:solidFill>
                  <a:srgbClr val="71AD2A"/>
                </a:solidFill>
              </a:rPr>
              <a:pPr algn="r">
                <a:spcBef>
                  <a:spcPct val="0"/>
                </a:spcBef>
                <a:buClrTx/>
                <a:buFontTx/>
                <a:buNone/>
              </a:pPr>
              <a:t>93</a:t>
            </a:fld>
            <a:endParaRPr lang="de-DE" altLang="de-DE" sz="1000">
              <a:solidFill>
                <a:srgbClr val="71AD2A"/>
              </a:solidFill>
            </a:endParaRPr>
          </a:p>
        </p:txBody>
      </p:sp>
      <p:sp>
        <p:nvSpPr>
          <p:cNvPr id="98307"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8308" name="Rectangle 2"/>
          <p:cNvSpPr>
            <a:spLocks noGrp="1" noChangeArrowheads="1"/>
          </p:cNvSpPr>
          <p:nvPr>
            <p:ph type="title"/>
          </p:nvPr>
        </p:nvSpPr>
        <p:spPr/>
        <p:txBody>
          <a:bodyPr/>
          <a:lstStyle/>
          <a:p>
            <a:pPr eaLnBrk="1" hangingPunct="1"/>
            <a:r>
              <a:rPr lang="en-GB" altLang="de-DE"/>
              <a:t>Case Steyr Wirkungsgrad</a:t>
            </a:r>
          </a:p>
        </p:txBody>
      </p:sp>
      <p:pic>
        <p:nvPicPr>
          <p:cNvPr id="98309" name="Picture 3" descr="getriebewirkungsgr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00" y="1219200"/>
            <a:ext cx="70993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64C4FE9F-C068-41AB-8B04-E6A80B7A25FA}" type="slidenum">
              <a:rPr lang="de-DE" altLang="de-DE" sz="1000">
                <a:solidFill>
                  <a:srgbClr val="71AD2A"/>
                </a:solidFill>
              </a:rPr>
              <a:pPr algn="r">
                <a:spcBef>
                  <a:spcPct val="0"/>
                </a:spcBef>
                <a:buClrTx/>
                <a:buFontTx/>
                <a:buNone/>
              </a:pPr>
              <a:t>94</a:t>
            </a:fld>
            <a:endParaRPr lang="de-DE" altLang="de-DE" sz="1000">
              <a:solidFill>
                <a:srgbClr val="71AD2A"/>
              </a:solidFill>
            </a:endParaRPr>
          </a:p>
        </p:txBody>
      </p:sp>
      <p:sp>
        <p:nvSpPr>
          <p:cNvPr id="99331"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99332" name="Rectangle 2"/>
          <p:cNvSpPr>
            <a:spLocks noGrp="1" noChangeArrowheads="1"/>
          </p:cNvSpPr>
          <p:nvPr>
            <p:ph type="title"/>
          </p:nvPr>
        </p:nvSpPr>
        <p:spPr/>
        <p:txBody>
          <a:bodyPr/>
          <a:lstStyle/>
          <a:p>
            <a:pPr eaLnBrk="1" hangingPunct="1"/>
            <a:r>
              <a:rPr lang="en-GB" altLang="de-DE"/>
              <a:t>ZF - Eccom - Getriebeaufbau</a:t>
            </a:r>
          </a:p>
        </p:txBody>
      </p:sp>
      <p:pic>
        <p:nvPicPr>
          <p:cNvPr id="99333" name="Picture 3" descr="Kabine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524000"/>
            <a:ext cx="83375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7364" name="Group 4"/>
          <p:cNvGrpSpPr>
            <a:grpSpLocks/>
          </p:cNvGrpSpPr>
          <p:nvPr/>
        </p:nvGrpSpPr>
        <p:grpSpPr bwMode="auto">
          <a:xfrm>
            <a:off x="7264400" y="3505200"/>
            <a:ext cx="2311400" cy="1403350"/>
            <a:chOff x="4800" y="2208"/>
            <a:chExt cx="1440" cy="884"/>
          </a:xfrm>
        </p:grpSpPr>
        <p:sp>
          <p:nvSpPr>
            <p:cNvPr id="99339" name="Line 5"/>
            <p:cNvSpPr>
              <a:spLocks noChangeShapeType="1"/>
            </p:cNvSpPr>
            <p:nvPr/>
          </p:nvSpPr>
          <p:spPr bwMode="auto">
            <a:xfrm flipH="1" flipV="1">
              <a:off x="4800" y="2208"/>
              <a:ext cx="576" cy="72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340" name="Text Box 6"/>
            <p:cNvSpPr txBox="1">
              <a:spLocks noChangeArrowheads="1"/>
            </p:cNvSpPr>
            <p:nvPr/>
          </p:nvSpPr>
          <p:spPr bwMode="auto">
            <a:xfrm>
              <a:off x="4828" y="2880"/>
              <a:ext cx="1412"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Planetenwendesatz</a:t>
              </a:r>
            </a:p>
          </p:txBody>
        </p:sp>
      </p:grpSp>
      <p:grpSp>
        <p:nvGrpSpPr>
          <p:cNvPr id="527367" name="Group 7"/>
          <p:cNvGrpSpPr>
            <a:grpSpLocks/>
          </p:cNvGrpSpPr>
          <p:nvPr/>
        </p:nvGrpSpPr>
        <p:grpSpPr bwMode="auto">
          <a:xfrm>
            <a:off x="4953000" y="4191000"/>
            <a:ext cx="4162425" cy="1327150"/>
            <a:chOff x="3216" y="2880"/>
            <a:chExt cx="2420" cy="836"/>
          </a:xfrm>
        </p:grpSpPr>
        <p:sp>
          <p:nvSpPr>
            <p:cNvPr id="99336" name="Line 8"/>
            <p:cNvSpPr>
              <a:spLocks noChangeShapeType="1"/>
            </p:cNvSpPr>
            <p:nvPr/>
          </p:nvSpPr>
          <p:spPr bwMode="auto">
            <a:xfrm flipH="1" flipV="1">
              <a:off x="3696" y="2880"/>
              <a:ext cx="576" cy="72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337" name="Line 9"/>
            <p:cNvSpPr>
              <a:spLocks noChangeShapeType="1"/>
            </p:cNvSpPr>
            <p:nvPr/>
          </p:nvSpPr>
          <p:spPr bwMode="auto">
            <a:xfrm flipH="1" flipV="1">
              <a:off x="3216" y="3024"/>
              <a:ext cx="1056" cy="57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338" name="Text Box 10"/>
            <p:cNvSpPr txBox="1">
              <a:spLocks noChangeArrowheads="1"/>
            </p:cNvSpPr>
            <p:nvPr/>
          </p:nvSpPr>
          <p:spPr bwMode="auto">
            <a:xfrm>
              <a:off x="4224" y="3504"/>
              <a:ext cx="1412"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a:latin typeface="Arial Rounded MT Bold" pitchFamily="34" charset="0"/>
                </a:rPr>
                <a:t>Lamellenschaltung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27364"/>
                                        </p:tgtEl>
                                        <p:attrNameLst>
                                          <p:attrName>style.visibility</p:attrName>
                                        </p:attrNameLst>
                                      </p:cBhvr>
                                      <p:to>
                                        <p:strVal val="visible"/>
                                      </p:to>
                                    </p:set>
                                    <p:anim calcmode="lin" valueType="num">
                                      <p:cBhvr additive="base">
                                        <p:cTn id="7" dur="500" fill="hold"/>
                                        <p:tgtEl>
                                          <p:spTgt spid="527364"/>
                                        </p:tgtEl>
                                        <p:attrNameLst>
                                          <p:attrName>ppt_x</p:attrName>
                                        </p:attrNameLst>
                                      </p:cBhvr>
                                      <p:tavLst>
                                        <p:tav tm="0">
                                          <p:val>
                                            <p:strVal val="1+#ppt_w/2"/>
                                          </p:val>
                                        </p:tav>
                                        <p:tav tm="100000">
                                          <p:val>
                                            <p:strVal val="#ppt_x"/>
                                          </p:val>
                                        </p:tav>
                                      </p:tavLst>
                                    </p:anim>
                                    <p:anim calcmode="lin" valueType="num">
                                      <p:cBhvr additive="base">
                                        <p:cTn id="8" dur="500" fill="hold"/>
                                        <p:tgtEl>
                                          <p:spTgt spid="5273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27367"/>
                                        </p:tgtEl>
                                        <p:attrNameLst>
                                          <p:attrName>style.visibility</p:attrName>
                                        </p:attrNameLst>
                                      </p:cBhvr>
                                      <p:to>
                                        <p:strVal val="visible"/>
                                      </p:to>
                                    </p:set>
                                    <p:anim calcmode="lin" valueType="num">
                                      <p:cBhvr additive="base">
                                        <p:cTn id="13" dur="500" fill="hold"/>
                                        <p:tgtEl>
                                          <p:spTgt spid="527367"/>
                                        </p:tgtEl>
                                        <p:attrNameLst>
                                          <p:attrName>ppt_x</p:attrName>
                                        </p:attrNameLst>
                                      </p:cBhvr>
                                      <p:tavLst>
                                        <p:tav tm="0">
                                          <p:val>
                                            <p:strVal val="1+#ppt_w/2"/>
                                          </p:val>
                                        </p:tav>
                                        <p:tav tm="100000">
                                          <p:val>
                                            <p:strVal val="#ppt_x"/>
                                          </p:val>
                                        </p:tav>
                                      </p:tavLst>
                                    </p:anim>
                                    <p:anim calcmode="lin" valueType="num">
                                      <p:cBhvr additive="base">
                                        <p:cTn id="14" dur="500" fill="hold"/>
                                        <p:tgtEl>
                                          <p:spTgt spid="527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8C08326F-18CA-4829-B9A3-D75125E20F55}" type="slidenum">
              <a:rPr lang="de-DE" altLang="de-DE" sz="1000">
                <a:solidFill>
                  <a:srgbClr val="71AD2A"/>
                </a:solidFill>
              </a:rPr>
              <a:pPr algn="r">
                <a:spcBef>
                  <a:spcPct val="0"/>
                </a:spcBef>
                <a:buClrTx/>
                <a:buFontTx/>
                <a:buNone/>
              </a:pPr>
              <a:t>95</a:t>
            </a:fld>
            <a:endParaRPr lang="de-DE" altLang="de-DE" sz="1000">
              <a:solidFill>
                <a:srgbClr val="71AD2A"/>
              </a:solidFill>
            </a:endParaRPr>
          </a:p>
        </p:txBody>
      </p:sp>
      <p:sp>
        <p:nvSpPr>
          <p:cNvPr id="100355"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0356" name="Rectangle 2"/>
          <p:cNvSpPr>
            <a:spLocks noGrp="1" noChangeArrowheads="1"/>
          </p:cNvSpPr>
          <p:nvPr>
            <p:ph type="title"/>
          </p:nvPr>
        </p:nvSpPr>
        <p:spPr/>
        <p:txBody>
          <a:bodyPr/>
          <a:lstStyle/>
          <a:p>
            <a:pPr eaLnBrk="1" hangingPunct="1"/>
            <a:r>
              <a:rPr lang="en-GB" altLang="de-DE"/>
              <a:t>ZF - Eccon</a:t>
            </a:r>
          </a:p>
        </p:txBody>
      </p:sp>
      <p:pic>
        <p:nvPicPr>
          <p:cNvPr id="100357" name="Picture 3" descr="ZF stufenlos2"/>
          <p:cNvPicPr>
            <a:picLocks noChangeAspect="1" noChangeArrowheads="1"/>
          </p:cNvPicPr>
          <p:nvPr/>
        </p:nvPicPr>
        <p:blipFill>
          <a:blip r:embed="rId2">
            <a:extLst>
              <a:ext uri="{28A0092B-C50C-407E-A947-70E740481C1C}">
                <a14:useLocalDpi xmlns:a14="http://schemas.microsoft.com/office/drawing/2010/main" val="0"/>
              </a:ext>
            </a:extLst>
          </a:blip>
          <a:srcRect l="9079" t="13692" r="13171" b="2798"/>
          <a:stretch>
            <a:fillRect/>
          </a:stretch>
        </p:blipFill>
        <p:spPr bwMode="auto">
          <a:xfrm>
            <a:off x="660400" y="1219200"/>
            <a:ext cx="87503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8388" name="Group 4"/>
          <p:cNvGrpSpPr>
            <a:grpSpLocks/>
          </p:cNvGrpSpPr>
          <p:nvPr/>
        </p:nvGrpSpPr>
        <p:grpSpPr bwMode="auto">
          <a:xfrm>
            <a:off x="4622800" y="4114800"/>
            <a:ext cx="2971800" cy="793750"/>
            <a:chOff x="3024" y="2352"/>
            <a:chExt cx="1728" cy="500"/>
          </a:xfrm>
        </p:grpSpPr>
        <p:sp>
          <p:nvSpPr>
            <p:cNvPr id="100365" name="Line 5"/>
            <p:cNvSpPr>
              <a:spLocks noChangeShapeType="1"/>
            </p:cNvSpPr>
            <p:nvPr/>
          </p:nvSpPr>
          <p:spPr bwMode="auto">
            <a:xfrm flipH="1" flipV="1">
              <a:off x="3024" y="2352"/>
              <a:ext cx="336" cy="38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0366" name="Text Box 6"/>
            <p:cNvSpPr txBox="1">
              <a:spLocks noChangeArrowheads="1"/>
            </p:cNvSpPr>
            <p:nvPr/>
          </p:nvSpPr>
          <p:spPr bwMode="auto">
            <a:xfrm>
              <a:off x="3312" y="2640"/>
              <a:ext cx="1440"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Hydrostat</a:t>
              </a:r>
              <a:endParaRPr lang="en-US" altLang="de-DE" sz="1600">
                <a:latin typeface="Arial Rounded MT Bold" pitchFamily="34" charset="0"/>
              </a:endParaRPr>
            </a:p>
          </p:txBody>
        </p:sp>
      </p:grpSp>
      <p:grpSp>
        <p:nvGrpSpPr>
          <p:cNvPr id="528391" name="Group 7"/>
          <p:cNvGrpSpPr>
            <a:grpSpLocks/>
          </p:cNvGrpSpPr>
          <p:nvPr/>
        </p:nvGrpSpPr>
        <p:grpSpPr bwMode="auto">
          <a:xfrm>
            <a:off x="660400" y="3048000"/>
            <a:ext cx="3714750" cy="1358900"/>
            <a:chOff x="432" y="2448"/>
            <a:chExt cx="2160" cy="856"/>
          </a:xfrm>
        </p:grpSpPr>
        <p:sp>
          <p:nvSpPr>
            <p:cNvPr id="100363" name="Line 8"/>
            <p:cNvSpPr>
              <a:spLocks noChangeShapeType="1"/>
            </p:cNvSpPr>
            <p:nvPr/>
          </p:nvSpPr>
          <p:spPr bwMode="auto">
            <a:xfrm flipV="1">
              <a:off x="2016" y="2448"/>
              <a:ext cx="576" cy="43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0364" name="Text Box 9"/>
            <p:cNvSpPr txBox="1">
              <a:spLocks noChangeArrowheads="1"/>
            </p:cNvSpPr>
            <p:nvPr/>
          </p:nvSpPr>
          <p:spPr bwMode="auto">
            <a:xfrm>
              <a:off x="432" y="2784"/>
              <a:ext cx="1584" cy="52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Planetengetriebe mit </a:t>
              </a:r>
              <a:br>
                <a:rPr lang="en-US" altLang="de-DE" sz="1600" b="1">
                  <a:latin typeface="Arial Rounded MT Bold" pitchFamily="34" charset="0"/>
                </a:rPr>
              </a:br>
              <a:r>
                <a:rPr lang="en-US" altLang="de-DE" sz="1600" b="1">
                  <a:latin typeface="Arial Rounded MT Bold" pitchFamily="34" charset="0"/>
                </a:rPr>
                <a:t>4 Planetensätzen und </a:t>
              </a:r>
              <a:br>
                <a:rPr lang="en-US" altLang="de-DE" sz="1600" b="1">
                  <a:latin typeface="Arial Rounded MT Bold" pitchFamily="34" charset="0"/>
                </a:rPr>
              </a:br>
              <a:r>
                <a:rPr lang="en-US" altLang="de-DE" sz="1600" b="1">
                  <a:latin typeface="Arial Rounded MT Bold" pitchFamily="34" charset="0"/>
                </a:rPr>
                <a:t>4 Kupplungen</a:t>
              </a:r>
              <a:endParaRPr lang="en-US" altLang="de-DE" sz="1600">
                <a:latin typeface="Arial Rounded MT Bold" pitchFamily="34" charset="0"/>
              </a:endParaRPr>
            </a:p>
          </p:txBody>
        </p:sp>
      </p:grpSp>
      <p:grpSp>
        <p:nvGrpSpPr>
          <p:cNvPr id="528394" name="Group 10"/>
          <p:cNvGrpSpPr>
            <a:grpSpLocks/>
          </p:cNvGrpSpPr>
          <p:nvPr/>
        </p:nvGrpSpPr>
        <p:grpSpPr bwMode="auto">
          <a:xfrm>
            <a:off x="6438900" y="1828800"/>
            <a:ext cx="3384550" cy="381000"/>
            <a:chOff x="3792" y="768"/>
            <a:chExt cx="1968" cy="240"/>
          </a:xfrm>
        </p:grpSpPr>
        <p:sp>
          <p:nvSpPr>
            <p:cNvPr id="100361" name="Line 11"/>
            <p:cNvSpPr>
              <a:spLocks noChangeShapeType="1"/>
            </p:cNvSpPr>
            <p:nvPr/>
          </p:nvSpPr>
          <p:spPr bwMode="auto">
            <a:xfrm flipH="1">
              <a:off x="3792" y="864"/>
              <a:ext cx="576" cy="14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0362" name="Text Box 12"/>
            <p:cNvSpPr txBox="1">
              <a:spLocks noChangeArrowheads="1"/>
            </p:cNvSpPr>
            <p:nvPr/>
          </p:nvSpPr>
          <p:spPr bwMode="auto">
            <a:xfrm>
              <a:off x="4320" y="768"/>
              <a:ext cx="1440"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Wendeschaltung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28388"/>
                                        </p:tgtEl>
                                        <p:attrNameLst>
                                          <p:attrName>style.visibility</p:attrName>
                                        </p:attrNameLst>
                                      </p:cBhvr>
                                      <p:to>
                                        <p:strVal val="visible"/>
                                      </p:to>
                                    </p:set>
                                    <p:animEffect transition="in" filter="wipe(right)">
                                      <p:cBhvr>
                                        <p:cTn id="7" dur="500"/>
                                        <p:tgtEl>
                                          <p:spTgt spid="528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8391"/>
                                        </p:tgtEl>
                                        <p:attrNameLst>
                                          <p:attrName>style.visibility</p:attrName>
                                        </p:attrNameLst>
                                      </p:cBhvr>
                                      <p:to>
                                        <p:strVal val="visible"/>
                                      </p:to>
                                    </p:set>
                                    <p:animEffect transition="in" filter="wipe(left)">
                                      <p:cBhvr>
                                        <p:cTn id="12" dur="500"/>
                                        <p:tgtEl>
                                          <p:spTgt spid="5283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28394"/>
                                        </p:tgtEl>
                                        <p:attrNameLst>
                                          <p:attrName>style.visibility</p:attrName>
                                        </p:attrNameLst>
                                      </p:cBhvr>
                                      <p:to>
                                        <p:strVal val="visible"/>
                                      </p:to>
                                    </p:set>
                                    <p:animEffect transition="in" filter="wipe(right)">
                                      <p:cBhvr>
                                        <p:cTn id="17" dur="500"/>
                                        <p:tgtEl>
                                          <p:spTgt spid="528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5105AAD-3811-4016-8647-81906A571B61}" type="slidenum">
              <a:rPr lang="de-DE" altLang="de-DE" sz="1000">
                <a:solidFill>
                  <a:srgbClr val="71AD2A"/>
                </a:solidFill>
              </a:rPr>
              <a:pPr algn="r">
                <a:spcBef>
                  <a:spcPct val="0"/>
                </a:spcBef>
                <a:buClrTx/>
                <a:buFontTx/>
                <a:buNone/>
              </a:pPr>
              <a:t>96</a:t>
            </a:fld>
            <a:endParaRPr lang="de-DE" altLang="de-DE" sz="1000">
              <a:solidFill>
                <a:srgbClr val="71AD2A"/>
              </a:solidFill>
            </a:endParaRPr>
          </a:p>
        </p:txBody>
      </p:sp>
      <p:sp>
        <p:nvSpPr>
          <p:cNvPr id="101379"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1380" name="Rectangle 2"/>
          <p:cNvSpPr>
            <a:spLocks noGrp="1" noChangeArrowheads="1"/>
          </p:cNvSpPr>
          <p:nvPr>
            <p:ph type="title"/>
          </p:nvPr>
        </p:nvSpPr>
        <p:spPr/>
        <p:txBody>
          <a:bodyPr/>
          <a:lstStyle/>
          <a:p>
            <a:pPr eaLnBrk="1" hangingPunct="1"/>
            <a:r>
              <a:rPr lang="en-GB" altLang="de-DE"/>
              <a:t>ZF - Eccon</a:t>
            </a:r>
          </a:p>
        </p:txBody>
      </p:sp>
      <p:pic>
        <p:nvPicPr>
          <p:cNvPr id="101381" name="Picture 3" descr="ZF stufenlos5"/>
          <p:cNvPicPr>
            <a:picLocks noChangeAspect="1" noChangeArrowheads="1"/>
          </p:cNvPicPr>
          <p:nvPr/>
        </p:nvPicPr>
        <p:blipFill>
          <a:blip r:embed="rId2">
            <a:extLst>
              <a:ext uri="{28A0092B-C50C-407E-A947-70E740481C1C}">
                <a14:useLocalDpi xmlns:a14="http://schemas.microsoft.com/office/drawing/2010/main" val="0"/>
              </a:ext>
            </a:extLst>
          </a:blip>
          <a:srcRect l="36855"/>
          <a:stretch>
            <a:fillRect/>
          </a:stretch>
        </p:blipFill>
        <p:spPr bwMode="auto">
          <a:xfrm>
            <a:off x="660400" y="1219200"/>
            <a:ext cx="75946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9412" name="Group 4"/>
          <p:cNvGrpSpPr>
            <a:grpSpLocks/>
          </p:cNvGrpSpPr>
          <p:nvPr/>
        </p:nvGrpSpPr>
        <p:grpSpPr bwMode="auto">
          <a:xfrm>
            <a:off x="3879850" y="4419600"/>
            <a:ext cx="3384550" cy="825500"/>
            <a:chOff x="3792" y="768"/>
            <a:chExt cx="1968" cy="520"/>
          </a:xfrm>
        </p:grpSpPr>
        <p:sp>
          <p:nvSpPr>
            <p:cNvPr id="101383" name="Line 5"/>
            <p:cNvSpPr>
              <a:spLocks noChangeShapeType="1"/>
            </p:cNvSpPr>
            <p:nvPr/>
          </p:nvSpPr>
          <p:spPr bwMode="auto">
            <a:xfrm flipH="1">
              <a:off x="3792" y="864"/>
              <a:ext cx="576" cy="14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384" name="Text Box 6"/>
            <p:cNvSpPr txBox="1">
              <a:spLocks noChangeArrowheads="1"/>
            </p:cNvSpPr>
            <p:nvPr/>
          </p:nvSpPr>
          <p:spPr bwMode="auto">
            <a:xfrm>
              <a:off x="4320" y="768"/>
              <a:ext cx="1440" cy="52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Hydrostateinheit</a:t>
              </a:r>
              <a:br>
                <a:rPr lang="en-US" altLang="de-DE" sz="1600" b="1">
                  <a:latin typeface="Arial Rounded MT Bold" pitchFamily="34" charset="0"/>
                </a:rPr>
              </a:br>
              <a:r>
                <a:rPr lang="en-US" altLang="de-DE" sz="1600" b="1">
                  <a:latin typeface="Arial Rounded MT Bold" pitchFamily="34" charset="0"/>
                </a:rPr>
                <a:t>Verstellpumpe und Konstantmotor</a:t>
              </a:r>
              <a:endParaRPr lang="en-US" altLang="de-DE" sz="1600">
                <a:latin typeface="Arial Rounded MT Bold"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wipe(right)">
                                      <p:cBhvr>
                                        <p:cTn id="7" dur="500"/>
                                        <p:tgtEl>
                                          <p:spTgt spid="52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2E736227-56B6-4419-8576-AD9A14B728EC}" type="slidenum">
              <a:rPr lang="de-DE" altLang="de-DE" sz="1000">
                <a:solidFill>
                  <a:srgbClr val="71AD2A"/>
                </a:solidFill>
              </a:rPr>
              <a:pPr algn="r">
                <a:spcBef>
                  <a:spcPct val="0"/>
                </a:spcBef>
                <a:buClrTx/>
                <a:buFontTx/>
                <a:buNone/>
              </a:pPr>
              <a:t>97</a:t>
            </a:fld>
            <a:endParaRPr lang="de-DE" altLang="de-DE" sz="1000">
              <a:solidFill>
                <a:srgbClr val="71AD2A"/>
              </a:solidFill>
            </a:endParaRPr>
          </a:p>
        </p:txBody>
      </p:sp>
      <p:sp>
        <p:nvSpPr>
          <p:cNvPr id="102403"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2404" name="Rectangle 2"/>
          <p:cNvSpPr>
            <a:spLocks noGrp="1" noChangeArrowheads="1"/>
          </p:cNvSpPr>
          <p:nvPr>
            <p:ph type="title"/>
          </p:nvPr>
        </p:nvSpPr>
        <p:spPr/>
        <p:txBody>
          <a:bodyPr/>
          <a:lstStyle/>
          <a:p>
            <a:pPr eaLnBrk="1" hangingPunct="1"/>
            <a:r>
              <a:rPr lang="en-GB" altLang="de-DE"/>
              <a:t>ZF - Eccon</a:t>
            </a:r>
          </a:p>
        </p:txBody>
      </p:sp>
      <p:pic>
        <p:nvPicPr>
          <p:cNvPr id="102405" name="Picture 3" descr="ZF stufenlo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43000"/>
            <a:ext cx="70167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0436" name="Group 4"/>
          <p:cNvGrpSpPr>
            <a:grpSpLocks/>
          </p:cNvGrpSpPr>
          <p:nvPr/>
        </p:nvGrpSpPr>
        <p:grpSpPr bwMode="auto">
          <a:xfrm>
            <a:off x="4870450" y="3733800"/>
            <a:ext cx="2971800" cy="793750"/>
            <a:chOff x="3024" y="2352"/>
            <a:chExt cx="1728" cy="500"/>
          </a:xfrm>
        </p:grpSpPr>
        <p:sp>
          <p:nvSpPr>
            <p:cNvPr id="102413" name="Line 5"/>
            <p:cNvSpPr>
              <a:spLocks noChangeShapeType="1"/>
            </p:cNvSpPr>
            <p:nvPr/>
          </p:nvSpPr>
          <p:spPr bwMode="auto">
            <a:xfrm flipH="1" flipV="1">
              <a:off x="3024" y="2352"/>
              <a:ext cx="336" cy="38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414" name="Text Box 6"/>
            <p:cNvSpPr txBox="1">
              <a:spLocks noChangeArrowheads="1"/>
            </p:cNvSpPr>
            <p:nvPr/>
          </p:nvSpPr>
          <p:spPr bwMode="auto">
            <a:xfrm>
              <a:off x="3312" y="2640"/>
              <a:ext cx="1440"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600" b="1">
                  <a:latin typeface="Arial Rounded MT Bold" pitchFamily="34" charset="0"/>
                </a:rPr>
                <a:t>Wendekupplungen</a:t>
              </a:r>
              <a:endParaRPr lang="en-US" altLang="de-DE" sz="1600">
                <a:latin typeface="Arial Rounded MT Bold" pitchFamily="34" charset="0"/>
              </a:endParaRPr>
            </a:p>
          </p:txBody>
        </p:sp>
      </p:grpSp>
      <p:grpSp>
        <p:nvGrpSpPr>
          <p:cNvPr id="530439" name="Group 7"/>
          <p:cNvGrpSpPr>
            <a:grpSpLocks/>
          </p:cNvGrpSpPr>
          <p:nvPr/>
        </p:nvGrpSpPr>
        <p:grpSpPr bwMode="auto">
          <a:xfrm>
            <a:off x="1485900" y="2971800"/>
            <a:ext cx="3714750" cy="869950"/>
            <a:chOff x="432" y="2448"/>
            <a:chExt cx="2160" cy="548"/>
          </a:xfrm>
        </p:grpSpPr>
        <p:sp>
          <p:nvSpPr>
            <p:cNvPr id="102411" name="Line 8"/>
            <p:cNvSpPr>
              <a:spLocks noChangeShapeType="1"/>
            </p:cNvSpPr>
            <p:nvPr/>
          </p:nvSpPr>
          <p:spPr bwMode="auto">
            <a:xfrm flipV="1">
              <a:off x="2016" y="2448"/>
              <a:ext cx="576" cy="43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412" name="Text Box 9"/>
            <p:cNvSpPr txBox="1">
              <a:spLocks noChangeArrowheads="1"/>
            </p:cNvSpPr>
            <p:nvPr/>
          </p:nvSpPr>
          <p:spPr bwMode="auto">
            <a:xfrm>
              <a:off x="432" y="2784"/>
              <a:ext cx="1584"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Kupplung rückwärts</a:t>
              </a:r>
              <a:endParaRPr lang="en-US" altLang="de-DE" sz="1600">
                <a:latin typeface="Arial Rounded MT Bold" pitchFamily="34" charset="0"/>
              </a:endParaRPr>
            </a:p>
          </p:txBody>
        </p:sp>
      </p:grpSp>
      <p:grpSp>
        <p:nvGrpSpPr>
          <p:cNvPr id="530442" name="Group 10"/>
          <p:cNvGrpSpPr>
            <a:grpSpLocks/>
          </p:cNvGrpSpPr>
          <p:nvPr/>
        </p:nvGrpSpPr>
        <p:grpSpPr bwMode="auto">
          <a:xfrm>
            <a:off x="0" y="2743200"/>
            <a:ext cx="4457700" cy="336550"/>
            <a:chOff x="672" y="960"/>
            <a:chExt cx="2160" cy="212"/>
          </a:xfrm>
        </p:grpSpPr>
        <p:sp>
          <p:nvSpPr>
            <p:cNvPr id="102409" name="Line 11"/>
            <p:cNvSpPr>
              <a:spLocks noChangeShapeType="1"/>
            </p:cNvSpPr>
            <p:nvPr/>
          </p:nvSpPr>
          <p:spPr bwMode="auto">
            <a:xfrm>
              <a:off x="2064" y="1056"/>
              <a:ext cx="768"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410" name="Text Box 12"/>
            <p:cNvSpPr txBox="1">
              <a:spLocks noChangeArrowheads="1"/>
            </p:cNvSpPr>
            <p:nvPr/>
          </p:nvSpPr>
          <p:spPr bwMode="auto">
            <a:xfrm>
              <a:off x="672" y="960"/>
              <a:ext cx="1440"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Kupplung vorwärts</a:t>
              </a:r>
              <a:endParaRPr lang="en-US" altLang="de-DE" sz="1600">
                <a:latin typeface="Arial Rounded MT Bold"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30436"/>
                                        </p:tgtEl>
                                        <p:attrNameLst>
                                          <p:attrName>style.visibility</p:attrName>
                                        </p:attrNameLst>
                                      </p:cBhvr>
                                      <p:to>
                                        <p:strVal val="visible"/>
                                      </p:to>
                                    </p:set>
                                    <p:animEffect transition="in" filter="wipe(right)">
                                      <p:cBhvr>
                                        <p:cTn id="7" dur="500"/>
                                        <p:tgtEl>
                                          <p:spTgt spid="530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30442"/>
                                        </p:tgtEl>
                                        <p:attrNameLst>
                                          <p:attrName>style.visibility</p:attrName>
                                        </p:attrNameLst>
                                      </p:cBhvr>
                                      <p:to>
                                        <p:strVal val="visible"/>
                                      </p:to>
                                    </p:set>
                                    <p:animEffect transition="in" filter="wipe(left)">
                                      <p:cBhvr>
                                        <p:cTn id="12" dur="500"/>
                                        <p:tgtEl>
                                          <p:spTgt spid="530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30439"/>
                                        </p:tgtEl>
                                        <p:attrNameLst>
                                          <p:attrName>style.visibility</p:attrName>
                                        </p:attrNameLst>
                                      </p:cBhvr>
                                      <p:to>
                                        <p:strVal val="visible"/>
                                      </p:to>
                                    </p:set>
                                    <p:animEffect transition="in" filter="wipe(left)">
                                      <p:cBhvr>
                                        <p:cTn id="17" dur="500"/>
                                        <p:tgtEl>
                                          <p:spTgt spid="530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37647DA-4678-4FE5-BD21-574CE5A5076D}" type="slidenum">
              <a:rPr lang="de-DE" altLang="de-DE" sz="1000">
                <a:solidFill>
                  <a:srgbClr val="71AD2A"/>
                </a:solidFill>
              </a:rPr>
              <a:pPr algn="r">
                <a:spcBef>
                  <a:spcPct val="0"/>
                </a:spcBef>
                <a:buClrTx/>
                <a:buFontTx/>
                <a:buNone/>
              </a:pPr>
              <a:t>98</a:t>
            </a:fld>
            <a:endParaRPr lang="de-DE" altLang="de-DE" sz="1000">
              <a:solidFill>
                <a:srgbClr val="71AD2A"/>
              </a:solidFill>
            </a:endParaRPr>
          </a:p>
        </p:txBody>
      </p:sp>
      <p:sp>
        <p:nvSpPr>
          <p:cNvPr id="103427"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3428" name="Rectangle 2"/>
          <p:cNvSpPr>
            <a:spLocks noGrp="1" noChangeArrowheads="1"/>
          </p:cNvSpPr>
          <p:nvPr>
            <p:ph type="title"/>
          </p:nvPr>
        </p:nvSpPr>
        <p:spPr/>
        <p:txBody>
          <a:bodyPr/>
          <a:lstStyle/>
          <a:p>
            <a:pPr eaLnBrk="1" hangingPunct="1"/>
            <a:endParaRPr lang="en-GB" altLang="de-DE"/>
          </a:p>
        </p:txBody>
      </p:sp>
      <p:sp>
        <p:nvSpPr>
          <p:cNvPr id="103429" name="Rectangle 3"/>
          <p:cNvSpPr>
            <a:spLocks noChangeArrowheads="1"/>
          </p:cNvSpPr>
          <p:nvPr/>
        </p:nvSpPr>
        <p:spPr bwMode="auto">
          <a:xfrm>
            <a:off x="660400" y="6248400"/>
            <a:ext cx="511810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1200" b="1" u="sng"/>
              <a:t>Quelle:</a:t>
            </a:r>
            <a:r>
              <a:rPr lang="de-DE" altLang="de-DE" sz="1200" b="1"/>
              <a:t> </a:t>
            </a:r>
            <a:r>
              <a:rPr lang="de-DE" altLang="de-DE" sz="1200" b="1">
                <a:latin typeface="Arial Rounded MT Bold" pitchFamily="34" charset="0"/>
              </a:rPr>
              <a:t>DLG-Prüfstelle, Groß-Umstadt ( top agrar 7 /2001)</a:t>
            </a:r>
            <a:endParaRPr lang="de-DE" altLang="de-DE" sz="1200" b="1"/>
          </a:p>
        </p:txBody>
      </p:sp>
      <p:graphicFrame>
        <p:nvGraphicFramePr>
          <p:cNvPr id="531460" name="Object 4"/>
          <p:cNvGraphicFramePr>
            <a:graphicFrameLocks noChangeAspect="1"/>
          </p:cNvGraphicFramePr>
          <p:nvPr/>
        </p:nvGraphicFramePr>
        <p:xfrm>
          <a:off x="825500" y="1905000"/>
          <a:ext cx="8094663" cy="4273550"/>
        </p:xfrm>
        <a:graphic>
          <a:graphicData uri="http://schemas.openxmlformats.org/presentationml/2006/ole">
            <mc:AlternateContent xmlns:mc="http://schemas.openxmlformats.org/markup-compatibility/2006">
              <mc:Choice xmlns:v="urn:schemas-microsoft-com:vml" Requires="v">
                <p:oleObj name="Diagramm" r:id="rId2" imgW="7200900" imgH="4838748" progId="MSGraph.Chart.8">
                  <p:embed followColorScheme="full"/>
                </p:oleObj>
              </mc:Choice>
              <mc:Fallback>
                <p:oleObj name="Diagramm" r:id="rId2" imgW="7200900" imgH="4838748" progId="MSGraph.Chart.8">
                  <p:embed followColorScheme="full"/>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1905000"/>
                        <a:ext cx="8094663" cy="427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1461" name="Rectangle 5"/>
          <p:cNvSpPr>
            <a:spLocks noChangeArrowheads="1"/>
          </p:cNvSpPr>
          <p:nvPr/>
        </p:nvSpPr>
        <p:spPr bwMode="auto">
          <a:xfrm>
            <a:off x="495300" y="1143000"/>
            <a:ext cx="916305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b="1" u="sng">
                <a:solidFill>
                  <a:schemeClr val="hlink"/>
                </a:solidFill>
              </a:rPr>
              <a:t>Getriebewirkungsgradvergleich der stufenlosen Getriebe von FENDT - Case/Steyr - John Deere (ZF)</a:t>
            </a:r>
          </a:p>
        </p:txBody>
      </p:sp>
      <p:sp>
        <p:nvSpPr>
          <p:cNvPr id="531462" name="Text Box 6"/>
          <p:cNvSpPr txBox="1">
            <a:spLocks noChangeArrowheads="1"/>
          </p:cNvSpPr>
          <p:nvPr/>
        </p:nvSpPr>
        <p:spPr bwMode="auto">
          <a:xfrm rot="-5392993">
            <a:off x="-333374" y="3457575"/>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50000"/>
              </a:spcBef>
              <a:buClrTx/>
              <a:buFontTx/>
              <a:buNone/>
            </a:pPr>
            <a:r>
              <a:rPr lang="de-DE" altLang="de-DE" sz="2000" b="1"/>
              <a:t>Wirkungsgrad in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1461"/>
                                        </p:tgtEl>
                                        <p:attrNameLst>
                                          <p:attrName>style.visibility</p:attrName>
                                        </p:attrNameLst>
                                      </p:cBhvr>
                                      <p:to>
                                        <p:strVal val="visible"/>
                                      </p:to>
                                    </p:set>
                                    <p:anim calcmode="lin" valueType="num">
                                      <p:cBhvr>
                                        <p:cTn id="7" dur="500" fill="hold"/>
                                        <p:tgtEl>
                                          <p:spTgt spid="531461"/>
                                        </p:tgtEl>
                                        <p:attrNameLst>
                                          <p:attrName>ppt_w</p:attrName>
                                        </p:attrNameLst>
                                      </p:cBhvr>
                                      <p:tavLst>
                                        <p:tav tm="0">
                                          <p:val>
                                            <p:fltVal val="0"/>
                                          </p:val>
                                        </p:tav>
                                        <p:tav tm="100000">
                                          <p:val>
                                            <p:strVal val="#ppt_w"/>
                                          </p:val>
                                        </p:tav>
                                      </p:tavLst>
                                    </p:anim>
                                    <p:anim calcmode="lin" valueType="num">
                                      <p:cBhvr>
                                        <p:cTn id="8" dur="500" fill="hold"/>
                                        <p:tgtEl>
                                          <p:spTgt spid="5314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31462"/>
                                        </p:tgtEl>
                                        <p:attrNameLst>
                                          <p:attrName>style.visibility</p:attrName>
                                        </p:attrNameLst>
                                      </p:cBhvr>
                                      <p:to>
                                        <p:strVal val="visible"/>
                                      </p:to>
                                    </p:set>
                                    <p:animEffect transition="in" filter="wipe(down)">
                                      <p:cBhvr>
                                        <p:cTn id="12" dur="500"/>
                                        <p:tgtEl>
                                          <p:spTgt spid="531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1460"/>
                                        </p:tgtEl>
                                        <p:attrNameLst>
                                          <p:attrName>style.visibility</p:attrName>
                                        </p:attrNameLst>
                                      </p:cBhvr>
                                      <p:to>
                                        <p:strVal val="visible"/>
                                      </p:to>
                                    </p:set>
                                    <p:animEffect transition="in" filter="wipe(left)">
                                      <p:cBhvr>
                                        <p:cTn id="17" dur="500"/>
                                        <p:tgtEl>
                                          <p:spTgt spid="5314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1460"/>
                                        </p:tgtEl>
                                        <p:attrNameLst>
                                          <p:attrName>style.visibility</p:attrName>
                                        </p:attrNameLst>
                                      </p:cBhvr>
                                      <p:to>
                                        <p:strVal val="visible"/>
                                      </p:to>
                                    </p:set>
                                    <p:animEffect transition="in" filter="wipe(left)">
                                      <p:cBhvr>
                                        <p:cTn id="22" dur="500"/>
                                        <p:tgtEl>
                                          <p:spTgt spid="531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1460"/>
                                        </p:tgtEl>
                                        <p:attrNameLst>
                                          <p:attrName>style.visibility</p:attrName>
                                        </p:attrNameLst>
                                      </p:cBhvr>
                                      <p:to>
                                        <p:strVal val="visible"/>
                                      </p:to>
                                    </p:set>
                                    <p:animEffect transition="in" filter="wipe(left)">
                                      <p:cBhvr>
                                        <p:cTn id="27" dur="500"/>
                                        <p:tgtEl>
                                          <p:spTgt spid="5314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31460"/>
                                        </p:tgtEl>
                                        <p:attrNameLst>
                                          <p:attrName>style.visibility</p:attrName>
                                        </p:attrNameLst>
                                      </p:cBhvr>
                                      <p:to>
                                        <p:strVal val="visible"/>
                                      </p:to>
                                    </p:set>
                                    <p:animEffect transition="in" filter="wipe(left)">
                                      <p:cBhvr>
                                        <p:cTn id="32" dur="500"/>
                                        <p:tgtEl>
                                          <p:spTgt spid="5314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1460"/>
                                        </p:tgtEl>
                                        <p:attrNameLst>
                                          <p:attrName>style.visibility</p:attrName>
                                        </p:attrNameLst>
                                      </p:cBhvr>
                                      <p:to>
                                        <p:strVal val="visible"/>
                                      </p:to>
                                    </p:set>
                                    <p:animEffect transition="in" filter="wipe(left)">
                                      <p:cBhvr>
                                        <p:cTn id="37" dur="500"/>
                                        <p:tgtEl>
                                          <p:spTgt spid="531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31460" grpId="0" bld="series"/>
      <p:bldP spid="531461" grpId="0" autoUpdateAnimBg="0"/>
      <p:bldP spid="53146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Foliennummernplatzhalter 2"/>
          <p:cNvSpPr>
            <a:spLocks noGrp="1"/>
          </p:cNvSpPr>
          <p:nvPr>
            <p:ph type="sldNum" sz="quarter" idx="10"/>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6908DE53-6BCD-4004-B827-8A77CF4DC4E3}" type="slidenum">
              <a:rPr lang="de-DE" altLang="de-DE" sz="1000">
                <a:solidFill>
                  <a:srgbClr val="71AD2A"/>
                </a:solidFill>
              </a:rPr>
              <a:pPr algn="r">
                <a:spcBef>
                  <a:spcPct val="0"/>
                </a:spcBef>
                <a:buClrTx/>
                <a:buFontTx/>
                <a:buNone/>
              </a:pPr>
              <a:t>99</a:t>
            </a:fld>
            <a:endParaRPr lang="de-DE" altLang="de-DE" sz="1000">
              <a:solidFill>
                <a:srgbClr val="71AD2A"/>
              </a:solidFill>
            </a:endParaRPr>
          </a:p>
        </p:txBody>
      </p:sp>
      <p:sp>
        <p:nvSpPr>
          <p:cNvPr id="104451" name="Fußzeilenplatzhalter 3"/>
          <p:cNvSpPr>
            <a:spLocks noGrp="1"/>
          </p:cNvSpPr>
          <p:nvPr>
            <p:ph type="ftr" sz="quarter" idx="11"/>
          </p:nvPr>
        </p:nvSpPr>
        <p:spPr>
          <a:noFill/>
        </p:spPr>
        <p:txBody>
          <a:bodyPr/>
          <a:lstStyle>
            <a:lvl1pPr algn="l"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Grundlagen der Agrartechnik   2 Sem.        LE :   Motor Grundlagen</a:t>
            </a:r>
          </a:p>
        </p:txBody>
      </p:sp>
      <p:sp>
        <p:nvSpPr>
          <p:cNvPr id="104452" name="Rectangle 2"/>
          <p:cNvSpPr>
            <a:spLocks noGrp="1" noChangeArrowheads="1"/>
          </p:cNvSpPr>
          <p:nvPr>
            <p:ph type="title"/>
          </p:nvPr>
        </p:nvSpPr>
        <p:spPr/>
        <p:txBody>
          <a:bodyPr/>
          <a:lstStyle/>
          <a:p>
            <a:pPr eaLnBrk="1" hangingPunct="1"/>
            <a:r>
              <a:rPr lang="en-GB" altLang="de-DE"/>
              <a:t>JD - 7020 Getriebeschema</a:t>
            </a:r>
          </a:p>
        </p:txBody>
      </p:sp>
      <p:pic>
        <p:nvPicPr>
          <p:cNvPr id="104453" name="Picture 3" descr="JD7000 Getriebeschem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00" y="1295400"/>
            <a:ext cx="87503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484" name="Group 4"/>
          <p:cNvGrpSpPr>
            <a:grpSpLocks/>
          </p:cNvGrpSpPr>
          <p:nvPr/>
        </p:nvGrpSpPr>
        <p:grpSpPr bwMode="auto">
          <a:xfrm>
            <a:off x="5861050" y="1447800"/>
            <a:ext cx="3632200" cy="1069975"/>
            <a:chOff x="2928" y="816"/>
            <a:chExt cx="1824" cy="674"/>
          </a:xfrm>
        </p:grpSpPr>
        <p:sp>
          <p:nvSpPr>
            <p:cNvPr id="104461" name="Line 5"/>
            <p:cNvSpPr>
              <a:spLocks noChangeShapeType="1"/>
            </p:cNvSpPr>
            <p:nvPr/>
          </p:nvSpPr>
          <p:spPr bwMode="auto">
            <a:xfrm flipH="1">
              <a:off x="2928" y="912"/>
              <a:ext cx="432" cy="48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462" name="Text Box 6"/>
            <p:cNvSpPr txBox="1">
              <a:spLocks noChangeArrowheads="1"/>
            </p:cNvSpPr>
            <p:nvPr/>
          </p:nvSpPr>
          <p:spPr bwMode="auto">
            <a:xfrm>
              <a:off x="3312" y="816"/>
              <a:ext cx="1440" cy="674"/>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en-US" altLang="de-DE" sz="1600" b="1">
                  <a:latin typeface="Arial Rounded MT Bold" pitchFamily="34" charset="0"/>
                </a:rPr>
                <a:t>Planetensätze und Kupplungen für die Wendeschaltung und zwei mechanische Stufen </a:t>
              </a:r>
              <a:endParaRPr lang="en-US" altLang="de-DE" sz="1600">
                <a:latin typeface="Arial Rounded MT Bold" pitchFamily="34" charset="0"/>
              </a:endParaRPr>
            </a:p>
          </p:txBody>
        </p:sp>
      </p:grpSp>
      <p:grpSp>
        <p:nvGrpSpPr>
          <p:cNvPr id="532487" name="Group 7"/>
          <p:cNvGrpSpPr>
            <a:grpSpLocks/>
          </p:cNvGrpSpPr>
          <p:nvPr/>
        </p:nvGrpSpPr>
        <p:grpSpPr bwMode="auto">
          <a:xfrm>
            <a:off x="3879850" y="3048000"/>
            <a:ext cx="2971800" cy="793750"/>
            <a:chOff x="3024" y="2352"/>
            <a:chExt cx="1728" cy="500"/>
          </a:xfrm>
        </p:grpSpPr>
        <p:sp>
          <p:nvSpPr>
            <p:cNvPr id="104459" name="Line 8"/>
            <p:cNvSpPr>
              <a:spLocks noChangeShapeType="1"/>
            </p:cNvSpPr>
            <p:nvPr/>
          </p:nvSpPr>
          <p:spPr bwMode="auto">
            <a:xfrm flipH="1" flipV="1">
              <a:off x="3024" y="2352"/>
              <a:ext cx="336" cy="38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460" name="Text Box 9"/>
            <p:cNvSpPr txBox="1">
              <a:spLocks noChangeArrowheads="1"/>
            </p:cNvSpPr>
            <p:nvPr/>
          </p:nvSpPr>
          <p:spPr bwMode="auto">
            <a:xfrm>
              <a:off x="3312" y="2640"/>
              <a:ext cx="1440"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Konstantmotor 45°</a:t>
              </a:r>
            </a:p>
          </p:txBody>
        </p:sp>
      </p:grpSp>
      <p:grpSp>
        <p:nvGrpSpPr>
          <p:cNvPr id="532490" name="Group 10"/>
          <p:cNvGrpSpPr>
            <a:grpSpLocks/>
          </p:cNvGrpSpPr>
          <p:nvPr/>
        </p:nvGrpSpPr>
        <p:grpSpPr bwMode="auto">
          <a:xfrm>
            <a:off x="2806700" y="3657600"/>
            <a:ext cx="3219450" cy="793750"/>
            <a:chOff x="3024" y="2352"/>
            <a:chExt cx="1728" cy="500"/>
          </a:xfrm>
        </p:grpSpPr>
        <p:sp>
          <p:nvSpPr>
            <p:cNvPr id="104457" name="Line 11"/>
            <p:cNvSpPr>
              <a:spLocks noChangeShapeType="1"/>
            </p:cNvSpPr>
            <p:nvPr/>
          </p:nvSpPr>
          <p:spPr bwMode="auto">
            <a:xfrm flipH="1" flipV="1">
              <a:off x="3024" y="2352"/>
              <a:ext cx="336" cy="38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458" name="Text Box 12"/>
            <p:cNvSpPr txBox="1">
              <a:spLocks noChangeArrowheads="1"/>
            </p:cNvSpPr>
            <p:nvPr/>
          </p:nvSpPr>
          <p:spPr bwMode="auto">
            <a:xfrm>
              <a:off x="3312" y="2640"/>
              <a:ext cx="1440" cy="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defTabSz="76200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defTabSz="7620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defTabSz="7620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defTabSz="7620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defTabSz="7620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en-US" altLang="de-DE" sz="1600" b="1">
                  <a:latin typeface="Arial Rounded MT Bold" pitchFamily="34" charset="0"/>
                </a:rPr>
                <a:t>Schwenkpumpe +/-  45°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32490"/>
                                        </p:tgtEl>
                                        <p:attrNameLst>
                                          <p:attrName>style.visibility</p:attrName>
                                        </p:attrNameLst>
                                      </p:cBhvr>
                                      <p:to>
                                        <p:strVal val="visible"/>
                                      </p:to>
                                    </p:set>
                                    <p:animEffect transition="in" filter="wipe(right)">
                                      <p:cBhvr>
                                        <p:cTn id="7" dur="500"/>
                                        <p:tgtEl>
                                          <p:spTgt spid="532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32487"/>
                                        </p:tgtEl>
                                        <p:attrNameLst>
                                          <p:attrName>style.visibility</p:attrName>
                                        </p:attrNameLst>
                                      </p:cBhvr>
                                      <p:to>
                                        <p:strVal val="visible"/>
                                      </p:to>
                                    </p:set>
                                    <p:animEffect transition="in" filter="wipe(right)">
                                      <p:cBhvr>
                                        <p:cTn id="12" dur="500"/>
                                        <p:tgtEl>
                                          <p:spTgt spid="5324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32484"/>
                                        </p:tgtEl>
                                        <p:attrNameLst>
                                          <p:attrName>style.visibility</p:attrName>
                                        </p:attrNameLst>
                                      </p:cBhvr>
                                      <p:to>
                                        <p:strVal val="visible"/>
                                      </p:to>
                                    </p:set>
                                    <p:animEffect transition="in" filter="wipe(right)">
                                      <p:cBhvr>
                                        <p:cTn id="1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MS PGothic"/>
        <a:cs typeface="Arial"/>
      </a:majorFont>
      <a:minorFont>
        <a:latin typeface="Arial"/>
        <a:ea typeface="MS PGothic"/>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design">
  <a:themeElements>
    <a:clrScheme name="HSWT">
      <a:dk1>
        <a:sysClr val="windowText" lastClr="000000"/>
      </a:dk1>
      <a:lt1>
        <a:sysClr val="window" lastClr="FFFFFF"/>
      </a:lt1>
      <a:dk2>
        <a:srgbClr val="7AB800"/>
      </a:dk2>
      <a:lt2>
        <a:srgbClr val="C6DC9A"/>
      </a:lt2>
      <a:accent1>
        <a:srgbClr val="449ABF"/>
      </a:accent1>
      <a:accent2>
        <a:srgbClr val="8B5625"/>
      </a:accent2>
      <a:accent3>
        <a:srgbClr val="A81729"/>
      </a:accent3>
      <a:accent4>
        <a:srgbClr val="A15767"/>
      </a:accent4>
      <a:accent5>
        <a:srgbClr val="D092A1"/>
      </a:accent5>
      <a:accent6>
        <a:srgbClr val="D5DCD3"/>
      </a:accent6>
      <a:hlink>
        <a:srgbClr val="0000FF"/>
      </a:hlink>
      <a:folHlink>
        <a:srgbClr val="80008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accent2"/>
            </a:solidFill>
            <a:effectLst/>
            <a:latin typeface="Univer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accent2"/>
            </a:solidFill>
            <a:effectLst/>
            <a:latin typeface="Univers" pitchFamily="34"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5651</Words>
  <Application>Microsoft Office PowerPoint</Application>
  <PresentationFormat>A4-Papier (210 x 297 mm)</PresentationFormat>
  <Paragraphs>840</Paragraphs>
  <Slides>112</Slides>
  <Notes>0</Notes>
  <HiddenSlides>21</HiddenSlides>
  <MMClips>0</MMClips>
  <ScaleCrop>false</ScaleCrop>
  <HeadingPairs>
    <vt:vector size="8" baseType="variant">
      <vt:variant>
        <vt:lpstr>Verwendete Schriftarten</vt:lpstr>
      </vt:variant>
      <vt:variant>
        <vt:i4>9</vt:i4>
      </vt:variant>
      <vt:variant>
        <vt:lpstr>Design</vt:lpstr>
      </vt:variant>
      <vt:variant>
        <vt:i4>2</vt:i4>
      </vt:variant>
      <vt:variant>
        <vt:lpstr>Eingebettete OLE-Server</vt:lpstr>
      </vt:variant>
      <vt:variant>
        <vt:i4>2</vt:i4>
      </vt:variant>
      <vt:variant>
        <vt:lpstr>Folientitel</vt:lpstr>
      </vt:variant>
      <vt:variant>
        <vt:i4>112</vt:i4>
      </vt:variant>
    </vt:vector>
  </HeadingPairs>
  <TitlesOfParts>
    <vt:vector size="125" baseType="lpstr">
      <vt:lpstr>Arial</vt:lpstr>
      <vt:lpstr>Arial Rounded MT Bold</vt:lpstr>
      <vt:lpstr>Arial Unicode MS</vt:lpstr>
      <vt:lpstr>Helvetica</vt:lpstr>
      <vt:lpstr>Lucida Grande</vt:lpstr>
      <vt:lpstr>Symbol</vt:lpstr>
      <vt:lpstr>Times New Roman</vt:lpstr>
      <vt:lpstr>Univers</vt:lpstr>
      <vt:lpstr>Wingdings</vt:lpstr>
      <vt:lpstr>1_alleSeiten</vt:lpstr>
      <vt:lpstr>Standarddesign</vt:lpstr>
      <vt:lpstr>Arbeitsblatt</vt:lpstr>
      <vt:lpstr>Diagramm</vt:lpstr>
      <vt:lpstr>UE-Getriebe</vt:lpstr>
      <vt:lpstr>PowerPoint-Präsentation</vt:lpstr>
      <vt:lpstr>Übersicht</vt:lpstr>
      <vt:lpstr>Schematische Übersicht</vt:lpstr>
      <vt:lpstr>Kupplung</vt:lpstr>
      <vt:lpstr>Wellenkupplungen (formschlüssig)</vt:lpstr>
      <vt:lpstr>PowerPoint-Präsentation</vt:lpstr>
      <vt:lpstr>Aufgaben Fahrkupplung</vt:lpstr>
      <vt:lpstr>PowerPoint-Präsentation</vt:lpstr>
      <vt:lpstr>Einscheibentrockenkupplung</vt:lpstr>
      <vt:lpstr>PowerPoint-Präsentation</vt:lpstr>
      <vt:lpstr>Kupplungsscheiben</vt:lpstr>
      <vt:lpstr>Doppelkupplung     Lamellenkupplung</vt:lpstr>
      <vt:lpstr>PowerPoint-Präsentation</vt:lpstr>
      <vt:lpstr>Lamellenkupplung</vt:lpstr>
      <vt:lpstr>Strömungskupplungen</vt:lpstr>
      <vt:lpstr>Flüssigkeitskupplung (Turbokupplung) </vt:lpstr>
      <vt:lpstr>Strömungskupplung mit Verdrängungskammer</vt:lpstr>
      <vt:lpstr>Strömungskupplungen</vt:lpstr>
      <vt:lpstr>Strömungskupplungen</vt:lpstr>
      <vt:lpstr>Hydrodynamischer Wandler</vt:lpstr>
      <vt:lpstr>Hydrodynamischer Wandler</vt:lpstr>
      <vt:lpstr>Strömungskupplung  - Wirkungsgrad -</vt:lpstr>
      <vt:lpstr>Gestufte Getriebe</vt:lpstr>
      <vt:lpstr>Getriebe</vt:lpstr>
      <vt:lpstr>Wandeln von Drehzahl und Drehmoment</vt:lpstr>
      <vt:lpstr>PowerPoint-Präsentation</vt:lpstr>
      <vt:lpstr>Getriebe Möglichkeiten</vt:lpstr>
      <vt:lpstr>Anforderung an Traktorschaltgetriebe</vt:lpstr>
      <vt:lpstr>Studie zu Arbeiten und deren Verteilung im Lastenspektrum eines Standart-Schlepper (ca. 1975)</vt:lpstr>
      <vt:lpstr>Einflussfaktoren Getriebeverluste</vt:lpstr>
      <vt:lpstr>Übersetzung</vt:lpstr>
      <vt:lpstr>Übersetzung</vt:lpstr>
      <vt:lpstr>Übersetzung</vt:lpstr>
      <vt:lpstr>Getriebeart -Form</vt:lpstr>
      <vt:lpstr>Systematik Getriebe </vt:lpstr>
      <vt:lpstr>Fahrgetriebearten</vt:lpstr>
      <vt:lpstr>Mechanisches Schaltgetriebe und Hinterachse</vt:lpstr>
      <vt:lpstr>Beispiel Getriebeabstufung</vt:lpstr>
      <vt:lpstr>Schalteinrichtungen von Stufengetrieben</vt:lpstr>
      <vt:lpstr>Bauelemente Synchronschaltung</vt:lpstr>
      <vt:lpstr>Synchronschaltung</vt:lpstr>
      <vt:lpstr>Schaltvorgang Synchrongetriebe 1</vt:lpstr>
      <vt:lpstr>PowerPoint-Präsentation</vt:lpstr>
      <vt:lpstr>Schnittbild 4-fach Lastschaltgetriebe</vt:lpstr>
      <vt:lpstr>PowerPoint-Präsentation</vt:lpstr>
      <vt:lpstr>Neue Folien</vt:lpstr>
      <vt:lpstr>Vierstufige Lastschaltung</vt:lpstr>
      <vt:lpstr>Stufenlose Getriebe</vt:lpstr>
      <vt:lpstr>Vor- und Nachteile stufenloser Getriebe</vt:lpstr>
      <vt:lpstr>Keilriemenverstellgetriebe = Variator </vt:lpstr>
      <vt:lpstr>Kettenwandler (am Bsp. eines PKW-Getriebes)</vt:lpstr>
      <vt:lpstr>PowerPoint-Präsentation</vt:lpstr>
      <vt:lpstr>Grundprinzip der hydrostatisch-mechanischen Leistungsverzweigung.</vt:lpstr>
      <vt:lpstr>Planetengetriebe können sowohl als Verzweigungs- als auch als Summierungselemente verwendet werden.</vt:lpstr>
      <vt:lpstr>Hydrostatisch-Leistungsverzweigtes Getriebe am Beispiel Fendt-Vario</vt:lpstr>
      <vt:lpstr>Planetensatz </vt:lpstr>
      <vt:lpstr>Planetensatz</vt:lpstr>
      <vt:lpstr>Hydrostateneinheit (= Axialkolbenverstellpumpe)</vt:lpstr>
      <vt:lpstr>FENDT Variogetriebe  -Hydrostateinheit-</vt:lpstr>
      <vt:lpstr>Grundbauteile Vario-Getriebe Fendt</vt:lpstr>
      <vt:lpstr>Fendt Vario Getriebe Hydromotoren</vt:lpstr>
      <vt:lpstr>Fendt-Vario-Getriebe - Stellwelle</vt:lpstr>
      <vt:lpstr>Fendt Vario Getriebe - Ölversorgung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Fendt-Vario Getriebeaufbau</vt:lpstr>
      <vt:lpstr>Schnittbild Hydrostateinheit eines Selbstfahrers</vt:lpstr>
      <vt:lpstr>PowerPoint-Präsentation</vt:lpstr>
      <vt:lpstr>PowerPoint-Präsentation</vt:lpstr>
      <vt:lpstr>PowerPoint-Präsentation</vt:lpstr>
      <vt:lpstr>PowerPoint-Präsentation</vt:lpstr>
      <vt:lpstr>PowerPoint-Präsentation</vt:lpstr>
      <vt:lpstr>Stufenlose Getriebe im Vergleich</vt:lpstr>
      <vt:lpstr>FENDT Variogetriebe -Wirkungsgrad-</vt:lpstr>
      <vt:lpstr>Steyr - Case - Getriebeaufbau</vt:lpstr>
      <vt:lpstr>Steyr - Case - Getriebe</vt:lpstr>
      <vt:lpstr>Steyr - Case - Getriebeaufbau</vt:lpstr>
      <vt:lpstr>Case - Steyr - Funktionsablauf</vt:lpstr>
      <vt:lpstr>Case - Steyr - Funktionsablauf</vt:lpstr>
      <vt:lpstr>Case - Steyr - Funktionsablauf</vt:lpstr>
      <vt:lpstr>Case - Steyr - Funktionsablauf</vt:lpstr>
      <vt:lpstr>Doppelkupplungsgetriebe</vt:lpstr>
      <vt:lpstr>Case Steyr Wirkungsgrad</vt:lpstr>
      <vt:lpstr>ZF - Eccom - Getriebeaufbau</vt:lpstr>
      <vt:lpstr>ZF - Eccon</vt:lpstr>
      <vt:lpstr>ZF - Eccon</vt:lpstr>
      <vt:lpstr>ZF - Eccon</vt:lpstr>
      <vt:lpstr>PowerPoint-Präsentation</vt:lpstr>
      <vt:lpstr>JD - 7020 Getriebeschema</vt:lpstr>
      <vt:lpstr>JD - Autopower - Getriebeaufbau</vt:lpstr>
      <vt:lpstr>JD - 7020 Autopower</vt:lpstr>
      <vt:lpstr>JD - 8030 Autopower</vt:lpstr>
      <vt:lpstr>EQ 200 – Funktion </vt:lpstr>
      <vt:lpstr>Leistungsverzweigung über Planetensatz</vt:lpstr>
      <vt:lpstr>CLAAS CMATIC EQ 200 – Hydrostateinheit </vt:lpstr>
      <vt:lpstr>Anteil mechanische und hydrostatische Leistungsübertragung</vt:lpstr>
      <vt:lpstr>3.4.   Endtrieb</vt:lpstr>
      <vt:lpstr>Differentialgetriebe</vt:lpstr>
      <vt:lpstr>Differentialgetriebe</vt:lpstr>
      <vt:lpstr>Selbstsperrdifferential</vt:lpstr>
      <vt:lpstr>PowerPoint-Präsentation</vt:lpstr>
      <vt:lpstr>Quellenverzeichnis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Ernst Wöhrle</dc:creator>
  <cp:lastModifiedBy>hswt</cp:lastModifiedBy>
  <cp:revision>235</cp:revision>
  <cp:lastPrinted>2000-07-28T13:16:35Z</cp:lastPrinted>
  <dcterms:created xsi:type="dcterms:W3CDTF">1999-07-14T19:19:32Z</dcterms:created>
  <dcterms:modified xsi:type="dcterms:W3CDTF">2025-06-05T03:52:57Z</dcterms:modified>
</cp:coreProperties>
</file>