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 id="329" r:id="rId3"/>
    <p:sldId id="330" r:id="rId4"/>
    <p:sldId id="259" r:id="rId5"/>
    <p:sldId id="261" r:id="rId6"/>
    <p:sldId id="333" r:id="rId7"/>
    <p:sldId id="334" r:id="rId8"/>
    <p:sldId id="262" r:id="rId9"/>
    <p:sldId id="263" r:id="rId10"/>
    <p:sldId id="336" r:id="rId11"/>
    <p:sldId id="264" r:id="rId12"/>
    <p:sldId id="260" r:id="rId13"/>
    <p:sldId id="265" r:id="rId14"/>
    <p:sldId id="331" r:id="rId15"/>
    <p:sldId id="266" r:id="rId16"/>
    <p:sldId id="267" r:id="rId17"/>
    <p:sldId id="268" r:id="rId18"/>
    <p:sldId id="269" r:id="rId19"/>
    <p:sldId id="270" r:id="rId20"/>
    <p:sldId id="271" r:id="rId21"/>
    <p:sldId id="345" r:id="rId22"/>
    <p:sldId id="272" r:id="rId23"/>
    <p:sldId id="337" r:id="rId24"/>
    <p:sldId id="273" r:id="rId25"/>
    <p:sldId id="274" r:id="rId26"/>
    <p:sldId id="275" r:id="rId27"/>
    <p:sldId id="276" r:id="rId28"/>
    <p:sldId id="277" r:id="rId29"/>
    <p:sldId id="278" r:id="rId30"/>
    <p:sldId id="279" r:id="rId31"/>
    <p:sldId id="280" r:id="rId32"/>
    <p:sldId id="281" r:id="rId33"/>
    <p:sldId id="282" r:id="rId34"/>
    <p:sldId id="338" r:id="rId35"/>
    <p:sldId id="346" r:id="rId36"/>
    <p:sldId id="283" r:id="rId37"/>
    <p:sldId id="284" r:id="rId38"/>
    <p:sldId id="285" r:id="rId39"/>
    <p:sldId id="286" r:id="rId40"/>
    <p:sldId id="339" r:id="rId41"/>
    <p:sldId id="287" r:id="rId42"/>
    <p:sldId id="288" r:id="rId43"/>
    <p:sldId id="290" r:id="rId44"/>
    <p:sldId id="289"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7" r:id="rId59"/>
    <p:sldId id="340" r:id="rId60"/>
    <p:sldId id="304" r:id="rId61"/>
    <p:sldId id="341" r:id="rId62"/>
    <p:sldId id="305" r:id="rId63"/>
    <p:sldId id="306" r:id="rId64"/>
    <p:sldId id="308" r:id="rId65"/>
    <p:sldId id="309" r:id="rId66"/>
    <p:sldId id="342" r:id="rId67"/>
    <p:sldId id="310" r:id="rId68"/>
    <p:sldId id="311" r:id="rId69"/>
    <p:sldId id="312" r:id="rId70"/>
    <p:sldId id="313" r:id="rId71"/>
    <p:sldId id="314" r:id="rId72"/>
    <p:sldId id="332" r:id="rId73"/>
    <p:sldId id="315" r:id="rId74"/>
    <p:sldId id="316" r:id="rId75"/>
    <p:sldId id="317" r:id="rId76"/>
    <p:sldId id="343" r:id="rId77"/>
    <p:sldId id="318" r:id="rId78"/>
    <p:sldId id="319" r:id="rId79"/>
    <p:sldId id="321" r:id="rId80"/>
    <p:sldId id="320" r:id="rId81"/>
    <p:sldId id="322" r:id="rId82"/>
    <p:sldId id="323" r:id="rId83"/>
    <p:sldId id="324" r:id="rId84"/>
    <p:sldId id="344" r:id="rId85"/>
    <p:sldId id="325" r:id="rId86"/>
    <p:sldId id="326" r:id="rId87"/>
    <p:sldId id="327" r:id="rId88"/>
    <p:sldId id="328" r:id="rId89"/>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de-DE"/>
              <a:t>Titelmasterformat durch Klicken bearbeiten</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7" name="Date Placeholder 6"/>
          <p:cNvSpPr>
            <a:spLocks noGrp="1"/>
          </p:cNvSpPr>
          <p:nvPr>
            <p:ph type="dt" sz="half" idx="10"/>
          </p:nvPr>
        </p:nvSpPr>
        <p:spPr/>
        <p:txBody>
          <a:body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8" name="Slide Number Placeholder 7"/>
          <p:cNvSpPr>
            <a:spLocks noGrp="1"/>
          </p:cNvSpPr>
          <p:nvPr>
            <p:ph type="sldNum" sz="quarter" idx="11"/>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
        <p:nvSpPr>
          <p:cNvPr id="9" name="Footer Placeholder 8"/>
          <p:cNvSpPr>
            <a:spLocks noGrp="1"/>
          </p:cNvSpPr>
          <p:nvPr>
            <p:ph type="ftr" sz="quarter" idx="12"/>
          </p:nvPr>
        </p:nvSpPr>
        <p:spPr/>
        <p:txBody>
          <a:bodyPr/>
          <a:lstStyle/>
          <a:p>
            <a:endParaRPr lang="de-DE">
              <a:solidFill>
                <a:srgbClr val="000000"/>
              </a:solidFill>
            </a:endParaRPr>
          </a:p>
        </p:txBody>
      </p:sp>
    </p:spTree>
    <p:extLst>
      <p:ext uri="{BB962C8B-B14F-4D97-AF65-F5344CB8AC3E}">
        <p14:creationId xmlns:p14="http://schemas.microsoft.com/office/powerpoint/2010/main" val="2478014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5" name="Footer Placeholder 4"/>
          <p:cNvSpPr>
            <a:spLocks noGrp="1"/>
          </p:cNvSpPr>
          <p:nvPr>
            <p:ph type="ftr" sz="quarter" idx="11"/>
          </p:nvPr>
        </p:nvSpPr>
        <p:spPr/>
        <p:txBody>
          <a:bodyPr/>
          <a:lstStyle/>
          <a:p>
            <a:endParaRPr lang="de-DE">
              <a:solidFill>
                <a:srgbClr val="000000"/>
              </a:solidFill>
            </a:endParaRPr>
          </a:p>
        </p:txBody>
      </p:sp>
      <p:sp>
        <p:nvSpPr>
          <p:cNvPr id="6" name="Slide Number Placeholder 5"/>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614392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5" name="Footer Placeholder 4"/>
          <p:cNvSpPr>
            <a:spLocks noGrp="1"/>
          </p:cNvSpPr>
          <p:nvPr>
            <p:ph type="ftr" sz="quarter" idx="11"/>
          </p:nvPr>
        </p:nvSpPr>
        <p:spPr/>
        <p:txBody>
          <a:bodyPr/>
          <a:lstStyle/>
          <a:p>
            <a:endParaRPr lang="de-DE">
              <a:solidFill>
                <a:srgbClr val="000000"/>
              </a:solidFill>
            </a:endParaRPr>
          </a:p>
        </p:txBody>
      </p:sp>
      <p:sp>
        <p:nvSpPr>
          <p:cNvPr id="6" name="Slide Number Placeholder 5"/>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2387213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5" name="Footer Placeholder 4"/>
          <p:cNvSpPr>
            <a:spLocks noGrp="1"/>
          </p:cNvSpPr>
          <p:nvPr>
            <p:ph type="ftr" sz="quarter" idx="11"/>
          </p:nvPr>
        </p:nvSpPr>
        <p:spPr/>
        <p:txBody>
          <a:bodyPr/>
          <a:lstStyle/>
          <a:p>
            <a:endParaRPr lang="de-DE">
              <a:solidFill>
                <a:srgbClr val="000000"/>
              </a:solidFill>
            </a:endParaRPr>
          </a:p>
        </p:txBody>
      </p:sp>
      <p:sp>
        <p:nvSpPr>
          <p:cNvPr id="6" name="Slide Number Placeholder 5"/>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3575765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de-DE"/>
              <a:t>Titelmasterformat durch Klicken bearbeiten</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5" name="Footer Placeholder 4"/>
          <p:cNvSpPr>
            <a:spLocks noGrp="1"/>
          </p:cNvSpPr>
          <p:nvPr>
            <p:ph type="ftr" sz="quarter" idx="11"/>
          </p:nvPr>
        </p:nvSpPr>
        <p:spPr/>
        <p:txBody>
          <a:bodyPr/>
          <a:lstStyle/>
          <a:p>
            <a:endParaRPr lang="de-DE">
              <a:solidFill>
                <a:srgbClr val="000000"/>
              </a:solidFill>
            </a:endParaRPr>
          </a:p>
        </p:txBody>
      </p:sp>
      <p:sp>
        <p:nvSpPr>
          <p:cNvPr id="6" name="Slide Number Placeholder 5"/>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1046026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6" name="Footer Placeholder 5"/>
          <p:cNvSpPr>
            <a:spLocks noGrp="1"/>
          </p:cNvSpPr>
          <p:nvPr>
            <p:ph type="ftr" sz="quarter" idx="11"/>
          </p:nvPr>
        </p:nvSpPr>
        <p:spPr/>
        <p:txBody>
          <a:bodyPr/>
          <a:lstStyle/>
          <a:p>
            <a:endParaRPr lang="de-DE">
              <a:solidFill>
                <a:srgbClr val="000000"/>
              </a:solidFill>
            </a:endParaRPr>
          </a:p>
        </p:txBody>
      </p:sp>
      <p:sp>
        <p:nvSpPr>
          <p:cNvPr id="7" name="Slide Number Placeholder 6"/>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
        <p:nvSpPr>
          <p:cNvPr id="9" name="Title 8"/>
          <p:cNvSpPr>
            <a:spLocks noGrp="1"/>
          </p:cNvSpPr>
          <p:nvPr>
            <p:ph type="title"/>
          </p:nvPr>
        </p:nvSpPr>
        <p:spPr>
          <a:xfrm>
            <a:off x="914400" y="1544715"/>
            <a:ext cx="7315200" cy="1154097"/>
          </a:xfrm>
        </p:spPr>
        <p:txBody>
          <a:bodyPr/>
          <a:lstStyle/>
          <a:p>
            <a:r>
              <a:rPr lang="de-DE"/>
              <a:t>Titelmasterformat durch Klicken bearbeiten</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965970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7" name="Date Placeholder 6"/>
          <p:cNvSpPr>
            <a:spLocks noGrp="1"/>
          </p:cNvSpPr>
          <p:nvPr>
            <p:ph type="dt" sz="half" idx="10"/>
          </p:nvPr>
        </p:nvSpPr>
        <p:spPr/>
        <p:txBody>
          <a:body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8" name="Footer Placeholder 7"/>
          <p:cNvSpPr>
            <a:spLocks noGrp="1"/>
          </p:cNvSpPr>
          <p:nvPr>
            <p:ph type="ftr" sz="quarter" idx="11"/>
          </p:nvPr>
        </p:nvSpPr>
        <p:spPr/>
        <p:txBody>
          <a:bodyPr/>
          <a:lstStyle/>
          <a:p>
            <a:endParaRPr lang="de-DE">
              <a:solidFill>
                <a:srgbClr val="000000"/>
              </a:solidFill>
            </a:endParaRPr>
          </a:p>
        </p:txBody>
      </p:sp>
      <p:sp>
        <p:nvSpPr>
          <p:cNvPr id="9" name="Slide Number Placeholder 8"/>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
        <p:nvSpPr>
          <p:cNvPr id="10" name="Title 9"/>
          <p:cNvSpPr>
            <a:spLocks noGrp="1"/>
          </p:cNvSpPr>
          <p:nvPr>
            <p:ph type="title"/>
          </p:nvPr>
        </p:nvSpPr>
        <p:spPr>
          <a:xfrm>
            <a:off x="914400" y="1544715"/>
            <a:ext cx="7315200" cy="1154097"/>
          </a:xfrm>
        </p:spPr>
        <p:txBody>
          <a:bodyPr/>
          <a:lstStyle/>
          <a:p>
            <a:r>
              <a:rPr lang="de-DE"/>
              <a:t>Titelmasterformat durch Klicken bearbeiten</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3444925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2"/>
          <p:cNvSpPr>
            <a:spLocks noGrp="1"/>
          </p:cNvSpPr>
          <p:nvPr>
            <p:ph type="dt" sz="half" idx="10"/>
          </p:nvPr>
        </p:nvSpPr>
        <p:spPr/>
        <p:txBody>
          <a:body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4" name="Footer Placeholder 3"/>
          <p:cNvSpPr>
            <a:spLocks noGrp="1"/>
          </p:cNvSpPr>
          <p:nvPr>
            <p:ph type="ftr" sz="quarter" idx="11"/>
          </p:nvPr>
        </p:nvSpPr>
        <p:spPr/>
        <p:txBody>
          <a:bodyPr/>
          <a:lstStyle/>
          <a:p>
            <a:endParaRPr lang="de-DE">
              <a:solidFill>
                <a:srgbClr val="000000"/>
              </a:solidFill>
            </a:endParaRPr>
          </a:p>
        </p:txBody>
      </p:sp>
      <p:sp>
        <p:nvSpPr>
          <p:cNvPr id="5" name="Slide Number Placeholder 4"/>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2043733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3" name="Footer Placeholder 2"/>
          <p:cNvSpPr>
            <a:spLocks noGrp="1"/>
          </p:cNvSpPr>
          <p:nvPr>
            <p:ph type="ftr" sz="quarter" idx="11"/>
          </p:nvPr>
        </p:nvSpPr>
        <p:spPr/>
        <p:txBody>
          <a:bodyPr/>
          <a:lstStyle/>
          <a:p>
            <a:endParaRPr lang="de-DE">
              <a:solidFill>
                <a:srgbClr val="000000"/>
              </a:solidFill>
            </a:endParaRPr>
          </a:p>
        </p:txBody>
      </p:sp>
      <p:sp>
        <p:nvSpPr>
          <p:cNvPr id="4" name="Slide Number Placeholder 3"/>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123489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de-DE"/>
              <a:t>Titelmasterformat durch Klicken bearbeiten</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e Placeholder 4"/>
          <p:cNvSpPr>
            <a:spLocks noGrp="1"/>
          </p:cNvSpPr>
          <p:nvPr>
            <p:ph type="dt" sz="half" idx="10"/>
          </p:nvPr>
        </p:nvSpPr>
        <p:spPr/>
        <p:txBody>
          <a:body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6" name="Footer Placeholder 5"/>
          <p:cNvSpPr>
            <a:spLocks noGrp="1"/>
          </p:cNvSpPr>
          <p:nvPr>
            <p:ph type="ftr" sz="quarter" idx="11"/>
          </p:nvPr>
        </p:nvSpPr>
        <p:spPr/>
        <p:txBody>
          <a:bodyPr/>
          <a:lstStyle/>
          <a:p>
            <a:endParaRPr lang="de-DE">
              <a:solidFill>
                <a:srgbClr val="000000"/>
              </a:solidFill>
            </a:endParaRPr>
          </a:p>
        </p:txBody>
      </p:sp>
      <p:sp>
        <p:nvSpPr>
          <p:cNvPr id="7" name="Slide Number Placeholder 6"/>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255736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de-DE"/>
              <a:t>Titelmasterformat durch Klicken bearbeiten</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e Placeholder 4"/>
          <p:cNvSpPr>
            <a:spLocks noGrp="1"/>
          </p:cNvSpPr>
          <p:nvPr>
            <p:ph type="dt" sz="half" idx="10"/>
          </p:nvPr>
        </p:nvSpPr>
        <p:spPr/>
        <p:txBody>
          <a:body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6" name="Footer Placeholder 5"/>
          <p:cNvSpPr>
            <a:spLocks noGrp="1"/>
          </p:cNvSpPr>
          <p:nvPr>
            <p:ph type="ftr" sz="quarter" idx="11"/>
          </p:nvPr>
        </p:nvSpPr>
        <p:spPr/>
        <p:txBody>
          <a:bodyPr/>
          <a:lstStyle/>
          <a:p>
            <a:endParaRPr lang="de-DE">
              <a:solidFill>
                <a:srgbClr val="000000"/>
              </a:solidFill>
            </a:endParaRPr>
          </a:p>
        </p:txBody>
      </p:sp>
      <p:sp>
        <p:nvSpPr>
          <p:cNvPr id="7" name="Slide Number Placeholder 6"/>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2539145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582F6EF1-B589-47C4-B8F1-5D5B0E00C5B5}" type="datetimeFigureOut">
              <a:rPr lang="de-DE" smtClean="0">
                <a:solidFill>
                  <a:srgbClr val="000000">
                    <a:alpha val="50000"/>
                  </a:srgbClr>
                </a:solidFill>
              </a:rPr>
              <a:pPr/>
              <a:t>31.03.2020</a:t>
            </a:fld>
            <a:endParaRPr lang="de-DE">
              <a:solidFill>
                <a:srgbClr val="000000">
                  <a:alpha val="50000"/>
                </a:srgbClr>
              </a:solidFill>
            </a:endParaRPr>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762249D5-0D73-43EE-B70A-AA05958C7E2F}" type="slidenum">
              <a:rPr lang="de-DE" smtClean="0">
                <a:solidFill>
                  <a:srgbClr val="000000"/>
                </a:solidFill>
              </a:rPr>
              <a:pPr/>
              <a:t>‹Nr.›</a:t>
            </a:fld>
            <a:endParaRPr lang="de-DE">
              <a:solidFill>
                <a:srgbClr val="000000"/>
              </a:solidFill>
            </a:endParaRPr>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de-DE">
              <a:solidFill>
                <a:srgbClr val="000000"/>
              </a:solidFill>
            </a:endParaRPr>
          </a:p>
        </p:txBody>
      </p:sp>
    </p:spTree>
    <p:extLst>
      <p:ext uri="{BB962C8B-B14F-4D97-AF65-F5344CB8AC3E}">
        <p14:creationId xmlns:p14="http://schemas.microsoft.com/office/powerpoint/2010/main" val="40960239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71600" y="1052737"/>
            <a:ext cx="7258000" cy="1656184"/>
          </a:xfrm>
        </p:spPr>
        <p:txBody>
          <a:bodyPr>
            <a:normAutofit/>
          </a:bodyPr>
          <a:lstStyle/>
          <a:p>
            <a:pPr algn="ctr"/>
            <a:r>
              <a:rPr lang="de-DE" dirty="0"/>
              <a:t>Arbeitsrecht I</a:t>
            </a:r>
          </a:p>
        </p:txBody>
      </p:sp>
      <p:sp>
        <p:nvSpPr>
          <p:cNvPr id="3" name="Untertitel 2"/>
          <p:cNvSpPr>
            <a:spLocks noGrp="1"/>
          </p:cNvSpPr>
          <p:nvPr>
            <p:ph type="subTitle" idx="1"/>
          </p:nvPr>
        </p:nvSpPr>
        <p:spPr>
          <a:xfrm>
            <a:off x="755576" y="3212976"/>
            <a:ext cx="7459216" cy="2736304"/>
          </a:xfrm>
        </p:spPr>
        <p:txBody>
          <a:bodyPr>
            <a:normAutofit/>
          </a:bodyPr>
          <a:lstStyle/>
          <a:p>
            <a:r>
              <a:rPr lang="de-DE" sz="2800" dirty="0"/>
              <a:t>Grundbegriffe/Grundstrukturen des Arbeitsrechts</a:t>
            </a:r>
          </a:p>
          <a:p>
            <a:r>
              <a:rPr lang="de-DE" sz="2800" dirty="0"/>
              <a:t>Begründung eines Arbeitsverhältnisses</a:t>
            </a:r>
          </a:p>
          <a:p>
            <a:r>
              <a:rPr lang="de-DE" sz="2800" dirty="0"/>
              <a:t>Rechte und Pflichten von Arbeitgeber und Arbeitnehmer</a:t>
            </a:r>
          </a:p>
        </p:txBody>
      </p:sp>
    </p:spTree>
    <p:extLst>
      <p:ext uri="{BB962C8B-B14F-4D97-AF65-F5344CB8AC3E}">
        <p14:creationId xmlns:p14="http://schemas.microsoft.com/office/powerpoint/2010/main" val="1269394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99392"/>
            <a:ext cx="7315200" cy="1008112"/>
          </a:xfrm>
        </p:spPr>
        <p:txBody>
          <a:bodyPr>
            <a:normAutofit/>
          </a:bodyPr>
          <a:lstStyle/>
          <a:p>
            <a:r>
              <a:rPr lang="de-DE" sz="2800" dirty="0"/>
              <a:t>Fallfragen Arbeitnehmer</a:t>
            </a:r>
          </a:p>
        </p:txBody>
      </p:sp>
      <p:sp>
        <p:nvSpPr>
          <p:cNvPr id="3" name="Inhaltsplatzhalter 2"/>
          <p:cNvSpPr>
            <a:spLocks noGrp="1"/>
          </p:cNvSpPr>
          <p:nvPr>
            <p:ph idx="1"/>
          </p:nvPr>
        </p:nvSpPr>
        <p:spPr>
          <a:xfrm>
            <a:off x="611560" y="980728"/>
            <a:ext cx="8136904" cy="5688632"/>
          </a:xfrm>
        </p:spPr>
        <p:txBody>
          <a:bodyPr>
            <a:normAutofit fontScale="70000" lnSpcReduction="20000"/>
          </a:bodyPr>
          <a:lstStyle/>
          <a:p>
            <a:pPr marL="45720" indent="0">
              <a:buNone/>
            </a:pPr>
            <a:endParaRPr lang="de-DE" dirty="0"/>
          </a:p>
          <a:p>
            <a:r>
              <a:rPr lang="de-DE" sz="3400" dirty="0"/>
              <a:t>A ist als angelernte Kraft jeden Tag von 8-12 und von 13-17 Uhr in einer Fabrik, die Module für Solaranlagen herstellt, am Fließband beschäftigt.</a:t>
            </a:r>
          </a:p>
          <a:p>
            <a:r>
              <a:rPr lang="de-DE" sz="3400" dirty="0"/>
              <a:t> </a:t>
            </a:r>
          </a:p>
          <a:p>
            <a:r>
              <a:rPr lang="de-DE" sz="3400" dirty="0"/>
              <a:t>B ist Ingenieur, der von zahlreichen Firmen Aufträge bekommt. Welche er annimmt, entscheidet er selbst.</a:t>
            </a:r>
          </a:p>
          <a:p>
            <a:r>
              <a:rPr lang="de-DE" sz="3400" dirty="0"/>
              <a:t> </a:t>
            </a:r>
          </a:p>
          <a:p>
            <a:r>
              <a:rPr lang="de-DE" sz="3400" dirty="0"/>
              <a:t>C ist ebenfalls Ingenieur mit eigenem Büro. Er hat seit Jahren nur einen Auftraggeber, der ihm auch vorgibt, wann und in welcher Reihenfolge er die Projekte abarbeiten muss. Er  hat C auch die PC-Ausstattung geliehen und unterstützt ihn mit Hilfskräften.</a:t>
            </a:r>
          </a:p>
          <a:p>
            <a:r>
              <a:rPr lang="de-DE" sz="3400" dirty="0"/>
              <a:t> </a:t>
            </a:r>
          </a:p>
          <a:p>
            <a:r>
              <a:rPr lang="de-DE" sz="3400" dirty="0"/>
              <a:t>D verkauft jeden Samstag von 8-11 im Bahnhofskiosk des B Zeitungen und erhält dafür 10,00 EUR in der Stunde.</a:t>
            </a:r>
          </a:p>
          <a:p>
            <a:endParaRPr lang="de-DE" sz="3400" dirty="0"/>
          </a:p>
        </p:txBody>
      </p:sp>
    </p:spTree>
    <p:extLst>
      <p:ext uri="{BB962C8B-B14F-4D97-AF65-F5344CB8AC3E}">
        <p14:creationId xmlns:p14="http://schemas.microsoft.com/office/powerpoint/2010/main" val="4002789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764705"/>
            <a:ext cx="7315200" cy="648072"/>
          </a:xfrm>
        </p:spPr>
        <p:txBody>
          <a:bodyPr>
            <a:normAutofit/>
          </a:bodyPr>
          <a:lstStyle/>
          <a:p>
            <a:r>
              <a:rPr lang="de-DE" sz="3200" dirty="0"/>
              <a:t>2.4. Besondere Gruppen </a:t>
            </a:r>
          </a:p>
        </p:txBody>
      </p:sp>
      <p:sp>
        <p:nvSpPr>
          <p:cNvPr id="3" name="Inhaltsplatzhalter 2"/>
          <p:cNvSpPr>
            <a:spLocks noGrp="1"/>
          </p:cNvSpPr>
          <p:nvPr>
            <p:ph idx="1"/>
          </p:nvPr>
        </p:nvSpPr>
        <p:spPr>
          <a:xfrm>
            <a:off x="899592" y="1484784"/>
            <a:ext cx="7330008" cy="4824577"/>
          </a:xfrm>
        </p:spPr>
        <p:txBody>
          <a:bodyPr>
            <a:normAutofit fontScale="92500"/>
          </a:bodyPr>
          <a:lstStyle/>
          <a:p>
            <a:r>
              <a:rPr lang="de-DE" sz="2800" dirty="0"/>
              <a:t>2.4.1) Auszubildende: arbeitsrechtliche Regelungen weitgehend anwendbar, z.T. Sonderregeln (Berufsbildungsgesetz)</a:t>
            </a:r>
          </a:p>
          <a:p>
            <a:r>
              <a:rPr lang="de-DE" sz="2800" dirty="0"/>
              <a:t>2.4.2) Organmitglieder jur. Personen (GmbH-Geschäftsführer): arbeitsrechtliche Regeln nicht anwendbar</a:t>
            </a:r>
          </a:p>
          <a:p>
            <a:r>
              <a:rPr lang="de-DE" sz="2800" dirty="0"/>
              <a:t>2.4.3) Leitende Angestellte (Zwischenstellung zwischen Arbeitgeber/Arbeitnehmer): z.T. Sonderregeln, z.B. keine Geltung des Arbeitszeitgesetzes, Kündigungsschutz eingeschränkt</a:t>
            </a:r>
          </a:p>
        </p:txBody>
      </p:sp>
    </p:spTree>
    <p:extLst>
      <p:ext uri="{BB962C8B-B14F-4D97-AF65-F5344CB8AC3E}">
        <p14:creationId xmlns:p14="http://schemas.microsoft.com/office/powerpoint/2010/main" val="1675624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764704"/>
            <a:ext cx="8712968" cy="720080"/>
          </a:xfrm>
        </p:spPr>
        <p:txBody>
          <a:bodyPr>
            <a:noAutofit/>
          </a:bodyPr>
          <a:lstStyle/>
          <a:p>
            <a:r>
              <a:rPr lang="de-DE" sz="3200" dirty="0"/>
              <a:t>3. Besonderheiten d. Arbeitsverhältnisses</a:t>
            </a:r>
          </a:p>
        </p:txBody>
      </p:sp>
      <p:sp>
        <p:nvSpPr>
          <p:cNvPr id="3" name="Inhaltsplatzhalter 2"/>
          <p:cNvSpPr>
            <a:spLocks noGrp="1"/>
          </p:cNvSpPr>
          <p:nvPr>
            <p:ph idx="1"/>
          </p:nvPr>
        </p:nvSpPr>
        <p:spPr>
          <a:xfrm>
            <a:off x="755576" y="1916832"/>
            <a:ext cx="7387208" cy="4032448"/>
          </a:xfrm>
        </p:spPr>
        <p:txBody>
          <a:bodyPr>
            <a:normAutofit fontScale="92500" lnSpcReduction="10000"/>
          </a:bodyPr>
          <a:lstStyle/>
          <a:p>
            <a:r>
              <a:rPr lang="de-DE" sz="2800" dirty="0"/>
              <a:t>Auf Dauer angelegt</a:t>
            </a:r>
          </a:p>
          <a:p>
            <a:r>
              <a:rPr lang="de-DE" sz="2800" dirty="0"/>
              <a:t>Existenzgrundlage des Arbeitnehmers</a:t>
            </a:r>
          </a:p>
          <a:p>
            <a:r>
              <a:rPr lang="de-DE" sz="2800" dirty="0"/>
              <a:t>Ungleiche Verhandlungsmacht Arbeitgeber – Arbeitnehmer</a:t>
            </a:r>
          </a:p>
          <a:p>
            <a:r>
              <a:rPr lang="de-DE" sz="2800" dirty="0"/>
              <a:t>Sozialer Status durch Berufstätigkeit/Arbeitsplatz bedingt</a:t>
            </a:r>
          </a:p>
          <a:p>
            <a:endParaRPr lang="de-DE" sz="2800" dirty="0"/>
          </a:p>
          <a:p>
            <a:r>
              <a:rPr lang="de-DE" sz="2800" dirty="0">
                <a:sym typeface="Wingdings" panose="05000000000000000000" pitchFamily="2" charset="2"/>
              </a:rPr>
              <a:t> Auslegung arbeitsrechtlicher Regeln auch unter dem Aspekt der sozialen Gerechtigkeit</a:t>
            </a:r>
            <a:endParaRPr lang="de-DE" sz="2800" dirty="0"/>
          </a:p>
          <a:p>
            <a:endParaRPr lang="de-DE" sz="2800" dirty="0"/>
          </a:p>
        </p:txBody>
      </p:sp>
    </p:spTree>
    <p:extLst>
      <p:ext uri="{BB962C8B-B14F-4D97-AF65-F5344CB8AC3E}">
        <p14:creationId xmlns:p14="http://schemas.microsoft.com/office/powerpoint/2010/main" val="3196897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836713"/>
            <a:ext cx="7258000" cy="1008111"/>
          </a:xfrm>
        </p:spPr>
        <p:txBody>
          <a:bodyPr>
            <a:noAutofit/>
          </a:bodyPr>
          <a:lstStyle/>
          <a:p>
            <a:r>
              <a:rPr lang="de-DE" sz="3600" dirty="0"/>
              <a:t>4. Regelungsfaktoren im Arbeitsrecht</a:t>
            </a:r>
          </a:p>
        </p:txBody>
      </p:sp>
      <p:sp>
        <p:nvSpPr>
          <p:cNvPr id="3" name="Inhaltsplatzhalter 2"/>
          <p:cNvSpPr>
            <a:spLocks noGrp="1"/>
          </p:cNvSpPr>
          <p:nvPr>
            <p:ph idx="1"/>
          </p:nvPr>
        </p:nvSpPr>
        <p:spPr>
          <a:xfrm>
            <a:off x="539552" y="1916832"/>
            <a:ext cx="7992888" cy="4259607"/>
          </a:xfrm>
        </p:spPr>
        <p:txBody>
          <a:bodyPr>
            <a:normAutofit/>
          </a:bodyPr>
          <a:lstStyle/>
          <a:p>
            <a:endParaRPr lang="de-DE" sz="2800" dirty="0"/>
          </a:p>
          <a:p>
            <a:r>
              <a:rPr lang="de-DE" sz="2800" dirty="0"/>
              <a:t>4.1. Kein geschlossenes Arbeitsgesetzbuch, viele Einzelregelungen</a:t>
            </a:r>
          </a:p>
          <a:p>
            <a:r>
              <a:rPr lang="de-DE" sz="2800" dirty="0"/>
              <a:t>4.2. Einzelne Regelungsfaktoren und Rangfolge</a:t>
            </a:r>
          </a:p>
          <a:p>
            <a:r>
              <a:rPr lang="de-DE" sz="2800" dirty="0"/>
              <a:t>4.3. Anwendungsvorrang</a:t>
            </a:r>
          </a:p>
        </p:txBody>
      </p:sp>
    </p:spTree>
    <p:extLst>
      <p:ext uri="{BB962C8B-B14F-4D97-AF65-F5344CB8AC3E}">
        <p14:creationId xmlns:p14="http://schemas.microsoft.com/office/powerpoint/2010/main" val="318956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548681"/>
            <a:ext cx="7387208" cy="720080"/>
          </a:xfrm>
        </p:spPr>
        <p:txBody>
          <a:bodyPr>
            <a:noAutofit/>
          </a:bodyPr>
          <a:lstStyle/>
          <a:p>
            <a:r>
              <a:rPr lang="de-DE" sz="3200" dirty="0"/>
              <a:t>4.2. Rangfolge der Regelungen</a:t>
            </a:r>
          </a:p>
        </p:txBody>
      </p:sp>
      <p:sp>
        <p:nvSpPr>
          <p:cNvPr id="3" name="Inhaltsplatzhalter 2"/>
          <p:cNvSpPr>
            <a:spLocks noGrp="1"/>
          </p:cNvSpPr>
          <p:nvPr>
            <p:ph idx="1"/>
          </p:nvPr>
        </p:nvSpPr>
        <p:spPr>
          <a:xfrm>
            <a:off x="971600" y="1484785"/>
            <a:ext cx="7258000" cy="4824576"/>
          </a:xfrm>
        </p:spPr>
        <p:txBody>
          <a:bodyPr>
            <a:normAutofit lnSpcReduction="10000"/>
          </a:bodyPr>
          <a:lstStyle/>
          <a:p>
            <a:r>
              <a:rPr lang="de-DE" sz="2800" dirty="0"/>
              <a:t>4.2.1) EU-Recht: EU-Vertrag, Richtlinien, Verordnungen</a:t>
            </a:r>
          </a:p>
          <a:p>
            <a:r>
              <a:rPr lang="de-DE" sz="2800" dirty="0"/>
              <a:t>4.2.2) Grundgesetz (Art. 9: Koalitionsfreiheit)</a:t>
            </a:r>
          </a:p>
          <a:p>
            <a:r>
              <a:rPr lang="de-DE" sz="2800" dirty="0"/>
              <a:t>4.2.3) BGB und arbeitsrechtliche Sondergesetze</a:t>
            </a:r>
          </a:p>
          <a:p>
            <a:r>
              <a:rPr lang="de-DE" sz="2800" dirty="0"/>
              <a:t>4.2.4) Tarifvertrag</a:t>
            </a:r>
          </a:p>
          <a:p>
            <a:r>
              <a:rPr lang="de-DE" sz="2800" dirty="0"/>
              <a:t>4.2.5) Betriebsvereinbarung</a:t>
            </a:r>
          </a:p>
          <a:p>
            <a:r>
              <a:rPr lang="de-DE" sz="2800" dirty="0"/>
              <a:t>4.2.6) Einzelarbeitsvertrag</a:t>
            </a:r>
          </a:p>
          <a:p>
            <a:r>
              <a:rPr lang="de-DE" sz="2800" dirty="0"/>
              <a:t>4.2.7) Direktionsrecht des Arbeitgebers</a:t>
            </a:r>
          </a:p>
          <a:p>
            <a:endParaRPr lang="de-DE" sz="2400" dirty="0"/>
          </a:p>
        </p:txBody>
      </p:sp>
    </p:spTree>
    <p:extLst>
      <p:ext uri="{BB962C8B-B14F-4D97-AF65-F5344CB8AC3E}">
        <p14:creationId xmlns:p14="http://schemas.microsoft.com/office/powerpoint/2010/main" val="5226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548681"/>
            <a:ext cx="7387208" cy="792088"/>
          </a:xfrm>
        </p:spPr>
        <p:txBody>
          <a:bodyPr>
            <a:normAutofit/>
          </a:bodyPr>
          <a:lstStyle/>
          <a:p>
            <a:r>
              <a:rPr lang="de-DE" sz="2800" dirty="0"/>
              <a:t>4.2.3) BGB und Sondergesetze</a:t>
            </a:r>
          </a:p>
        </p:txBody>
      </p:sp>
      <p:sp>
        <p:nvSpPr>
          <p:cNvPr id="3" name="Inhaltsplatzhalter 2"/>
          <p:cNvSpPr>
            <a:spLocks noGrp="1"/>
          </p:cNvSpPr>
          <p:nvPr>
            <p:ph idx="1"/>
          </p:nvPr>
        </p:nvSpPr>
        <p:spPr>
          <a:xfrm>
            <a:off x="827584" y="1556792"/>
            <a:ext cx="7632848" cy="4331615"/>
          </a:xfrm>
        </p:spPr>
        <p:txBody>
          <a:bodyPr>
            <a:normAutofit lnSpcReduction="10000"/>
          </a:bodyPr>
          <a:lstStyle/>
          <a:p>
            <a:r>
              <a:rPr lang="de-DE" sz="3200" dirty="0"/>
              <a:t>Basis des Arbeitsrechts §§ 611ff. BGB</a:t>
            </a:r>
          </a:p>
          <a:p>
            <a:endParaRPr lang="de-DE" sz="3200" dirty="0"/>
          </a:p>
          <a:p>
            <a:r>
              <a:rPr lang="de-DE" sz="3200" dirty="0"/>
              <a:t>Wichtige Gesetze des Arbeitsrechts: Kündigungsschutzgesetz (KSchG), Arbeitszeitgesetz (</a:t>
            </a:r>
            <a:r>
              <a:rPr lang="de-DE" sz="3200" dirty="0" err="1"/>
              <a:t>ArbeitsZG</a:t>
            </a:r>
            <a:r>
              <a:rPr lang="de-DE" sz="3200" dirty="0"/>
              <a:t>)</a:t>
            </a:r>
          </a:p>
          <a:p>
            <a:r>
              <a:rPr lang="de-DE" sz="3200" dirty="0"/>
              <a:t>Entgeltfortzahlungsgesetz (EFZG)</a:t>
            </a:r>
          </a:p>
          <a:p>
            <a:r>
              <a:rPr lang="de-DE" sz="3200" dirty="0"/>
              <a:t>Bundesurlaubsgesetz (BUrlG)</a:t>
            </a:r>
          </a:p>
          <a:p>
            <a:r>
              <a:rPr lang="de-DE" sz="3200" dirty="0"/>
              <a:t>Teilzeit- und Befristungsgesetz (</a:t>
            </a:r>
            <a:r>
              <a:rPr lang="de-DE" sz="3200" dirty="0" err="1"/>
              <a:t>TzBfG</a:t>
            </a:r>
            <a:r>
              <a:rPr lang="de-DE" sz="3200" dirty="0"/>
              <a:t>)</a:t>
            </a:r>
          </a:p>
        </p:txBody>
      </p:sp>
    </p:spTree>
    <p:extLst>
      <p:ext uri="{BB962C8B-B14F-4D97-AF65-F5344CB8AC3E}">
        <p14:creationId xmlns:p14="http://schemas.microsoft.com/office/powerpoint/2010/main" val="2344166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15200" cy="576064"/>
          </a:xfrm>
        </p:spPr>
        <p:txBody>
          <a:bodyPr>
            <a:normAutofit fontScale="90000"/>
          </a:bodyPr>
          <a:lstStyle/>
          <a:p>
            <a:endParaRPr lang="de-DE" dirty="0"/>
          </a:p>
        </p:txBody>
      </p:sp>
      <p:sp>
        <p:nvSpPr>
          <p:cNvPr id="3" name="Inhaltsplatzhalter 2"/>
          <p:cNvSpPr>
            <a:spLocks noGrp="1"/>
          </p:cNvSpPr>
          <p:nvPr>
            <p:ph idx="1"/>
          </p:nvPr>
        </p:nvSpPr>
        <p:spPr>
          <a:xfrm>
            <a:off x="899592" y="1412776"/>
            <a:ext cx="7315200" cy="4752528"/>
          </a:xfrm>
        </p:spPr>
        <p:txBody>
          <a:bodyPr>
            <a:normAutofit lnSpcReduction="10000"/>
          </a:bodyPr>
          <a:lstStyle/>
          <a:p>
            <a:r>
              <a:rPr lang="de-DE" sz="2400" dirty="0"/>
              <a:t>Gesetze vielfach zum Schutz des Arbeitnehmers (z.B. BUrlG): insoweit zwingend, keine Abweichung durch Arbeitsvertrag/Tarifvertrag zu Lasten des Arbeitnehmers</a:t>
            </a:r>
          </a:p>
          <a:p>
            <a:endParaRPr lang="de-DE" sz="2400" dirty="0"/>
          </a:p>
          <a:p>
            <a:r>
              <a:rPr lang="de-DE" sz="2400" dirty="0"/>
              <a:t>Soweit nicht zwingend: Von den gesetzlichen Regelungen kann in Arbeitsvertrag/Tarifvertrag auch zu Lasten des Arbeitnehmers abgewichen werden</a:t>
            </a:r>
          </a:p>
          <a:p>
            <a:endParaRPr lang="de-DE" sz="2400" dirty="0"/>
          </a:p>
          <a:p>
            <a:r>
              <a:rPr lang="de-DE" sz="2400" dirty="0"/>
              <a:t>Zahlreiche Lücken: Große Bedeutung des Richterrechts</a:t>
            </a:r>
          </a:p>
        </p:txBody>
      </p:sp>
    </p:spTree>
    <p:extLst>
      <p:ext uri="{BB962C8B-B14F-4D97-AF65-F5344CB8AC3E}">
        <p14:creationId xmlns:p14="http://schemas.microsoft.com/office/powerpoint/2010/main" val="336928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548680"/>
            <a:ext cx="7315200" cy="1154097"/>
          </a:xfrm>
        </p:spPr>
        <p:txBody>
          <a:bodyPr>
            <a:normAutofit/>
          </a:bodyPr>
          <a:lstStyle/>
          <a:p>
            <a:r>
              <a:rPr lang="de-DE" sz="2800" dirty="0"/>
              <a:t>4.2.4) Tarifvertrag</a:t>
            </a:r>
          </a:p>
        </p:txBody>
      </p:sp>
      <p:sp>
        <p:nvSpPr>
          <p:cNvPr id="3" name="Inhaltsplatzhalter 2"/>
          <p:cNvSpPr>
            <a:spLocks noGrp="1"/>
          </p:cNvSpPr>
          <p:nvPr>
            <p:ph idx="1"/>
          </p:nvPr>
        </p:nvSpPr>
        <p:spPr>
          <a:xfrm>
            <a:off x="827584" y="1916832"/>
            <a:ext cx="7387208" cy="4392488"/>
          </a:xfrm>
        </p:spPr>
        <p:txBody>
          <a:bodyPr>
            <a:normAutofit lnSpcReduction="10000"/>
          </a:bodyPr>
          <a:lstStyle/>
          <a:p>
            <a:r>
              <a:rPr lang="de-DE" sz="2400" dirty="0"/>
              <a:t>Geschlossen von Tarifparteien (Arbeitgeber und Gewerkschaften)</a:t>
            </a:r>
          </a:p>
          <a:p>
            <a:r>
              <a:rPr lang="de-DE" sz="2400" dirty="0"/>
              <a:t>Regelung/Ausgestaltung der Arbeitsbedingungen</a:t>
            </a:r>
          </a:p>
          <a:p>
            <a:r>
              <a:rPr lang="de-DE" sz="2400" dirty="0"/>
              <a:t>Geltung zwischen den Gewerkschaftsmitgliedern und Arbeitgebern im Tarifbezirk, oder allgemein, wenn vom Bundesarbeitsministerium für allgemeinverbindlich erklärt wurde</a:t>
            </a:r>
          </a:p>
          <a:p>
            <a:endParaRPr lang="de-DE" sz="2400" dirty="0"/>
          </a:p>
          <a:p>
            <a:r>
              <a:rPr lang="de-DE" sz="2400" dirty="0"/>
              <a:t>Sonderform: Haustarifvertrag, geschlossen zwischen Gewerkschaft und einem einzelnen Arbeitgeber</a:t>
            </a:r>
          </a:p>
          <a:p>
            <a:pPr marL="45720" indent="0">
              <a:buNone/>
            </a:pPr>
            <a:endParaRPr lang="de-DE" sz="2400" dirty="0"/>
          </a:p>
          <a:p>
            <a:endParaRPr lang="de-DE" sz="2400" dirty="0"/>
          </a:p>
        </p:txBody>
      </p:sp>
    </p:spTree>
    <p:extLst>
      <p:ext uri="{BB962C8B-B14F-4D97-AF65-F5344CB8AC3E}">
        <p14:creationId xmlns:p14="http://schemas.microsoft.com/office/powerpoint/2010/main" val="2353602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980729"/>
            <a:ext cx="7330008" cy="1008111"/>
          </a:xfrm>
        </p:spPr>
        <p:txBody>
          <a:bodyPr>
            <a:normAutofit/>
          </a:bodyPr>
          <a:lstStyle/>
          <a:p>
            <a:r>
              <a:rPr lang="de-DE" sz="2800" dirty="0"/>
              <a:t>4.2.5) Betriebsvereinbarung</a:t>
            </a:r>
          </a:p>
        </p:txBody>
      </p:sp>
      <p:sp>
        <p:nvSpPr>
          <p:cNvPr id="3" name="Inhaltsplatzhalter 2"/>
          <p:cNvSpPr>
            <a:spLocks noGrp="1"/>
          </p:cNvSpPr>
          <p:nvPr>
            <p:ph idx="1"/>
          </p:nvPr>
        </p:nvSpPr>
        <p:spPr>
          <a:xfrm>
            <a:off x="899592" y="2276871"/>
            <a:ext cx="7330008" cy="4032489"/>
          </a:xfrm>
        </p:spPr>
        <p:txBody>
          <a:bodyPr>
            <a:normAutofit/>
          </a:bodyPr>
          <a:lstStyle/>
          <a:p>
            <a:r>
              <a:rPr lang="de-DE" sz="2800" dirty="0"/>
              <a:t>Geschlossen von Arbeitgeber und Betriebsrat</a:t>
            </a:r>
          </a:p>
          <a:p>
            <a:r>
              <a:rPr lang="de-DE" sz="2800" dirty="0"/>
              <a:t>Regelung der Arbeitsverhältnisse in einem Betrieb (soweit keine Regelung im Tarifvertrag)</a:t>
            </a:r>
          </a:p>
          <a:p>
            <a:r>
              <a:rPr lang="de-DE" sz="2800" dirty="0"/>
              <a:t>Geltung für die Beschäftigten im jeweiligen Betrieb</a:t>
            </a:r>
          </a:p>
          <a:p>
            <a:endParaRPr lang="de-DE" sz="2800" dirty="0"/>
          </a:p>
          <a:p>
            <a:endParaRPr lang="de-DE" sz="2800" dirty="0"/>
          </a:p>
        </p:txBody>
      </p:sp>
    </p:spTree>
    <p:extLst>
      <p:ext uri="{BB962C8B-B14F-4D97-AF65-F5344CB8AC3E}">
        <p14:creationId xmlns:p14="http://schemas.microsoft.com/office/powerpoint/2010/main" val="209394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836713"/>
            <a:ext cx="7330008" cy="1008111"/>
          </a:xfrm>
        </p:spPr>
        <p:txBody>
          <a:bodyPr>
            <a:normAutofit/>
          </a:bodyPr>
          <a:lstStyle/>
          <a:p>
            <a:r>
              <a:rPr lang="de-DE" sz="2800" dirty="0"/>
              <a:t>4.2.6) Einzelarbeitsvertrag</a:t>
            </a:r>
          </a:p>
        </p:txBody>
      </p:sp>
      <p:sp>
        <p:nvSpPr>
          <p:cNvPr id="3" name="Inhaltsplatzhalter 2"/>
          <p:cNvSpPr>
            <a:spLocks noGrp="1"/>
          </p:cNvSpPr>
          <p:nvPr>
            <p:ph idx="1"/>
          </p:nvPr>
        </p:nvSpPr>
        <p:spPr>
          <a:xfrm>
            <a:off x="899592" y="2276873"/>
            <a:ext cx="7330008" cy="4032488"/>
          </a:xfrm>
        </p:spPr>
        <p:txBody>
          <a:bodyPr>
            <a:normAutofit/>
          </a:bodyPr>
          <a:lstStyle/>
          <a:p>
            <a:r>
              <a:rPr lang="de-DE" sz="2800" dirty="0"/>
              <a:t>Individuelle Regelung des jeweiligen Arbeitsverhältnisses zwischen Arbeitgeber und Arbeitnehmer</a:t>
            </a:r>
          </a:p>
          <a:p>
            <a:r>
              <a:rPr lang="de-DE" sz="2800" dirty="0"/>
              <a:t>Inhaltliche Grenzen: Zwingende Gesetze und Grundsatz der Sittenwidrigkeit § 138 BGB (zum Beispiel extrem niedriger Lohn)</a:t>
            </a:r>
          </a:p>
          <a:p>
            <a:r>
              <a:rPr lang="de-DE" sz="2800" dirty="0"/>
              <a:t>Unterliegen der ABG-Kontrolle mit Einschränkung des § 310 BGB</a:t>
            </a:r>
          </a:p>
        </p:txBody>
      </p:sp>
    </p:spTree>
    <p:extLst>
      <p:ext uri="{BB962C8B-B14F-4D97-AF65-F5344CB8AC3E}">
        <p14:creationId xmlns:p14="http://schemas.microsoft.com/office/powerpoint/2010/main" val="572370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92697"/>
            <a:ext cx="7315200" cy="648072"/>
          </a:xfrm>
        </p:spPr>
        <p:txBody>
          <a:bodyPr>
            <a:normAutofit fontScale="90000"/>
          </a:bodyPr>
          <a:lstStyle/>
          <a:p>
            <a:endParaRPr lang="de-DE"/>
          </a:p>
        </p:txBody>
      </p:sp>
      <p:sp>
        <p:nvSpPr>
          <p:cNvPr id="3" name="Inhaltsplatzhalter 2"/>
          <p:cNvSpPr>
            <a:spLocks noGrp="1"/>
          </p:cNvSpPr>
          <p:nvPr>
            <p:ph idx="1"/>
          </p:nvPr>
        </p:nvSpPr>
        <p:spPr>
          <a:xfrm>
            <a:off x="899592" y="1772817"/>
            <a:ext cx="7330008" cy="4536544"/>
          </a:xfrm>
        </p:spPr>
        <p:txBody>
          <a:bodyPr>
            <a:normAutofit/>
          </a:bodyPr>
          <a:lstStyle/>
          <a:p>
            <a:endParaRPr lang="de-DE" sz="2800" dirty="0"/>
          </a:p>
          <a:p>
            <a:endParaRPr lang="de-DE" sz="2800" dirty="0"/>
          </a:p>
          <a:p>
            <a:r>
              <a:rPr lang="de-DE" sz="2800" dirty="0"/>
              <a:t>I. Grundbegriffe und Grundstrukturen</a:t>
            </a:r>
          </a:p>
          <a:p>
            <a:r>
              <a:rPr lang="de-DE" sz="2800" dirty="0"/>
              <a:t>II. Begründung eines Arbeitsverhältnisses</a:t>
            </a:r>
          </a:p>
          <a:p>
            <a:r>
              <a:rPr lang="de-DE" sz="2800" dirty="0"/>
              <a:t>III. Pflichten des Arbeitnehmers</a:t>
            </a:r>
          </a:p>
          <a:p>
            <a:r>
              <a:rPr lang="de-DE" sz="2800" dirty="0"/>
              <a:t>IV. Pflichten des Arbeitgebers</a:t>
            </a:r>
          </a:p>
        </p:txBody>
      </p:sp>
    </p:spTree>
    <p:extLst>
      <p:ext uri="{BB962C8B-B14F-4D97-AF65-F5344CB8AC3E}">
        <p14:creationId xmlns:p14="http://schemas.microsoft.com/office/powerpoint/2010/main" val="3601978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764704"/>
            <a:ext cx="7315200" cy="1008112"/>
          </a:xfrm>
        </p:spPr>
        <p:txBody>
          <a:bodyPr>
            <a:normAutofit/>
          </a:bodyPr>
          <a:lstStyle/>
          <a:p>
            <a:r>
              <a:rPr lang="de-DE" sz="2800" dirty="0"/>
              <a:t>4.2.7) Direktionsrecht des Arbeitgebers</a:t>
            </a:r>
          </a:p>
        </p:txBody>
      </p:sp>
      <p:sp>
        <p:nvSpPr>
          <p:cNvPr id="3" name="Inhaltsplatzhalter 2"/>
          <p:cNvSpPr>
            <a:spLocks noGrp="1"/>
          </p:cNvSpPr>
          <p:nvPr>
            <p:ph idx="1"/>
          </p:nvPr>
        </p:nvSpPr>
        <p:spPr>
          <a:xfrm>
            <a:off x="899592" y="2132857"/>
            <a:ext cx="7330008" cy="4176504"/>
          </a:xfrm>
        </p:spPr>
        <p:txBody>
          <a:bodyPr>
            <a:normAutofit lnSpcReduction="10000"/>
          </a:bodyPr>
          <a:lstStyle/>
          <a:p>
            <a:r>
              <a:rPr lang="de-DE" sz="2800" dirty="0"/>
              <a:t>Rechtsgrundlage: § 106 Gewerbeordnung</a:t>
            </a:r>
          </a:p>
          <a:p>
            <a:r>
              <a:rPr lang="de-DE" sz="2800" dirty="0"/>
              <a:t>Festlegung von Ort, Zeit und Inhalt der Arbeitsleistung im Rahmen der gesetzlichen Bestimmungen und der Regelungen des Arbeitsvertrages: Was ist wann wie und wo zu tun</a:t>
            </a:r>
          </a:p>
          <a:p>
            <a:r>
              <a:rPr lang="de-DE" sz="2800" dirty="0"/>
              <a:t>Nicht: Einseitige Festlegung von Umfang der Arbeitspflicht , Vergütung oder dauerhafte Übertragung völlig anderer als vereinbarter Tätigkeit außer in Notfällen</a:t>
            </a:r>
          </a:p>
        </p:txBody>
      </p:sp>
    </p:spTree>
    <p:extLst>
      <p:ext uri="{BB962C8B-B14F-4D97-AF65-F5344CB8AC3E}">
        <p14:creationId xmlns:p14="http://schemas.microsoft.com/office/powerpoint/2010/main" val="3215207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05D56F-2A1F-4D38-8680-3DB409EFF2EA}"/>
              </a:ext>
            </a:extLst>
          </p:cNvPr>
          <p:cNvSpPr>
            <a:spLocks noGrp="1"/>
          </p:cNvSpPr>
          <p:nvPr>
            <p:ph type="title"/>
          </p:nvPr>
        </p:nvSpPr>
        <p:spPr/>
        <p:txBody>
          <a:bodyPr>
            <a:normAutofit/>
          </a:bodyPr>
          <a:lstStyle/>
          <a:p>
            <a:r>
              <a:rPr lang="de-DE" sz="3200" dirty="0"/>
              <a:t>Fragen</a:t>
            </a:r>
          </a:p>
        </p:txBody>
      </p:sp>
      <p:sp>
        <p:nvSpPr>
          <p:cNvPr id="3" name="Inhaltsplatzhalter 2">
            <a:extLst>
              <a:ext uri="{FF2B5EF4-FFF2-40B4-BE49-F238E27FC236}">
                <a16:creationId xmlns:a16="http://schemas.microsoft.com/office/drawing/2014/main" id="{5082A80A-A4B4-4771-B67C-E6E8EB7773AE}"/>
              </a:ext>
            </a:extLst>
          </p:cNvPr>
          <p:cNvSpPr>
            <a:spLocks noGrp="1"/>
          </p:cNvSpPr>
          <p:nvPr>
            <p:ph idx="1"/>
          </p:nvPr>
        </p:nvSpPr>
        <p:spPr/>
        <p:txBody>
          <a:bodyPr/>
          <a:lstStyle/>
          <a:p>
            <a:r>
              <a:rPr lang="de-DE" dirty="0"/>
              <a:t>A ist als Ingenieur eingestellt.</a:t>
            </a:r>
          </a:p>
          <a:p>
            <a:r>
              <a:rPr lang="de-DE" dirty="0"/>
              <a:t>Kann sein Arbeitgeber ihn anweisen, dauerhaft Telefondienst am Empfang zu machen?</a:t>
            </a:r>
          </a:p>
          <a:p>
            <a:r>
              <a:rPr lang="de-DE" dirty="0"/>
              <a:t>Kann sein Arbeitgeber ihn anweisen, bei einem Wasserrohrbruch mit allen anderen Angestellten mitzuhelfen, das Archiv aus dem voll laufenden Keller zu bergen?</a:t>
            </a:r>
          </a:p>
          <a:p>
            <a:endParaRPr lang="de-DE" dirty="0"/>
          </a:p>
        </p:txBody>
      </p:sp>
    </p:spTree>
    <p:extLst>
      <p:ext uri="{BB962C8B-B14F-4D97-AF65-F5344CB8AC3E}">
        <p14:creationId xmlns:p14="http://schemas.microsoft.com/office/powerpoint/2010/main" val="1344392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1196753"/>
            <a:ext cx="7402016" cy="936103"/>
          </a:xfrm>
        </p:spPr>
        <p:txBody>
          <a:bodyPr>
            <a:normAutofit/>
          </a:bodyPr>
          <a:lstStyle/>
          <a:p>
            <a:r>
              <a:rPr lang="de-DE" sz="3200" dirty="0"/>
              <a:t>4.3. Anwendungsvorrang</a:t>
            </a:r>
          </a:p>
        </p:txBody>
      </p:sp>
      <p:sp>
        <p:nvSpPr>
          <p:cNvPr id="3" name="Inhaltsplatzhalter 2"/>
          <p:cNvSpPr>
            <a:spLocks noGrp="1"/>
          </p:cNvSpPr>
          <p:nvPr>
            <p:ph idx="1"/>
          </p:nvPr>
        </p:nvSpPr>
        <p:spPr/>
        <p:txBody>
          <a:bodyPr>
            <a:normAutofit/>
          </a:bodyPr>
          <a:lstStyle/>
          <a:p>
            <a:r>
              <a:rPr lang="de-DE" sz="2800" dirty="0"/>
              <a:t>Vorrang der ranghöheren vor der rangniederen Regelung, außer rangniedere ist für den Arbeitnehmer günstiger</a:t>
            </a:r>
          </a:p>
          <a:p>
            <a:r>
              <a:rPr lang="de-DE" sz="2800" dirty="0"/>
              <a:t>Gleichrangige Regelung: Speziellere geht der allgemeinen und neuere der älteren vor</a:t>
            </a:r>
          </a:p>
        </p:txBody>
      </p:sp>
    </p:spTree>
    <p:extLst>
      <p:ext uri="{BB962C8B-B14F-4D97-AF65-F5344CB8AC3E}">
        <p14:creationId xmlns:p14="http://schemas.microsoft.com/office/powerpoint/2010/main" val="2106051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980729"/>
            <a:ext cx="7330008" cy="936103"/>
          </a:xfrm>
        </p:spPr>
        <p:txBody>
          <a:bodyPr>
            <a:normAutofit/>
          </a:bodyPr>
          <a:lstStyle/>
          <a:p>
            <a:r>
              <a:rPr lang="de-DE" sz="2800" dirty="0"/>
              <a:t>Fallfrage Anwendungsvorrang</a:t>
            </a:r>
          </a:p>
        </p:txBody>
      </p:sp>
      <p:sp>
        <p:nvSpPr>
          <p:cNvPr id="3" name="Inhaltsplatzhalter 2"/>
          <p:cNvSpPr>
            <a:spLocks noGrp="1"/>
          </p:cNvSpPr>
          <p:nvPr>
            <p:ph idx="1"/>
          </p:nvPr>
        </p:nvSpPr>
        <p:spPr>
          <a:xfrm>
            <a:off x="899592" y="2420889"/>
            <a:ext cx="7330008" cy="3600399"/>
          </a:xfrm>
        </p:spPr>
        <p:txBody>
          <a:bodyPr/>
          <a:lstStyle/>
          <a:p>
            <a:r>
              <a:rPr lang="de-DE" sz="2400" dirty="0"/>
              <a:t>A hat nach dem Gesetz 20 (24 Werktage) Urlaub, nach Tarifvertrag 22  und nach dem Arbeitsvertrag 24: Wie viele Tage kann A Urlaub machen?</a:t>
            </a:r>
          </a:p>
          <a:p>
            <a:r>
              <a:rPr lang="de-DE" sz="2400" dirty="0"/>
              <a:t> </a:t>
            </a:r>
          </a:p>
          <a:p>
            <a:endParaRPr lang="de-DE" dirty="0"/>
          </a:p>
        </p:txBody>
      </p:sp>
    </p:spTree>
    <p:extLst>
      <p:ext uri="{BB962C8B-B14F-4D97-AF65-F5344CB8AC3E}">
        <p14:creationId xmlns:p14="http://schemas.microsoft.com/office/powerpoint/2010/main" val="3768139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692696"/>
            <a:ext cx="9144000" cy="1080120"/>
          </a:xfrm>
        </p:spPr>
        <p:txBody>
          <a:bodyPr>
            <a:noAutofit/>
          </a:bodyPr>
          <a:lstStyle/>
          <a:p>
            <a:pPr algn="ctr"/>
            <a:r>
              <a:rPr lang="de-DE" dirty="0"/>
              <a:t>II. Begründung d. Arbeitsverhältnisses</a:t>
            </a:r>
          </a:p>
        </p:txBody>
      </p:sp>
      <p:sp>
        <p:nvSpPr>
          <p:cNvPr id="3" name="Inhaltsplatzhalter 2"/>
          <p:cNvSpPr>
            <a:spLocks noGrp="1"/>
          </p:cNvSpPr>
          <p:nvPr>
            <p:ph idx="1"/>
          </p:nvPr>
        </p:nvSpPr>
        <p:spPr>
          <a:xfrm>
            <a:off x="899592" y="2060848"/>
            <a:ext cx="7330008" cy="4248513"/>
          </a:xfrm>
        </p:spPr>
        <p:txBody>
          <a:bodyPr>
            <a:normAutofit lnSpcReduction="10000"/>
          </a:bodyPr>
          <a:lstStyle/>
          <a:p>
            <a:r>
              <a:rPr lang="de-DE" sz="2800" dirty="0"/>
              <a:t>Basis: Arbeitsvertrag</a:t>
            </a:r>
          </a:p>
          <a:p>
            <a:endParaRPr lang="de-DE" sz="2800" dirty="0"/>
          </a:p>
          <a:p>
            <a:r>
              <a:rPr lang="de-DE" sz="2800" dirty="0"/>
              <a:t>1) Abschlussfreiheit</a:t>
            </a:r>
          </a:p>
          <a:p>
            <a:r>
              <a:rPr lang="de-DE" sz="2800" dirty="0"/>
              <a:t>2) Inhaltsfreiheit</a:t>
            </a:r>
          </a:p>
          <a:p>
            <a:r>
              <a:rPr lang="de-DE" sz="2800" dirty="0"/>
              <a:t>3) Gesetzliche Basis § 611 BGB</a:t>
            </a:r>
          </a:p>
          <a:p>
            <a:r>
              <a:rPr lang="de-DE" sz="2800" dirty="0"/>
              <a:t>4) Regelung wesentlicher Inhalte</a:t>
            </a:r>
          </a:p>
          <a:p>
            <a:r>
              <a:rPr lang="de-DE" sz="2800" dirty="0"/>
              <a:t>5) Vorvertragliche Pflichten</a:t>
            </a:r>
          </a:p>
          <a:p>
            <a:r>
              <a:rPr lang="de-DE" sz="2800" dirty="0"/>
              <a:t>6) weitere vertragliche Faktoren</a:t>
            </a:r>
          </a:p>
          <a:p>
            <a:r>
              <a:rPr lang="de-DE" sz="2800" dirty="0"/>
              <a:t>7) Sonderformen des Arbeitsverhältnisses</a:t>
            </a:r>
          </a:p>
        </p:txBody>
      </p:sp>
    </p:spTree>
    <p:extLst>
      <p:ext uri="{BB962C8B-B14F-4D97-AF65-F5344CB8AC3E}">
        <p14:creationId xmlns:p14="http://schemas.microsoft.com/office/powerpoint/2010/main" val="2025407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764705"/>
            <a:ext cx="7330008" cy="792087"/>
          </a:xfrm>
        </p:spPr>
        <p:txBody>
          <a:bodyPr>
            <a:normAutofit/>
          </a:bodyPr>
          <a:lstStyle/>
          <a:p>
            <a:r>
              <a:rPr lang="de-DE" sz="3600" dirty="0"/>
              <a:t>1. Abschlussfreiheit</a:t>
            </a:r>
          </a:p>
        </p:txBody>
      </p:sp>
      <p:sp>
        <p:nvSpPr>
          <p:cNvPr id="3" name="Inhaltsplatzhalter 2"/>
          <p:cNvSpPr>
            <a:spLocks noGrp="1"/>
          </p:cNvSpPr>
          <p:nvPr>
            <p:ph idx="1"/>
          </p:nvPr>
        </p:nvSpPr>
        <p:spPr>
          <a:xfrm>
            <a:off x="899592" y="1772817"/>
            <a:ext cx="7330008" cy="4536544"/>
          </a:xfrm>
        </p:spPr>
        <p:txBody>
          <a:bodyPr>
            <a:normAutofit lnSpcReduction="10000"/>
          </a:bodyPr>
          <a:lstStyle/>
          <a:p>
            <a:r>
              <a:rPr lang="de-DE" sz="2800" dirty="0"/>
              <a:t>Arbeitgeber und Arbeitnehmer sind frei, ob sie einen Arbeitsvertrag schließen und ein Arbeitsverhältnis begründen wollen oder nicht.</a:t>
            </a:r>
          </a:p>
          <a:p>
            <a:endParaRPr lang="de-DE" sz="2800" dirty="0"/>
          </a:p>
          <a:p>
            <a:r>
              <a:rPr lang="de-DE" sz="2800" dirty="0"/>
              <a:t>Allgemeines Gleichbehandlungsgesetz (AGG):</a:t>
            </a:r>
          </a:p>
          <a:p>
            <a:r>
              <a:rPr lang="de-DE" sz="2800" dirty="0"/>
              <a:t>Bei Verstoß kein Anspruch auf Begründung eines Arbeitsverhältnisses, nur auf Entschädigung (§ 15 Abs. 2, 6 AGG)</a:t>
            </a:r>
          </a:p>
          <a:p>
            <a:endParaRPr lang="de-DE" sz="2800" dirty="0"/>
          </a:p>
        </p:txBody>
      </p:sp>
    </p:spTree>
    <p:extLst>
      <p:ext uri="{BB962C8B-B14F-4D97-AF65-F5344CB8AC3E}">
        <p14:creationId xmlns:p14="http://schemas.microsoft.com/office/powerpoint/2010/main" val="1122593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76673"/>
            <a:ext cx="7315200" cy="432048"/>
          </a:xfrm>
        </p:spPr>
        <p:txBody>
          <a:bodyPr>
            <a:normAutofit fontScale="90000"/>
          </a:bodyPr>
          <a:lstStyle/>
          <a:p>
            <a:endParaRPr lang="de-DE" dirty="0"/>
          </a:p>
        </p:txBody>
      </p:sp>
      <p:sp>
        <p:nvSpPr>
          <p:cNvPr id="3" name="Inhaltsplatzhalter 2"/>
          <p:cNvSpPr>
            <a:spLocks noGrp="1"/>
          </p:cNvSpPr>
          <p:nvPr>
            <p:ph idx="1"/>
          </p:nvPr>
        </p:nvSpPr>
        <p:spPr>
          <a:xfrm>
            <a:off x="971600" y="1340769"/>
            <a:ext cx="7258000" cy="4968592"/>
          </a:xfrm>
        </p:spPr>
        <p:txBody>
          <a:bodyPr>
            <a:normAutofit/>
          </a:bodyPr>
          <a:lstStyle/>
          <a:p>
            <a:pPr lvl="0">
              <a:buClr>
                <a:srgbClr val="B4DCFA"/>
              </a:buClr>
            </a:pPr>
            <a:r>
              <a:rPr lang="de-DE" sz="2800" dirty="0"/>
              <a:t>Einschränkungen des Grundsatzes der Abschlussfreiheit in Sonderfällen:</a:t>
            </a:r>
          </a:p>
          <a:p>
            <a:pPr lvl="0">
              <a:buClr>
                <a:srgbClr val="B4DCFA"/>
              </a:buClr>
            </a:pPr>
            <a:endParaRPr lang="de-DE" sz="2800" dirty="0"/>
          </a:p>
          <a:p>
            <a:pPr lvl="0">
              <a:buClr>
                <a:srgbClr val="B4DCFA"/>
              </a:buClr>
            </a:pPr>
            <a:r>
              <a:rPr lang="de-DE" sz="2400" dirty="0"/>
              <a:t>§ 9 </a:t>
            </a:r>
            <a:r>
              <a:rPr lang="de-DE" sz="2400" dirty="0" err="1"/>
              <a:t>TzBfG</a:t>
            </a:r>
            <a:r>
              <a:rPr lang="de-DE" sz="2400" dirty="0"/>
              <a:t>: Bevorzugung Teilzeitbeschäftigter bei Besetzung Vollzeitstelle</a:t>
            </a:r>
          </a:p>
          <a:p>
            <a:pPr lvl="0">
              <a:buClr>
                <a:srgbClr val="B4DCFA"/>
              </a:buClr>
            </a:pPr>
            <a:r>
              <a:rPr lang="de-DE" sz="2400" dirty="0"/>
              <a:t>§ 7 </a:t>
            </a:r>
            <a:r>
              <a:rPr lang="de-DE" sz="2400" dirty="0" err="1"/>
              <a:t>TzBfG</a:t>
            </a:r>
            <a:r>
              <a:rPr lang="de-DE" sz="2400" dirty="0"/>
              <a:t>: Geeignete neue Arbeitsplätze als Teilzeitstellen anbieten</a:t>
            </a:r>
          </a:p>
          <a:p>
            <a:pPr lvl="0">
              <a:buClr>
                <a:srgbClr val="B4DCFA"/>
              </a:buClr>
            </a:pPr>
            <a:r>
              <a:rPr lang="de-DE" sz="2400" dirty="0"/>
              <a:t>Minderjährige: Zustimmungserfordernis des gesetzlichen Vertreters (Wirkung § 113 BGB)</a:t>
            </a:r>
          </a:p>
          <a:p>
            <a:pPr lvl="0">
              <a:buClr>
                <a:srgbClr val="B4DCFA"/>
              </a:buClr>
            </a:pPr>
            <a:r>
              <a:rPr lang="de-DE" sz="2400" dirty="0"/>
              <a:t>Ggf. Zustimmungserfordernis des Betriebsrats</a:t>
            </a:r>
          </a:p>
          <a:p>
            <a:endParaRPr lang="de-DE" dirty="0"/>
          </a:p>
        </p:txBody>
      </p:sp>
    </p:spTree>
    <p:extLst>
      <p:ext uri="{BB962C8B-B14F-4D97-AF65-F5344CB8AC3E}">
        <p14:creationId xmlns:p14="http://schemas.microsoft.com/office/powerpoint/2010/main" val="1060452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1052737"/>
            <a:ext cx="7330008" cy="936103"/>
          </a:xfrm>
        </p:spPr>
        <p:txBody>
          <a:bodyPr>
            <a:normAutofit/>
          </a:bodyPr>
          <a:lstStyle/>
          <a:p>
            <a:r>
              <a:rPr lang="de-DE" sz="3600" dirty="0"/>
              <a:t>2. Inhaltsfreiheit</a:t>
            </a:r>
          </a:p>
        </p:txBody>
      </p:sp>
      <p:sp>
        <p:nvSpPr>
          <p:cNvPr id="3" name="Inhaltsplatzhalter 2"/>
          <p:cNvSpPr>
            <a:spLocks noGrp="1"/>
          </p:cNvSpPr>
          <p:nvPr>
            <p:ph idx="1"/>
          </p:nvPr>
        </p:nvSpPr>
        <p:spPr>
          <a:xfrm>
            <a:off x="899592" y="2276873"/>
            <a:ext cx="7330008" cy="4032488"/>
          </a:xfrm>
        </p:spPr>
        <p:txBody>
          <a:bodyPr>
            <a:normAutofit/>
          </a:bodyPr>
          <a:lstStyle/>
          <a:p>
            <a:r>
              <a:rPr lang="de-DE" sz="2800" dirty="0"/>
              <a:t>Arbeitgeber und Arbeitnehmer können Inhalt des Arbeitsvertrages im Rahmen zwingenden Rechts (Schutzgesetze wie BUrlG, Tarifverträge, Betriebsvereinbarungen und Richterrecht) frei regeln</a:t>
            </a:r>
          </a:p>
          <a:p>
            <a:r>
              <a:rPr lang="de-DE" sz="2800" dirty="0"/>
              <a:t>Meistens Verwendung von Formulararbeitsverträgen</a:t>
            </a:r>
          </a:p>
        </p:txBody>
      </p:sp>
    </p:spTree>
    <p:extLst>
      <p:ext uri="{BB962C8B-B14F-4D97-AF65-F5344CB8AC3E}">
        <p14:creationId xmlns:p14="http://schemas.microsoft.com/office/powerpoint/2010/main" val="1685269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1124745"/>
            <a:ext cx="7330008" cy="936103"/>
          </a:xfrm>
        </p:spPr>
        <p:txBody>
          <a:bodyPr>
            <a:normAutofit/>
          </a:bodyPr>
          <a:lstStyle/>
          <a:p>
            <a:r>
              <a:rPr lang="de-DE" sz="3600" dirty="0"/>
              <a:t>3. Gesetzliche Grundlage</a:t>
            </a:r>
          </a:p>
        </p:txBody>
      </p:sp>
      <p:sp>
        <p:nvSpPr>
          <p:cNvPr id="3" name="Inhaltsplatzhalter 2"/>
          <p:cNvSpPr>
            <a:spLocks noGrp="1"/>
          </p:cNvSpPr>
          <p:nvPr>
            <p:ph idx="1"/>
          </p:nvPr>
        </p:nvSpPr>
        <p:spPr/>
        <p:txBody>
          <a:bodyPr>
            <a:normAutofit/>
          </a:bodyPr>
          <a:lstStyle/>
          <a:p>
            <a:r>
              <a:rPr lang="de-DE" sz="2800" dirty="0"/>
              <a:t>Gesetzliche Grundlage des Arbeitsvertrages ist § 611 BGB</a:t>
            </a:r>
          </a:p>
          <a:p>
            <a:r>
              <a:rPr lang="de-DE" sz="2800" dirty="0"/>
              <a:t>Abschluss grundsätzlich formfrei, außer befristete Arbeitsverträge: </a:t>
            </a:r>
            <a:r>
              <a:rPr lang="de-DE" sz="2800" u="sng" dirty="0"/>
              <a:t>Befristung</a:t>
            </a:r>
            <a:r>
              <a:rPr lang="de-DE" sz="2800" dirty="0"/>
              <a:t> nur gültig, wenn schriftlich vereinbart (§ 14 TzBfG), wenn Befristung nicht schriftlich: unbefristeter Arbeitsvertrag geschlossen</a:t>
            </a:r>
          </a:p>
        </p:txBody>
      </p:sp>
    </p:spTree>
    <p:extLst>
      <p:ext uri="{BB962C8B-B14F-4D97-AF65-F5344CB8AC3E}">
        <p14:creationId xmlns:p14="http://schemas.microsoft.com/office/powerpoint/2010/main" val="1240362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1124745"/>
            <a:ext cx="7258000" cy="936103"/>
          </a:xfrm>
        </p:spPr>
        <p:txBody>
          <a:bodyPr>
            <a:normAutofit/>
          </a:bodyPr>
          <a:lstStyle/>
          <a:p>
            <a:r>
              <a:rPr lang="de-DE" sz="3600" dirty="0"/>
              <a:t>4. Wichtige Regelungsinhalte</a:t>
            </a:r>
          </a:p>
        </p:txBody>
      </p:sp>
      <p:sp>
        <p:nvSpPr>
          <p:cNvPr id="3" name="Inhaltsplatzhalter 2"/>
          <p:cNvSpPr>
            <a:spLocks noGrp="1"/>
          </p:cNvSpPr>
          <p:nvPr>
            <p:ph idx="1"/>
          </p:nvPr>
        </p:nvSpPr>
        <p:spPr>
          <a:xfrm>
            <a:off x="899592" y="2492897"/>
            <a:ext cx="7330008" cy="3816464"/>
          </a:xfrm>
        </p:spPr>
        <p:txBody>
          <a:bodyPr>
            <a:normAutofit/>
          </a:bodyPr>
          <a:lstStyle/>
          <a:p>
            <a:r>
              <a:rPr lang="de-DE" sz="2800" dirty="0"/>
              <a:t>Wichtige Inhalte sind Art, Umfang, Ort der Tätigkeit, Urlaub, und Arbeitszeit (Überstunden)</a:t>
            </a:r>
          </a:p>
          <a:p>
            <a:r>
              <a:rPr lang="de-DE" sz="2800" dirty="0"/>
              <a:t>Wettbewerbsverbote für die Zeit nach Beendigung des Arbeitsverhältnisses können gegen Entschädigung vereinbart werden</a:t>
            </a:r>
          </a:p>
        </p:txBody>
      </p:sp>
    </p:spTree>
    <p:extLst>
      <p:ext uri="{BB962C8B-B14F-4D97-AF65-F5344CB8AC3E}">
        <p14:creationId xmlns:p14="http://schemas.microsoft.com/office/powerpoint/2010/main" val="2143471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980729"/>
            <a:ext cx="8136904" cy="864095"/>
          </a:xfrm>
        </p:spPr>
        <p:txBody>
          <a:bodyPr>
            <a:noAutofit/>
          </a:bodyPr>
          <a:lstStyle/>
          <a:p>
            <a:pPr algn="ctr"/>
            <a:r>
              <a:rPr lang="de-DE" dirty="0"/>
              <a:t>I. Grundbegriffe/Grundstrukturen</a:t>
            </a:r>
          </a:p>
        </p:txBody>
      </p:sp>
      <p:sp>
        <p:nvSpPr>
          <p:cNvPr id="3" name="Inhaltsplatzhalter 2"/>
          <p:cNvSpPr>
            <a:spLocks noGrp="1"/>
          </p:cNvSpPr>
          <p:nvPr>
            <p:ph idx="1"/>
          </p:nvPr>
        </p:nvSpPr>
        <p:spPr>
          <a:xfrm>
            <a:off x="899592" y="2204865"/>
            <a:ext cx="7330008" cy="4104496"/>
          </a:xfrm>
        </p:spPr>
        <p:txBody>
          <a:bodyPr>
            <a:normAutofit/>
          </a:bodyPr>
          <a:lstStyle/>
          <a:p>
            <a:r>
              <a:rPr lang="de-DE" sz="2800" dirty="0"/>
              <a:t>1) Bereiche des Arbeitsrechts</a:t>
            </a:r>
          </a:p>
          <a:p>
            <a:r>
              <a:rPr lang="de-DE" sz="2800" dirty="0"/>
              <a:t>2) Definitionen</a:t>
            </a:r>
          </a:p>
          <a:p>
            <a:r>
              <a:rPr lang="de-DE" sz="2800" dirty="0"/>
              <a:t>3) Besonderheiten im Arbeitsrecht</a:t>
            </a:r>
          </a:p>
          <a:p>
            <a:r>
              <a:rPr lang="de-DE" sz="2800" dirty="0"/>
              <a:t>4) Regelungsfaktoren im Arbeitsrecht</a:t>
            </a:r>
          </a:p>
        </p:txBody>
      </p:sp>
    </p:spTree>
    <p:extLst>
      <p:ext uri="{BB962C8B-B14F-4D97-AF65-F5344CB8AC3E}">
        <p14:creationId xmlns:p14="http://schemas.microsoft.com/office/powerpoint/2010/main" val="1265095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764705"/>
            <a:ext cx="7258000" cy="576063"/>
          </a:xfrm>
        </p:spPr>
        <p:txBody>
          <a:bodyPr>
            <a:noAutofit/>
          </a:bodyPr>
          <a:lstStyle/>
          <a:p>
            <a:r>
              <a:rPr lang="de-DE" sz="3200" dirty="0"/>
              <a:t>Exkurs: Arbeitszeit</a:t>
            </a:r>
          </a:p>
        </p:txBody>
      </p:sp>
      <p:sp>
        <p:nvSpPr>
          <p:cNvPr id="3" name="Inhaltsplatzhalter 2"/>
          <p:cNvSpPr>
            <a:spLocks noGrp="1"/>
          </p:cNvSpPr>
          <p:nvPr>
            <p:ph idx="1"/>
          </p:nvPr>
        </p:nvSpPr>
        <p:spPr>
          <a:xfrm>
            <a:off x="899592" y="1556793"/>
            <a:ext cx="7330008" cy="4752568"/>
          </a:xfrm>
        </p:spPr>
        <p:txBody>
          <a:bodyPr>
            <a:normAutofit/>
          </a:bodyPr>
          <a:lstStyle/>
          <a:p>
            <a:r>
              <a:rPr lang="de-DE" sz="2400" dirty="0"/>
              <a:t>Höchstgrenzen festgelegt durch Arbeitszeitgesetz</a:t>
            </a:r>
          </a:p>
          <a:p>
            <a:r>
              <a:rPr lang="de-DE" sz="2400" dirty="0"/>
              <a:t>(Gültig für AN über 18 Jahre, außer leitende Angestellte):</a:t>
            </a:r>
          </a:p>
          <a:p>
            <a:endParaRPr lang="de-DE" sz="2400" dirty="0"/>
          </a:p>
          <a:p>
            <a:r>
              <a:rPr lang="de-DE" sz="2400" dirty="0"/>
              <a:t>8 h pro Tag, 48 h pro Woche, max. 10 h pro Tag und 60 die Woche wenn Ausgleich</a:t>
            </a:r>
          </a:p>
          <a:p>
            <a:r>
              <a:rPr lang="de-DE" sz="2400" dirty="0"/>
              <a:t>Außerdem Regelungen zu Mindestruhezeiten, Arbeit nachts und an Sonn- und Feiertagen</a:t>
            </a:r>
          </a:p>
          <a:p>
            <a:endParaRPr lang="de-DE" sz="2400" dirty="0"/>
          </a:p>
          <a:p>
            <a:endParaRPr lang="de-DE" sz="2800" dirty="0"/>
          </a:p>
        </p:txBody>
      </p:sp>
    </p:spTree>
    <p:extLst>
      <p:ext uri="{BB962C8B-B14F-4D97-AF65-F5344CB8AC3E}">
        <p14:creationId xmlns:p14="http://schemas.microsoft.com/office/powerpoint/2010/main" val="28572886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764705"/>
            <a:ext cx="7402016" cy="432047"/>
          </a:xfrm>
        </p:spPr>
        <p:txBody>
          <a:bodyPr>
            <a:noAutofit/>
          </a:bodyPr>
          <a:lstStyle/>
          <a:p>
            <a:r>
              <a:rPr lang="de-DE" sz="2800" dirty="0"/>
              <a:t>Überstunden:</a:t>
            </a:r>
          </a:p>
        </p:txBody>
      </p:sp>
      <p:sp>
        <p:nvSpPr>
          <p:cNvPr id="3" name="Inhaltsplatzhalter 2"/>
          <p:cNvSpPr>
            <a:spLocks noGrp="1"/>
          </p:cNvSpPr>
          <p:nvPr>
            <p:ph idx="1"/>
          </p:nvPr>
        </p:nvSpPr>
        <p:spPr>
          <a:xfrm>
            <a:off x="971600" y="1772816"/>
            <a:ext cx="7416824" cy="4536545"/>
          </a:xfrm>
        </p:spPr>
        <p:txBody>
          <a:bodyPr>
            <a:normAutofit/>
          </a:bodyPr>
          <a:lstStyle/>
          <a:p>
            <a:pPr lvl="0">
              <a:buClr>
                <a:srgbClr val="B4DCFA"/>
              </a:buClr>
            </a:pPr>
            <a:r>
              <a:rPr lang="de-DE" sz="2800" dirty="0"/>
              <a:t>Mehrleistung über die vereinbarte Stundenzahl hinaus</a:t>
            </a:r>
          </a:p>
          <a:p>
            <a:pPr lvl="0">
              <a:buClr>
                <a:srgbClr val="B4DCFA"/>
              </a:buClr>
            </a:pPr>
            <a:r>
              <a:rPr lang="de-DE" sz="2800" dirty="0"/>
              <a:t>Verpflichtung, wenn vereinbart oder wenn Sondersituationen vorliegt</a:t>
            </a:r>
          </a:p>
          <a:p>
            <a:pPr lvl="0">
              <a:buClr>
                <a:srgbClr val="B4DCFA"/>
              </a:buClr>
            </a:pPr>
            <a:r>
              <a:rPr lang="de-DE" sz="2800" dirty="0"/>
              <a:t>Gesonderte Vergütung (§ 612 BGB), außer vereinbart, dass mit Grundlohn abgegolten</a:t>
            </a:r>
          </a:p>
          <a:p>
            <a:pPr lvl="0">
              <a:buClr>
                <a:srgbClr val="B4DCFA"/>
              </a:buClr>
            </a:pPr>
            <a:r>
              <a:rPr lang="de-DE" sz="2800" dirty="0"/>
              <a:t>Überstundenzuschläge, wenn vereinbart (Tarif-/Arbeitsvertrag, Betriebsvereinbarung)</a:t>
            </a:r>
          </a:p>
          <a:p>
            <a:endParaRPr lang="de-DE" dirty="0"/>
          </a:p>
        </p:txBody>
      </p:sp>
    </p:spTree>
    <p:extLst>
      <p:ext uri="{BB962C8B-B14F-4D97-AF65-F5344CB8AC3E}">
        <p14:creationId xmlns:p14="http://schemas.microsoft.com/office/powerpoint/2010/main" val="3031473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92696"/>
            <a:ext cx="7330008" cy="648071"/>
          </a:xfrm>
        </p:spPr>
        <p:txBody>
          <a:bodyPr>
            <a:normAutofit/>
          </a:bodyPr>
          <a:lstStyle/>
          <a:p>
            <a:r>
              <a:rPr lang="de-DE" sz="2800" dirty="0"/>
              <a:t>Verkürzung/Verlängerung d. Arbeitszeit:</a:t>
            </a:r>
          </a:p>
        </p:txBody>
      </p:sp>
      <p:sp>
        <p:nvSpPr>
          <p:cNvPr id="3" name="Inhaltsplatzhalter 2"/>
          <p:cNvSpPr>
            <a:spLocks noGrp="1"/>
          </p:cNvSpPr>
          <p:nvPr>
            <p:ph idx="1"/>
          </p:nvPr>
        </p:nvSpPr>
        <p:spPr>
          <a:xfrm>
            <a:off x="611560" y="1268760"/>
            <a:ext cx="8136904" cy="5040601"/>
          </a:xfrm>
        </p:spPr>
        <p:txBody>
          <a:bodyPr>
            <a:normAutofit lnSpcReduction="10000"/>
          </a:bodyPr>
          <a:lstStyle/>
          <a:p>
            <a:pPr marL="45720" indent="0">
              <a:buNone/>
            </a:pPr>
            <a:endParaRPr lang="de-DE" sz="2800" dirty="0"/>
          </a:p>
          <a:p>
            <a:r>
              <a:rPr lang="de-DE" sz="2800" dirty="0"/>
              <a:t>Anspruch auf Verkürzung der Arbeitszeit:</a:t>
            </a:r>
          </a:p>
          <a:p>
            <a:r>
              <a:rPr lang="de-DE" sz="2800" dirty="0"/>
              <a:t>Wenn Arbeitsverhältnis länger als 6 Monate, mehr als 15 AN im Betrieb, kein Entgegenstehen betrieblicher Gründe, § 8 </a:t>
            </a:r>
            <a:r>
              <a:rPr lang="de-DE" sz="2800" dirty="0" err="1"/>
              <a:t>TzBfG</a:t>
            </a:r>
            <a:endParaRPr lang="de-DE" sz="2800" dirty="0"/>
          </a:p>
          <a:p>
            <a:r>
              <a:rPr lang="de-DE" sz="2800" dirty="0"/>
              <a:t>Anspruch auf anteiligen Lohn</a:t>
            </a:r>
          </a:p>
          <a:p>
            <a:endParaRPr lang="de-DE" sz="2800" dirty="0"/>
          </a:p>
          <a:p>
            <a:r>
              <a:rPr lang="de-DE" sz="2800" dirty="0"/>
              <a:t>Anspruch auf Verlängerung der Arbeitszeit:</a:t>
            </a:r>
          </a:p>
          <a:p>
            <a:r>
              <a:rPr lang="de-DE" sz="2800" dirty="0"/>
              <a:t>§ 9 </a:t>
            </a:r>
            <a:r>
              <a:rPr lang="de-DE" sz="2800" dirty="0" err="1"/>
              <a:t>TzBfG</a:t>
            </a:r>
            <a:r>
              <a:rPr lang="de-DE" sz="2800" dirty="0"/>
              <a:t>: Teilzeitbeschäftigter hat Anspruch auf freien Vollzeitarbeitsplatz, außer entgegenstehende betriebliche Gründe</a:t>
            </a:r>
          </a:p>
        </p:txBody>
      </p:sp>
    </p:spTree>
    <p:extLst>
      <p:ext uri="{BB962C8B-B14F-4D97-AF65-F5344CB8AC3E}">
        <p14:creationId xmlns:p14="http://schemas.microsoft.com/office/powerpoint/2010/main" val="1120254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620689"/>
            <a:ext cx="7402016" cy="720079"/>
          </a:xfrm>
        </p:spPr>
        <p:txBody>
          <a:bodyPr>
            <a:normAutofit/>
          </a:bodyPr>
          <a:lstStyle/>
          <a:p>
            <a:r>
              <a:rPr lang="de-DE" sz="3600" dirty="0"/>
              <a:t>5. Vorvertragliche Pflichten</a:t>
            </a:r>
          </a:p>
        </p:txBody>
      </p:sp>
      <p:sp>
        <p:nvSpPr>
          <p:cNvPr id="3" name="Inhaltsplatzhalter 2"/>
          <p:cNvSpPr>
            <a:spLocks noGrp="1"/>
          </p:cNvSpPr>
          <p:nvPr>
            <p:ph idx="1"/>
          </p:nvPr>
        </p:nvSpPr>
        <p:spPr>
          <a:xfrm>
            <a:off x="899592" y="1484784"/>
            <a:ext cx="7848872" cy="4824577"/>
          </a:xfrm>
        </p:spPr>
        <p:txBody>
          <a:bodyPr>
            <a:normAutofit/>
          </a:bodyPr>
          <a:lstStyle/>
          <a:p>
            <a:r>
              <a:rPr lang="de-DE" sz="2800" dirty="0"/>
              <a:t>Vorvertragliche Offenbarungs-/Informationspflichten (Bewerbungsgespräch):</a:t>
            </a:r>
          </a:p>
          <a:p>
            <a:r>
              <a:rPr lang="de-DE" sz="2800" dirty="0"/>
              <a:t>Zulässige Fragen des AG müssen wahrheitsgemäß beantwortet werden.</a:t>
            </a:r>
          </a:p>
          <a:p>
            <a:r>
              <a:rPr lang="de-DE" sz="2800" dirty="0"/>
              <a:t>Zulässig sind Fragen, wenn sie für auszuübende Tätigkeit von Bedeutung sind</a:t>
            </a:r>
          </a:p>
          <a:p>
            <a:r>
              <a:rPr lang="de-DE" sz="2800" dirty="0"/>
              <a:t>Unzulässig sind sachfremde Fragen/Fragen, die Intimbereich betreffen</a:t>
            </a:r>
          </a:p>
          <a:p>
            <a:r>
              <a:rPr lang="de-DE" sz="2800" dirty="0"/>
              <a:t>Pflicht des Bewerbers, von sich aus für Arbeitsverhältnis Relevantes mitzuteilen</a:t>
            </a:r>
          </a:p>
          <a:p>
            <a:endParaRPr lang="de-DE" sz="2800" dirty="0"/>
          </a:p>
        </p:txBody>
      </p:sp>
    </p:spTree>
    <p:extLst>
      <p:ext uri="{BB962C8B-B14F-4D97-AF65-F5344CB8AC3E}">
        <p14:creationId xmlns:p14="http://schemas.microsoft.com/office/powerpoint/2010/main" val="22869340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04665"/>
            <a:ext cx="7330008" cy="936103"/>
          </a:xfrm>
        </p:spPr>
        <p:txBody>
          <a:bodyPr>
            <a:normAutofit/>
          </a:bodyPr>
          <a:lstStyle/>
          <a:p>
            <a:r>
              <a:rPr lang="de-DE" sz="3200" dirty="0"/>
              <a:t>Fallfragen Bewerbungsgespräch </a:t>
            </a:r>
          </a:p>
        </p:txBody>
      </p:sp>
      <p:sp>
        <p:nvSpPr>
          <p:cNvPr id="3" name="Inhaltsplatzhalter 2"/>
          <p:cNvSpPr>
            <a:spLocks noGrp="1"/>
          </p:cNvSpPr>
          <p:nvPr>
            <p:ph idx="1"/>
          </p:nvPr>
        </p:nvSpPr>
        <p:spPr>
          <a:xfrm>
            <a:off x="899592" y="1484785"/>
            <a:ext cx="7330008" cy="4824576"/>
          </a:xfrm>
        </p:spPr>
        <p:txBody>
          <a:bodyPr>
            <a:normAutofit fontScale="92500"/>
          </a:bodyPr>
          <a:lstStyle/>
          <a:p>
            <a:r>
              <a:rPr lang="de-DE" sz="2400" dirty="0"/>
              <a:t>A bewirbt sich als Ingenieurin auf einen Posten, bei dem sie auch Abrechnungen machen und Auszahlungen freigeben wird. Der Arbeitgeber fragt sie:</a:t>
            </a:r>
          </a:p>
          <a:p>
            <a:r>
              <a:rPr lang="de-DE" sz="2400" dirty="0"/>
              <a:t> </a:t>
            </a:r>
          </a:p>
          <a:p>
            <a:pPr lvl="0"/>
            <a:r>
              <a:rPr lang="de-DE" sz="2400" dirty="0"/>
              <a:t>1. Ob sie schwanger ist </a:t>
            </a:r>
          </a:p>
          <a:p>
            <a:pPr lvl="0"/>
            <a:r>
              <a:rPr lang="de-DE" sz="2400" dirty="0"/>
              <a:t>2. Ob sie einen festen Freund hat </a:t>
            </a:r>
          </a:p>
          <a:p>
            <a:pPr lvl="0"/>
            <a:r>
              <a:rPr lang="de-DE" sz="2400" dirty="0"/>
              <a:t>3. Ob sie wegen Vermögensdelikten vorbestraft ist.</a:t>
            </a:r>
          </a:p>
          <a:p>
            <a:r>
              <a:rPr lang="de-DE" sz="2400" dirty="0"/>
              <a:t> </a:t>
            </a:r>
          </a:p>
          <a:p>
            <a:r>
              <a:rPr lang="de-DE" sz="2400" dirty="0"/>
              <a:t>A beantwortet Frage 1. wahrheitswidrig mit nein, 2. wahrheitsgetreu mit ja und 3. wahrheitswidrig mit nein.</a:t>
            </a:r>
          </a:p>
          <a:p>
            <a:r>
              <a:rPr lang="de-DE" sz="2400" dirty="0"/>
              <a:t> </a:t>
            </a:r>
          </a:p>
          <a:p>
            <a:r>
              <a:rPr lang="de-DE" sz="2400" dirty="0"/>
              <a:t>Kann A entlassen werden?</a:t>
            </a:r>
          </a:p>
          <a:p>
            <a:endParaRPr lang="de-DE" dirty="0"/>
          </a:p>
        </p:txBody>
      </p:sp>
    </p:spTree>
    <p:extLst>
      <p:ext uri="{BB962C8B-B14F-4D97-AF65-F5344CB8AC3E}">
        <p14:creationId xmlns:p14="http://schemas.microsoft.com/office/powerpoint/2010/main" val="826358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8B7DBE-275B-4AE9-81D3-9E73F7CB1C52}"/>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012409F7-DADC-4ED6-A062-8A108464FE70}"/>
              </a:ext>
            </a:extLst>
          </p:cNvPr>
          <p:cNvSpPr>
            <a:spLocks noGrp="1"/>
          </p:cNvSpPr>
          <p:nvPr>
            <p:ph idx="1"/>
          </p:nvPr>
        </p:nvSpPr>
        <p:spPr/>
        <p:txBody>
          <a:bodyPr/>
          <a:lstStyle/>
          <a:p>
            <a:r>
              <a:rPr lang="de-DE" dirty="0"/>
              <a:t>B soll als Fernfahrer eingestellt werden. Im Bewerbungsgespräch teilt er nicht mit, dass ihm wegen Trunkenheit im Verkehr der Führerschein entzogen worden ist.</a:t>
            </a:r>
          </a:p>
          <a:p>
            <a:endParaRPr lang="de-DE" dirty="0"/>
          </a:p>
          <a:p>
            <a:r>
              <a:rPr lang="de-DE" dirty="0"/>
              <a:t>Kann B entlassen werden?</a:t>
            </a:r>
          </a:p>
        </p:txBody>
      </p:sp>
    </p:spTree>
    <p:extLst>
      <p:ext uri="{BB962C8B-B14F-4D97-AF65-F5344CB8AC3E}">
        <p14:creationId xmlns:p14="http://schemas.microsoft.com/office/powerpoint/2010/main" val="786147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764705"/>
            <a:ext cx="7330008" cy="936103"/>
          </a:xfrm>
        </p:spPr>
        <p:txBody>
          <a:bodyPr>
            <a:normAutofit/>
          </a:bodyPr>
          <a:lstStyle/>
          <a:p>
            <a:r>
              <a:rPr lang="de-DE" sz="3600" dirty="0"/>
              <a:t>6. Weitere vertragliche Faktoren </a:t>
            </a:r>
          </a:p>
        </p:txBody>
      </p:sp>
      <p:sp>
        <p:nvSpPr>
          <p:cNvPr id="3" name="Inhaltsplatzhalter 2"/>
          <p:cNvSpPr>
            <a:spLocks noGrp="1"/>
          </p:cNvSpPr>
          <p:nvPr>
            <p:ph idx="1"/>
          </p:nvPr>
        </p:nvSpPr>
        <p:spPr>
          <a:xfrm>
            <a:off x="971600" y="1988841"/>
            <a:ext cx="7258000" cy="4320520"/>
          </a:xfrm>
        </p:spPr>
        <p:txBody>
          <a:bodyPr>
            <a:normAutofit/>
          </a:bodyPr>
          <a:lstStyle/>
          <a:p>
            <a:r>
              <a:rPr lang="de-DE" sz="2800" dirty="0"/>
              <a:t>Vertragliche Faktoren im weiteren Sinn sind:</a:t>
            </a:r>
          </a:p>
          <a:p>
            <a:endParaRPr lang="de-DE" sz="2800" dirty="0"/>
          </a:p>
          <a:p>
            <a:r>
              <a:rPr lang="de-DE" sz="2800" dirty="0"/>
              <a:t>6.1. Allgemeine Arbeitsbedingungen</a:t>
            </a:r>
          </a:p>
          <a:p>
            <a:r>
              <a:rPr lang="de-DE" sz="2800" dirty="0"/>
              <a:t>6.2. Betriebliche Übung</a:t>
            </a:r>
          </a:p>
          <a:p>
            <a:r>
              <a:rPr lang="de-DE" sz="2800" dirty="0"/>
              <a:t>6.3. Allgemeiner Gleichbehandlungsgrundsatz</a:t>
            </a:r>
          </a:p>
        </p:txBody>
      </p:sp>
    </p:spTree>
    <p:extLst>
      <p:ext uri="{BB962C8B-B14F-4D97-AF65-F5344CB8AC3E}">
        <p14:creationId xmlns:p14="http://schemas.microsoft.com/office/powerpoint/2010/main" val="29619543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836713"/>
            <a:ext cx="7330008" cy="1008111"/>
          </a:xfrm>
        </p:spPr>
        <p:txBody>
          <a:bodyPr>
            <a:normAutofit/>
          </a:bodyPr>
          <a:lstStyle/>
          <a:p>
            <a:r>
              <a:rPr lang="de-DE" sz="3200" dirty="0"/>
              <a:t>6.1. Allgemeine Arbeitsbedingungen</a:t>
            </a:r>
          </a:p>
        </p:txBody>
      </p:sp>
      <p:sp>
        <p:nvSpPr>
          <p:cNvPr id="3" name="Inhaltsplatzhalter 2"/>
          <p:cNvSpPr>
            <a:spLocks noGrp="1"/>
          </p:cNvSpPr>
          <p:nvPr>
            <p:ph idx="1"/>
          </p:nvPr>
        </p:nvSpPr>
        <p:spPr>
          <a:xfrm>
            <a:off x="899592" y="2348881"/>
            <a:ext cx="7330008" cy="3960480"/>
          </a:xfrm>
        </p:spPr>
        <p:txBody>
          <a:bodyPr>
            <a:normAutofit/>
          </a:bodyPr>
          <a:lstStyle/>
          <a:p>
            <a:r>
              <a:rPr lang="de-DE" sz="2800" dirty="0"/>
              <a:t>Vom Arbeitgeber einseitig aufgestellte und den einzelnen Arbeitsverträgen zu Grunde gelegte Regelungen ( wie AGB, z.B. Verhalten des AN bei Krankheit)</a:t>
            </a:r>
          </a:p>
          <a:p>
            <a:r>
              <a:rPr lang="de-DE" sz="2800" dirty="0"/>
              <a:t>Z.B. in Form von „Einheitsarbeitsverträgen“ oder „Gesamtzusagen“ (pauschale Regelung für alle AN, z.B. Personalrabatt für Belegschaft)</a:t>
            </a:r>
          </a:p>
        </p:txBody>
      </p:sp>
    </p:spTree>
    <p:extLst>
      <p:ext uri="{BB962C8B-B14F-4D97-AF65-F5344CB8AC3E}">
        <p14:creationId xmlns:p14="http://schemas.microsoft.com/office/powerpoint/2010/main" val="29642477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908721"/>
            <a:ext cx="7258000" cy="1008111"/>
          </a:xfrm>
        </p:spPr>
        <p:txBody>
          <a:bodyPr>
            <a:normAutofit/>
          </a:bodyPr>
          <a:lstStyle/>
          <a:p>
            <a:r>
              <a:rPr lang="de-DE" sz="3200" dirty="0"/>
              <a:t>6.2. Betriebliche Übung</a:t>
            </a:r>
          </a:p>
        </p:txBody>
      </p:sp>
      <p:sp>
        <p:nvSpPr>
          <p:cNvPr id="3" name="Inhaltsplatzhalter 2"/>
          <p:cNvSpPr>
            <a:spLocks noGrp="1"/>
          </p:cNvSpPr>
          <p:nvPr>
            <p:ph idx="1"/>
          </p:nvPr>
        </p:nvSpPr>
        <p:spPr>
          <a:xfrm>
            <a:off x="971600" y="2204865"/>
            <a:ext cx="7258000" cy="4104496"/>
          </a:xfrm>
        </p:spPr>
        <p:txBody>
          <a:bodyPr>
            <a:normAutofit/>
          </a:bodyPr>
          <a:lstStyle/>
          <a:p>
            <a:r>
              <a:rPr lang="de-DE" sz="2800" dirty="0"/>
              <a:t>Ständiges tatsächliches Verhalten des AG schafft Anspruch des AN auf Leistung</a:t>
            </a:r>
          </a:p>
          <a:p>
            <a:r>
              <a:rPr lang="de-DE" sz="2800" dirty="0"/>
              <a:t>Voraussetzung: regelmäßige Wiederholung gleichmäßiger Verhaltensweisen: z.B. drei Mal gleichförmig Weihnachtsgeld ausbezahlt </a:t>
            </a:r>
            <a:r>
              <a:rPr lang="de-DE" sz="2800" dirty="0">
                <a:sym typeface="Wingdings" panose="05000000000000000000" pitchFamily="2" charset="2"/>
              </a:rPr>
              <a:t> Anspruch auf Weihnachtsgeld</a:t>
            </a:r>
          </a:p>
          <a:p>
            <a:r>
              <a:rPr lang="de-DE" sz="2800" dirty="0">
                <a:sym typeface="Wingdings" panose="05000000000000000000" pitchFamily="2" charset="2"/>
              </a:rPr>
              <a:t>Kein Anspruch: Wenn AG jeweils auf Freiwilligkeit hinweist</a:t>
            </a:r>
          </a:p>
          <a:p>
            <a:endParaRPr lang="de-DE" sz="2800" dirty="0"/>
          </a:p>
        </p:txBody>
      </p:sp>
    </p:spTree>
    <p:extLst>
      <p:ext uri="{BB962C8B-B14F-4D97-AF65-F5344CB8AC3E}">
        <p14:creationId xmlns:p14="http://schemas.microsoft.com/office/powerpoint/2010/main" val="14415544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908721"/>
            <a:ext cx="7330008" cy="936103"/>
          </a:xfrm>
        </p:spPr>
        <p:txBody>
          <a:bodyPr>
            <a:normAutofit/>
          </a:bodyPr>
          <a:lstStyle/>
          <a:p>
            <a:r>
              <a:rPr lang="de-DE" sz="3200" dirty="0"/>
              <a:t>6.3. Gleichbehandlungsgrundsatz</a:t>
            </a:r>
          </a:p>
        </p:txBody>
      </p:sp>
      <p:sp>
        <p:nvSpPr>
          <p:cNvPr id="3" name="Inhaltsplatzhalter 2"/>
          <p:cNvSpPr>
            <a:spLocks noGrp="1"/>
          </p:cNvSpPr>
          <p:nvPr>
            <p:ph idx="1"/>
          </p:nvPr>
        </p:nvSpPr>
        <p:spPr>
          <a:xfrm>
            <a:off x="971600" y="2276873"/>
            <a:ext cx="7258000" cy="4032488"/>
          </a:xfrm>
        </p:spPr>
        <p:txBody>
          <a:bodyPr>
            <a:normAutofit lnSpcReduction="10000"/>
          </a:bodyPr>
          <a:lstStyle/>
          <a:p>
            <a:r>
              <a:rPr lang="de-DE" sz="2800" dirty="0"/>
              <a:t>Allgemeiner Gleichbehandlungsgrundsatz verpflichtet AG, vergleichbare AN gleich zu behandeln, außer sachlicher Grund für Unterschiede</a:t>
            </a:r>
          </a:p>
          <a:p>
            <a:r>
              <a:rPr lang="de-DE" sz="2800" dirty="0"/>
              <a:t>Anwendungsbereich: Leistungen des AG, die generell und freiwillig gewährt werden (z.B. Gratifikationen)</a:t>
            </a:r>
          </a:p>
          <a:p>
            <a:r>
              <a:rPr lang="de-DE" sz="2800" dirty="0"/>
              <a:t>Nicht: Arbeitsbedingungen, die individuell im Arbeitsvertrag ausgehandelt (z.B. Lohn)</a:t>
            </a:r>
          </a:p>
        </p:txBody>
      </p:sp>
    </p:spTree>
    <p:extLst>
      <p:ext uri="{BB962C8B-B14F-4D97-AF65-F5344CB8AC3E}">
        <p14:creationId xmlns:p14="http://schemas.microsoft.com/office/powerpoint/2010/main" val="2015333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20689"/>
            <a:ext cx="7330008" cy="1080119"/>
          </a:xfrm>
        </p:spPr>
        <p:txBody>
          <a:bodyPr>
            <a:normAutofit/>
          </a:bodyPr>
          <a:lstStyle/>
          <a:p>
            <a:r>
              <a:rPr lang="de-DE" sz="3600" dirty="0"/>
              <a:t>1. Bereiche des Arbeitsrechts</a:t>
            </a:r>
          </a:p>
        </p:txBody>
      </p:sp>
      <p:sp>
        <p:nvSpPr>
          <p:cNvPr id="3" name="Inhaltsplatzhalter 2"/>
          <p:cNvSpPr>
            <a:spLocks noGrp="1"/>
          </p:cNvSpPr>
          <p:nvPr>
            <p:ph idx="1"/>
          </p:nvPr>
        </p:nvSpPr>
        <p:spPr>
          <a:xfrm>
            <a:off x="971600" y="1772817"/>
            <a:ext cx="7258000" cy="4536544"/>
          </a:xfrm>
        </p:spPr>
        <p:txBody>
          <a:bodyPr>
            <a:normAutofit/>
          </a:bodyPr>
          <a:lstStyle/>
          <a:p>
            <a:r>
              <a:rPr lang="de-DE" sz="2800" dirty="0"/>
              <a:t>Individualarbeitsrecht: Recht der einzelnen Arbeitsverhältnisse</a:t>
            </a:r>
          </a:p>
          <a:p>
            <a:r>
              <a:rPr lang="de-DE" sz="2800" dirty="0"/>
              <a:t>Kollektives Arbeitsrecht: Gewerkschaften, Betriebsräte, Arbeitgeberverbände, Recht des Arbeitskampfs</a:t>
            </a:r>
          </a:p>
          <a:p>
            <a:r>
              <a:rPr lang="de-DE" sz="2800" dirty="0"/>
              <a:t>Sozialversicherungsrecht, Arbeitsschutzgesetze</a:t>
            </a:r>
          </a:p>
          <a:p>
            <a:endParaRPr lang="de-DE" sz="2800" dirty="0"/>
          </a:p>
          <a:p>
            <a:r>
              <a:rPr lang="de-DE" sz="2800" dirty="0"/>
              <a:t>Vorlesungsstoff: Individualarbeitsrecht</a:t>
            </a:r>
          </a:p>
        </p:txBody>
      </p:sp>
    </p:spTree>
    <p:extLst>
      <p:ext uri="{BB962C8B-B14F-4D97-AF65-F5344CB8AC3E}">
        <p14:creationId xmlns:p14="http://schemas.microsoft.com/office/powerpoint/2010/main" val="40970408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268761"/>
            <a:ext cx="7546032" cy="1080120"/>
          </a:xfrm>
        </p:spPr>
        <p:txBody>
          <a:bodyPr>
            <a:normAutofit/>
          </a:bodyPr>
          <a:lstStyle/>
          <a:p>
            <a:r>
              <a:rPr lang="de-DE" sz="3200" dirty="0"/>
              <a:t>Fallfragen Gleichbehandlungsgrundsatz</a:t>
            </a:r>
          </a:p>
        </p:txBody>
      </p:sp>
      <p:sp>
        <p:nvSpPr>
          <p:cNvPr id="3" name="Inhaltsplatzhalter 2"/>
          <p:cNvSpPr>
            <a:spLocks noGrp="1"/>
          </p:cNvSpPr>
          <p:nvPr>
            <p:ph idx="1"/>
          </p:nvPr>
        </p:nvSpPr>
        <p:spPr/>
        <p:txBody>
          <a:bodyPr>
            <a:normAutofit lnSpcReduction="10000"/>
          </a:bodyPr>
          <a:lstStyle/>
          <a:p>
            <a:r>
              <a:rPr lang="de-DE" sz="2400" dirty="0"/>
              <a:t>A ist in einem Ingenieurbüro angestellt. Er erfährt, dass ein Kollege mit gleicher Qualifikation und gleich langer Betriebszugehörigkeit 20% mehr verdient. Hat A Anspruch auf eine Lohnerhöhung?</a:t>
            </a:r>
          </a:p>
          <a:p>
            <a:r>
              <a:rPr lang="de-DE" sz="2400" dirty="0"/>
              <a:t> </a:t>
            </a:r>
          </a:p>
          <a:p>
            <a:r>
              <a:rPr lang="de-DE" sz="2400" dirty="0"/>
              <a:t>Alle Mitarbeiter erhalten an Weihnachten eine Gratifikation von 500 EUR, A nicht. Hat A Anspruch auf die Gratifikation?</a:t>
            </a:r>
          </a:p>
          <a:p>
            <a:r>
              <a:rPr lang="de-DE" sz="2400" dirty="0"/>
              <a:t> </a:t>
            </a:r>
          </a:p>
          <a:p>
            <a:endParaRPr lang="de-DE" dirty="0"/>
          </a:p>
        </p:txBody>
      </p:sp>
    </p:spTree>
    <p:extLst>
      <p:ext uri="{BB962C8B-B14F-4D97-AF65-F5344CB8AC3E}">
        <p14:creationId xmlns:p14="http://schemas.microsoft.com/office/powerpoint/2010/main" val="38787110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548681"/>
            <a:ext cx="8208912" cy="1008111"/>
          </a:xfrm>
        </p:spPr>
        <p:txBody>
          <a:bodyPr>
            <a:normAutofit fontScale="90000"/>
          </a:bodyPr>
          <a:lstStyle/>
          <a:p>
            <a:r>
              <a:rPr lang="de-DE" dirty="0"/>
              <a:t>7. </a:t>
            </a:r>
            <a:r>
              <a:rPr lang="de-DE" sz="3600" dirty="0"/>
              <a:t>Sonderformen des Arbeitsverhältnisses</a:t>
            </a:r>
          </a:p>
        </p:txBody>
      </p:sp>
      <p:sp>
        <p:nvSpPr>
          <p:cNvPr id="3" name="Inhaltsplatzhalter 2"/>
          <p:cNvSpPr>
            <a:spLocks noGrp="1"/>
          </p:cNvSpPr>
          <p:nvPr>
            <p:ph idx="1"/>
          </p:nvPr>
        </p:nvSpPr>
        <p:spPr>
          <a:xfrm>
            <a:off x="899592" y="2060849"/>
            <a:ext cx="7330008" cy="4248512"/>
          </a:xfrm>
        </p:spPr>
        <p:txBody>
          <a:bodyPr>
            <a:normAutofit/>
          </a:bodyPr>
          <a:lstStyle/>
          <a:p>
            <a:r>
              <a:rPr lang="de-DE" sz="2800" dirty="0"/>
              <a:t>1. Arbeitsplatzteilung (§ 13 </a:t>
            </a:r>
            <a:r>
              <a:rPr lang="de-DE" sz="2800" dirty="0" err="1"/>
              <a:t>TzBfG</a:t>
            </a:r>
            <a:r>
              <a:rPr lang="de-DE" sz="2800" dirty="0"/>
              <a:t>)</a:t>
            </a:r>
          </a:p>
          <a:p>
            <a:r>
              <a:rPr lang="de-DE" sz="2800" dirty="0"/>
              <a:t>2. Befristete Arbeitsverhältnisse</a:t>
            </a:r>
          </a:p>
          <a:p>
            <a:r>
              <a:rPr lang="de-DE" sz="2800" dirty="0"/>
              <a:t>3. Berufsausbildungsverhältnis</a:t>
            </a:r>
          </a:p>
          <a:p>
            <a:r>
              <a:rPr lang="de-DE" sz="2800" dirty="0"/>
              <a:t>4. Arbeit auf Abruf</a:t>
            </a:r>
          </a:p>
          <a:p>
            <a:r>
              <a:rPr lang="de-DE" sz="2800" dirty="0"/>
              <a:t>5. Arbeitnehmerüberlassung</a:t>
            </a:r>
          </a:p>
          <a:p>
            <a:r>
              <a:rPr lang="de-DE" sz="2800" dirty="0"/>
              <a:t>6. Exkurs: Elternzeit</a:t>
            </a:r>
          </a:p>
        </p:txBody>
      </p:sp>
    </p:spTree>
    <p:extLst>
      <p:ext uri="{BB962C8B-B14F-4D97-AF65-F5344CB8AC3E}">
        <p14:creationId xmlns:p14="http://schemas.microsoft.com/office/powerpoint/2010/main" val="27948628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6691" y="260649"/>
            <a:ext cx="7342909" cy="764587"/>
          </a:xfrm>
        </p:spPr>
        <p:txBody>
          <a:bodyPr>
            <a:normAutofit/>
          </a:bodyPr>
          <a:lstStyle/>
          <a:p>
            <a:r>
              <a:rPr lang="de-DE" sz="3200" dirty="0"/>
              <a:t>7.2. Befristete Arbeitsverhältnisse</a:t>
            </a:r>
          </a:p>
        </p:txBody>
      </p:sp>
      <p:sp>
        <p:nvSpPr>
          <p:cNvPr id="3" name="Inhaltsplatzhalter 2"/>
          <p:cNvSpPr>
            <a:spLocks noGrp="1"/>
          </p:cNvSpPr>
          <p:nvPr>
            <p:ph idx="1"/>
          </p:nvPr>
        </p:nvSpPr>
        <p:spPr>
          <a:xfrm>
            <a:off x="539552" y="1124744"/>
            <a:ext cx="8208912" cy="5400599"/>
          </a:xfrm>
        </p:spPr>
        <p:txBody>
          <a:bodyPr>
            <a:normAutofit lnSpcReduction="10000"/>
          </a:bodyPr>
          <a:lstStyle/>
          <a:p>
            <a:r>
              <a:rPr lang="de-DE" sz="2400" dirty="0"/>
              <a:t>7.2.1. Zulässigkeit:</a:t>
            </a:r>
          </a:p>
          <a:p>
            <a:r>
              <a:rPr lang="de-DE" sz="2400" dirty="0"/>
              <a:t>Vorliegen sachlicher Grund (§ 14 I </a:t>
            </a:r>
            <a:r>
              <a:rPr lang="de-DE" sz="2400" dirty="0" err="1"/>
              <a:t>TzBfG</a:t>
            </a:r>
            <a:r>
              <a:rPr lang="de-DE" sz="2400" dirty="0"/>
              <a:t>) (C)</a:t>
            </a:r>
          </a:p>
          <a:p>
            <a:r>
              <a:rPr lang="de-DE" sz="2400" dirty="0"/>
              <a:t>Oder: Voraussetzungen (§ 14 II  </a:t>
            </a:r>
            <a:r>
              <a:rPr lang="de-DE" sz="2400" dirty="0" err="1"/>
              <a:t>TzBfG</a:t>
            </a:r>
            <a:r>
              <a:rPr lang="de-DE" sz="2400" dirty="0"/>
              <a:t>) (D)</a:t>
            </a:r>
          </a:p>
          <a:p>
            <a:r>
              <a:rPr lang="de-DE" sz="2400" dirty="0"/>
              <a:t>7.2.2. Allgemeine Regeln:</a:t>
            </a:r>
          </a:p>
          <a:p>
            <a:r>
              <a:rPr lang="de-DE" sz="2400" dirty="0"/>
              <a:t>Befristung bedarf der Schriftform (§ 14 IV TzBfG)</a:t>
            </a:r>
          </a:p>
          <a:p>
            <a:endParaRPr lang="de-DE" sz="2400" dirty="0"/>
          </a:p>
          <a:p>
            <a:r>
              <a:rPr lang="de-DE" sz="2400" dirty="0"/>
              <a:t>Befristung unwirksam </a:t>
            </a:r>
            <a:r>
              <a:rPr lang="de-DE" sz="2400" dirty="0">
                <a:sym typeface="Wingdings" panose="05000000000000000000" pitchFamily="2" charset="2"/>
              </a:rPr>
              <a:t> Arbeitsverhältnis auf unbestimmte Zeit (§ 16 </a:t>
            </a:r>
            <a:r>
              <a:rPr lang="de-DE" sz="2400" dirty="0" err="1">
                <a:sym typeface="Wingdings" panose="05000000000000000000" pitchFamily="2" charset="2"/>
              </a:rPr>
              <a:t>TzBfG</a:t>
            </a:r>
            <a:r>
              <a:rPr lang="de-DE" sz="2400" dirty="0">
                <a:sym typeface="Wingdings" panose="05000000000000000000" pitchFamily="2" charset="2"/>
              </a:rPr>
              <a:t>), vom AG erst nach Ablauf der Frist kündbar</a:t>
            </a:r>
          </a:p>
          <a:p>
            <a:r>
              <a:rPr lang="de-DE" sz="2400" dirty="0">
                <a:sym typeface="Wingdings" panose="05000000000000000000" pitchFamily="2" charset="2"/>
              </a:rPr>
              <a:t>Frist zur Geltendmachung der Unwirksamkeit 3 Wochen nach Ende der Befristung (§ 17 TzBfG)</a:t>
            </a:r>
          </a:p>
          <a:p>
            <a:r>
              <a:rPr lang="de-DE" sz="2400" dirty="0">
                <a:sym typeface="Wingdings" panose="05000000000000000000" pitchFamily="2" charset="2"/>
              </a:rPr>
              <a:t>Ende nach Ablauf der Befristung/Zweckerreichung (§ 15 II </a:t>
            </a:r>
            <a:r>
              <a:rPr lang="de-DE" sz="2400" dirty="0" err="1">
                <a:sym typeface="Wingdings" panose="05000000000000000000" pitchFamily="2" charset="2"/>
              </a:rPr>
              <a:t>TzBfG</a:t>
            </a:r>
            <a:r>
              <a:rPr lang="de-DE" sz="2400" dirty="0">
                <a:sym typeface="Wingdings" panose="05000000000000000000" pitchFamily="2" charset="2"/>
              </a:rPr>
              <a:t>), gilt bei weiterer Fortsetzung als auf unbestimmte Zeit geschlossen (§ 15 V </a:t>
            </a:r>
            <a:r>
              <a:rPr lang="de-DE" sz="2400" dirty="0" err="1">
                <a:sym typeface="Wingdings" panose="05000000000000000000" pitchFamily="2" charset="2"/>
              </a:rPr>
              <a:t>TzBfG</a:t>
            </a:r>
            <a:r>
              <a:rPr lang="de-DE" sz="2400" dirty="0">
                <a:sym typeface="Wingdings" panose="05000000000000000000" pitchFamily="2" charset="2"/>
              </a:rPr>
              <a:t>) </a:t>
            </a:r>
            <a:endParaRPr lang="de-DE" sz="2400" dirty="0"/>
          </a:p>
        </p:txBody>
      </p:sp>
      <p:pic>
        <p:nvPicPr>
          <p:cNvPr id="4" name="Grafik 3">
            <a:extLst>
              <a:ext uri="{FF2B5EF4-FFF2-40B4-BE49-F238E27FC236}">
                <a16:creationId xmlns:a16="http://schemas.microsoft.com/office/drawing/2014/main" id="{EDDB3743-8D7C-4A61-BDFB-7110A97EF5C6}"/>
              </a:ext>
            </a:extLst>
          </p:cNvPr>
          <p:cNvPicPr>
            <a:picLocks noChangeAspect="1"/>
          </p:cNvPicPr>
          <p:nvPr/>
        </p:nvPicPr>
        <p:blipFill>
          <a:blip r:embed="rId2"/>
          <a:stretch>
            <a:fillRect/>
          </a:stretch>
        </p:blipFill>
        <p:spPr>
          <a:xfrm>
            <a:off x="533050" y="3108932"/>
            <a:ext cx="8077900" cy="640135"/>
          </a:xfrm>
          <a:prstGeom prst="rect">
            <a:avLst/>
          </a:prstGeom>
        </p:spPr>
      </p:pic>
    </p:spTree>
    <p:extLst>
      <p:ext uri="{BB962C8B-B14F-4D97-AF65-F5344CB8AC3E}">
        <p14:creationId xmlns:p14="http://schemas.microsoft.com/office/powerpoint/2010/main" val="1776903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92697"/>
            <a:ext cx="7330008" cy="576063"/>
          </a:xfrm>
        </p:spPr>
        <p:txBody>
          <a:bodyPr>
            <a:normAutofit fontScale="90000"/>
          </a:bodyPr>
          <a:lstStyle/>
          <a:p>
            <a:endParaRPr lang="de-DE" dirty="0"/>
          </a:p>
        </p:txBody>
      </p:sp>
      <p:sp>
        <p:nvSpPr>
          <p:cNvPr id="3" name="Inhaltsplatzhalter 2"/>
          <p:cNvSpPr>
            <a:spLocks noGrp="1"/>
          </p:cNvSpPr>
          <p:nvPr>
            <p:ph idx="1"/>
          </p:nvPr>
        </p:nvSpPr>
        <p:spPr>
          <a:xfrm>
            <a:off x="827584" y="1412777"/>
            <a:ext cx="7402016" cy="4896584"/>
          </a:xfrm>
        </p:spPr>
        <p:txBody>
          <a:bodyPr>
            <a:normAutofit lnSpcReduction="10000"/>
          </a:bodyPr>
          <a:lstStyle/>
          <a:p>
            <a:r>
              <a:rPr lang="de-DE" sz="2400" dirty="0"/>
              <a:t>7.2.3. Befristung aus sachlichem Grund (§ 14 I </a:t>
            </a:r>
            <a:r>
              <a:rPr lang="de-DE" sz="2400" dirty="0" err="1"/>
              <a:t>TzBfG</a:t>
            </a:r>
            <a:r>
              <a:rPr lang="de-DE" sz="2400" dirty="0"/>
              <a:t>): </a:t>
            </a:r>
          </a:p>
          <a:p>
            <a:r>
              <a:rPr lang="de-DE" sz="2400" dirty="0"/>
              <a:t>Objektive/sachliche Gründe für eine Befristung, v.a.</a:t>
            </a:r>
          </a:p>
          <a:p>
            <a:r>
              <a:rPr lang="de-DE" sz="2400" dirty="0"/>
              <a:t>Vorübergehender Arbeitskräftebedarf (Auftragsspitze)</a:t>
            </a:r>
          </a:p>
          <a:p>
            <a:r>
              <a:rPr lang="de-DE" sz="2400" dirty="0"/>
              <a:t>Tätigkeit im Anschluss an Studium/Ausbildung</a:t>
            </a:r>
          </a:p>
          <a:p>
            <a:r>
              <a:rPr lang="de-DE" sz="2400" dirty="0"/>
              <a:t>Eigenart der Arbeitsleistung (Saisonarbeit)</a:t>
            </a:r>
          </a:p>
          <a:p>
            <a:r>
              <a:rPr lang="de-DE" sz="2400" dirty="0"/>
              <a:t>Erprobung des Arbeitnehmers</a:t>
            </a:r>
          </a:p>
          <a:p>
            <a:endParaRPr lang="de-DE" sz="2400" dirty="0"/>
          </a:p>
          <a:p>
            <a:r>
              <a:rPr lang="de-DE" sz="2400" dirty="0"/>
              <a:t>Befristetes Arbeitsverhältnis nach § 14 I </a:t>
            </a:r>
            <a:r>
              <a:rPr lang="de-DE" sz="2400" dirty="0" err="1"/>
              <a:t>TzBfG</a:t>
            </a:r>
            <a:r>
              <a:rPr lang="de-DE" sz="2400" dirty="0"/>
              <a:t> auch nach befristetem Arbeitsverhältnis nach § 14 II </a:t>
            </a:r>
            <a:r>
              <a:rPr lang="de-DE" sz="2400" dirty="0" err="1"/>
              <a:t>TzBfG</a:t>
            </a:r>
            <a:r>
              <a:rPr lang="de-DE" sz="2400" dirty="0"/>
              <a:t> möglich, unbefristetes kann in befristetes nach § 14 I </a:t>
            </a:r>
            <a:r>
              <a:rPr lang="de-DE" sz="2400" dirty="0" err="1"/>
              <a:t>TzBfG</a:t>
            </a:r>
            <a:r>
              <a:rPr lang="de-DE" sz="2400" dirty="0"/>
              <a:t> umgewandelt werden</a:t>
            </a:r>
          </a:p>
        </p:txBody>
      </p:sp>
    </p:spTree>
    <p:extLst>
      <p:ext uri="{BB962C8B-B14F-4D97-AF65-F5344CB8AC3E}">
        <p14:creationId xmlns:p14="http://schemas.microsoft.com/office/powerpoint/2010/main" val="25483584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76673"/>
            <a:ext cx="7330008" cy="504055"/>
          </a:xfrm>
        </p:spPr>
        <p:txBody>
          <a:bodyPr>
            <a:normAutofit fontScale="90000"/>
          </a:bodyPr>
          <a:lstStyle/>
          <a:p>
            <a:endParaRPr lang="de-DE"/>
          </a:p>
        </p:txBody>
      </p:sp>
      <p:sp>
        <p:nvSpPr>
          <p:cNvPr id="3" name="Inhaltsplatzhalter 2"/>
          <p:cNvSpPr>
            <a:spLocks noGrp="1"/>
          </p:cNvSpPr>
          <p:nvPr>
            <p:ph idx="1"/>
          </p:nvPr>
        </p:nvSpPr>
        <p:spPr>
          <a:xfrm>
            <a:off x="971600" y="1196753"/>
            <a:ext cx="7258000" cy="5112608"/>
          </a:xfrm>
        </p:spPr>
        <p:txBody>
          <a:bodyPr>
            <a:normAutofit/>
          </a:bodyPr>
          <a:lstStyle/>
          <a:p>
            <a:r>
              <a:rPr lang="de-DE" sz="2400" dirty="0"/>
              <a:t>7.2.4 Befristung nach § 14 II </a:t>
            </a:r>
            <a:r>
              <a:rPr lang="de-DE" sz="2400" dirty="0" err="1"/>
              <a:t>TzBfG</a:t>
            </a:r>
            <a:r>
              <a:rPr lang="de-DE" sz="2400" dirty="0"/>
              <a:t> (sachgrundlose Befristung)</a:t>
            </a:r>
          </a:p>
          <a:p>
            <a:r>
              <a:rPr lang="de-DE" sz="2400" dirty="0"/>
              <a:t>Zulässig sind befristete Arbeitsverhältnisse ohne Befristungsgrund für Gesamtdauer von zwei Jahren; bis zur Gesamtdauer von zwei Jahren kann das Arbeitsverhältnis drei Mal verlängert werden</a:t>
            </a:r>
          </a:p>
          <a:p>
            <a:r>
              <a:rPr lang="de-DE" sz="2400" dirty="0"/>
              <a:t>Unzulässig, wenn mit dem selben AG bereits ein befristetes/unbefristetes Arbeitsverhältnis bestand</a:t>
            </a:r>
          </a:p>
          <a:p>
            <a:r>
              <a:rPr lang="de-DE" sz="2400" dirty="0"/>
              <a:t>Abweichung von diesen Regeln im Tarifvertrag möglich</a:t>
            </a:r>
          </a:p>
        </p:txBody>
      </p:sp>
    </p:spTree>
    <p:extLst>
      <p:ext uri="{BB962C8B-B14F-4D97-AF65-F5344CB8AC3E}">
        <p14:creationId xmlns:p14="http://schemas.microsoft.com/office/powerpoint/2010/main" val="1393519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432047"/>
          </a:xfrm>
        </p:spPr>
        <p:txBody>
          <a:bodyPr>
            <a:normAutofit fontScale="90000"/>
          </a:bodyPr>
          <a:lstStyle/>
          <a:p>
            <a:endParaRPr lang="de-DE"/>
          </a:p>
        </p:txBody>
      </p:sp>
      <p:sp>
        <p:nvSpPr>
          <p:cNvPr id="3" name="Inhaltsplatzhalter 2"/>
          <p:cNvSpPr>
            <a:spLocks noGrp="1"/>
          </p:cNvSpPr>
          <p:nvPr>
            <p:ph idx="1"/>
          </p:nvPr>
        </p:nvSpPr>
        <p:spPr>
          <a:xfrm>
            <a:off x="827584" y="1268761"/>
            <a:ext cx="7402016" cy="5040600"/>
          </a:xfrm>
        </p:spPr>
        <p:txBody>
          <a:bodyPr>
            <a:normAutofit/>
          </a:bodyPr>
          <a:lstStyle/>
          <a:p>
            <a:r>
              <a:rPr lang="de-DE" sz="2400" dirty="0"/>
              <a:t>7.2.5) Arbeitsverhältnis unter auflösender Bedingung</a:t>
            </a:r>
          </a:p>
          <a:p>
            <a:endParaRPr lang="de-DE" sz="2400" dirty="0"/>
          </a:p>
          <a:p>
            <a:r>
              <a:rPr lang="de-DE" sz="2400" dirty="0"/>
              <a:t>Arbeitsverhältnis endet, wenn eine bestimmte Bedingung eingetreten ist (§ 21 </a:t>
            </a:r>
            <a:r>
              <a:rPr lang="de-DE" sz="2400" dirty="0" err="1"/>
              <a:t>TzBfG</a:t>
            </a:r>
            <a:r>
              <a:rPr lang="de-DE" sz="2400" dirty="0"/>
              <a:t>)</a:t>
            </a:r>
          </a:p>
          <a:p>
            <a:r>
              <a:rPr lang="de-DE" sz="2400" dirty="0"/>
              <a:t>Durch Bedingung dürfen weder Kündigungsschutz noch Entgeltfortzahlung ausgehebelt oder Unternehmerrisiko auf Arbeitnehmer verlagert werden</a:t>
            </a:r>
          </a:p>
          <a:p>
            <a:r>
              <a:rPr lang="de-DE" sz="2400" dirty="0"/>
              <a:t>Sachlicher Grund nach § 14 I </a:t>
            </a:r>
            <a:r>
              <a:rPr lang="de-DE" sz="2400" dirty="0" err="1"/>
              <a:t>TzBfG</a:t>
            </a:r>
            <a:r>
              <a:rPr lang="de-DE" sz="2400" dirty="0"/>
              <a:t> nötig</a:t>
            </a:r>
          </a:p>
          <a:p>
            <a:r>
              <a:rPr lang="de-DE" sz="2400" dirty="0"/>
              <a:t>Schriftformerfordernis der Bedingungsabrede (§ 14 IV </a:t>
            </a:r>
            <a:r>
              <a:rPr lang="de-DE" sz="2400" dirty="0" err="1"/>
              <a:t>TzBfG</a:t>
            </a:r>
            <a:r>
              <a:rPr lang="de-DE" sz="2400" dirty="0"/>
              <a:t>)</a:t>
            </a:r>
          </a:p>
        </p:txBody>
      </p:sp>
    </p:spTree>
    <p:extLst>
      <p:ext uri="{BB962C8B-B14F-4D97-AF65-F5344CB8AC3E}">
        <p14:creationId xmlns:p14="http://schemas.microsoft.com/office/powerpoint/2010/main" val="17150871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332657"/>
            <a:ext cx="7330008" cy="576063"/>
          </a:xfrm>
        </p:spPr>
        <p:txBody>
          <a:bodyPr>
            <a:noAutofit/>
          </a:bodyPr>
          <a:lstStyle/>
          <a:p>
            <a:r>
              <a:rPr lang="de-DE" sz="3200" dirty="0"/>
              <a:t>7.3. Berufsausbildungsverhältnis</a:t>
            </a:r>
          </a:p>
        </p:txBody>
      </p:sp>
      <p:sp>
        <p:nvSpPr>
          <p:cNvPr id="3" name="Inhaltsplatzhalter 2"/>
          <p:cNvSpPr>
            <a:spLocks noGrp="1"/>
          </p:cNvSpPr>
          <p:nvPr>
            <p:ph idx="1"/>
          </p:nvPr>
        </p:nvSpPr>
        <p:spPr>
          <a:xfrm>
            <a:off x="899592" y="980728"/>
            <a:ext cx="7848872" cy="5544616"/>
          </a:xfrm>
        </p:spPr>
        <p:txBody>
          <a:bodyPr>
            <a:normAutofit/>
          </a:bodyPr>
          <a:lstStyle/>
          <a:p>
            <a:r>
              <a:rPr lang="de-DE" sz="2400" dirty="0"/>
              <a:t>Sonderregeln des Berufsbildungsgesetzes (BBiG)</a:t>
            </a:r>
          </a:p>
          <a:p>
            <a:r>
              <a:rPr lang="de-DE" sz="2400" dirty="0"/>
              <a:t>Berufsausbildung nach BBiG nur in anerkanntem Ausbildungsberuf</a:t>
            </a:r>
          </a:p>
          <a:p>
            <a:r>
              <a:rPr lang="de-DE" sz="2400" dirty="0"/>
              <a:t>Wesentliche Inhalte schriftlich niederlegen (§ 11 BBiG</a:t>
            </a:r>
          </a:p>
          <a:p>
            <a:r>
              <a:rPr lang="de-DE" sz="2400" dirty="0"/>
              <a:t>Verbot der Entschädigung für Ausbildung</a:t>
            </a:r>
          </a:p>
          <a:p>
            <a:r>
              <a:rPr lang="de-DE" sz="2400" dirty="0"/>
              <a:t>Ausbildungsvergütung mindestens Tarif – 20%</a:t>
            </a:r>
          </a:p>
          <a:p>
            <a:r>
              <a:rPr lang="de-DE" sz="2400" dirty="0"/>
              <a:t>Freistellung für Berufsschule/Prüfungen unter Entgeltfortzahlung (§§ 15, 19 BBiG)</a:t>
            </a:r>
          </a:p>
          <a:p>
            <a:r>
              <a:rPr lang="de-DE" sz="2400" dirty="0"/>
              <a:t>Ende: Bestehen der Prüfung/Ablauf der vereinbarten Ausbildungszeit; Verlängerung § 21 BBiG</a:t>
            </a:r>
          </a:p>
          <a:p>
            <a:r>
              <a:rPr lang="de-DE" sz="2400" dirty="0"/>
              <a:t>Kein Anspruch auf Übernahme</a:t>
            </a:r>
          </a:p>
          <a:p>
            <a:r>
              <a:rPr lang="de-DE" sz="2400" dirty="0"/>
              <a:t>Weiterbeschäftigung nach Abschluss Ausbildung: Auf unbestimmte Zeit geschlossenes Arbeitsverhältnis,§24</a:t>
            </a:r>
          </a:p>
          <a:p>
            <a:endParaRPr lang="de-DE" sz="2400" dirty="0"/>
          </a:p>
        </p:txBody>
      </p:sp>
    </p:spTree>
    <p:extLst>
      <p:ext uri="{BB962C8B-B14F-4D97-AF65-F5344CB8AC3E}">
        <p14:creationId xmlns:p14="http://schemas.microsoft.com/office/powerpoint/2010/main" val="9982831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764705"/>
            <a:ext cx="7330008" cy="792087"/>
          </a:xfrm>
        </p:spPr>
        <p:txBody>
          <a:bodyPr>
            <a:normAutofit/>
          </a:bodyPr>
          <a:lstStyle/>
          <a:p>
            <a:r>
              <a:rPr lang="de-DE" sz="3200" dirty="0"/>
              <a:t>7.4. Arbeit auf Abruf</a:t>
            </a:r>
          </a:p>
        </p:txBody>
      </p:sp>
      <p:sp>
        <p:nvSpPr>
          <p:cNvPr id="3" name="Inhaltsplatzhalter 2"/>
          <p:cNvSpPr>
            <a:spLocks noGrp="1"/>
          </p:cNvSpPr>
          <p:nvPr>
            <p:ph idx="1"/>
          </p:nvPr>
        </p:nvSpPr>
        <p:spPr>
          <a:xfrm>
            <a:off x="899592" y="1628801"/>
            <a:ext cx="7330008" cy="4680560"/>
          </a:xfrm>
        </p:spPr>
        <p:txBody>
          <a:bodyPr>
            <a:normAutofit/>
          </a:bodyPr>
          <a:lstStyle/>
          <a:p>
            <a:r>
              <a:rPr lang="de-DE" sz="2800" dirty="0"/>
              <a:t>Vereinbarung, dass Arbeit je nach Arbeitsanfall auf Anforderung durch AG zu leisten</a:t>
            </a:r>
          </a:p>
          <a:p>
            <a:r>
              <a:rPr lang="de-DE" sz="2800" dirty="0"/>
              <a:t>Mindestregeln § 12 </a:t>
            </a:r>
            <a:r>
              <a:rPr lang="de-DE" sz="2800" dirty="0" err="1"/>
              <a:t>TzBfG</a:t>
            </a:r>
            <a:r>
              <a:rPr lang="de-DE" sz="2800" dirty="0"/>
              <a:t>:</a:t>
            </a:r>
          </a:p>
          <a:p>
            <a:r>
              <a:rPr lang="de-DE" sz="2800" dirty="0"/>
              <a:t>Arbeitsvertrag muss bestimmte Dauer der täglichen/wöchentlichen Arbeitszeit festlegen, sonst wöchentliche Arbeitszeit 10 Stunden </a:t>
            </a:r>
          </a:p>
          <a:p>
            <a:r>
              <a:rPr lang="de-DE" sz="2800" dirty="0"/>
              <a:t>AG muss Lage der Arbeitszeit vier Tage im </a:t>
            </a:r>
            <a:r>
              <a:rPr lang="de-DE" sz="2800"/>
              <a:t>Voraus mitteilen</a:t>
            </a:r>
            <a:endParaRPr lang="de-DE" sz="2800" dirty="0"/>
          </a:p>
          <a:p>
            <a:endParaRPr lang="de-DE" sz="2800" dirty="0"/>
          </a:p>
        </p:txBody>
      </p:sp>
    </p:spTree>
    <p:extLst>
      <p:ext uri="{BB962C8B-B14F-4D97-AF65-F5344CB8AC3E}">
        <p14:creationId xmlns:p14="http://schemas.microsoft.com/office/powerpoint/2010/main" val="13351559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908720"/>
            <a:ext cx="7258000" cy="936103"/>
          </a:xfrm>
        </p:spPr>
        <p:txBody>
          <a:bodyPr>
            <a:normAutofit/>
          </a:bodyPr>
          <a:lstStyle/>
          <a:p>
            <a:r>
              <a:rPr lang="de-DE" sz="3200" dirty="0"/>
              <a:t>7.5. Arbeitnehmerüberlassung</a:t>
            </a:r>
          </a:p>
        </p:txBody>
      </p:sp>
      <p:sp>
        <p:nvSpPr>
          <p:cNvPr id="3" name="Inhaltsplatzhalter 2"/>
          <p:cNvSpPr>
            <a:spLocks noGrp="1"/>
          </p:cNvSpPr>
          <p:nvPr>
            <p:ph idx="1"/>
          </p:nvPr>
        </p:nvSpPr>
        <p:spPr>
          <a:xfrm>
            <a:off x="899592" y="2204865"/>
            <a:ext cx="7330008" cy="4104496"/>
          </a:xfrm>
        </p:spPr>
        <p:txBody>
          <a:bodyPr>
            <a:normAutofit/>
          </a:bodyPr>
          <a:lstStyle/>
          <a:p>
            <a:r>
              <a:rPr lang="de-DE" sz="2800" dirty="0"/>
              <a:t>AG (Verleiher) überlässt einem anderen (Entleiher) Arbeitnehmer (Leiharbeiter) zur Erbringung von Arbeitsleistung</a:t>
            </a:r>
          </a:p>
          <a:p>
            <a:r>
              <a:rPr lang="de-DE" sz="2800" dirty="0"/>
              <a:t>Arbeitsverhältnis besteht zwischen Verleiher und Arbeitnehmer, Arbeitsleistung wird gegenüber Entleiher erbracht</a:t>
            </a:r>
          </a:p>
          <a:p>
            <a:r>
              <a:rPr lang="de-DE" sz="2800" dirty="0"/>
              <a:t>Gewerbsmäßige Arbeitnehmerüberlassung ist erlaubnispflichtig (§ 1 Arbeitnehmerüberlassungsgesetz, AÜG)</a:t>
            </a:r>
          </a:p>
        </p:txBody>
      </p:sp>
    </p:spTree>
    <p:extLst>
      <p:ext uri="{BB962C8B-B14F-4D97-AF65-F5344CB8AC3E}">
        <p14:creationId xmlns:p14="http://schemas.microsoft.com/office/powerpoint/2010/main" val="7253806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548681"/>
            <a:ext cx="7258000" cy="720079"/>
          </a:xfrm>
        </p:spPr>
        <p:txBody>
          <a:bodyPr/>
          <a:lstStyle/>
          <a:p>
            <a:endParaRPr lang="de-DE" dirty="0"/>
          </a:p>
        </p:txBody>
      </p:sp>
      <p:sp>
        <p:nvSpPr>
          <p:cNvPr id="3" name="Inhaltsplatzhalter 2"/>
          <p:cNvSpPr>
            <a:spLocks noGrp="1"/>
          </p:cNvSpPr>
          <p:nvPr>
            <p:ph idx="1"/>
          </p:nvPr>
        </p:nvSpPr>
        <p:spPr>
          <a:xfrm>
            <a:off x="971600" y="1412777"/>
            <a:ext cx="7258000" cy="4896584"/>
          </a:xfrm>
        </p:spPr>
        <p:txBody>
          <a:bodyPr>
            <a:normAutofit fontScale="92500" lnSpcReduction="10000"/>
          </a:bodyPr>
          <a:lstStyle/>
          <a:p>
            <a:r>
              <a:rPr lang="de-DE" sz="2800" dirty="0"/>
              <a:t>Liegt keine Erlaubnis vor:</a:t>
            </a:r>
          </a:p>
          <a:p>
            <a:r>
              <a:rPr lang="de-DE" sz="2800" dirty="0">
                <a:sym typeface="Wingdings" panose="05000000000000000000" pitchFamily="2" charset="2"/>
              </a:rPr>
              <a:t> Verträge Verleiher/Entleiher, Verleiher/Leiharbeitnehmer unwirksam § 9 Nr. 1 AÜG </a:t>
            </a:r>
          </a:p>
          <a:p>
            <a:r>
              <a:rPr lang="de-DE" sz="2800" dirty="0">
                <a:sym typeface="Wingdings" panose="05000000000000000000" pitchFamily="2" charset="2"/>
              </a:rPr>
              <a:t> Arbeitsverhältnis zwischen Entleiher/Leiharbeitnehmer, § 10 AÜG</a:t>
            </a:r>
          </a:p>
          <a:p>
            <a:r>
              <a:rPr lang="de-DE" sz="2800" dirty="0">
                <a:sym typeface="Wingdings" panose="05000000000000000000" pitchFamily="2" charset="2"/>
              </a:rPr>
              <a:t>Lohnuntergrenzen, § 3a AÜG</a:t>
            </a:r>
          </a:p>
          <a:p>
            <a:r>
              <a:rPr lang="de-DE" sz="2800" dirty="0">
                <a:sym typeface="Wingdings" panose="05000000000000000000" pitchFamily="2" charset="2"/>
              </a:rPr>
              <a:t>Schlechtere Arbeitsbedingungen als für Stammbelegschaft  unwirksam, § 9 Nr. 2 AÜG</a:t>
            </a:r>
            <a:endParaRPr lang="de-DE" sz="2800" dirty="0"/>
          </a:p>
          <a:p>
            <a:r>
              <a:rPr lang="de-DE" sz="2800" dirty="0"/>
              <a:t>Zustimmung des Arbeitnehmers ist nötig, § 613 II BGB</a:t>
            </a:r>
          </a:p>
          <a:p>
            <a:endParaRPr lang="de-DE" sz="2800" dirty="0"/>
          </a:p>
        </p:txBody>
      </p:sp>
    </p:spTree>
    <p:extLst>
      <p:ext uri="{BB962C8B-B14F-4D97-AF65-F5344CB8AC3E}">
        <p14:creationId xmlns:p14="http://schemas.microsoft.com/office/powerpoint/2010/main" val="1177045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92696"/>
            <a:ext cx="7315200" cy="1154097"/>
          </a:xfrm>
        </p:spPr>
        <p:txBody>
          <a:bodyPr>
            <a:normAutofit/>
          </a:bodyPr>
          <a:lstStyle/>
          <a:p>
            <a:r>
              <a:rPr lang="de-DE" sz="3600" dirty="0"/>
              <a:t>2. Definitionen </a:t>
            </a:r>
          </a:p>
        </p:txBody>
      </p:sp>
      <p:sp>
        <p:nvSpPr>
          <p:cNvPr id="3" name="Inhaltsplatzhalter 2"/>
          <p:cNvSpPr>
            <a:spLocks noGrp="1"/>
          </p:cNvSpPr>
          <p:nvPr>
            <p:ph idx="1"/>
          </p:nvPr>
        </p:nvSpPr>
        <p:spPr>
          <a:xfrm>
            <a:off x="1115616" y="2492896"/>
            <a:ext cx="7113984" cy="3816464"/>
          </a:xfrm>
        </p:spPr>
        <p:txBody>
          <a:bodyPr>
            <a:normAutofit/>
          </a:bodyPr>
          <a:lstStyle/>
          <a:p>
            <a:r>
              <a:rPr lang="de-DE" sz="2800" dirty="0"/>
              <a:t>2.1. Arbeitsverhältnis</a:t>
            </a:r>
          </a:p>
          <a:p>
            <a:r>
              <a:rPr lang="de-DE" sz="2800" dirty="0"/>
              <a:t>2.2. Arbeitgeber</a:t>
            </a:r>
          </a:p>
          <a:p>
            <a:r>
              <a:rPr lang="de-DE" sz="2800" dirty="0"/>
              <a:t>2.3. Arbeitnehmer</a:t>
            </a:r>
          </a:p>
          <a:p>
            <a:r>
              <a:rPr lang="de-DE" sz="2800" dirty="0"/>
              <a:t>2.4. Besondere Gruppen</a:t>
            </a:r>
          </a:p>
        </p:txBody>
      </p:sp>
    </p:spTree>
    <p:extLst>
      <p:ext uri="{BB962C8B-B14F-4D97-AF65-F5344CB8AC3E}">
        <p14:creationId xmlns:p14="http://schemas.microsoft.com/office/powerpoint/2010/main" val="7331516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836713"/>
            <a:ext cx="7315200" cy="1008112"/>
          </a:xfrm>
        </p:spPr>
        <p:txBody>
          <a:bodyPr>
            <a:normAutofit/>
          </a:bodyPr>
          <a:lstStyle/>
          <a:p>
            <a:r>
              <a:rPr lang="de-DE" sz="3200" dirty="0"/>
              <a:t>7.6. Exkurs: Elternzeit</a:t>
            </a:r>
          </a:p>
        </p:txBody>
      </p:sp>
      <p:sp>
        <p:nvSpPr>
          <p:cNvPr id="3" name="Inhaltsplatzhalter 2"/>
          <p:cNvSpPr>
            <a:spLocks noGrp="1"/>
          </p:cNvSpPr>
          <p:nvPr>
            <p:ph idx="1"/>
          </p:nvPr>
        </p:nvSpPr>
        <p:spPr>
          <a:xfrm>
            <a:off x="899592" y="2204865"/>
            <a:ext cx="7330008" cy="4104496"/>
          </a:xfrm>
        </p:spPr>
        <p:txBody>
          <a:bodyPr>
            <a:normAutofit/>
          </a:bodyPr>
          <a:lstStyle/>
          <a:p>
            <a:r>
              <a:rPr lang="de-DE" sz="2800" dirty="0"/>
              <a:t>§ 15 Bundeserziehungs- und Elterngeldgesetz (BEEG): Möglichkeit, Elternzeit zu nehmen</a:t>
            </a:r>
          </a:p>
          <a:p>
            <a:r>
              <a:rPr lang="de-DE" sz="2800" dirty="0"/>
              <a:t>Verteilung, Antragsfristen: §§ 15, 16 BEEG</a:t>
            </a:r>
          </a:p>
          <a:p>
            <a:r>
              <a:rPr lang="de-DE" sz="2800" dirty="0"/>
              <a:t>Möglichkeit der beschränkten Erwerbstätigkeit: § 15 IV BEEG</a:t>
            </a:r>
          </a:p>
          <a:p>
            <a:r>
              <a:rPr lang="de-DE" sz="2800" dirty="0"/>
              <a:t>Nach Beendigung Rückkehr auf alten Arbeitsplatz (Tätigkeit, Arbeitszeit)</a:t>
            </a:r>
          </a:p>
        </p:txBody>
      </p:sp>
    </p:spTree>
    <p:extLst>
      <p:ext uri="{BB962C8B-B14F-4D97-AF65-F5344CB8AC3E}">
        <p14:creationId xmlns:p14="http://schemas.microsoft.com/office/powerpoint/2010/main" val="38174191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260649"/>
            <a:ext cx="7315200" cy="792088"/>
          </a:xfrm>
        </p:spPr>
        <p:txBody>
          <a:bodyPr/>
          <a:lstStyle/>
          <a:p>
            <a:r>
              <a:rPr lang="de-DE" dirty="0"/>
              <a:t>III. Pflichten des Arbeitnehmers</a:t>
            </a:r>
          </a:p>
        </p:txBody>
      </p:sp>
      <p:sp>
        <p:nvSpPr>
          <p:cNvPr id="3" name="Inhaltsplatzhalter 2"/>
          <p:cNvSpPr>
            <a:spLocks noGrp="1"/>
          </p:cNvSpPr>
          <p:nvPr>
            <p:ph idx="1"/>
          </p:nvPr>
        </p:nvSpPr>
        <p:spPr>
          <a:xfrm>
            <a:off x="827584" y="1124744"/>
            <a:ext cx="7459216" cy="4968552"/>
          </a:xfrm>
        </p:spPr>
        <p:txBody>
          <a:bodyPr>
            <a:normAutofit lnSpcReduction="10000"/>
          </a:bodyPr>
          <a:lstStyle/>
          <a:p>
            <a:r>
              <a:rPr lang="de-DE" sz="2800" dirty="0"/>
              <a:t>1. Hauptpflicht: Arbeitsleistung</a:t>
            </a:r>
          </a:p>
          <a:p>
            <a:r>
              <a:rPr lang="de-DE" sz="2800" dirty="0"/>
              <a:t>1.1 Schadensersatz bei Schlechtleistung</a:t>
            </a:r>
          </a:p>
          <a:p>
            <a:r>
              <a:rPr lang="de-DE" sz="2800" dirty="0"/>
              <a:t>1.2. Schadensersatz bei Nichtleistung</a:t>
            </a:r>
          </a:p>
          <a:p>
            <a:r>
              <a:rPr lang="de-DE" sz="2800" dirty="0"/>
              <a:t>1.3. Kein Lohn ohne Arbeit</a:t>
            </a:r>
          </a:p>
          <a:p>
            <a:pPr lvl="1"/>
            <a:r>
              <a:rPr lang="de-DE" sz="2600" dirty="0"/>
              <a:t>Ausnahmen:</a:t>
            </a:r>
          </a:p>
          <a:p>
            <a:pPr lvl="1"/>
            <a:r>
              <a:rPr lang="de-DE" sz="2600" dirty="0"/>
              <a:t>1.3.1) AG hat Ausfall zu vertreten</a:t>
            </a:r>
          </a:p>
          <a:p>
            <a:pPr lvl="1"/>
            <a:r>
              <a:rPr lang="de-DE" sz="2600" dirty="0"/>
              <a:t>1.3.2) Verhinderung des AN</a:t>
            </a:r>
          </a:p>
          <a:p>
            <a:pPr lvl="1"/>
            <a:r>
              <a:rPr lang="de-DE" sz="2600" dirty="0"/>
              <a:t>1.3.3) Entgeltfortzahlung</a:t>
            </a:r>
          </a:p>
          <a:p>
            <a:pPr lvl="3"/>
            <a:r>
              <a:rPr lang="de-DE" sz="2200" dirty="0"/>
              <a:t>1.3.3.1) </a:t>
            </a:r>
            <a:r>
              <a:rPr lang="de-DE" sz="2400" dirty="0"/>
              <a:t>Entgeltfortzahlung</a:t>
            </a:r>
            <a:r>
              <a:rPr lang="de-DE" sz="2200" dirty="0"/>
              <a:t> im Krankheitsfall</a:t>
            </a:r>
          </a:p>
          <a:p>
            <a:pPr lvl="3"/>
            <a:r>
              <a:rPr lang="de-DE" sz="2200" dirty="0"/>
              <a:t>1.3.3.2 Entgeltfortzahlung an Feiertagen</a:t>
            </a:r>
            <a:endParaRPr lang="de-DE" sz="2400" dirty="0"/>
          </a:p>
          <a:p>
            <a:pPr lvl="1"/>
            <a:r>
              <a:rPr lang="de-DE" sz="2600" dirty="0"/>
              <a:t>1.3.4) Annahmeverzug des AG</a:t>
            </a:r>
          </a:p>
        </p:txBody>
      </p:sp>
    </p:spTree>
    <p:extLst>
      <p:ext uri="{BB962C8B-B14F-4D97-AF65-F5344CB8AC3E}">
        <p14:creationId xmlns:p14="http://schemas.microsoft.com/office/powerpoint/2010/main" val="41161423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76672"/>
            <a:ext cx="7387208" cy="648072"/>
          </a:xfrm>
        </p:spPr>
        <p:txBody>
          <a:bodyPr>
            <a:normAutofit fontScale="90000"/>
          </a:bodyPr>
          <a:lstStyle/>
          <a:p>
            <a:endParaRPr lang="de-DE"/>
          </a:p>
        </p:txBody>
      </p:sp>
      <p:sp>
        <p:nvSpPr>
          <p:cNvPr id="3" name="Inhaltsplatzhalter 2"/>
          <p:cNvSpPr>
            <a:spLocks noGrp="1"/>
          </p:cNvSpPr>
          <p:nvPr>
            <p:ph idx="1"/>
          </p:nvPr>
        </p:nvSpPr>
        <p:spPr>
          <a:xfrm>
            <a:off x="827584" y="1412776"/>
            <a:ext cx="7387208" cy="4752528"/>
          </a:xfrm>
        </p:spPr>
        <p:txBody>
          <a:bodyPr>
            <a:normAutofit/>
          </a:bodyPr>
          <a:lstStyle/>
          <a:p>
            <a:pPr marL="45720" indent="0">
              <a:buNone/>
            </a:pPr>
            <a:r>
              <a:rPr lang="de-DE" sz="2800" dirty="0"/>
              <a:t>   2. Nebenpflicht auf Rücksichtnahme</a:t>
            </a:r>
          </a:p>
          <a:p>
            <a:r>
              <a:rPr lang="de-DE" sz="2800" dirty="0"/>
              <a:t>3. Schadenersatz im Arbeitsverhältnis</a:t>
            </a:r>
          </a:p>
          <a:p>
            <a:r>
              <a:rPr lang="de-DE" sz="2800" dirty="0"/>
              <a:t>3.1. Haftungsgrundsätze nach BGB</a:t>
            </a:r>
          </a:p>
          <a:p>
            <a:r>
              <a:rPr lang="de-DE" sz="2800" dirty="0"/>
              <a:t>3.2. Haftungsgrundsätze nach Arbeitsrecht</a:t>
            </a:r>
          </a:p>
          <a:p>
            <a:pPr lvl="1"/>
            <a:r>
              <a:rPr lang="de-DE" sz="2400" dirty="0"/>
              <a:t>3.2.1) Vorsatz</a:t>
            </a:r>
          </a:p>
          <a:p>
            <a:pPr lvl="1"/>
            <a:r>
              <a:rPr lang="de-DE" sz="2400" dirty="0"/>
              <a:t>3.2.2) Grobe Fahrlässigkeit</a:t>
            </a:r>
          </a:p>
          <a:p>
            <a:pPr lvl="1"/>
            <a:r>
              <a:rPr lang="de-DE" sz="2400" dirty="0"/>
              <a:t>3.2.3) Mittlere Fahrlässigkeit</a:t>
            </a:r>
          </a:p>
          <a:p>
            <a:pPr lvl="1"/>
            <a:r>
              <a:rPr lang="de-DE" sz="2400" dirty="0"/>
              <a:t>3.2.4) Leichteste Fahrlässigkeit</a:t>
            </a:r>
          </a:p>
        </p:txBody>
      </p:sp>
    </p:spTree>
    <p:extLst>
      <p:ext uri="{BB962C8B-B14F-4D97-AF65-F5344CB8AC3E}">
        <p14:creationId xmlns:p14="http://schemas.microsoft.com/office/powerpoint/2010/main" val="21633715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1052737"/>
            <a:ext cx="7330008" cy="1008111"/>
          </a:xfrm>
        </p:spPr>
        <p:txBody>
          <a:bodyPr>
            <a:normAutofit/>
          </a:bodyPr>
          <a:lstStyle/>
          <a:p>
            <a:r>
              <a:rPr lang="de-DE" sz="3600" dirty="0"/>
              <a:t>1. Hauptpflicht des Arbeitnehmers</a:t>
            </a:r>
          </a:p>
        </p:txBody>
      </p:sp>
      <p:sp>
        <p:nvSpPr>
          <p:cNvPr id="3" name="Inhaltsplatzhalter 2"/>
          <p:cNvSpPr>
            <a:spLocks noGrp="1"/>
          </p:cNvSpPr>
          <p:nvPr>
            <p:ph idx="1"/>
          </p:nvPr>
        </p:nvSpPr>
        <p:spPr>
          <a:xfrm>
            <a:off x="899592" y="2276873"/>
            <a:ext cx="7330008" cy="4032488"/>
          </a:xfrm>
        </p:spPr>
        <p:txBody>
          <a:bodyPr>
            <a:normAutofit/>
          </a:bodyPr>
          <a:lstStyle/>
          <a:p>
            <a:r>
              <a:rPr lang="de-DE" sz="2800" dirty="0"/>
              <a:t>Hauptpflicht des AN aus dem Arbeitsverhältnis ist die Leistung der geschuldeten Arbeit</a:t>
            </a:r>
          </a:p>
          <a:p>
            <a:r>
              <a:rPr lang="de-DE" sz="2800" dirty="0"/>
              <a:t>AN ist vorleistungspflichtig, § 614 BGB, außer abweichende Regelung im Arbeitsvertrag</a:t>
            </a:r>
          </a:p>
          <a:p>
            <a:r>
              <a:rPr lang="de-DE" sz="2800" dirty="0"/>
              <a:t>Bei Verletzung der Arbeitspflicht: Anspruch des AG auf Schadensersatz</a:t>
            </a:r>
          </a:p>
        </p:txBody>
      </p:sp>
    </p:spTree>
    <p:extLst>
      <p:ext uri="{BB962C8B-B14F-4D97-AF65-F5344CB8AC3E}">
        <p14:creationId xmlns:p14="http://schemas.microsoft.com/office/powerpoint/2010/main" val="35364195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476673"/>
            <a:ext cx="7459216" cy="792088"/>
          </a:xfrm>
        </p:spPr>
        <p:txBody>
          <a:bodyPr>
            <a:normAutofit/>
          </a:bodyPr>
          <a:lstStyle/>
          <a:p>
            <a:r>
              <a:rPr lang="de-DE" sz="3200" dirty="0"/>
              <a:t>1.1 Schadenersatz bei Schlechtleistung</a:t>
            </a:r>
          </a:p>
        </p:txBody>
      </p:sp>
      <p:sp>
        <p:nvSpPr>
          <p:cNvPr id="3" name="Inhaltsplatzhalter 2"/>
          <p:cNvSpPr>
            <a:spLocks noGrp="1"/>
          </p:cNvSpPr>
          <p:nvPr>
            <p:ph idx="1"/>
          </p:nvPr>
        </p:nvSpPr>
        <p:spPr>
          <a:xfrm>
            <a:off x="899592" y="1412776"/>
            <a:ext cx="7315200" cy="4752528"/>
          </a:xfrm>
        </p:spPr>
        <p:txBody>
          <a:bodyPr>
            <a:normAutofit fontScale="92500"/>
          </a:bodyPr>
          <a:lstStyle/>
          <a:p>
            <a:r>
              <a:rPr lang="de-DE" sz="2800" dirty="0"/>
              <a:t>Im Fall der Schlechtleistung hat der AG einen Schadensersatzanspruch nach § 280 BGB, wenn der AN die Schlechtleistung verschuldet, also vorsätzlich  oder fahrlässig schlecht gearbeitet hat; keine pauschale Lohnkürzung (Arbeitsleistung wurde ja erbracht)</a:t>
            </a:r>
          </a:p>
          <a:p>
            <a:r>
              <a:rPr lang="de-DE" sz="2800" dirty="0"/>
              <a:t>AG muss Verschulden nachweisen (§ 619a BGB); Nachweis meist schwierig</a:t>
            </a:r>
          </a:p>
          <a:p>
            <a:r>
              <a:rPr lang="de-DE" sz="2800" dirty="0"/>
              <a:t>Mitverschuldenseinwand (§ 254 BGB), wenn AG den AN überfordert, nicht ausreichend schult, schlechtes Material gibt</a:t>
            </a:r>
          </a:p>
        </p:txBody>
      </p:sp>
    </p:spTree>
    <p:extLst>
      <p:ext uri="{BB962C8B-B14F-4D97-AF65-F5344CB8AC3E}">
        <p14:creationId xmlns:p14="http://schemas.microsoft.com/office/powerpoint/2010/main" val="23368749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836713"/>
            <a:ext cx="7258000" cy="936103"/>
          </a:xfrm>
        </p:spPr>
        <p:txBody>
          <a:bodyPr>
            <a:normAutofit/>
          </a:bodyPr>
          <a:lstStyle/>
          <a:p>
            <a:r>
              <a:rPr lang="de-DE" sz="3200" dirty="0"/>
              <a:t>1.2. Schadensersatz bei Nichtleistung</a:t>
            </a:r>
          </a:p>
        </p:txBody>
      </p:sp>
      <p:sp>
        <p:nvSpPr>
          <p:cNvPr id="3" name="Inhaltsplatzhalter 2"/>
          <p:cNvSpPr>
            <a:spLocks noGrp="1"/>
          </p:cNvSpPr>
          <p:nvPr>
            <p:ph idx="1"/>
          </p:nvPr>
        </p:nvSpPr>
        <p:spPr>
          <a:xfrm>
            <a:off x="971600" y="1988840"/>
            <a:ext cx="7704856" cy="4320521"/>
          </a:xfrm>
        </p:spPr>
        <p:txBody>
          <a:bodyPr>
            <a:normAutofit/>
          </a:bodyPr>
          <a:lstStyle/>
          <a:p>
            <a:r>
              <a:rPr lang="de-DE" sz="2800" dirty="0"/>
              <a:t>Arbeitsverweigerung/Nichtaufnahme der Arbeit </a:t>
            </a:r>
            <a:r>
              <a:rPr lang="de-DE" sz="2800" dirty="0">
                <a:sym typeface="Wingdings" panose="05000000000000000000" pitchFamily="2" charset="2"/>
              </a:rPr>
              <a:t> Anspruch des AG auf Schadenersatz nach § 280 BGB:</a:t>
            </a:r>
          </a:p>
          <a:p>
            <a:r>
              <a:rPr lang="de-DE" sz="2800" dirty="0">
                <a:sym typeface="Wingdings" panose="05000000000000000000" pitchFamily="2" charset="2"/>
              </a:rPr>
              <a:t>Entgangener Gewinn (bis zum Zeitpunkt der nächstmöglichen Kündigung)</a:t>
            </a:r>
          </a:p>
          <a:p>
            <a:r>
              <a:rPr lang="de-DE" sz="2800" dirty="0">
                <a:sym typeface="Wingdings" panose="05000000000000000000" pitchFamily="2" charset="2"/>
              </a:rPr>
              <a:t>Mehrkosten (für Ersatzkraft oder Überstundenzuschläge anderer Mitarbeiter) bis zum nächsten Kündigungstermin</a:t>
            </a:r>
          </a:p>
          <a:p>
            <a:r>
              <a:rPr lang="de-DE" sz="2800" dirty="0">
                <a:sym typeface="Wingdings" panose="05000000000000000000" pitchFamily="2" charset="2"/>
              </a:rPr>
              <a:t>Evtl. Kosten für Anwerbung eines anderen AN</a:t>
            </a:r>
          </a:p>
        </p:txBody>
      </p:sp>
    </p:spTree>
    <p:extLst>
      <p:ext uri="{BB962C8B-B14F-4D97-AF65-F5344CB8AC3E}">
        <p14:creationId xmlns:p14="http://schemas.microsoft.com/office/powerpoint/2010/main" val="1792052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836713"/>
            <a:ext cx="7330008" cy="864095"/>
          </a:xfrm>
        </p:spPr>
        <p:txBody>
          <a:bodyPr>
            <a:normAutofit/>
          </a:bodyPr>
          <a:lstStyle/>
          <a:p>
            <a:r>
              <a:rPr lang="de-DE" sz="3200" dirty="0"/>
              <a:t>1.3. Kein Lohn ohne Arbeit</a:t>
            </a:r>
          </a:p>
        </p:txBody>
      </p:sp>
      <p:sp>
        <p:nvSpPr>
          <p:cNvPr id="3" name="Inhaltsplatzhalter 2"/>
          <p:cNvSpPr>
            <a:spLocks noGrp="1"/>
          </p:cNvSpPr>
          <p:nvPr>
            <p:ph idx="1"/>
          </p:nvPr>
        </p:nvSpPr>
        <p:spPr>
          <a:xfrm>
            <a:off x="899592" y="1844825"/>
            <a:ext cx="7330008" cy="4464536"/>
          </a:xfrm>
        </p:spPr>
        <p:txBody>
          <a:bodyPr>
            <a:normAutofit/>
          </a:bodyPr>
          <a:lstStyle/>
          <a:p>
            <a:r>
              <a:rPr lang="de-DE" sz="2800" dirty="0"/>
              <a:t>Kein Anspruch des AG auf Nachholung ausgefallener Arbeitszeit (außer abweichende Regelungen im Tarifvertrag)</a:t>
            </a:r>
          </a:p>
          <a:p>
            <a:r>
              <a:rPr lang="de-DE" sz="2800" dirty="0">
                <a:sym typeface="Wingdings" panose="05000000000000000000" pitchFamily="2" charset="2"/>
              </a:rPr>
              <a:t> §§ 326 + 614 BGB kein Anspruch des AN auf den Lohn für die ausgefallene Arbeitszeit,</a:t>
            </a:r>
          </a:p>
          <a:p>
            <a:r>
              <a:rPr lang="de-DE" sz="2800" dirty="0">
                <a:sym typeface="Wingdings" panose="05000000000000000000" pitchFamily="2" charset="2"/>
              </a:rPr>
              <a:t>Außer: folgende Ausnahmen greifen:</a:t>
            </a:r>
          </a:p>
        </p:txBody>
      </p:sp>
    </p:spTree>
    <p:extLst>
      <p:ext uri="{BB962C8B-B14F-4D97-AF65-F5344CB8AC3E}">
        <p14:creationId xmlns:p14="http://schemas.microsoft.com/office/powerpoint/2010/main" val="8859504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260648"/>
            <a:ext cx="7402016" cy="576063"/>
          </a:xfrm>
        </p:spPr>
        <p:txBody>
          <a:bodyPr>
            <a:noAutofit/>
          </a:bodyPr>
          <a:lstStyle/>
          <a:p>
            <a:r>
              <a:rPr lang="de-DE" sz="2800" dirty="0">
                <a:sym typeface="Wingdings" panose="05000000000000000000" pitchFamily="2" charset="2"/>
              </a:rPr>
              <a:t>1.3.1) </a:t>
            </a:r>
            <a:r>
              <a:rPr lang="de-DE" sz="2800" dirty="0" err="1">
                <a:sym typeface="Wingdings" panose="05000000000000000000" pitchFamily="2" charset="2"/>
              </a:rPr>
              <a:t>Vertretenmüssen</a:t>
            </a:r>
            <a:r>
              <a:rPr lang="de-DE" sz="2800" dirty="0">
                <a:sym typeface="Wingdings" panose="05000000000000000000" pitchFamily="2" charset="2"/>
              </a:rPr>
              <a:t> des AG</a:t>
            </a:r>
          </a:p>
        </p:txBody>
      </p:sp>
      <p:sp>
        <p:nvSpPr>
          <p:cNvPr id="3" name="Inhaltsplatzhalter 2"/>
          <p:cNvSpPr>
            <a:spLocks noGrp="1"/>
          </p:cNvSpPr>
          <p:nvPr>
            <p:ph idx="1"/>
          </p:nvPr>
        </p:nvSpPr>
        <p:spPr>
          <a:xfrm>
            <a:off x="899592" y="908720"/>
            <a:ext cx="7330008" cy="5688632"/>
          </a:xfrm>
        </p:spPr>
        <p:txBody>
          <a:bodyPr>
            <a:normAutofit/>
          </a:bodyPr>
          <a:lstStyle/>
          <a:p>
            <a:r>
              <a:rPr lang="de-DE" sz="2400" dirty="0">
                <a:sym typeface="Wingdings" panose="05000000000000000000" pitchFamily="2" charset="2"/>
              </a:rPr>
              <a:t>AG hat Ausfall zu vertreten (z.B. keine Rohmaterialien da aufgrund Fehldisposition des AG keine Produktion möglich)</a:t>
            </a:r>
          </a:p>
          <a:p>
            <a:r>
              <a:rPr lang="de-DE" sz="2400" dirty="0">
                <a:sym typeface="Wingdings" panose="05000000000000000000" pitchFamily="2" charset="2"/>
              </a:rPr>
              <a:t>Risikoabgrenzung:</a:t>
            </a:r>
          </a:p>
          <a:p>
            <a:r>
              <a:rPr lang="de-DE" sz="2400" dirty="0">
                <a:sym typeface="Wingdings" panose="05000000000000000000" pitchFamily="2" charset="2"/>
              </a:rPr>
              <a:t>Betriebsrisiko: Anspruch auf Lohn ohne Arbeit, wenn Arbeitsleistung aufgrund Umstands nicht möglich, der in Risikosphäre des AG fällt, auch ohne dessen Verschulden, § 615 III BGB (z.B.: Überschwemmung Produktionsanlage)</a:t>
            </a:r>
          </a:p>
          <a:p>
            <a:r>
              <a:rPr lang="de-DE" sz="2400" dirty="0">
                <a:sym typeface="Wingdings" panose="05000000000000000000" pitchFamily="2" charset="2"/>
              </a:rPr>
              <a:t>Sonderregelungen bei Streiks</a:t>
            </a:r>
          </a:p>
          <a:p>
            <a:r>
              <a:rPr lang="de-DE" sz="2400" dirty="0">
                <a:sym typeface="Wingdings" panose="05000000000000000000" pitchFamily="2" charset="2"/>
              </a:rPr>
              <a:t>Wegerisiko: Kein Anspruch auf Lohn ohne Arbeit, wenn AN Betrieb nicht erreichen kann z.B. wegen schlechten Wetters.</a:t>
            </a:r>
          </a:p>
          <a:p>
            <a:endParaRPr lang="de-DE" sz="2400" dirty="0">
              <a:sym typeface="Wingdings" panose="05000000000000000000" pitchFamily="2" charset="2"/>
            </a:endParaRPr>
          </a:p>
        </p:txBody>
      </p:sp>
    </p:spTree>
    <p:extLst>
      <p:ext uri="{BB962C8B-B14F-4D97-AF65-F5344CB8AC3E}">
        <p14:creationId xmlns:p14="http://schemas.microsoft.com/office/powerpoint/2010/main" val="7571305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92697"/>
            <a:ext cx="7315200" cy="648072"/>
          </a:xfrm>
        </p:spPr>
        <p:txBody>
          <a:bodyPr>
            <a:normAutofit fontScale="90000"/>
          </a:bodyPr>
          <a:lstStyle/>
          <a:p>
            <a:r>
              <a:rPr lang="de-DE" sz="2800" dirty="0">
                <a:sym typeface="Wingdings" panose="05000000000000000000" pitchFamily="2" charset="2"/>
              </a:rPr>
              <a:t>1.3.2) Verhinderung des AN (§ 616 BGB)</a:t>
            </a:r>
            <a:br>
              <a:rPr lang="de-DE" sz="2800" dirty="0">
                <a:sym typeface="Wingdings" panose="05000000000000000000" pitchFamily="2" charset="2"/>
              </a:rPr>
            </a:br>
            <a:endParaRPr lang="de-DE" sz="2800" dirty="0"/>
          </a:p>
        </p:txBody>
      </p:sp>
      <p:sp>
        <p:nvSpPr>
          <p:cNvPr id="3" name="Inhaltsplatzhalter 2"/>
          <p:cNvSpPr>
            <a:spLocks noGrp="1"/>
          </p:cNvSpPr>
          <p:nvPr>
            <p:ph idx="1"/>
          </p:nvPr>
        </p:nvSpPr>
        <p:spPr>
          <a:xfrm>
            <a:off x="899592" y="1340769"/>
            <a:ext cx="7330008" cy="4968592"/>
          </a:xfrm>
        </p:spPr>
        <p:txBody>
          <a:bodyPr>
            <a:noAutofit/>
          </a:bodyPr>
          <a:lstStyle/>
          <a:p>
            <a:r>
              <a:rPr lang="de-DE" sz="2400" dirty="0">
                <a:sym typeface="Wingdings" panose="05000000000000000000" pitchFamily="2" charset="2"/>
              </a:rPr>
              <a:t>Anspruch auf Entlohnung wenn wegen Verhinderung des AN keine Arbeitsleistung erbracht; Verhinderung, wenn:</a:t>
            </a:r>
          </a:p>
          <a:p>
            <a:r>
              <a:rPr lang="de-DE" sz="2400" dirty="0">
                <a:sym typeface="Wingdings" panose="05000000000000000000" pitchFamily="2" charset="2"/>
              </a:rPr>
              <a:t>Verhältnismäßig nicht erhebliche Zeit</a:t>
            </a:r>
          </a:p>
          <a:p>
            <a:r>
              <a:rPr lang="de-DE" sz="2400" dirty="0">
                <a:sym typeface="Wingdings" panose="05000000000000000000" pitchFamily="2" charset="2"/>
              </a:rPr>
              <a:t>Grund in Person des AN (nicht Erkrankung), </a:t>
            </a:r>
          </a:p>
          <a:p>
            <a:r>
              <a:rPr lang="de-DE" sz="2400" dirty="0">
                <a:sym typeface="Wingdings" panose="05000000000000000000" pitchFamily="2" charset="2"/>
              </a:rPr>
              <a:t>keine Situation, die alle betrifft (Winterwetter)</a:t>
            </a:r>
          </a:p>
          <a:p>
            <a:r>
              <a:rPr lang="de-DE" sz="2400" dirty="0">
                <a:sym typeface="Wingdings" panose="05000000000000000000" pitchFamily="2" charset="2"/>
              </a:rPr>
              <a:t>Unverschuldet</a:t>
            </a:r>
          </a:p>
          <a:p>
            <a:r>
              <a:rPr lang="de-DE" sz="2400" dirty="0">
                <a:sym typeface="Wingdings" panose="05000000000000000000" pitchFamily="2" charset="2"/>
              </a:rPr>
              <a:t>Keine Sonderregelung</a:t>
            </a:r>
            <a:endParaRPr lang="de-DE" sz="2400" dirty="0"/>
          </a:p>
          <a:p>
            <a:r>
              <a:rPr lang="de-DE" sz="2400" dirty="0"/>
              <a:t>Z.B. Betreuung eines erkrankten Angehörigen, nicht Bahnstreik</a:t>
            </a:r>
          </a:p>
          <a:p>
            <a:r>
              <a:rPr lang="de-DE" sz="2400" dirty="0"/>
              <a:t>§ 616 BGB in Arbeitsverträgen abdingbar</a:t>
            </a:r>
          </a:p>
          <a:p>
            <a:endParaRPr lang="de-DE" sz="2800" dirty="0"/>
          </a:p>
        </p:txBody>
      </p:sp>
    </p:spTree>
    <p:extLst>
      <p:ext uri="{BB962C8B-B14F-4D97-AF65-F5344CB8AC3E}">
        <p14:creationId xmlns:p14="http://schemas.microsoft.com/office/powerpoint/2010/main" val="31158369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692696"/>
            <a:ext cx="7992888" cy="648072"/>
          </a:xfrm>
        </p:spPr>
        <p:txBody>
          <a:bodyPr>
            <a:noAutofit/>
          </a:bodyPr>
          <a:lstStyle/>
          <a:p>
            <a:r>
              <a:rPr lang="de-DE" sz="3200" dirty="0"/>
              <a:t>Fallfragen Verhinderung d. Arbeitnehmers</a:t>
            </a:r>
          </a:p>
        </p:txBody>
      </p:sp>
      <p:sp>
        <p:nvSpPr>
          <p:cNvPr id="3" name="Inhaltsplatzhalter 2"/>
          <p:cNvSpPr>
            <a:spLocks noGrp="1"/>
          </p:cNvSpPr>
          <p:nvPr>
            <p:ph idx="1"/>
          </p:nvPr>
        </p:nvSpPr>
        <p:spPr>
          <a:xfrm>
            <a:off x="611560" y="1628801"/>
            <a:ext cx="7632848" cy="4824536"/>
          </a:xfrm>
        </p:spPr>
        <p:txBody>
          <a:bodyPr>
            <a:normAutofit/>
          </a:bodyPr>
          <a:lstStyle/>
          <a:p>
            <a:pPr marL="45720" indent="0">
              <a:buNone/>
            </a:pPr>
            <a:endParaRPr lang="de-DE" dirty="0"/>
          </a:p>
          <a:p>
            <a:r>
              <a:rPr lang="de-DE" dirty="0"/>
              <a:t>Kann Arbeitnehmer A Lohn verlangen, obwohl er nicht zur Arbeit erschienen ist weil:</a:t>
            </a:r>
          </a:p>
          <a:p>
            <a:r>
              <a:rPr lang="de-DE" dirty="0"/>
              <a:t> </a:t>
            </a:r>
          </a:p>
          <a:p>
            <a:r>
              <a:rPr lang="de-DE" dirty="0"/>
              <a:t>Weil er </a:t>
            </a:r>
            <a:r>
              <a:rPr lang="de-DE" dirty="0" err="1"/>
              <a:t>Fussballfan</a:t>
            </a:r>
            <a:r>
              <a:rPr lang="de-DE" dirty="0"/>
              <a:t> ist und die Gruppenspiele der WM um 10 Uhr vormittags beginnen?</a:t>
            </a:r>
          </a:p>
          <a:p>
            <a:r>
              <a:rPr lang="de-DE" dirty="0"/>
              <a:t> </a:t>
            </a:r>
          </a:p>
          <a:p>
            <a:r>
              <a:rPr lang="de-DE" dirty="0"/>
              <a:t>Weil er sich um seine erkrankte vierjährige Tochter kümmern muss?</a:t>
            </a:r>
          </a:p>
          <a:p>
            <a:r>
              <a:rPr lang="de-DE" dirty="0"/>
              <a:t> </a:t>
            </a:r>
          </a:p>
          <a:p>
            <a:r>
              <a:rPr lang="de-DE" dirty="0"/>
              <a:t>Weil wegen Sturm keine Züge fahren?</a:t>
            </a:r>
          </a:p>
          <a:p>
            <a:endParaRPr lang="de-DE" dirty="0"/>
          </a:p>
          <a:p>
            <a:r>
              <a:rPr lang="de-DE" dirty="0"/>
              <a:t>Weil die Fabrik wegen Blitzschlags abgebrannt ist?</a:t>
            </a:r>
          </a:p>
          <a:p>
            <a:endParaRPr lang="de-DE" sz="2400" dirty="0"/>
          </a:p>
          <a:p>
            <a:endParaRPr lang="de-DE" sz="2400" dirty="0"/>
          </a:p>
          <a:p>
            <a:endParaRPr lang="de-DE" dirty="0"/>
          </a:p>
        </p:txBody>
      </p:sp>
    </p:spTree>
    <p:extLst>
      <p:ext uri="{BB962C8B-B14F-4D97-AF65-F5344CB8AC3E}">
        <p14:creationId xmlns:p14="http://schemas.microsoft.com/office/powerpoint/2010/main" val="2814789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908721"/>
            <a:ext cx="7330008" cy="792087"/>
          </a:xfrm>
        </p:spPr>
        <p:txBody>
          <a:bodyPr>
            <a:normAutofit/>
          </a:bodyPr>
          <a:lstStyle/>
          <a:p>
            <a:r>
              <a:rPr lang="de-DE" sz="3200" dirty="0"/>
              <a:t>2.1. Arbeitsverhältnis</a:t>
            </a:r>
          </a:p>
        </p:txBody>
      </p:sp>
      <p:sp>
        <p:nvSpPr>
          <p:cNvPr id="3" name="Inhaltsplatzhalter 2"/>
          <p:cNvSpPr>
            <a:spLocks noGrp="1"/>
          </p:cNvSpPr>
          <p:nvPr>
            <p:ph idx="1"/>
          </p:nvPr>
        </p:nvSpPr>
        <p:spPr/>
        <p:txBody>
          <a:bodyPr>
            <a:normAutofit/>
          </a:bodyPr>
          <a:lstStyle/>
          <a:p>
            <a:r>
              <a:rPr lang="de-DE" sz="2800" dirty="0"/>
              <a:t>Auf Dauer angelegtes Vertragsverhältnis (Arbeitsvertrag) zwischen Arbeitgeber und Arbeitnehmer</a:t>
            </a:r>
          </a:p>
        </p:txBody>
      </p:sp>
    </p:spTree>
    <p:extLst>
      <p:ext uri="{BB962C8B-B14F-4D97-AF65-F5344CB8AC3E}">
        <p14:creationId xmlns:p14="http://schemas.microsoft.com/office/powerpoint/2010/main" val="15560282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260649"/>
            <a:ext cx="7330008" cy="432047"/>
          </a:xfrm>
        </p:spPr>
        <p:txBody>
          <a:bodyPr>
            <a:noAutofit/>
          </a:bodyPr>
          <a:lstStyle/>
          <a:p>
            <a:r>
              <a:rPr lang="de-DE" sz="2800" dirty="0"/>
              <a:t>1.3.3) Entgeltfortzahlung</a:t>
            </a:r>
          </a:p>
        </p:txBody>
      </p:sp>
      <p:sp>
        <p:nvSpPr>
          <p:cNvPr id="3" name="Inhaltsplatzhalter 2"/>
          <p:cNvSpPr>
            <a:spLocks noGrp="1"/>
          </p:cNvSpPr>
          <p:nvPr>
            <p:ph idx="1"/>
          </p:nvPr>
        </p:nvSpPr>
        <p:spPr>
          <a:xfrm>
            <a:off x="395536" y="1052736"/>
            <a:ext cx="8352928" cy="5544616"/>
          </a:xfrm>
        </p:spPr>
        <p:txBody>
          <a:bodyPr>
            <a:normAutofit lnSpcReduction="10000"/>
          </a:bodyPr>
          <a:lstStyle/>
          <a:p>
            <a:r>
              <a:rPr lang="de-DE" sz="2400" dirty="0"/>
              <a:t>Entgeltfortzahlungsgesetz, EFZG</a:t>
            </a:r>
          </a:p>
          <a:p>
            <a:r>
              <a:rPr lang="de-DE" sz="2400" dirty="0"/>
              <a:t>Nach dem EFZG wird im Krankheitsfall und an gesetzlichen Feiertagen der Lohn weitergezahlt</a:t>
            </a:r>
          </a:p>
          <a:p>
            <a:r>
              <a:rPr lang="de-DE" sz="2800" dirty="0"/>
              <a:t>1.3.3.1Voraussetzung bei Erkrankung, §§ 3ff EFZG:</a:t>
            </a:r>
          </a:p>
          <a:p>
            <a:r>
              <a:rPr lang="de-DE" sz="2400" dirty="0"/>
              <a:t>Arbeitsverhältnis länger als vier Wochen § 3 III EFZG</a:t>
            </a:r>
          </a:p>
          <a:p>
            <a:r>
              <a:rPr lang="de-DE" sz="2400" dirty="0"/>
              <a:t>Verhinderung des AN aufgrund Krankheit</a:t>
            </a:r>
          </a:p>
          <a:p>
            <a:r>
              <a:rPr lang="de-DE" sz="2400" dirty="0"/>
              <a:t>Kein Verschulden des AN (Extremsituationen), § 3 EFZG</a:t>
            </a:r>
          </a:p>
          <a:p>
            <a:r>
              <a:rPr lang="de-DE" sz="2400" dirty="0"/>
              <a:t>Pflicht zur unverzüglichen Anzeige, § 5 EFZG</a:t>
            </a:r>
          </a:p>
          <a:p>
            <a:r>
              <a:rPr lang="de-DE" sz="2400" dirty="0"/>
              <a:t>Leistungsverweigerungsrecht des AG, solange kein Attest vorgelegt wird, § 7 EFZG</a:t>
            </a:r>
          </a:p>
          <a:p>
            <a:r>
              <a:rPr lang="de-DE" sz="2800" dirty="0"/>
              <a:t>1.3.3.2Feiertage: </a:t>
            </a:r>
            <a:r>
              <a:rPr lang="de-DE" sz="2400" dirty="0"/>
              <a:t>unentschuldigtes Fehlen vor/nach Feiertag: Kein Anspruch auf Lohn für Feiertag, § 2 III EFZG</a:t>
            </a:r>
            <a:endParaRPr lang="de-DE" sz="2800" dirty="0"/>
          </a:p>
        </p:txBody>
      </p:sp>
    </p:spTree>
    <p:extLst>
      <p:ext uri="{BB962C8B-B14F-4D97-AF65-F5344CB8AC3E}">
        <p14:creationId xmlns:p14="http://schemas.microsoft.com/office/powerpoint/2010/main" val="30201393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836713"/>
            <a:ext cx="7330008" cy="864095"/>
          </a:xfrm>
        </p:spPr>
        <p:txBody>
          <a:bodyPr>
            <a:normAutofit/>
          </a:bodyPr>
          <a:lstStyle/>
          <a:p>
            <a:r>
              <a:rPr lang="de-DE" sz="3200" dirty="0"/>
              <a:t>Fallfrage Lohnfortzahlung</a:t>
            </a:r>
          </a:p>
        </p:txBody>
      </p:sp>
      <p:sp>
        <p:nvSpPr>
          <p:cNvPr id="3" name="Inhaltsplatzhalter 2"/>
          <p:cNvSpPr>
            <a:spLocks noGrp="1"/>
          </p:cNvSpPr>
          <p:nvPr>
            <p:ph idx="1"/>
          </p:nvPr>
        </p:nvSpPr>
        <p:spPr>
          <a:xfrm>
            <a:off x="827584" y="1844824"/>
            <a:ext cx="7402016" cy="4608512"/>
          </a:xfrm>
        </p:spPr>
        <p:txBody>
          <a:bodyPr>
            <a:normAutofit/>
          </a:bodyPr>
          <a:lstStyle/>
          <a:p>
            <a:pPr marL="45720" indent="0">
              <a:buNone/>
            </a:pPr>
            <a:r>
              <a:rPr lang="de-DE" dirty="0"/>
              <a:t> </a:t>
            </a:r>
          </a:p>
          <a:p>
            <a:r>
              <a:rPr lang="de-DE" sz="2400" dirty="0"/>
              <a:t>A ist seit dem 01.01. bei B beschäftigt. Am 01.03. erleidet er einen Bandscheibenvorfall und ist bis zum 01.05. arbeitsunfähig krank. Am 01.06. erkrankt er an Grippe und ist zwei Wochen arbeitsunfähig. Am 01.10. erleidet er hinsichtlich des Bandscheibenvorfalls einen Rückfall und ist bis zum 01.11. arbeitsunfähig krank.</a:t>
            </a:r>
          </a:p>
          <a:p>
            <a:r>
              <a:rPr lang="de-DE" sz="2400" dirty="0"/>
              <a:t> </a:t>
            </a:r>
          </a:p>
          <a:p>
            <a:r>
              <a:rPr lang="de-DE" sz="2400" dirty="0"/>
              <a:t>Für welche Zeiträume besteht Anspruch auf Lohnfortzahlung?</a:t>
            </a:r>
          </a:p>
          <a:p>
            <a:endParaRPr lang="de-DE" dirty="0"/>
          </a:p>
          <a:p>
            <a:endParaRPr lang="de-DE" dirty="0"/>
          </a:p>
        </p:txBody>
      </p:sp>
    </p:spTree>
    <p:extLst>
      <p:ext uri="{BB962C8B-B14F-4D97-AF65-F5344CB8AC3E}">
        <p14:creationId xmlns:p14="http://schemas.microsoft.com/office/powerpoint/2010/main" val="25554978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04665"/>
            <a:ext cx="7402016" cy="648071"/>
          </a:xfrm>
        </p:spPr>
        <p:txBody>
          <a:bodyPr>
            <a:normAutofit/>
          </a:bodyPr>
          <a:lstStyle/>
          <a:p>
            <a:r>
              <a:rPr lang="de-DE" sz="2800" dirty="0"/>
              <a:t>1.3.4) Annahmeverzug des Arbeitgebers</a:t>
            </a:r>
          </a:p>
        </p:txBody>
      </p:sp>
      <p:sp>
        <p:nvSpPr>
          <p:cNvPr id="3" name="Inhaltsplatzhalter 2"/>
          <p:cNvSpPr>
            <a:spLocks noGrp="1"/>
          </p:cNvSpPr>
          <p:nvPr>
            <p:ph idx="1"/>
          </p:nvPr>
        </p:nvSpPr>
        <p:spPr>
          <a:xfrm>
            <a:off x="899592" y="1196752"/>
            <a:ext cx="7330008" cy="5112609"/>
          </a:xfrm>
        </p:spPr>
        <p:txBody>
          <a:bodyPr>
            <a:normAutofit lnSpcReduction="10000"/>
          </a:bodyPr>
          <a:lstStyle/>
          <a:p>
            <a:r>
              <a:rPr lang="de-DE" sz="2800" dirty="0"/>
              <a:t>Anspruch des AN auf Lohn, wenn sich AG in Annahmeverzug befindet, § 615 BGB</a:t>
            </a:r>
          </a:p>
          <a:p>
            <a:r>
              <a:rPr lang="de-DE" sz="2800" dirty="0"/>
              <a:t>Annahmeverzug: AG nimmt Arbeitsleistung des AN nicht an, obwohl AN arbeitsfähig und arbeitswillig ist und Arbeitsleistung ordnungsgemäß anbietet </a:t>
            </a:r>
          </a:p>
          <a:p>
            <a:r>
              <a:rPr lang="de-DE" sz="2400" dirty="0"/>
              <a:t>(z.B. keine Weiterbeschäftigung des arbeitsfähigen AN nach unrechtmäßiger Kündigung)</a:t>
            </a:r>
          </a:p>
          <a:p>
            <a:r>
              <a:rPr lang="de-DE" sz="2800" dirty="0"/>
              <a:t>Aber: AN muss sich ersparte Aufwendungen und anderen tatsächlichen oder möglichen Verdienst anrechnen lassen</a:t>
            </a:r>
          </a:p>
        </p:txBody>
      </p:sp>
    </p:spTree>
    <p:extLst>
      <p:ext uri="{BB962C8B-B14F-4D97-AF65-F5344CB8AC3E}">
        <p14:creationId xmlns:p14="http://schemas.microsoft.com/office/powerpoint/2010/main" val="23694589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404665"/>
            <a:ext cx="7459216" cy="792088"/>
          </a:xfrm>
        </p:spPr>
        <p:txBody>
          <a:bodyPr>
            <a:normAutofit/>
          </a:bodyPr>
          <a:lstStyle/>
          <a:p>
            <a:r>
              <a:rPr lang="de-DE" sz="3600" dirty="0"/>
              <a:t>2. Rücksichtnahmepflichten</a:t>
            </a:r>
          </a:p>
        </p:txBody>
      </p:sp>
      <p:sp>
        <p:nvSpPr>
          <p:cNvPr id="3" name="Inhaltsplatzhalter 2"/>
          <p:cNvSpPr>
            <a:spLocks noGrp="1"/>
          </p:cNvSpPr>
          <p:nvPr>
            <p:ph idx="1"/>
          </p:nvPr>
        </p:nvSpPr>
        <p:spPr>
          <a:xfrm>
            <a:off x="755576" y="1340768"/>
            <a:ext cx="7474024" cy="5328592"/>
          </a:xfrm>
        </p:spPr>
        <p:txBody>
          <a:bodyPr>
            <a:normAutofit/>
          </a:bodyPr>
          <a:lstStyle/>
          <a:p>
            <a:r>
              <a:rPr lang="de-DE" sz="2800" dirty="0"/>
              <a:t>Rücksichtnahmepflichten ergeben sich aus § 241 II BGB: Berücksichtigung der Interessen des AG im Rahmen des Zumutbaren, bei Verstoß Pflicht zum Schadensersatz:</a:t>
            </a:r>
          </a:p>
          <a:p>
            <a:r>
              <a:rPr lang="de-DE" sz="2400" dirty="0"/>
              <a:t>Interessenwahrnehmung (z.B. AG vor Schaden bewahren)</a:t>
            </a:r>
          </a:p>
          <a:p>
            <a:r>
              <a:rPr lang="de-DE" sz="2400" dirty="0"/>
              <a:t>Verschwiegenheitspflicht</a:t>
            </a:r>
          </a:p>
          <a:p>
            <a:r>
              <a:rPr lang="de-DE" sz="2400" dirty="0"/>
              <a:t>Verbot der Konkurrenztätigkeit</a:t>
            </a:r>
          </a:p>
          <a:p>
            <a:r>
              <a:rPr lang="de-DE" sz="2400" dirty="0"/>
              <a:t>Keine Abwerbung von Mitarbeitern</a:t>
            </a:r>
          </a:p>
          <a:p>
            <a:r>
              <a:rPr lang="de-DE" sz="2400" dirty="0"/>
              <a:t>Sorgfaltspflichten</a:t>
            </a:r>
          </a:p>
          <a:p>
            <a:r>
              <a:rPr lang="de-DE" sz="2400" dirty="0"/>
              <a:t>Verbot, Schmiergelder anzunehmen</a:t>
            </a:r>
          </a:p>
        </p:txBody>
      </p:sp>
    </p:spTree>
    <p:extLst>
      <p:ext uri="{BB962C8B-B14F-4D97-AF65-F5344CB8AC3E}">
        <p14:creationId xmlns:p14="http://schemas.microsoft.com/office/powerpoint/2010/main" val="26122524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332657"/>
            <a:ext cx="7474024" cy="792087"/>
          </a:xfrm>
        </p:spPr>
        <p:txBody>
          <a:bodyPr>
            <a:normAutofit/>
          </a:bodyPr>
          <a:lstStyle/>
          <a:p>
            <a:r>
              <a:rPr lang="de-DE" sz="3200" dirty="0"/>
              <a:t>3. Schadensersatz im Arbeitsverhältnis</a:t>
            </a:r>
          </a:p>
        </p:txBody>
      </p:sp>
      <p:sp>
        <p:nvSpPr>
          <p:cNvPr id="3" name="Inhaltsplatzhalter 2"/>
          <p:cNvSpPr>
            <a:spLocks noGrp="1"/>
          </p:cNvSpPr>
          <p:nvPr>
            <p:ph idx="1"/>
          </p:nvPr>
        </p:nvSpPr>
        <p:spPr>
          <a:xfrm>
            <a:off x="611560" y="1268760"/>
            <a:ext cx="7992888" cy="5040601"/>
          </a:xfrm>
        </p:spPr>
        <p:txBody>
          <a:bodyPr>
            <a:normAutofit/>
          </a:bodyPr>
          <a:lstStyle/>
          <a:p>
            <a:r>
              <a:rPr lang="de-DE" sz="2400" dirty="0"/>
              <a:t>3.1. Grundsatz:</a:t>
            </a:r>
          </a:p>
          <a:p>
            <a:r>
              <a:rPr lang="de-DE" sz="2400" dirty="0"/>
              <a:t>Fügt der AN dem AG Schaden zu, muss er Schaden ersetzen</a:t>
            </a:r>
          </a:p>
          <a:p>
            <a:r>
              <a:rPr lang="de-DE" sz="2400" dirty="0"/>
              <a:t>BGB-Grundsatz: volle Haftung auch für einfache Fahrlässigkeit</a:t>
            </a:r>
          </a:p>
          <a:p>
            <a:r>
              <a:rPr lang="de-DE" sz="2400" dirty="0"/>
              <a:t>Im Arbeitsverhältnis unbillig:</a:t>
            </a:r>
          </a:p>
          <a:p>
            <a:r>
              <a:rPr lang="de-DE" sz="2400" dirty="0"/>
              <a:t>Potentiell großer Schaden außer Relation zur Entlohnung</a:t>
            </a:r>
          </a:p>
          <a:p>
            <a:r>
              <a:rPr lang="de-DE" sz="2400" dirty="0"/>
              <a:t>Jedem sorgfältigen AN können in langer Zeit Fehler unterlaufen</a:t>
            </a:r>
          </a:p>
          <a:p>
            <a:r>
              <a:rPr lang="de-DE" sz="2400" dirty="0"/>
              <a:t>AG kann Abläufe organisieren, sich versichern, erhält Gewinn</a:t>
            </a:r>
          </a:p>
          <a:p>
            <a:endParaRPr lang="de-DE" sz="2800" dirty="0"/>
          </a:p>
        </p:txBody>
      </p:sp>
    </p:spTree>
    <p:extLst>
      <p:ext uri="{BB962C8B-B14F-4D97-AF65-F5344CB8AC3E}">
        <p14:creationId xmlns:p14="http://schemas.microsoft.com/office/powerpoint/2010/main" val="5344942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260648"/>
            <a:ext cx="7603232" cy="648071"/>
          </a:xfrm>
        </p:spPr>
        <p:txBody>
          <a:bodyPr>
            <a:normAutofit fontScale="90000"/>
          </a:bodyPr>
          <a:lstStyle/>
          <a:p>
            <a:r>
              <a:rPr lang="de-DE" sz="3600" dirty="0"/>
              <a:t>3.2. Haftungsgrundsätze im Arbeitsrecht</a:t>
            </a:r>
            <a:r>
              <a:rPr lang="de-DE" dirty="0"/>
              <a:t>:</a:t>
            </a:r>
          </a:p>
        </p:txBody>
      </p:sp>
      <p:sp>
        <p:nvSpPr>
          <p:cNvPr id="3" name="Inhaltsplatzhalter 2"/>
          <p:cNvSpPr>
            <a:spLocks noGrp="1"/>
          </p:cNvSpPr>
          <p:nvPr>
            <p:ph idx="1"/>
          </p:nvPr>
        </p:nvSpPr>
        <p:spPr>
          <a:xfrm>
            <a:off x="395536" y="1124744"/>
            <a:ext cx="8352928" cy="5328592"/>
          </a:xfrm>
        </p:spPr>
        <p:txBody>
          <a:bodyPr>
            <a:normAutofit/>
          </a:bodyPr>
          <a:lstStyle/>
          <a:p>
            <a:r>
              <a:rPr lang="de-DE" sz="2400" dirty="0"/>
              <a:t>3.2.1) Vorsatz</a:t>
            </a:r>
          </a:p>
          <a:p>
            <a:r>
              <a:rPr lang="de-DE" sz="2400" dirty="0"/>
              <a:t>Volle Haftung des AN bei Vorsatz</a:t>
            </a:r>
          </a:p>
          <a:p>
            <a:r>
              <a:rPr lang="de-DE" sz="2400" dirty="0"/>
              <a:t>3.2.2) Grobe Fahrlässigkeit</a:t>
            </a:r>
          </a:p>
          <a:p>
            <a:r>
              <a:rPr lang="de-DE" sz="2400" dirty="0"/>
              <a:t>Bei erheblichem Verstoß gegen Sorgfaltspflichten: volle Haftung des AN, außer völliges Missverhältnis zwischen Verdienst und Schadensrisiko</a:t>
            </a:r>
          </a:p>
          <a:p>
            <a:r>
              <a:rPr lang="de-DE" sz="2400" dirty="0"/>
              <a:t>3.2.3) Mittlere (normale) Fahrlässigkeit</a:t>
            </a:r>
          </a:p>
          <a:p>
            <a:r>
              <a:rPr lang="de-DE" sz="2400" dirty="0"/>
              <a:t>Schadensteilung nach Kriterien Verhalten in der Vergangenheit, Schwierigkeit der Tätigkeit, Schadensrisiko, Mitverschulden des AG, Versicherbarkeit</a:t>
            </a:r>
          </a:p>
          <a:p>
            <a:r>
              <a:rPr lang="de-DE" sz="2400" dirty="0"/>
              <a:t>3.2.4) Leichteste Fahrlässigkeit</a:t>
            </a:r>
          </a:p>
          <a:p>
            <a:r>
              <a:rPr lang="de-DE" sz="2400" dirty="0"/>
              <a:t>Keine Haftung des AN</a:t>
            </a:r>
          </a:p>
        </p:txBody>
      </p:sp>
    </p:spTree>
    <p:extLst>
      <p:ext uri="{BB962C8B-B14F-4D97-AF65-F5344CB8AC3E}">
        <p14:creationId xmlns:p14="http://schemas.microsoft.com/office/powerpoint/2010/main" val="14526491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332657"/>
            <a:ext cx="7315200" cy="1080120"/>
          </a:xfrm>
        </p:spPr>
        <p:txBody>
          <a:bodyPr>
            <a:normAutofit/>
          </a:bodyPr>
          <a:lstStyle/>
          <a:p>
            <a:r>
              <a:rPr lang="de-DE" sz="3200" b="1" dirty="0"/>
              <a:t>Innerbetrieblicher Schadensausgleich</a:t>
            </a:r>
            <a:endParaRPr lang="de-DE" sz="3200" dirty="0"/>
          </a:p>
        </p:txBody>
      </p:sp>
      <p:sp>
        <p:nvSpPr>
          <p:cNvPr id="3" name="Inhaltsplatzhalter 2"/>
          <p:cNvSpPr>
            <a:spLocks noGrp="1"/>
          </p:cNvSpPr>
          <p:nvPr>
            <p:ph idx="1"/>
          </p:nvPr>
        </p:nvSpPr>
        <p:spPr>
          <a:xfrm>
            <a:off x="395536" y="1412776"/>
            <a:ext cx="8208912" cy="4896585"/>
          </a:xfrm>
        </p:spPr>
        <p:txBody>
          <a:bodyPr>
            <a:normAutofit/>
          </a:bodyPr>
          <a:lstStyle/>
          <a:p>
            <a:pPr marL="45720" indent="0">
              <a:buNone/>
            </a:pPr>
            <a:r>
              <a:rPr lang="de-DE" dirty="0"/>
              <a:t> </a:t>
            </a:r>
          </a:p>
          <a:p>
            <a:r>
              <a:rPr lang="de-DE" dirty="0"/>
              <a:t>Ingenieur A fährt volltrunken mit dem Firmenwagen mit deutlich überhöhter Geschwindigkeit, kommt vom Weg ab und setzt das Auto gegen einen Baum</a:t>
            </a:r>
          </a:p>
          <a:p>
            <a:r>
              <a:rPr lang="de-DE" dirty="0"/>
              <a:t> </a:t>
            </a:r>
          </a:p>
          <a:p>
            <a:r>
              <a:rPr lang="de-DE" dirty="0"/>
              <a:t>Ingenieur A übersieht eine rote Ampel, sodass es in einer Kreuzung zu einer Kollision kommt</a:t>
            </a:r>
          </a:p>
          <a:p>
            <a:r>
              <a:rPr lang="de-DE" dirty="0"/>
              <a:t> </a:t>
            </a:r>
          </a:p>
          <a:p>
            <a:r>
              <a:rPr lang="de-DE" dirty="0"/>
              <a:t>Ingenieur A arbeitet an seinem ersten großen Projekt mit, der Zeitdruck ist enorm. Nach mehreren durchgearbeiteten Nächten übersieht A, der Berechnungen von Kollegen nachkontrollieren soll, bei der Überprüfung einer Zahlenreihe einen Zahlendreher. Dadurch wird der Mast eines Windrades zu schwach dimensioniert, beim ersten Sturm knickt das Windrad um, Gesamtschaden 10 </a:t>
            </a:r>
            <a:r>
              <a:rPr lang="de-DE" dirty="0" err="1"/>
              <a:t>Mio</a:t>
            </a:r>
            <a:r>
              <a:rPr lang="de-DE" dirty="0"/>
              <a:t> EUR. </a:t>
            </a:r>
          </a:p>
          <a:p>
            <a:endParaRPr lang="de-DE" dirty="0"/>
          </a:p>
        </p:txBody>
      </p:sp>
    </p:spTree>
    <p:extLst>
      <p:ext uri="{BB962C8B-B14F-4D97-AF65-F5344CB8AC3E}">
        <p14:creationId xmlns:p14="http://schemas.microsoft.com/office/powerpoint/2010/main" val="40966352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92697"/>
            <a:ext cx="7330008" cy="1008111"/>
          </a:xfrm>
        </p:spPr>
        <p:txBody>
          <a:bodyPr/>
          <a:lstStyle/>
          <a:p>
            <a:r>
              <a:rPr lang="de-DE" dirty="0"/>
              <a:t>IV. Pflichten des Arbeitgebers</a:t>
            </a:r>
          </a:p>
        </p:txBody>
      </p:sp>
      <p:sp>
        <p:nvSpPr>
          <p:cNvPr id="3" name="Inhaltsplatzhalter 2"/>
          <p:cNvSpPr>
            <a:spLocks noGrp="1"/>
          </p:cNvSpPr>
          <p:nvPr>
            <p:ph idx="1"/>
          </p:nvPr>
        </p:nvSpPr>
        <p:spPr>
          <a:xfrm>
            <a:off x="899592" y="1772817"/>
            <a:ext cx="7330008" cy="4536544"/>
          </a:xfrm>
        </p:spPr>
        <p:txBody>
          <a:bodyPr>
            <a:normAutofit/>
          </a:bodyPr>
          <a:lstStyle/>
          <a:p>
            <a:r>
              <a:rPr lang="de-DE" sz="2800" dirty="0"/>
              <a:t>1. Lohnzahlung</a:t>
            </a:r>
          </a:p>
          <a:p>
            <a:r>
              <a:rPr lang="de-DE" sz="2800" dirty="0"/>
              <a:t>2. Pflicht zur Beschäftigung</a:t>
            </a:r>
          </a:p>
          <a:p>
            <a:r>
              <a:rPr lang="de-DE" sz="2800" dirty="0"/>
              <a:t>3. Pflicht zur Urlaubsgewährung</a:t>
            </a:r>
          </a:p>
          <a:p>
            <a:r>
              <a:rPr lang="de-DE" sz="2800" dirty="0"/>
              <a:t>4. Fürsorgepflicht</a:t>
            </a:r>
          </a:p>
          <a:p>
            <a:r>
              <a:rPr lang="de-DE" sz="2800" dirty="0"/>
              <a:t>5. Pflicht zum Aufwendungsersatz</a:t>
            </a:r>
          </a:p>
          <a:p>
            <a:r>
              <a:rPr lang="de-DE" sz="2800" i="1" dirty="0"/>
              <a:t>6. Sozialversicherungspflicht</a:t>
            </a:r>
          </a:p>
          <a:p>
            <a:endParaRPr lang="de-DE" sz="2800" dirty="0"/>
          </a:p>
        </p:txBody>
      </p:sp>
    </p:spTree>
    <p:extLst>
      <p:ext uri="{BB962C8B-B14F-4D97-AF65-F5344CB8AC3E}">
        <p14:creationId xmlns:p14="http://schemas.microsoft.com/office/powerpoint/2010/main" val="29690888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836713"/>
            <a:ext cx="7330008" cy="936103"/>
          </a:xfrm>
        </p:spPr>
        <p:txBody>
          <a:bodyPr>
            <a:normAutofit/>
          </a:bodyPr>
          <a:lstStyle/>
          <a:p>
            <a:r>
              <a:rPr lang="de-DE" sz="3600" dirty="0"/>
              <a:t>1. Lohnzahlung</a:t>
            </a:r>
          </a:p>
        </p:txBody>
      </p:sp>
      <p:sp>
        <p:nvSpPr>
          <p:cNvPr id="3" name="Inhaltsplatzhalter 2"/>
          <p:cNvSpPr>
            <a:spLocks noGrp="1"/>
          </p:cNvSpPr>
          <p:nvPr>
            <p:ph idx="1"/>
          </p:nvPr>
        </p:nvSpPr>
        <p:spPr>
          <a:xfrm>
            <a:off x="827584" y="1916833"/>
            <a:ext cx="7402016" cy="4392528"/>
          </a:xfrm>
        </p:spPr>
        <p:txBody>
          <a:bodyPr>
            <a:normAutofit/>
          </a:bodyPr>
          <a:lstStyle/>
          <a:p>
            <a:r>
              <a:rPr lang="de-DE" sz="2800" dirty="0"/>
              <a:t>Anspruch auf Lohnzahlung nach § 611 BGB </a:t>
            </a:r>
            <a:r>
              <a:rPr lang="de-DE" sz="2800" dirty="0" err="1"/>
              <a:t>i.V.m</a:t>
            </a:r>
            <a:r>
              <a:rPr lang="de-DE" sz="2800" dirty="0"/>
              <a:t>. Arbeitsvertrag</a:t>
            </a:r>
          </a:p>
          <a:p>
            <a:r>
              <a:rPr lang="de-DE" sz="2800" dirty="0"/>
              <a:t>1.1. Lohnhöhe/Mindestlohn</a:t>
            </a:r>
          </a:p>
          <a:p>
            <a:r>
              <a:rPr lang="de-DE" sz="2800" dirty="0"/>
              <a:t>1.2. Lohnerhöhung wegen Gleichbehandlung</a:t>
            </a:r>
          </a:p>
          <a:p>
            <a:r>
              <a:rPr lang="de-DE" sz="2800" dirty="0"/>
              <a:t>1.3. Form der Lohnzahlung</a:t>
            </a:r>
          </a:p>
          <a:p>
            <a:r>
              <a:rPr lang="de-DE" sz="2800" dirty="0"/>
              <a:t>1.4. Lohnarten</a:t>
            </a:r>
          </a:p>
          <a:p>
            <a:endParaRPr lang="de-DE" sz="2800" dirty="0"/>
          </a:p>
        </p:txBody>
      </p:sp>
    </p:spTree>
    <p:extLst>
      <p:ext uri="{BB962C8B-B14F-4D97-AF65-F5344CB8AC3E}">
        <p14:creationId xmlns:p14="http://schemas.microsoft.com/office/powerpoint/2010/main" val="9059136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188641"/>
            <a:ext cx="7474024" cy="576063"/>
          </a:xfrm>
        </p:spPr>
        <p:txBody>
          <a:bodyPr>
            <a:normAutofit fontScale="90000"/>
          </a:bodyPr>
          <a:lstStyle/>
          <a:p>
            <a:r>
              <a:rPr lang="de-DE" sz="3200" dirty="0"/>
              <a:t>1.1. Lohnhöhe/Mindestlohn</a:t>
            </a:r>
          </a:p>
        </p:txBody>
      </p:sp>
      <p:sp>
        <p:nvSpPr>
          <p:cNvPr id="3" name="Inhaltsplatzhalter 2"/>
          <p:cNvSpPr>
            <a:spLocks noGrp="1"/>
          </p:cNvSpPr>
          <p:nvPr>
            <p:ph idx="1"/>
          </p:nvPr>
        </p:nvSpPr>
        <p:spPr>
          <a:xfrm>
            <a:off x="251520" y="836712"/>
            <a:ext cx="8892480" cy="5760640"/>
          </a:xfrm>
        </p:spPr>
        <p:txBody>
          <a:bodyPr>
            <a:normAutofit/>
          </a:bodyPr>
          <a:lstStyle/>
          <a:p>
            <a:r>
              <a:rPr lang="de-DE" sz="2400" dirty="0"/>
              <a:t>Lohn grundsätzlich frei </a:t>
            </a:r>
            <a:r>
              <a:rPr lang="de-DE" sz="2400" dirty="0" err="1"/>
              <a:t>aushandelbar</a:t>
            </a:r>
            <a:r>
              <a:rPr lang="de-DE" sz="2400" dirty="0"/>
              <a:t>, aber Mindeststandard: </a:t>
            </a:r>
          </a:p>
          <a:p>
            <a:r>
              <a:rPr lang="de-DE" sz="2400" dirty="0"/>
              <a:t>1.1.1) Mindestlohngesetz (</a:t>
            </a:r>
            <a:r>
              <a:rPr lang="de-DE" sz="2400" dirty="0" err="1"/>
              <a:t>MiLoG</a:t>
            </a:r>
            <a:r>
              <a:rPr lang="de-DE" sz="2400" dirty="0"/>
              <a:t>)</a:t>
            </a:r>
          </a:p>
          <a:p>
            <a:r>
              <a:rPr lang="de-DE" sz="2400" dirty="0"/>
              <a:t>9,35 EUR brutto/Stunde, §§ 1, 20 MiLoG</a:t>
            </a:r>
          </a:p>
          <a:p>
            <a:r>
              <a:rPr lang="de-DE" sz="2400" dirty="0"/>
              <a:t>Abweichende Vereinbarung unwirksam, § 3 </a:t>
            </a:r>
            <a:r>
              <a:rPr lang="de-DE" sz="2400" dirty="0" err="1"/>
              <a:t>MiLoG</a:t>
            </a:r>
            <a:endParaRPr lang="de-DE" sz="2400" dirty="0"/>
          </a:p>
          <a:p>
            <a:r>
              <a:rPr lang="de-DE" sz="2400" dirty="0" err="1"/>
              <a:t>MiLoG</a:t>
            </a:r>
            <a:r>
              <a:rPr lang="de-DE" sz="2400" dirty="0"/>
              <a:t> gilt nicht für bestimmte Praktika</a:t>
            </a:r>
          </a:p>
          <a:p>
            <a:r>
              <a:rPr lang="de-DE" sz="2400" dirty="0"/>
              <a:t>1.1.2) Sittenwidrigkeit, § 138 BGB</a:t>
            </a:r>
          </a:p>
          <a:p>
            <a:r>
              <a:rPr lang="de-DE" sz="2400" dirty="0"/>
              <a:t>Unwirksamkeit der Lohnvereinbarung, wenn </a:t>
            </a:r>
          </a:p>
          <a:p>
            <a:r>
              <a:rPr lang="de-DE" sz="2400" dirty="0"/>
              <a:t>weniger als 2/3 des üblichen Lohns, bei Tarifbindung weniger als </a:t>
            </a:r>
            <a:r>
              <a:rPr lang="de-DE" sz="2400" dirty="0" err="1"/>
              <a:t>tarifl</a:t>
            </a:r>
            <a:r>
              <a:rPr lang="de-DE" sz="2400" dirty="0"/>
              <a:t>. Mindestlohn; </a:t>
            </a:r>
          </a:p>
          <a:p>
            <a:r>
              <a:rPr lang="de-DE" sz="2400" dirty="0"/>
              <a:t>Lohn erst ab nicht ohne weiteres zu erreichendem Mindesterfolg gezahlt</a:t>
            </a:r>
          </a:p>
          <a:p>
            <a:r>
              <a:rPr lang="de-DE" sz="2400" dirty="0"/>
              <a:t>Praktikum: Grobes Missverhältnis Leistung/Lohn</a:t>
            </a:r>
          </a:p>
          <a:p>
            <a:r>
              <a:rPr lang="de-DE" sz="2400" dirty="0"/>
              <a:t>Folgen: Üblicher Lohn geschuldet, § 612 II BGB</a:t>
            </a:r>
          </a:p>
          <a:p>
            <a:endParaRPr lang="de-DE" sz="2800" dirty="0"/>
          </a:p>
          <a:p>
            <a:endParaRPr lang="de-DE" sz="2800" dirty="0"/>
          </a:p>
          <a:p>
            <a:endParaRPr lang="de-DE" sz="2800" dirty="0"/>
          </a:p>
        </p:txBody>
      </p:sp>
    </p:spTree>
    <p:extLst>
      <p:ext uri="{BB962C8B-B14F-4D97-AF65-F5344CB8AC3E}">
        <p14:creationId xmlns:p14="http://schemas.microsoft.com/office/powerpoint/2010/main" val="1497098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1544715"/>
            <a:ext cx="7330008" cy="732157"/>
          </a:xfrm>
        </p:spPr>
        <p:txBody>
          <a:bodyPr>
            <a:normAutofit/>
          </a:bodyPr>
          <a:lstStyle/>
          <a:p>
            <a:r>
              <a:rPr lang="de-DE" sz="3200" dirty="0"/>
              <a:t>2.2. Arbeitgeber</a:t>
            </a:r>
          </a:p>
        </p:txBody>
      </p:sp>
      <p:sp>
        <p:nvSpPr>
          <p:cNvPr id="3" name="Inhaltsplatzhalter 2"/>
          <p:cNvSpPr>
            <a:spLocks noGrp="1"/>
          </p:cNvSpPr>
          <p:nvPr>
            <p:ph idx="1"/>
          </p:nvPr>
        </p:nvSpPr>
        <p:spPr/>
        <p:txBody>
          <a:bodyPr>
            <a:normAutofit/>
          </a:bodyPr>
          <a:lstStyle/>
          <a:p>
            <a:r>
              <a:rPr lang="de-DE" sz="2800" dirty="0"/>
              <a:t>Wer mindestens einen anderen im Rahmen eines Arbeitsverhältnisses beschäftigt, kraft Arbeitsvertrag die Dienstleistung fordern und darüber disponieren kann, den Nutzen daraus hat und eine Vergütung schuldet</a:t>
            </a:r>
          </a:p>
          <a:p>
            <a:endParaRPr lang="de-DE" sz="2800" dirty="0"/>
          </a:p>
        </p:txBody>
      </p:sp>
    </p:spTree>
    <p:extLst>
      <p:ext uri="{BB962C8B-B14F-4D97-AF65-F5344CB8AC3E}">
        <p14:creationId xmlns:p14="http://schemas.microsoft.com/office/powerpoint/2010/main" val="3780165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764704"/>
            <a:ext cx="7387208" cy="792088"/>
          </a:xfrm>
        </p:spPr>
        <p:txBody>
          <a:bodyPr>
            <a:normAutofit fontScale="90000"/>
          </a:bodyPr>
          <a:lstStyle/>
          <a:p>
            <a:br>
              <a:rPr lang="de-DE" dirty="0"/>
            </a:br>
            <a:r>
              <a:rPr lang="de-DE" dirty="0"/>
              <a:t>1.</a:t>
            </a:r>
            <a:r>
              <a:rPr lang="de-DE" sz="3600" dirty="0"/>
              <a:t>2. Lohn und Gleichheitsgrundsatz</a:t>
            </a:r>
          </a:p>
        </p:txBody>
      </p:sp>
      <p:sp>
        <p:nvSpPr>
          <p:cNvPr id="3" name="Inhaltsplatzhalter 2"/>
          <p:cNvSpPr>
            <a:spLocks noGrp="1"/>
          </p:cNvSpPr>
          <p:nvPr>
            <p:ph idx="1"/>
          </p:nvPr>
        </p:nvSpPr>
        <p:spPr>
          <a:xfrm>
            <a:off x="755576" y="1772816"/>
            <a:ext cx="7459216" cy="4464496"/>
          </a:xfrm>
        </p:spPr>
        <p:txBody>
          <a:bodyPr>
            <a:normAutofit/>
          </a:bodyPr>
          <a:lstStyle/>
          <a:p>
            <a:r>
              <a:rPr lang="de-DE" sz="2800" dirty="0"/>
              <a:t>Grundsätzlich kein Anspruch auf gleiche Entlohnung wie andere Mitarbeiter, außer: wenn Lohn nicht individuell ausgehandelt, sondern für eine Gruppe in gleicher Weise gewährt wird, ein AN erhält aus unsachlichen Gründen weniger</a:t>
            </a:r>
          </a:p>
          <a:p>
            <a:r>
              <a:rPr lang="de-DE" sz="2800" dirty="0"/>
              <a:t>Unzulässig Benachteiligung aus Gründen Geschlecht, Rasse (§§ 1,7,8 AGG) und Teilzeitbeschäftigter</a:t>
            </a:r>
          </a:p>
        </p:txBody>
      </p:sp>
    </p:spTree>
    <p:extLst>
      <p:ext uri="{BB962C8B-B14F-4D97-AF65-F5344CB8AC3E}">
        <p14:creationId xmlns:p14="http://schemas.microsoft.com/office/powerpoint/2010/main" val="39808275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76673"/>
            <a:ext cx="7402016" cy="504055"/>
          </a:xfrm>
        </p:spPr>
        <p:txBody>
          <a:bodyPr>
            <a:noAutofit/>
          </a:bodyPr>
          <a:lstStyle/>
          <a:p>
            <a:r>
              <a:rPr lang="de-DE" sz="3200" dirty="0"/>
              <a:t>1.3. Form des Lohnzahlung</a:t>
            </a:r>
          </a:p>
        </p:txBody>
      </p:sp>
      <p:sp>
        <p:nvSpPr>
          <p:cNvPr id="3" name="Inhaltsplatzhalter 2"/>
          <p:cNvSpPr>
            <a:spLocks noGrp="1"/>
          </p:cNvSpPr>
          <p:nvPr>
            <p:ph idx="1"/>
          </p:nvPr>
        </p:nvSpPr>
        <p:spPr>
          <a:xfrm>
            <a:off x="899592" y="1268761"/>
            <a:ext cx="7330008" cy="5040600"/>
          </a:xfrm>
        </p:spPr>
        <p:txBody>
          <a:bodyPr>
            <a:normAutofit/>
          </a:bodyPr>
          <a:lstStyle/>
          <a:p>
            <a:r>
              <a:rPr lang="de-DE" sz="2800" dirty="0"/>
              <a:t>Lohn ist in Geld zu zahlen, Sachbezüge in gewissem Umfang zulässig (§ 107 GewO)</a:t>
            </a:r>
          </a:p>
          <a:p>
            <a:r>
              <a:rPr lang="de-DE" sz="2800" dirty="0"/>
              <a:t>AN vorleistungspflichtig</a:t>
            </a:r>
          </a:p>
        </p:txBody>
      </p:sp>
    </p:spTree>
    <p:extLst>
      <p:ext uri="{BB962C8B-B14F-4D97-AF65-F5344CB8AC3E}">
        <p14:creationId xmlns:p14="http://schemas.microsoft.com/office/powerpoint/2010/main" val="21070877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980729"/>
            <a:ext cx="7330008" cy="1008111"/>
          </a:xfrm>
        </p:spPr>
        <p:txBody>
          <a:bodyPr>
            <a:normAutofit/>
          </a:bodyPr>
          <a:lstStyle/>
          <a:p>
            <a:r>
              <a:rPr lang="de-DE" sz="3200" dirty="0"/>
              <a:t>1.4. Lohnarten</a:t>
            </a:r>
          </a:p>
        </p:txBody>
      </p:sp>
      <p:sp>
        <p:nvSpPr>
          <p:cNvPr id="3" name="Inhaltsplatzhalter 2"/>
          <p:cNvSpPr>
            <a:spLocks noGrp="1"/>
          </p:cNvSpPr>
          <p:nvPr>
            <p:ph idx="1"/>
          </p:nvPr>
        </p:nvSpPr>
        <p:spPr/>
        <p:txBody>
          <a:bodyPr/>
          <a:lstStyle/>
          <a:p>
            <a:pPr marL="45720" indent="0">
              <a:buNone/>
            </a:pPr>
            <a:endParaRPr lang="de-DE" dirty="0"/>
          </a:p>
          <a:p>
            <a:r>
              <a:rPr lang="de-DE" sz="2800" dirty="0"/>
              <a:t>Zeitlohn (Stundenlohn)</a:t>
            </a:r>
          </a:p>
          <a:p>
            <a:r>
              <a:rPr lang="de-DE" sz="2800" dirty="0"/>
              <a:t>Leistungslohn (Akkordlohn)</a:t>
            </a:r>
          </a:p>
          <a:p>
            <a:r>
              <a:rPr lang="de-DE" sz="2800" dirty="0"/>
              <a:t>Sonderformen: Zuschläge (Überstunden, Feiertagsarbeit), Gewinnbeteiligungen, Provisionen, Gratifikationen </a:t>
            </a:r>
          </a:p>
          <a:p>
            <a:endParaRPr lang="de-DE" sz="2800" dirty="0"/>
          </a:p>
        </p:txBody>
      </p:sp>
    </p:spTree>
    <p:extLst>
      <p:ext uri="{BB962C8B-B14F-4D97-AF65-F5344CB8AC3E}">
        <p14:creationId xmlns:p14="http://schemas.microsoft.com/office/powerpoint/2010/main" val="26837793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04665"/>
            <a:ext cx="7402016" cy="144015"/>
          </a:xfrm>
        </p:spPr>
        <p:txBody>
          <a:bodyPr>
            <a:noAutofit/>
          </a:bodyPr>
          <a:lstStyle/>
          <a:p>
            <a:r>
              <a:rPr lang="de-DE" sz="2800" dirty="0"/>
              <a:t>Gratifikation:</a:t>
            </a:r>
          </a:p>
        </p:txBody>
      </p:sp>
      <p:sp>
        <p:nvSpPr>
          <p:cNvPr id="3" name="Inhaltsplatzhalter 2"/>
          <p:cNvSpPr>
            <a:spLocks noGrp="1"/>
          </p:cNvSpPr>
          <p:nvPr>
            <p:ph idx="1"/>
          </p:nvPr>
        </p:nvSpPr>
        <p:spPr>
          <a:xfrm>
            <a:off x="755576" y="476672"/>
            <a:ext cx="7474024" cy="6120680"/>
          </a:xfrm>
        </p:spPr>
        <p:txBody>
          <a:bodyPr>
            <a:normAutofit/>
          </a:bodyPr>
          <a:lstStyle/>
          <a:p>
            <a:r>
              <a:rPr lang="de-DE" sz="2400" dirty="0"/>
              <a:t>Anspruch auf Gratifikation aus: Tarifvertrag, Arbeitsvertrag, betrieblicher Übung, Betriebsvereinbarung, allgemeiner Gleichbehandlungsgrundsatz</a:t>
            </a:r>
          </a:p>
          <a:p>
            <a:r>
              <a:rPr lang="de-DE" sz="2400" dirty="0"/>
              <a:t>Anspruch, wenn Arbeitsverhältnis besteht (Kürzung für Krankheitszeiten zulässig, § 4a EFZG)</a:t>
            </a:r>
          </a:p>
          <a:p>
            <a:r>
              <a:rPr lang="de-DE" sz="2400" dirty="0"/>
              <a:t>Anerkennung für geleistete Arbeit und Anreiz zur Betriebstreue </a:t>
            </a:r>
            <a:r>
              <a:rPr lang="de-DE" sz="2400" dirty="0">
                <a:sym typeface="Wingdings" panose="05000000000000000000" pitchFamily="2" charset="2"/>
              </a:rPr>
              <a:t> Rückzahlungsklauseln bei Ausscheiden aus Betrieb zulässig:</a:t>
            </a:r>
          </a:p>
          <a:p>
            <a:r>
              <a:rPr lang="de-DE" sz="2400" dirty="0">
                <a:sym typeface="Wingdings" panose="05000000000000000000" pitchFamily="2" charset="2"/>
              </a:rPr>
              <a:t>Bis 100 EUR: keine Rückzahlung</a:t>
            </a:r>
          </a:p>
          <a:p>
            <a:r>
              <a:rPr lang="de-DE" sz="2400" dirty="0">
                <a:sym typeface="Wingdings" panose="05000000000000000000" pitchFamily="2" charset="2"/>
              </a:rPr>
              <a:t>100 EUR bis ein Monatsgehalt: Bei Ausscheiden bis 31.3. des Folgejahres Rückzahlung</a:t>
            </a:r>
          </a:p>
          <a:p>
            <a:r>
              <a:rPr lang="de-DE" sz="2400" dirty="0">
                <a:sym typeface="Wingdings" panose="05000000000000000000" pitchFamily="2" charset="2"/>
              </a:rPr>
              <a:t>Mehr als ein Monatsgehalt: bis 30.06. Rückzahlung</a:t>
            </a:r>
          </a:p>
          <a:p>
            <a:r>
              <a:rPr lang="de-DE" sz="2400" dirty="0">
                <a:sym typeface="Wingdings" panose="05000000000000000000" pitchFamily="2" charset="2"/>
              </a:rPr>
              <a:t>Besonders hohe Gratifikation: maximal bis 30.09. Rückzahlung </a:t>
            </a:r>
            <a:endParaRPr lang="de-DE" sz="2400" dirty="0"/>
          </a:p>
        </p:txBody>
      </p:sp>
    </p:spTree>
    <p:extLst>
      <p:ext uri="{BB962C8B-B14F-4D97-AF65-F5344CB8AC3E}">
        <p14:creationId xmlns:p14="http://schemas.microsoft.com/office/powerpoint/2010/main" val="36224857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76673"/>
            <a:ext cx="7402016" cy="720079"/>
          </a:xfrm>
        </p:spPr>
        <p:txBody>
          <a:bodyPr>
            <a:normAutofit/>
          </a:bodyPr>
          <a:lstStyle/>
          <a:p>
            <a:r>
              <a:rPr lang="de-DE" sz="3600" dirty="0"/>
              <a:t>2. Pflicht zur Beschäftigung</a:t>
            </a:r>
          </a:p>
        </p:txBody>
      </p:sp>
      <p:sp>
        <p:nvSpPr>
          <p:cNvPr id="3" name="Inhaltsplatzhalter 2"/>
          <p:cNvSpPr>
            <a:spLocks noGrp="1"/>
          </p:cNvSpPr>
          <p:nvPr>
            <p:ph idx="1"/>
          </p:nvPr>
        </p:nvSpPr>
        <p:spPr>
          <a:xfrm>
            <a:off x="827584" y="1484784"/>
            <a:ext cx="7402016" cy="4824577"/>
          </a:xfrm>
        </p:spPr>
        <p:txBody>
          <a:bodyPr>
            <a:normAutofit lnSpcReduction="10000"/>
          </a:bodyPr>
          <a:lstStyle/>
          <a:p>
            <a:r>
              <a:rPr lang="de-DE" sz="2800" dirty="0"/>
              <a:t>Anspruch des AN auf Beschäftigung im Rahmen des arbeitsvertraglich Vereinbarten, auch nach Kündigung (bis zum Ende der Kündigungsfrist)</a:t>
            </a:r>
          </a:p>
          <a:p>
            <a:r>
              <a:rPr lang="de-DE" sz="2800" dirty="0"/>
              <a:t>Grund: Sammlung von Berufserfahrung, Anschluss an Neuerungen im Beruf</a:t>
            </a:r>
          </a:p>
          <a:p>
            <a:r>
              <a:rPr lang="de-DE" sz="2800" dirty="0"/>
              <a:t>Kein Anspruch wenn:</a:t>
            </a:r>
          </a:p>
          <a:p>
            <a:r>
              <a:rPr lang="de-DE" sz="2800" dirty="0"/>
              <a:t>Arbeitsplatz weggefallen</a:t>
            </a:r>
          </a:p>
          <a:p>
            <a:r>
              <a:rPr lang="de-DE" sz="2800" dirty="0"/>
              <a:t>Suspendierung des AN (z.B. Klärung des Verdachts auf strafbare Handlung)</a:t>
            </a:r>
          </a:p>
          <a:p>
            <a:r>
              <a:rPr lang="de-DE" sz="2800" dirty="0"/>
              <a:t>Unzumutbarkeit der Beschäftigung für AG</a:t>
            </a:r>
          </a:p>
          <a:p>
            <a:endParaRPr lang="de-DE" sz="2800" dirty="0"/>
          </a:p>
        </p:txBody>
      </p:sp>
    </p:spTree>
    <p:extLst>
      <p:ext uri="{BB962C8B-B14F-4D97-AF65-F5344CB8AC3E}">
        <p14:creationId xmlns:p14="http://schemas.microsoft.com/office/powerpoint/2010/main" val="9571375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764705"/>
            <a:ext cx="7330008" cy="792087"/>
          </a:xfrm>
        </p:spPr>
        <p:txBody>
          <a:bodyPr>
            <a:normAutofit/>
          </a:bodyPr>
          <a:lstStyle/>
          <a:p>
            <a:r>
              <a:rPr lang="de-DE" sz="3600" dirty="0"/>
              <a:t>3. Pflicht zur Urlaubsgewährung</a:t>
            </a:r>
          </a:p>
        </p:txBody>
      </p:sp>
      <p:sp>
        <p:nvSpPr>
          <p:cNvPr id="3" name="Inhaltsplatzhalter 2"/>
          <p:cNvSpPr>
            <a:spLocks noGrp="1"/>
          </p:cNvSpPr>
          <p:nvPr>
            <p:ph idx="1"/>
          </p:nvPr>
        </p:nvSpPr>
        <p:spPr>
          <a:xfrm>
            <a:off x="899592" y="1988841"/>
            <a:ext cx="7330008" cy="4320520"/>
          </a:xfrm>
        </p:spPr>
        <p:txBody>
          <a:bodyPr>
            <a:normAutofit/>
          </a:bodyPr>
          <a:lstStyle/>
          <a:p>
            <a:r>
              <a:rPr lang="de-DE" sz="2800" dirty="0"/>
              <a:t>3.1. Urlaubsanspruch</a:t>
            </a:r>
          </a:p>
          <a:p>
            <a:r>
              <a:rPr lang="de-DE" sz="2800" dirty="0"/>
              <a:t>3.2. Entstehen des Anspruchs</a:t>
            </a:r>
          </a:p>
          <a:p>
            <a:r>
              <a:rPr lang="de-DE" sz="2800" dirty="0"/>
              <a:t>3.3. Urlaub und Krankheit</a:t>
            </a:r>
          </a:p>
          <a:p>
            <a:r>
              <a:rPr lang="de-DE" sz="2800" dirty="0"/>
              <a:t>3.4. Urlaubsgewährung</a:t>
            </a:r>
          </a:p>
          <a:p>
            <a:endParaRPr lang="de-DE" sz="2800" dirty="0"/>
          </a:p>
        </p:txBody>
      </p:sp>
    </p:spTree>
    <p:extLst>
      <p:ext uri="{BB962C8B-B14F-4D97-AF65-F5344CB8AC3E}">
        <p14:creationId xmlns:p14="http://schemas.microsoft.com/office/powerpoint/2010/main" val="30556983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04665"/>
            <a:ext cx="7402016" cy="1008111"/>
          </a:xfrm>
        </p:spPr>
        <p:txBody>
          <a:bodyPr>
            <a:normAutofit/>
          </a:bodyPr>
          <a:lstStyle/>
          <a:p>
            <a:r>
              <a:rPr lang="de-DE" sz="3200" dirty="0"/>
              <a:t>Fallfragen Urlaub</a:t>
            </a:r>
          </a:p>
        </p:txBody>
      </p:sp>
      <p:sp>
        <p:nvSpPr>
          <p:cNvPr id="3" name="Inhaltsplatzhalter 2"/>
          <p:cNvSpPr>
            <a:spLocks noGrp="1"/>
          </p:cNvSpPr>
          <p:nvPr>
            <p:ph idx="1"/>
          </p:nvPr>
        </p:nvSpPr>
        <p:spPr>
          <a:xfrm>
            <a:off x="827584" y="1700809"/>
            <a:ext cx="7402016" cy="4608552"/>
          </a:xfrm>
        </p:spPr>
        <p:txBody>
          <a:bodyPr/>
          <a:lstStyle/>
          <a:p>
            <a:r>
              <a:rPr lang="de-DE" sz="2400" dirty="0"/>
              <a:t>Arbeitgeber B ist der Meinung, die Arbeit in seinem Betrieb sei die reinste Erholung, Urlaub sei nicht nötig. Seinen Mitarbeitern gewährt er eine Woche Urlaub, den Lohn zahlt er in dieser Zeit auch nicht aus. Zulässig?</a:t>
            </a:r>
          </a:p>
          <a:p>
            <a:r>
              <a:rPr lang="de-DE" sz="2400" dirty="0"/>
              <a:t> </a:t>
            </a:r>
          </a:p>
          <a:p>
            <a:r>
              <a:rPr lang="de-DE" sz="2400" dirty="0"/>
              <a:t>A ist Lehrling in einem Betrieb, in dem von Montag bis Freitag gearbeitet wird. Wie viele Tage kann er pro Jahr urlaubsbedingt zu Hause bleiben?</a:t>
            </a:r>
          </a:p>
          <a:p>
            <a:endParaRPr lang="de-DE" dirty="0"/>
          </a:p>
        </p:txBody>
      </p:sp>
    </p:spTree>
    <p:extLst>
      <p:ext uri="{BB962C8B-B14F-4D97-AF65-F5344CB8AC3E}">
        <p14:creationId xmlns:p14="http://schemas.microsoft.com/office/powerpoint/2010/main" val="41224692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76673"/>
            <a:ext cx="7330008" cy="792087"/>
          </a:xfrm>
        </p:spPr>
        <p:txBody>
          <a:bodyPr>
            <a:normAutofit/>
          </a:bodyPr>
          <a:lstStyle/>
          <a:p>
            <a:r>
              <a:rPr lang="de-DE" sz="3200" dirty="0"/>
              <a:t>3.1. Urlaubsanspruch</a:t>
            </a:r>
          </a:p>
        </p:txBody>
      </p:sp>
      <p:sp>
        <p:nvSpPr>
          <p:cNvPr id="3" name="Inhaltsplatzhalter 2"/>
          <p:cNvSpPr>
            <a:spLocks noGrp="1"/>
          </p:cNvSpPr>
          <p:nvPr>
            <p:ph idx="1"/>
          </p:nvPr>
        </p:nvSpPr>
        <p:spPr>
          <a:xfrm>
            <a:off x="899592" y="1628801"/>
            <a:ext cx="7330008" cy="4680560"/>
          </a:xfrm>
        </p:spPr>
        <p:txBody>
          <a:bodyPr>
            <a:normAutofit/>
          </a:bodyPr>
          <a:lstStyle/>
          <a:p>
            <a:r>
              <a:rPr lang="de-DE" sz="2800" dirty="0"/>
              <a:t>Mindestanspruch auf 24 Werktage Erholungsurlaub (bei 6-Tage-Woche, daher 20 Tage bei 5-Tage-Woche), § 3 Bundesurlaubsgesetz (BUrlG)</a:t>
            </a:r>
          </a:p>
          <a:p>
            <a:r>
              <a:rPr lang="de-DE" sz="2800" dirty="0"/>
              <a:t>Während Urlaub Weiterzahlung des Lohns (§ 11 BUrlG)</a:t>
            </a:r>
          </a:p>
          <a:p>
            <a:r>
              <a:rPr lang="de-DE" sz="2800" dirty="0"/>
              <a:t>Tarifverträge/Arbeitsverträge oft mehr Urlaub/zusätzlich Urlaubsgeld vereinbart</a:t>
            </a:r>
          </a:p>
          <a:p>
            <a:r>
              <a:rPr lang="de-DE" sz="2800" dirty="0"/>
              <a:t>Sonderregeln für Jugendliche (Jugendarbeitsschutzgesetz)</a:t>
            </a:r>
          </a:p>
          <a:p>
            <a:endParaRPr lang="de-DE" sz="2800" dirty="0"/>
          </a:p>
          <a:p>
            <a:endParaRPr lang="de-DE" sz="2800" dirty="0"/>
          </a:p>
        </p:txBody>
      </p:sp>
    </p:spTree>
    <p:extLst>
      <p:ext uri="{BB962C8B-B14F-4D97-AF65-F5344CB8AC3E}">
        <p14:creationId xmlns:p14="http://schemas.microsoft.com/office/powerpoint/2010/main" val="29575381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620689"/>
            <a:ext cx="7402016" cy="864095"/>
          </a:xfrm>
        </p:spPr>
        <p:txBody>
          <a:bodyPr>
            <a:normAutofit/>
          </a:bodyPr>
          <a:lstStyle/>
          <a:p>
            <a:r>
              <a:rPr lang="de-DE" sz="3200" dirty="0"/>
              <a:t>3.2. Entstehen des Urlaubsanspruchs</a:t>
            </a:r>
          </a:p>
        </p:txBody>
      </p:sp>
      <p:sp>
        <p:nvSpPr>
          <p:cNvPr id="3" name="Inhaltsplatzhalter 2"/>
          <p:cNvSpPr>
            <a:spLocks noGrp="1"/>
          </p:cNvSpPr>
          <p:nvPr>
            <p:ph idx="1"/>
          </p:nvPr>
        </p:nvSpPr>
        <p:spPr>
          <a:xfrm>
            <a:off x="899592" y="1700809"/>
            <a:ext cx="7330008" cy="4608552"/>
          </a:xfrm>
        </p:spPr>
        <p:txBody>
          <a:bodyPr>
            <a:normAutofit lnSpcReduction="10000"/>
          </a:bodyPr>
          <a:lstStyle/>
          <a:p>
            <a:r>
              <a:rPr lang="de-DE" sz="2800" dirty="0"/>
              <a:t>Entstehen jeweils für ein Kalenderjahr (§ 1 BUrlG)</a:t>
            </a:r>
          </a:p>
          <a:p>
            <a:r>
              <a:rPr lang="de-DE" sz="2800" dirty="0"/>
              <a:t>Nach Beginn eines Arbeitsverhältnisses Anspruch auf Entstehen des vollen Jahresurlaubs erstmals nach Wartezeit von sechs Monaten (§ 4 BUrlG)</a:t>
            </a:r>
          </a:p>
          <a:p>
            <a:r>
              <a:rPr lang="de-DE" sz="2800" dirty="0"/>
              <a:t>Folgejahre: Anspruch entsteht ohne Wartezeit</a:t>
            </a:r>
          </a:p>
          <a:p>
            <a:r>
              <a:rPr lang="de-DE" sz="2800" dirty="0"/>
              <a:t>§ 17 BEEG: Kürzung für jeden Monat Elternzeit um 1/12 zulässig</a:t>
            </a:r>
          </a:p>
          <a:p>
            <a:endParaRPr lang="de-DE" sz="2800" dirty="0"/>
          </a:p>
        </p:txBody>
      </p:sp>
    </p:spTree>
    <p:extLst>
      <p:ext uri="{BB962C8B-B14F-4D97-AF65-F5344CB8AC3E}">
        <p14:creationId xmlns:p14="http://schemas.microsoft.com/office/powerpoint/2010/main" val="14261601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332657"/>
            <a:ext cx="7330008" cy="360039"/>
          </a:xfrm>
        </p:spPr>
        <p:txBody>
          <a:bodyPr>
            <a:normAutofit fontScale="90000"/>
          </a:bodyPr>
          <a:lstStyle/>
          <a:p>
            <a:endParaRPr lang="de-DE" dirty="0"/>
          </a:p>
        </p:txBody>
      </p:sp>
      <p:sp>
        <p:nvSpPr>
          <p:cNvPr id="3" name="Inhaltsplatzhalter 2"/>
          <p:cNvSpPr>
            <a:spLocks noGrp="1"/>
          </p:cNvSpPr>
          <p:nvPr>
            <p:ph idx="1"/>
          </p:nvPr>
        </p:nvSpPr>
        <p:spPr>
          <a:xfrm>
            <a:off x="899592" y="908720"/>
            <a:ext cx="7330008" cy="5400641"/>
          </a:xfrm>
        </p:spPr>
        <p:txBody>
          <a:bodyPr>
            <a:normAutofit/>
          </a:bodyPr>
          <a:lstStyle/>
          <a:p>
            <a:r>
              <a:rPr lang="de-DE" sz="2800" dirty="0"/>
              <a:t>Wartezeit nicht erfüllt (Arbeitsverhältnis endet vor Ablauf von 12 Monaten, beginnt in 2. Jahreshälfte) oder Arbeitsverhältnis endet in erster Hälfte des Kalenderjahres:</a:t>
            </a:r>
          </a:p>
          <a:p>
            <a:pPr marL="45720" indent="0">
              <a:buNone/>
            </a:pPr>
            <a:r>
              <a:rPr lang="de-DE" sz="2800" dirty="0"/>
              <a:t>  Urlaub wird </a:t>
            </a:r>
            <a:r>
              <a:rPr lang="de-DE" sz="2800" dirty="0" err="1"/>
              <a:t>gezwölftelt</a:t>
            </a:r>
            <a:r>
              <a:rPr lang="de-DE" sz="2800" dirty="0"/>
              <a:t>, § 5 I BUrlG</a:t>
            </a:r>
          </a:p>
          <a:p>
            <a:r>
              <a:rPr lang="de-DE" sz="2800" dirty="0"/>
              <a:t>Ausscheiden in der 2. Jahreshälfte:  </a:t>
            </a:r>
          </a:p>
          <a:p>
            <a:pPr marL="45720" indent="0">
              <a:buNone/>
            </a:pPr>
            <a:r>
              <a:rPr lang="de-DE" sz="2800" dirty="0"/>
              <a:t>  Anspruch auf vollen Jahresurlaub</a:t>
            </a:r>
          </a:p>
          <a:p>
            <a:r>
              <a:rPr lang="de-DE" sz="2800" dirty="0"/>
              <a:t>Ausscheiden in 1. Jahreshälfte und </a:t>
            </a:r>
          </a:p>
          <a:p>
            <a:pPr marL="45720" indent="0">
              <a:buNone/>
            </a:pPr>
            <a:r>
              <a:rPr lang="de-DE" sz="2800" dirty="0"/>
              <a:t>  gesamter Jahresurlaub genommen: Keine </a:t>
            </a:r>
          </a:p>
          <a:p>
            <a:pPr marL="45720" indent="0">
              <a:buNone/>
            </a:pPr>
            <a:r>
              <a:rPr lang="de-DE" sz="2800" dirty="0"/>
              <a:t>  Pflicht zur Rückzahlung des </a:t>
            </a:r>
          </a:p>
          <a:p>
            <a:pPr marL="45720" indent="0">
              <a:buNone/>
            </a:pPr>
            <a:r>
              <a:rPr lang="de-DE" sz="2800" dirty="0"/>
              <a:t>  Urlaubsentgelts, § 5 III BUrlG</a:t>
            </a:r>
          </a:p>
          <a:p>
            <a:endParaRPr lang="de-DE" sz="2800" dirty="0"/>
          </a:p>
        </p:txBody>
      </p:sp>
    </p:spTree>
    <p:extLst>
      <p:ext uri="{BB962C8B-B14F-4D97-AF65-F5344CB8AC3E}">
        <p14:creationId xmlns:p14="http://schemas.microsoft.com/office/powerpoint/2010/main" val="2922126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548680"/>
            <a:ext cx="7402016" cy="720080"/>
          </a:xfrm>
        </p:spPr>
        <p:txBody>
          <a:bodyPr>
            <a:normAutofit/>
          </a:bodyPr>
          <a:lstStyle/>
          <a:p>
            <a:r>
              <a:rPr lang="de-DE" sz="3200" dirty="0"/>
              <a:t>2.3. Arbeitnehmer</a:t>
            </a:r>
          </a:p>
        </p:txBody>
      </p:sp>
      <p:sp>
        <p:nvSpPr>
          <p:cNvPr id="3" name="Inhaltsplatzhalter 2"/>
          <p:cNvSpPr>
            <a:spLocks noGrp="1"/>
          </p:cNvSpPr>
          <p:nvPr>
            <p:ph idx="1"/>
          </p:nvPr>
        </p:nvSpPr>
        <p:spPr>
          <a:xfrm>
            <a:off x="827584" y="1268760"/>
            <a:ext cx="7387208" cy="4824536"/>
          </a:xfrm>
        </p:spPr>
        <p:txBody>
          <a:bodyPr>
            <a:normAutofit lnSpcReduction="10000"/>
          </a:bodyPr>
          <a:lstStyle/>
          <a:p>
            <a:pPr marL="45720" indent="0">
              <a:buNone/>
            </a:pPr>
            <a:endParaRPr lang="de-DE" sz="2800" dirty="0"/>
          </a:p>
          <a:p>
            <a:pPr marL="45720" indent="0">
              <a:buNone/>
            </a:pPr>
            <a:r>
              <a:rPr lang="de-DE" sz="2800" dirty="0"/>
              <a:t>2.3.1) Wer aufgrund eines </a:t>
            </a:r>
          </a:p>
          <a:p>
            <a:r>
              <a:rPr lang="de-DE" sz="2400" dirty="0"/>
              <a:t>privatrechtlichen Vertrages (nicht Beamte, mithelfende Familienangehörige)</a:t>
            </a:r>
          </a:p>
          <a:p>
            <a:r>
              <a:rPr lang="de-DE" sz="2400" dirty="0"/>
              <a:t>in persönlicher Abhängigkeit</a:t>
            </a:r>
          </a:p>
          <a:p>
            <a:r>
              <a:rPr lang="de-DE" sz="2400" dirty="0"/>
              <a:t>zur </a:t>
            </a:r>
            <a:r>
              <a:rPr lang="de-DE" sz="2400" dirty="0" err="1"/>
              <a:t>fremdnützigen</a:t>
            </a:r>
            <a:r>
              <a:rPr lang="de-DE" sz="2400" dirty="0"/>
              <a:t> Arbeitsleistung verpflichtet ist</a:t>
            </a:r>
          </a:p>
          <a:p>
            <a:r>
              <a:rPr lang="de-DE" sz="2400" dirty="0"/>
              <a:t>(in der Regel gegen Vergütung).</a:t>
            </a:r>
          </a:p>
          <a:p>
            <a:endParaRPr lang="de-DE" sz="2400" dirty="0"/>
          </a:p>
          <a:p>
            <a:r>
              <a:rPr lang="de-DE" sz="2800" dirty="0"/>
              <a:t>2.3.2) Typenbegriff: </a:t>
            </a:r>
          </a:p>
          <a:p>
            <a:r>
              <a:rPr lang="de-DE" sz="2400" dirty="0"/>
              <a:t>Keine feststehende Definition, sondern je mehr Kriterien erfüllt, desto eher Arbeitnehmereigenschaft</a:t>
            </a:r>
          </a:p>
        </p:txBody>
      </p:sp>
    </p:spTree>
    <p:extLst>
      <p:ext uri="{BB962C8B-B14F-4D97-AF65-F5344CB8AC3E}">
        <p14:creationId xmlns:p14="http://schemas.microsoft.com/office/powerpoint/2010/main" val="8250612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908721"/>
            <a:ext cx="7330008" cy="792087"/>
          </a:xfrm>
        </p:spPr>
        <p:txBody>
          <a:bodyPr>
            <a:normAutofit/>
          </a:bodyPr>
          <a:lstStyle/>
          <a:p>
            <a:r>
              <a:rPr lang="de-DE" sz="3200" dirty="0"/>
              <a:t>3.3. Urlaub und Krankheit</a:t>
            </a:r>
          </a:p>
        </p:txBody>
      </p:sp>
      <p:sp>
        <p:nvSpPr>
          <p:cNvPr id="3" name="Inhaltsplatzhalter 2"/>
          <p:cNvSpPr>
            <a:spLocks noGrp="1"/>
          </p:cNvSpPr>
          <p:nvPr>
            <p:ph idx="1"/>
          </p:nvPr>
        </p:nvSpPr>
        <p:spPr>
          <a:xfrm>
            <a:off x="899592" y="2132857"/>
            <a:ext cx="7330008" cy="4176504"/>
          </a:xfrm>
        </p:spPr>
        <p:txBody>
          <a:bodyPr>
            <a:normAutofit/>
          </a:bodyPr>
          <a:lstStyle/>
          <a:p>
            <a:r>
              <a:rPr lang="de-DE" sz="2800" dirty="0"/>
              <a:t>Arbeitsleistung nicht erforderlich, Urlaub auch dann, wenn AN das ganze Jahr erkrankt</a:t>
            </a:r>
          </a:p>
          <a:p>
            <a:r>
              <a:rPr lang="de-DE" sz="2800" dirty="0"/>
              <a:t>Nachgewiesene Krankheitszeiten dürfen nicht auf den Mindesturlaub von 20/24 Tagen angerechnet werden, § 9 BUrlG</a:t>
            </a:r>
          </a:p>
          <a:p>
            <a:r>
              <a:rPr lang="de-DE" sz="2800" dirty="0"/>
              <a:t>Ob Krankheitszeiten auf den überschießenden Urlaub angerechnet werden, ist Frage der </a:t>
            </a:r>
            <a:r>
              <a:rPr lang="de-DE" sz="2800" dirty="0" err="1"/>
              <a:t>vertragl</a:t>
            </a:r>
            <a:r>
              <a:rPr lang="de-DE" sz="2800" dirty="0"/>
              <a:t>. Regelung</a:t>
            </a:r>
          </a:p>
          <a:p>
            <a:endParaRPr lang="de-DE" sz="2800" dirty="0"/>
          </a:p>
        </p:txBody>
      </p:sp>
    </p:spTree>
    <p:extLst>
      <p:ext uri="{BB962C8B-B14F-4D97-AF65-F5344CB8AC3E}">
        <p14:creationId xmlns:p14="http://schemas.microsoft.com/office/powerpoint/2010/main" val="30503934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548681"/>
            <a:ext cx="7315200" cy="792088"/>
          </a:xfrm>
        </p:spPr>
        <p:txBody>
          <a:bodyPr>
            <a:normAutofit/>
          </a:bodyPr>
          <a:lstStyle/>
          <a:p>
            <a:r>
              <a:rPr lang="de-DE" sz="3200" dirty="0"/>
              <a:t>3.4. Urlaubsgewährung</a:t>
            </a:r>
          </a:p>
        </p:txBody>
      </p:sp>
      <p:sp>
        <p:nvSpPr>
          <p:cNvPr id="3" name="Inhaltsplatzhalter 2"/>
          <p:cNvSpPr>
            <a:spLocks noGrp="1"/>
          </p:cNvSpPr>
          <p:nvPr>
            <p:ph idx="1"/>
          </p:nvPr>
        </p:nvSpPr>
        <p:spPr>
          <a:xfrm>
            <a:off x="683568" y="1484784"/>
            <a:ext cx="7920880" cy="4824577"/>
          </a:xfrm>
        </p:spPr>
        <p:txBody>
          <a:bodyPr>
            <a:normAutofit lnSpcReduction="10000"/>
          </a:bodyPr>
          <a:lstStyle/>
          <a:p>
            <a:r>
              <a:rPr lang="de-DE" sz="2800" dirty="0"/>
              <a:t>Urlaubsgewährung im laufenden Jahr, Übertragung nur wegen dringender betrieblicher Gründe/Gründe in Person des AN</a:t>
            </a:r>
          </a:p>
          <a:p>
            <a:r>
              <a:rPr lang="de-DE" sz="2800" dirty="0"/>
              <a:t>Übertragung erfolgt automatisch</a:t>
            </a:r>
          </a:p>
          <a:p>
            <a:r>
              <a:rPr lang="de-DE" sz="2800" dirty="0"/>
              <a:t>Übertragener Urlaub muss innerhalb der ersten drei Monate des kommenden Jahres genommen werden, § 7 III BUrlG, Fristverlängerung durch (Tarif-)Vertrag möglich</a:t>
            </a:r>
          </a:p>
          <a:p>
            <a:r>
              <a:rPr lang="de-DE" sz="2800" dirty="0"/>
              <a:t>Urlaub nicht bis 31.3. gewährt: Urlaub erlischt </a:t>
            </a:r>
            <a:r>
              <a:rPr lang="de-DE" sz="2800" dirty="0">
                <a:sym typeface="Wingdings" panose="05000000000000000000" pitchFamily="2" charset="2"/>
              </a:rPr>
              <a:t> Anspruch auf Schadensersatz </a:t>
            </a:r>
          </a:p>
          <a:p>
            <a:pPr marL="45720" indent="0">
              <a:buNone/>
            </a:pPr>
            <a:r>
              <a:rPr lang="de-DE" sz="2800" dirty="0">
                <a:sym typeface="Wingdings" panose="05000000000000000000" pitchFamily="2" charset="2"/>
              </a:rPr>
              <a:t>  (= Gewährung erloschenen Urlaubs)</a:t>
            </a:r>
            <a:endParaRPr lang="de-DE" sz="2800" dirty="0"/>
          </a:p>
        </p:txBody>
      </p:sp>
    </p:spTree>
    <p:extLst>
      <p:ext uri="{BB962C8B-B14F-4D97-AF65-F5344CB8AC3E}">
        <p14:creationId xmlns:p14="http://schemas.microsoft.com/office/powerpoint/2010/main" val="30898628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620689"/>
            <a:ext cx="7402016" cy="576063"/>
          </a:xfrm>
        </p:spPr>
        <p:txBody>
          <a:bodyPr>
            <a:normAutofit fontScale="90000"/>
          </a:bodyPr>
          <a:lstStyle/>
          <a:p>
            <a:endParaRPr lang="de-DE" dirty="0"/>
          </a:p>
        </p:txBody>
      </p:sp>
      <p:sp>
        <p:nvSpPr>
          <p:cNvPr id="3" name="Inhaltsplatzhalter 2"/>
          <p:cNvSpPr>
            <a:spLocks noGrp="1"/>
          </p:cNvSpPr>
          <p:nvPr>
            <p:ph idx="1"/>
          </p:nvPr>
        </p:nvSpPr>
        <p:spPr>
          <a:xfrm>
            <a:off x="683568" y="1412776"/>
            <a:ext cx="7992888" cy="4896585"/>
          </a:xfrm>
        </p:spPr>
        <p:txBody>
          <a:bodyPr>
            <a:normAutofit/>
          </a:bodyPr>
          <a:lstStyle/>
          <a:p>
            <a:r>
              <a:rPr lang="de-DE" sz="2800" dirty="0"/>
              <a:t>Kann Urlaub wegen Beendigung des Arbeitsverhältnisses nicht genommen werden </a:t>
            </a:r>
            <a:r>
              <a:rPr lang="de-DE" sz="2800" dirty="0">
                <a:sym typeface="Wingdings" panose="05000000000000000000" pitchFamily="2" charset="2"/>
              </a:rPr>
              <a:t> Abgeltung in Höhe der gewöhnlichen Urlaubsvergütung (§§ 7 IV, 11 BUrlG)</a:t>
            </a:r>
          </a:p>
          <a:p>
            <a:r>
              <a:rPr lang="de-DE" sz="2800" dirty="0">
                <a:sym typeface="Wingdings" panose="05000000000000000000" pitchFamily="2" charset="2"/>
              </a:rPr>
              <a:t>Urlaubsabgeltung in Geld im laufenden Arbeitsverhältnis unzulässig</a:t>
            </a:r>
          </a:p>
          <a:p>
            <a:r>
              <a:rPr lang="de-DE" sz="2800" dirty="0"/>
              <a:t>Gewünschte Urlaubszeit muss gewährt werden, außer dringende betriebliche Gründe oder kollidierende Wünsche anderer Mitarbeiter (soziale Gesichtspunkte), § 7 I BUrlG</a:t>
            </a:r>
          </a:p>
        </p:txBody>
      </p:sp>
    </p:spTree>
    <p:extLst>
      <p:ext uri="{BB962C8B-B14F-4D97-AF65-F5344CB8AC3E}">
        <p14:creationId xmlns:p14="http://schemas.microsoft.com/office/powerpoint/2010/main" val="33397145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76673"/>
            <a:ext cx="7402016" cy="504055"/>
          </a:xfrm>
        </p:spPr>
        <p:txBody>
          <a:bodyPr>
            <a:normAutofit fontScale="90000"/>
          </a:bodyPr>
          <a:lstStyle/>
          <a:p>
            <a:endParaRPr lang="de-DE" dirty="0"/>
          </a:p>
        </p:txBody>
      </p:sp>
      <p:sp>
        <p:nvSpPr>
          <p:cNvPr id="3" name="Inhaltsplatzhalter 2"/>
          <p:cNvSpPr>
            <a:spLocks noGrp="1"/>
          </p:cNvSpPr>
          <p:nvPr>
            <p:ph idx="1"/>
          </p:nvPr>
        </p:nvSpPr>
        <p:spPr>
          <a:xfrm>
            <a:off x="467544" y="1484784"/>
            <a:ext cx="8280920" cy="4824577"/>
          </a:xfrm>
        </p:spPr>
        <p:txBody>
          <a:bodyPr>
            <a:normAutofit/>
          </a:bodyPr>
          <a:lstStyle/>
          <a:p>
            <a:r>
              <a:rPr lang="de-DE" sz="2800" dirty="0"/>
              <a:t>Kein Recht auf Selbstbeurlaubung (wäre als unentschuldigtes Fernbleiben Kündigungsgrund)</a:t>
            </a:r>
          </a:p>
          <a:p>
            <a:r>
              <a:rPr lang="de-DE" sz="2800" dirty="0"/>
              <a:t>Rückruf aus dem Urlaub unzulässig, außer extreme Ausnahmesituation</a:t>
            </a:r>
          </a:p>
          <a:p>
            <a:r>
              <a:rPr lang="de-DE" sz="2800" dirty="0"/>
              <a:t>Rückkehrvereinbarung AG/AN unzulässig, soweit gesetzl. Mindesturlaub betroffen, § 13 I BUrlG</a:t>
            </a:r>
          </a:p>
          <a:p>
            <a:r>
              <a:rPr lang="de-DE" sz="2800" dirty="0"/>
              <a:t>Verbot, während des Urlaub dem Urlaubszweck widersprechende Erwerbstätigkeit aufzunehmen, § 8 BUrlG </a:t>
            </a:r>
            <a:r>
              <a:rPr lang="de-DE" sz="2800" dirty="0">
                <a:sym typeface="Wingdings" panose="05000000000000000000" pitchFamily="2" charset="2"/>
              </a:rPr>
              <a:t> Anspruch des AG auf Unterlassung und Schadenersatz</a:t>
            </a:r>
            <a:endParaRPr lang="de-DE" sz="2800" dirty="0"/>
          </a:p>
          <a:p>
            <a:endParaRPr lang="de-DE" sz="2800" dirty="0"/>
          </a:p>
        </p:txBody>
      </p:sp>
    </p:spTree>
    <p:extLst>
      <p:ext uri="{BB962C8B-B14F-4D97-AF65-F5344CB8AC3E}">
        <p14:creationId xmlns:p14="http://schemas.microsoft.com/office/powerpoint/2010/main" val="18620456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1052737"/>
            <a:ext cx="7330008" cy="864095"/>
          </a:xfrm>
        </p:spPr>
        <p:txBody>
          <a:bodyPr>
            <a:normAutofit/>
          </a:bodyPr>
          <a:lstStyle/>
          <a:p>
            <a:r>
              <a:rPr lang="de-DE" sz="3200" dirty="0"/>
              <a:t>Fallfrage Urlaub</a:t>
            </a:r>
          </a:p>
        </p:txBody>
      </p:sp>
      <p:sp>
        <p:nvSpPr>
          <p:cNvPr id="3" name="Inhaltsplatzhalter 2"/>
          <p:cNvSpPr>
            <a:spLocks noGrp="1"/>
          </p:cNvSpPr>
          <p:nvPr>
            <p:ph idx="1"/>
          </p:nvPr>
        </p:nvSpPr>
        <p:spPr/>
        <p:txBody>
          <a:bodyPr/>
          <a:lstStyle/>
          <a:p>
            <a:r>
              <a:rPr lang="de-DE" sz="2400" dirty="0"/>
              <a:t>A ist nach dreijähriger Tätigkeit zum 30.04. aus dem Arbeitsverhältnis ausgeschieden. Er  hatte in diesem Jahr noch keinen Urlaub. Welcher Urlaubsanspruch steht ihm zu, wenn er von 01.04. bis 31.05 arbeitsunfähig erkrankt war</a:t>
            </a:r>
            <a:r>
              <a:rPr lang="de-DE" dirty="0"/>
              <a:t>?</a:t>
            </a:r>
          </a:p>
          <a:p>
            <a:endParaRPr lang="de-DE" dirty="0"/>
          </a:p>
        </p:txBody>
      </p:sp>
    </p:spTree>
    <p:extLst>
      <p:ext uri="{BB962C8B-B14F-4D97-AF65-F5344CB8AC3E}">
        <p14:creationId xmlns:p14="http://schemas.microsoft.com/office/powerpoint/2010/main" val="30441789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332657"/>
            <a:ext cx="7546032" cy="792087"/>
          </a:xfrm>
        </p:spPr>
        <p:txBody>
          <a:bodyPr>
            <a:normAutofit/>
          </a:bodyPr>
          <a:lstStyle/>
          <a:p>
            <a:r>
              <a:rPr lang="de-DE" sz="3600" dirty="0"/>
              <a:t>4 Fürsorgepflicht</a:t>
            </a:r>
          </a:p>
        </p:txBody>
      </p:sp>
      <p:sp>
        <p:nvSpPr>
          <p:cNvPr id="3" name="Inhaltsplatzhalter 2"/>
          <p:cNvSpPr>
            <a:spLocks noGrp="1"/>
          </p:cNvSpPr>
          <p:nvPr>
            <p:ph idx="1"/>
          </p:nvPr>
        </p:nvSpPr>
        <p:spPr>
          <a:xfrm>
            <a:off x="467544" y="1124744"/>
            <a:ext cx="8136904" cy="5328592"/>
          </a:xfrm>
        </p:spPr>
        <p:txBody>
          <a:bodyPr>
            <a:normAutofit lnSpcReduction="10000"/>
          </a:bodyPr>
          <a:lstStyle/>
          <a:p>
            <a:r>
              <a:rPr lang="de-DE" sz="2800" dirty="0"/>
              <a:t>AG hat gegenüber dem AN vor allem Schutzpflichten:</a:t>
            </a:r>
          </a:p>
          <a:p>
            <a:r>
              <a:rPr lang="de-DE" sz="2400" dirty="0"/>
              <a:t>Leben, Gesundheit, Eigentum, Vermögen des AN schützen (§ 618 BGB, 62 HGB)</a:t>
            </a:r>
          </a:p>
          <a:p>
            <a:r>
              <a:rPr lang="de-DE" sz="2400" dirty="0"/>
              <a:t>Sozialversicherungspflicht</a:t>
            </a:r>
          </a:p>
          <a:p>
            <a:r>
              <a:rPr lang="de-DE" sz="2400" dirty="0"/>
              <a:t>Schutz vor Mobbing, sexueller Belästigung, Missbrauch persönlicher Daten</a:t>
            </a:r>
          </a:p>
          <a:p>
            <a:r>
              <a:rPr lang="de-DE" sz="2800" dirty="0"/>
              <a:t>Verletzt AG schuldhaft Rechtsgüter des AN </a:t>
            </a:r>
            <a:r>
              <a:rPr lang="de-DE" sz="2800" dirty="0">
                <a:sym typeface="Wingdings" panose="05000000000000000000" pitchFamily="2" charset="2"/>
              </a:rPr>
              <a:t> Pflicht zum Schadensersatz, §§ 280, 823 BGB</a:t>
            </a:r>
          </a:p>
          <a:p>
            <a:r>
              <a:rPr lang="de-DE" sz="2800" dirty="0">
                <a:sym typeface="Wingdings" panose="05000000000000000000" pitchFamily="2" charset="2"/>
              </a:rPr>
              <a:t>Verbot unterschiedlicher Behandlung der AN wegen Alter, Geschlecht, Rasse etc. (§ 7 AGG), außer gerechtfertigt wegen auszuübender Tätigkeit (§ 8 AGG)</a:t>
            </a:r>
            <a:endParaRPr lang="de-DE" sz="2800" dirty="0"/>
          </a:p>
          <a:p>
            <a:endParaRPr lang="de-DE" sz="2400" dirty="0"/>
          </a:p>
        </p:txBody>
      </p:sp>
    </p:spTree>
    <p:extLst>
      <p:ext uri="{BB962C8B-B14F-4D97-AF65-F5344CB8AC3E}">
        <p14:creationId xmlns:p14="http://schemas.microsoft.com/office/powerpoint/2010/main" val="7034377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720079"/>
          </a:xfrm>
        </p:spPr>
        <p:txBody>
          <a:bodyPr>
            <a:normAutofit/>
          </a:bodyPr>
          <a:lstStyle/>
          <a:p>
            <a:r>
              <a:rPr lang="de-DE" sz="3600" dirty="0"/>
              <a:t>5. Pflicht zum Aufwendungsersatz</a:t>
            </a:r>
          </a:p>
        </p:txBody>
      </p:sp>
      <p:sp>
        <p:nvSpPr>
          <p:cNvPr id="3" name="Inhaltsplatzhalter 2"/>
          <p:cNvSpPr>
            <a:spLocks noGrp="1"/>
          </p:cNvSpPr>
          <p:nvPr>
            <p:ph idx="1"/>
          </p:nvPr>
        </p:nvSpPr>
        <p:spPr>
          <a:xfrm>
            <a:off x="395536" y="1484784"/>
            <a:ext cx="7992888" cy="4824577"/>
          </a:xfrm>
        </p:spPr>
        <p:txBody>
          <a:bodyPr>
            <a:normAutofit fontScale="92500" lnSpcReduction="10000"/>
          </a:bodyPr>
          <a:lstStyle/>
          <a:p>
            <a:r>
              <a:rPr lang="de-DE" sz="2800" dirty="0"/>
              <a:t>AG ist verpflichtet, Aufwendungen/Schäden des AN zu ersetzen, für die kein Schadensersatz geschuldet wird und die mit Vergütung nicht abgegolten sind, aber nicht beim AG verbleiben sollen, § 670 BGB analog:</a:t>
            </a:r>
          </a:p>
          <a:p>
            <a:r>
              <a:rPr lang="de-DE" sz="2800" dirty="0"/>
              <a:t>Schäden des AN, die bei Ausübung der Beschäftigung entstanden, ohne Verschulden des AG</a:t>
            </a:r>
          </a:p>
          <a:p>
            <a:r>
              <a:rPr lang="de-DE" sz="2800" dirty="0"/>
              <a:t>Aufwendungen des AN für AG, ohne dass diese mit Entgelt abgegolten sind/dafür Extravergütung gewährt wird</a:t>
            </a:r>
          </a:p>
          <a:p>
            <a:r>
              <a:rPr lang="de-DE" sz="1800" dirty="0" err="1"/>
              <a:t>Bsp</a:t>
            </a:r>
            <a:r>
              <a:rPr lang="de-DE" sz="1800" dirty="0"/>
              <a:t>: AN benutzt Privatfahrzeug, um Material für den Betrieb zu holen, weder entsprechende Vereinbarung im Arbeitsvertrag, noch Extravergütung gewährt.</a:t>
            </a:r>
          </a:p>
          <a:p>
            <a:endParaRPr lang="de-DE" sz="2800" dirty="0"/>
          </a:p>
        </p:txBody>
      </p:sp>
    </p:spTree>
    <p:extLst>
      <p:ext uri="{BB962C8B-B14F-4D97-AF65-F5344CB8AC3E}">
        <p14:creationId xmlns:p14="http://schemas.microsoft.com/office/powerpoint/2010/main" val="41795768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404665"/>
            <a:ext cx="7474024" cy="504055"/>
          </a:xfrm>
        </p:spPr>
        <p:txBody>
          <a:bodyPr>
            <a:normAutofit fontScale="90000"/>
          </a:bodyPr>
          <a:lstStyle/>
          <a:p>
            <a:endParaRPr lang="de-DE" dirty="0"/>
          </a:p>
        </p:txBody>
      </p:sp>
      <p:sp>
        <p:nvSpPr>
          <p:cNvPr id="3" name="Inhaltsplatzhalter 2"/>
          <p:cNvSpPr>
            <a:spLocks noGrp="1"/>
          </p:cNvSpPr>
          <p:nvPr>
            <p:ph idx="1"/>
          </p:nvPr>
        </p:nvSpPr>
        <p:spPr>
          <a:xfrm>
            <a:off x="827584" y="1196752"/>
            <a:ext cx="7402016" cy="5112609"/>
          </a:xfrm>
        </p:spPr>
        <p:txBody>
          <a:bodyPr>
            <a:normAutofit lnSpcReduction="10000"/>
          </a:bodyPr>
          <a:lstStyle/>
          <a:p>
            <a:r>
              <a:rPr lang="de-DE" sz="2800" dirty="0"/>
              <a:t>Nicht zu ersetzen sind:</a:t>
            </a:r>
          </a:p>
          <a:p>
            <a:r>
              <a:rPr lang="de-DE" sz="2800" dirty="0"/>
              <a:t>Übliche Sachschäden (z.B. übliche Kleidungsabnutzung)</a:t>
            </a:r>
          </a:p>
          <a:p>
            <a:r>
              <a:rPr lang="de-DE" sz="2800" dirty="0"/>
              <a:t>Wenn extra Entgelt gewährt (z.B. Schmutzzulage)</a:t>
            </a:r>
          </a:p>
          <a:p>
            <a:r>
              <a:rPr lang="de-DE" sz="2800" dirty="0"/>
              <a:t>Eigener Lebensbereich des AN (z.B. Benutzung des eigenen PKW für Fahrt zur Arbeit)</a:t>
            </a:r>
          </a:p>
          <a:p>
            <a:r>
              <a:rPr lang="de-DE" sz="2800" dirty="0"/>
              <a:t>Bei Schäden: Berücksichtigung der Grundsätze des innerbetrieblichen Schadensausgleichs </a:t>
            </a:r>
          </a:p>
          <a:p>
            <a:endParaRPr lang="de-DE" sz="2800" dirty="0"/>
          </a:p>
          <a:p>
            <a:endParaRPr lang="de-DE" sz="2800" dirty="0"/>
          </a:p>
        </p:txBody>
      </p:sp>
    </p:spTree>
    <p:extLst>
      <p:ext uri="{BB962C8B-B14F-4D97-AF65-F5344CB8AC3E}">
        <p14:creationId xmlns:p14="http://schemas.microsoft.com/office/powerpoint/2010/main" val="15137495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836713"/>
            <a:ext cx="7330008" cy="792087"/>
          </a:xfrm>
        </p:spPr>
        <p:txBody>
          <a:bodyPr/>
          <a:lstStyle/>
          <a:p>
            <a:endParaRPr lang="de-DE" dirty="0"/>
          </a:p>
        </p:txBody>
      </p:sp>
      <p:sp>
        <p:nvSpPr>
          <p:cNvPr id="3" name="Inhaltsplatzhalter 2"/>
          <p:cNvSpPr>
            <a:spLocks noGrp="1"/>
          </p:cNvSpPr>
          <p:nvPr>
            <p:ph idx="1"/>
          </p:nvPr>
        </p:nvSpPr>
        <p:spPr>
          <a:xfrm>
            <a:off x="827584" y="1916833"/>
            <a:ext cx="7402016" cy="4392528"/>
          </a:xfrm>
        </p:spPr>
        <p:txBody>
          <a:bodyPr>
            <a:normAutofit/>
          </a:bodyPr>
          <a:lstStyle/>
          <a:p>
            <a:r>
              <a:rPr lang="de-DE" sz="2800" dirty="0"/>
              <a:t>Sonderfall Kosten für Vorstellung:</a:t>
            </a:r>
          </a:p>
          <a:p>
            <a:r>
              <a:rPr lang="de-DE" sz="2800" dirty="0"/>
              <a:t>Anspruch des Bewerbers (auch des nicht genommenen) auf Ersatz der Kosten für die Vorstellung (Anfahrt, ggf. Kosten für Übernachtung bei Entfernung/entsprechender Uhrzeit)</a:t>
            </a:r>
          </a:p>
          <a:p>
            <a:r>
              <a:rPr lang="de-DE" sz="2800" dirty="0"/>
              <a:t>Anspruch ausgeschlossen, wenn AG dem Bewerber schon im Vorfeld mitteilt, dass keine </a:t>
            </a:r>
            <a:r>
              <a:rPr lang="de-DE" sz="2800"/>
              <a:t>Kosten übernommen werden</a:t>
            </a:r>
            <a:endParaRPr lang="de-DE" sz="2800" dirty="0"/>
          </a:p>
        </p:txBody>
      </p:sp>
    </p:spTree>
    <p:extLst>
      <p:ext uri="{BB962C8B-B14F-4D97-AF65-F5344CB8AC3E}">
        <p14:creationId xmlns:p14="http://schemas.microsoft.com/office/powerpoint/2010/main" val="1236000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620689"/>
            <a:ext cx="7387208" cy="576064"/>
          </a:xfrm>
        </p:spPr>
        <p:txBody>
          <a:bodyPr>
            <a:normAutofit/>
          </a:bodyPr>
          <a:lstStyle/>
          <a:p>
            <a:r>
              <a:rPr lang="de-DE" sz="2800" dirty="0"/>
              <a:t>Definition  Persönliche Abhängigkeit</a:t>
            </a:r>
          </a:p>
        </p:txBody>
      </p:sp>
      <p:sp>
        <p:nvSpPr>
          <p:cNvPr id="3" name="Inhaltsplatzhalter 2"/>
          <p:cNvSpPr>
            <a:spLocks noGrp="1"/>
          </p:cNvSpPr>
          <p:nvPr>
            <p:ph idx="1"/>
          </p:nvPr>
        </p:nvSpPr>
        <p:spPr>
          <a:xfrm>
            <a:off x="755576" y="1340768"/>
            <a:ext cx="7459216" cy="5040560"/>
          </a:xfrm>
        </p:spPr>
        <p:txBody>
          <a:bodyPr>
            <a:normAutofit/>
          </a:bodyPr>
          <a:lstStyle/>
          <a:p>
            <a:r>
              <a:rPr lang="de-DE" sz="2800" dirty="0"/>
              <a:t>Nicht: wirtschaftliche Abhängigkeit</a:t>
            </a:r>
          </a:p>
          <a:p>
            <a:r>
              <a:rPr lang="de-DE" sz="2800" dirty="0"/>
              <a:t>Zentrale Kriterien:</a:t>
            </a:r>
          </a:p>
          <a:p>
            <a:r>
              <a:rPr lang="de-DE" sz="2800" dirty="0"/>
              <a:t>Weisungsgebundenheit hinsichtlich Art, Ort, Zeit der Arbeitserbringung</a:t>
            </a:r>
          </a:p>
          <a:p>
            <a:r>
              <a:rPr lang="de-DE" sz="2800" dirty="0"/>
              <a:t>Eingliederung in fremden Betrieb/Arbeitsorganisation</a:t>
            </a:r>
          </a:p>
          <a:p>
            <a:r>
              <a:rPr lang="de-DE" sz="2800" dirty="0"/>
              <a:t> ergänzende Kriterien</a:t>
            </a:r>
          </a:p>
          <a:p>
            <a:r>
              <a:rPr lang="de-DE" sz="2800" dirty="0"/>
              <a:t>Art der Entlohnung (Festgehalt?)</a:t>
            </a:r>
          </a:p>
          <a:p>
            <a:r>
              <a:rPr lang="de-DE" sz="2800" dirty="0"/>
              <a:t>Bezahlter Urlaub</a:t>
            </a:r>
          </a:p>
          <a:p>
            <a:r>
              <a:rPr lang="de-DE" sz="2800" dirty="0"/>
              <a:t>Behandlung wie vergleichbare Mitarbeiter</a:t>
            </a:r>
          </a:p>
          <a:p>
            <a:endParaRPr lang="de-DE" sz="2800" dirty="0"/>
          </a:p>
          <a:p>
            <a:endParaRPr lang="de-DE" sz="2800" dirty="0"/>
          </a:p>
        </p:txBody>
      </p:sp>
    </p:spTree>
    <p:extLst>
      <p:ext uri="{BB962C8B-B14F-4D97-AF65-F5344CB8AC3E}">
        <p14:creationId xmlns:p14="http://schemas.microsoft.com/office/powerpoint/2010/main" val="20742617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sign2">
  <a:themeElements>
    <a:clrScheme name="HSWT">
      <a:dk1>
        <a:srgbClr val="000000"/>
      </a:dk1>
      <a:lt1>
        <a:sysClr val="window" lastClr="FFFFFF"/>
      </a:lt1>
      <a:dk2>
        <a:srgbClr val="00B011"/>
      </a:dk2>
      <a:lt2>
        <a:srgbClr val="D8D8D8"/>
      </a:lt2>
      <a:accent1>
        <a:srgbClr val="00B011"/>
      </a:accent1>
      <a:accent2>
        <a:srgbClr val="4DFE5D"/>
      </a:accent2>
      <a:accent3>
        <a:srgbClr val="009F0B"/>
      </a:accent3>
      <a:accent4>
        <a:srgbClr val="A5A5A5"/>
      </a:accent4>
      <a:accent5>
        <a:srgbClr val="E2A200"/>
      </a:accent5>
      <a:accent6>
        <a:srgbClr val="811717"/>
      </a:accent6>
      <a:hlink>
        <a:srgbClr val="AD1F1F"/>
      </a:hlink>
      <a:folHlink>
        <a:srgbClr val="FFC42F"/>
      </a:folHlink>
    </a:clrScheme>
    <a:fontScheme name="Larissa Klassisch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k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4552</Words>
  <Application>Microsoft Office PowerPoint</Application>
  <PresentationFormat>Bildschirmpräsentation (4:3)</PresentationFormat>
  <Paragraphs>511</Paragraphs>
  <Slides>88</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88</vt:i4>
      </vt:variant>
    </vt:vector>
  </HeadingPairs>
  <TitlesOfParts>
    <vt:vector size="91" baseType="lpstr">
      <vt:lpstr>Arial</vt:lpstr>
      <vt:lpstr>Wingdings</vt:lpstr>
      <vt:lpstr>Design2</vt:lpstr>
      <vt:lpstr>Arbeitsrecht I</vt:lpstr>
      <vt:lpstr>PowerPoint-Präsentation</vt:lpstr>
      <vt:lpstr>I. Grundbegriffe/Grundstrukturen</vt:lpstr>
      <vt:lpstr>1. Bereiche des Arbeitsrechts</vt:lpstr>
      <vt:lpstr>2. Definitionen </vt:lpstr>
      <vt:lpstr>2.1. Arbeitsverhältnis</vt:lpstr>
      <vt:lpstr>2.2. Arbeitgeber</vt:lpstr>
      <vt:lpstr>2.3. Arbeitnehmer</vt:lpstr>
      <vt:lpstr>Definition  Persönliche Abhängigkeit</vt:lpstr>
      <vt:lpstr>Fallfragen Arbeitnehmer</vt:lpstr>
      <vt:lpstr>2.4. Besondere Gruppen </vt:lpstr>
      <vt:lpstr>3. Besonderheiten d. Arbeitsverhältnisses</vt:lpstr>
      <vt:lpstr>4. Regelungsfaktoren im Arbeitsrecht</vt:lpstr>
      <vt:lpstr>4.2. Rangfolge der Regelungen</vt:lpstr>
      <vt:lpstr>4.2.3) BGB und Sondergesetze</vt:lpstr>
      <vt:lpstr>PowerPoint-Präsentation</vt:lpstr>
      <vt:lpstr>4.2.4) Tarifvertrag</vt:lpstr>
      <vt:lpstr>4.2.5) Betriebsvereinbarung</vt:lpstr>
      <vt:lpstr>4.2.6) Einzelarbeitsvertrag</vt:lpstr>
      <vt:lpstr>4.2.7) Direktionsrecht des Arbeitgebers</vt:lpstr>
      <vt:lpstr>Fragen</vt:lpstr>
      <vt:lpstr>4.3. Anwendungsvorrang</vt:lpstr>
      <vt:lpstr>Fallfrage Anwendungsvorrang</vt:lpstr>
      <vt:lpstr>II. Begründung d. Arbeitsverhältnisses</vt:lpstr>
      <vt:lpstr>1. Abschlussfreiheit</vt:lpstr>
      <vt:lpstr>PowerPoint-Präsentation</vt:lpstr>
      <vt:lpstr>2. Inhaltsfreiheit</vt:lpstr>
      <vt:lpstr>3. Gesetzliche Grundlage</vt:lpstr>
      <vt:lpstr>4. Wichtige Regelungsinhalte</vt:lpstr>
      <vt:lpstr>Exkurs: Arbeitszeit</vt:lpstr>
      <vt:lpstr>Überstunden:</vt:lpstr>
      <vt:lpstr>Verkürzung/Verlängerung d. Arbeitszeit:</vt:lpstr>
      <vt:lpstr>5. Vorvertragliche Pflichten</vt:lpstr>
      <vt:lpstr>Fallfragen Bewerbungsgespräch </vt:lpstr>
      <vt:lpstr>PowerPoint-Präsentation</vt:lpstr>
      <vt:lpstr>6. Weitere vertragliche Faktoren </vt:lpstr>
      <vt:lpstr>6.1. Allgemeine Arbeitsbedingungen</vt:lpstr>
      <vt:lpstr>6.2. Betriebliche Übung</vt:lpstr>
      <vt:lpstr>6.3. Gleichbehandlungsgrundsatz</vt:lpstr>
      <vt:lpstr>Fallfragen Gleichbehandlungsgrundsatz</vt:lpstr>
      <vt:lpstr>7. Sonderformen des Arbeitsverhältnisses</vt:lpstr>
      <vt:lpstr>7.2. Befristete Arbeitsverhältnisse</vt:lpstr>
      <vt:lpstr>PowerPoint-Präsentation</vt:lpstr>
      <vt:lpstr>PowerPoint-Präsentation</vt:lpstr>
      <vt:lpstr>PowerPoint-Präsentation</vt:lpstr>
      <vt:lpstr>7.3. Berufsausbildungsverhältnis</vt:lpstr>
      <vt:lpstr>7.4. Arbeit auf Abruf</vt:lpstr>
      <vt:lpstr>7.5. Arbeitnehmerüberlassung</vt:lpstr>
      <vt:lpstr>PowerPoint-Präsentation</vt:lpstr>
      <vt:lpstr>7.6. Exkurs: Elternzeit</vt:lpstr>
      <vt:lpstr>III. Pflichten des Arbeitnehmers</vt:lpstr>
      <vt:lpstr>PowerPoint-Präsentation</vt:lpstr>
      <vt:lpstr>1. Hauptpflicht des Arbeitnehmers</vt:lpstr>
      <vt:lpstr>1.1 Schadenersatz bei Schlechtleistung</vt:lpstr>
      <vt:lpstr>1.2. Schadensersatz bei Nichtleistung</vt:lpstr>
      <vt:lpstr>1.3. Kein Lohn ohne Arbeit</vt:lpstr>
      <vt:lpstr>1.3.1) Vertretenmüssen des AG</vt:lpstr>
      <vt:lpstr>1.3.2) Verhinderung des AN (§ 616 BGB) </vt:lpstr>
      <vt:lpstr>Fallfragen Verhinderung d. Arbeitnehmers</vt:lpstr>
      <vt:lpstr>1.3.3) Entgeltfortzahlung</vt:lpstr>
      <vt:lpstr>Fallfrage Lohnfortzahlung</vt:lpstr>
      <vt:lpstr>1.3.4) Annahmeverzug des Arbeitgebers</vt:lpstr>
      <vt:lpstr>2. Rücksichtnahmepflichten</vt:lpstr>
      <vt:lpstr>3. Schadensersatz im Arbeitsverhältnis</vt:lpstr>
      <vt:lpstr>3.2. Haftungsgrundsätze im Arbeitsrecht:</vt:lpstr>
      <vt:lpstr>Innerbetrieblicher Schadensausgleich</vt:lpstr>
      <vt:lpstr>IV. Pflichten des Arbeitgebers</vt:lpstr>
      <vt:lpstr>1. Lohnzahlung</vt:lpstr>
      <vt:lpstr>1.1. Lohnhöhe/Mindestlohn</vt:lpstr>
      <vt:lpstr> 1.2. Lohn und Gleichheitsgrundsatz</vt:lpstr>
      <vt:lpstr>1.3. Form des Lohnzahlung</vt:lpstr>
      <vt:lpstr>1.4. Lohnarten</vt:lpstr>
      <vt:lpstr>Gratifikation:</vt:lpstr>
      <vt:lpstr>2. Pflicht zur Beschäftigung</vt:lpstr>
      <vt:lpstr>3. Pflicht zur Urlaubsgewährung</vt:lpstr>
      <vt:lpstr>Fallfragen Urlaub</vt:lpstr>
      <vt:lpstr>3.1. Urlaubsanspruch</vt:lpstr>
      <vt:lpstr>3.2. Entstehen des Urlaubsanspruchs</vt:lpstr>
      <vt:lpstr>PowerPoint-Präsentation</vt:lpstr>
      <vt:lpstr>3.3. Urlaub und Krankheit</vt:lpstr>
      <vt:lpstr>3.4. Urlaubsgewährung</vt:lpstr>
      <vt:lpstr>PowerPoint-Präsentation</vt:lpstr>
      <vt:lpstr>PowerPoint-Präsentation</vt:lpstr>
      <vt:lpstr>Fallfrage Urlaub</vt:lpstr>
      <vt:lpstr>4 Fürsorgepflicht</vt:lpstr>
      <vt:lpstr>5. Pflicht zum Aufwendungsersatz</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Dominik</dc:creator>
  <cp:lastModifiedBy>Dominik</cp:lastModifiedBy>
  <cp:revision>73</cp:revision>
  <dcterms:created xsi:type="dcterms:W3CDTF">2016-05-20T07:05:53Z</dcterms:created>
  <dcterms:modified xsi:type="dcterms:W3CDTF">2020-03-30T22:10:37Z</dcterms:modified>
</cp:coreProperties>
</file>