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 id="2147484832" r:id="rId2"/>
    <p:sldMasterId id="2147484847" r:id="rId3"/>
  </p:sldMasterIdLst>
  <p:notesMasterIdLst>
    <p:notesMasterId r:id="rId79"/>
  </p:notesMasterIdLst>
  <p:handoutMasterIdLst>
    <p:handoutMasterId r:id="rId80"/>
  </p:handoutMasterIdLst>
  <p:sldIdLst>
    <p:sldId id="817" r:id="rId4"/>
    <p:sldId id="682" r:id="rId5"/>
    <p:sldId id="683" r:id="rId6"/>
    <p:sldId id="684" r:id="rId7"/>
    <p:sldId id="685" r:id="rId8"/>
    <p:sldId id="686" r:id="rId9"/>
    <p:sldId id="687" r:id="rId10"/>
    <p:sldId id="815" r:id="rId11"/>
    <p:sldId id="688" r:id="rId12"/>
    <p:sldId id="721" r:id="rId13"/>
    <p:sldId id="722" r:id="rId14"/>
    <p:sldId id="690" r:id="rId15"/>
    <p:sldId id="726" r:id="rId16"/>
    <p:sldId id="691" r:id="rId17"/>
    <p:sldId id="725" r:id="rId18"/>
    <p:sldId id="692" r:id="rId19"/>
    <p:sldId id="785" r:id="rId20"/>
    <p:sldId id="694" r:id="rId21"/>
    <p:sldId id="698" r:id="rId22"/>
    <p:sldId id="699" r:id="rId23"/>
    <p:sldId id="784" r:id="rId24"/>
    <p:sldId id="701" r:id="rId25"/>
    <p:sldId id="702" r:id="rId26"/>
    <p:sldId id="704" r:id="rId27"/>
    <p:sldId id="700" r:id="rId28"/>
    <p:sldId id="705" r:id="rId29"/>
    <p:sldId id="706" r:id="rId30"/>
    <p:sldId id="707" r:id="rId31"/>
    <p:sldId id="786" r:id="rId32"/>
    <p:sldId id="709" r:id="rId33"/>
    <p:sldId id="711" r:id="rId34"/>
    <p:sldId id="787" r:id="rId35"/>
    <p:sldId id="713" r:id="rId36"/>
    <p:sldId id="714" r:id="rId37"/>
    <p:sldId id="715" r:id="rId38"/>
    <p:sldId id="749" r:id="rId39"/>
    <p:sldId id="750" r:id="rId40"/>
    <p:sldId id="780" r:id="rId41"/>
    <p:sldId id="753" r:id="rId42"/>
    <p:sldId id="756" r:id="rId43"/>
    <p:sldId id="757" r:id="rId44"/>
    <p:sldId id="758" r:id="rId45"/>
    <p:sldId id="759" r:id="rId46"/>
    <p:sldId id="773" r:id="rId47"/>
    <p:sldId id="761" r:id="rId48"/>
    <p:sldId id="774" r:id="rId49"/>
    <p:sldId id="762" r:id="rId50"/>
    <p:sldId id="763" r:id="rId51"/>
    <p:sldId id="810" r:id="rId52"/>
    <p:sldId id="814" r:id="rId53"/>
    <p:sldId id="765" r:id="rId54"/>
    <p:sldId id="788" r:id="rId55"/>
    <p:sldId id="789" r:id="rId56"/>
    <p:sldId id="791" r:id="rId57"/>
    <p:sldId id="792" r:id="rId58"/>
    <p:sldId id="794" r:id="rId59"/>
    <p:sldId id="795" r:id="rId60"/>
    <p:sldId id="796" r:id="rId61"/>
    <p:sldId id="797" r:id="rId62"/>
    <p:sldId id="798" r:id="rId63"/>
    <p:sldId id="799" r:id="rId64"/>
    <p:sldId id="800" r:id="rId65"/>
    <p:sldId id="811" r:id="rId66"/>
    <p:sldId id="801" r:id="rId67"/>
    <p:sldId id="802" r:id="rId68"/>
    <p:sldId id="803" r:id="rId69"/>
    <p:sldId id="804" r:id="rId70"/>
    <p:sldId id="812" r:id="rId71"/>
    <p:sldId id="813" r:id="rId72"/>
    <p:sldId id="805" r:id="rId73"/>
    <p:sldId id="806" r:id="rId74"/>
    <p:sldId id="807" r:id="rId75"/>
    <p:sldId id="808" r:id="rId76"/>
    <p:sldId id="809" r:id="rId77"/>
    <p:sldId id="816" r:id="rId78"/>
  </p:sldIdLst>
  <p:sldSz cx="9906000" cy="6858000" type="A4"/>
  <p:notesSz cx="6858000" cy="9658350"/>
  <p:defaultTextStyle>
    <a:defPPr>
      <a:defRPr lang="de-DE"/>
    </a:defPPr>
    <a:lvl1pPr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480">
          <p15:clr>
            <a:srgbClr val="A4A3A4"/>
          </p15:clr>
        </p15:guide>
        <p15:guide id="2" pos="4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C0C0C0"/>
    <a:srgbClr val="FF9933"/>
    <a:srgbClr val="FFCCFF"/>
    <a:srgbClr val="000000"/>
    <a:srgbClr val="FFCC99"/>
    <a:srgbClr val="CCFF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1" autoAdjust="0"/>
    <p:restoredTop sz="86535" autoAdjust="0"/>
  </p:normalViewPr>
  <p:slideViewPr>
    <p:cSldViewPr>
      <p:cViewPr varScale="1">
        <p:scale>
          <a:sx n="92" d="100"/>
          <a:sy n="92" d="100"/>
        </p:scale>
        <p:origin x="2070" y="90"/>
      </p:cViewPr>
      <p:guideLst>
        <p:guide orient="horz" pos="480"/>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1710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71012" name="Rectangle 4"/>
          <p:cNvSpPr>
            <a:spLocks noGrp="1" noChangeArrowheads="1"/>
          </p:cNvSpPr>
          <p:nvPr>
            <p:ph type="ftr" sz="quarter" idx="2"/>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171013" name="Rectangle 5"/>
          <p:cNvSpPr>
            <a:spLocks noGrp="1" noChangeArrowheads="1"/>
          </p:cNvSpPr>
          <p:nvPr>
            <p:ph type="sldNum" sz="quarter" idx="3"/>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2D7AE77-65D9-4768-9698-67EBE626B7B1}" type="slidenum">
              <a:rPr lang="de-DE" altLang="de-DE"/>
              <a:pPr>
                <a:defRPr/>
              </a:pPr>
              <a:t>‹Nr.›</a:t>
            </a:fld>
            <a:endParaRPr lang="de-DE" altLang="de-DE"/>
          </a:p>
        </p:txBody>
      </p:sp>
    </p:spTree>
    <p:extLst>
      <p:ext uri="{BB962C8B-B14F-4D97-AF65-F5344CB8AC3E}">
        <p14:creationId xmlns:p14="http://schemas.microsoft.com/office/powerpoint/2010/main" val="222630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3010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63844" name="Rectangle 4"/>
          <p:cNvSpPr>
            <a:spLocks noGrp="1" noRot="1" noChangeAspect="1" noChangeArrowheads="1" noTextEdit="1"/>
          </p:cNvSpPr>
          <p:nvPr>
            <p:ph type="sldImg" idx="2"/>
          </p:nvPr>
        </p:nvSpPr>
        <p:spPr bwMode="auto">
          <a:xfrm>
            <a:off x="842963" y="762000"/>
            <a:ext cx="5172075" cy="3581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1061" name="Rectangle 5"/>
          <p:cNvSpPr>
            <a:spLocks noGrp="1" noChangeArrowheads="1"/>
          </p:cNvSpPr>
          <p:nvPr>
            <p:ph type="body" sz="quarter" idx="3"/>
          </p:nvPr>
        </p:nvSpPr>
        <p:spPr bwMode="auto">
          <a:xfrm>
            <a:off x="914400" y="4572000"/>
            <a:ext cx="502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1062" name="Rectangle 6"/>
          <p:cNvSpPr>
            <a:spLocks noGrp="1" noChangeArrowheads="1"/>
          </p:cNvSpPr>
          <p:nvPr>
            <p:ph type="ftr" sz="quarter" idx="4"/>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301063" name="Rectangle 7"/>
          <p:cNvSpPr>
            <a:spLocks noGrp="1" noChangeArrowheads="1"/>
          </p:cNvSpPr>
          <p:nvPr>
            <p:ph type="sldNum" sz="quarter" idx="5"/>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6756BA1-7DCC-49D1-9899-DCF3D15D6CF4}" type="slidenum">
              <a:rPr lang="de-DE" altLang="de-DE"/>
              <a:pPr>
                <a:defRPr/>
              </a:pPr>
              <a:t>‹Nr.›</a:t>
            </a:fld>
            <a:endParaRPr lang="de-DE" altLang="de-DE"/>
          </a:p>
        </p:txBody>
      </p:sp>
    </p:spTree>
    <p:extLst>
      <p:ext uri="{BB962C8B-B14F-4D97-AF65-F5344CB8AC3E}">
        <p14:creationId xmlns:p14="http://schemas.microsoft.com/office/powerpoint/2010/main" val="2703694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a:t>
            </a:fld>
            <a:endParaRPr lang="de-DE" altLang="de-DE"/>
          </a:p>
        </p:txBody>
      </p:sp>
    </p:spTree>
    <p:extLst>
      <p:ext uri="{BB962C8B-B14F-4D97-AF65-F5344CB8AC3E}">
        <p14:creationId xmlns:p14="http://schemas.microsoft.com/office/powerpoint/2010/main" val="147219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390B1-BD40-4C10-B804-FB140DDF50D9}" type="slidenum">
              <a:rPr lang="de-DE" altLang="de-DE"/>
              <a:pPr/>
              <a:t>2</a:t>
            </a:fld>
            <a:endParaRPr lang="de-DE" altLang="de-DE"/>
          </a:p>
        </p:txBody>
      </p:sp>
      <p:sp>
        <p:nvSpPr>
          <p:cNvPr id="873474" name="Rectangle 2"/>
          <p:cNvSpPr>
            <a:spLocks noGrp="1" noRot="1" noChangeAspect="1" noChangeArrowheads="1" noTextEdit="1"/>
          </p:cNvSpPr>
          <p:nvPr>
            <p:ph type="sldImg"/>
          </p:nvPr>
        </p:nvSpPr>
        <p:spPr>
          <a:ln/>
        </p:spPr>
      </p:sp>
      <p:sp>
        <p:nvSpPr>
          <p:cNvPr id="873475" name="Rectangle 3"/>
          <p:cNvSpPr>
            <a:spLocks noGrp="1" noChangeArrowheads="1"/>
          </p:cNvSpPr>
          <p:nvPr>
            <p:ph type="body" idx="1"/>
          </p:nvPr>
        </p:nvSpPr>
        <p:spPr/>
        <p:txBody>
          <a:bodyPr/>
          <a:lstStyle/>
          <a:p>
            <a:pPr>
              <a:lnSpc>
                <a:spcPct val="80000"/>
              </a:lnSpc>
            </a:pPr>
            <a:r>
              <a:rPr lang="de-DE" altLang="de-DE" sz="800"/>
              <a:t>Ein Turbolader besteht aus einer Abgasturbine im Abgasstrom, die über eine Welle mit einem Verdichter im Ansaugtrakt verbunden ist. Die Turbine wird vom Abgasstrom des Motors in Rotation versetzt und treibt so den Verdichter an. Der Verdichter erhöht den Druck im Ansaugtrakt des Motors so, dass während des Ansaugtaktes eine größere Menge Luft in den Zylinder gelangt als bei einem Saugmotor. Damit steht mehr Sauerstoff zur Verbrennung einer entsprechend größeren Kraftstoffmenge zur Verfügung. Dadurch steigen der Mitteldruck des Motors und sein Drehmoment, was die Leistungsabgabe erhöht bzw. beim Stationärmotor zu einer insgesamt niedrigeren Dauerdrehzahl führt.  Wegen der größeren Gasmenge ist bei Otto-Turbomotoren meist eine Verringerung des Verdichtungsverhältnisses gegenüber vergleichbaren Saugmotoren nötig, da es sonst durch zu hohe Drücke und daraus resultierend hoher Temperatur zur unkontrollierten Zündung des Kraftstoff-Luft-Gemisches in Form von Klopfen kommen kann. </a:t>
            </a:r>
          </a:p>
          <a:p>
            <a:pPr>
              <a:lnSpc>
                <a:spcPct val="80000"/>
              </a:lnSpc>
            </a:pPr>
            <a:r>
              <a:rPr lang="de-DE" altLang="de-DE" sz="800"/>
              <a:t>Im Falle eines abgasturboaufgeladenen Motors ist nicht wie beim Saugmotor der direkte Zusammenhang zwischen λ und der Motorleistung gegeben. Die nutzbare Leistung wird im wesentlichen durch die Klopfgrenze bestimmt. Man strebt daher ein relativ mageres Gemisch an und kompensiert den Leistungsabfall infolge des geringeren Gemischheizwerts über die Erhöhung des Ladedruckes. Diese Abmagerung des Gemisches ist aber nur bis zum Erreichen der Zündaussetzergrenze machbar. Vielfach existiert dann nur ein sehr schmaler nutzbarer Betriebsbereich zwischen der Klopf- und der Zündaussetzergrenze</a:t>
            </a:r>
            <a:r>
              <a:rPr lang="de-DE" altLang="de-DE" sz="800">
                <a:hlinkClick r:id="" action="ppaction://noaction"/>
              </a:rPr>
              <a:t>[1]</a:t>
            </a:r>
            <a:r>
              <a:rPr lang="de-DE" altLang="de-DE" sz="800"/>
              <a:t>.</a:t>
            </a:r>
          </a:p>
          <a:p>
            <a:pPr>
              <a:lnSpc>
                <a:spcPct val="80000"/>
              </a:lnSpc>
            </a:pPr>
            <a:r>
              <a:rPr lang="de-DE" altLang="de-DE" sz="800"/>
              <a:t>Der Klopfbeginn kann mit einem hohen Methangehalt im Brenngas oder durch einen effektiven Ladeluftkühler nach oben versetzt werden. In den meisten Fällen erfolgen jedoch konstruktive Maßnahmen, indem die Steuerzeiten verändert sowie die Verdichtung herabgesetzt wird, um diesem Effekt vorzubeugen.</a:t>
            </a:r>
            <a:endParaRPr lang="de-DE" altLang="de-DE" sz="800" b="1"/>
          </a:p>
          <a:p>
            <a:pPr>
              <a:lnSpc>
                <a:spcPct val="80000"/>
              </a:lnSpc>
            </a:pPr>
            <a:r>
              <a:rPr lang="de-DE" altLang="de-DE" sz="800" b="1"/>
              <a:t>Abbildung 14: Querschnitt durch einen Turbolader: der rote Bereich stellt die </a:t>
            </a:r>
          </a:p>
          <a:p>
            <a:pPr>
              <a:lnSpc>
                <a:spcPct val="80000"/>
              </a:lnSpc>
            </a:pPr>
            <a:r>
              <a:rPr lang="de-DE" altLang="de-DE" sz="800" b="1"/>
              <a:t>                         Turbinenseite dar, der blaue Bereich die Frischluftseite</a:t>
            </a:r>
            <a:endParaRPr lang="de-DE" altLang="de-DE" sz="800"/>
          </a:p>
          <a:p>
            <a:pPr>
              <a:lnSpc>
                <a:spcPct val="80000"/>
              </a:lnSpc>
            </a:pPr>
            <a:r>
              <a:rPr lang="de-DE" altLang="de-DE" sz="800"/>
              <a:t>Die Energie für die Aufladung wird durch die Abgasturbine den schnell strömenden heißen Abgasen entnommen. Diese Energie, die sonst durch den Auspuff verloren ginge, wird somit zur Verringerung der Ansaugverluste benutzt. Durch die Aufladung steigt grundsätzlich der Gesamtwirkungsgrad eines Gasmotors.</a:t>
            </a:r>
          </a:p>
          <a:p>
            <a:pPr>
              <a:lnSpc>
                <a:spcPct val="80000"/>
              </a:lnSpc>
            </a:pPr>
            <a:r>
              <a:rPr lang="de-DE" altLang="de-DE" sz="800"/>
              <a:t>Die Zuführung einer größeren Menge von Verbrennungsluft, verbunden mit dem Verdichtungsprozess, nennt man Aufladen. Im Gegensatz zum Saugmotor, in welchem sich die Luft während des Ansaugens durch den Unterdruck adiabatisch</a:t>
            </a:r>
            <a:r>
              <a:rPr lang="de-DE" altLang="de-DE" sz="800">
                <a:hlinkClick r:id="" action="ppaction://noaction"/>
              </a:rPr>
              <a:t>[2]</a:t>
            </a:r>
            <a:r>
              <a:rPr lang="de-DE" altLang="de-DE" sz="800"/>
              <a:t> abkühlt, kommt es bei aufgeladenen Motoren durch die Komprimierung zu einer deutlichen Erwärmung der Ladeluft. Je nach Grad der Aufladung kann bei Gasmotoren die komprimierte Luft dadurch bis über 200 °C erwärmt werden. Neben der zusätzlichen Temperaturbelastung des Motors verringert sich dadurch aber auch die erreichbare Leistung, da sich der Füllungsgrad des Motors verschlechtert. Der Grund dafür ist die geringere Dichte der heißen Luft, wodurch dem Motor eine geringere Sauerstoffmenge zugeführt wird.</a:t>
            </a:r>
          </a:p>
          <a:p>
            <a:pPr>
              <a:lnSpc>
                <a:spcPct val="80000"/>
              </a:lnSpc>
            </a:pPr>
            <a:r>
              <a:rPr lang="de-DE" altLang="de-DE" sz="800"/>
              <a:t>Um weiterreichende konstruktive Eingriffe zu vermeiden, wird die Ladeluft bei praktisch allen modernen aufgeladenen Motoren durch Ladeluftkühler gekühlt. .</a:t>
            </a:r>
          </a:p>
          <a:p>
            <a:pPr>
              <a:lnSpc>
                <a:spcPct val="80000"/>
              </a:lnSpc>
            </a:pPr>
            <a:r>
              <a:rPr lang="de-DE" altLang="de-DE" sz="800"/>
              <a:t>Da die Ladeluftkühlung dem Strom der Ladeluft einen gewissen Widerstand entgegensetzt und so den Ladedruck etwas vermindert, sollte die Temperaturdifferenz der Ladeluftkühlung größer als ca. 50°Celsius sein, um eine wirksame Leistungssteigerung gegenüber einem Motor ohne Ladeluftkühlung zu erzielen. </a:t>
            </a:r>
            <a:br>
              <a:rPr lang="de-DE" altLang="de-DE" sz="800"/>
            </a:br>
            <a:r>
              <a:rPr lang="de-DE" altLang="de-DE" sz="800">
                <a:hlinkClick r:id="" action="ppaction://noaction"/>
              </a:rPr>
              <a:t>[1]</a:t>
            </a:r>
            <a:r>
              <a:rPr lang="de-DE" altLang="de-DE" sz="800"/>
              <a:t> Pucher, H. et. al.1986: Gasmotorentechnik, Berlin</a:t>
            </a:r>
            <a:endParaRPr lang="de-DE" altLang="de-DE" sz="800">
              <a:hlinkClick r:id="" action="ppaction://noaction"/>
            </a:endParaRPr>
          </a:p>
          <a:p>
            <a:pPr>
              <a:lnSpc>
                <a:spcPct val="80000"/>
              </a:lnSpc>
            </a:pPr>
            <a:r>
              <a:rPr lang="de-DE" altLang="de-DE" sz="800">
                <a:hlinkClick r:id="" action="ppaction://noaction"/>
              </a:rPr>
              <a:t>[2]</a:t>
            </a:r>
            <a:r>
              <a:rPr lang="de-DE" altLang="de-DE" sz="800"/>
              <a:t>    Adiabatisch beschreibt einen thermodynamischen Vorgang, bei dem ein System von einem Zustand in einen anderen überführt wird, ohne thermische Energie mit seiner Umgebung auszutauschen.</a:t>
            </a:r>
          </a:p>
        </p:txBody>
      </p:sp>
    </p:spTree>
    <p:extLst>
      <p:ext uri="{BB962C8B-B14F-4D97-AF65-F5344CB8AC3E}">
        <p14:creationId xmlns:p14="http://schemas.microsoft.com/office/powerpoint/2010/main" val="165158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C5FD527-61C6-4FDC-9874-E608FB21158F}" type="slidenum">
              <a:rPr lang="de-DE" altLang="de-DE" smtClean="0"/>
              <a:pPr/>
              <a:t>5</a:t>
            </a:fld>
            <a:endParaRPr lang="de-DE" altLang="de-DE"/>
          </a:p>
        </p:txBody>
      </p:sp>
    </p:spTree>
    <p:extLst>
      <p:ext uri="{BB962C8B-B14F-4D97-AF65-F5344CB8AC3E}">
        <p14:creationId xmlns:p14="http://schemas.microsoft.com/office/powerpoint/2010/main" val="421794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26</a:t>
            </a:fld>
            <a:endParaRPr lang="de-DE" altLang="de-DE"/>
          </a:p>
        </p:txBody>
      </p:sp>
    </p:spTree>
    <p:extLst>
      <p:ext uri="{BB962C8B-B14F-4D97-AF65-F5344CB8AC3E}">
        <p14:creationId xmlns:p14="http://schemas.microsoft.com/office/powerpoint/2010/main" val="280807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4FA65A-3EB6-4B9F-AD04-8A6C3618895C}" type="slidenum">
              <a:rPr lang="de-DE" altLang="de-DE"/>
              <a:pPr/>
              <a:t>40</a:t>
            </a:fld>
            <a:endParaRPr lang="de-DE" altLang="de-DE"/>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GB" altLang="de-DE" b="1"/>
              <a:t>Aktive DPF werden regeneriert, indem die Einspritzdüsen Kraftstoff in den Abagasstrom injezieren, der bei Luftüberschuss und hoher Temperatur die Russablagerung abbrennt (Aschearme Spezialmotoröle erforderlich)</a:t>
            </a:r>
          </a:p>
          <a:p>
            <a:r>
              <a:rPr lang="en-GB" altLang="de-DE" b="1"/>
              <a:t> Passive DPF benötigen katalytische Oberfläche und/oder Zusätze im Kraftstoff, Reaktion mit CO und HC </a:t>
            </a:r>
          </a:p>
          <a:p>
            <a:endParaRPr lang="de-DE" altLang="de-DE"/>
          </a:p>
        </p:txBody>
      </p:sp>
    </p:spTree>
    <p:extLst>
      <p:ext uri="{BB962C8B-B14F-4D97-AF65-F5344CB8AC3E}">
        <p14:creationId xmlns:p14="http://schemas.microsoft.com/office/powerpoint/2010/main" val="160944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70</a:t>
            </a:fld>
            <a:endParaRPr lang="de-DE" altLang="de-DE"/>
          </a:p>
        </p:txBody>
      </p:sp>
    </p:spTree>
    <p:extLst>
      <p:ext uri="{BB962C8B-B14F-4D97-AF65-F5344CB8AC3E}">
        <p14:creationId xmlns:p14="http://schemas.microsoft.com/office/powerpoint/2010/main" val="228562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p:spPr>
        <p:txBody>
          <a:bodyPr/>
          <a:lstStyle/>
          <a:p>
            <a:r>
              <a:rPr lang="de-DE"/>
              <a:t>Titelmasterformat durch Klicken bearbeiten</a:t>
            </a:r>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DDB2956A-3E4D-4E24-BD98-08B95982B710}"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327621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3655A1-3A73-40B7-BC94-1B87D8C6DB3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183820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4550" y="188913"/>
            <a:ext cx="2228850" cy="60817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8000" y="188913"/>
            <a:ext cx="6534150" cy="60817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07DE9D7D-3C29-41B6-B4AB-233401A4F5B4}"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65214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a:t>Titelmasterformat durch Klicken bearbeiten</a:t>
            </a:r>
          </a:p>
        </p:txBody>
      </p:sp>
      <p:sp>
        <p:nvSpPr>
          <p:cNvPr id="3" name="ClipArt-Platzhalter 2"/>
          <p:cNvSpPr>
            <a:spLocks noGrp="1"/>
          </p:cNvSpPr>
          <p:nvPr>
            <p:ph type="clipArt" sz="half" idx="1"/>
          </p:nvPr>
        </p:nvSpPr>
        <p:spPr>
          <a:xfrm>
            <a:off x="508000" y="1773240"/>
            <a:ext cx="4381501" cy="4497387"/>
          </a:xfrm>
        </p:spPr>
        <p:txBody>
          <a:bodyPr/>
          <a:lstStyle/>
          <a:p>
            <a:pPr lvl="0"/>
            <a:endParaRPr lang="de-DE" noProof="0"/>
          </a:p>
        </p:txBody>
      </p:sp>
      <p:sp>
        <p:nvSpPr>
          <p:cNvPr id="4" name="Textplatzhalter 3"/>
          <p:cNvSpPr>
            <a:spLocks noGrp="1"/>
          </p:cNvSpPr>
          <p:nvPr>
            <p:ph type="body" sz="half" idx="2"/>
          </p:nvPr>
        </p:nvSpPr>
        <p:spPr>
          <a:xfrm>
            <a:off x="5041899"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80198D6C-225E-43A9-85F4-B39C17E98B8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134975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a:t>Titelmasterformat durch Klicken bearbeiten</a:t>
            </a:r>
          </a:p>
        </p:txBody>
      </p:sp>
      <p:sp>
        <p:nvSpPr>
          <p:cNvPr id="3" name="Inhaltsplatzhalter 2"/>
          <p:cNvSpPr>
            <a:spLocks noGrp="1"/>
          </p:cNvSpPr>
          <p:nvPr>
            <p:ph sz="half" idx="1"/>
          </p:nvPr>
        </p:nvSpPr>
        <p:spPr>
          <a:xfrm>
            <a:off x="508000"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041899" y="1773240"/>
            <a:ext cx="4381501" cy="44973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243408F0-E111-4AA7-A07F-6FB7F09BF02B}"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253490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08000" y="188913"/>
            <a:ext cx="8915400" cy="60817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45444E61-C712-40FD-ADD9-7B255B4F9A4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2320210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Inhaltsplatzhalter 2"/>
          <p:cNvSpPr>
            <a:spLocks noGrp="1"/>
          </p:cNvSpPr>
          <p:nvPr>
            <p:ph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5047589" y="1773238"/>
            <a:ext cx="4375150" cy="21717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5047589" y="4097339"/>
            <a:ext cx="4375150" cy="21732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0"/>
          </p:nvPr>
        </p:nvSpPr>
        <p:spPr>
          <a:xfrm>
            <a:off x="8229204" y="6524626"/>
            <a:ext cx="1310481" cy="219075"/>
          </a:xfrm>
        </p:spPr>
        <p:txBody>
          <a:bodyPr/>
          <a:lstStyle>
            <a:lvl1pPr>
              <a:defRPr/>
            </a:lvl1pPr>
          </a:lstStyle>
          <a:p>
            <a:r>
              <a:rPr lang="de-DE" altLang="de-DE"/>
              <a:t> Folie </a:t>
            </a:r>
            <a:fld id="{66291F14-DB8F-440D-AF0C-C80722D9E54A}" type="slidenum">
              <a:rPr lang="de-DE" altLang="de-DE"/>
              <a:pPr/>
              <a:t>‹Nr.›</a:t>
            </a:fld>
            <a:endParaRPr lang="de-DE" altLang="de-DE"/>
          </a:p>
        </p:txBody>
      </p:sp>
      <p:sp>
        <p:nvSpPr>
          <p:cNvPr id="7" name="Fußzeilenplatzhalter 6"/>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3232763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Textplatzhalter 2"/>
          <p:cNvSpPr>
            <a:spLocks noGrp="1"/>
          </p:cNvSpPr>
          <p:nvPr>
            <p:ph type="body"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758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a:xfrm>
            <a:off x="8229204" y="6524626"/>
            <a:ext cx="1310481" cy="219075"/>
          </a:xfrm>
        </p:spPr>
        <p:txBody>
          <a:bodyPr/>
          <a:lstStyle>
            <a:lvl1pPr>
              <a:defRPr/>
            </a:lvl1pPr>
          </a:lstStyle>
          <a:p>
            <a:r>
              <a:rPr lang="de-DE" altLang="de-DE"/>
              <a:t> Folie </a:t>
            </a:r>
            <a:fld id="{D312B98C-907F-4511-A664-0A1C5C864361}" type="slidenum">
              <a:rPr lang="de-DE" altLang="de-DE"/>
              <a:pPr/>
              <a:t>‹Nr.›</a:t>
            </a:fld>
            <a:endParaRPr lang="de-DE" altLang="de-DE"/>
          </a:p>
        </p:txBody>
      </p:sp>
      <p:sp>
        <p:nvSpPr>
          <p:cNvPr id="6" name="Fußzeilenplatzhalter 5"/>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4261919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238250" y="1122363"/>
            <a:ext cx="74295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A2F8D7EA-02B8-4EE1-961B-AF056C2CA823}"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1286206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9F65F901-5336-46FE-916E-F14D351C9679}"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4265764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75879" y="1709739"/>
            <a:ext cx="8543925"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75879" y="4589464"/>
            <a:ext cx="854392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FD12600C-1797-4D1F-A857-80745E7DF31E}"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00655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1F4837-D9EC-4D3E-84B4-4FC79C579D8D}"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47877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758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p:txBody>
          <a:bodyPr/>
          <a:lstStyle>
            <a:lvl1pPr>
              <a:defRPr/>
            </a:lvl1pPr>
          </a:lstStyle>
          <a:p>
            <a:r>
              <a:rPr lang="de-DE" altLang="de-DE"/>
              <a:t> Folie </a:t>
            </a:r>
            <a:fld id="{A85766C1-FF2F-4816-AF73-6B3B22FA10EB}" type="slidenum">
              <a:rPr lang="de-DE" altLang="de-DE"/>
              <a:pPr/>
              <a:t>‹Nr.›</a:t>
            </a:fld>
            <a:endParaRPr lang="de-DE" altLang="de-DE"/>
          </a:p>
        </p:txBody>
      </p:sp>
      <p:sp>
        <p:nvSpPr>
          <p:cNvPr id="6" name="Fußzeilenplatzhalter 5"/>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326873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82758" y="365126"/>
            <a:ext cx="8543925" cy="1325563"/>
          </a:xfrm>
        </p:spPr>
        <p:txBody>
          <a:bodyPr/>
          <a:lstStyle/>
          <a:p>
            <a:r>
              <a:rPr lang="de-DE"/>
              <a:t>Titelmasterformat durch Klicken bearbeiten</a:t>
            </a:r>
          </a:p>
        </p:txBody>
      </p:sp>
      <p:sp>
        <p:nvSpPr>
          <p:cNvPr id="3" name="Textplatzhalter 2"/>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82758" y="2505075"/>
            <a:ext cx="4191132"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5014913" y="2505075"/>
            <a:ext cx="421177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10"/>
          </p:nvPr>
        </p:nvSpPr>
        <p:spPr/>
        <p:txBody>
          <a:bodyPr/>
          <a:lstStyle>
            <a:lvl1pPr>
              <a:defRPr/>
            </a:lvl1pPr>
          </a:lstStyle>
          <a:p>
            <a:r>
              <a:rPr lang="de-DE" altLang="de-DE"/>
              <a:t> Folie </a:t>
            </a:r>
            <a:fld id="{92B735CE-2AC3-4700-B545-36A0F7153EA4}" type="slidenum">
              <a:rPr lang="de-DE" altLang="de-DE"/>
              <a:pPr/>
              <a:t>‹Nr.›</a:t>
            </a:fld>
            <a:endParaRPr lang="de-DE" altLang="de-DE"/>
          </a:p>
        </p:txBody>
      </p:sp>
      <p:sp>
        <p:nvSpPr>
          <p:cNvPr id="8" name="Fußzeilenplatzhalter 7"/>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1762708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lvl1pPr>
              <a:defRPr/>
            </a:lvl1pPr>
          </a:lstStyle>
          <a:p>
            <a:r>
              <a:rPr lang="de-DE" altLang="de-DE"/>
              <a:t> Folie </a:t>
            </a:r>
            <a:fld id="{37DA1A93-18DA-4C67-8FB1-91E97124B43A}" type="slidenum">
              <a:rPr lang="de-DE" altLang="de-DE"/>
              <a:pPr/>
              <a:t>‹Nr.›</a:t>
            </a:fld>
            <a:endParaRPr lang="de-DE" altLang="de-DE"/>
          </a:p>
        </p:txBody>
      </p:sp>
      <p:sp>
        <p:nvSpPr>
          <p:cNvPr id="4" name="Fußzeilenplatzhalter 3"/>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728618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ltLang="de-DE"/>
              <a:t> Folie </a:t>
            </a:r>
            <a:fld id="{F6A1F9F0-A657-4A19-977D-65592BF7A550}" type="slidenum">
              <a:rPr lang="de-DE" altLang="de-DE"/>
              <a:pPr/>
              <a:t>‹Nr.›</a:t>
            </a:fld>
            <a:endParaRPr lang="de-DE" altLang="de-DE"/>
          </a:p>
        </p:txBody>
      </p:sp>
      <p:sp>
        <p:nvSpPr>
          <p:cNvPr id="3" name="Fußzeilenplatzhalter 2"/>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468706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2758" y="457200"/>
            <a:ext cx="3195373"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Foliennummernplatzhalter 4"/>
          <p:cNvSpPr>
            <a:spLocks noGrp="1"/>
          </p:cNvSpPr>
          <p:nvPr>
            <p:ph type="sldNum" sz="quarter" idx="10"/>
          </p:nvPr>
        </p:nvSpPr>
        <p:spPr/>
        <p:txBody>
          <a:bodyPr/>
          <a:lstStyle>
            <a:lvl1pPr>
              <a:defRPr/>
            </a:lvl1pPr>
          </a:lstStyle>
          <a:p>
            <a:r>
              <a:rPr lang="de-DE" altLang="de-DE"/>
              <a:t> Folie </a:t>
            </a:r>
            <a:fld id="{12D3AA88-B607-44EC-A22D-0CEF11DDB947}" type="slidenum">
              <a:rPr lang="de-DE" altLang="de-DE"/>
              <a:pPr/>
              <a:t>‹Nr.›</a:t>
            </a:fld>
            <a:endParaRPr lang="de-DE" altLang="de-DE"/>
          </a:p>
        </p:txBody>
      </p:sp>
      <p:sp>
        <p:nvSpPr>
          <p:cNvPr id="6" name="Fußzeilenplatzhalter 5"/>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714351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2758" y="457200"/>
            <a:ext cx="3195373"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Foliennummernplatzhalter 4"/>
          <p:cNvSpPr>
            <a:spLocks noGrp="1"/>
          </p:cNvSpPr>
          <p:nvPr>
            <p:ph type="sldNum" sz="quarter" idx="10"/>
          </p:nvPr>
        </p:nvSpPr>
        <p:spPr/>
        <p:txBody>
          <a:bodyPr/>
          <a:lstStyle>
            <a:lvl1pPr>
              <a:defRPr/>
            </a:lvl1pPr>
          </a:lstStyle>
          <a:p>
            <a:r>
              <a:rPr lang="de-DE" altLang="de-DE"/>
              <a:t> Folie </a:t>
            </a:r>
            <a:fld id="{1DBC2A19-30A4-4707-9956-040DCBBB4F12}" type="slidenum">
              <a:rPr lang="de-DE" altLang="de-DE"/>
              <a:pPr/>
              <a:t>‹Nr.›</a:t>
            </a:fld>
            <a:endParaRPr lang="de-DE" altLang="de-DE"/>
          </a:p>
        </p:txBody>
      </p:sp>
      <p:sp>
        <p:nvSpPr>
          <p:cNvPr id="6" name="Fußzeilenplatzhalter 5"/>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284386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45BBDC17-1E68-4A69-A19F-E731C503A641}"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1686446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3889" y="188913"/>
            <a:ext cx="2228850" cy="60817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7339" y="188913"/>
            <a:ext cx="6521450" cy="6081712"/>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9D615F11-537E-428A-89FF-238B048E00E5}"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3324407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Inhaltsplatzhalter 2"/>
          <p:cNvSpPr>
            <a:spLocks noGrp="1"/>
          </p:cNvSpPr>
          <p:nvPr>
            <p:ph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5047589" y="1773238"/>
            <a:ext cx="4375150" cy="21717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5047589" y="4097339"/>
            <a:ext cx="4375150" cy="21732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0"/>
          </p:nvPr>
        </p:nvSpPr>
        <p:spPr>
          <a:xfrm>
            <a:off x="8229204" y="6524626"/>
            <a:ext cx="1310481" cy="219075"/>
          </a:xfrm>
        </p:spPr>
        <p:txBody>
          <a:bodyPr/>
          <a:lstStyle>
            <a:lvl1pPr>
              <a:defRPr/>
            </a:lvl1pPr>
          </a:lstStyle>
          <a:p>
            <a:r>
              <a:rPr lang="de-DE" altLang="de-DE"/>
              <a:t> Folie </a:t>
            </a:r>
            <a:fld id="{66291F14-DB8F-440D-AF0C-C80722D9E54A}" type="slidenum">
              <a:rPr lang="de-DE" altLang="de-DE"/>
              <a:pPr/>
              <a:t>‹Nr.›</a:t>
            </a:fld>
            <a:endParaRPr lang="de-DE" altLang="de-DE"/>
          </a:p>
        </p:txBody>
      </p:sp>
      <p:sp>
        <p:nvSpPr>
          <p:cNvPr id="7" name="Fußzeilenplatzhalter 6"/>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157161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Textplatzhalter 2"/>
          <p:cNvSpPr>
            <a:spLocks noGrp="1"/>
          </p:cNvSpPr>
          <p:nvPr>
            <p:ph type="body"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758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a:xfrm>
            <a:off x="8229204" y="6524626"/>
            <a:ext cx="1310481" cy="219075"/>
          </a:xfrm>
        </p:spPr>
        <p:txBody>
          <a:bodyPr/>
          <a:lstStyle>
            <a:lvl1pPr>
              <a:defRPr/>
            </a:lvl1pPr>
          </a:lstStyle>
          <a:p>
            <a:r>
              <a:rPr lang="de-DE" altLang="de-DE"/>
              <a:t> Folie </a:t>
            </a:r>
            <a:fld id="{D312B98C-907F-4511-A664-0A1C5C864361}" type="slidenum">
              <a:rPr lang="de-DE" altLang="de-DE"/>
              <a:pPr/>
              <a:t>‹Nr.›</a:t>
            </a:fld>
            <a:endParaRPr lang="de-DE" altLang="de-DE"/>
          </a:p>
        </p:txBody>
      </p:sp>
      <p:sp>
        <p:nvSpPr>
          <p:cNvPr id="6" name="Fußzeilenplatzhalter 5"/>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94167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2"/>
            <a:ext cx="84201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A4F6CADF-18A2-461B-9125-5562A4BB171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344518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Onlinebild-Platzhalter 2"/>
          <p:cNvSpPr>
            <a:spLocks noGrp="1"/>
          </p:cNvSpPr>
          <p:nvPr>
            <p:ph type="clipArt" sz="half" idx="1"/>
          </p:nvPr>
        </p:nvSpPr>
        <p:spPr>
          <a:xfrm>
            <a:off x="507339" y="1773239"/>
            <a:ext cx="4375150" cy="4497387"/>
          </a:xfrm>
        </p:spPr>
        <p:txBody>
          <a:bodyPr/>
          <a:lstStyle/>
          <a:p>
            <a:endParaRPr lang="de-DE"/>
          </a:p>
        </p:txBody>
      </p:sp>
      <p:sp>
        <p:nvSpPr>
          <p:cNvPr id="4" name="Textplatzhalter 3"/>
          <p:cNvSpPr>
            <a:spLocks noGrp="1"/>
          </p:cNvSpPr>
          <p:nvPr>
            <p:ph type="body" sz="half" idx="2"/>
          </p:nvPr>
        </p:nvSpPr>
        <p:spPr>
          <a:xfrm>
            <a:off x="504758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a:xfrm>
            <a:off x="8229204" y="6524626"/>
            <a:ext cx="1310481" cy="219075"/>
          </a:xfrm>
        </p:spPr>
        <p:txBody>
          <a:bodyPr/>
          <a:lstStyle>
            <a:lvl1pPr>
              <a:defRPr/>
            </a:lvl1pPr>
          </a:lstStyle>
          <a:p>
            <a:r>
              <a:rPr lang="de-DE" altLang="de-DE"/>
              <a:t> Folie </a:t>
            </a:r>
            <a:fld id="{1874C72F-8B5E-40F8-AAB4-8F47A41A5D83}" type="slidenum">
              <a:rPr lang="de-DE" altLang="de-DE"/>
              <a:pPr/>
              <a:t>‹Nr.›</a:t>
            </a:fld>
            <a:endParaRPr lang="de-DE" altLang="de-DE"/>
          </a:p>
        </p:txBody>
      </p:sp>
      <p:sp>
        <p:nvSpPr>
          <p:cNvPr id="6" name="Fußzeilenplatzhalter 5"/>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360893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238250" y="1122363"/>
            <a:ext cx="74295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A2F8D7EA-02B8-4EE1-961B-AF056C2CA823}"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4173671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9F65F901-5336-46FE-916E-F14D351C9679}"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1363390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75879" y="1709739"/>
            <a:ext cx="8543925"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75879" y="4589464"/>
            <a:ext cx="854392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FD12600C-1797-4D1F-A857-80745E7DF31E}"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668815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758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p:txBody>
          <a:bodyPr/>
          <a:lstStyle>
            <a:lvl1pPr>
              <a:defRPr/>
            </a:lvl1pPr>
          </a:lstStyle>
          <a:p>
            <a:r>
              <a:rPr lang="de-DE" altLang="de-DE"/>
              <a:t> Folie </a:t>
            </a:r>
            <a:fld id="{A85766C1-FF2F-4816-AF73-6B3B22FA10EB}" type="slidenum">
              <a:rPr lang="de-DE" altLang="de-DE"/>
              <a:pPr/>
              <a:t>‹Nr.›</a:t>
            </a:fld>
            <a:endParaRPr lang="de-DE" altLang="de-DE"/>
          </a:p>
        </p:txBody>
      </p:sp>
      <p:sp>
        <p:nvSpPr>
          <p:cNvPr id="6" name="Fußzeilenplatzhalter 5"/>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010111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82758" y="365126"/>
            <a:ext cx="8543925" cy="1325563"/>
          </a:xfrm>
        </p:spPr>
        <p:txBody>
          <a:bodyPr/>
          <a:lstStyle/>
          <a:p>
            <a:r>
              <a:rPr lang="de-DE"/>
              <a:t>Titelmasterformat durch Klicken bearbeiten</a:t>
            </a:r>
          </a:p>
        </p:txBody>
      </p:sp>
      <p:sp>
        <p:nvSpPr>
          <p:cNvPr id="3" name="Textplatzhalter 2"/>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82758" y="2505075"/>
            <a:ext cx="4191132"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5014913" y="2505075"/>
            <a:ext cx="421177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10"/>
          </p:nvPr>
        </p:nvSpPr>
        <p:spPr/>
        <p:txBody>
          <a:bodyPr/>
          <a:lstStyle>
            <a:lvl1pPr>
              <a:defRPr/>
            </a:lvl1pPr>
          </a:lstStyle>
          <a:p>
            <a:r>
              <a:rPr lang="de-DE" altLang="de-DE"/>
              <a:t> Folie </a:t>
            </a:r>
            <a:fld id="{92B735CE-2AC3-4700-B545-36A0F7153EA4}" type="slidenum">
              <a:rPr lang="de-DE" altLang="de-DE"/>
              <a:pPr/>
              <a:t>‹Nr.›</a:t>
            </a:fld>
            <a:endParaRPr lang="de-DE" altLang="de-DE"/>
          </a:p>
        </p:txBody>
      </p:sp>
      <p:sp>
        <p:nvSpPr>
          <p:cNvPr id="8" name="Fußzeilenplatzhalter 7"/>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3405255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lvl1pPr>
              <a:defRPr/>
            </a:lvl1pPr>
          </a:lstStyle>
          <a:p>
            <a:r>
              <a:rPr lang="de-DE" altLang="de-DE"/>
              <a:t> Folie </a:t>
            </a:r>
            <a:fld id="{37DA1A93-18DA-4C67-8FB1-91E97124B43A}" type="slidenum">
              <a:rPr lang="de-DE" altLang="de-DE"/>
              <a:pPr/>
              <a:t>‹Nr.›</a:t>
            </a:fld>
            <a:endParaRPr lang="de-DE" altLang="de-DE"/>
          </a:p>
        </p:txBody>
      </p:sp>
      <p:sp>
        <p:nvSpPr>
          <p:cNvPr id="4" name="Fußzeilenplatzhalter 3"/>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657944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ltLang="de-DE"/>
              <a:t> Folie </a:t>
            </a:r>
            <a:fld id="{F6A1F9F0-A657-4A19-977D-65592BF7A550}" type="slidenum">
              <a:rPr lang="de-DE" altLang="de-DE"/>
              <a:pPr/>
              <a:t>‹Nr.›</a:t>
            </a:fld>
            <a:endParaRPr lang="de-DE" altLang="de-DE"/>
          </a:p>
        </p:txBody>
      </p:sp>
      <p:sp>
        <p:nvSpPr>
          <p:cNvPr id="3" name="Fußzeilenplatzhalter 2"/>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3572965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2758" y="457200"/>
            <a:ext cx="3195373"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Foliennummernplatzhalter 4"/>
          <p:cNvSpPr>
            <a:spLocks noGrp="1"/>
          </p:cNvSpPr>
          <p:nvPr>
            <p:ph type="sldNum" sz="quarter" idx="10"/>
          </p:nvPr>
        </p:nvSpPr>
        <p:spPr/>
        <p:txBody>
          <a:bodyPr/>
          <a:lstStyle>
            <a:lvl1pPr>
              <a:defRPr/>
            </a:lvl1pPr>
          </a:lstStyle>
          <a:p>
            <a:r>
              <a:rPr lang="de-DE" altLang="de-DE"/>
              <a:t> Folie </a:t>
            </a:r>
            <a:fld id="{12D3AA88-B607-44EC-A22D-0CEF11DDB947}" type="slidenum">
              <a:rPr lang="de-DE" altLang="de-DE"/>
              <a:pPr/>
              <a:t>‹Nr.›</a:t>
            </a:fld>
            <a:endParaRPr lang="de-DE" altLang="de-DE"/>
          </a:p>
        </p:txBody>
      </p:sp>
      <p:sp>
        <p:nvSpPr>
          <p:cNvPr id="6" name="Fußzeilenplatzhalter 5"/>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3114524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2758" y="457200"/>
            <a:ext cx="3195373"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Foliennummernplatzhalter 4"/>
          <p:cNvSpPr>
            <a:spLocks noGrp="1"/>
          </p:cNvSpPr>
          <p:nvPr>
            <p:ph type="sldNum" sz="quarter" idx="10"/>
          </p:nvPr>
        </p:nvSpPr>
        <p:spPr/>
        <p:txBody>
          <a:bodyPr/>
          <a:lstStyle>
            <a:lvl1pPr>
              <a:defRPr/>
            </a:lvl1pPr>
          </a:lstStyle>
          <a:p>
            <a:r>
              <a:rPr lang="de-DE" altLang="de-DE"/>
              <a:t> Folie </a:t>
            </a:r>
            <a:fld id="{1DBC2A19-30A4-4707-9956-040DCBBB4F12}" type="slidenum">
              <a:rPr lang="de-DE" altLang="de-DE"/>
              <a:pPr/>
              <a:t>‹Nr.›</a:t>
            </a:fld>
            <a:endParaRPr lang="de-DE" altLang="de-DE"/>
          </a:p>
        </p:txBody>
      </p:sp>
      <p:sp>
        <p:nvSpPr>
          <p:cNvPr id="6" name="Fußzeilenplatzhalter 5"/>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187301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08000"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1899"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6D9B416B-BFEA-4E3C-A1F6-0D2E2E7890F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4238544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45BBDC17-1E68-4A69-A19F-E731C503A641}"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693886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3889" y="188913"/>
            <a:ext cx="2228850" cy="60817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07339" y="188913"/>
            <a:ext cx="6521450" cy="6081712"/>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oliennummernplatzhalter 3"/>
          <p:cNvSpPr>
            <a:spLocks noGrp="1"/>
          </p:cNvSpPr>
          <p:nvPr>
            <p:ph type="sldNum" sz="quarter" idx="10"/>
          </p:nvPr>
        </p:nvSpPr>
        <p:spPr/>
        <p:txBody>
          <a:bodyPr/>
          <a:lstStyle>
            <a:lvl1pPr>
              <a:defRPr/>
            </a:lvl1pPr>
          </a:lstStyle>
          <a:p>
            <a:r>
              <a:rPr lang="de-DE" altLang="de-DE"/>
              <a:t> Folie </a:t>
            </a:r>
            <a:fld id="{9D615F11-537E-428A-89FF-238B048E00E5}" type="slidenum">
              <a:rPr lang="de-DE" altLang="de-DE"/>
              <a:pPr/>
              <a:t>‹Nr.›</a:t>
            </a:fld>
            <a:endParaRPr lang="de-DE" altLang="de-DE"/>
          </a:p>
        </p:txBody>
      </p:sp>
      <p:sp>
        <p:nvSpPr>
          <p:cNvPr id="5" name="Fußzeilenplatzhalter 4"/>
          <p:cNvSpPr>
            <a:spLocks noGrp="1"/>
          </p:cNvSpPr>
          <p:nvPr>
            <p:ph type="ftr" sz="quarter" idx="11"/>
          </p:nvPr>
        </p:nvSpPr>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489835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Inhaltsplatzhalter 2"/>
          <p:cNvSpPr>
            <a:spLocks noGrp="1"/>
          </p:cNvSpPr>
          <p:nvPr>
            <p:ph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5047589" y="1773238"/>
            <a:ext cx="4375150" cy="21717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5047589" y="4097339"/>
            <a:ext cx="4375150" cy="21732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0"/>
          </p:nvPr>
        </p:nvSpPr>
        <p:spPr>
          <a:xfrm>
            <a:off x="8229204" y="6524626"/>
            <a:ext cx="1310481" cy="219075"/>
          </a:xfrm>
        </p:spPr>
        <p:txBody>
          <a:bodyPr/>
          <a:lstStyle>
            <a:lvl1pPr>
              <a:defRPr/>
            </a:lvl1pPr>
          </a:lstStyle>
          <a:p>
            <a:r>
              <a:rPr lang="de-DE" altLang="de-DE"/>
              <a:t> Folie </a:t>
            </a:r>
            <a:fld id="{66291F14-DB8F-440D-AF0C-C80722D9E54A}" type="slidenum">
              <a:rPr lang="de-DE" altLang="de-DE"/>
              <a:pPr/>
              <a:t>‹Nr.›</a:t>
            </a:fld>
            <a:endParaRPr lang="de-DE" altLang="de-DE"/>
          </a:p>
        </p:txBody>
      </p:sp>
      <p:sp>
        <p:nvSpPr>
          <p:cNvPr id="7" name="Fußzeilenplatzhalter 6"/>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666561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Textplatzhalter 2"/>
          <p:cNvSpPr>
            <a:spLocks noGrp="1"/>
          </p:cNvSpPr>
          <p:nvPr>
            <p:ph type="body" sz="half" idx="1"/>
          </p:nvPr>
        </p:nvSpPr>
        <p:spPr>
          <a:xfrm>
            <a:off x="50733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4758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a:xfrm>
            <a:off x="8229204" y="6524626"/>
            <a:ext cx="1310481" cy="219075"/>
          </a:xfrm>
        </p:spPr>
        <p:txBody>
          <a:bodyPr/>
          <a:lstStyle>
            <a:lvl1pPr>
              <a:defRPr/>
            </a:lvl1pPr>
          </a:lstStyle>
          <a:p>
            <a:r>
              <a:rPr lang="de-DE" altLang="de-DE"/>
              <a:t> Folie </a:t>
            </a:r>
            <a:fld id="{D312B98C-907F-4511-A664-0A1C5C864361}" type="slidenum">
              <a:rPr lang="de-DE" altLang="de-DE"/>
              <a:pPr/>
              <a:t>‹Nr.›</a:t>
            </a:fld>
            <a:endParaRPr lang="de-DE" altLang="de-DE"/>
          </a:p>
        </p:txBody>
      </p:sp>
      <p:sp>
        <p:nvSpPr>
          <p:cNvPr id="6" name="Fußzeilenplatzhalter 5"/>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2876952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7340" y="188913"/>
            <a:ext cx="8719344" cy="609600"/>
          </a:xfrm>
        </p:spPr>
        <p:txBody>
          <a:bodyPr/>
          <a:lstStyle/>
          <a:p>
            <a:r>
              <a:rPr lang="de-DE"/>
              <a:t>Titelmasterformat durch Klicken bearbeiten</a:t>
            </a:r>
          </a:p>
        </p:txBody>
      </p:sp>
      <p:sp>
        <p:nvSpPr>
          <p:cNvPr id="3" name="Onlinebild-Platzhalter 2"/>
          <p:cNvSpPr>
            <a:spLocks noGrp="1"/>
          </p:cNvSpPr>
          <p:nvPr>
            <p:ph type="clipArt" sz="half" idx="1"/>
          </p:nvPr>
        </p:nvSpPr>
        <p:spPr>
          <a:xfrm>
            <a:off x="507339" y="1773239"/>
            <a:ext cx="4375150" cy="4497387"/>
          </a:xfrm>
        </p:spPr>
        <p:txBody>
          <a:bodyPr/>
          <a:lstStyle/>
          <a:p>
            <a:endParaRPr lang="de-DE"/>
          </a:p>
        </p:txBody>
      </p:sp>
      <p:sp>
        <p:nvSpPr>
          <p:cNvPr id="4" name="Textplatzhalter 3"/>
          <p:cNvSpPr>
            <a:spLocks noGrp="1"/>
          </p:cNvSpPr>
          <p:nvPr>
            <p:ph type="body" sz="half" idx="2"/>
          </p:nvPr>
        </p:nvSpPr>
        <p:spPr>
          <a:xfrm>
            <a:off x="5047589" y="1773239"/>
            <a:ext cx="4375150" cy="44973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a:xfrm>
            <a:off x="8229204" y="6524626"/>
            <a:ext cx="1310481" cy="219075"/>
          </a:xfrm>
        </p:spPr>
        <p:txBody>
          <a:bodyPr/>
          <a:lstStyle>
            <a:lvl1pPr>
              <a:defRPr/>
            </a:lvl1pPr>
          </a:lstStyle>
          <a:p>
            <a:r>
              <a:rPr lang="de-DE" altLang="de-DE"/>
              <a:t> Folie </a:t>
            </a:r>
            <a:fld id="{1874C72F-8B5E-40F8-AAB4-8F47A41A5D83}" type="slidenum">
              <a:rPr lang="de-DE" altLang="de-DE"/>
              <a:pPr/>
              <a:t>‹Nr.›</a:t>
            </a:fld>
            <a:endParaRPr lang="de-DE" altLang="de-DE"/>
          </a:p>
        </p:txBody>
      </p:sp>
      <p:sp>
        <p:nvSpPr>
          <p:cNvPr id="6" name="Fußzeilenplatzhalter 5"/>
          <p:cNvSpPr>
            <a:spLocks noGrp="1"/>
          </p:cNvSpPr>
          <p:nvPr>
            <p:ph type="ftr" sz="quarter" idx="11"/>
          </p:nvPr>
        </p:nvSpPr>
        <p:spPr>
          <a:xfrm>
            <a:off x="194338" y="6453188"/>
            <a:ext cx="9517327" cy="290512"/>
          </a:xfrm>
        </p:spPr>
        <p:txBody>
          <a:bodyPr/>
          <a:lstStyle>
            <a:lvl1pPr>
              <a:defRPr/>
            </a:lvl1pPr>
          </a:lstStyle>
          <a:p>
            <a:r>
              <a:rPr lang="de-DE" altLang="de-DE" dirty="0"/>
              <a:t>HSWT    Prof. Dr. U. Groß           					                 </a:t>
            </a:r>
          </a:p>
        </p:txBody>
      </p:sp>
    </p:spTree>
    <p:extLst>
      <p:ext uri="{BB962C8B-B14F-4D97-AF65-F5344CB8AC3E}">
        <p14:creationId xmlns:p14="http://schemas.microsoft.com/office/powerpoint/2010/main" val="170506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a:ln/>
        </p:spPr>
        <p:txBody>
          <a:bodyPr/>
          <a:lstStyle>
            <a:lvl1pPr>
              <a:defRPr/>
            </a:lvl1pPr>
          </a:lstStyle>
          <a:p>
            <a:pPr>
              <a:defRPr/>
            </a:pPr>
            <a:r>
              <a:rPr lang="de-DE" altLang="de-DE"/>
              <a:t> Folie </a:t>
            </a:r>
            <a:fld id="{8FDD3928-FB4B-451D-B457-5FAF41A31438}" type="slidenum">
              <a:rPr lang="de-DE" altLang="de-DE"/>
              <a:pPr>
                <a:defRPr/>
              </a:pPr>
              <a:t>‹Nr.›</a:t>
            </a:fld>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667679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A5CC95E4-3327-4E6D-82A6-F720D74A793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17802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de-DE" altLang="de-DE"/>
              <a:t> Folie </a:t>
            </a:r>
            <a:fld id="{AD610C77-799F-40CC-B6B1-1F9CF2E7D7EF}" type="slidenum">
              <a:rPr lang="de-DE" altLang="de-DE"/>
              <a:pPr>
                <a:defRPr/>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41861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49D63B75-C25B-4D0D-BDA3-450FB57C28BA}"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240829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DDE90C9C-E6CE-4424-A4B3-0FFC3F99CE48}"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a:t>HSWT    Prof. Dr. U. Groß                  </a:t>
            </a:r>
          </a:p>
        </p:txBody>
      </p:sp>
    </p:spTree>
    <p:extLst>
      <p:ext uri="{BB962C8B-B14F-4D97-AF65-F5344CB8AC3E}">
        <p14:creationId xmlns:p14="http://schemas.microsoft.com/office/powerpoint/2010/main" val="24979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761538" y="0"/>
            <a:ext cx="150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08000" y="188913"/>
            <a:ext cx="8718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8" name="Rectangle 4"/>
          <p:cNvSpPr>
            <a:spLocks noGrp="1" noChangeArrowheads="1"/>
          </p:cNvSpPr>
          <p:nvPr>
            <p:ph type="body" idx="1"/>
          </p:nvPr>
        </p:nvSpPr>
        <p:spPr bwMode="auto">
          <a:xfrm>
            <a:off x="508000" y="1773238"/>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613381" name="Rectangle 5"/>
          <p:cNvSpPr>
            <a:spLocks noGrp="1" noChangeArrowheads="1"/>
          </p:cNvSpPr>
          <p:nvPr>
            <p:ph type="sldNum" sz="quarter" idx="4"/>
          </p:nvPr>
        </p:nvSpPr>
        <p:spPr bwMode="auto">
          <a:xfrm>
            <a:off x="8229600" y="6524625"/>
            <a:ext cx="130968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71AD2A"/>
                </a:solidFill>
                <a:latin typeface="Arial" pitchFamily="34" charset="0"/>
              </a:defRPr>
            </a:lvl1pPr>
          </a:lstStyle>
          <a:p>
            <a:pPr>
              <a:defRPr/>
            </a:pPr>
            <a:r>
              <a:rPr lang="de-DE" altLang="de-DE"/>
              <a:t> Folie </a:t>
            </a:r>
            <a:fld id="{20E7D08B-6174-4BC4-B99C-7B3E9B64A41E}" type="slidenum">
              <a:rPr lang="de-DE" altLang="de-DE"/>
              <a:pPr>
                <a:defRPr/>
              </a:pPr>
              <a:t>‹Nr.›</a:t>
            </a:fld>
            <a:endParaRPr lang="de-DE" altLang="de-DE"/>
          </a:p>
        </p:txBody>
      </p:sp>
      <p:sp>
        <p:nvSpPr>
          <p:cNvPr id="613382" name="Rectangle 6"/>
          <p:cNvSpPr>
            <a:spLocks noGrp="1" noChangeArrowheads="1"/>
          </p:cNvSpPr>
          <p:nvPr>
            <p:ph type="ftr" sz="quarter" idx="3"/>
          </p:nvPr>
        </p:nvSpPr>
        <p:spPr bwMode="auto">
          <a:xfrm>
            <a:off x="117475" y="6524625"/>
            <a:ext cx="76565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71AD2A"/>
                </a:solidFill>
                <a:latin typeface="+mn-lt"/>
                <a:ea typeface="+mn-ea"/>
                <a:cs typeface="+mn-cs"/>
              </a:defRPr>
            </a:lvl1pPr>
          </a:lstStyle>
          <a:p>
            <a:pPr>
              <a:defRPr/>
            </a:pPr>
            <a:r>
              <a:rPr lang="de-DE"/>
              <a:t>HSWT    Prof. Dr. U. Groß                  </a:t>
            </a:r>
          </a:p>
        </p:txBody>
      </p:sp>
    </p:spTree>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 id="2147484830" r:id="rId15"/>
    <p:sldLayoutId id="2147484831" r:id="rId16"/>
  </p:sldLayoutIdLst>
  <p:hf hdr="0" dt="0"/>
  <p:txStyles>
    <p:titleStyle>
      <a:lvl1pPr algn="l" defTabSz="457200" rtl="0" eaLnBrk="0" fontAlgn="base" hangingPunct="0">
        <a:spcBef>
          <a:spcPct val="0"/>
        </a:spcBef>
        <a:spcAft>
          <a:spcPct val="0"/>
        </a:spcAft>
        <a:defRPr sz="2800" b="1">
          <a:solidFill>
            <a:schemeClr val="tx1"/>
          </a:solidFill>
          <a:latin typeface="+mj-lt"/>
          <a:ea typeface="+mj-ea"/>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Bild 5"/>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61537" y="0"/>
            <a:ext cx="15134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507340" y="188913"/>
            <a:ext cx="871934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076" name="Rectangle 4"/>
          <p:cNvSpPr>
            <a:spLocks noGrp="1" noChangeArrowheads="1"/>
          </p:cNvSpPr>
          <p:nvPr>
            <p:ph type="body" idx="1"/>
          </p:nvPr>
        </p:nvSpPr>
        <p:spPr bwMode="auto">
          <a:xfrm>
            <a:off x="507339" y="1773239"/>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3077" name="Rectangle 5"/>
          <p:cNvSpPr>
            <a:spLocks noGrp="1" noChangeArrowheads="1"/>
          </p:cNvSpPr>
          <p:nvPr>
            <p:ph type="sldNum" sz="quarter" idx="4"/>
          </p:nvPr>
        </p:nvSpPr>
        <p:spPr bwMode="auto">
          <a:xfrm>
            <a:off x="8229204" y="6524626"/>
            <a:ext cx="1310481"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rgbClr val="71AD2A"/>
                </a:solidFill>
                <a:ea typeface="+mn-ea"/>
                <a:cs typeface="+mn-cs"/>
              </a:defRPr>
            </a:lvl1pPr>
          </a:lstStyle>
          <a:p>
            <a:r>
              <a:rPr lang="de-DE" altLang="de-DE"/>
              <a:t> Folie </a:t>
            </a:r>
            <a:fld id="{3F1DF2CA-DD3A-460E-883A-EFA272FE5EE1}" type="slidenum">
              <a:rPr lang="de-DE" altLang="de-DE"/>
              <a:pPr/>
              <a:t>‹Nr.›</a:t>
            </a:fld>
            <a:endParaRPr lang="de-DE" altLang="de-DE"/>
          </a:p>
        </p:txBody>
      </p:sp>
      <p:sp>
        <p:nvSpPr>
          <p:cNvPr id="3078" name="Rectangle 6"/>
          <p:cNvSpPr>
            <a:spLocks noGrp="1" noChangeArrowheads="1"/>
          </p:cNvSpPr>
          <p:nvPr>
            <p:ph type="ftr" sz="quarter" idx="3"/>
          </p:nvPr>
        </p:nvSpPr>
        <p:spPr bwMode="auto">
          <a:xfrm>
            <a:off x="194338" y="6453188"/>
            <a:ext cx="951732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1AD2A"/>
                </a:solidFill>
                <a:ea typeface="+mn-ea"/>
                <a:cs typeface="+mn-cs"/>
              </a:defRPr>
            </a:lvl1pPr>
          </a:lstStyle>
          <a:p>
            <a:r>
              <a:rPr lang="de-DE" altLang="de-DE" dirty="0"/>
              <a:t>HSWT    Prof. Dr. U. Groß           					                 </a:t>
            </a:r>
          </a:p>
        </p:txBody>
      </p:sp>
    </p:spTree>
    <p:extLst>
      <p:ext uri="{BB962C8B-B14F-4D97-AF65-F5344CB8AC3E}">
        <p14:creationId xmlns:p14="http://schemas.microsoft.com/office/powerpoint/2010/main" val="376323997"/>
      </p:ext>
    </p:extLst>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44" r:id="rId12"/>
    <p:sldLayoutId id="2147484845" r:id="rId13"/>
    <p:sldLayoutId id="2147484846" r:id="rId14"/>
  </p:sldLayoutIdLst>
  <p:hf sldNum="0" hdr="0" dt="0"/>
  <p:txStyles>
    <p:titleStyle>
      <a:lvl1pPr algn="l" defTabSz="457200" rtl="0" fontAlgn="base">
        <a:spcBef>
          <a:spcPct val="0"/>
        </a:spcBef>
        <a:spcAft>
          <a:spcPct val="0"/>
        </a:spcAft>
        <a:defRPr sz="2800" b="1" kern="1200">
          <a:solidFill>
            <a:schemeClr val="tx1"/>
          </a:solidFill>
          <a:latin typeface="+mj-lt"/>
          <a:ea typeface="+mj-ea"/>
          <a:cs typeface="+mj-cs"/>
        </a:defRPr>
      </a:lvl1pPr>
      <a:lvl2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4572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9144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13716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18288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9pPr>
    </p:titleStyle>
    <p:bodyStyle>
      <a:lvl1pPr marL="342900" indent="-342900" algn="l" defTabSz="457200" rtl="0" fontAlgn="base">
        <a:spcBef>
          <a:spcPct val="20000"/>
        </a:spcBef>
        <a:spcAft>
          <a:spcPct val="0"/>
        </a:spcAft>
        <a:buClr>
          <a:srgbClr val="71AD2A"/>
        </a:buClr>
        <a:buFont typeface="Arial Unicode MS" panose="020B0604020202020204" pitchFamily="34" charset="-128"/>
        <a:buChar char="»"/>
        <a:defRPr sz="2400" kern="1200">
          <a:solidFill>
            <a:schemeClr val="tx1"/>
          </a:solidFill>
          <a:latin typeface="+mn-lt"/>
          <a:ea typeface="+mn-ea"/>
          <a:cs typeface="+mn-cs"/>
        </a:defRPr>
      </a:lvl1pPr>
      <a:lvl2pPr marL="742950" indent="-285750" algn="l" defTabSz="457200" rtl="0" fontAlgn="base">
        <a:spcBef>
          <a:spcPct val="20000"/>
        </a:spcBef>
        <a:spcAft>
          <a:spcPct val="0"/>
        </a:spcAft>
        <a:buClr>
          <a:srgbClr val="71AD2A"/>
        </a:buClr>
        <a:buFont typeface="Univers" panose="020B0603020202030204" pitchFamily="34" charset="0"/>
        <a:buChar char="›"/>
        <a:defRPr sz="2200" kern="1200">
          <a:solidFill>
            <a:schemeClr val="tx1"/>
          </a:solidFill>
          <a:latin typeface="+mn-lt"/>
          <a:ea typeface="+mn-ea"/>
          <a:cs typeface="+mn-cs"/>
        </a:defRPr>
      </a:lvl2pPr>
      <a:lvl3pPr marL="1143000" indent="-228600" algn="l" defTabSz="457200" rtl="0" fontAlgn="base">
        <a:spcBef>
          <a:spcPct val="20000"/>
        </a:spcBef>
        <a:spcAft>
          <a:spcPct val="0"/>
        </a:spcAft>
        <a:buClr>
          <a:srgbClr val="71AD2A"/>
        </a:buClr>
        <a:buFont typeface="Arial Unicode MS" panose="020B0604020202020204" pitchFamily="34" charset="-128"/>
        <a:buChar char="›"/>
        <a:defRPr sz="2000" kern="1200">
          <a:solidFill>
            <a:schemeClr val="tx1"/>
          </a:solidFill>
          <a:latin typeface="+mn-lt"/>
          <a:ea typeface="+mn-ea"/>
          <a:cs typeface="+mn-cs"/>
        </a:defRPr>
      </a:lvl3pPr>
      <a:lvl4pPr marL="1600200" indent="-228600" algn="l" defTabSz="457200" rtl="0" fontAlgn="base">
        <a:spcBef>
          <a:spcPct val="20000"/>
        </a:spcBef>
        <a:spcAft>
          <a:spcPct val="0"/>
        </a:spcAft>
        <a:buClr>
          <a:srgbClr val="71AD2A"/>
        </a:buClr>
        <a:buFont typeface="Arial Unicode MS" panose="020B0604020202020204" pitchFamily="34" charset="-128"/>
        <a:buChar char="›"/>
        <a:defRPr kern="1200">
          <a:solidFill>
            <a:schemeClr val="tx1"/>
          </a:solidFill>
          <a:latin typeface="+mn-lt"/>
          <a:ea typeface="+mn-ea"/>
          <a:cs typeface="+mn-cs"/>
        </a:defRPr>
      </a:lvl4pPr>
      <a:lvl5pPr marL="2057400" indent="-228600" algn="l" defTabSz="457200" rtl="0" fontAlgn="base">
        <a:spcBef>
          <a:spcPct val="20000"/>
        </a:spcBef>
        <a:spcAft>
          <a:spcPct val="0"/>
        </a:spcAft>
        <a:buClr>
          <a:srgbClr val="71AD2A"/>
        </a:buClr>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Bild 5"/>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61537" y="0"/>
            <a:ext cx="15134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507340" y="188913"/>
            <a:ext cx="871934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076" name="Rectangle 4"/>
          <p:cNvSpPr>
            <a:spLocks noGrp="1" noChangeArrowheads="1"/>
          </p:cNvSpPr>
          <p:nvPr>
            <p:ph type="body" idx="1"/>
          </p:nvPr>
        </p:nvSpPr>
        <p:spPr bwMode="auto">
          <a:xfrm>
            <a:off x="507339" y="1773239"/>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p:txBody>
      </p:sp>
      <p:sp>
        <p:nvSpPr>
          <p:cNvPr id="3077" name="Rectangle 5"/>
          <p:cNvSpPr>
            <a:spLocks noGrp="1" noChangeArrowheads="1"/>
          </p:cNvSpPr>
          <p:nvPr>
            <p:ph type="sldNum" sz="quarter" idx="4"/>
          </p:nvPr>
        </p:nvSpPr>
        <p:spPr bwMode="auto">
          <a:xfrm>
            <a:off x="8229204" y="6524626"/>
            <a:ext cx="1310481"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rgbClr val="71AD2A"/>
                </a:solidFill>
                <a:ea typeface="+mn-ea"/>
                <a:cs typeface="+mn-cs"/>
              </a:defRPr>
            </a:lvl1pPr>
          </a:lstStyle>
          <a:p>
            <a:r>
              <a:rPr lang="de-DE" altLang="de-DE"/>
              <a:t> Folie </a:t>
            </a:r>
            <a:fld id="{3F1DF2CA-DD3A-460E-883A-EFA272FE5EE1}" type="slidenum">
              <a:rPr lang="de-DE" altLang="de-DE"/>
              <a:pPr/>
              <a:t>‹Nr.›</a:t>
            </a:fld>
            <a:endParaRPr lang="de-DE" altLang="de-DE"/>
          </a:p>
        </p:txBody>
      </p:sp>
      <p:sp>
        <p:nvSpPr>
          <p:cNvPr id="3078" name="Rectangle 6"/>
          <p:cNvSpPr>
            <a:spLocks noGrp="1" noChangeArrowheads="1"/>
          </p:cNvSpPr>
          <p:nvPr>
            <p:ph type="ftr" sz="quarter" idx="3"/>
          </p:nvPr>
        </p:nvSpPr>
        <p:spPr bwMode="auto">
          <a:xfrm>
            <a:off x="194338" y="6453188"/>
            <a:ext cx="9517327"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00">
                <a:solidFill>
                  <a:srgbClr val="71AD2A"/>
                </a:solidFill>
                <a:ea typeface="+mn-ea"/>
                <a:cs typeface="+mn-cs"/>
              </a:defRPr>
            </a:lvl1pPr>
          </a:lstStyle>
          <a:p>
            <a:r>
              <a:rPr lang="de-DE" altLang="de-DE" dirty="0"/>
              <a:t>HSWT    Prof. Dr. U. Groß           					                 </a:t>
            </a:r>
          </a:p>
        </p:txBody>
      </p:sp>
    </p:spTree>
    <p:extLst>
      <p:ext uri="{BB962C8B-B14F-4D97-AF65-F5344CB8AC3E}">
        <p14:creationId xmlns:p14="http://schemas.microsoft.com/office/powerpoint/2010/main" val="2000013051"/>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 id="2147484859" r:id="rId12"/>
    <p:sldLayoutId id="2147484860" r:id="rId13"/>
    <p:sldLayoutId id="2147484861" r:id="rId14"/>
  </p:sldLayoutIdLst>
  <p:hf sldNum="0" hdr="0" dt="0"/>
  <p:txStyles>
    <p:titleStyle>
      <a:lvl1pPr algn="l" defTabSz="457200" rtl="0" fontAlgn="base">
        <a:spcBef>
          <a:spcPct val="0"/>
        </a:spcBef>
        <a:spcAft>
          <a:spcPct val="0"/>
        </a:spcAft>
        <a:defRPr sz="2800" b="1" kern="1200">
          <a:solidFill>
            <a:schemeClr val="tx1"/>
          </a:solidFill>
          <a:latin typeface="+mj-lt"/>
          <a:ea typeface="+mj-ea"/>
          <a:cs typeface="+mj-cs"/>
        </a:defRPr>
      </a:lvl1pPr>
      <a:lvl2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4572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9144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13716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1828800" algn="l" defTabSz="457200" rtl="0" fontAlgn="base">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9pPr>
    </p:titleStyle>
    <p:bodyStyle>
      <a:lvl1pPr marL="342900" indent="-342900" algn="l" defTabSz="457200" rtl="0" fontAlgn="base">
        <a:spcBef>
          <a:spcPct val="20000"/>
        </a:spcBef>
        <a:spcAft>
          <a:spcPct val="0"/>
        </a:spcAft>
        <a:buClr>
          <a:srgbClr val="71AD2A"/>
        </a:buClr>
        <a:buFont typeface="Arial Unicode MS" panose="020B0604020202020204" pitchFamily="34" charset="-128"/>
        <a:buChar char="»"/>
        <a:defRPr sz="2400" kern="1200">
          <a:solidFill>
            <a:schemeClr val="tx1"/>
          </a:solidFill>
          <a:latin typeface="+mn-lt"/>
          <a:ea typeface="+mn-ea"/>
          <a:cs typeface="+mn-cs"/>
        </a:defRPr>
      </a:lvl1pPr>
      <a:lvl2pPr marL="742950" indent="-285750" algn="l" defTabSz="457200" rtl="0" fontAlgn="base">
        <a:spcBef>
          <a:spcPct val="20000"/>
        </a:spcBef>
        <a:spcAft>
          <a:spcPct val="0"/>
        </a:spcAft>
        <a:buClr>
          <a:srgbClr val="71AD2A"/>
        </a:buClr>
        <a:buFont typeface="Univers" panose="020B0603020202030204" pitchFamily="34" charset="0"/>
        <a:buChar char="›"/>
        <a:defRPr sz="2200" kern="1200">
          <a:solidFill>
            <a:schemeClr val="tx1"/>
          </a:solidFill>
          <a:latin typeface="+mn-lt"/>
          <a:ea typeface="+mn-ea"/>
          <a:cs typeface="+mn-cs"/>
        </a:defRPr>
      </a:lvl2pPr>
      <a:lvl3pPr marL="1143000" indent="-228600" algn="l" defTabSz="457200" rtl="0" fontAlgn="base">
        <a:spcBef>
          <a:spcPct val="20000"/>
        </a:spcBef>
        <a:spcAft>
          <a:spcPct val="0"/>
        </a:spcAft>
        <a:buClr>
          <a:srgbClr val="71AD2A"/>
        </a:buClr>
        <a:buFont typeface="Arial Unicode MS" panose="020B0604020202020204" pitchFamily="34" charset="-128"/>
        <a:buChar char="›"/>
        <a:defRPr sz="2000" kern="1200">
          <a:solidFill>
            <a:schemeClr val="tx1"/>
          </a:solidFill>
          <a:latin typeface="+mn-lt"/>
          <a:ea typeface="+mn-ea"/>
          <a:cs typeface="+mn-cs"/>
        </a:defRPr>
      </a:lvl3pPr>
      <a:lvl4pPr marL="1600200" indent="-228600" algn="l" defTabSz="457200" rtl="0" fontAlgn="base">
        <a:spcBef>
          <a:spcPct val="20000"/>
        </a:spcBef>
        <a:spcAft>
          <a:spcPct val="0"/>
        </a:spcAft>
        <a:buClr>
          <a:srgbClr val="71AD2A"/>
        </a:buClr>
        <a:buFont typeface="Arial Unicode MS" panose="020B0604020202020204" pitchFamily="34" charset="-128"/>
        <a:buChar char="›"/>
        <a:defRPr kern="1200">
          <a:solidFill>
            <a:schemeClr val="tx1"/>
          </a:solidFill>
          <a:latin typeface="+mn-lt"/>
          <a:ea typeface="+mn-ea"/>
          <a:cs typeface="+mn-cs"/>
        </a:defRPr>
      </a:lvl4pPr>
      <a:lvl5pPr marL="2057400" indent="-228600" algn="l" defTabSz="457200" rtl="0" fontAlgn="base">
        <a:spcBef>
          <a:spcPct val="20000"/>
        </a:spcBef>
        <a:spcAft>
          <a:spcPct val="0"/>
        </a:spcAft>
        <a:buClr>
          <a:srgbClr val="71AD2A"/>
        </a:buClr>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youtube.com/watch?v=GA_ZaJmhFjY&amp;list=RDQM"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9-GSNR7W73M" TargetMode="Externa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4.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hyperlink" Target="https://www.youtube.com/watch?v=KMqv1G7Kt_I&amp;nohtml5=Fals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zmemF2o_Uo&amp;nohtml5=False" TargetMode="External"/><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www.youtube.com/watch?v=7vaYWF6pxFw"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7vaYWF6pxFw"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NmoZekTM0w8"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4.xml"/><Relationship Id="rId4" Type="http://schemas.openxmlformats.org/officeDocument/2006/relationships/hyperlink" Target="https://www.youtube.com/watch?v=hQaBG9hLsj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39.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3.emf"/><Relationship Id="rId5" Type="http://schemas.openxmlformats.org/officeDocument/2006/relationships/image" Target="../media/image62.jpeg"/><Relationship Id="rId4" Type="http://schemas.openxmlformats.org/officeDocument/2006/relationships/image" Target="../media/image61.jpeg"/></Relationships>
</file>

<file path=ppt/slides/_rels/slide73.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6"/>
          <p:cNvSpPr>
            <a:spLocks noGrp="1"/>
          </p:cNvSpPr>
          <p:nvPr>
            <p:ph type="ctrTitle"/>
          </p:nvPr>
        </p:nvSpPr>
        <p:spPr>
          <a:xfrm>
            <a:off x="1238251" y="2420888"/>
            <a:ext cx="7429500" cy="2387600"/>
          </a:xfrm>
        </p:spPr>
        <p:txBody>
          <a:bodyPr/>
          <a:lstStyle/>
          <a:p>
            <a:r>
              <a:rPr lang="de-DE" altLang="de-DE" sz="3600" dirty="0"/>
              <a:t>Motoren -</a:t>
            </a:r>
            <a:br>
              <a:rPr lang="de-DE" altLang="de-DE" sz="3600" dirty="0"/>
            </a:br>
            <a:r>
              <a:rPr lang="de-DE" altLang="de-DE" sz="3600" dirty="0"/>
              <a:t>Grundlagen bis </a:t>
            </a:r>
            <a:br>
              <a:rPr lang="de-DE" altLang="de-DE" sz="3600" dirty="0"/>
            </a:br>
            <a:r>
              <a:rPr lang="de-DE" altLang="de-DE" sz="3600" dirty="0"/>
              <a:t>Abgasnachbehandlungs-systeme</a:t>
            </a:r>
            <a:br>
              <a:rPr lang="de-DE" altLang="de-DE" sz="3600" dirty="0"/>
            </a:br>
            <a:br>
              <a:rPr lang="de-DE" altLang="de-DE" sz="3600" dirty="0"/>
            </a:br>
            <a:r>
              <a:rPr lang="de-DE" altLang="de-DE" sz="3600" dirty="0"/>
              <a:t>Teil 2</a:t>
            </a:r>
            <a:br>
              <a:rPr lang="de-DE" altLang="de-DE" sz="3600" dirty="0"/>
            </a:br>
            <a:endParaRPr lang="de-DE" altLang="de-DE" sz="3600" dirty="0"/>
          </a:p>
        </p:txBody>
      </p:sp>
      <p:sp>
        <p:nvSpPr>
          <p:cNvPr id="2" name="Untertitel 1"/>
          <p:cNvSpPr>
            <a:spLocks noGrp="1"/>
          </p:cNvSpPr>
          <p:nvPr>
            <p:ph type="subTitle" idx="1"/>
          </p:nvPr>
        </p:nvSpPr>
        <p:spPr>
          <a:xfrm>
            <a:off x="1136576" y="4653136"/>
            <a:ext cx="7429500" cy="1655762"/>
          </a:xfrm>
        </p:spPr>
        <p:txBody>
          <a:bodyPr/>
          <a:lstStyle/>
          <a:p>
            <a:r>
              <a:rPr lang="de-DE" dirty="0"/>
              <a:t>Prof. Dr. Ulrich Groß</a:t>
            </a:r>
          </a:p>
        </p:txBody>
      </p:sp>
      <p:sp>
        <p:nvSpPr>
          <p:cNvPr id="80899" name="Foliennummernplatzhalter 4"/>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35A1B2F7-4D30-4E4D-BB92-24262A6EF109}" type="slidenum">
              <a:rPr lang="de-DE" altLang="de-DE" sz="1000" smtClean="0">
                <a:solidFill>
                  <a:srgbClr val="71AD2A"/>
                </a:solidFill>
              </a:rPr>
              <a:pPr algn="r">
                <a:spcBef>
                  <a:spcPct val="0"/>
                </a:spcBef>
                <a:buClrTx/>
                <a:buFontTx/>
                <a:buNone/>
              </a:pPr>
              <a:t>1</a:t>
            </a:fld>
            <a:endParaRPr lang="de-DE" altLang="de-DE" sz="1000" dirty="0">
              <a:solidFill>
                <a:srgbClr val="71AD2A"/>
              </a:solidFill>
            </a:endParaRPr>
          </a:p>
        </p:txBody>
      </p:sp>
      <p:sp>
        <p:nvSpPr>
          <p:cNvPr id="6" name="Fußzeilenplatzhalter 5"/>
          <p:cNvSpPr>
            <a:spLocks noGrp="1"/>
          </p:cNvSpPr>
          <p:nvPr>
            <p:ph type="ftr" sz="quarter" idx="11"/>
          </p:nvPr>
        </p:nvSpPr>
        <p:spPr/>
        <p:txBody>
          <a:bodyPr/>
          <a:lstStyle/>
          <a:p>
            <a:pPr>
              <a:defRPr/>
            </a:pPr>
            <a:r>
              <a:rPr lang="de-DE" dirty="0"/>
              <a:t>HSWT    Prof. Dr. U. Groß                  </a:t>
            </a:r>
          </a:p>
        </p:txBody>
      </p:sp>
    </p:spTree>
    <p:extLst>
      <p:ext uri="{BB962C8B-B14F-4D97-AF65-F5344CB8AC3E}">
        <p14:creationId xmlns:p14="http://schemas.microsoft.com/office/powerpoint/2010/main" val="2530902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Reiheneinspritzpumpe</a:t>
            </a:r>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10</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a:t>
            </a:r>
          </a:p>
        </p:txBody>
      </p:sp>
      <p:sp>
        <p:nvSpPr>
          <p:cNvPr id="5" name="Textfeld 4">
            <a:hlinkClick r:id="rId2"/>
          </p:cNvPr>
          <p:cNvSpPr txBox="1"/>
          <p:nvPr/>
        </p:nvSpPr>
        <p:spPr>
          <a:xfrm>
            <a:off x="7545288" y="798513"/>
            <a:ext cx="1008112" cy="461665"/>
          </a:xfrm>
          <a:prstGeom prst="rect">
            <a:avLst/>
          </a:prstGeom>
          <a:solidFill>
            <a:srgbClr val="99FF99"/>
          </a:solidFill>
        </p:spPr>
        <p:txBody>
          <a:bodyPr wrap="square" rtlCol="0">
            <a:spAutoFit/>
          </a:bodyPr>
          <a:lstStyle/>
          <a:p>
            <a:r>
              <a:rPr lang="de-DE" dirty="0">
                <a:latin typeface="+mj-lt"/>
              </a:rPr>
              <a:t>Film</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88" y="1029345"/>
            <a:ext cx="6991350" cy="3333750"/>
          </a:xfrm>
          <a:prstGeom prst="rect">
            <a:avLst/>
          </a:prstGeom>
        </p:spPr>
      </p:pic>
      <p:sp>
        <p:nvSpPr>
          <p:cNvPr id="8" name="Textfeld 7"/>
          <p:cNvSpPr txBox="1"/>
          <p:nvPr/>
        </p:nvSpPr>
        <p:spPr>
          <a:xfrm>
            <a:off x="336773" y="4363095"/>
            <a:ext cx="9134477" cy="2308324"/>
          </a:xfrm>
          <a:prstGeom prst="rect">
            <a:avLst/>
          </a:prstGeom>
          <a:noFill/>
        </p:spPr>
        <p:txBody>
          <a:bodyPr wrap="square" rtlCol="0">
            <a:spAutoFit/>
          </a:bodyPr>
          <a:lstStyle/>
          <a:p>
            <a:pPr algn="l"/>
            <a:endParaRPr lang="de-DE" sz="1800" dirty="0">
              <a:latin typeface="+mj-lt"/>
            </a:endParaRPr>
          </a:p>
          <a:p>
            <a:pPr algn="l"/>
            <a:r>
              <a:rPr lang="de-DE" sz="1800" dirty="0">
                <a:latin typeface="+mj-lt"/>
              </a:rPr>
              <a:t>Funktionsweise</a:t>
            </a:r>
          </a:p>
          <a:p>
            <a:pPr algn="l"/>
            <a:endParaRPr lang="de-DE" sz="1800" dirty="0">
              <a:latin typeface="+mj-lt"/>
            </a:endParaRPr>
          </a:p>
          <a:p>
            <a:pPr algn="l"/>
            <a:r>
              <a:rPr lang="de-DE" sz="1800" dirty="0">
                <a:latin typeface="+mj-lt"/>
              </a:rPr>
              <a:t>Die Zylinder sind reihenförmig angeordnet. Jeder Zylinder wird von einem eigenen Pumpenelement über ein Druckventil und eine Hochdruckleitung mit Kraftstoff versorgt. Der Motor treibt die Nockenwelle der Pumpe über Zahnräder oder eine Kette an. Die Pumpe läuft halb so schnell wie der Motor – synchron zu den Kolbenbewegungen.</a:t>
            </a:r>
          </a:p>
          <a:p>
            <a:pPr algn="l"/>
            <a:endParaRPr lang="de-DE" sz="1800" dirty="0">
              <a:latin typeface="+mj-lt"/>
            </a:endParaRPr>
          </a:p>
        </p:txBody>
      </p:sp>
    </p:spTree>
    <p:extLst>
      <p:ext uri="{BB962C8B-B14F-4D97-AF65-F5344CB8AC3E}">
        <p14:creationId xmlns:p14="http://schemas.microsoft.com/office/powerpoint/2010/main" val="74293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Verteilereinspritzpumpe</a:t>
            </a:r>
          </a:p>
        </p:txBody>
      </p:sp>
      <p:sp>
        <p:nvSpPr>
          <p:cNvPr id="7" name="Inhaltsplatzhalter 6"/>
          <p:cNvSpPr>
            <a:spLocks noGrp="1"/>
          </p:cNvSpPr>
          <p:nvPr>
            <p:ph idx="1"/>
          </p:nvPr>
        </p:nvSpPr>
        <p:spPr>
          <a:xfrm>
            <a:off x="311150" y="774427"/>
            <a:ext cx="8915400" cy="4497387"/>
          </a:xfrm>
        </p:spPr>
        <p:txBody>
          <a:bodyPr/>
          <a:lstStyle/>
          <a:p>
            <a:r>
              <a:rPr lang="de-DE" sz="1800" dirty="0"/>
              <a:t>Kleine, schnell laufende Dieselmotoren erfordern ein Einspritzsystem mit hoher Leistungsfähigkeit, schnellen Einspritzfolgen, geringem Gewicht und kleinem Einbauvolumen. Die Verteilereinspritzpumpen erfüllen diese Forderungen. Sie bestehen aus einem kleinen, kompakten Aggregat, in dem die Förderpumpe, Hochdruckpumpe und Regelung integriert sind. </a:t>
            </a:r>
          </a:p>
          <a:p>
            <a:r>
              <a:rPr lang="de-DE" sz="1800" dirty="0"/>
              <a:t>Die Verteilereinspritzpumpe ist aufgrund ihrer kompakten Bauform für vielseitige Anwendungen in Pkw, leichten Nutzfahrzeugen, </a:t>
            </a:r>
            <a:r>
              <a:rPr lang="de-DE" sz="1800" dirty="0" err="1"/>
              <a:t>Stationärmotoren</a:t>
            </a:r>
            <a:r>
              <a:rPr lang="de-DE" sz="1800" dirty="0"/>
              <a:t> und Bau- und Landmaschinen (Off-Highway) geeignet.</a:t>
            </a:r>
          </a:p>
          <a:p>
            <a:r>
              <a:rPr lang="de-DE" sz="1800" dirty="0"/>
              <a:t>Axialkolben-Verteilereinspritzpumpen für Motoren mit indirekter Einspritzung (IDI) erzeugen Drücke bis 350 bar an der Einspritzdüse. Für Motoren mit direkter Einspritzung (DI) werden sowohl Axial- als auch Radialkolben-Verteilereinspritzpumpen verwendet mit Spitzendrücken von ca. 1950 bar.</a:t>
            </a:r>
          </a:p>
          <a:p>
            <a:endParaRPr lang="de-DE" sz="1800" dirty="0"/>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11</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a:t>
            </a:r>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499" y="4235370"/>
            <a:ext cx="4968552" cy="2369201"/>
          </a:xfrm>
          <a:prstGeom prst="rect">
            <a:avLst/>
          </a:prstGeom>
        </p:spPr>
      </p:pic>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2747" y="380714"/>
            <a:ext cx="487363" cy="487363"/>
          </a:xfrm>
          <a:prstGeom prst="rect">
            <a:avLst/>
          </a:prstGeom>
        </p:spPr>
      </p:pic>
    </p:spTree>
    <p:extLst>
      <p:ext uri="{BB962C8B-B14F-4D97-AF65-F5344CB8AC3E}">
        <p14:creationId xmlns:p14="http://schemas.microsoft.com/office/powerpoint/2010/main" val="17313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Ablaufschema einer elektronischen Regelung (EDC)</a:t>
            </a:r>
          </a:p>
        </p:txBody>
      </p:sp>
      <p:sp>
        <p:nvSpPr>
          <p:cNvPr id="30" name="Foliennummernplatzhalter 1"/>
          <p:cNvSpPr>
            <a:spLocks noGrp="1"/>
          </p:cNvSpPr>
          <p:nvPr>
            <p:ph type="sldNum" sz="quarter" idx="10"/>
          </p:nvPr>
        </p:nvSpPr>
        <p:spPr/>
        <p:txBody>
          <a:bodyPr/>
          <a:lstStyle/>
          <a:p>
            <a:r>
              <a:rPr lang="de-DE" altLang="de-DE"/>
              <a:t> Folie </a:t>
            </a:r>
            <a:fld id="{6F881B1B-7107-425D-9FE7-B751A2F7DD6C}" type="slidenum">
              <a:rPr lang="de-DE" altLang="de-DE"/>
              <a:pPr/>
              <a:t>12</a:t>
            </a:fld>
            <a:endParaRPr lang="de-DE" altLang="de-DE"/>
          </a:p>
        </p:txBody>
      </p:sp>
      <p:sp>
        <p:nvSpPr>
          <p:cNvPr id="31" name="Fußzeilenplatzhalter 2"/>
          <p:cNvSpPr>
            <a:spLocks noGrp="1"/>
          </p:cNvSpPr>
          <p:nvPr>
            <p:ph type="ftr" sz="quarter" idx="11"/>
          </p:nvPr>
        </p:nvSpPr>
        <p:spPr/>
        <p:txBody>
          <a:bodyPr/>
          <a:lstStyle/>
          <a:p>
            <a:r>
              <a:rPr lang="de-DE" altLang="de-DE" dirty="0"/>
              <a:t>HSWT    Prof. Dr. U. Groß                                </a:t>
            </a:r>
          </a:p>
        </p:txBody>
      </p:sp>
      <p:pic>
        <p:nvPicPr>
          <p:cNvPr id="879619" name="Picture 3" descr="M363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 y="788988"/>
            <a:ext cx="8439150" cy="5307012"/>
          </a:xfrm>
          <a:prstGeom prst="rect">
            <a:avLst/>
          </a:prstGeom>
          <a:noFill/>
          <a:extLst>
            <a:ext uri="{909E8E84-426E-40DD-AFC4-6F175D3DCCD1}">
              <a14:hiddenFill xmlns:a14="http://schemas.microsoft.com/office/drawing/2010/main">
                <a:solidFill>
                  <a:srgbClr val="FFFFFF"/>
                </a:solidFill>
              </a14:hiddenFill>
            </a:ext>
          </a:extLst>
        </p:spPr>
      </p:pic>
      <p:sp>
        <p:nvSpPr>
          <p:cNvPr id="879620" name="Text Box 4"/>
          <p:cNvSpPr txBox="1">
            <a:spLocks noChangeArrowheads="1"/>
          </p:cNvSpPr>
          <p:nvPr/>
        </p:nvSpPr>
        <p:spPr bwMode="auto">
          <a:xfrm>
            <a:off x="942975" y="838200"/>
            <a:ext cx="1125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200">
                <a:solidFill>
                  <a:srgbClr val="000000"/>
                </a:solidFill>
              </a:rPr>
              <a:t>Spritzbeginn-geber</a:t>
            </a:r>
            <a:endParaRPr lang="de-DE" altLang="de-DE" sz="1200">
              <a:solidFill>
                <a:srgbClr val="FF3300"/>
              </a:solidFill>
            </a:endParaRPr>
          </a:p>
        </p:txBody>
      </p:sp>
      <p:sp>
        <p:nvSpPr>
          <p:cNvPr id="879621" name="Text Box 5"/>
          <p:cNvSpPr txBox="1">
            <a:spLocks noChangeArrowheads="1"/>
          </p:cNvSpPr>
          <p:nvPr/>
        </p:nvSpPr>
        <p:spPr bwMode="auto">
          <a:xfrm>
            <a:off x="2562225" y="83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200">
                <a:solidFill>
                  <a:srgbClr val="000000"/>
                </a:solidFill>
              </a:rPr>
              <a:t>Drehzahl-geber</a:t>
            </a:r>
            <a:endParaRPr lang="de-DE" altLang="de-DE" sz="1200">
              <a:solidFill>
                <a:srgbClr val="FF3300"/>
              </a:solidFill>
            </a:endParaRPr>
          </a:p>
        </p:txBody>
      </p:sp>
      <p:sp>
        <p:nvSpPr>
          <p:cNvPr id="879622" name="Text Box 6"/>
          <p:cNvSpPr txBox="1">
            <a:spLocks noChangeArrowheads="1"/>
          </p:cNvSpPr>
          <p:nvPr/>
        </p:nvSpPr>
        <p:spPr bwMode="auto">
          <a:xfrm>
            <a:off x="3968750" y="838200"/>
            <a:ext cx="1125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200">
                <a:solidFill>
                  <a:srgbClr val="000000"/>
                </a:solidFill>
              </a:rPr>
              <a:t>Temperatur-fühler</a:t>
            </a:r>
            <a:endParaRPr lang="de-DE" altLang="de-DE" sz="1200">
              <a:solidFill>
                <a:srgbClr val="FF3300"/>
              </a:solidFill>
            </a:endParaRPr>
          </a:p>
        </p:txBody>
      </p:sp>
      <p:sp>
        <p:nvSpPr>
          <p:cNvPr id="879623" name="Text Box 7"/>
          <p:cNvSpPr txBox="1">
            <a:spLocks noChangeArrowheads="1"/>
          </p:cNvSpPr>
          <p:nvPr/>
        </p:nvSpPr>
        <p:spPr bwMode="auto">
          <a:xfrm>
            <a:off x="5305425" y="914400"/>
            <a:ext cx="1335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200">
                <a:solidFill>
                  <a:srgbClr val="000000"/>
                </a:solidFill>
              </a:rPr>
              <a:t>Fußfahrgeber</a:t>
            </a:r>
            <a:endParaRPr lang="de-DE" altLang="de-DE" sz="1200">
              <a:solidFill>
                <a:srgbClr val="FF3300"/>
              </a:solidFill>
            </a:endParaRPr>
          </a:p>
        </p:txBody>
      </p:sp>
      <p:sp>
        <p:nvSpPr>
          <p:cNvPr id="879624" name="Text Box 8"/>
          <p:cNvSpPr txBox="1">
            <a:spLocks noChangeArrowheads="1"/>
          </p:cNvSpPr>
          <p:nvPr/>
        </p:nvSpPr>
        <p:spPr bwMode="auto">
          <a:xfrm>
            <a:off x="7485063" y="914401"/>
            <a:ext cx="14779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200">
                <a:solidFill>
                  <a:srgbClr val="000000"/>
                </a:solidFill>
              </a:rPr>
              <a:t>Luftmengenmesser</a:t>
            </a:r>
            <a:endParaRPr lang="de-DE" altLang="de-DE" sz="1200">
              <a:solidFill>
                <a:srgbClr val="FF3300"/>
              </a:solidFill>
            </a:endParaRPr>
          </a:p>
        </p:txBody>
      </p:sp>
      <p:sp>
        <p:nvSpPr>
          <p:cNvPr id="879625" name="Text Box 9"/>
          <p:cNvSpPr txBox="1">
            <a:spLocks noChangeArrowheads="1"/>
          </p:cNvSpPr>
          <p:nvPr/>
        </p:nvSpPr>
        <p:spPr bwMode="auto">
          <a:xfrm>
            <a:off x="6781801" y="1524000"/>
            <a:ext cx="133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Ansaugluft-temperatur</a:t>
            </a:r>
            <a:endParaRPr lang="de-DE" altLang="de-DE" sz="1200">
              <a:solidFill>
                <a:srgbClr val="FF3300"/>
              </a:solidFill>
            </a:endParaRPr>
          </a:p>
        </p:txBody>
      </p:sp>
      <p:sp>
        <p:nvSpPr>
          <p:cNvPr id="879626" name="Text Box 10"/>
          <p:cNvSpPr txBox="1">
            <a:spLocks noChangeArrowheads="1"/>
          </p:cNvSpPr>
          <p:nvPr/>
        </p:nvSpPr>
        <p:spPr bwMode="auto">
          <a:xfrm>
            <a:off x="8188326" y="2057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Luftdurchsatz</a:t>
            </a:r>
            <a:endParaRPr lang="de-DE" altLang="de-DE" sz="1200">
              <a:solidFill>
                <a:srgbClr val="FF3300"/>
              </a:solidFill>
            </a:endParaRPr>
          </a:p>
        </p:txBody>
      </p:sp>
      <p:sp>
        <p:nvSpPr>
          <p:cNvPr id="879627" name="Text Box 11"/>
          <p:cNvSpPr txBox="1">
            <a:spLocks noChangeArrowheads="1"/>
          </p:cNvSpPr>
          <p:nvPr/>
        </p:nvSpPr>
        <p:spPr bwMode="auto">
          <a:xfrm>
            <a:off x="7977189" y="25146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Steuergerät</a:t>
            </a:r>
            <a:endParaRPr lang="de-DE" altLang="de-DE" sz="1200">
              <a:solidFill>
                <a:srgbClr val="FF3300"/>
              </a:solidFill>
            </a:endParaRPr>
          </a:p>
        </p:txBody>
      </p:sp>
      <p:sp>
        <p:nvSpPr>
          <p:cNvPr id="879628" name="Text Box 12"/>
          <p:cNvSpPr txBox="1">
            <a:spLocks noChangeArrowheads="1"/>
          </p:cNvSpPr>
          <p:nvPr/>
        </p:nvSpPr>
        <p:spPr bwMode="auto">
          <a:xfrm>
            <a:off x="7204076" y="48006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ARF-Steller</a:t>
            </a:r>
            <a:endParaRPr lang="de-DE" altLang="de-DE" sz="1200">
              <a:solidFill>
                <a:srgbClr val="FF3300"/>
              </a:solidFill>
            </a:endParaRPr>
          </a:p>
        </p:txBody>
      </p:sp>
      <p:sp>
        <p:nvSpPr>
          <p:cNvPr id="879629" name="Text Box 13"/>
          <p:cNvSpPr txBox="1">
            <a:spLocks noChangeArrowheads="1"/>
          </p:cNvSpPr>
          <p:nvPr/>
        </p:nvSpPr>
        <p:spPr bwMode="auto">
          <a:xfrm>
            <a:off x="3827464" y="2438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Kraftstoff</a:t>
            </a:r>
            <a:endParaRPr lang="de-DE" altLang="de-DE" sz="1200">
              <a:solidFill>
                <a:srgbClr val="FF3300"/>
              </a:solidFill>
            </a:endParaRPr>
          </a:p>
        </p:txBody>
      </p:sp>
      <p:sp>
        <p:nvSpPr>
          <p:cNvPr id="879630" name="Text Box 14"/>
          <p:cNvSpPr txBox="1">
            <a:spLocks noChangeArrowheads="1"/>
          </p:cNvSpPr>
          <p:nvPr/>
        </p:nvSpPr>
        <p:spPr bwMode="auto">
          <a:xfrm>
            <a:off x="5656264" y="2636839"/>
            <a:ext cx="1673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Regelschieberweg</a:t>
            </a:r>
            <a:endParaRPr lang="de-DE" altLang="de-DE" sz="1200">
              <a:solidFill>
                <a:srgbClr val="FF3300"/>
              </a:solidFill>
            </a:endParaRPr>
          </a:p>
        </p:txBody>
      </p:sp>
      <p:sp>
        <p:nvSpPr>
          <p:cNvPr id="879631" name="Text Box 15"/>
          <p:cNvSpPr txBox="1">
            <a:spLocks noChangeArrowheads="1"/>
          </p:cNvSpPr>
          <p:nvPr/>
        </p:nvSpPr>
        <p:spPr bwMode="auto">
          <a:xfrm>
            <a:off x="5445126" y="2895600"/>
            <a:ext cx="1668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Kraftstofftemperatur</a:t>
            </a:r>
            <a:endParaRPr lang="de-DE" altLang="de-DE" sz="1200">
              <a:solidFill>
                <a:srgbClr val="FF3300"/>
              </a:solidFill>
            </a:endParaRPr>
          </a:p>
        </p:txBody>
      </p:sp>
      <p:sp>
        <p:nvSpPr>
          <p:cNvPr id="879632" name="Text Box 16"/>
          <p:cNvSpPr txBox="1">
            <a:spLocks noChangeArrowheads="1"/>
          </p:cNvSpPr>
          <p:nvPr/>
        </p:nvSpPr>
        <p:spPr bwMode="auto">
          <a:xfrm>
            <a:off x="5445126" y="33528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Stellersignal</a:t>
            </a:r>
            <a:endParaRPr lang="de-DE" altLang="de-DE" sz="1200">
              <a:solidFill>
                <a:srgbClr val="FF3300"/>
              </a:solidFill>
            </a:endParaRPr>
          </a:p>
        </p:txBody>
      </p:sp>
      <p:sp>
        <p:nvSpPr>
          <p:cNvPr id="879633" name="Text Box 17"/>
          <p:cNvSpPr txBox="1">
            <a:spLocks noChangeArrowheads="1"/>
          </p:cNvSpPr>
          <p:nvPr/>
        </p:nvSpPr>
        <p:spPr bwMode="auto">
          <a:xfrm>
            <a:off x="5375276" y="3581400"/>
            <a:ext cx="133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Elektr. Leerlauf-Abschaltventil</a:t>
            </a:r>
            <a:endParaRPr lang="de-DE" altLang="de-DE" sz="1200">
              <a:solidFill>
                <a:srgbClr val="FF3300"/>
              </a:solidFill>
            </a:endParaRPr>
          </a:p>
        </p:txBody>
      </p:sp>
      <p:sp>
        <p:nvSpPr>
          <p:cNvPr id="879634" name="Text Box 18"/>
          <p:cNvSpPr txBox="1">
            <a:spLocks noChangeArrowheads="1"/>
          </p:cNvSpPr>
          <p:nvPr/>
        </p:nvSpPr>
        <p:spPr bwMode="auto">
          <a:xfrm>
            <a:off x="5726114" y="4191000"/>
            <a:ext cx="985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Exzenter-bolzen</a:t>
            </a:r>
            <a:endParaRPr lang="de-DE" altLang="de-DE" sz="1200">
              <a:solidFill>
                <a:srgbClr val="FF3300"/>
              </a:solidFill>
            </a:endParaRPr>
          </a:p>
        </p:txBody>
      </p:sp>
      <p:sp>
        <p:nvSpPr>
          <p:cNvPr id="879635" name="Text Box 19"/>
          <p:cNvSpPr txBox="1">
            <a:spLocks noChangeArrowheads="1"/>
          </p:cNvSpPr>
          <p:nvPr/>
        </p:nvSpPr>
        <p:spPr bwMode="auto">
          <a:xfrm>
            <a:off x="5656264" y="45720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Regelschieber</a:t>
            </a:r>
            <a:endParaRPr lang="de-DE" altLang="de-DE" sz="1200">
              <a:solidFill>
                <a:srgbClr val="FF3300"/>
              </a:solidFill>
            </a:endParaRPr>
          </a:p>
        </p:txBody>
      </p:sp>
      <p:sp>
        <p:nvSpPr>
          <p:cNvPr id="879636" name="Text Box 20"/>
          <p:cNvSpPr txBox="1">
            <a:spLocks noChangeArrowheads="1"/>
          </p:cNvSpPr>
          <p:nvPr/>
        </p:nvSpPr>
        <p:spPr bwMode="auto">
          <a:xfrm>
            <a:off x="5375276" y="5029200"/>
            <a:ext cx="133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Magnetventil Ansteuerimpulse</a:t>
            </a:r>
            <a:endParaRPr lang="de-DE" altLang="de-DE" sz="1200">
              <a:solidFill>
                <a:srgbClr val="FF3300"/>
              </a:solidFill>
            </a:endParaRPr>
          </a:p>
        </p:txBody>
      </p:sp>
      <p:sp>
        <p:nvSpPr>
          <p:cNvPr id="879637" name="Text Box 21"/>
          <p:cNvSpPr txBox="1">
            <a:spLocks noChangeArrowheads="1"/>
          </p:cNvSpPr>
          <p:nvPr/>
        </p:nvSpPr>
        <p:spPr bwMode="auto">
          <a:xfrm>
            <a:off x="2701926" y="5562600"/>
            <a:ext cx="133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Magnetventil für Spritzbeginn</a:t>
            </a:r>
            <a:endParaRPr lang="de-DE" altLang="de-DE" sz="1200">
              <a:solidFill>
                <a:srgbClr val="FF3300"/>
              </a:solidFill>
            </a:endParaRPr>
          </a:p>
        </p:txBody>
      </p:sp>
      <p:sp>
        <p:nvSpPr>
          <p:cNvPr id="879638" name="Text Box 22"/>
          <p:cNvSpPr txBox="1">
            <a:spLocks noChangeArrowheads="1"/>
          </p:cNvSpPr>
          <p:nvPr/>
        </p:nvSpPr>
        <p:spPr bwMode="auto">
          <a:xfrm>
            <a:off x="1998664" y="3581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Verstellwelle</a:t>
            </a:r>
            <a:endParaRPr lang="de-DE" altLang="de-DE" sz="1200">
              <a:solidFill>
                <a:srgbClr val="FF3300"/>
              </a:solidFill>
            </a:endParaRPr>
          </a:p>
        </p:txBody>
      </p:sp>
      <p:sp>
        <p:nvSpPr>
          <p:cNvPr id="879639" name="Text Box 23"/>
          <p:cNvSpPr txBox="1">
            <a:spLocks noChangeArrowheads="1"/>
          </p:cNvSpPr>
          <p:nvPr/>
        </p:nvSpPr>
        <p:spPr bwMode="auto">
          <a:xfrm>
            <a:off x="2279651" y="31242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Magnetstellwerk</a:t>
            </a:r>
            <a:endParaRPr lang="de-DE" altLang="de-DE" sz="1200">
              <a:solidFill>
                <a:srgbClr val="FF3300"/>
              </a:solidFill>
            </a:endParaRPr>
          </a:p>
        </p:txBody>
      </p:sp>
      <p:sp>
        <p:nvSpPr>
          <p:cNvPr id="879640" name="Text Box 24"/>
          <p:cNvSpPr txBox="1">
            <a:spLocks noChangeArrowheads="1"/>
          </p:cNvSpPr>
          <p:nvPr/>
        </p:nvSpPr>
        <p:spPr bwMode="auto">
          <a:xfrm>
            <a:off x="2139951" y="2819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rPr>
              <a:t>Positionsgeber</a:t>
            </a:r>
            <a:endParaRPr lang="de-DE" altLang="de-DE" sz="1200">
              <a:solidFill>
                <a:srgbClr val="FF3300"/>
              </a:solidFill>
            </a:endParaRPr>
          </a:p>
        </p:txBody>
      </p:sp>
      <p:sp>
        <p:nvSpPr>
          <p:cNvPr id="879641" name="Text Box 25"/>
          <p:cNvSpPr txBox="1">
            <a:spLocks noChangeArrowheads="1"/>
          </p:cNvSpPr>
          <p:nvPr/>
        </p:nvSpPr>
        <p:spPr bwMode="auto">
          <a:xfrm>
            <a:off x="2068514" y="22098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FF0000"/>
                </a:solidFill>
              </a:rPr>
              <a:t>Spritzbeginn</a:t>
            </a:r>
          </a:p>
        </p:txBody>
      </p:sp>
      <p:sp>
        <p:nvSpPr>
          <p:cNvPr id="879642" name="Text Box 26"/>
          <p:cNvSpPr txBox="1">
            <a:spLocks noChangeArrowheads="1"/>
          </p:cNvSpPr>
          <p:nvPr/>
        </p:nvSpPr>
        <p:spPr bwMode="auto">
          <a:xfrm>
            <a:off x="3265489" y="2133600"/>
            <a:ext cx="1335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FF0000"/>
                </a:solidFill>
              </a:rPr>
              <a:t>Motordrehzahl</a:t>
            </a:r>
          </a:p>
        </p:txBody>
      </p:sp>
      <p:sp>
        <p:nvSpPr>
          <p:cNvPr id="879643" name="Text Box 27"/>
          <p:cNvSpPr txBox="1">
            <a:spLocks noChangeArrowheads="1"/>
          </p:cNvSpPr>
          <p:nvPr/>
        </p:nvSpPr>
        <p:spPr bwMode="auto">
          <a:xfrm>
            <a:off x="4530726" y="2057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FF0000"/>
                </a:solidFill>
              </a:rPr>
              <a:t>Motortemperatur</a:t>
            </a:r>
          </a:p>
        </p:txBody>
      </p:sp>
      <p:sp>
        <p:nvSpPr>
          <p:cNvPr id="879644" name="Text Box 28"/>
          <p:cNvSpPr txBox="1">
            <a:spLocks noChangeArrowheads="1"/>
          </p:cNvSpPr>
          <p:nvPr/>
        </p:nvSpPr>
        <p:spPr bwMode="auto">
          <a:xfrm>
            <a:off x="6008688" y="1981200"/>
            <a:ext cx="1536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FF0000"/>
                </a:solidFill>
              </a:rPr>
              <a:t>Fahrpedalstellung</a:t>
            </a:r>
          </a:p>
        </p:txBody>
      </p:sp>
      <p:sp>
        <p:nvSpPr>
          <p:cNvPr id="879645" name="Text Box 29"/>
          <p:cNvSpPr txBox="1">
            <a:spLocks noChangeArrowheads="1"/>
          </p:cNvSpPr>
          <p:nvPr/>
        </p:nvSpPr>
        <p:spPr bwMode="auto">
          <a:xfrm>
            <a:off x="6992938" y="5638800"/>
            <a:ext cx="18986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FF0000"/>
                </a:solidFill>
              </a:rPr>
              <a:t>ARF = Abgasrückführung</a:t>
            </a:r>
          </a:p>
        </p:txBody>
      </p:sp>
      <p:pic>
        <p:nvPicPr>
          <p:cNvPr id="32" name="Picture 2" descr="C:\Program Files\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531" y="5130800"/>
            <a:ext cx="1268413"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61597"/>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Aufbau einer elektronischen Dieselregelung (EDC)</a:t>
            </a:r>
          </a:p>
        </p:txBody>
      </p:sp>
      <p:sp>
        <p:nvSpPr>
          <p:cNvPr id="12" name="Foliennummernplatzhalter 1"/>
          <p:cNvSpPr>
            <a:spLocks noGrp="1"/>
          </p:cNvSpPr>
          <p:nvPr>
            <p:ph type="sldNum" sz="quarter" idx="10"/>
          </p:nvPr>
        </p:nvSpPr>
        <p:spPr/>
        <p:txBody>
          <a:bodyPr/>
          <a:lstStyle/>
          <a:p>
            <a:r>
              <a:rPr lang="de-DE" altLang="de-DE"/>
              <a:t> Folie </a:t>
            </a:r>
            <a:fld id="{EB7DF661-3962-4C3E-959D-E9E5B39C2781}" type="slidenum">
              <a:rPr lang="de-DE" altLang="de-DE"/>
              <a:pPr/>
              <a:t>13</a:t>
            </a:fld>
            <a:endParaRPr lang="de-DE" altLang="de-DE"/>
          </a:p>
        </p:txBody>
      </p:sp>
      <p:sp>
        <p:nvSpPr>
          <p:cNvPr id="13" name="Fußzeilenplatzhalter 2"/>
          <p:cNvSpPr>
            <a:spLocks noGrp="1"/>
          </p:cNvSpPr>
          <p:nvPr>
            <p:ph type="ftr" sz="quarter" idx="11"/>
          </p:nvPr>
        </p:nvSpPr>
        <p:spPr/>
        <p:txBody>
          <a:bodyPr/>
          <a:lstStyle/>
          <a:p>
            <a:r>
              <a:rPr lang="de-DE" altLang="de-DE" dirty="0"/>
              <a:t>HSWT    Prof. Dr. U. Groß                                </a:t>
            </a:r>
          </a:p>
        </p:txBody>
      </p:sp>
      <p:sp>
        <p:nvSpPr>
          <p:cNvPr id="878595" name="Rectangle 3"/>
          <p:cNvSpPr>
            <a:spLocks noChangeArrowheads="1"/>
          </p:cNvSpPr>
          <p:nvPr/>
        </p:nvSpPr>
        <p:spPr bwMode="auto">
          <a:xfrm>
            <a:off x="2632076" y="2133600"/>
            <a:ext cx="5129213" cy="1166986"/>
          </a:xfrm>
          <a:prstGeom prst="rect">
            <a:avLst/>
          </a:prstGeom>
          <a:gradFill rotWithShape="0">
            <a:gsLst>
              <a:gs pos="0">
                <a:srgbClr val="FFFF99">
                  <a:gamma/>
                  <a:tint val="33725"/>
                  <a:invGamma/>
                </a:srgbClr>
              </a:gs>
              <a:gs pos="100000">
                <a:srgbClr val="FFFF99"/>
              </a:gs>
            </a:gsLst>
            <a:path path="shape">
              <a:fillToRect l="50000" t="50000" r="50000" b="50000"/>
            </a:path>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a:solidFill>
                  <a:srgbClr val="000000"/>
                </a:solidFill>
              </a:rPr>
              <a:t>Elektronischem Steuergerät:</a:t>
            </a:r>
            <a:r>
              <a:rPr lang="de-DE" altLang="de-DE" sz="1400">
                <a:solidFill>
                  <a:srgbClr val="000000"/>
                </a:solidFill>
              </a:rPr>
              <a:t> Es ist ein Mikrocomputer der aus den Betriebsdaten, den Umgebungsinformationen und unter Berücksichtigung der in den Kennfeldern gespeicherten Sollwerten die Einspritzmenge, den Einspritzbeginn festlegt und ggf. die Abgasrückführmenge und den Ladedruck regelt.</a:t>
            </a:r>
            <a:endParaRPr lang="de-DE" altLang="de-DE" sz="1400" b="1">
              <a:solidFill>
                <a:srgbClr val="000000"/>
              </a:solidFill>
            </a:endParaRPr>
          </a:p>
        </p:txBody>
      </p:sp>
      <p:sp>
        <p:nvSpPr>
          <p:cNvPr id="878596" name="Rectangle 4"/>
          <p:cNvSpPr>
            <a:spLocks noChangeArrowheads="1"/>
          </p:cNvSpPr>
          <p:nvPr/>
        </p:nvSpPr>
        <p:spPr bwMode="auto">
          <a:xfrm>
            <a:off x="2649538" y="1125539"/>
            <a:ext cx="4641850" cy="951543"/>
          </a:xfrm>
          <a:prstGeom prst="rect">
            <a:avLst/>
          </a:prstGeom>
          <a:gradFill rotWithShape="0">
            <a:gsLst>
              <a:gs pos="0">
                <a:srgbClr val="CCFFCC">
                  <a:gamma/>
                  <a:tint val="23137"/>
                  <a:invGamma/>
                </a:srgbClr>
              </a:gs>
              <a:gs pos="100000">
                <a:srgbClr val="CCFFCC"/>
              </a:gs>
            </a:gsLst>
            <a:path path="shape">
              <a:fillToRect l="50000" t="50000" r="50000" b="50000"/>
            </a:path>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algn="ctr" eaLnBrk="0" hangingPunct="0">
              <a:spcBef>
                <a:spcPct val="50000"/>
              </a:spcBef>
            </a:pPr>
            <a:r>
              <a:rPr lang="de-DE" altLang="de-DE" sz="1400" b="1">
                <a:solidFill>
                  <a:srgbClr val="000000"/>
                </a:solidFill>
              </a:rPr>
              <a:t>Sensorausrüstung: </a:t>
            </a:r>
            <a:r>
              <a:rPr lang="de-DE" altLang="de-DE" sz="1400">
                <a:solidFill>
                  <a:srgbClr val="000000"/>
                </a:solidFill>
              </a:rPr>
              <a:t>Sie erfasst die Betriebsdaten, z. B. Last, Drehzahl, Motortemperatur und die Umgebungsbedingungen, z. B. Ansauglufttemperatur und Luftdruck.</a:t>
            </a:r>
            <a:endParaRPr lang="de-DE" altLang="de-DE" sz="1400" b="1">
              <a:solidFill>
                <a:srgbClr val="000000"/>
              </a:solidFill>
            </a:endParaRPr>
          </a:p>
        </p:txBody>
      </p:sp>
      <p:sp>
        <p:nvSpPr>
          <p:cNvPr id="878597" name="Text Box 5"/>
          <p:cNvSpPr txBox="1">
            <a:spLocks noChangeArrowheads="1"/>
          </p:cNvSpPr>
          <p:nvPr/>
        </p:nvSpPr>
        <p:spPr bwMode="auto">
          <a:xfrm>
            <a:off x="1436689" y="762000"/>
            <a:ext cx="696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600" b="1" u="sng">
                <a:solidFill>
                  <a:srgbClr val="000000"/>
                </a:solidFill>
              </a:rPr>
              <a:t>Die elektronisch geregelten Einspritzsysteme bestehen stets aus:</a:t>
            </a:r>
            <a:endParaRPr lang="de-DE" altLang="de-DE" sz="1600" b="1" u="sng">
              <a:solidFill>
                <a:srgbClr val="FF3300"/>
              </a:solidFill>
            </a:endParaRPr>
          </a:p>
        </p:txBody>
      </p:sp>
      <p:sp>
        <p:nvSpPr>
          <p:cNvPr id="878598" name="Rectangle 6"/>
          <p:cNvSpPr>
            <a:spLocks noChangeArrowheads="1"/>
          </p:cNvSpPr>
          <p:nvPr/>
        </p:nvSpPr>
        <p:spPr bwMode="auto">
          <a:xfrm>
            <a:off x="2576513" y="3500439"/>
            <a:ext cx="4641850" cy="951543"/>
          </a:xfrm>
          <a:prstGeom prst="rect">
            <a:avLst/>
          </a:prstGeom>
          <a:gradFill rotWithShape="0">
            <a:gsLst>
              <a:gs pos="0">
                <a:srgbClr val="FFCC99">
                  <a:gamma/>
                  <a:tint val="27451"/>
                  <a:invGamma/>
                </a:srgbClr>
              </a:gs>
              <a:gs pos="100000">
                <a:srgbClr val="FFCC99"/>
              </a:gs>
            </a:gsLst>
            <a:path path="shape">
              <a:fillToRect l="50000" t="50000" r="50000" b="50000"/>
            </a:path>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algn="ctr" eaLnBrk="0" hangingPunct="0">
              <a:spcBef>
                <a:spcPct val="50000"/>
              </a:spcBef>
            </a:pPr>
            <a:r>
              <a:rPr lang="de-DE" altLang="de-DE" sz="1400" b="1">
                <a:solidFill>
                  <a:srgbClr val="000000"/>
                </a:solidFill>
              </a:rPr>
              <a:t>Aktorausrüstung (Steller):</a:t>
            </a:r>
            <a:r>
              <a:rPr lang="de-DE" altLang="de-DE" sz="1400">
                <a:solidFill>
                  <a:srgbClr val="000000"/>
                </a:solidFill>
              </a:rPr>
              <a:t> Sie ermöglichen den elektrischen Eingriff in die Hochdruck-Einspritzausrüstung, ggf. in das Abgasrückführ- und das Aufladesystem.</a:t>
            </a:r>
            <a:endParaRPr lang="de-DE" altLang="de-DE" sz="1400" b="1">
              <a:solidFill>
                <a:srgbClr val="000000"/>
              </a:solidFill>
            </a:endParaRPr>
          </a:p>
        </p:txBody>
      </p:sp>
      <p:sp>
        <p:nvSpPr>
          <p:cNvPr id="878599" name="Text Box 7"/>
          <p:cNvSpPr txBox="1">
            <a:spLocks noChangeArrowheads="1"/>
          </p:cNvSpPr>
          <p:nvPr/>
        </p:nvSpPr>
        <p:spPr bwMode="auto">
          <a:xfrm>
            <a:off x="1506539" y="4494760"/>
            <a:ext cx="696277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b="1" dirty="0">
                <a:solidFill>
                  <a:srgbClr val="000000"/>
                </a:solidFill>
              </a:rPr>
              <a:t>Als Hochdruck-Einspritzausrüstungen für elektronisch geregelte Systeme werden verwendet :</a:t>
            </a:r>
          </a:p>
          <a:p>
            <a:pPr algn="l" eaLnBrk="0" hangingPunct="0">
              <a:spcBef>
                <a:spcPct val="50000"/>
              </a:spcBef>
            </a:pPr>
            <a:endParaRPr lang="de-DE" altLang="de-DE" sz="1400" b="1" dirty="0">
              <a:solidFill>
                <a:srgbClr val="FF3300"/>
              </a:solidFill>
            </a:endParaRPr>
          </a:p>
        </p:txBody>
      </p:sp>
      <p:sp>
        <p:nvSpPr>
          <p:cNvPr id="878600" name="Rectangle 8"/>
          <p:cNvSpPr>
            <a:spLocks noChangeArrowheads="1"/>
          </p:cNvSpPr>
          <p:nvPr/>
        </p:nvSpPr>
        <p:spPr bwMode="auto">
          <a:xfrm>
            <a:off x="1436689" y="5181600"/>
            <a:ext cx="7032625" cy="3052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a:sym typeface="Wingdings" pitchFamily="2" charset="2"/>
              </a:rPr>
              <a:t></a:t>
            </a:r>
            <a:r>
              <a:rPr lang="de-DE" altLang="de-DE" sz="1400">
                <a:solidFill>
                  <a:srgbClr val="000000"/>
                </a:solidFill>
              </a:rPr>
              <a:t> Pumpe-Düse-Element</a:t>
            </a:r>
          </a:p>
        </p:txBody>
      </p:sp>
      <p:sp>
        <p:nvSpPr>
          <p:cNvPr id="878601" name="Rectangle 9"/>
          <p:cNvSpPr>
            <a:spLocks noChangeArrowheads="1"/>
          </p:cNvSpPr>
          <p:nvPr/>
        </p:nvSpPr>
        <p:spPr bwMode="auto">
          <a:xfrm>
            <a:off x="1436689" y="5486400"/>
            <a:ext cx="7032625" cy="32675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dirty="0">
                <a:sym typeface="Wingdings" pitchFamily="2" charset="2"/>
              </a:rPr>
              <a:t></a:t>
            </a:r>
            <a:r>
              <a:rPr lang="de-DE" altLang="de-DE" sz="1400" dirty="0">
                <a:solidFill>
                  <a:srgbClr val="000000"/>
                </a:solidFill>
              </a:rPr>
              <a:t> Common-</a:t>
            </a:r>
            <a:r>
              <a:rPr lang="de-DE" altLang="de-DE" sz="1400" dirty="0" err="1">
                <a:solidFill>
                  <a:srgbClr val="000000"/>
                </a:solidFill>
              </a:rPr>
              <a:t>Rail</a:t>
            </a:r>
            <a:endParaRPr lang="de-DE" altLang="de-DE" sz="1400" dirty="0">
              <a:solidFill>
                <a:srgbClr val="000000"/>
              </a:solidFill>
            </a:endParaRPr>
          </a:p>
        </p:txBody>
      </p:sp>
      <p:sp>
        <p:nvSpPr>
          <p:cNvPr id="878602" name="Rectangle 10"/>
          <p:cNvSpPr>
            <a:spLocks noChangeArrowheads="1"/>
          </p:cNvSpPr>
          <p:nvPr/>
        </p:nvSpPr>
        <p:spPr bwMode="auto">
          <a:xfrm>
            <a:off x="1436689" y="4876800"/>
            <a:ext cx="7032625" cy="3052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dirty="0">
                <a:sym typeface="Wingdings" pitchFamily="2" charset="2"/>
              </a:rPr>
              <a:t></a:t>
            </a:r>
            <a:r>
              <a:rPr lang="de-DE" altLang="de-DE" sz="1400" dirty="0">
                <a:solidFill>
                  <a:srgbClr val="000000"/>
                </a:solidFill>
              </a:rPr>
              <a:t> Hubkolben- oder Radialkolben-Verteilereinspritzpumpen</a:t>
            </a:r>
          </a:p>
        </p:txBody>
      </p:sp>
    </p:spTree>
    <p:extLst>
      <p:ext uri="{BB962C8B-B14F-4D97-AF65-F5344CB8AC3E}">
        <p14:creationId xmlns:p14="http://schemas.microsoft.com/office/powerpoint/2010/main" val="707669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878597"/>
                                        </p:tgtEl>
                                        <p:attrNameLst>
                                          <p:attrName>style.visibility</p:attrName>
                                        </p:attrNameLst>
                                      </p:cBhvr>
                                      <p:to>
                                        <p:strVal val="visible"/>
                                      </p:to>
                                    </p:set>
                                    <p:anim calcmode="lin" valueType="num">
                                      <p:cBhvr>
                                        <p:cTn id="7" dur="500" fill="hold"/>
                                        <p:tgtEl>
                                          <p:spTgt spid="878597"/>
                                        </p:tgtEl>
                                        <p:attrNameLst>
                                          <p:attrName>ppt_x</p:attrName>
                                        </p:attrNameLst>
                                      </p:cBhvr>
                                      <p:tavLst>
                                        <p:tav tm="0">
                                          <p:val>
                                            <p:strVal val="#ppt_x"/>
                                          </p:val>
                                        </p:tav>
                                        <p:tav tm="100000">
                                          <p:val>
                                            <p:strVal val="#ppt_x"/>
                                          </p:val>
                                        </p:tav>
                                      </p:tavLst>
                                    </p:anim>
                                    <p:anim calcmode="lin" valueType="num">
                                      <p:cBhvr>
                                        <p:cTn id="8" dur="500" fill="hold"/>
                                        <p:tgtEl>
                                          <p:spTgt spid="878597"/>
                                        </p:tgtEl>
                                        <p:attrNameLst>
                                          <p:attrName>ppt_y</p:attrName>
                                        </p:attrNameLst>
                                      </p:cBhvr>
                                      <p:tavLst>
                                        <p:tav tm="0">
                                          <p:val>
                                            <p:strVal val="#ppt_y+#ppt_h/2"/>
                                          </p:val>
                                        </p:tav>
                                        <p:tav tm="100000">
                                          <p:val>
                                            <p:strVal val="#ppt_y"/>
                                          </p:val>
                                        </p:tav>
                                      </p:tavLst>
                                    </p:anim>
                                    <p:anim calcmode="lin" valueType="num">
                                      <p:cBhvr>
                                        <p:cTn id="9" dur="500" fill="hold"/>
                                        <p:tgtEl>
                                          <p:spTgt spid="878597"/>
                                        </p:tgtEl>
                                        <p:attrNameLst>
                                          <p:attrName>ppt_w</p:attrName>
                                        </p:attrNameLst>
                                      </p:cBhvr>
                                      <p:tavLst>
                                        <p:tav tm="0">
                                          <p:val>
                                            <p:strVal val="#ppt_w"/>
                                          </p:val>
                                        </p:tav>
                                        <p:tav tm="100000">
                                          <p:val>
                                            <p:strVal val="#ppt_w"/>
                                          </p:val>
                                        </p:tav>
                                      </p:tavLst>
                                    </p:anim>
                                    <p:anim calcmode="lin" valueType="num">
                                      <p:cBhvr>
                                        <p:cTn id="10" dur="500" fill="hold"/>
                                        <p:tgtEl>
                                          <p:spTgt spid="878597"/>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iterate type="wd">
                                    <p:tmPct val="100000"/>
                                  </p:iterate>
                                  <p:childTnLst>
                                    <p:set>
                                      <p:cBhvr>
                                        <p:cTn id="14" dur="1" fill="hold">
                                          <p:stCondLst>
                                            <p:cond delay="0"/>
                                          </p:stCondLst>
                                        </p:cTn>
                                        <p:tgtEl>
                                          <p:spTgt spid="878596"/>
                                        </p:tgtEl>
                                        <p:attrNameLst>
                                          <p:attrName>style.visibility</p:attrName>
                                        </p:attrNameLst>
                                      </p:cBhvr>
                                      <p:to>
                                        <p:strVal val="visible"/>
                                      </p:to>
                                    </p:set>
                                    <p:animEffect transition="in" filter="wipe(left)">
                                      <p:cBhvr>
                                        <p:cTn id="15" dur="300"/>
                                        <p:tgtEl>
                                          <p:spTgt spid="8785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iterate type="wd">
                                    <p:tmPct val="100000"/>
                                  </p:iterate>
                                  <p:childTnLst>
                                    <p:set>
                                      <p:cBhvr>
                                        <p:cTn id="19" dur="1" fill="hold">
                                          <p:stCondLst>
                                            <p:cond delay="0"/>
                                          </p:stCondLst>
                                        </p:cTn>
                                        <p:tgtEl>
                                          <p:spTgt spid="878595"/>
                                        </p:tgtEl>
                                        <p:attrNameLst>
                                          <p:attrName>style.visibility</p:attrName>
                                        </p:attrNameLst>
                                      </p:cBhvr>
                                      <p:to>
                                        <p:strVal val="visible"/>
                                      </p:to>
                                    </p:set>
                                    <p:animEffect transition="in" filter="wipe(left)">
                                      <p:cBhvr>
                                        <p:cTn id="20" dur="300"/>
                                        <p:tgtEl>
                                          <p:spTgt spid="8785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iterate type="wd">
                                    <p:tmPct val="100000"/>
                                  </p:iterate>
                                  <p:childTnLst>
                                    <p:set>
                                      <p:cBhvr>
                                        <p:cTn id="24" dur="1" fill="hold">
                                          <p:stCondLst>
                                            <p:cond delay="0"/>
                                          </p:stCondLst>
                                        </p:cTn>
                                        <p:tgtEl>
                                          <p:spTgt spid="878598"/>
                                        </p:tgtEl>
                                        <p:attrNameLst>
                                          <p:attrName>style.visibility</p:attrName>
                                        </p:attrNameLst>
                                      </p:cBhvr>
                                      <p:to>
                                        <p:strVal val="visible"/>
                                      </p:to>
                                    </p:set>
                                    <p:animEffect transition="in" filter="wipe(left)">
                                      <p:cBhvr>
                                        <p:cTn id="25" dur="300"/>
                                        <p:tgtEl>
                                          <p:spTgt spid="87859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4" fill="hold" grpId="0" nodeType="clickEffect">
                                  <p:stCondLst>
                                    <p:cond delay="0"/>
                                  </p:stCondLst>
                                  <p:childTnLst>
                                    <p:set>
                                      <p:cBhvr>
                                        <p:cTn id="29" dur="1" fill="hold">
                                          <p:stCondLst>
                                            <p:cond delay="0"/>
                                          </p:stCondLst>
                                        </p:cTn>
                                        <p:tgtEl>
                                          <p:spTgt spid="878599"/>
                                        </p:tgtEl>
                                        <p:attrNameLst>
                                          <p:attrName>style.visibility</p:attrName>
                                        </p:attrNameLst>
                                      </p:cBhvr>
                                      <p:to>
                                        <p:strVal val="visible"/>
                                      </p:to>
                                    </p:set>
                                    <p:anim calcmode="lin" valueType="num">
                                      <p:cBhvr>
                                        <p:cTn id="30" dur="500" fill="hold"/>
                                        <p:tgtEl>
                                          <p:spTgt spid="878599"/>
                                        </p:tgtEl>
                                        <p:attrNameLst>
                                          <p:attrName>ppt_x</p:attrName>
                                        </p:attrNameLst>
                                      </p:cBhvr>
                                      <p:tavLst>
                                        <p:tav tm="0">
                                          <p:val>
                                            <p:strVal val="#ppt_x"/>
                                          </p:val>
                                        </p:tav>
                                        <p:tav tm="100000">
                                          <p:val>
                                            <p:strVal val="#ppt_x"/>
                                          </p:val>
                                        </p:tav>
                                      </p:tavLst>
                                    </p:anim>
                                    <p:anim calcmode="lin" valueType="num">
                                      <p:cBhvr>
                                        <p:cTn id="31" dur="500" fill="hold"/>
                                        <p:tgtEl>
                                          <p:spTgt spid="878599"/>
                                        </p:tgtEl>
                                        <p:attrNameLst>
                                          <p:attrName>ppt_y</p:attrName>
                                        </p:attrNameLst>
                                      </p:cBhvr>
                                      <p:tavLst>
                                        <p:tav tm="0">
                                          <p:val>
                                            <p:strVal val="#ppt_y+#ppt_h/2"/>
                                          </p:val>
                                        </p:tav>
                                        <p:tav tm="100000">
                                          <p:val>
                                            <p:strVal val="#ppt_y"/>
                                          </p:val>
                                        </p:tav>
                                      </p:tavLst>
                                    </p:anim>
                                    <p:anim calcmode="lin" valueType="num">
                                      <p:cBhvr>
                                        <p:cTn id="32" dur="500" fill="hold"/>
                                        <p:tgtEl>
                                          <p:spTgt spid="878599"/>
                                        </p:tgtEl>
                                        <p:attrNameLst>
                                          <p:attrName>ppt_w</p:attrName>
                                        </p:attrNameLst>
                                      </p:cBhvr>
                                      <p:tavLst>
                                        <p:tav tm="0">
                                          <p:val>
                                            <p:strVal val="#ppt_w"/>
                                          </p:val>
                                        </p:tav>
                                        <p:tav tm="100000">
                                          <p:val>
                                            <p:strVal val="#ppt_w"/>
                                          </p:val>
                                        </p:tav>
                                      </p:tavLst>
                                    </p:anim>
                                    <p:anim calcmode="lin" valueType="num">
                                      <p:cBhvr>
                                        <p:cTn id="33" dur="500" fill="hold"/>
                                        <p:tgtEl>
                                          <p:spTgt spid="878599"/>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iterate type="wd">
                                    <p:tmPct val="100000"/>
                                  </p:iterate>
                                  <p:childTnLst>
                                    <p:set>
                                      <p:cBhvr>
                                        <p:cTn id="37" dur="1" fill="hold">
                                          <p:stCondLst>
                                            <p:cond delay="0"/>
                                          </p:stCondLst>
                                        </p:cTn>
                                        <p:tgtEl>
                                          <p:spTgt spid="878602"/>
                                        </p:tgtEl>
                                        <p:attrNameLst>
                                          <p:attrName>style.visibility</p:attrName>
                                        </p:attrNameLst>
                                      </p:cBhvr>
                                      <p:to>
                                        <p:strVal val="visible"/>
                                      </p:to>
                                    </p:set>
                                    <p:animEffect transition="in" filter="wipe(left)">
                                      <p:cBhvr>
                                        <p:cTn id="38" dur="300"/>
                                        <p:tgtEl>
                                          <p:spTgt spid="878602"/>
                                        </p:tgtEl>
                                      </p:cBhvr>
                                    </p:animEffect>
                                  </p:childTnLst>
                                  <p:subTnLst>
                                    <p:animClr clrSpc="rgb" dir="cw">
                                      <p:cBhvr override="childStyle">
                                        <p:cTn dur="1" fill="hold" display="0" masterRel="nextClick" afterEffect="1"/>
                                        <p:tgtEl>
                                          <p:spTgt spid="878602"/>
                                        </p:tgtEl>
                                        <p:attrNameLst>
                                          <p:attrName>ppt_c</p:attrName>
                                        </p:attrNameLst>
                                      </p:cBhvr>
                                      <p:to>
                                        <a:srgbClr val="0000FF"/>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iterate type="wd">
                                    <p:tmPct val="100000"/>
                                  </p:iterate>
                                  <p:childTnLst>
                                    <p:set>
                                      <p:cBhvr>
                                        <p:cTn id="42" dur="1" fill="hold">
                                          <p:stCondLst>
                                            <p:cond delay="0"/>
                                          </p:stCondLst>
                                        </p:cTn>
                                        <p:tgtEl>
                                          <p:spTgt spid="878600"/>
                                        </p:tgtEl>
                                        <p:attrNameLst>
                                          <p:attrName>style.visibility</p:attrName>
                                        </p:attrNameLst>
                                      </p:cBhvr>
                                      <p:to>
                                        <p:strVal val="visible"/>
                                      </p:to>
                                    </p:set>
                                    <p:animEffect transition="in" filter="wipe(left)">
                                      <p:cBhvr>
                                        <p:cTn id="43" dur="300"/>
                                        <p:tgtEl>
                                          <p:spTgt spid="878600"/>
                                        </p:tgtEl>
                                      </p:cBhvr>
                                    </p:animEffect>
                                  </p:childTnLst>
                                  <p:subTnLst>
                                    <p:animClr clrSpc="rgb" dir="cw">
                                      <p:cBhvr override="childStyle">
                                        <p:cTn dur="1" fill="hold" display="0" masterRel="nextClick" afterEffect="1"/>
                                        <p:tgtEl>
                                          <p:spTgt spid="878600"/>
                                        </p:tgtEl>
                                        <p:attrNameLst>
                                          <p:attrName>ppt_c</p:attrName>
                                        </p:attrNameLst>
                                      </p:cBhvr>
                                      <p:to>
                                        <a:srgbClr val="0000FF"/>
                                      </p:to>
                                    </p:animClr>
                                  </p:sub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iterate type="wd">
                                    <p:tmPct val="100000"/>
                                  </p:iterate>
                                  <p:childTnLst>
                                    <p:set>
                                      <p:cBhvr>
                                        <p:cTn id="47" dur="1" fill="hold">
                                          <p:stCondLst>
                                            <p:cond delay="0"/>
                                          </p:stCondLst>
                                        </p:cTn>
                                        <p:tgtEl>
                                          <p:spTgt spid="878601"/>
                                        </p:tgtEl>
                                        <p:attrNameLst>
                                          <p:attrName>style.visibility</p:attrName>
                                        </p:attrNameLst>
                                      </p:cBhvr>
                                      <p:to>
                                        <p:strVal val="visible"/>
                                      </p:to>
                                    </p:set>
                                    <p:animEffect transition="in" filter="wipe(left)">
                                      <p:cBhvr>
                                        <p:cTn id="48" dur="300"/>
                                        <p:tgtEl>
                                          <p:spTgt spid="878601"/>
                                        </p:tgtEl>
                                      </p:cBhvr>
                                    </p:animEffect>
                                  </p:childTnLst>
                                  <p:subTnLst>
                                    <p:animClr clrSpc="rgb" dir="cw">
                                      <p:cBhvr override="childStyle">
                                        <p:cTn dur="1" fill="hold" display="0" masterRel="nextClick" afterEffect="1"/>
                                        <p:tgtEl>
                                          <p:spTgt spid="878601"/>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animBg="1" autoUpdateAnimBg="0"/>
      <p:bldP spid="878596" grpId="0" animBg="1" autoUpdateAnimBg="0"/>
      <p:bldP spid="878597" grpId="0" autoUpdateAnimBg="0"/>
      <p:bldP spid="878598" grpId="0" animBg="1" autoUpdateAnimBg="0"/>
      <p:bldP spid="878599" grpId="0" autoUpdateAnimBg="0"/>
      <p:bldP spid="878600" grpId="0" autoUpdateAnimBg="0"/>
      <p:bldP spid="878601" grpId="0" autoUpdateAnimBg="0"/>
      <p:bldP spid="87860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Verteilereinspritzpumpe</a:t>
            </a:r>
          </a:p>
        </p:txBody>
      </p:sp>
      <p:sp>
        <p:nvSpPr>
          <p:cNvPr id="20" name="Foliennummernplatzhalter 1"/>
          <p:cNvSpPr>
            <a:spLocks noGrp="1"/>
          </p:cNvSpPr>
          <p:nvPr>
            <p:ph type="sldNum" sz="quarter" idx="10"/>
          </p:nvPr>
        </p:nvSpPr>
        <p:spPr/>
        <p:txBody>
          <a:bodyPr/>
          <a:lstStyle/>
          <a:p>
            <a:r>
              <a:rPr lang="de-DE" altLang="de-DE"/>
              <a:t> Folie </a:t>
            </a:r>
            <a:fld id="{D09AA95D-4A01-4CE6-A7E7-E960B4A751AC}" type="slidenum">
              <a:rPr lang="de-DE" altLang="de-DE"/>
              <a:pPr/>
              <a:t>14</a:t>
            </a:fld>
            <a:endParaRPr lang="de-DE" altLang="de-DE"/>
          </a:p>
        </p:txBody>
      </p:sp>
      <p:sp>
        <p:nvSpPr>
          <p:cNvPr id="21" name="Fußzeilenplatzhalter 2"/>
          <p:cNvSpPr>
            <a:spLocks noGrp="1"/>
          </p:cNvSpPr>
          <p:nvPr>
            <p:ph type="ftr" sz="quarter" idx="11"/>
          </p:nvPr>
        </p:nvSpPr>
        <p:spPr/>
        <p:txBody>
          <a:bodyPr/>
          <a:lstStyle/>
          <a:p>
            <a:r>
              <a:rPr lang="de-DE" altLang="de-DE" dirty="0"/>
              <a:t>HSWT    Prof. Dr. U. Groß                                </a:t>
            </a:r>
          </a:p>
        </p:txBody>
      </p:sp>
      <p:pic>
        <p:nvPicPr>
          <p:cNvPr id="880643" name="Picture 3" descr="M364V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451" y="908050"/>
            <a:ext cx="6892925" cy="5213350"/>
          </a:xfrm>
          <a:prstGeom prst="rect">
            <a:avLst/>
          </a:prstGeom>
          <a:noFill/>
          <a:extLst>
            <a:ext uri="{909E8E84-426E-40DD-AFC4-6F175D3DCCD1}">
              <a14:hiddenFill xmlns:a14="http://schemas.microsoft.com/office/drawing/2010/main">
                <a:solidFill>
                  <a:srgbClr val="FFFFFF"/>
                </a:solidFill>
              </a14:hiddenFill>
            </a:ext>
          </a:extLst>
        </p:spPr>
      </p:pic>
      <p:sp>
        <p:nvSpPr>
          <p:cNvPr id="880644" name="Text Box 4"/>
          <p:cNvSpPr txBox="1">
            <a:spLocks noChangeArrowheads="1"/>
          </p:cNvSpPr>
          <p:nvPr/>
        </p:nvSpPr>
        <p:spPr bwMode="auto">
          <a:xfrm>
            <a:off x="2901132" y="762000"/>
            <a:ext cx="1055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dirty="0">
                <a:solidFill>
                  <a:srgbClr val="000000"/>
                </a:solidFill>
                <a:latin typeface="+mj-lt"/>
              </a:rPr>
              <a:t>Hochdruck-kolben</a:t>
            </a:r>
            <a:endParaRPr lang="de-DE" altLang="de-DE" sz="1200" b="1" dirty="0">
              <a:solidFill>
                <a:srgbClr val="FF3300"/>
              </a:solidFill>
              <a:latin typeface="+mj-lt"/>
            </a:endParaRPr>
          </a:p>
        </p:txBody>
      </p:sp>
      <p:sp>
        <p:nvSpPr>
          <p:cNvPr id="880645" name="Text Box 5"/>
          <p:cNvSpPr txBox="1">
            <a:spLocks noChangeArrowheads="1"/>
          </p:cNvSpPr>
          <p:nvPr/>
        </p:nvSpPr>
        <p:spPr bwMode="auto">
          <a:xfrm>
            <a:off x="6839719" y="914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Steuergerät</a:t>
            </a:r>
            <a:endParaRPr lang="de-DE" altLang="de-DE" sz="1200" b="1">
              <a:solidFill>
                <a:srgbClr val="FF3300"/>
              </a:solidFill>
              <a:latin typeface="+mj-lt"/>
            </a:endParaRPr>
          </a:p>
        </p:txBody>
      </p:sp>
      <p:sp>
        <p:nvSpPr>
          <p:cNvPr id="880646" name="Text Box 6"/>
          <p:cNvSpPr txBox="1">
            <a:spLocks noChangeArrowheads="1"/>
          </p:cNvSpPr>
          <p:nvPr/>
        </p:nvSpPr>
        <p:spPr bwMode="auto">
          <a:xfrm>
            <a:off x="1412677" y="990601"/>
            <a:ext cx="14884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200" dirty="0">
                <a:solidFill>
                  <a:srgbClr val="000000"/>
                </a:solidFill>
                <a:latin typeface="+mj-lt"/>
              </a:rPr>
              <a:t>Drehwinkelsensor</a:t>
            </a:r>
            <a:endParaRPr lang="de-DE" altLang="de-DE" sz="1200" b="1" dirty="0">
              <a:solidFill>
                <a:srgbClr val="FF3300"/>
              </a:solidFill>
              <a:latin typeface="+mj-lt"/>
            </a:endParaRPr>
          </a:p>
        </p:txBody>
      </p:sp>
      <p:sp>
        <p:nvSpPr>
          <p:cNvPr id="880647" name="Text Box 7"/>
          <p:cNvSpPr txBox="1">
            <a:spLocks noChangeArrowheads="1"/>
          </p:cNvSpPr>
          <p:nvPr/>
        </p:nvSpPr>
        <p:spPr bwMode="auto">
          <a:xfrm>
            <a:off x="3674244" y="914401"/>
            <a:ext cx="19148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200" dirty="0">
                <a:solidFill>
                  <a:srgbClr val="000000"/>
                </a:solidFill>
                <a:latin typeface="+mj-lt"/>
              </a:rPr>
              <a:t>Hochdruckpumpenraum</a:t>
            </a:r>
            <a:endParaRPr lang="de-DE" altLang="de-DE" sz="1200" b="1" dirty="0">
              <a:solidFill>
                <a:srgbClr val="FF3300"/>
              </a:solidFill>
              <a:latin typeface="+mj-lt"/>
            </a:endParaRPr>
          </a:p>
        </p:txBody>
      </p:sp>
      <p:sp>
        <p:nvSpPr>
          <p:cNvPr id="880648" name="Text Box 8"/>
          <p:cNvSpPr txBox="1">
            <a:spLocks noChangeArrowheads="1"/>
          </p:cNvSpPr>
          <p:nvPr/>
        </p:nvSpPr>
        <p:spPr bwMode="auto">
          <a:xfrm>
            <a:off x="7050857" y="1295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Verteilerwelle</a:t>
            </a:r>
            <a:endParaRPr lang="de-DE" altLang="de-DE" sz="1200" b="1">
              <a:solidFill>
                <a:srgbClr val="FF3300"/>
              </a:solidFill>
              <a:latin typeface="+mj-lt"/>
            </a:endParaRPr>
          </a:p>
        </p:txBody>
      </p:sp>
      <p:sp>
        <p:nvSpPr>
          <p:cNvPr id="880649" name="Text Box 9"/>
          <p:cNvSpPr txBox="1">
            <a:spLocks noChangeArrowheads="1"/>
          </p:cNvSpPr>
          <p:nvPr/>
        </p:nvSpPr>
        <p:spPr bwMode="auto">
          <a:xfrm>
            <a:off x="7261994" y="18288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Ventilkörper</a:t>
            </a:r>
            <a:endParaRPr lang="de-DE" altLang="de-DE" sz="1200" b="1">
              <a:solidFill>
                <a:srgbClr val="FF3300"/>
              </a:solidFill>
              <a:latin typeface="+mj-lt"/>
            </a:endParaRPr>
          </a:p>
        </p:txBody>
      </p:sp>
      <p:sp>
        <p:nvSpPr>
          <p:cNvPr id="880650" name="Text Box 10"/>
          <p:cNvSpPr txBox="1">
            <a:spLocks noChangeArrowheads="1"/>
          </p:cNvSpPr>
          <p:nvPr/>
        </p:nvSpPr>
        <p:spPr bwMode="auto">
          <a:xfrm>
            <a:off x="7122294" y="2438401"/>
            <a:ext cx="16351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200" dirty="0">
                <a:solidFill>
                  <a:srgbClr val="000000"/>
                </a:solidFill>
                <a:latin typeface="+mj-lt"/>
              </a:rPr>
              <a:t>Magnetventil zur Mengenregulierung</a:t>
            </a:r>
            <a:endParaRPr lang="de-DE" altLang="de-DE" sz="1200" b="1" dirty="0">
              <a:solidFill>
                <a:srgbClr val="FF3300"/>
              </a:solidFill>
              <a:latin typeface="+mj-lt"/>
            </a:endParaRPr>
          </a:p>
        </p:txBody>
      </p:sp>
      <p:sp>
        <p:nvSpPr>
          <p:cNvPr id="880651" name="Text Box 11"/>
          <p:cNvSpPr txBox="1">
            <a:spLocks noChangeArrowheads="1"/>
          </p:cNvSpPr>
          <p:nvPr/>
        </p:nvSpPr>
        <p:spPr bwMode="auto">
          <a:xfrm>
            <a:off x="7192144" y="49530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Verteilerkörper</a:t>
            </a:r>
            <a:endParaRPr lang="de-DE" altLang="de-DE" sz="1200" b="1">
              <a:solidFill>
                <a:srgbClr val="FF3300"/>
              </a:solidFill>
              <a:latin typeface="+mj-lt"/>
            </a:endParaRPr>
          </a:p>
        </p:txBody>
      </p:sp>
      <p:sp>
        <p:nvSpPr>
          <p:cNvPr id="880652" name="Text Box 12"/>
          <p:cNvSpPr txBox="1">
            <a:spLocks noChangeArrowheads="1"/>
          </p:cNvSpPr>
          <p:nvPr/>
        </p:nvSpPr>
        <p:spPr bwMode="auto">
          <a:xfrm>
            <a:off x="6981007" y="5410201"/>
            <a:ext cx="1336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Magnetventil zur Förderbeginn-regelung</a:t>
            </a:r>
            <a:endParaRPr lang="de-DE" altLang="de-DE" sz="1200" b="1">
              <a:solidFill>
                <a:srgbClr val="FF3300"/>
              </a:solidFill>
              <a:latin typeface="+mj-lt"/>
            </a:endParaRPr>
          </a:p>
        </p:txBody>
      </p:sp>
      <p:sp>
        <p:nvSpPr>
          <p:cNvPr id="880653" name="Text Box 13"/>
          <p:cNvSpPr txBox="1">
            <a:spLocks noChangeArrowheads="1"/>
          </p:cNvSpPr>
          <p:nvPr/>
        </p:nvSpPr>
        <p:spPr bwMode="auto">
          <a:xfrm>
            <a:off x="5785619" y="55626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Druckventil</a:t>
            </a:r>
            <a:endParaRPr lang="de-DE" altLang="de-DE" sz="1200" b="1">
              <a:solidFill>
                <a:srgbClr val="FF3300"/>
              </a:solidFill>
              <a:latin typeface="+mj-lt"/>
            </a:endParaRPr>
          </a:p>
        </p:txBody>
      </p:sp>
      <p:sp>
        <p:nvSpPr>
          <p:cNvPr id="880654" name="Text Box 14"/>
          <p:cNvSpPr txBox="1">
            <a:spLocks noChangeArrowheads="1"/>
          </p:cNvSpPr>
          <p:nvPr/>
        </p:nvSpPr>
        <p:spPr bwMode="auto">
          <a:xfrm>
            <a:off x="4448944" y="54864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Rollenstößel</a:t>
            </a:r>
            <a:endParaRPr lang="de-DE" altLang="de-DE" sz="1200" b="1">
              <a:solidFill>
                <a:srgbClr val="FF3300"/>
              </a:solidFill>
              <a:latin typeface="+mj-lt"/>
            </a:endParaRPr>
          </a:p>
        </p:txBody>
      </p:sp>
      <p:sp>
        <p:nvSpPr>
          <p:cNvPr id="880655" name="Text Box 15"/>
          <p:cNvSpPr txBox="1">
            <a:spLocks noChangeArrowheads="1"/>
          </p:cNvSpPr>
          <p:nvPr/>
        </p:nvSpPr>
        <p:spPr bwMode="auto">
          <a:xfrm>
            <a:off x="3335339" y="5486400"/>
            <a:ext cx="133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Hydraulischer Spritzversteller</a:t>
            </a:r>
            <a:endParaRPr lang="de-DE" altLang="de-DE" sz="1200" b="1">
              <a:solidFill>
                <a:srgbClr val="FF3300"/>
              </a:solidFill>
              <a:latin typeface="+mj-lt"/>
            </a:endParaRPr>
          </a:p>
        </p:txBody>
      </p:sp>
      <p:sp>
        <p:nvSpPr>
          <p:cNvPr id="880656" name="Text Box 16"/>
          <p:cNvSpPr txBox="1">
            <a:spLocks noChangeArrowheads="1"/>
          </p:cNvSpPr>
          <p:nvPr/>
        </p:nvSpPr>
        <p:spPr bwMode="auto">
          <a:xfrm>
            <a:off x="1787526" y="55626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Nockenring</a:t>
            </a:r>
            <a:endParaRPr lang="de-DE" altLang="de-DE" sz="1200" b="1">
              <a:solidFill>
                <a:srgbClr val="FF3300"/>
              </a:solidFill>
              <a:latin typeface="+mj-lt"/>
            </a:endParaRPr>
          </a:p>
        </p:txBody>
      </p:sp>
      <p:sp>
        <p:nvSpPr>
          <p:cNvPr id="880657" name="Text Box 17"/>
          <p:cNvSpPr txBox="1">
            <a:spLocks noChangeArrowheads="1"/>
          </p:cNvSpPr>
          <p:nvPr/>
        </p:nvSpPr>
        <p:spPr bwMode="auto">
          <a:xfrm>
            <a:off x="1576389" y="48768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Kraftstoffpumpe</a:t>
            </a:r>
            <a:endParaRPr lang="de-DE" altLang="de-DE" sz="1200" b="1">
              <a:solidFill>
                <a:srgbClr val="FF3300"/>
              </a:solidFill>
              <a:latin typeface="+mj-lt"/>
            </a:endParaRPr>
          </a:p>
        </p:txBody>
      </p:sp>
      <p:sp>
        <p:nvSpPr>
          <p:cNvPr id="880658" name="Text Box 18"/>
          <p:cNvSpPr txBox="1">
            <a:spLocks noChangeArrowheads="1"/>
          </p:cNvSpPr>
          <p:nvPr/>
        </p:nvSpPr>
        <p:spPr bwMode="auto">
          <a:xfrm>
            <a:off x="1576389" y="4419600"/>
            <a:ext cx="1336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a:solidFill>
                  <a:srgbClr val="000000"/>
                </a:solidFill>
                <a:latin typeface="+mj-lt"/>
              </a:rPr>
              <a:t>Antriebsrad</a:t>
            </a:r>
            <a:endParaRPr lang="de-DE" altLang="de-DE" sz="1200" b="1">
              <a:solidFill>
                <a:srgbClr val="FF3300"/>
              </a:solidFill>
              <a:latin typeface="+mj-lt"/>
            </a:endParaRPr>
          </a:p>
        </p:txBody>
      </p:sp>
      <p:sp>
        <p:nvSpPr>
          <p:cNvPr id="880659" name="Text Box 19"/>
          <p:cNvSpPr txBox="1">
            <a:spLocks noChangeArrowheads="1"/>
          </p:cNvSpPr>
          <p:nvPr/>
        </p:nvSpPr>
        <p:spPr bwMode="auto">
          <a:xfrm>
            <a:off x="7331844" y="3962400"/>
            <a:ext cx="1336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b="1">
                <a:solidFill>
                  <a:srgbClr val="000000"/>
                </a:solidFill>
                <a:latin typeface="+mj-lt"/>
              </a:rPr>
              <a:t>BOSCH VP44</a:t>
            </a:r>
            <a:endParaRPr lang="de-DE" altLang="de-DE" sz="1400" b="1">
              <a:solidFill>
                <a:srgbClr val="FF3300"/>
              </a:solidFill>
              <a:latin typeface="+mj-lt"/>
            </a:endParaRPr>
          </a:p>
        </p:txBody>
      </p:sp>
    </p:spTree>
    <p:extLst>
      <p:ext uri="{BB962C8B-B14F-4D97-AF65-F5344CB8AC3E}">
        <p14:creationId xmlns:p14="http://schemas.microsoft.com/office/powerpoint/2010/main" val="1037978316"/>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 und Nachteile Reihen-Verteiler- Einspritzpumpe</a:t>
            </a:r>
          </a:p>
        </p:txBody>
      </p:sp>
      <p:sp>
        <p:nvSpPr>
          <p:cNvPr id="16" name="Foliennummernplatzhalter 1"/>
          <p:cNvSpPr>
            <a:spLocks noGrp="1"/>
          </p:cNvSpPr>
          <p:nvPr>
            <p:ph type="sldNum" sz="quarter" idx="10"/>
          </p:nvPr>
        </p:nvSpPr>
        <p:spPr/>
        <p:txBody>
          <a:bodyPr/>
          <a:lstStyle/>
          <a:p>
            <a:r>
              <a:rPr lang="de-DE" altLang="de-DE"/>
              <a:t> Folie </a:t>
            </a:r>
            <a:fld id="{DED903E0-F9E7-4E55-BFE9-818FD3DCD404}" type="slidenum">
              <a:rPr lang="de-DE" altLang="de-DE"/>
              <a:pPr/>
              <a:t>15</a:t>
            </a:fld>
            <a:endParaRPr lang="de-DE" altLang="de-DE"/>
          </a:p>
        </p:txBody>
      </p:sp>
      <p:sp>
        <p:nvSpPr>
          <p:cNvPr id="17" name="Fußzeilenplatzhalter 2"/>
          <p:cNvSpPr>
            <a:spLocks noGrp="1"/>
          </p:cNvSpPr>
          <p:nvPr>
            <p:ph type="ftr" sz="quarter" idx="11"/>
          </p:nvPr>
        </p:nvSpPr>
        <p:spPr/>
        <p:txBody>
          <a:bodyPr/>
          <a:lstStyle/>
          <a:p>
            <a:r>
              <a:rPr lang="de-DE" altLang="de-DE" dirty="0"/>
              <a:t>HSWT    Prof. Dr. U. Groß                                Motor Grundlagen</a:t>
            </a:r>
          </a:p>
        </p:txBody>
      </p:sp>
      <p:sp>
        <p:nvSpPr>
          <p:cNvPr id="889859" name="Rectangle 3"/>
          <p:cNvSpPr>
            <a:spLocks noChangeArrowheads="1"/>
          </p:cNvSpPr>
          <p:nvPr/>
        </p:nvSpPr>
        <p:spPr bwMode="auto">
          <a:xfrm>
            <a:off x="1844675" y="1123950"/>
            <a:ext cx="490538"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9860" name="Rectangle 4"/>
          <p:cNvSpPr>
            <a:spLocks noChangeArrowheads="1"/>
          </p:cNvSpPr>
          <p:nvPr/>
        </p:nvSpPr>
        <p:spPr bwMode="auto">
          <a:xfrm>
            <a:off x="1928814" y="1143000"/>
            <a:ext cx="492125"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9861" name="Rectangle 5"/>
          <p:cNvSpPr>
            <a:spLocks noChangeArrowheads="1"/>
          </p:cNvSpPr>
          <p:nvPr/>
        </p:nvSpPr>
        <p:spPr bwMode="auto">
          <a:xfrm>
            <a:off x="1928814" y="1143000"/>
            <a:ext cx="492125"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9862" name="Rectangle 6"/>
          <p:cNvSpPr>
            <a:spLocks noChangeArrowheads="1"/>
          </p:cNvSpPr>
          <p:nvPr/>
        </p:nvSpPr>
        <p:spPr bwMode="auto">
          <a:xfrm>
            <a:off x="873125" y="990600"/>
            <a:ext cx="82994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800" b="1">
                <a:solidFill>
                  <a:srgbClr val="000000"/>
                </a:solidFill>
              </a:rPr>
              <a:t>Vor- und Nachteile einer </a:t>
            </a:r>
            <a:r>
              <a:rPr lang="de-DE" altLang="de-DE" sz="1800" b="1" u="sng">
                <a:solidFill>
                  <a:srgbClr val="000000"/>
                </a:solidFill>
              </a:rPr>
              <a:t>Verteilereinspritzpumpe:</a:t>
            </a:r>
          </a:p>
        </p:txBody>
      </p:sp>
      <p:sp>
        <p:nvSpPr>
          <p:cNvPr id="889863" name="Rectangle 7"/>
          <p:cNvSpPr>
            <a:spLocks noChangeArrowheads="1"/>
          </p:cNvSpPr>
          <p:nvPr/>
        </p:nvSpPr>
        <p:spPr bwMode="auto">
          <a:xfrm>
            <a:off x="873125" y="3505200"/>
            <a:ext cx="82994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800" b="1">
                <a:solidFill>
                  <a:srgbClr val="000000"/>
                </a:solidFill>
              </a:rPr>
              <a:t>Vor- und Nachteile einer </a:t>
            </a:r>
            <a:r>
              <a:rPr lang="de-DE" altLang="de-DE" sz="1800" b="1" u="sng">
                <a:solidFill>
                  <a:srgbClr val="000000"/>
                </a:solidFill>
              </a:rPr>
              <a:t>Reiheneinspritzpumpe:</a:t>
            </a:r>
          </a:p>
        </p:txBody>
      </p:sp>
      <p:sp>
        <p:nvSpPr>
          <p:cNvPr id="889864" name="Rectangle 8"/>
          <p:cNvSpPr>
            <a:spLocks noChangeArrowheads="1"/>
          </p:cNvSpPr>
          <p:nvPr/>
        </p:nvSpPr>
        <p:spPr bwMode="auto">
          <a:xfrm>
            <a:off x="896938" y="1435100"/>
            <a:ext cx="3910012" cy="1930400"/>
          </a:xfrm>
          <a:prstGeom prst="rect">
            <a:avLst/>
          </a:prstGeom>
          <a:gradFill rotWithShape="0">
            <a:gsLst>
              <a:gs pos="0">
                <a:srgbClr val="00AE00"/>
              </a:gs>
              <a:gs pos="50000">
                <a:srgbClr val="00AE00">
                  <a:gamma/>
                  <a:tint val="40000"/>
                  <a:invGamma/>
                </a:srgbClr>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9865" name="Rectangle 9"/>
          <p:cNvSpPr>
            <a:spLocks noChangeArrowheads="1"/>
          </p:cNvSpPr>
          <p:nvPr/>
        </p:nvSpPr>
        <p:spPr bwMode="auto">
          <a:xfrm>
            <a:off x="914401" y="3930650"/>
            <a:ext cx="3910013" cy="1930400"/>
          </a:xfrm>
          <a:prstGeom prst="rect">
            <a:avLst/>
          </a:prstGeom>
          <a:gradFill rotWithShape="0">
            <a:gsLst>
              <a:gs pos="0">
                <a:srgbClr val="00AE00"/>
              </a:gs>
              <a:gs pos="50000">
                <a:srgbClr val="00AE00">
                  <a:gamma/>
                  <a:tint val="40000"/>
                  <a:invGamma/>
                </a:srgbClr>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9866" name="Rectangle 10"/>
          <p:cNvSpPr>
            <a:spLocks noChangeArrowheads="1"/>
          </p:cNvSpPr>
          <p:nvPr/>
        </p:nvSpPr>
        <p:spPr bwMode="auto">
          <a:xfrm>
            <a:off x="5187951" y="1454150"/>
            <a:ext cx="3908425" cy="1930400"/>
          </a:xfrm>
          <a:prstGeom prst="rect">
            <a:avLst/>
          </a:prstGeom>
          <a:gradFill rotWithShape="0">
            <a:gsLst>
              <a:gs pos="0">
                <a:srgbClr val="F35B1B"/>
              </a:gs>
              <a:gs pos="50000">
                <a:srgbClr val="F35B1B">
                  <a:gamma/>
                  <a:tint val="20000"/>
                  <a:invGamma/>
                </a:srgbClr>
              </a:gs>
              <a:gs pos="100000">
                <a:srgbClr val="F35B1B"/>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9867" name="Rectangle 11"/>
          <p:cNvSpPr>
            <a:spLocks noChangeArrowheads="1"/>
          </p:cNvSpPr>
          <p:nvPr/>
        </p:nvSpPr>
        <p:spPr bwMode="auto">
          <a:xfrm>
            <a:off x="5187951" y="3930650"/>
            <a:ext cx="3908425" cy="1930400"/>
          </a:xfrm>
          <a:prstGeom prst="rect">
            <a:avLst/>
          </a:prstGeom>
          <a:gradFill rotWithShape="0">
            <a:gsLst>
              <a:gs pos="0">
                <a:srgbClr val="F35B1B"/>
              </a:gs>
              <a:gs pos="50000">
                <a:srgbClr val="F35B1B">
                  <a:gamma/>
                  <a:tint val="20000"/>
                  <a:invGamma/>
                </a:srgbClr>
              </a:gs>
              <a:gs pos="100000">
                <a:srgbClr val="F35B1B"/>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9868" name="Rectangle 12"/>
          <p:cNvSpPr>
            <a:spLocks noChangeArrowheads="1"/>
          </p:cNvSpPr>
          <p:nvPr/>
        </p:nvSpPr>
        <p:spPr bwMode="auto">
          <a:xfrm>
            <a:off x="974725" y="1462089"/>
            <a:ext cx="3836988" cy="194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rPr>
              <a:t>Vorteile:</a:t>
            </a:r>
            <a:endParaRPr lang="de-DE" altLang="de-DE" sz="1400">
              <a:solidFill>
                <a:srgbClr val="000000"/>
              </a:solidFill>
            </a:endParaRPr>
          </a:p>
          <a:p>
            <a:pPr eaLnBrk="0" hangingPunct="0">
              <a:lnSpc>
                <a:spcPct val="85000"/>
              </a:lnSpc>
              <a:spcBef>
                <a:spcPct val="50000"/>
              </a:spcBef>
              <a:buFontTx/>
              <a:buChar char="•"/>
            </a:pPr>
            <a:r>
              <a:rPr lang="de-DE" altLang="de-DE" sz="1400">
                <a:solidFill>
                  <a:srgbClr val="000000"/>
                </a:solidFill>
              </a:rPr>
              <a:t> gleichmäßige Zylinderbefüllung</a:t>
            </a:r>
          </a:p>
          <a:p>
            <a:pPr eaLnBrk="0" hangingPunct="0">
              <a:lnSpc>
                <a:spcPct val="85000"/>
              </a:lnSpc>
              <a:spcBef>
                <a:spcPct val="50000"/>
              </a:spcBef>
              <a:buFontTx/>
              <a:buChar char="•"/>
            </a:pPr>
            <a:r>
              <a:rPr lang="de-DE" altLang="de-DE" sz="1400">
                <a:solidFill>
                  <a:srgbClr val="000000"/>
                </a:solidFill>
              </a:rPr>
              <a:t> weniger bewegte Teile</a:t>
            </a:r>
          </a:p>
          <a:p>
            <a:pPr eaLnBrk="0" hangingPunct="0">
              <a:lnSpc>
                <a:spcPct val="85000"/>
              </a:lnSpc>
              <a:spcBef>
                <a:spcPct val="50000"/>
              </a:spcBef>
              <a:buFontTx/>
              <a:buChar char="•"/>
            </a:pPr>
            <a:r>
              <a:rPr lang="de-DE" altLang="de-DE" sz="1400">
                <a:solidFill>
                  <a:srgbClr val="000000"/>
                </a:solidFill>
              </a:rPr>
              <a:t> geringeres Gewicht</a:t>
            </a:r>
          </a:p>
          <a:p>
            <a:pPr eaLnBrk="0" hangingPunct="0">
              <a:lnSpc>
                <a:spcPct val="85000"/>
              </a:lnSpc>
              <a:spcBef>
                <a:spcPct val="50000"/>
              </a:spcBef>
              <a:buFontTx/>
              <a:buChar char="•"/>
            </a:pPr>
            <a:r>
              <a:rPr lang="de-DE" altLang="de-DE" sz="1400">
                <a:solidFill>
                  <a:srgbClr val="000000"/>
                </a:solidFill>
              </a:rPr>
              <a:t> günstiger in der Anschaffung</a:t>
            </a:r>
          </a:p>
          <a:p>
            <a:pPr eaLnBrk="0" hangingPunct="0">
              <a:lnSpc>
                <a:spcPct val="85000"/>
              </a:lnSpc>
              <a:spcBef>
                <a:spcPct val="50000"/>
              </a:spcBef>
              <a:buFontTx/>
              <a:buChar char="•"/>
            </a:pPr>
            <a:r>
              <a:rPr lang="de-DE" altLang="de-DE" sz="1400">
                <a:solidFill>
                  <a:srgbClr val="000000"/>
                </a:solidFill>
              </a:rPr>
              <a:t> einfachere Realisierung der elektrom. Abstellung</a:t>
            </a:r>
          </a:p>
        </p:txBody>
      </p:sp>
      <p:sp>
        <p:nvSpPr>
          <p:cNvPr id="889869" name="Rectangle 13"/>
          <p:cNvSpPr>
            <a:spLocks noChangeArrowheads="1"/>
          </p:cNvSpPr>
          <p:nvPr/>
        </p:nvSpPr>
        <p:spPr bwMode="auto">
          <a:xfrm>
            <a:off x="974725" y="3957638"/>
            <a:ext cx="3754438" cy="174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rPr>
              <a:t>Vorteile:</a:t>
            </a:r>
            <a:endParaRPr lang="de-DE" altLang="de-DE" sz="1400">
              <a:solidFill>
                <a:srgbClr val="000000"/>
              </a:solidFill>
            </a:endParaRPr>
          </a:p>
          <a:p>
            <a:pPr eaLnBrk="0" hangingPunct="0">
              <a:lnSpc>
                <a:spcPct val="130000"/>
              </a:lnSpc>
              <a:spcBef>
                <a:spcPct val="50000"/>
              </a:spcBef>
              <a:buFontTx/>
              <a:buChar char="•"/>
            </a:pPr>
            <a:r>
              <a:rPr lang="de-DE" altLang="de-DE" sz="1400">
                <a:solidFill>
                  <a:srgbClr val="000000"/>
                </a:solidFill>
              </a:rPr>
              <a:t> robuste Bauweise</a:t>
            </a:r>
          </a:p>
          <a:p>
            <a:pPr eaLnBrk="0" hangingPunct="0">
              <a:lnSpc>
                <a:spcPct val="130000"/>
              </a:lnSpc>
              <a:spcBef>
                <a:spcPct val="50000"/>
              </a:spcBef>
              <a:buFontTx/>
              <a:buChar char="•"/>
            </a:pPr>
            <a:r>
              <a:rPr lang="de-DE" altLang="de-DE" sz="1400">
                <a:solidFill>
                  <a:srgbClr val="000000"/>
                </a:solidFill>
              </a:rPr>
              <a:t> unempfindlicher gegen Schmutz und Wasser</a:t>
            </a:r>
          </a:p>
          <a:p>
            <a:pPr eaLnBrk="0" hangingPunct="0">
              <a:lnSpc>
                <a:spcPct val="130000"/>
              </a:lnSpc>
              <a:spcBef>
                <a:spcPct val="50000"/>
              </a:spcBef>
              <a:buFontTx/>
              <a:buChar char="•"/>
            </a:pPr>
            <a:r>
              <a:rPr lang="de-DE" altLang="de-DE" sz="1400">
                <a:solidFill>
                  <a:srgbClr val="000000"/>
                </a:solidFill>
              </a:rPr>
              <a:t> max. Druckaufbau derzeit bis 1800 bar</a:t>
            </a:r>
          </a:p>
        </p:txBody>
      </p:sp>
      <p:sp>
        <p:nvSpPr>
          <p:cNvPr id="889870" name="Rectangle 14"/>
          <p:cNvSpPr>
            <a:spLocks noChangeArrowheads="1"/>
          </p:cNvSpPr>
          <p:nvPr/>
        </p:nvSpPr>
        <p:spPr bwMode="auto">
          <a:xfrm>
            <a:off x="5265739" y="1519239"/>
            <a:ext cx="3754437" cy="143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rPr>
              <a:t>Nachteile:</a:t>
            </a:r>
            <a:endParaRPr lang="de-DE" altLang="de-DE" sz="1400">
              <a:solidFill>
                <a:srgbClr val="000000"/>
              </a:solidFill>
            </a:endParaRPr>
          </a:p>
          <a:p>
            <a:pPr eaLnBrk="0" hangingPunct="0">
              <a:lnSpc>
                <a:spcPct val="130000"/>
              </a:lnSpc>
              <a:spcBef>
                <a:spcPct val="50000"/>
              </a:spcBef>
              <a:buFontTx/>
              <a:buChar char="•"/>
            </a:pPr>
            <a:r>
              <a:rPr lang="de-DE" altLang="de-DE" sz="1400">
                <a:solidFill>
                  <a:srgbClr val="000000"/>
                </a:solidFill>
              </a:rPr>
              <a:t> empfindlicher gegen Schmutz und Wasser</a:t>
            </a:r>
          </a:p>
          <a:p>
            <a:pPr eaLnBrk="0" hangingPunct="0">
              <a:lnSpc>
                <a:spcPct val="130000"/>
              </a:lnSpc>
              <a:spcBef>
                <a:spcPct val="50000"/>
              </a:spcBef>
              <a:buFontTx/>
              <a:buChar char="•"/>
            </a:pPr>
            <a:r>
              <a:rPr lang="de-DE" altLang="de-DE" sz="1400">
                <a:solidFill>
                  <a:srgbClr val="000000"/>
                </a:solidFill>
              </a:rPr>
              <a:t> Aufwendige Motorentlüftung</a:t>
            </a:r>
          </a:p>
          <a:p>
            <a:pPr eaLnBrk="0" hangingPunct="0">
              <a:lnSpc>
                <a:spcPct val="130000"/>
              </a:lnSpc>
              <a:spcBef>
                <a:spcPct val="50000"/>
              </a:spcBef>
              <a:buFontTx/>
              <a:buChar char="•"/>
            </a:pPr>
            <a:r>
              <a:rPr lang="de-DE" altLang="de-DE" sz="1400">
                <a:solidFill>
                  <a:srgbClr val="000000"/>
                </a:solidFill>
              </a:rPr>
              <a:t> max. Druckaufbau derzeit bis über 2000 bar</a:t>
            </a:r>
          </a:p>
        </p:txBody>
      </p:sp>
      <p:sp>
        <p:nvSpPr>
          <p:cNvPr id="889871" name="Rectangle 15"/>
          <p:cNvSpPr>
            <a:spLocks noChangeArrowheads="1"/>
          </p:cNvSpPr>
          <p:nvPr/>
        </p:nvSpPr>
        <p:spPr bwMode="auto">
          <a:xfrm>
            <a:off x="5265739" y="3976689"/>
            <a:ext cx="3754437" cy="159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rPr>
              <a:t>Nachteile:</a:t>
            </a:r>
            <a:endParaRPr lang="de-DE" altLang="de-DE" sz="1400">
              <a:solidFill>
                <a:srgbClr val="000000"/>
              </a:solidFill>
            </a:endParaRPr>
          </a:p>
          <a:p>
            <a:pPr eaLnBrk="0" hangingPunct="0">
              <a:spcBef>
                <a:spcPct val="50000"/>
              </a:spcBef>
              <a:buFontTx/>
              <a:buChar char="•"/>
            </a:pPr>
            <a:r>
              <a:rPr lang="de-DE" altLang="de-DE" sz="1400">
                <a:solidFill>
                  <a:srgbClr val="000000"/>
                </a:solidFill>
              </a:rPr>
              <a:t> höheres Gewicht</a:t>
            </a:r>
          </a:p>
          <a:p>
            <a:pPr eaLnBrk="0" hangingPunct="0">
              <a:spcBef>
                <a:spcPct val="50000"/>
              </a:spcBef>
              <a:buFontTx/>
              <a:buChar char="•"/>
            </a:pPr>
            <a:r>
              <a:rPr lang="de-DE" altLang="de-DE" sz="1400">
                <a:solidFill>
                  <a:srgbClr val="000000"/>
                </a:solidFill>
              </a:rPr>
              <a:t> viele bewegte Teile</a:t>
            </a:r>
          </a:p>
          <a:p>
            <a:pPr eaLnBrk="0" hangingPunct="0">
              <a:spcBef>
                <a:spcPct val="50000"/>
              </a:spcBef>
              <a:buFontTx/>
              <a:buChar char="•"/>
            </a:pPr>
            <a:r>
              <a:rPr lang="de-DE" altLang="de-DE" sz="1400">
                <a:solidFill>
                  <a:srgbClr val="000000"/>
                </a:solidFill>
              </a:rPr>
              <a:t> ungleichmäßige Zylinderbefüllung</a:t>
            </a:r>
          </a:p>
          <a:p>
            <a:pPr eaLnBrk="0" hangingPunct="0">
              <a:spcBef>
                <a:spcPct val="50000"/>
              </a:spcBef>
              <a:buFontTx/>
              <a:buChar char="•"/>
            </a:pPr>
            <a:r>
              <a:rPr lang="de-DE" altLang="de-DE" sz="1400">
                <a:solidFill>
                  <a:srgbClr val="000000"/>
                </a:solidFill>
              </a:rPr>
              <a:t> teuerer in der Anschaffung</a:t>
            </a:r>
          </a:p>
        </p:txBody>
      </p:sp>
    </p:spTree>
    <p:extLst>
      <p:ext uri="{BB962C8B-B14F-4D97-AF65-F5344CB8AC3E}">
        <p14:creationId xmlns:p14="http://schemas.microsoft.com/office/powerpoint/2010/main" val="19181290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89862"/>
                                        </p:tgtEl>
                                        <p:attrNameLst>
                                          <p:attrName>style.visibility</p:attrName>
                                        </p:attrNameLst>
                                      </p:cBhvr>
                                      <p:to>
                                        <p:strVal val="visible"/>
                                      </p:to>
                                    </p:set>
                                    <p:animEffect transition="in" filter="slide(fromBottom)">
                                      <p:cBhvr>
                                        <p:cTn id="7" dur="500"/>
                                        <p:tgtEl>
                                          <p:spTgt spid="889862"/>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89864"/>
                                        </p:tgtEl>
                                        <p:attrNameLst>
                                          <p:attrName>style.visibility</p:attrName>
                                        </p:attrNameLst>
                                      </p:cBhvr>
                                      <p:to>
                                        <p:strVal val="visible"/>
                                      </p:to>
                                    </p:set>
                                    <p:animEffect transition="in" filter="box(out)">
                                      <p:cBhvr>
                                        <p:cTn id="11" dur="500"/>
                                        <p:tgtEl>
                                          <p:spTgt spid="8898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89868">
                                            <p:txEl>
                                              <p:pRg st="0" end="0"/>
                                            </p:txEl>
                                          </p:spTgt>
                                        </p:tgtEl>
                                        <p:attrNameLst>
                                          <p:attrName>style.visibility</p:attrName>
                                        </p:attrNameLst>
                                      </p:cBhvr>
                                      <p:to>
                                        <p:strVal val="visible"/>
                                      </p:to>
                                    </p:set>
                                    <p:animEffect transition="in" filter="wipe(left)">
                                      <p:cBhvr>
                                        <p:cTn id="16" dur="500"/>
                                        <p:tgtEl>
                                          <p:spTgt spid="88986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89868">
                                            <p:txEl>
                                              <p:pRg st="1" end="1"/>
                                            </p:txEl>
                                          </p:spTgt>
                                        </p:tgtEl>
                                        <p:attrNameLst>
                                          <p:attrName>style.visibility</p:attrName>
                                        </p:attrNameLst>
                                      </p:cBhvr>
                                      <p:to>
                                        <p:strVal val="visible"/>
                                      </p:to>
                                    </p:set>
                                    <p:animEffect transition="in" filter="wipe(left)">
                                      <p:cBhvr>
                                        <p:cTn id="21" dur="500"/>
                                        <p:tgtEl>
                                          <p:spTgt spid="88986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89868">
                                            <p:txEl>
                                              <p:pRg st="2" end="2"/>
                                            </p:txEl>
                                          </p:spTgt>
                                        </p:tgtEl>
                                        <p:attrNameLst>
                                          <p:attrName>style.visibility</p:attrName>
                                        </p:attrNameLst>
                                      </p:cBhvr>
                                      <p:to>
                                        <p:strVal val="visible"/>
                                      </p:to>
                                    </p:set>
                                    <p:animEffect transition="in" filter="wipe(left)">
                                      <p:cBhvr>
                                        <p:cTn id="26" dur="500"/>
                                        <p:tgtEl>
                                          <p:spTgt spid="889868">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89868">
                                            <p:txEl>
                                              <p:pRg st="3" end="3"/>
                                            </p:txEl>
                                          </p:spTgt>
                                        </p:tgtEl>
                                        <p:attrNameLst>
                                          <p:attrName>style.visibility</p:attrName>
                                        </p:attrNameLst>
                                      </p:cBhvr>
                                      <p:to>
                                        <p:strVal val="visible"/>
                                      </p:to>
                                    </p:set>
                                    <p:animEffect transition="in" filter="wipe(left)">
                                      <p:cBhvr>
                                        <p:cTn id="31" dur="500"/>
                                        <p:tgtEl>
                                          <p:spTgt spid="889868">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89868">
                                            <p:txEl>
                                              <p:pRg st="4" end="4"/>
                                            </p:txEl>
                                          </p:spTgt>
                                        </p:tgtEl>
                                        <p:attrNameLst>
                                          <p:attrName>style.visibility</p:attrName>
                                        </p:attrNameLst>
                                      </p:cBhvr>
                                      <p:to>
                                        <p:strVal val="visible"/>
                                      </p:to>
                                    </p:set>
                                    <p:animEffect transition="in" filter="wipe(left)">
                                      <p:cBhvr>
                                        <p:cTn id="36" dur="500"/>
                                        <p:tgtEl>
                                          <p:spTgt spid="889868">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89868">
                                            <p:txEl>
                                              <p:pRg st="5" end="5"/>
                                            </p:txEl>
                                          </p:spTgt>
                                        </p:tgtEl>
                                        <p:attrNameLst>
                                          <p:attrName>style.visibility</p:attrName>
                                        </p:attrNameLst>
                                      </p:cBhvr>
                                      <p:to>
                                        <p:strVal val="visible"/>
                                      </p:to>
                                    </p:set>
                                    <p:animEffect transition="in" filter="wipe(left)">
                                      <p:cBhvr>
                                        <p:cTn id="41" dur="500"/>
                                        <p:tgtEl>
                                          <p:spTgt spid="889868">
                                            <p:txEl>
                                              <p:pRg st="5" end="5"/>
                                            </p:txEl>
                                          </p:spTgt>
                                        </p:tgtEl>
                                      </p:cBhvr>
                                    </p:animEffect>
                                  </p:childTnLst>
                                </p:cTn>
                              </p:par>
                            </p:childTnLst>
                          </p:cTn>
                        </p:par>
                        <p:par>
                          <p:cTn id="42" fill="hold" nodeType="afterGroup">
                            <p:stCondLst>
                              <p:cond delay="500"/>
                            </p:stCondLst>
                            <p:childTnLst>
                              <p:par>
                                <p:cTn id="43" presetID="4" presetClass="entr" presetSubtype="32" fill="hold" grpId="0" nodeType="afterEffect">
                                  <p:stCondLst>
                                    <p:cond delay="0"/>
                                  </p:stCondLst>
                                  <p:childTnLst>
                                    <p:set>
                                      <p:cBhvr>
                                        <p:cTn id="44" dur="1" fill="hold">
                                          <p:stCondLst>
                                            <p:cond delay="0"/>
                                          </p:stCondLst>
                                        </p:cTn>
                                        <p:tgtEl>
                                          <p:spTgt spid="889866"/>
                                        </p:tgtEl>
                                        <p:attrNameLst>
                                          <p:attrName>style.visibility</p:attrName>
                                        </p:attrNameLst>
                                      </p:cBhvr>
                                      <p:to>
                                        <p:strVal val="visible"/>
                                      </p:to>
                                    </p:set>
                                    <p:animEffect transition="in" filter="box(out)">
                                      <p:cBhvr>
                                        <p:cTn id="45" dur="500"/>
                                        <p:tgtEl>
                                          <p:spTgt spid="88986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89870">
                                            <p:txEl>
                                              <p:pRg st="0" end="0"/>
                                            </p:txEl>
                                          </p:spTgt>
                                        </p:tgtEl>
                                        <p:attrNameLst>
                                          <p:attrName>style.visibility</p:attrName>
                                        </p:attrNameLst>
                                      </p:cBhvr>
                                      <p:to>
                                        <p:strVal val="visible"/>
                                      </p:to>
                                    </p:set>
                                    <p:animEffect transition="in" filter="wipe(left)">
                                      <p:cBhvr>
                                        <p:cTn id="50" dur="500"/>
                                        <p:tgtEl>
                                          <p:spTgt spid="889870">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89870">
                                            <p:txEl>
                                              <p:pRg st="1" end="1"/>
                                            </p:txEl>
                                          </p:spTgt>
                                        </p:tgtEl>
                                        <p:attrNameLst>
                                          <p:attrName>style.visibility</p:attrName>
                                        </p:attrNameLst>
                                      </p:cBhvr>
                                      <p:to>
                                        <p:strVal val="visible"/>
                                      </p:to>
                                    </p:set>
                                    <p:animEffect transition="in" filter="wipe(left)">
                                      <p:cBhvr>
                                        <p:cTn id="55" dur="500"/>
                                        <p:tgtEl>
                                          <p:spTgt spid="889870">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89870">
                                            <p:txEl>
                                              <p:pRg st="2" end="2"/>
                                            </p:txEl>
                                          </p:spTgt>
                                        </p:tgtEl>
                                        <p:attrNameLst>
                                          <p:attrName>style.visibility</p:attrName>
                                        </p:attrNameLst>
                                      </p:cBhvr>
                                      <p:to>
                                        <p:strVal val="visible"/>
                                      </p:to>
                                    </p:set>
                                    <p:animEffect transition="in" filter="wipe(left)">
                                      <p:cBhvr>
                                        <p:cTn id="60" dur="500"/>
                                        <p:tgtEl>
                                          <p:spTgt spid="889870">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889870">
                                            <p:txEl>
                                              <p:pRg st="3" end="3"/>
                                            </p:txEl>
                                          </p:spTgt>
                                        </p:tgtEl>
                                        <p:attrNameLst>
                                          <p:attrName>style.visibility</p:attrName>
                                        </p:attrNameLst>
                                      </p:cBhvr>
                                      <p:to>
                                        <p:strVal val="visible"/>
                                      </p:to>
                                    </p:set>
                                    <p:animEffect transition="in" filter="wipe(left)">
                                      <p:cBhvr>
                                        <p:cTn id="65" dur="500"/>
                                        <p:tgtEl>
                                          <p:spTgt spid="889870">
                                            <p:txEl>
                                              <p:pRg st="3" end="3"/>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889863"/>
                                        </p:tgtEl>
                                        <p:attrNameLst>
                                          <p:attrName>style.visibility</p:attrName>
                                        </p:attrNameLst>
                                      </p:cBhvr>
                                      <p:to>
                                        <p:strVal val="visible"/>
                                      </p:to>
                                    </p:set>
                                    <p:animEffect transition="in" filter="slide(fromBottom)">
                                      <p:cBhvr>
                                        <p:cTn id="70" dur="500"/>
                                        <p:tgtEl>
                                          <p:spTgt spid="889863"/>
                                        </p:tgtEl>
                                      </p:cBhvr>
                                    </p:animEffect>
                                  </p:childTnLst>
                                </p:cTn>
                              </p:par>
                            </p:childTnLst>
                          </p:cTn>
                        </p:par>
                        <p:par>
                          <p:cTn id="71" fill="hold" nodeType="afterGroup">
                            <p:stCondLst>
                              <p:cond delay="500"/>
                            </p:stCondLst>
                            <p:childTnLst>
                              <p:par>
                                <p:cTn id="72" presetID="4" presetClass="entr" presetSubtype="32" fill="hold" grpId="0" nodeType="afterEffect">
                                  <p:stCondLst>
                                    <p:cond delay="0"/>
                                  </p:stCondLst>
                                  <p:childTnLst>
                                    <p:set>
                                      <p:cBhvr>
                                        <p:cTn id="73" dur="1" fill="hold">
                                          <p:stCondLst>
                                            <p:cond delay="0"/>
                                          </p:stCondLst>
                                        </p:cTn>
                                        <p:tgtEl>
                                          <p:spTgt spid="889865"/>
                                        </p:tgtEl>
                                        <p:attrNameLst>
                                          <p:attrName>style.visibility</p:attrName>
                                        </p:attrNameLst>
                                      </p:cBhvr>
                                      <p:to>
                                        <p:strVal val="visible"/>
                                      </p:to>
                                    </p:set>
                                    <p:animEffect transition="in" filter="box(out)">
                                      <p:cBhvr>
                                        <p:cTn id="74" dur="500"/>
                                        <p:tgtEl>
                                          <p:spTgt spid="88986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89869">
                                            <p:txEl>
                                              <p:pRg st="0" end="0"/>
                                            </p:txEl>
                                          </p:spTgt>
                                        </p:tgtEl>
                                        <p:attrNameLst>
                                          <p:attrName>style.visibility</p:attrName>
                                        </p:attrNameLst>
                                      </p:cBhvr>
                                      <p:to>
                                        <p:strVal val="visible"/>
                                      </p:to>
                                    </p:set>
                                    <p:animEffect transition="in" filter="wipe(left)">
                                      <p:cBhvr>
                                        <p:cTn id="79" dur="500"/>
                                        <p:tgtEl>
                                          <p:spTgt spid="889869">
                                            <p:txEl>
                                              <p:pRg st="0" end="0"/>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889869">
                                            <p:txEl>
                                              <p:pRg st="1" end="1"/>
                                            </p:txEl>
                                          </p:spTgt>
                                        </p:tgtEl>
                                        <p:attrNameLst>
                                          <p:attrName>style.visibility</p:attrName>
                                        </p:attrNameLst>
                                      </p:cBhvr>
                                      <p:to>
                                        <p:strVal val="visible"/>
                                      </p:to>
                                    </p:set>
                                    <p:animEffect transition="in" filter="wipe(left)">
                                      <p:cBhvr>
                                        <p:cTn id="84" dur="500"/>
                                        <p:tgtEl>
                                          <p:spTgt spid="889869">
                                            <p:txEl>
                                              <p:pRg st="1" end="1"/>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89869">
                                            <p:txEl>
                                              <p:pRg st="2" end="2"/>
                                            </p:txEl>
                                          </p:spTgt>
                                        </p:tgtEl>
                                        <p:attrNameLst>
                                          <p:attrName>style.visibility</p:attrName>
                                        </p:attrNameLst>
                                      </p:cBhvr>
                                      <p:to>
                                        <p:strVal val="visible"/>
                                      </p:to>
                                    </p:set>
                                    <p:animEffect transition="in" filter="wipe(left)">
                                      <p:cBhvr>
                                        <p:cTn id="89" dur="500"/>
                                        <p:tgtEl>
                                          <p:spTgt spid="889869">
                                            <p:txEl>
                                              <p:pRg st="2" end="2"/>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889869">
                                            <p:txEl>
                                              <p:pRg st="3" end="3"/>
                                            </p:txEl>
                                          </p:spTgt>
                                        </p:tgtEl>
                                        <p:attrNameLst>
                                          <p:attrName>style.visibility</p:attrName>
                                        </p:attrNameLst>
                                      </p:cBhvr>
                                      <p:to>
                                        <p:strVal val="visible"/>
                                      </p:to>
                                    </p:set>
                                    <p:animEffect transition="in" filter="wipe(left)">
                                      <p:cBhvr>
                                        <p:cTn id="94" dur="500"/>
                                        <p:tgtEl>
                                          <p:spTgt spid="889869">
                                            <p:txEl>
                                              <p:pRg st="3" end="3"/>
                                            </p:txEl>
                                          </p:spTgt>
                                        </p:tgtEl>
                                      </p:cBhvr>
                                    </p:animEffect>
                                  </p:childTnLst>
                                </p:cTn>
                              </p:par>
                            </p:childTnLst>
                          </p:cTn>
                        </p:par>
                        <p:par>
                          <p:cTn id="95" fill="hold" nodeType="afterGroup">
                            <p:stCondLst>
                              <p:cond delay="500"/>
                            </p:stCondLst>
                            <p:childTnLst>
                              <p:par>
                                <p:cTn id="96" presetID="4" presetClass="entr" presetSubtype="32" fill="hold" grpId="0" nodeType="afterEffect">
                                  <p:stCondLst>
                                    <p:cond delay="0"/>
                                  </p:stCondLst>
                                  <p:childTnLst>
                                    <p:set>
                                      <p:cBhvr>
                                        <p:cTn id="97" dur="1" fill="hold">
                                          <p:stCondLst>
                                            <p:cond delay="0"/>
                                          </p:stCondLst>
                                        </p:cTn>
                                        <p:tgtEl>
                                          <p:spTgt spid="889867"/>
                                        </p:tgtEl>
                                        <p:attrNameLst>
                                          <p:attrName>style.visibility</p:attrName>
                                        </p:attrNameLst>
                                      </p:cBhvr>
                                      <p:to>
                                        <p:strVal val="visible"/>
                                      </p:to>
                                    </p:set>
                                    <p:animEffect transition="in" filter="box(out)">
                                      <p:cBhvr>
                                        <p:cTn id="98" dur="500"/>
                                        <p:tgtEl>
                                          <p:spTgt spid="88986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889871">
                                            <p:txEl>
                                              <p:pRg st="0" end="0"/>
                                            </p:txEl>
                                          </p:spTgt>
                                        </p:tgtEl>
                                        <p:attrNameLst>
                                          <p:attrName>style.visibility</p:attrName>
                                        </p:attrNameLst>
                                      </p:cBhvr>
                                      <p:to>
                                        <p:strVal val="visible"/>
                                      </p:to>
                                    </p:set>
                                    <p:animEffect transition="in" filter="wipe(left)">
                                      <p:cBhvr>
                                        <p:cTn id="103" dur="500"/>
                                        <p:tgtEl>
                                          <p:spTgt spid="889871">
                                            <p:txEl>
                                              <p:pRg st="0" end="0"/>
                                            </p:txEl>
                                          </p:spTgt>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889871">
                                            <p:txEl>
                                              <p:pRg st="1" end="1"/>
                                            </p:txEl>
                                          </p:spTgt>
                                        </p:tgtEl>
                                        <p:attrNameLst>
                                          <p:attrName>style.visibility</p:attrName>
                                        </p:attrNameLst>
                                      </p:cBhvr>
                                      <p:to>
                                        <p:strVal val="visible"/>
                                      </p:to>
                                    </p:set>
                                    <p:animEffect transition="in" filter="wipe(left)">
                                      <p:cBhvr>
                                        <p:cTn id="108" dur="500"/>
                                        <p:tgtEl>
                                          <p:spTgt spid="889871">
                                            <p:txEl>
                                              <p:pRg st="1" end="1"/>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89871">
                                            <p:txEl>
                                              <p:pRg st="2" end="2"/>
                                            </p:txEl>
                                          </p:spTgt>
                                        </p:tgtEl>
                                        <p:attrNameLst>
                                          <p:attrName>style.visibility</p:attrName>
                                        </p:attrNameLst>
                                      </p:cBhvr>
                                      <p:to>
                                        <p:strVal val="visible"/>
                                      </p:to>
                                    </p:set>
                                    <p:animEffect transition="in" filter="wipe(left)">
                                      <p:cBhvr>
                                        <p:cTn id="113" dur="500"/>
                                        <p:tgtEl>
                                          <p:spTgt spid="889871">
                                            <p:txEl>
                                              <p:pRg st="2" end="2"/>
                                            </p:txEl>
                                          </p:spTgt>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889871">
                                            <p:txEl>
                                              <p:pRg st="3" end="3"/>
                                            </p:txEl>
                                          </p:spTgt>
                                        </p:tgtEl>
                                        <p:attrNameLst>
                                          <p:attrName>style.visibility</p:attrName>
                                        </p:attrNameLst>
                                      </p:cBhvr>
                                      <p:to>
                                        <p:strVal val="visible"/>
                                      </p:to>
                                    </p:set>
                                    <p:animEffect transition="in" filter="wipe(left)">
                                      <p:cBhvr>
                                        <p:cTn id="118" dur="500"/>
                                        <p:tgtEl>
                                          <p:spTgt spid="889871">
                                            <p:txEl>
                                              <p:pRg st="3" end="3"/>
                                            </p:txEl>
                                          </p:spTgt>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889871">
                                            <p:txEl>
                                              <p:pRg st="4" end="4"/>
                                            </p:txEl>
                                          </p:spTgt>
                                        </p:tgtEl>
                                        <p:attrNameLst>
                                          <p:attrName>style.visibility</p:attrName>
                                        </p:attrNameLst>
                                      </p:cBhvr>
                                      <p:to>
                                        <p:strVal val="visible"/>
                                      </p:to>
                                    </p:set>
                                    <p:animEffect transition="in" filter="wipe(left)">
                                      <p:cBhvr>
                                        <p:cTn id="123" dur="500"/>
                                        <p:tgtEl>
                                          <p:spTgt spid="8898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2" grpId="0" autoUpdateAnimBg="0"/>
      <p:bldP spid="889863" grpId="0" autoUpdateAnimBg="0"/>
      <p:bldP spid="889864" grpId="0" animBg="1"/>
      <p:bldP spid="889865" grpId="0" animBg="1"/>
      <p:bldP spid="889866" grpId="0" animBg="1"/>
      <p:bldP spid="889867" grpId="0" animBg="1"/>
      <p:bldP spid="889868" grpId="0" build="p" autoUpdateAnimBg="0"/>
      <p:bldP spid="889869" grpId="0" build="p" autoUpdateAnimBg="0"/>
      <p:bldP spid="889870" grpId="0" build="p" autoUpdateAnimBg="0"/>
      <p:bldP spid="88987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Vorteile EDC</a:t>
            </a:r>
          </a:p>
        </p:txBody>
      </p:sp>
      <p:sp>
        <p:nvSpPr>
          <p:cNvPr id="13" name="Foliennummernplatzhalter 1"/>
          <p:cNvSpPr>
            <a:spLocks noGrp="1"/>
          </p:cNvSpPr>
          <p:nvPr>
            <p:ph type="sldNum" sz="quarter" idx="10"/>
          </p:nvPr>
        </p:nvSpPr>
        <p:spPr/>
        <p:txBody>
          <a:bodyPr/>
          <a:lstStyle/>
          <a:p>
            <a:r>
              <a:rPr lang="de-DE" altLang="de-DE"/>
              <a:t> Folie </a:t>
            </a:r>
            <a:fld id="{A026FC7E-E5E2-46A3-B9CD-524794CD0222}" type="slidenum">
              <a:rPr lang="de-DE" altLang="de-DE"/>
              <a:pPr/>
              <a:t>16</a:t>
            </a:fld>
            <a:endParaRPr lang="de-DE" altLang="de-DE"/>
          </a:p>
        </p:txBody>
      </p:sp>
      <p:sp>
        <p:nvSpPr>
          <p:cNvPr id="14" name="Fußzeilenplatzhalter 2"/>
          <p:cNvSpPr>
            <a:spLocks noGrp="1"/>
          </p:cNvSpPr>
          <p:nvPr>
            <p:ph type="ftr" sz="quarter" idx="11"/>
          </p:nvPr>
        </p:nvSpPr>
        <p:spPr/>
        <p:txBody>
          <a:bodyPr/>
          <a:lstStyle/>
          <a:p>
            <a:r>
              <a:rPr lang="de-DE" altLang="de-DE" dirty="0"/>
              <a:t>HSWT    Prof. Dr. U. Groß                 </a:t>
            </a:r>
          </a:p>
        </p:txBody>
      </p:sp>
      <p:sp>
        <p:nvSpPr>
          <p:cNvPr id="896003" name="Rectangle 3"/>
          <p:cNvSpPr>
            <a:spLocks noChangeArrowheads="1"/>
          </p:cNvSpPr>
          <p:nvPr/>
        </p:nvSpPr>
        <p:spPr bwMode="auto">
          <a:xfrm>
            <a:off x="1084264" y="1066801"/>
            <a:ext cx="7737475" cy="822325"/>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algn="ctr" eaLnBrk="0" hangingPunct="0">
              <a:spcBef>
                <a:spcPct val="50000"/>
              </a:spcBef>
            </a:pPr>
            <a:r>
              <a:rPr lang="de-DE" altLang="de-DE" sz="1600" b="1">
                <a:solidFill>
                  <a:srgbClr val="000000"/>
                </a:solidFill>
              </a:rPr>
              <a:t>Der Einsatz elektronisch geregelter Einspritzsysteme ermöglicht eine exakte Regelung des </a:t>
            </a:r>
            <a:r>
              <a:rPr lang="de-DE" altLang="de-DE" sz="1600" b="1">
                <a:solidFill>
                  <a:srgbClr val="FF0000"/>
                </a:solidFill>
              </a:rPr>
              <a:t>Einspritzbeginns</a:t>
            </a:r>
            <a:r>
              <a:rPr lang="de-DE" altLang="de-DE" sz="1600" b="1">
                <a:solidFill>
                  <a:srgbClr val="000000"/>
                </a:solidFill>
              </a:rPr>
              <a:t>, verbunden mit einer äußerst genauen </a:t>
            </a:r>
            <a:r>
              <a:rPr lang="de-DE" altLang="de-DE" sz="1600" b="1">
                <a:solidFill>
                  <a:srgbClr val="FF0000"/>
                </a:solidFill>
              </a:rPr>
              <a:t>Kraftstoffmengenzumessung</a:t>
            </a:r>
            <a:r>
              <a:rPr lang="de-DE" altLang="de-DE" sz="1600" b="1">
                <a:solidFill>
                  <a:srgbClr val="000000"/>
                </a:solidFill>
              </a:rPr>
              <a:t>.</a:t>
            </a:r>
          </a:p>
        </p:txBody>
      </p:sp>
      <p:sp>
        <p:nvSpPr>
          <p:cNvPr id="896004" name="Rectangle 4"/>
          <p:cNvSpPr>
            <a:spLocks noChangeArrowheads="1"/>
          </p:cNvSpPr>
          <p:nvPr/>
        </p:nvSpPr>
        <p:spPr bwMode="auto">
          <a:xfrm>
            <a:off x="1436689" y="2438400"/>
            <a:ext cx="7032625" cy="305212"/>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rPr>
              <a:t>Somit ergeben sich wesentliche Verbesserungen:</a:t>
            </a:r>
            <a:endParaRPr lang="de-DE" altLang="de-DE" sz="1400" b="1">
              <a:solidFill>
                <a:srgbClr val="000000"/>
              </a:solidFill>
            </a:endParaRPr>
          </a:p>
        </p:txBody>
      </p:sp>
      <p:sp>
        <p:nvSpPr>
          <p:cNvPr id="896005" name="Rectangle 5"/>
          <p:cNvSpPr>
            <a:spLocks noChangeArrowheads="1"/>
          </p:cNvSpPr>
          <p:nvPr/>
        </p:nvSpPr>
        <p:spPr bwMode="auto">
          <a:xfrm>
            <a:off x="1436689" y="3200400"/>
            <a:ext cx="7032625" cy="305212"/>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a:sym typeface="Wingdings" pitchFamily="2" charset="2"/>
              </a:rPr>
              <a:t></a:t>
            </a:r>
            <a:r>
              <a:rPr lang="de-DE" altLang="de-DE" sz="1400" b="1">
                <a:solidFill>
                  <a:srgbClr val="000000"/>
                </a:solidFill>
              </a:rPr>
              <a:t> Verminderung des Kraftstoffverbrauchs</a:t>
            </a:r>
          </a:p>
        </p:txBody>
      </p:sp>
      <p:sp>
        <p:nvSpPr>
          <p:cNvPr id="896006" name="Rectangle 6"/>
          <p:cNvSpPr>
            <a:spLocks noChangeArrowheads="1"/>
          </p:cNvSpPr>
          <p:nvPr/>
        </p:nvSpPr>
        <p:spPr bwMode="auto">
          <a:xfrm>
            <a:off x="1436689" y="3505200"/>
            <a:ext cx="7032625" cy="326756"/>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ym typeface="Wingdings" pitchFamily="2" charset="2"/>
              </a:rPr>
              <a:t></a:t>
            </a:r>
            <a:r>
              <a:rPr lang="de-DE" altLang="de-DE" sz="1400" b="1">
                <a:solidFill>
                  <a:srgbClr val="000000"/>
                </a:solidFill>
              </a:rPr>
              <a:t> Optimierung von Drehmoment und Leistung</a:t>
            </a:r>
          </a:p>
        </p:txBody>
      </p:sp>
      <p:sp>
        <p:nvSpPr>
          <p:cNvPr id="896007" name="Rectangle 7"/>
          <p:cNvSpPr>
            <a:spLocks noChangeArrowheads="1"/>
          </p:cNvSpPr>
          <p:nvPr/>
        </p:nvSpPr>
        <p:spPr bwMode="auto">
          <a:xfrm>
            <a:off x="1436689" y="2895600"/>
            <a:ext cx="7032625" cy="305212"/>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dirty="0">
                <a:sym typeface="Wingdings" pitchFamily="2" charset="2"/>
              </a:rPr>
              <a:t></a:t>
            </a:r>
            <a:r>
              <a:rPr lang="de-DE" altLang="de-DE" sz="1400" dirty="0">
                <a:solidFill>
                  <a:srgbClr val="000000"/>
                </a:solidFill>
              </a:rPr>
              <a:t> </a:t>
            </a:r>
            <a:r>
              <a:rPr lang="de-DE" altLang="de-DE" sz="1400" b="1" dirty="0">
                <a:solidFill>
                  <a:srgbClr val="000000"/>
                </a:solidFill>
              </a:rPr>
              <a:t>Grundlage zur Einhaltung verschärfter Abgasgrenzwerte</a:t>
            </a:r>
          </a:p>
        </p:txBody>
      </p:sp>
      <p:sp>
        <p:nvSpPr>
          <p:cNvPr id="896008" name="Rectangle 8"/>
          <p:cNvSpPr>
            <a:spLocks noChangeArrowheads="1"/>
          </p:cNvSpPr>
          <p:nvPr/>
        </p:nvSpPr>
        <p:spPr bwMode="auto">
          <a:xfrm>
            <a:off x="1436689" y="3810000"/>
            <a:ext cx="7032625" cy="337528"/>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5000"/>
              </a:lnSpc>
              <a:spcBef>
                <a:spcPct val="50000"/>
              </a:spcBef>
            </a:pPr>
            <a:r>
              <a:rPr lang="de-DE" altLang="de-DE" sz="1400" dirty="0">
                <a:sym typeface="Wingdings" pitchFamily="2" charset="2"/>
              </a:rPr>
              <a:t></a:t>
            </a:r>
            <a:r>
              <a:rPr lang="de-DE" altLang="de-DE" sz="1400" b="1" dirty="0">
                <a:solidFill>
                  <a:srgbClr val="000000"/>
                </a:solidFill>
              </a:rPr>
              <a:t> Verbesserung des Ansprechverhaltens</a:t>
            </a:r>
          </a:p>
        </p:txBody>
      </p:sp>
      <p:sp>
        <p:nvSpPr>
          <p:cNvPr id="896009" name="Rectangle 9"/>
          <p:cNvSpPr>
            <a:spLocks noChangeArrowheads="1"/>
          </p:cNvSpPr>
          <p:nvPr/>
        </p:nvSpPr>
        <p:spPr bwMode="auto">
          <a:xfrm>
            <a:off x="1436689" y="4114800"/>
            <a:ext cx="7032625" cy="326756"/>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ym typeface="Wingdings" pitchFamily="2" charset="2"/>
              </a:rPr>
              <a:t></a:t>
            </a:r>
            <a:r>
              <a:rPr lang="de-DE" altLang="de-DE" sz="1400" b="1">
                <a:solidFill>
                  <a:srgbClr val="000000"/>
                </a:solidFill>
              </a:rPr>
              <a:t> Verminderung des Motorgeräusches</a:t>
            </a:r>
          </a:p>
        </p:txBody>
      </p:sp>
      <p:sp>
        <p:nvSpPr>
          <p:cNvPr id="896010" name="Rectangle 10"/>
          <p:cNvSpPr>
            <a:spLocks noChangeArrowheads="1"/>
          </p:cNvSpPr>
          <p:nvPr/>
        </p:nvSpPr>
        <p:spPr bwMode="auto">
          <a:xfrm>
            <a:off x="1436689" y="4419600"/>
            <a:ext cx="7032625" cy="305212"/>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a:sym typeface="Wingdings" pitchFamily="2" charset="2"/>
              </a:rPr>
              <a:t></a:t>
            </a:r>
            <a:r>
              <a:rPr lang="de-DE" altLang="de-DE" sz="1400" b="1">
                <a:solidFill>
                  <a:srgbClr val="000000"/>
                </a:solidFill>
              </a:rPr>
              <a:t> Optimierung der Laufruhe</a:t>
            </a:r>
          </a:p>
        </p:txBody>
      </p:sp>
      <p:sp>
        <p:nvSpPr>
          <p:cNvPr id="896011" name="Rectangle 11"/>
          <p:cNvSpPr>
            <a:spLocks noChangeArrowheads="1"/>
          </p:cNvSpPr>
          <p:nvPr/>
        </p:nvSpPr>
        <p:spPr bwMode="auto">
          <a:xfrm>
            <a:off x="1436689" y="4724400"/>
            <a:ext cx="7032625" cy="315984"/>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05000"/>
              </a:lnSpc>
              <a:spcBef>
                <a:spcPct val="50000"/>
              </a:spcBef>
            </a:pPr>
            <a:r>
              <a:rPr lang="de-DE" altLang="de-DE" sz="1400">
                <a:sym typeface="Wingdings" pitchFamily="2" charset="2"/>
              </a:rPr>
              <a:t></a:t>
            </a:r>
            <a:r>
              <a:rPr lang="de-DE" altLang="de-DE" sz="1400" b="1">
                <a:solidFill>
                  <a:srgbClr val="000000"/>
                </a:solidFill>
              </a:rPr>
              <a:t> Problemlose Ausrüstung des Fahrzeugs mit einer Geschwindigkeitsregelung</a:t>
            </a:r>
          </a:p>
        </p:txBody>
      </p:sp>
      <p:sp>
        <p:nvSpPr>
          <p:cNvPr id="896012" name="Rectangle 12"/>
          <p:cNvSpPr>
            <a:spLocks noChangeArrowheads="1"/>
          </p:cNvSpPr>
          <p:nvPr/>
        </p:nvSpPr>
        <p:spPr bwMode="auto">
          <a:xfrm>
            <a:off x="1436689" y="5029200"/>
            <a:ext cx="7032625" cy="326756"/>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ym typeface="Wingdings" pitchFamily="2" charset="2"/>
              </a:rPr>
              <a:t></a:t>
            </a:r>
            <a:r>
              <a:rPr lang="de-DE" altLang="de-DE" sz="1400" b="1">
                <a:solidFill>
                  <a:srgbClr val="000000"/>
                </a:solidFill>
              </a:rPr>
              <a:t> vereinfachte Anpassung des Motortyps an unterschiedliche Fahrzeuge</a:t>
            </a:r>
          </a:p>
        </p:txBody>
      </p:sp>
    </p:spTree>
    <p:extLst>
      <p:ext uri="{BB962C8B-B14F-4D97-AF65-F5344CB8AC3E}">
        <p14:creationId xmlns:p14="http://schemas.microsoft.com/office/powerpoint/2010/main" val="306485802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896003"/>
                                        </p:tgtEl>
                                        <p:attrNameLst>
                                          <p:attrName>style.visibility</p:attrName>
                                        </p:attrNameLst>
                                      </p:cBhvr>
                                      <p:to>
                                        <p:strVal val="visible"/>
                                      </p:to>
                                    </p:set>
                                    <p:animEffect transition="in" filter="wipe(left)">
                                      <p:cBhvr>
                                        <p:cTn id="7" dur="300"/>
                                        <p:tgtEl>
                                          <p:spTgt spid="896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96004"/>
                                        </p:tgtEl>
                                        <p:attrNameLst>
                                          <p:attrName>style.visibility</p:attrName>
                                        </p:attrNameLst>
                                      </p:cBhvr>
                                      <p:to>
                                        <p:strVal val="visible"/>
                                      </p:to>
                                    </p:set>
                                    <p:animEffect transition="in" filter="slide(fromBottom)">
                                      <p:cBhvr>
                                        <p:cTn id="12" dur="500"/>
                                        <p:tgtEl>
                                          <p:spTgt spid="8960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96007"/>
                                        </p:tgtEl>
                                        <p:attrNameLst>
                                          <p:attrName>style.visibility</p:attrName>
                                        </p:attrNameLst>
                                      </p:cBhvr>
                                      <p:to>
                                        <p:strVal val="visible"/>
                                      </p:to>
                                    </p:set>
                                    <p:animEffect transition="in" filter="slide(fromBottom)">
                                      <p:cBhvr>
                                        <p:cTn id="17" dur="500"/>
                                        <p:tgtEl>
                                          <p:spTgt spid="8960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96005"/>
                                        </p:tgtEl>
                                        <p:attrNameLst>
                                          <p:attrName>style.visibility</p:attrName>
                                        </p:attrNameLst>
                                      </p:cBhvr>
                                      <p:to>
                                        <p:strVal val="visible"/>
                                      </p:to>
                                    </p:set>
                                    <p:animEffect transition="in" filter="slide(fromBottom)">
                                      <p:cBhvr>
                                        <p:cTn id="22" dur="500"/>
                                        <p:tgtEl>
                                          <p:spTgt spid="8960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896006"/>
                                        </p:tgtEl>
                                        <p:attrNameLst>
                                          <p:attrName>style.visibility</p:attrName>
                                        </p:attrNameLst>
                                      </p:cBhvr>
                                      <p:to>
                                        <p:strVal val="visible"/>
                                      </p:to>
                                    </p:set>
                                    <p:animEffect transition="in" filter="slide(fromBottom)">
                                      <p:cBhvr>
                                        <p:cTn id="27" dur="500"/>
                                        <p:tgtEl>
                                          <p:spTgt spid="89600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96008"/>
                                        </p:tgtEl>
                                        <p:attrNameLst>
                                          <p:attrName>style.visibility</p:attrName>
                                        </p:attrNameLst>
                                      </p:cBhvr>
                                      <p:to>
                                        <p:strVal val="visible"/>
                                      </p:to>
                                    </p:set>
                                    <p:animEffect transition="in" filter="slide(fromBottom)">
                                      <p:cBhvr>
                                        <p:cTn id="32" dur="500"/>
                                        <p:tgtEl>
                                          <p:spTgt spid="8960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896009"/>
                                        </p:tgtEl>
                                        <p:attrNameLst>
                                          <p:attrName>style.visibility</p:attrName>
                                        </p:attrNameLst>
                                      </p:cBhvr>
                                      <p:to>
                                        <p:strVal val="visible"/>
                                      </p:to>
                                    </p:set>
                                    <p:animEffect transition="in" filter="slide(fromBottom)">
                                      <p:cBhvr>
                                        <p:cTn id="37" dur="500"/>
                                        <p:tgtEl>
                                          <p:spTgt spid="89600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896010"/>
                                        </p:tgtEl>
                                        <p:attrNameLst>
                                          <p:attrName>style.visibility</p:attrName>
                                        </p:attrNameLst>
                                      </p:cBhvr>
                                      <p:to>
                                        <p:strVal val="visible"/>
                                      </p:to>
                                    </p:set>
                                    <p:animEffect transition="in" filter="slide(fromBottom)">
                                      <p:cBhvr>
                                        <p:cTn id="42" dur="500"/>
                                        <p:tgtEl>
                                          <p:spTgt spid="8960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896011"/>
                                        </p:tgtEl>
                                        <p:attrNameLst>
                                          <p:attrName>style.visibility</p:attrName>
                                        </p:attrNameLst>
                                      </p:cBhvr>
                                      <p:to>
                                        <p:strVal val="visible"/>
                                      </p:to>
                                    </p:set>
                                    <p:animEffect transition="in" filter="slide(fromBottom)">
                                      <p:cBhvr>
                                        <p:cTn id="47" dur="500"/>
                                        <p:tgtEl>
                                          <p:spTgt spid="8960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896012"/>
                                        </p:tgtEl>
                                        <p:attrNameLst>
                                          <p:attrName>style.visibility</p:attrName>
                                        </p:attrNameLst>
                                      </p:cBhvr>
                                      <p:to>
                                        <p:strVal val="visible"/>
                                      </p:to>
                                    </p:set>
                                    <p:animEffect transition="in" filter="slide(fromBottom)">
                                      <p:cBhvr>
                                        <p:cTn id="52" dur="500"/>
                                        <p:tgtEl>
                                          <p:spTgt spid="896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nimBg="1" autoUpdateAnimBg="0"/>
      <p:bldP spid="896004" grpId="0" animBg="1" autoUpdateAnimBg="0"/>
      <p:bldP spid="896005" grpId="0" animBg="1" autoUpdateAnimBg="0"/>
      <p:bldP spid="896006" grpId="0" animBg="1" autoUpdateAnimBg="0"/>
      <p:bldP spid="896007" grpId="0" animBg="1" autoUpdateAnimBg="0"/>
      <p:bldP spid="896008" grpId="0" animBg="1" autoUpdateAnimBg="0"/>
      <p:bldP spid="896009" grpId="0" animBg="1" autoUpdateAnimBg="0"/>
      <p:bldP spid="896010" grpId="0" animBg="1" autoUpdateAnimBg="0"/>
      <p:bldP spid="896011" grpId="0" animBg="1" autoUpdateAnimBg="0"/>
      <p:bldP spid="896012"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3"/>
          <p:cNvSpPr>
            <a:spLocks noGrp="1"/>
          </p:cNvSpPr>
          <p:nvPr>
            <p:ph type="sldNum" sz="quarter" idx="10"/>
          </p:nvPr>
        </p:nvSpPr>
        <p:spPr/>
        <p:txBody>
          <a:bodyPr/>
          <a:lstStyle/>
          <a:p>
            <a:r>
              <a:rPr lang="de-DE" altLang="de-DE"/>
              <a:t> Folie </a:t>
            </a:r>
            <a:fld id="{5E367A00-98D3-42CF-AFDF-51C873DFDE11}" type="slidenum">
              <a:rPr lang="de-DE" altLang="de-DE"/>
              <a:pPr/>
              <a:t>17</a:t>
            </a:fld>
            <a:endParaRPr lang="de-DE" altLang="de-DE"/>
          </a:p>
        </p:txBody>
      </p:sp>
      <p:sp>
        <p:nvSpPr>
          <p:cNvPr id="7" name="Fußzeilenplatzhalter 4"/>
          <p:cNvSpPr>
            <a:spLocks noGrp="1"/>
          </p:cNvSpPr>
          <p:nvPr>
            <p:ph type="ftr" sz="quarter" idx="11"/>
          </p:nvPr>
        </p:nvSpPr>
        <p:spPr/>
        <p:txBody>
          <a:bodyPr/>
          <a:lstStyle/>
          <a:p>
            <a:r>
              <a:rPr lang="de-DE" altLang="de-DE" dirty="0"/>
              <a:t>HSWT    Prof. Dr. U. Groß                                </a:t>
            </a:r>
          </a:p>
        </p:txBody>
      </p:sp>
      <p:sp>
        <p:nvSpPr>
          <p:cNvPr id="882690" name="Rectangle 2"/>
          <p:cNvSpPr>
            <a:spLocks noGrp="1" noChangeArrowheads="1"/>
          </p:cNvSpPr>
          <p:nvPr>
            <p:ph type="title"/>
          </p:nvPr>
        </p:nvSpPr>
        <p:spPr>
          <a:xfrm>
            <a:off x="849313" y="188913"/>
            <a:ext cx="8229600" cy="1295400"/>
          </a:xfrm>
          <a:noFill/>
          <a:ln/>
        </p:spPr>
        <p:txBody>
          <a:bodyPr anchor="b"/>
          <a:lstStyle/>
          <a:p>
            <a:r>
              <a:rPr lang="de-DE" altLang="de-DE"/>
              <a:t>Favorit 700 VARIO</a:t>
            </a:r>
            <a:br>
              <a:rPr lang="de-DE" altLang="de-DE"/>
            </a:br>
            <a:r>
              <a:rPr lang="de-DE" altLang="de-DE" sz="2400" i="1"/>
              <a:t>Motor</a:t>
            </a:r>
          </a:p>
        </p:txBody>
      </p:sp>
      <p:pic>
        <p:nvPicPr>
          <p:cNvPr id="882691" name="Picture 3" descr="700motde_utz"/>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1628775"/>
            <a:ext cx="4953000" cy="4635500"/>
          </a:xfrm>
          <a:prstGeom prst="rect">
            <a:avLst/>
          </a:prstGeom>
          <a:noFill/>
          <a:extLst>
            <a:ext uri="{909E8E84-426E-40DD-AFC4-6F175D3DCCD1}">
              <a14:hiddenFill xmlns:a14="http://schemas.microsoft.com/office/drawing/2010/main">
                <a:solidFill>
                  <a:srgbClr val="FFFFFF"/>
                </a:solidFill>
              </a14:hiddenFill>
            </a:ext>
          </a:extLst>
        </p:spPr>
      </p:pic>
      <p:sp>
        <p:nvSpPr>
          <p:cNvPr id="882692" name="Rectangle 4"/>
          <p:cNvSpPr>
            <a:spLocks noGrp="1" noChangeArrowheads="1"/>
          </p:cNvSpPr>
          <p:nvPr>
            <p:ph type="body" idx="1"/>
          </p:nvPr>
        </p:nvSpPr>
        <p:spPr>
          <a:xfrm>
            <a:off x="5486400" y="2798176"/>
            <a:ext cx="4267200" cy="3505200"/>
          </a:xfrm>
        </p:spPr>
        <p:txBody>
          <a:bodyPr/>
          <a:lstStyle/>
          <a:p>
            <a:r>
              <a:rPr lang="de-DE" altLang="de-DE" sz="1800" dirty="0"/>
              <a:t>4 Ventiltechnik</a:t>
            </a:r>
          </a:p>
          <a:p>
            <a:r>
              <a:rPr lang="de-DE" altLang="de-DE" sz="1800" dirty="0"/>
              <a:t>Pumpe-Leitung-Düse</a:t>
            </a:r>
            <a:br>
              <a:rPr lang="de-DE" altLang="de-DE" sz="1800" dirty="0"/>
            </a:br>
            <a:r>
              <a:rPr lang="de-DE" altLang="de-DE" sz="1800" dirty="0"/>
              <a:t>Hochdruckeinspritzsystem</a:t>
            </a:r>
            <a:br>
              <a:rPr lang="de-DE" altLang="de-DE" sz="1800" dirty="0"/>
            </a:br>
            <a:r>
              <a:rPr lang="de-DE" altLang="de-DE" sz="1800" dirty="0"/>
              <a:t>(bis 1400 - 2000 bar)</a:t>
            </a:r>
          </a:p>
          <a:p>
            <a:r>
              <a:rPr lang="de-DE" altLang="de-DE" sz="1800" dirty="0"/>
              <a:t>6-Loch Einspritzdüsen</a:t>
            </a:r>
          </a:p>
          <a:p>
            <a:r>
              <a:rPr lang="de-DE" altLang="de-DE" sz="1800" dirty="0"/>
              <a:t>Turbolader</a:t>
            </a:r>
          </a:p>
          <a:p>
            <a:r>
              <a:rPr lang="de-DE" altLang="de-DE" sz="1800" dirty="0"/>
              <a:t>Ladeluftkühlung </a:t>
            </a:r>
            <a:br>
              <a:rPr lang="de-DE" altLang="de-DE" sz="1800" dirty="0"/>
            </a:br>
            <a:r>
              <a:rPr lang="de-DE" altLang="de-DE" sz="1800" dirty="0"/>
              <a:t>(ab Typ 712)</a:t>
            </a:r>
          </a:p>
        </p:txBody>
      </p:sp>
      <p:sp>
        <p:nvSpPr>
          <p:cNvPr id="882693" name="Text Box 5"/>
          <p:cNvSpPr txBox="1">
            <a:spLocks noChangeArrowheads="1"/>
          </p:cNvSpPr>
          <p:nvPr/>
        </p:nvSpPr>
        <p:spPr bwMode="auto">
          <a:xfrm>
            <a:off x="5486400" y="1752601"/>
            <a:ext cx="381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b="1" dirty="0">
                <a:solidFill>
                  <a:srgbClr val="000000"/>
                </a:solidFill>
                <a:latin typeface="+mj-lt"/>
              </a:rPr>
              <a:t>Motorentechnik (vor Common </a:t>
            </a:r>
            <a:r>
              <a:rPr lang="de-DE" altLang="de-DE" b="1" dirty="0" err="1">
                <a:solidFill>
                  <a:srgbClr val="000000"/>
                </a:solidFill>
                <a:latin typeface="+mj-lt"/>
              </a:rPr>
              <a:t>Rail</a:t>
            </a:r>
            <a:r>
              <a:rPr lang="de-DE" altLang="de-DE" b="1" dirty="0">
                <a:solidFill>
                  <a:srgbClr val="000000"/>
                </a:solidFill>
                <a:latin typeface="+mj-lt"/>
              </a:rPr>
              <a:t>)</a:t>
            </a:r>
            <a:endParaRPr lang="de-DE" altLang="de-DE" dirty="0">
              <a:solidFill>
                <a:srgbClr val="000000"/>
              </a:solidFill>
              <a:latin typeface="+mj-lt"/>
            </a:endParaRPr>
          </a:p>
        </p:txBody>
      </p:sp>
    </p:spTree>
    <p:extLst>
      <p:ext uri="{BB962C8B-B14F-4D97-AF65-F5344CB8AC3E}">
        <p14:creationId xmlns:p14="http://schemas.microsoft.com/office/powerpoint/2010/main" val="363150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416496" y="708026"/>
            <a:ext cx="8718550" cy="609600"/>
          </a:xfrm>
          <a:noFill/>
          <a:ln/>
        </p:spPr>
        <p:txBody>
          <a:bodyPr anchor="b"/>
          <a:lstStyle/>
          <a:p>
            <a:r>
              <a:rPr lang="de-DE" altLang="de-DE" sz="2400" dirty="0"/>
              <a:t>Pumpe-Leitung-Düse Einspritz-system </a:t>
            </a:r>
            <a:br>
              <a:rPr lang="de-DE" altLang="de-DE" sz="2400" dirty="0"/>
            </a:br>
            <a:r>
              <a:rPr lang="de-DE" altLang="de-DE" sz="2400" dirty="0"/>
              <a:t>Favorit 700 VARIO – </a:t>
            </a:r>
            <a:r>
              <a:rPr lang="de-DE" altLang="de-DE" sz="2400" b="0" dirty="0"/>
              <a:t>(siehe auch Fachartikel)</a:t>
            </a:r>
            <a:endParaRPr lang="de-DE" altLang="de-DE" sz="2400" b="0" i="1" dirty="0"/>
          </a:p>
        </p:txBody>
      </p:sp>
      <p:sp>
        <p:nvSpPr>
          <p:cNvPr id="8" name="Foliennummernplatzhalter 3"/>
          <p:cNvSpPr>
            <a:spLocks noGrp="1"/>
          </p:cNvSpPr>
          <p:nvPr>
            <p:ph type="sldNum" sz="quarter" idx="10"/>
          </p:nvPr>
        </p:nvSpPr>
        <p:spPr/>
        <p:txBody>
          <a:bodyPr/>
          <a:lstStyle/>
          <a:p>
            <a:r>
              <a:rPr lang="de-DE" altLang="de-DE"/>
              <a:t> Folie </a:t>
            </a:r>
            <a:fld id="{29FE69E9-4696-43A0-A467-D24EC1078EB4}" type="slidenum">
              <a:rPr lang="de-DE" altLang="de-DE"/>
              <a:pPr/>
              <a:t>18</a:t>
            </a:fld>
            <a:endParaRPr lang="de-DE" altLang="de-DE"/>
          </a:p>
        </p:txBody>
      </p:sp>
      <p:sp>
        <p:nvSpPr>
          <p:cNvPr id="9" name="Fußzeilenplatzhalter 4"/>
          <p:cNvSpPr>
            <a:spLocks noGrp="1"/>
          </p:cNvSpPr>
          <p:nvPr>
            <p:ph type="ftr" sz="quarter" idx="11"/>
          </p:nvPr>
        </p:nvSpPr>
        <p:spPr/>
        <p:txBody>
          <a:bodyPr/>
          <a:lstStyle/>
          <a:p>
            <a:r>
              <a:rPr lang="de-DE" altLang="de-DE" dirty="0"/>
              <a:t>HSWT    Prof. Dr. U. Groß                 </a:t>
            </a:r>
          </a:p>
        </p:txBody>
      </p:sp>
      <p:pic>
        <p:nvPicPr>
          <p:cNvPr id="887811" name="Picture 3" descr="3_3_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544" y="1612107"/>
            <a:ext cx="5627687" cy="4618037"/>
          </a:xfrm>
          <a:prstGeom prst="rect">
            <a:avLst/>
          </a:prstGeom>
          <a:noFill/>
          <a:extLst>
            <a:ext uri="{909E8E84-426E-40DD-AFC4-6F175D3DCCD1}">
              <a14:hiddenFill xmlns:a14="http://schemas.microsoft.com/office/drawing/2010/main">
                <a:solidFill>
                  <a:srgbClr val="FFFFFF"/>
                </a:solidFill>
              </a14:hiddenFill>
            </a:ext>
          </a:extLst>
        </p:spPr>
      </p:pic>
      <p:sp>
        <p:nvSpPr>
          <p:cNvPr id="887812" name="Text Box 4"/>
          <p:cNvSpPr txBox="1">
            <a:spLocks noChangeArrowheads="1"/>
          </p:cNvSpPr>
          <p:nvPr/>
        </p:nvSpPr>
        <p:spPr bwMode="auto">
          <a:xfrm>
            <a:off x="7162800" y="2209801"/>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de-DE" altLang="de-DE" sz="2000" b="1">
                <a:solidFill>
                  <a:srgbClr val="FF0000"/>
                </a:solidFill>
              </a:rPr>
              <a:t>4-Ventil-Technik</a:t>
            </a:r>
            <a:endParaRPr lang="de-DE" altLang="de-DE" sz="2800" b="1">
              <a:solidFill>
                <a:srgbClr val="FF0000"/>
              </a:solidFill>
            </a:endParaRPr>
          </a:p>
        </p:txBody>
      </p:sp>
      <p:sp>
        <p:nvSpPr>
          <p:cNvPr id="887813" name="Rectangle 5"/>
          <p:cNvSpPr>
            <a:spLocks noChangeArrowheads="1"/>
          </p:cNvSpPr>
          <p:nvPr/>
        </p:nvSpPr>
        <p:spPr bwMode="auto">
          <a:xfrm>
            <a:off x="3200400" y="3276600"/>
            <a:ext cx="1143000" cy="2057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7814" name="Text Box 6"/>
          <p:cNvSpPr txBox="1">
            <a:spLocks noChangeArrowheads="1"/>
          </p:cNvSpPr>
          <p:nvPr/>
        </p:nvSpPr>
        <p:spPr bwMode="auto">
          <a:xfrm>
            <a:off x="7121624" y="4678362"/>
            <a:ext cx="205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r>
              <a:rPr lang="de-DE" altLang="de-DE" sz="2000" b="1" dirty="0">
                <a:solidFill>
                  <a:srgbClr val="0000FF"/>
                </a:solidFill>
              </a:rPr>
              <a:t>Pumpe-Leitung-Düse Einspritz-system </a:t>
            </a:r>
            <a:endParaRPr lang="de-DE" altLang="de-DE" sz="1800" b="1" dirty="0">
              <a:solidFill>
                <a:schemeClr val="accent2"/>
              </a:solidFill>
            </a:endParaRPr>
          </a:p>
        </p:txBody>
      </p:sp>
      <p:sp>
        <p:nvSpPr>
          <p:cNvPr id="887815" name="Rectangle 7"/>
          <p:cNvSpPr>
            <a:spLocks noChangeArrowheads="1"/>
          </p:cNvSpPr>
          <p:nvPr/>
        </p:nvSpPr>
        <p:spPr bwMode="auto">
          <a:xfrm>
            <a:off x="1524000" y="3276600"/>
            <a:ext cx="1524000" cy="20574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cxnSp>
        <p:nvCxnSpPr>
          <p:cNvPr id="3" name="Gerade Verbindung mit Pfeil 2"/>
          <p:cNvCxnSpPr/>
          <p:nvPr/>
        </p:nvCxnSpPr>
        <p:spPr bwMode="auto">
          <a:xfrm flipH="1" flipV="1">
            <a:off x="2720753" y="4305300"/>
            <a:ext cx="4248471" cy="930275"/>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mit Pfeil 6"/>
          <p:cNvCxnSpPr/>
          <p:nvPr/>
        </p:nvCxnSpPr>
        <p:spPr bwMode="auto">
          <a:xfrm flipH="1">
            <a:off x="3771900" y="2408238"/>
            <a:ext cx="3197324" cy="1487488"/>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2838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defTabSz="914400"/>
            <a:r>
              <a:rPr lang="de-DE" altLang="de-DE" sz="3300" kern="1200" dirty="0">
                <a:solidFill>
                  <a:srgbClr val="000000"/>
                </a:solidFill>
                <a:latin typeface="Times New Roman" pitchFamily="18" charset="0"/>
                <a:ea typeface="ＭＳ Ｐゴシック" pitchFamily="34" charset="-128"/>
              </a:rPr>
              <a:t>4V-CommonRail</a:t>
            </a:r>
          </a:p>
        </p:txBody>
      </p:sp>
      <p:sp>
        <p:nvSpPr>
          <p:cNvPr id="8" name="Foliennummernplatzhalter 1"/>
          <p:cNvSpPr>
            <a:spLocks noGrp="1"/>
          </p:cNvSpPr>
          <p:nvPr>
            <p:ph type="sldNum" sz="quarter" idx="10"/>
          </p:nvPr>
        </p:nvSpPr>
        <p:spPr/>
        <p:txBody>
          <a:bodyPr/>
          <a:lstStyle/>
          <a:p>
            <a:r>
              <a:rPr lang="de-DE" altLang="de-DE"/>
              <a:t> Folie </a:t>
            </a:r>
            <a:fld id="{E8ACEF2F-8F89-4F5C-80A6-862B6077E5E8}" type="slidenum">
              <a:rPr lang="de-DE" altLang="de-DE"/>
              <a:pPr/>
              <a:t>19</a:t>
            </a:fld>
            <a:endParaRPr lang="de-DE" altLang="de-DE"/>
          </a:p>
        </p:txBody>
      </p:sp>
      <p:sp>
        <p:nvSpPr>
          <p:cNvPr id="9" name="Fußzeilenplatzhalter 2"/>
          <p:cNvSpPr>
            <a:spLocks noGrp="1"/>
          </p:cNvSpPr>
          <p:nvPr>
            <p:ph type="ftr" sz="quarter" idx="11"/>
          </p:nvPr>
        </p:nvSpPr>
        <p:spPr/>
        <p:txBody>
          <a:bodyPr/>
          <a:lstStyle/>
          <a:p>
            <a:r>
              <a:rPr lang="de-DE" altLang="de-DE" dirty="0"/>
              <a:t>HSWT    Prof. Dr. U. Groß                  </a:t>
            </a:r>
          </a:p>
        </p:txBody>
      </p:sp>
      <p:pic>
        <p:nvPicPr>
          <p:cNvPr id="883714" name="Picture 2" descr="Common R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538" y="1341438"/>
            <a:ext cx="6553200" cy="3638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83715" name="Picture 3" descr="cutaway injector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4" y="1341438"/>
            <a:ext cx="1247775" cy="3581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83717" name="Group 5"/>
          <p:cNvGrpSpPr>
            <a:grpSpLocks/>
          </p:cNvGrpSpPr>
          <p:nvPr/>
        </p:nvGrpSpPr>
        <p:grpSpPr bwMode="auto">
          <a:xfrm>
            <a:off x="2000672" y="3554687"/>
            <a:ext cx="3505200" cy="2782072"/>
            <a:chOff x="1008" y="1920"/>
            <a:chExt cx="2208" cy="1702"/>
          </a:xfrm>
        </p:grpSpPr>
        <p:sp>
          <p:nvSpPr>
            <p:cNvPr id="883718" name="Text Box 6"/>
            <p:cNvSpPr txBox="1">
              <a:spLocks noChangeArrowheads="1"/>
            </p:cNvSpPr>
            <p:nvPr/>
          </p:nvSpPr>
          <p:spPr bwMode="auto">
            <a:xfrm>
              <a:off x="1008" y="3264"/>
              <a:ext cx="2208"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600" dirty="0">
                  <a:solidFill>
                    <a:srgbClr val="000000"/>
                  </a:solidFill>
                  <a:latin typeface="+mj-lt"/>
                </a:rPr>
                <a:t>Direkte Rückführung von überschüssigem Kraftstoff</a:t>
              </a:r>
              <a:endParaRPr lang="en-US" altLang="de-DE" sz="1600" dirty="0">
                <a:solidFill>
                  <a:srgbClr val="000000"/>
                </a:solidFill>
                <a:latin typeface="+mj-lt"/>
              </a:endParaRPr>
            </a:p>
          </p:txBody>
        </p:sp>
        <p:sp>
          <p:nvSpPr>
            <p:cNvPr id="883719" name="Line 7"/>
            <p:cNvSpPr>
              <a:spLocks noChangeShapeType="1"/>
            </p:cNvSpPr>
            <p:nvPr/>
          </p:nvSpPr>
          <p:spPr bwMode="auto">
            <a:xfrm flipV="1">
              <a:off x="2064" y="1920"/>
              <a:ext cx="48" cy="1296"/>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 name="Textfeld 2"/>
          <p:cNvSpPr txBox="1"/>
          <p:nvPr/>
        </p:nvSpPr>
        <p:spPr>
          <a:xfrm>
            <a:off x="508000" y="5157192"/>
            <a:ext cx="1348656" cy="400110"/>
          </a:xfrm>
          <a:prstGeom prst="rect">
            <a:avLst/>
          </a:prstGeom>
          <a:noFill/>
        </p:spPr>
        <p:txBody>
          <a:bodyPr wrap="square" rtlCol="0">
            <a:spAutoFit/>
          </a:bodyPr>
          <a:lstStyle/>
          <a:p>
            <a:r>
              <a:rPr lang="de-DE" sz="2000" dirty="0">
                <a:latin typeface="+mj-lt"/>
              </a:rPr>
              <a:t>Injektor</a:t>
            </a:r>
          </a:p>
        </p:txBody>
      </p:sp>
      <p:cxnSp>
        <p:nvCxnSpPr>
          <p:cNvPr id="5" name="Gerade Verbindung mit Pfeil 4"/>
          <p:cNvCxnSpPr/>
          <p:nvPr/>
        </p:nvCxnSpPr>
        <p:spPr bwMode="auto">
          <a:xfrm flipV="1">
            <a:off x="1856656" y="3356992"/>
            <a:ext cx="3649216" cy="1256909"/>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05460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883717"/>
                                        </p:tgtEl>
                                        <p:attrNameLst>
                                          <p:attrName>style.visibility</p:attrName>
                                        </p:attrNameLst>
                                      </p:cBhvr>
                                      <p:to>
                                        <p:strVal val="visible"/>
                                      </p:to>
                                    </p:set>
                                    <p:animEffect transition="in" filter="box(in)">
                                      <p:cBhvr>
                                        <p:cTn id="7"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DCF672BD-54E6-47A1-B0B4-9B1492BCB79B}" type="slidenum">
              <a:rPr lang="de-DE" altLang="de-DE"/>
              <a:pPr/>
              <a:t>2</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pic>
        <p:nvPicPr>
          <p:cNvPr id="8724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2480" y="927139"/>
            <a:ext cx="6985000" cy="547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7986" name="Picture 2" descr="C:\Program Files (x86)\Microsoft Office\MEDIA\CAGCAT10\j0149887.wm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9344" y="5517233"/>
            <a:ext cx="1268994" cy="10154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Querschnitt Turbolader</a:t>
            </a:r>
            <a:br>
              <a:rPr lang="de-DE" dirty="0"/>
            </a:br>
            <a:r>
              <a:rPr lang="de-DE" dirty="0">
                <a:solidFill>
                  <a:srgbClr val="FF0000"/>
                </a:solidFill>
              </a:rPr>
              <a:t>Abgasseite</a:t>
            </a:r>
            <a:r>
              <a:rPr lang="de-DE" dirty="0"/>
              <a:t>						</a:t>
            </a:r>
            <a:r>
              <a:rPr lang="de-DE" dirty="0">
                <a:solidFill>
                  <a:srgbClr val="0070C0"/>
                </a:solidFill>
              </a:rPr>
              <a:t>Frischluftseite</a:t>
            </a:r>
          </a:p>
        </p:txBody>
      </p:sp>
    </p:spTree>
    <p:extLst>
      <p:ext uri="{BB962C8B-B14F-4D97-AF65-F5344CB8AC3E}">
        <p14:creationId xmlns:p14="http://schemas.microsoft.com/office/powerpoint/2010/main" val="152383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Common </a:t>
            </a:r>
            <a:r>
              <a:rPr lang="de-DE" dirty="0" err="1"/>
              <a:t>Rail</a:t>
            </a:r>
            <a:r>
              <a:rPr lang="de-DE" dirty="0"/>
              <a:t> - Einspritzung</a:t>
            </a:r>
          </a:p>
        </p:txBody>
      </p:sp>
      <p:sp>
        <p:nvSpPr>
          <p:cNvPr id="63" name="Foliennummernplatzhalter 1"/>
          <p:cNvSpPr>
            <a:spLocks noGrp="1"/>
          </p:cNvSpPr>
          <p:nvPr>
            <p:ph type="sldNum" sz="quarter" idx="10"/>
          </p:nvPr>
        </p:nvSpPr>
        <p:spPr/>
        <p:txBody>
          <a:bodyPr/>
          <a:lstStyle/>
          <a:p>
            <a:r>
              <a:rPr lang="de-DE" altLang="de-DE" sz="900" b="1">
                <a:latin typeface="+mj-lt"/>
              </a:rPr>
              <a:t> Folie </a:t>
            </a:r>
            <a:fld id="{643A1A45-892D-4835-AEDD-B9041E750BD4}" type="slidenum">
              <a:rPr lang="de-DE" altLang="de-DE" sz="900" b="1">
                <a:latin typeface="+mj-lt"/>
              </a:rPr>
              <a:pPr/>
              <a:t>20</a:t>
            </a:fld>
            <a:endParaRPr lang="de-DE" altLang="de-DE" sz="900" b="1">
              <a:latin typeface="+mj-lt"/>
            </a:endParaRPr>
          </a:p>
        </p:txBody>
      </p:sp>
      <p:sp>
        <p:nvSpPr>
          <p:cNvPr id="64" name="Fußzeilenplatzhalter 2"/>
          <p:cNvSpPr>
            <a:spLocks noGrp="1"/>
          </p:cNvSpPr>
          <p:nvPr>
            <p:ph type="ftr" sz="quarter" idx="11"/>
          </p:nvPr>
        </p:nvSpPr>
        <p:spPr/>
        <p:txBody>
          <a:bodyPr/>
          <a:lstStyle/>
          <a:p>
            <a:r>
              <a:rPr lang="de-DE" altLang="de-DE" sz="900" b="1" dirty="0">
                <a:latin typeface="+mj-lt"/>
              </a:rPr>
              <a:t>HSWT    Prof. Dr. U. Groß                                </a:t>
            </a:r>
          </a:p>
        </p:txBody>
      </p:sp>
      <p:pic>
        <p:nvPicPr>
          <p:cNvPr id="884739" name="Picture 3" descr="COMMON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4" y="766764"/>
            <a:ext cx="7597775" cy="5426075"/>
          </a:xfrm>
          <a:prstGeom prst="rect">
            <a:avLst/>
          </a:prstGeom>
          <a:noFill/>
          <a:extLst>
            <a:ext uri="{909E8E84-426E-40DD-AFC4-6F175D3DCCD1}">
              <a14:hiddenFill xmlns:a14="http://schemas.microsoft.com/office/drawing/2010/main">
                <a:solidFill>
                  <a:srgbClr val="FFFFFF"/>
                </a:solidFill>
              </a14:hiddenFill>
            </a:ext>
          </a:extLst>
        </p:spPr>
      </p:pic>
      <p:grpSp>
        <p:nvGrpSpPr>
          <p:cNvPr id="884740" name="Group 4"/>
          <p:cNvGrpSpPr>
            <a:grpSpLocks/>
          </p:cNvGrpSpPr>
          <p:nvPr/>
        </p:nvGrpSpPr>
        <p:grpSpPr bwMode="auto">
          <a:xfrm>
            <a:off x="6500814" y="2743200"/>
            <a:ext cx="1336675" cy="533400"/>
            <a:chOff x="4176" y="1728"/>
            <a:chExt cx="912" cy="336"/>
          </a:xfrm>
        </p:grpSpPr>
        <p:sp>
          <p:nvSpPr>
            <p:cNvPr id="884741" name="Line 5"/>
            <p:cNvSpPr>
              <a:spLocks noChangeShapeType="1"/>
            </p:cNvSpPr>
            <p:nvPr/>
          </p:nvSpPr>
          <p:spPr bwMode="auto">
            <a:xfrm>
              <a:off x="4608" y="1920"/>
              <a:ext cx="336" cy="144"/>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42" name="Text Box 6"/>
            <p:cNvSpPr txBox="1">
              <a:spLocks noChangeArrowheads="1"/>
            </p:cNvSpPr>
            <p:nvPr/>
          </p:nvSpPr>
          <p:spPr bwMode="auto">
            <a:xfrm>
              <a:off x="4176" y="1728"/>
              <a:ext cx="9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Kraftstoff Förder-pumpe</a:t>
              </a:r>
              <a:endParaRPr lang="de-DE" altLang="de-DE" sz="900" b="1">
                <a:solidFill>
                  <a:srgbClr val="FF3300"/>
                </a:solidFill>
                <a:latin typeface="+mj-lt"/>
              </a:endParaRPr>
            </a:p>
          </p:txBody>
        </p:sp>
      </p:grpSp>
      <p:grpSp>
        <p:nvGrpSpPr>
          <p:cNvPr id="884743" name="Group 7"/>
          <p:cNvGrpSpPr>
            <a:grpSpLocks/>
          </p:cNvGrpSpPr>
          <p:nvPr/>
        </p:nvGrpSpPr>
        <p:grpSpPr bwMode="auto">
          <a:xfrm>
            <a:off x="6640514" y="914400"/>
            <a:ext cx="2039937" cy="609600"/>
            <a:chOff x="4272" y="576"/>
            <a:chExt cx="1392" cy="384"/>
          </a:xfrm>
        </p:grpSpPr>
        <p:sp>
          <p:nvSpPr>
            <p:cNvPr id="884744" name="Line 8"/>
            <p:cNvSpPr>
              <a:spLocks noChangeShapeType="1"/>
            </p:cNvSpPr>
            <p:nvPr/>
          </p:nvSpPr>
          <p:spPr bwMode="auto">
            <a:xfrm>
              <a:off x="4896" y="720"/>
              <a:ext cx="0" cy="24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45" name="Text Box 9"/>
            <p:cNvSpPr txBox="1">
              <a:spLocks noChangeArrowheads="1"/>
            </p:cNvSpPr>
            <p:nvPr/>
          </p:nvSpPr>
          <p:spPr bwMode="auto">
            <a:xfrm>
              <a:off x="4272" y="576"/>
              <a:ext cx="139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Elektrisches Abschaltventil</a:t>
              </a:r>
              <a:endParaRPr lang="de-DE" altLang="de-DE" sz="900" b="1">
                <a:solidFill>
                  <a:srgbClr val="FF3300"/>
                </a:solidFill>
                <a:latin typeface="+mj-lt"/>
              </a:endParaRPr>
            </a:p>
          </p:txBody>
        </p:sp>
      </p:grpSp>
      <p:grpSp>
        <p:nvGrpSpPr>
          <p:cNvPr id="884746" name="Group 10"/>
          <p:cNvGrpSpPr>
            <a:grpSpLocks/>
          </p:cNvGrpSpPr>
          <p:nvPr/>
        </p:nvGrpSpPr>
        <p:grpSpPr bwMode="auto">
          <a:xfrm>
            <a:off x="5586413" y="762000"/>
            <a:ext cx="914400" cy="609600"/>
            <a:chOff x="3552" y="480"/>
            <a:chExt cx="624" cy="384"/>
          </a:xfrm>
        </p:grpSpPr>
        <p:sp>
          <p:nvSpPr>
            <p:cNvPr id="884747" name="Line 11"/>
            <p:cNvSpPr>
              <a:spLocks noChangeShapeType="1"/>
            </p:cNvSpPr>
            <p:nvPr/>
          </p:nvSpPr>
          <p:spPr bwMode="auto">
            <a:xfrm flipH="1">
              <a:off x="3840" y="768"/>
              <a:ext cx="0" cy="96"/>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48" name="Text Box 12"/>
            <p:cNvSpPr txBox="1">
              <a:spLocks noChangeArrowheads="1"/>
            </p:cNvSpPr>
            <p:nvPr/>
          </p:nvSpPr>
          <p:spPr bwMode="auto">
            <a:xfrm>
              <a:off x="3552" y="480"/>
              <a:ext cx="62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Raildruck-regelventil</a:t>
              </a:r>
              <a:endParaRPr lang="de-DE" altLang="de-DE" sz="900" b="1">
                <a:solidFill>
                  <a:srgbClr val="FF3300"/>
                </a:solidFill>
                <a:latin typeface="+mj-lt"/>
              </a:endParaRPr>
            </a:p>
          </p:txBody>
        </p:sp>
      </p:grpSp>
      <p:grpSp>
        <p:nvGrpSpPr>
          <p:cNvPr id="884749" name="Group 13"/>
          <p:cNvGrpSpPr>
            <a:grpSpLocks/>
          </p:cNvGrpSpPr>
          <p:nvPr/>
        </p:nvGrpSpPr>
        <p:grpSpPr bwMode="auto">
          <a:xfrm>
            <a:off x="4391025" y="914400"/>
            <a:ext cx="1335088" cy="533400"/>
            <a:chOff x="2736" y="576"/>
            <a:chExt cx="912" cy="336"/>
          </a:xfrm>
        </p:grpSpPr>
        <p:sp>
          <p:nvSpPr>
            <p:cNvPr id="884750" name="Line 14"/>
            <p:cNvSpPr>
              <a:spLocks noChangeShapeType="1"/>
            </p:cNvSpPr>
            <p:nvPr/>
          </p:nvSpPr>
          <p:spPr bwMode="auto">
            <a:xfrm>
              <a:off x="3072" y="720"/>
              <a:ext cx="0" cy="192"/>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51" name="Text Box 15"/>
            <p:cNvSpPr txBox="1">
              <a:spLocks noChangeArrowheads="1"/>
            </p:cNvSpPr>
            <p:nvPr/>
          </p:nvSpPr>
          <p:spPr bwMode="auto">
            <a:xfrm>
              <a:off x="2736" y="576"/>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Common-Rail</a:t>
              </a:r>
              <a:endParaRPr lang="de-DE" altLang="de-DE" sz="900" b="1">
                <a:solidFill>
                  <a:srgbClr val="FF3300"/>
                </a:solidFill>
                <a:latin typeface="+mj-lt"/>
              </a:endParaRPr>
            </a:p>
          </p:txBody>
        </p:sp>
      </p:grpSp>
      <p:grpSp>
        <p:nvGrpSpPr>
          <p:cNvPr id="884752" name="Group 16"/>
          <p:cNvGrpSpPr>
            <a:grpSpLocks/>
          </p:cNvGrpSpPr>
          <p:nvPr/>
        </p:nvGrpSpPr>
        <p:grpSpPr bwMode="auto">
          <a:xfrm>
            <a:off x="3405189" y="914400"/>
            <a:ext cx="1336675" cy="457200"/>
            <a:chOff x="2064" y="576"/>
            <a:chExt cx="912" cy="288"/>
          </a:xfrm>
        </p:grpSpPr>
        <p:sp>
          <p:nvSpPr>
            <p:cNvPr id="884753" name="Line 17"/>
            <p:cNvSpPr>
              <a:spLocks noChangeShapeType="1"/>
            </p:cNvSpPr>
            <p:nvPr/>
          </p:nvSpPr>
          <p:spPr bwMode="auto">
            <a:xfrm>
              <a:off x="2352" y="720"/>
              <a:ext cx="0" cy="144"/>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54" name="Text Box 18"/>
            <p:cNvSpPr txBox="1">
              <a:spLocks noChangeArrowheads="1"/>
            </p:cNvSpPr>
            <p:nvPr/>
          </p:nvSpPr>
          <p:spPr bwMode="auto">
            <a:xfrm>
              <a:off x="2064" y="576"/>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Drucksensor</a:t>
              </a:r>
              <a:endParaRPr lang="de-DE" altLang="de-DE" sz="900" b="1">
                <a:solidFill>
                  <a:srgbClr val="FF3300"/>
                </a:solidFill>
                <a:latin typeface="+mj-lt"/>
              </a:endParaRPr>
            </a:p>
          </p:txBody>
        </p:sp>
      </p:grpSp>
      <p:grpSp>
        <p:nvGrpSpPr>
          <p:cNvPr id="884755" name="Group 19"/>
          <p:cNvGrpSpPr>
            <a:grpSpLocks/>
          </p:cNvGrpSpPr>
          <p:nvPr/>
        </p:nvGrpSpPr>
        <p:grpSpPr bwMode="auto">
          <a:xfrm>
            <a:off x="4249739" y="3048002"/>
            <a:ext cx="1336675" cy="763588"/>
            <a:chOff x="2640" y="1920"/>
            <a:chExt cx="912" cy="481"/>
          </a:xfrm>
        </p:grpSpPr>
        <p:sp>
          <p:nvSpPr>
            <p:cNvPr id="884756" name="Line 20"/>
            <p:cNvSpPr>
              <a:spLocks noChangeShapeType="1"/>
            </p:cNvSpPr>
            <p:nvPr/>
          </p:nvSpPr>
          <p:spPr bwMode="auto">
            <a:xfrm flipV="1">
              <a:off x="3024" y="1920"/>
              <a:ext cx="144" cy="336"/>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57" name="Text Box 21"/>
            <p:cNvSpPr txBox="1">
              <a:spLocks noChangeArrowheads="1"/>
            </p:cNvSpPr>
            <p:nvPr/>
          </p:nvSpPr>
          <p:spPr bwMode="auto">
            <a:xfrm>
              <a:off x="2640" y="2256"/>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Hochdruckpumpe</a:t>
              </a:r>
              <a:endParaRPr lang="de-DE" altLang="de-DE" sz="900" b="1">
                <a:solidFill>
                  <a:srgbClr val="FF3300"/>
                </a:solidFill>
                <a:latin typeface="+mj-lt"/>
              </a:endParaRPr>
            </a:p>
          </p:txBody>
        </p:sp>
      </p:grpSp>
      <p:grpSp>
        <p:nvGrpSpPr>
          <p:cNvPr id="884758" name="Group 22"/>
          <p:cNvGrpSpPr>
            <a:grpSpLocks/>
          </p:cNvGrpSpPr>
          <p:nvPr/>
        </p:nvGrpSpPr>
        <p:grpSpPr bwMode="auto">
          <a:xfrm>
            <a:off x="3897314" y="3962400"/>
            <a:ext cx="1336675" cy="457200"/>
            <a:chOff x="2400" y="2496"/>
            <a:chExt cx="912" cy="288"/>
          </a:xfrm>
        </p:grpSpPr>
        <p:sp>
          <p:nvSpPr>
            <p:cNvPr id="884759" name="Line 23"/>
            <p:cNvSpPr>
              <a:spLocks noChangeShapeType="1"/>
            </p:cNvSpPr>
            <p:nvPr/>
          </p:nvSpPr>
          <p:spPr bwMode="auto">
            <a:xfrm>
              <a:off x="2688" y="2640"/>
              <a:ext cx="0" cy="144"/>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60" name="Text Box 24"/>
            <p:cNvSpPr txBox="1">
              <a:spLocks noChangeArrowheads="1"/>
            </p:cNvSpPr>
            <p:nvPr/>
          </p:nvSpPr>
          <p:spPr bwMode="auto">
            <a:xfrm>
              <a:off x="2400" y="2496"/>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Steuergerät</a:t>
              </a:r>
              <a:endParaRPr lang="de-DE" altLang="de-DE" sz="900" b="1">
                <a:solidFill>
                  <a:srgbClr val="FF3300"/>
                </a:solidFill>
                <a:latin typeface="+mj-lt"/>
              </a:endParaRPr>
            </a:p>
          </p:txBody>
        </p:sp>
      </p:grpSp>
      <p:grpSp>
        <p:nvGrpSpPr>
          <p:cNvPr id="884761" name="Group 25"/>
          <p:cNvGrpSpPr>
            <a:grpSpLocks/>
          </p:cNvGrpSpPr>
          <p:nvPr/>
        </p:nvGrpSpPr>
        <p:grpSpPr bwMode="auto">
          <a:xfrm>
            <a:off x="4883151" y="4114800"/>
            <a:ext cx="1336675" cy="685800"/>
            <a:chOff x="3072" y="2592"/>
            <a:chExt cx="912" cy="432"/>
          </a:xfrm>
        </p:grpSpPr>
        <p:sp>
          <p:nvSpPr>
            <p:cNvPr id="884762" name="Line 26"/>
            <p:cNvSpPr>
              <a:spLocks noChangeShapeType="1"/>
            </p:cNvSpPr>
            <p:nvPr/>
          </p:nvSpPr>
          <p:spPr bwMode="auto">
            <a:xfrm>
              <a:off x="3504" y="2736"/>
              <a:ext cx="288" cy="288"/>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63" name="Text Box 27"/>
            <p:cNvSpPr txBox="1">
              <a:spLocks noChangeArrowheads="1"/>
            </p:cNvSpPr>
            <p:nvPr/>
          </p:nvSpPr>
          <p:spPr bwMode="auto">
            <a:xfrm>
              <a:off x="3072" y="2592"/>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Temperatursensor</a:t>
              </a:r>
              <a:endParaRPr lang="de-DE" altLang="de-DE" sz="900" b="1">
                <a:solidFill>
                  <a:srgbClr val="FF3300"/>
                </a:solidFill>
                <a:latin typeface="+mj-lt"/>
              </a:endParaRPr>
            </a:p>
          </p:txBody>
        </p:sp>
      </p:grpSp>
      <p:grpSp>
        <p:nvGrpSpPr>
          <p:cNvPr id="884764" name="Group 28"/>
          <p:cNvGrpSpPr>
            <a:grpSpLocks/>
          </p:cNvGrpSpPr>
          <p:nvPr/>
        </p:nvGrpSpPr>
        <p:grpSpPr bwMode="auto">
          <a:xfrm>
            <a:off x="4883151" y="4419600"/>
            <a:ext cx="1336675" cy="381000"/>
            <a:chOff x="3072" y="2784"/>
            <a:chExt cx="912" cy="240"/>
          </a:xfrm>
        </p:grpSpPr>
        <p:sp>
          <p:nvSpPr>
            <p:cNvPr id="884765" name="Line 29"/>
            <p:cNvSpPr>
              <a:spLocks noChangeShapeType="1"/>
            </p:cNvSpPr>
            <p:nvPr/>
          </p:nvSpPr>
          <p:spPr bwMode="auto">
            <a:xfrm>
              <a:off x="3312" y="2928"/>
              <a:ext cx="96" cy="96"/>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66" name="Text Box 30"/>
            <p:cNvSpPr txBox="1">
              <a:spLocks noChangeArrowheads="1"/>
            </p:cNvSpPr>
            <p:nvPr/>
          </p:nvSpPr>
          <p:spPr bwMode="auto">
            <a:xfrm>
              <a:off x="3072" y="2784"/>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KW Sensor</a:t>
              </a:r>
              <a:endParaRPr lang="de-DE" altLang="de-DE" sz="900" b="1">
                <a:solidFill>
                  <a:srgbClr val="FF3300"/>
                </a:solidFill>
                <a:latin typeface="+mj-lt"/>
              </a:endParaRPr>
            </a:p>
          </p:txBody>
        </p:sp>
      </p:grpSp>
      <p:grpSp>
        <p:nvGrpSpPr>
          <p:cNvPr id="884767" name="Group 31"/>
          <p:cNvGrpSpPr>
            <a:grpSpLocks/>
          </p:cNvGrpSpPr>
          <p:nvPr/>
        </p:nvGrpSpPr>
        <p:grpSpPr bwMode="auto">
          <a:xfrm>
            <a:off x="5445126" y="5105407"/>
            <a:ext cx="1266825" cy="369888"/>
            <a:chOff x="3456" y="3216"/>
            <a:chExt cx="864" cy="233"/>
          </a:xfrm>
        </p:grpSpPr>
        <p:sp>
          <p:nvSpPr>
            <p:cNvPr id="884768" name="Line 32"/>
            <p:cNvSpPr>
              <a:spLocks noChangeShapeType="1"/>
            </p:cNvSpPr>
            <p:nvPr/>
          </p:nvSpPr>
          <p:spPr bwMode="auto">
            <a:xfrm flipH="1" flipV="1">
              <a:off x="3456" y="3264"/>
              <a:ext cx="144" cy="96"/>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69" name="Text Box 33"/>
            <p:cNvSpPr txBox="1">
              <a:spLocks noChangeArrowheads="1"/>
            </p:cNvSpPr>
            <p:nvPr/>
          </p:nvSpPr>
          <p:spPr bwMode="auto">
            <a:xfrm>
              <a:off x="3552" y="3216"/>
              <a:ext cx="76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Fahrpedal-sensor</a:t>
              </a:r>
              <a:endParaRPr lang="de-DE" altLang="de-DE" sz="900" b="1">
                <a:solidFill>
                  <a:srgbClr val="FF3300"/>
                </a:solidFill>
                <a:latin typeface="+mj-lt"/>
              </a:endParaRPr>
            </a:p>
          </p:txBody>
        </p:sp>
      </p:grpSp>
      <p:grpSp>
        <p:nvGrpSpPr>
          <p:cNvPr id="884770" name="Group 34"/>
          <p:cNvGrpSpPr>
            <a:grpSpLocks/>
          </p:cNvGrpSpPr>
          <p:nvPr/>
        </p:nvGrpSpPr>
        <p:grpSpPr bwMode="auto">
          <a:xfrm>
            <a:off x="2701926" y="4648200"/>
            <a:ext cx="1406525" cy="381000"/>
            <a:chOff x="1584" y="2928"/>
            <a:chExt cx="960" cy="240"/>
          </a:xfrm>
        </p:grpSpPr>
        <p:sp>
          <p:nvSpPr>
            <p:cNvPr id="884771" name="Line 35"/>
            <p:cNvSpPr>
              <a:spLocks noChangeShapeType="1"/>
            </p:cNvSpPr>
            <p:nvPr/>
          </p:nvSpPr>
          <p:spPr bwMode="auto">
            <a:xfrm flipH="1">
              <a:off x="1584" y="3072"/>
              <a:ext cx="336" cy="96"/>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72" name="Text Box 36"/>
            <p:cNvSpPr txBox="1">
              <a:spLocks noChangeArrowheads="1"/>
            </p:cNvSpPr>
            <p:nvPr/>
          </p:nvSpPr>
          <p:spPr bwMode="auto">
            <a:xfrm>
              <a:off x="1920" y="2928"/>
              <a:ext cx="62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Kraftstoff-kühler</a:t>
              </a:r>
              <a:endParaRPr lang="de-DE" altLang="de-DE" sz="900" b="1">
                <a:solidFill>
                  <a:srgbClr val="FF3300"/>
                </a:solidFill>
                <a:latin typeface="+mj-lt"/>
              </a:endParaRPr>
            </a:p>
          </p:txBody>
        </p:sp>
      </p:grpSp>
      <p:grpSp>
        <p:nvGrpSpPr>
          <p:cNvPr id="884773" name="Group 37"/>
          <p:cNvGrpSpPr>
            <a:grpSpLocks/>
          </p:cNvGrpSpPr>
          <p:nvPr/>
        </p:nvGrpSpPr>
        <p:grpSpPr bwMode="auto">
          <a:xfrm>
            <a:off x="1647825" y="5715008"/>
            <a:ext cx="984250" cy="369888"/>
            <a:chOff x="864" y="3600"/>
            <a:chExt cx="672" cy="233"/>
          </a:xfrm>
        </p:grpSpPr>
        <p:sp>
          <p:nvSpPr>
            <p:cNvPr id="884774" name="Line 38"/>
            <p:cNvSpPr>
              <a:spLocks noChangeShapeType="1"/>
            </p:cNvSpPr>
            <p:nvPr/>
          </p:nvSpPr>
          <p:spPr bwMode="auto">
            <a:xfrm flipH="1">
              <a:off x="864" y="3744"/>
              <a:ext cx="144" cy="48"/>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75" name="Text Box 39"/>
            <p:cNvSpPr txBox="1">
              <a:spLocks noChangeArrowheads="1"/>
            </p:cNvSpPr>
            <p:nvPr/>
          </p:nvSpPr>
          <p:spPr bwMode="auto">
            <a:xfrm>
              <a:off x="960" y="3600"/>
              <a:ext cx="57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Mehrloch-düse</a:t>
              </a:r>
              <a:endParaRPr lang="de-DE" altLang="de-DE" sz="900" b="1">
                <a:solidFill>
                  <a:srgbClr val="FF3300"/>
                </a:solidFill>
                <a:latin typeface="+mj-lt"/>
              </a:endParaRPr>
            </a:p>
          </p:txBody>
        </p:sp>
      </p:grpSp>
      <p:grpSp>
        <p:nvGrpSpPr>
          <p:cNvPr id="884776" name="Group 40"/>
          <p:cNvGrpSpPr>
            <a:grpSpLocks/>
          </p:cNvGrpSpPr>
          <p:nvPr/>
        </p:nvGrpSpPr>
        <p:grpSpPr bwMode="auto">
          <a:xfrm>
            <a:off x="1576388" y="5257807"/>
            <a:ext cx="914400" cy="369888"/>
            <a:chOff x="816" y="3312"/>
            <a:chExt cx="624" cy="233"/>
          </a:xfrm>
        </p:grpSpPr>
        <p:sp>
          <p:nvSpPr>
            <p:cNvPr id="884777" name="Line 41"/>
            <p:cNvSpPr>
              <a:spLocks noChangeShapeType="1"/>
            </p:cNvSpPr>
            <p:nvPr/>
          </p:nvSpPr>
          <p:spPr bwMode="auto">
            <a:xfrm flipH="1">
              <a:off x="816" y="3456"/>
              <a:ext cx="240" cy="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78" name="Text Box 42"/>
            <p:cNvSpPr txBox="1">
              <a:spLocks noChangeArrowheads="1"/>
            </p:cNvSpPr>
            <p:nvPr/>
          </p:nvSpPr>
          <p:spPr bwMode="auto">
            <a:xfrm>
              <a:off x="1008" y="3312"/>
              <a:ext cx="4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Düsen-nadel</a:t>
              </a:r>
              <a:endParaRPr lang="de-DE" altLang="de-DE" sz="900" b="1">
                <a:solidFill>
                  <a:srgbClr val="FF3300"/>
                </a:solidFill>
                <a:latin typeface="+mj-lt"/>
              </a:endParaRPr>
            </a:p>
          </p:txBody>
        </p:sp>
      </p:grpSp>
      <p:grpSp>
        <p:nvGrpSpPr>
          <p:cNvPr id="884779" name="Group 43"/>
          <p:cNvGrpSpPr>
            <a:grpSpLocks/>
          </p:cNvGrpSpPr>
          <p:nvPr/>
        </p:nvGrpSpPr>
        <p:grpSpPr bwMode="auto">
          <a:xfrm>
            <a:off x="1717675" y="762000"/>
            <a:ext cx="914400" cy="990600"/>
            <a:chOff x="912" y="480"/>
            <a:chExt cx="624" cy="624"/>
          </a:xfrm>
        </p:grpSpPr>
        <p:sp>
          <p:nvSpPr>
            <p:cNvPr id="884780" name="Line 44"/>
            <p:cNvSpPr>
              <a:spLocks noChangeShapeType="1"/>
            </p:cNvSpPr>
            <p:nvPr/>
          </p:nvSpPr>
          <p:spPr bwMode="auto">
            <a:xfrm flipH="1">
              <a:off x="912" y="624"/>
              <a:ext cx="192" cy="48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81" name="Text Box 45"/>
            <p:cNvSpPr txBox="1">
              <a:spLocks noChangeArrowheads="1"/>
            </p:cNvSpPr>
            <p:nvPr/>
          </p:nvSpPr>
          <p:spPr bwMode="auto">
            <a:xfrm>
              <a:off x="1056" y="480"/>
              <a:ext cx="4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Magnet-ventil</a:t>
              </a:r>
              <a:endParaRPr lang="de-DE" altLang="de-DE" sz="900" b="1">
                <a:solidFill>
                  <a:srgbClr val="FF3300"/>
                </a:solidFill>
                <a:latin typeface="+mj-lt"/>
              </a:endParaRPr>
            </a:p>
          </p:txBody>
        </p:sp>
      </p:grpSp>
      <p:sp>
        <p:nvSpPr>
          <p:cNvPr id="884782" name="Text Box 46"/>
          <p:cNvSpPr txBox="1">
            <a:spLocks noChangeArrowheads="1"/>
          </p:cNvSpPr>
          <p:nvPr/>
        </p:nvSpPr>
        <p:spPr bwMode="auto">
          <a:xfrm>
            <a:off x="1154114" y="685800"/>
            <a:ext cx="133667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Injektor</a:t>
            </a:r>
            <a:endParaRPr lang="de-DE" altLang="de-DE" sz="900" b="1">
              <a:solidFill>
                <a:srgbClr val="FF3300"/>
              </a:solidFill>
              <a:latin typeface="+mj-lt"/>
            </a:endParaRPr>
          </a:p>
        </p:txBody>
      </p:sp>
      <p:grpSp>
        <p:nvGrpSpPr>
          <p:cNvPr id="884783" name="Group 47"/>
          <p:cNvGrpSpPr>
            <a:grpSpLocks/>
          </p:cNvGrpSpPr>
          <p:nvPr/>
        </p:nvGrpSpPr>
        <p:grpSpPr bwMode="auto">
          <a:xfrm>
            <a:off x="1576388" y="3048000"/>
            <a:ext cx="1547812" cy="533400"/>
            <a:chOff x="816" y="1920"/>
            <a:chExt cx="1056" cy="336"/>
          </a:xfrm>
        </p:grpSpPr>
        <p:sp>
          <p:nvSpPr>
            <p:cNvPr id="884784" name="Line 48"/>
            <p:cNvSpPr>
              <a:spLocks noChangeShapeType="1"/>
            </p:cNvSpPr>
            <p:nvPr/>
          </p:nvSpPr>
          <p:spPr bwMode="auto">
            <a:xfrm flipH="1">
              <a:off x="816" y="2064"/>
              <a:ext cx="480" cy="192"/>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85" name="Text Box 49"/>
            <p:cNvSpPr txBox="1">
              <a:spLocks noChangeArrowheads="1"/>
            </p:cNvSpPr>
            <p:nvPr/>
          </p:nvSpPr>
          <p:spPr bwMode="auto">
            <a:xfrm>
              <a:off x="960" y="1920"/>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Druckstange</a:t>
              </a:r>
              <a:endParaRPr lang="de-DE" altLang="de-DE" sz="900" b="1">
                <a:solidFill>
                  <a:srgbClr val="FF3300"/>
                </a:solidFill>
                <a:latin typeface="+mj-lt"/>
              </a:endParaRPr>
            </a:p>
          </p:txBody>
        </p:sp>
      </p:grpSp>
      <p:grpSp>
        <p:nvGrpSpPr>
          <p:cNvPr id="884786" name="Group 50"/>
          <p:cNvGrpSpPr>
            <a:grpSpLocks/>
          </p:cNvGrpSpPr>
          <p:nvPr/>
        </p:nvGrpSpPr>
        <p:grpSpPr bwMode="auto">
          <a:xfrm>
            <a:off x="3616326" y="5638805"/>
            <a:ext cx="1336675" cy="534988"/>
            <a:chOff x="2208" y="3552"/>
            <a:chExt cx="912" cy="337"/>
          </a:xfrm>
        </p:grpSpPr>
        <p:sp>
          <p:nvSpPr>
            <p:cNvPr id="884787" name="Line 51"/>
            <p:cNvSpPr>
              <a:spLocks noChangeShapeType="1"/>
            </p:cNvSpPr>
            <p:nvPr/>
          </p:nvSpPr>
          <p:spPr bwMode="auto">
            <a:xfrm flipV="1">
              <a:off x="2592" y="3552"/>
              <a:ext cx="0" cy="192"/>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88" name="Text Box 52"/>
            <p:cNvSpPr txBox="1">
              <a:spLocks noChangeArrowheads="1"/>
            </p:cNvSpPr>
            <p:nvPr/>
          </p:nvSpPr>
          <p:spPr bwMode="auto">
            <a:xfrm>
              <a:off x="2208" y="3744"/>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dirty="0">
                  <a:solidFill>
                    <a:srgbClr val="000000"/>
                  </a:solidFill>
                  <a:latin typeface="+mj-lt"/>
                </a:rPr>
                <a:t>Kraftstoffbehälter</a:t>
              </a:r>
              <a:endParaRPr lang="de-DE" altLang="de-DE" sz="900" b="1" dirty="0">
                <a:solidFill>
                  <a:srgbClr val="FF3300"/>
                </a:solidFill>
                <a:latin typeface="+mj-lt"/>
              </a:endParaRPr>
            </a:p>
          </p:txBody>
        </p:sp>
      </p:grpSp>
      <p:grpSp>
        <p:nvGrpSpPr>
          <p:cNvPr id="884789" name="Group 53"/>
          <p:cNvGrpSpPr>
            <a:grpSpLocks/>
          </p:cNvGrpSpPr>
          <p:nvPr/>
        </p:nvGrpSpPr>
        <p:grpSpPr bwMode="auto">
          <a:xfrm>
            <a:off x="6359525" y="3886200"/>
            <a:ext cx="1689100" cy="838200"/>
            <a:chOff x="4080" y="2448"/>
            <a:chExt cx="1056" cy="528"/>
          </a:xfrm>
        </p:grpSpPr>
        <p:sp>
          <p:nvSpPr>
            <p:cNvPr id="884790" name="Line 54"/>
            <p:cNvSpPr>
              <a:spLocks noChangeShapeType="1"/>
            </p:cNvSpPr>
            <p:nvPr/>
          </p:nvSpPr>
          <p:spPr bwMode="auto">
            <a:xfrm flipH="1">
              <a:off x="4464" y="2592"/>
              <a:ext cx="96" cy="384"/>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91" name="Text Box 55"/>
            <p:cNvSpPr txBox="1">
              <a:spLocks noChangeArrowheads="1"/>
            </p:cNvSpPr>
            <p:nvPr/>
          </p:nvSpPr>
          <p:spPr bwMode="auto">
            <a:xfrm>
              <a:off x="4080" y="2448"/>
              <a:ext cx="1056"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Kraftstoffvorwärmung</a:t>
              </a:r>
              <a:endParaRPr lang="de-DE" altLang="de-DE" sz="900" b="1">
                <a:solidFill>
                  <a:srgbClr val="FF3300"/>
                </a:solidFill>
                <a:latin typeface="+mj-lt"/>
              </a:endParaRPr>
            </a:p>
          </p:txBody>
        </p:sp>
      </p:grpSp>
      <p:grpSp>
        <p:nvGrpSpPr>
          <p:cNvPr id="884792" name="Group 56"/>
          <p:cNvGrpSpPr>
            <a:grpSpLocks/>
          </p:cNvGrpSpPr>
          <p:nvPr/>
        </p:nvGrpSpPr>
        <p:grpSpPr bwMode="auto">
          <a:xfrm>
            <a:off x="7485064" y="5029200"/>
            <a:ext cx="1336675" cy="458788"/>
            <a:chOff x="4848" y="3168"/>
            <a:chExt cx="912" cy="289"/>
          </a:xfrm>
        </p:grpSpPr>
        <p:sp>
          <p:nvSpPr>
            <p:cNvPr id="884793" name="Line 57"/>
            <p:cNvSpPr>
              <a:spLocks noChangeShapeType="1"/>
            </p:cNvSpPr>
            <p:nvPr/>
          </p:nvSpPr>
          <p:spPr bwMode="auto">
            <a:xfrm flipV="1">
              <a:off x="5136" y="3168"/>
              <a:ext cx="48" cy="144"/>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900" b="1">
                <a:latin typeface="+mj-lt"/>
              </a:endParaRPr>
            </a:p>
          </p:txBody>
        </p:sp>
        <p:sp>
          <p:nvSpPr>
            <p:cNvPr id="884794" name="Text Box 58"/>
            <p:cNvSpPr txBox="1">
              <a:spLocks noChangeArrowheads="1"/>
            </p:cNvSpPr>
            <p:nvPr/>
          </p:nvSpPr>
          <p:spPr bwMode="auto">
            <a:xfrm>
              <a:off x="4848" y="3312"/>
              <a:ext cx="912"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000000"/>
                  </a:solidFill>
                  <a:latin typeface="+mj-lt"/>
                </a:rPr>
                <a:t>Kraftstoffilter</a:t>
              </a:r>
              <a:endParaRPr lang="de-DE" altLang="de-DE" sz="900" b="1">
                <a:solidFill>
                  <a:srgbClr val="FF3300"/>
                </a:solidFill>
                <a:latin typeface="+mj-lt"/>
              </a:endParaRPr>
            </a:p>
          </p:txBody>
        </p:sp>
      </p:grpSp>
      <p:sp>
        <p:nvSpPr>
          <p:cNvPr id="884795" name="Text Box 59"/>
          <p:cNvSpPr txBox="1">
            <a:spLocks noChangeArrowheads="1"/>
          </p:cNvSpPr>
          <p:nvPr/>
        </p:nvSpPr>
        <p:spPr bwMode="auto">
          <a:xfrm>
            <a:off x="6781800" y="5486400"/>
            <a:ext cx="18986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FF0000"/>
                </a:solidFill>
                <a:latin typeface="+mj-lt"/>
              </a:rPr>
              <a:t>Saugdruck -0,2 ... -0,4 bar</a:t>
            </a:r>
          </a:p>
        </p:txBody>
      </p:sp>
      <p:sp>
        <p:nvSpPr>
          <p:cNvPr id="884796" name="Text Box 60"/>
          <p:cNvSpPr txBox="1">
            <a:spLocks noChangeArrowheads="1"/>
          </p:cNvSpPr>
          <p:nvPr/>
        </p:nvSpPr>
        <p:spPr bwMode="auto">
          <a:xfrm>
            <a:off x="6781800" y="5638800"/>
            <a:ext cx="18986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FF0000"/>
                </a:solidFill>
                <a:latin typeface="+mj-lt"/>
              </a:rPr>
              <a:t>Hochdruck 400 - 1350 bar</a:t>
            </a:r>
          </a:p>
        </p:txBody>
      </p:sp>
      <p:sp>
        <p:nvSpPr>
          <p:cNvPr id="884797" name="Text Box 61"/>
          <p:cNvSpPr txBox="1">
            <a:spLocks noChangeArrowheads="1"/>
          </p:cNvSpPr>
          <p:nvPr/>
        </p:nvSpPr>
        <p:spPr bwMode="auto">
          <a:xfrm>
            <a:off x="6781800" y="5791200"/>
            <a:ext cx="18986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FF0000"/>
                </a:solidFill>
                <a:latin typeface="+mj-lt"/>
              </a:rPr>
              <a:t>Vorförderdruck 2,5 - 5 bar</a:t>
            </a:r>
          </a:p>
        </p:txBody>
      </p:sp>
      <p:sp>
        <p:nvSpPr>
          <p:cNvPr id="884798" name="Text Box 62"/>
          <p:cNvSpPr txBox="1">
            <a:spLocks noChangeArrowheads="1"/>
          </p:cNvSpPr>
          <p:nvPr/>
        </p:nvSpPr>
        <p:spPr bwMode="auto">
          <a:xfrm>
            <a:off x="6781800" y="5943600"/>
            <a:ext cx="18986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900" b="1">
                <a:solidFill>
                  <a:srgbClr val="FF0000"/>
                </a:solidFill>
                <a:latin typeface="+mj-lt"/>
              </a:rPr>
              <a:t>Kraftstoffrücklauf</a:t>
            </a:r>
          </a:p>
        </p:txBody>
      </p:sp>
      <p:pic>
        <p:nvPicPr>
          <p:cNvPr id="65" name="Picture 2" descr="C:\Program Files (x86)\Microsoft Office\MEDIA\CAGCAT10\j0149887.wm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4750" y="178051"/>
            <a:ext cx="1268994" cy="101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667436"/>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liennummernplatzhalt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a:rPr>
              <a:t> Folie </a:t>
            </a:r>
            <a:fld id="{E09D2424-DFB1-499C-929F-BD5CFE174BE8}" type="slidenum">
              <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de-DE" altLang="de-DE" sz="1000" b="0" i="0" u="none" strike="noStrike" kern="1200" cap="none" spc="0" normalizeH="0" baseline="0" noProof="0">
              <a:ln>
                <a:noFill/>
              </a:ln>
              <a:solidFill>
                <a:srgbClr val="71AD2A"/>
              </a:solidFill>
              <a:effectLst/>
              <a:uLnTx/>
              <a:uFillTx/>
              <a:latin typeface="Arial" pitchFamily="34" charset="0"/>
              <a:ea typeface="ＭＳ Ｐゴシック" pitchFamily="34" charset="-128"/>
              <a:cs typeface="Arial"/>
            </a:endParaRPr>
          </a:p>
        </p:txBody>
      </p:sp>
      <p:sp>
        <p:nvSpPr>
          <p:cNvPr id="17" name="Fußzeilenplatzhalt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000" b="0" i="0" u="none" strike="noStrike" kern="1200" cap="none" spc="0" normalizeH="0" baseline="0" noProof="0" dirty="0">
                <a:ln>
                  <a:noFill/>
                </a:ln>
                <a:solidFill>
                  <a:srgbClr val="71AD2A"/>
                </a:solidFill>
                <a:effectLst/>
                <a:uLnTx/>
                <a:uFillTx/>
                <a:latin typeface="Arial"/>
                <a:ea typeface="ＭＳ Ｐゴシック"/>
                <a:cs typeface="Arial"/>
              </a:rPr>
              <a:t>HSWT    Prof. Dr. U. Groß                                </a:t>
            </a:r>
          </a:p>
        </p:txBody>
      </p:sp>
      <p:sp>
        <p:nvSpPr>
          <p:cNvPr id="927755" name="Rectangle 11"/>
          <p:cNvSpPr>
            <a:spLocks noChangeArrowheads="1"/>
          </p:cNvSpPr>
          <p:nvPr/>
        </p:nvSpPr>
        <p:spPr bwMode="auto">
          <a:xfrm>
            <a:off x="7977189" y="6477001"/>
            <a:ext cx="1336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altLang="de-DE" sz="1000" b="1"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a:endParaRPr>
          </a:p>
        </p:txBody>
      </p:sp>
      <p:sp>
        <p:nvSpPr>
          <p:cNvPr id="927756" name="Text Box 12"/>
          <p:cNvSpPr txBox="1">
            <a:spLocks noChangeArrowheads="1"/>
          </p:cNvSpPr>
          <p:nvPr/>
        </p:nvSpPr>
        <p:spPr bwMode="auto">
          <a:xfrm>
            <a:off x="7434264" y="6477000"/>
            <a:ext cx="19383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altLang="de-DE" sz="1600" b="1"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a:sym typeface="Symbol" pitchFamily="18" charset="2"/>
            </a:endParaRPr>
          </a:p>
        </p:txBody>
      </p:sp>
      <p:pic>
        <p:nvPicPr>
          <p:cNvPr id="927758" name="Picture 14" descr="PiezoDü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338"/>
            <a:ext cx="7080250" cy="62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1795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1"/>
          <p:cNvSpPr>
            <a:spLocks noGrp="1"/>
          </p:cNvSpPr>
          <p:nvPr>
            <p:ph type="sldNum" sz="quarter" idx="10"/>
          </p:nvPr>
        </p:nvSpPr>
        <p:spPr/>
        <p:txBody>
          <a:bodyPr/>
          <a:lstStyle/>
          <a:p>
            <a:r>
              <a:rPr lang="de-DE" altLang="de-DE"/>
              <a:t> Folie </a:t>
            </a:r>
            <a:fld id="{2DBB6C18-BA94-4FA6-8E7B-78EC11CBE4AB}" type="slidenum">
              <a:rPr lang="de-DE" altLang="de-DE"/>
              <a:pPr/>
              <a:t>22</a:t>
            </a:fld>
            <a:endParaRPr lang="de-DE" altLang="de-DE"/>
          </a:p>
        </p:txBody>
      </p:sp>
      <p:sp>
        <p:nvSpPr>
          <p:cNvPr id="8" name="Fußzeilenplatzhalter 2"/>
          <p:cNvSpPr>
            <a:spLocks noGrp="1"/>
          </p:cNvSpPr>
          <p:nvPr>
            <p:ph type="ftr" sz="quarter" idx="11"/>
          </p:nvPr>
        </p:nvSpPr>
        <p:spPr/>
        <p:txBody>
          <a:bodyPr/>
          <a:lstStyle/>
          <a:p>
            <a:r>
              <a:rPr lang="de-DE" altLang="de-DE" dirty="0"/>
              <a:t>HSWT    Prof. Dr. U. Groß                                                </a:t>
            </a:r>
          </a:p>
        </p:txBody>
      </p:sp>
      <p:pic>
        <p:nvPicPr>
          <p:cNvPr id="886786" name="Picture 2" descr="Model ob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7238" y="1268413"/>
            <a:ext cx="5791200" cy="4343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86787" name="Group 3"/>
          <p:cNvGrpSpPr>
            <a:grpSpLocks/>
          </p:cNvGrpSpPr>
          <p:nvPr/>
        </p:nvGrpSpPr>
        <p:grpSpPr bwMode="auto">
          <a:xfrm>
            <a:off x="776288" y="1268413"/>
            <a:ext cx="9296400" cy="3505200"/>
            <a:chOff x="176" y="2430"/>
            <a:chExt cx="5440" cy="1698"/>
          </a:xfrm>
        </p:grpSpPr>
        <p:pic>
          <p:nvPicPr>
            <p:cNvPr id="886788" name="Picture 4" descr="injector in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 y="2430"/>
              <a:ext cx="1120" cy="16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6789" name="Text Box 5"/>
            <p:cNvSpPr txBox="1">
              <a:spLocks noChangeArrowheads="1"/>
            </p:cNvSpPr>
            <p:nvPr/>
          </p:nvSpPr>
          <p:spPr bwMode="auto">
            <a:xfrm>
              <a:off x="1440" y="2598"/>
              <a:ext cx="4176" cy="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indent="-193675"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50000"/>
                </a:spcBef>
              </a:pPr>
              <a:endParaRPr lang="de-DE" altLang="de-DE" sz="1600" b="1"/>
            </a:p>
          </p:txBody>
        </p:sp>
      </p:grpSp>
      <p:sp>
        <p:nvSpPr>
          <p:cNvPr id="886790" name="Rectangle 6"/>
          <p:cNvSpPr>
            <a:spLocks noChangeArrowheads="1"/>
          </p:cNvSpPr>
          <p:nvPr/>
        </p:nvSpPr>
        <p:spPr bwMode="auto">
          <a:xfrm>
            <a:off x="3800476" y="333376"/>
            <a:ext cx="304955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de-DE" altLang="de-DE" sz="3300" b="1">
                <a:solidFill>
                  <a:srgbClr val="000000"/>
                </a:solidFill>
              </a:rPr>
              <a:t>4V-CommonRail</a:t>
            </a:r>
          </a:p>
        </p:txBody>
      </p:sp>
      <p:sp>
        <p:nvSpPr>
          <p:cNvPr id="10" name="Rechteck 9"/>
          <p:cNvSpPr/>
          <p:nvPr/>
        </p:nvSpPr>
        <p:spPr>
          <a:xfrm>
            <a:off x="2667000" y="5611814"/>
            <a:ext cx="6678488" cy="246221"/>
          </a:xfrm>
          <a:prstGeom prst="rect">
            <a:avLst/>
          </a:prstGeom>
        </p:spPr>
        <p:txBody>
          <a:bodyPr wrap="square">
            <a:spAutoFit/>
          </a:bodyPr>
          <a:lstStyle/>
          <a:p>
            <a:r>
              <a:rPr lang="de-DE" sz="1000" dirty="0"/>
              <a:t>https://www.youtube.com/watch?v=7vaYWF6pxFw</a:t>
            </a:r>
            <a:r>
              <a:rPr lang="de-DE" sz="1000" dirty="0">
                <a:hlinkClick r:id="rId4"/>
              </a:rPr>
              <a:t>https://www.youtube.com/watch?v=7vaYWF6pxFw</a:t>
            </a:r>
            <a:endParaRPr lang="de-DE" sz="1000" dirty="0"/>
          </a:p>
        </p:txBody>
      </p:sp>
    </p:spTree>
    <p:extLst>
      <p:ext uri="{BB962C8B-B14F-4D97-AF65-F5344CB8AC3E}">
        <p14:creationId xmlns:p14="http://schemas.microsoft.com/office/powerpoint/2010/main" val="1912468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886787"/>
                                        </p:tgtEl>
                                        <p:attrNameLst>
                                          <p:attrName>style.visibility</p:attrName>
                                        </p:attrNameLst>
                                      </p:cBhvr>
                                      <p:to>
                                        <p:strVal val="visible"/>
                                      </p:to>
                                    </p:set>
                                    <p:animEffect transition="in" filter="box(out)">
                                      <p:cBhvr>
                                        <p:cTn id="7" dur="500"/>
                                        <p:tgtEl>
                                          <p:spTgt spid="886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CA67983A-AB5A-4727-8C0F-CB5433D127CA}" type="slidenum">
              <a:rPr lang="de-DE" altLang="de-DE"/>
              <a:pPr/>
              <a:t>23</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907266" name="Rectangle 2"/>
          <p:cNvSpPr>
            <a:spLocks noGrp="1" noChangeArrowheads="1"/>
          </p:cNvSpPr>
          <p:nvPr>
            <p:ph type="title"/>
          </p:nvPr>
        </p:nvSpPr>
        <p:spPr/>
        <p:txBody>
          <a:bodyPr/>
          <a:lstStyle/>
          <a:p>
            <a:endParaRPr lang="de-DE" altLang="de-DE"/>
          </a:p>
        </p:txBody>
      </p:sp>
      <p:pic>
        <p:nvPicPr>
          <p:cNvPr id="907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66675"/>
            <a:ext cx="9144000" cy="623728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413276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a:spLocks noGrp="1"/>
          </p:cNvSpPr>
          <p:nvPr>
            <p:ph type="sldNum" sz="quarter" idx="10"/>
          </p:nvPr>
        </p:nvSpPr>
        <p:spPr/>
        <p:txBody>
          <a:bodyPr/>
          <a:lstStyle/>
          <a:p>
            <a:r>
              <a:rPr lang="de-DE" altLang="de-DE"/>
              <a:t> Folie </a:t>
            </a:r>
            <a:fld id="{64F5D36E-7906-4B0A-83F6-A87B6C9C8240}" type="slidenum">
              <a:rPr lang="de-DE" altLang="de-DE"/>
              <a:pPr/>
              <a:t>24</a:t>
            </a:fld>
            <a:endParaRPr lang="de-DE" altLang="de-DE"/>
          </a:p>
        </p:txBody>
      </p:sp>
      <p:sp>
        <p:nvSpPr>
          <p:cNvPr id="4" name="Fußzeilenplatzhalter 4"/>
          <p:cNvSpPr>
            <a:spLocks noGrp="1"/>
          </p:cNvSpPr>
          <p:nvPr>
            <p:ph type="ftr" sz="quarter" idx="11"/>
          </p:nvPr>
        </p:nvSpPr>
        <p:spPr/>
        <p:txBody>
          <a:bodyPr/>
          <a:lstStyle/>
          <a:p>
            <a:r>
              <a:rPr lang="de-DE" altLang="de-DE" dirty="0"/>
              <a:t>HSWT    Prof. Dr. U. Groß                                </a:t>
            </a:r>
          </a:p>
        </p:txBody>
      </p:sp>
      <p:pic>
        <p:nvPicPr>
          <p:cNvPr id="908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1826" y="476251"/>
            <a:ext cx="8893175" cy="56864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659596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noFill/>
          <a:ln/>
        </p:spPr>
        <p:txBody>
          <a:bodyPr anchor="b"/>
          <a:lstStyle/>
          <a:p>
            <a:r>
              <a:rPr lang="de-DE" altLang="de-DE" b="0" dirty="0"/>
              <a:t>Common </a:t>
            </a:r>
            <a:r>
              <a:rPr lang="de-DE" altLang="de-DE" b="0" dirty="0" err="1"/>
              <a:t>Rail</a:t>
            </a:r>
            <a:endParaRPr lang="de-DE" altLang="de-DE" b="0" dirty="0"/>
          </a:p>
        </p:txBody>
      </p:sp>
      <p:sp>
        <p:nvSpPr>
          <p:cNvPr id="5" name="Foliennummernplatzhalter 2"/>
          <p:cNvSpPr>
            <a:spLocks noGrp="1"/>
          </p:cNvSpPr>
          <p:nvPr>
            <p:ph type="sldNum" sz="quarter" idx="10"/>
          </p:nvPr>
        </p:nvSpPr>
        <p:spPr/>
        <p:txBody>
          <a:bodyPr/>
          <a:lstStyle/>
          <a:p>
            <a:r>
              <a:rPr lang="de-DE" altLang="de-DE"/>
              <a:t> Folie </a:t>
            </a:r>
            <a:fld id="{3C08CE28-D0B2-4AA4-8CC9-8022399896C9}" type="slidenum">
              <a:rPr lang="de-DE" altLang="de-DE"/>
              <a:pPr/>
              <a:t>25</a:t>
            </a:fld>
            <a:endParaRPr lang="de-DE" altLang="de-DE"/>
          </a:p>
        </p:txBody>
      </p:sp>
      <p:sp>
        <p:nvSpPr>
          <p:cNvPr id="6" name="Fußzeilenplatzhalter 3"/>
          <p:cNvSpPr>
            <a:spLocks noGrp="1"/>
          </p:cNvSpPr>
          <p:nvPr>
            <p:ph type="ftr" sz="quarter" idx="11"/>
          </p:nvPr>
        </p:nvSpPr>
        <p:spPr/>
        <p:txBody>
          <a:bodyPr/>
          <a:lstStyle/>
          <a:p>
            <a:r>
              <a:rPr lang="de-DE" altLang="de-DE" dirty="0"/>
              <a:t>HSWT    Prof. Dr. U. Groß                                </a:t>
            </a:r>
          </a:p>
        </p:txBody>
      </p:sp>
      <p:sp>
        <p:nvSpPr>
          <p:cNvPr id="885763" name="Text Box 3"/>
          <p:cNvSpPr txBox="1">
            <a:spLocks noChangeArrowheads="1"/>
          </p:cNvSpPr>
          <p:nvPr/>
        </p:nvSpPr>
        <p:spPr bwMode="auto">
          <a:xfrm>
            <a:off x="920750" y="2276476"/>
            <a:ext cx="8280400" cy="2987675"/>
          </a:xfrm>
          <a:prstGeom prst="rect">
            <a:avLst/>
          </a:prstGeom>
          <a:solidFill>
            <a:srgbClr val="FFCC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2000" b="1" dirty="0">
                <a:solidFill>
                  <a:srgbClr val="000000"/>
                </a:solidFill>
                <a:latin typeface="+mj-lt"/>
              </a:rPr>
              <a:t>Vorteile des Common </a:t>
            </a:r>
            <a:r>
              <a:rPr lang="de-DE" altLang="de-DE" sz="2000" b="1" dirty="0" err="1">
                <a:solidFill>
                  <a:srgbClr val="000000"/>
                </a:solidFill>
                <a:latin typeface="+mj-lt"/>
              </a:rPr>
              <a:t>Rail</a:t>
            </a:r>
            <a:endParaRPr lang="de-DE" altLang="de-DE" sz="2000" b="1" dirty="0">
              <a:solidFill>
                <a:srgbClr val="000000"/>
              </a:solidFill>
              <a:latin typeface="+mj-lt"/>
            </a:endParaRPr>
          </a:p>
          <a:p>
            <a:pPr algn="l">
              <a:spcBef>
                <a:spcPct val="50000"/>
              </a:spcBef>
              <a:buFontTx/>
              <a:buChar char="•"/>
            </a:pPr>
            <a:r>
              <a:rPr lang="de-DE" altLang="de-DE" sz="2000" dirty="0">
                <a:solidFill>
                  <a:srgbClr val="000000"/>
                </a:solidFill>
                <a:latin typeface="+mj-lt"/>
              </a:rPr>
              <a:t>Einspritzmenge und Zeitpunkt werden über das Magnetventil gesteuert </a:t>
            </a:r>
          </a:p>
          <a:p>
            <a:pPr algn="l">
              <a:spcBef>
                <a:spcPct val="50000"/>
              </a:spcBef>
              <a:buFontTx/>
              <a:buChar char="•"/>
            </a:pPr>
            <a:r>
              <a:rPr lang="de-DE" altLang="de-DE" sz="2000" dirty="0">
                <a:solidFill>
                  <a:srgbClr val="000000"/>
                </a:solidFill>
                <a:latin typeface="+mj-lt"/>
              </a:rPr>
              <a:t>Innerhalb des Kennfeldes frei wählbarer Einspritzdruck</a:t>
            </a:r>
          </a:p>
          <a:p>
            <a:pPr algn="l">
              <a:spcBef>
                <a:spcPct val="50000"/>
              </a:spcBef>
              <a:buFontTx/>
              <a:buChar char="•"/>
            </a:pPr>
            <a:r>
              <a:rPr lang="de-DE" altLang="de-DE" sz="2000" dirty="0">
                <a:solidFill>
                  <a:srgbClr val="000000"/>
                </a:solidFill>
                <a:latin typeface="+mj-lt"/>
              </a:rPr>
              <a:t>Hohes Druckangebot auch bei niedrigen Drehzahlen</a:t>
            </a:r>
          </a:p>
          <a:p>
            <a:pPr algn="l">
              <a:spcBef>
                <a:spcPct val="50000"/>
              </a:spcBef>
              <a:buFontTx/>
              <a:buChar char="•"/>
            </a:pPr>
            <a:r>
              <a:rPr lang="de-DE" altLang="de-DE" sz="2000" dirty="0">
                <a:solidFill>
                  <a:srgbClr val="000000"/>
                </a:solidFill>
                <a:latin typeface="+mj-lt"/>
              </a:rPr>
              <a:t>Flexibler Einspritzbeginn mit Vor- und Nacheinspritzbeginn möglich</a:t>
            </a:r>
          </a:p>
          <a:p>
            <a:pPr algn="l">
              <a:spcBef>
                <a:spcPct val="50000"/>
              </a:spcBef>
              <a:buFontTx/>
              <a:buChar char="•"/>
            </a:pPr>
            <a:r>
              <a:rPr lang="de-DE" altLang="de-DE" sz="2000" dirty="0">
                <a:solidFill>
                  <a:srgbClr val="000000"/>
                </a:solidFill>
                <a:latin typeface="+mj-lt"/>
              </a:rPr>
              <a:t>Durch Voreinspritzung sanfter Druckanstieg und weiche Verbrennung. Dadurch ruhiger Motorlauf und bessere Abgase</a:t>
            </a:r>
          </a:p>
        </p:txBody>
      </p:sp>
      <p:sp>
        <p:nvSpPr>
          <p:cNvPr id="885764" name="Text Box 4"/>
          <p:cNvSpPr txBox="1">
            <a:spLocks noChangeArrowheads="1"/>
          </p:cNvSpPr>
          <p:nvPr/>
        </p:nvSpPr>
        <p:spPr bwMode="auto">
          <a:xfrm>
            <a:off x="920751" y="1125539"/>
            <a:ext cx="8208963" cy="1006475"/>
          </a:xfrm>
          <a:prstGeom prst="rect">
            <a:avLst/>
          </a:prstGeom>
          <a:solidFill>
            <a:srgbClr val="FFFF00"/>
          </a:solidFill>
          <a:ln>
            <a:noFill/>
          </a:ln>
          <a:effectLst/>
        </p:spPr>
        <p:txBody>
          <a:bodyPr>
            <a:spAutoFit/>
          </a:bodyPr>
          <a:lstStyle/>
          <a:p>
            <a:pPr algn="l">
              <a:spcBef>
                <a:spcPct val="50000"/>
              </a:spcBef>
            </a:pPr>
            <a:r>
              <a:rPr lang="de-DE" altLang="de-DE" sz="2000" dirty="0">
                <a:solidFill>
                  <a:srgbClr val="000000"/>
                </a:solidFill>
                <a:latin typeface="+mj-lt"/>
              </a:rPr>
              <a:t>„Common </a:t>
            </a:r>
            <a:r>
              <a:rPr lang="de-DE" altLang="de-DE" sz="2000" dirty="0" err="1">
                <a:solidFill>
                  <a:srgbClr val="000000"/>
                </a:solidFill>
                <a:latin typeface="+mj-lt"/>
              </a:rPr>
              <a:t>Rail</a:t>
            </a:r>
            <a:r>
              <a:rPr lang="de-DE" altLang="de-DE" sz="2000" dirty="0">
                <a:solidFill>
                  <a:srgbClr val="000000"/>
                </a:solidFill>
                <a:latin typeface="+mj-lt"/>
              </a:rPr>
              <a:t>“ = gemeinsame Schiene – nur bei diesem Speichereinspritzsystem erfolgt die Druckerzeugung unabhängig von der Einspritzung</a:t>
            </a:r>
          </a:p>
        </p:txBody>
      </p:sp>
      <p:sp>
        <p:nvSpPr>
          <p:cNvPr id="3" name="Textfeld 2"/>
          <p:cNvSpPr txBox="1"/>
          <p:nvPr/>
        </p:nvSpPr>
        <p:spPr>
          <a:xfrm>
            <a:off x="7773988" y="332656"/>
            <a:ext cx="851420" cy="465857"/>
          </a:xfrm>
          <a:prstGeom prst="rect">
            <a:avLst/>
          </a:prstGeom>
          <a:solidFill>
            <a:srgbClr val="92D050"/>
          </a:solidFill>
        </p:spPr>
        <p:txBody>
          <a:bodyPr wrap="square" rtlCol="0">
            <a:spAutoFit/>
          </a:bodyPr>
          <a:lstStyle/>
          <a:p>
            <a:r>
              <a:rPr lang="de-DE" dirty="0">
                <a:latin typeface="+mj-lt"/>
                <a:hlinkClick r:id="rId2"/>
              </a:rPr>
              <a:t>Film</a:t>
            </a:r>
            <a:endParaRPr lang="de-DE" dirty="0">
              <a:latin typeface="+mj-lt"/>
            </a:endParaRPr>
          </a:p>
        </p:txBody>
      </p:sp>
    </p:spTree>
    <p:extLst>
      <p:ext uri="{BB962C8B-B14F-4D97-AF65-F5344CB8AC3E}">
        <p14:creationId xmlns:p14="http://schemas.microsoft.com/office/powerpoint/2010/main" val="1244871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blinds(horizontal)">
                                      <p:cBhvr>
                                        <p:cTn id="7" dur="500"/>
                                        <p:tgtEl>
                                          <p:spTgt spid="885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85763">
                                            <p:txEl>
                                              <p:pRg st="0" end="0"/>
                                            </p:txEl>
                                          </p:spTgt>
                                        </p:tgtEl>
                                        <p:attrNameLst>
                                          <p:attrName>style.visibility</p:attrName>
                                        </p:attrNameLst>
                                      </p:cBhvr>
                                      <p:to>
                                        <p:strVal val="visible"/>
                                      </p:to>
                                    </p:set>
                                    <p:animEffect transition="in" filter="blinds(horizontal)">
                                      <p:cBhvr>
                                        <p:cTn id="12" dur="500"/>
                                        <p:tgtEl>
                                          <p:spTgt spid="8857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85763">
                                            <p:txEl>
                                              <p:pRg st="1" end="1"/>
                                            </p:txEl>
                                          </p:spTgt>
                                        </p:tgtEl>
                                        <p:attrNameLst>
                                          <p:attrName>style.visibility</p:attrName>
                                        </p:attrNameLst>
                                      </p:cBhvr>
                                      <p:to>
                                        <p:strVal val="visible"/>
                                      </p:to>
                                    </p:set>
                                    <p:animEffect transition="in" filter="blinds(horizontal)">
                                      <p:cBhvr>
                                        <p:cTn id="17" dur="500"/>
                                        <p:tgtEl>
                                          <p:spTgt spid="88576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85763">
                                            <p:txEl>
                                              <p:pRg st="2" end="2"/>
                                            </p:txEl>
                                          </p:spTgt>
                                        </p:tgtEl>
                                        <p:attrNameLst>
                                          <p:attrName>style.visibility</p:attrName>
                                        </p:attrNameLst>
                                      </p:cBhvr>
                                      <p:to>
                                        <p:strVal val="visible"/>
                                      </p:to>
                                    </p:set>
                                    <p:animEffect transition="in" filter="blinds(horizontal)">
                                      <p:cBhvr>
                                        <p:cTn id="22" dur="500"/>
                                        <p:tgtEl>
                                          <p:spTgt spid="88576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85763">
                                            <p:txEl>
                                              <p:pRg st="3" end="3"/>
                                            </p:txEl>
                                          </p:spTgt>
                                        </p:tgtEl>
                                        <p:attrNameLst>
                                          <p:attrName>style.visibility</p:attrName>
                                        </p:attrNameLst>
                                      </p:cBhvr>
                                      <p:to>
                                        <p:strVal val="visible"/>
                                      </p:to>
                                    </p:set>
                                    <p:animEffect transition="in" filter="blinds(horizontal)">
                                      <p:cBhvr>
                                        <p:cTn id="27" dur="500"/>
                                        <p:tgtEl>
                                          <p:spTgt spid="88576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85763">
                                            <p:txEl>
                                              <p:pRg st="4" end="4"/>
                                            </p:txEl>
                                          </p:spTgt>
                                        </p:tgtEl>
                                        <p:attrNameLst>
                                          <p:attrName>style.visibility</p:attrName>
                                        </p:attrNameLst>
                                      </p:cBhvr>
                                      <p:to>
                                        <p:strVal val="visible"/>
                                      </p:to>
                                    </p:set>
                                    <p:animEffect transition="in" filter="blinds(horizontal)">
                                      <p:cBhvr>
                                        <p:cTn id="32" dur="500"/>
                                        <p:tgtEl>
                                          <p:spTgt spid="88576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885763">
                                            <p:txEl>
                                              <p:pRg st="5" end="5"/>
                                            </p:txEl>
                                          </p:spTgt>
                                        </p:tgtEl>
                                        <p:attrNameLst>
                                          <p:attrName>style.visibility</p:attrName>
                                        </p:attrNameLst>
                                      </p:cBhvr>
                                      <p:to>
                                        <p:strVal val="visible"/>
                                      </p:to>
                                    </p:set>
                                    <p:animEffect transition="in" filter="blinds(horizontal)">
                                      <p:cBhvr>
                                        <p:cTn id="37" dur="500"/>
                                        <p:tgtEl>
                                          <p:spTgt spid="8857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de-DE" altLang="de-DE"/>
              <a:t> Folie </a:t>
            </a:r>
            <a:fld id="{EF52CDE1-BD66-4E54-AD63-5B74FA4F10B1}" type="slidenum">
              <a:rPr lang="de-DE" altLang="de-DE"/>
              <a:pPr/>
              <a:t>26</a:t>
            </a:fld>
            <a:endParaRPr lang="de-DE" altLang="de-DE"/>
          </a:p>
        </p:txBody>
      </p:sp>
      <p:sp>
        <p:nvSpPr>
          <p:cNvPr id="901131" name="Rectangle 11"/>
          <p:cNvSpPr>
            <a:spLocks noChangeArrowheads="1"/>
          </p:cNvSpPr>
          <p:nvPr/>
        </p:nvSpPr>
        <p:spPr bwMode="auto">
          <a:xfrm>
            <a:off x="2940050" y="-595313"/>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aphicFrame>
        <p:nvGraphicFramePr>
          <p:cNvPr id="901132" name="Object 12"/>
          <p:cNvGraphicFramePr>
            <a:graphicFrameLocks noChangeAspect="1"/>
          </p:cNvGraphicFramePr>
          <p:nvPr/>
        </p:nvGraphicFramePr>
        <p:xfrm>
          <a:off x="619125" y="152400"/>
          <a:ext cx="3125788" cy="6248400"/>
        </p:xfrm>
        <a:graphic>
          <a:graphicData uri="http://schemas.openxmlformats.org/presentationml/2006/ole">
            <mc:AlternateContent xmlns:mc="http://schemas.openxmlformats.org/markup-compatibility/2006">
              <mc:Choice xmlns:v="urn:schemas-microsoft-com:vml" Requires="v">
                <p:oleObj r:id="rId3" imgW="0" imgH="0" progId="CorelDRAW.Graphic.11">
                  <p:embed/>
                </p:oleObj>
              </mc:Choice>
              <mc:Fallback>
                <p:oleObj r:id="rId3" imgW="0" imgH="0" progId="CorelDRAW.Graphic.11">
                  <p:embed/>
                  <p:pic>
                    <p:nvPicPr>
                      <p:cNvPr id="901132"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152400"/>
                        <a:ext cx="3125788" cy="624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33" name="Text Box 13"/>
          <p:cNvSpPr txBox="1">
            <a:spLocks noChangeArrowheads="1"/>
          </p:cNvSpPr>
          <p:nvPr/>
        </p:nvSpPr>
        <p:spPr bwMode="auto">
          <a:xfrm>
            <a:off x="4530725" y="228601"/>
            <a:ext cx="4713288"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GB" altLang="de-DE" b="1" dirty="0" err="1">
                <a:solidFill>
                  <a:srgbClr val="000000"/>
                </a:solidFill>
                <a:latin typeface="+mj-lt"/>
              </a:rPr>
              <a:t>Drei</a:t>
            </a:r>
            <a:r>
              <a:rPr lang="en-GB" altLang="de-DE" b="1" dirty="0">
                <a:solidFill>
                  <a:srgbClr val="000000"/>
                </a:solidFill>
                <a:latin typeface="+mj-lt"/>
              </a:rPr>
              <a:t>- </a:t>
            </a:r>
            <a:r>
              <a:rPr lang="en-GB" altLang="de-DE" dirty="0">
                <a:solidFill>
                  <a:srgbClr val="000000"/>
                </a:solidFill>
                <a:latin typeface="+mj-lt"/>
              </a:rPr>
              <a:t>und </a:t>
            </a:r>
            <a:r>
              <a:rPr lang="en-GB" altLang="de-DE" b="1" dirty="0" err="1">
                <a:solidFill>
                  <a:srgbClr val="000000"/>
                </a:solidFill>
                <a:latin typeface="+mj-lt"/>
              </a:rPr>
              <a:t>Vierventiler</a:t>
            </a:r>
            <a:r>
              <a:rPr lang="en-GB" altLang="de-DE" dirty="0">
                <a:solidFill>
                  <a:srgbClr val="000000"/>
                </a:solidFill>
                <a:latin typeface="+mj-lt"/>
              </a:rPr>
              <a:t> </a:t>
            </a:r>
            <a:r>
              <a:rPr lang="en-GB" altLang="de-DE" dirty="0" err="1">
                <a:solidFill>
                  <a:srgbClr val="000000"/>
                </a:solidFill>
                <a:latin typeface="+mj-lt"/>
              </a:rPr>
              <a:t>ermöglichen</a:t>
            </a:r>
            <a:r>
              <a:rPr lang="en-GB" altLang="de-DE" dirty="0">
                <a:solidFill>
                  <a:srgbClr val="000000"/>
                </a:solidFill>
                <a:latin typeface="+mj-lt"/>
              </a:rPr>
              <a:t> </a:t>
            </a:r>
            <a:r>
              <a:rPr lang="en-GB" altLang="de-DE" dirty="0" err="1">
                <a:solidFill>
                  <a:srgbClr val="000000"/>
                </a:solidFill>
                <a:latin typeface="+mj-lt"/>
              </a:rPr>
              <a:t>zentrale</a:t>
            </a:r>
            <a:r>
              <a:rPr lang="en-GB" altLang="de-DE" dirty="0">
                <a:solidFill>
                  <a:srgbClr val="000000"/>
                </a:solidFill>
                <a:latin typeface="+mj-lt"/>
              </a:rPr>
              <a:t> </a:t>
            </a:r>
            <a:r>
              <a:rPr lang="en-GB" altLang="de-DE" dirty="0" err="1">
                <a:solidFill>
                  <a:srgbClr val="000000"/>
                </a:solidFill>
                <a:latin typeface="+mj-lt"/>
              </a:rPr>
              <a:t>Anordnung</a:t>
            </a:r>
            <a:r>
              <a:rPr lang="en-GB" altLang="de-DE" dirty="0">
                <a:solidFill>
                  <a:srgbClr val="000000"/>
                </a:solidFill>
                <a:latin typeface="+mj-lt"/>
              </a:rPr>
              <a:t> der </a:t>
            </a:r>
            <a:r>
              <a:rPr lang="en-GB" altLang="de-DE" dirty="0" err="1">
                <a:solidFill>
                  <a:srgbClr val="000000"/>
                </a:solidFill>
                <a:latin typeface="+mj-lt"/>
              </a:rPr>
              <a:t>Einspritzdüse</a:t>
            </a:r>
            <a:endParaRPr lang="en-GB" altLang="de-DE" dirty="0">
              <a:solidFill>
                <a:srgbClr val="000000"/>
              </a:solidFill>
              <a:latin typeface="+mj-lt"/>
            </a:endParaRPr>
          </a:p>
          <a:p>
            <a:pPr algn="l" eaLnBrk="0" hangingPunct="0">
              <a:spcBef>
                <a:spcPct val="50000"/>
              </a:spcBef>
            </a:pP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Gleichmäßige</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Kraftstoffverteilung</a:t>
            </a:r>
            <a:br>
              <a:rPr lang="en-GB" altLang="de-DE" dirty="0">
                <a:solidFill>
                  <a:srgbClr val="000000"/>
                </a:solidFill>
                <a:latin typeface="+mj-lt"/>
                <a:sym typeface="Symbol" pitchFamily="18" charset="2"/>
              </a:rPr>
            </a:b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im</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Brennraum</a:t>
            </a:r>
            <a:endParaRPr lang="en-GB" altLang="de-DE" dirty="0">
              <a:solidFill>
                <a:srgbClr val="000000"/>
              </a:solidFill>
              <a:latin typeface="+mj-lt"/>
              <a:sym typeface="Symbol" pitchFamily="18" charset="2"/>
            </a:endParaRPr>
          </a:p>
          <a:p>
            <a:pPr algn="l" eaLnBrk="0" hangingPunct="0">
              <a:spcBef>
                <a:spcPct val="50000"/>
              </a:spcBef>
            </a:pP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Weniger</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Drall</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erforderlich</a:t>
            </a:r>
            <a:endParaRPr lang="en-GB" altLang="de-DE" dirty="0">
              <a:solidFill>
                <a:srgbClr val="000000"/>
              </a:solidFill>
              <a:latin typeface="+mj-lt"/>
              <a:sym typeface="Symbol" pitchFamily="18" charset="2"/>
            </a:endParaRPr>
          </a:p>
          <a:p>
            <a:pPr algn="l" eaLnBrk="0" hangingPunct="0">
              <a:spcBef>
                <a:spcPct val="50000"/>
              </a:spcBef>
            </a:pP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Bessere</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Abgaswerte</a:t>
            </a:r>
            <a:endParaRPr lang="en-GB" altLang="de-DE" dirty="0">
              <a:solidFill>
                <a:srgbClr val="000000"/>
              </a:solidFill>
              <a:latin typeface="+mj-lt"/>
              <a:sym typeface="Symbol" pitchFamily="18" charset="2"/>
            </a:endParaRPr>
          </a:p>
          <a:p>
            <a:pPr algn="l" eaLnBrk="0" hangingPunct="0">
              <a:spcBef>
                <a:spcPct val="50000"/>
              </a:spcBef>
            </a:pP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Geringfügig</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reduzierter</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Verbrauch</a:t>
            </a:r>
            <a:br>
              <a:rPr lang="en-GB" altLang="de-DE" dirty="0">
                <a:solidFill>
                  <a:srgbClr val="000000"/>
                </a:solidFill>
                <a:latin typeface="+mj-lt"/>
                <a:sym typeface="Symbol" pitchFamily="18" charset="2"/>
              </a:rPr>
            </a:b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aufgrund</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geringerer</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Strömungsverluste</a:t>
            </a:r>
            <a:endParaRPr lang="en-GB" altLang="de-DE" dirty="0">
              <a:solidFill>
                <a:srgbClr val="000000"/>
              </a:solidFill>
              <a:latin typeface="+mj-lt"/>
              <a:sym typeface="Symbol" pitchFamily="18" charset="2"/>
            </a:endParaRPr>
          </a:p>
          <a:p>
            <a:pPr algn="l" eaLnBrk="0" hangingPunct="0">
              <a:spcBef>
                <a:spcPct val="50000"/>
              </a:spcBef>
            </a:pP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Bessere</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Zylinderfüllung</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vor</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allem</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beim</a:t>
            </a:r>
            <a:r>
              <a:rPr lang="en-GB" altLang="de-DE" dirty="0">
                <a:solidFill>
                  <a:srgbClr val="000000"/>
                </a:solidFill>
                <a:latin typeface="+mj-lt"/>
                <a:sym typeface="Symbol" pitchFamily="18" charset="2"/>
              </a:rPr>
              <a:t> </a:t>
            </a:r>
            <a:r>
              <a:rPr lang="en-GB" altLang="de-DE" dirty="0" err="1">
                <a:solidFill>
                  <a:srgbClr val="000000"/>
                </a:solidFill>
                <a:latin typeface="+mj-lt"/>
                <a:sym typeface="Symbol" pitchFamily="18" charset="2"/>
              </a:rPr>
              <a:t>Saugmotor</a:t>
            </a:r>
            <a:endParaRPr lang="en-GB" altLang="de-DE" dirty="0">
              <a:solidFill>
                <a:srgbClr val="000000"/>
              </a:solidFill>
              <a:latin typeface="+mj-lt"/>
              <a:sym typeface="Symbol" pitchFamily="18" charset="2"/>
            </a:endParaRPr>
          </a:p>
        </p:txBody>
      </p:sp>
    </p:spTree>
    <p:extLst>
      <p:ext uri="{BB962C8B-B14F-4D97-AF65-F5344CB8AC3E}">
        <p14:creationId xmlns:p14="http://schemas.microsoft.com/office/powerpoint/2010/main" val="379812687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2"/>
          <p:cNvSpPr>
            <a:spLocks noGrp="1"/>
          </p:cNvSpPr>
          <p:nvPr>
            <p:ph type="sldNum" sz="quarter" idx="10"/>
          </p:nvPr>
        </p:nvSpPr>
        <p:spPr/>
        <p:txBody>
          <a:bodyPr/>
          <a:lstStyle/>
          <a:p>
            <a:r>
              <a:rPr lang="de-DE" altLang="de-DE"/>
              <a:t> Folie </a:t>
            </a:r>
            <a:fld id="{6C09D312-35CD-469E-AD93-C903944D1EF9}" type="slidenum">
              <a:rPr lang="de-DE" altLang="de-DE"/>
              <a:pPr/>
              <a:t>27</a:t>
            </a:fld>
            <a:endParaRPr lang="de-DE" altLang="de-DE"/>
          </a:p>
        </p:txBody>
      </p:sp>
      <p:sp>
        <p:nvSpPr>
          <p:cNvPr id="7" name="Fußzeilenplatzhalter 3"/>
          <p:cNvSpPr>
            <a:spLocks noGrp="1"/>
          </p:cNvSpPr>
          <p:nvPr>
            <p:ph type="ftr" sz="quarter" idx="11"/>
          </p:nvPr>
        </p:nvSpPr>
        <p:spPr/>
        <p:txBody>
          <a:bodyPr/>
          <a:lstStyle/>
          <a:p>
            <a:r>
              <a:rPr lang="de-DE" altLang="de-DE" dirty="0"/>
              <a:t>HSWT    Prof. Dr. U. Groß                                </a:t>
            </a:r>
          </a:p>
        </p:txBody>
      </p:sp>
      <p:sp>
        <p:nvSpPr>
          <p:cNvPr id="888834" name="Rectangle 2"/>
          <p:cNvSpPr>
            <a:spLocks noGrp="1" noChangeArrowheads="1"/>
          </p:cNvSpPr>
          <p:nvPr>
            <p:ph type="title"/>
          </p:nvPr>
        </p:nvSpPr>
        <p:spPr>
          <a:xfrm>
            <a:off x="776288" y="333376"/>
            <a:ext cx="8229600" cy="576263"/>
          </a:xfrm>
          <a:noFill/>
          <a:ln/>
        </p:spPr>
        <p:txBody>
          <a:bodyPr anchor="b"/>
          <a:lstStyle/>
          <a:p>
            <a:pPr algn="ctr"/>
            <a:r>
              <a:rPr lang="de-DE" altLang="de-DE" sz="2400"/>
              <a:t>Vierventiltechnik</a:t>
            </a:r>
          </a:p>
        </p:txBody>
      </p:sp>
      <p:sp>
        <p:nvSpPr>
          <p:cNvPr id="888835" name="Text Box 3"/>
          <p:cNvSpPr txBox="1">
            <a:spLocks noChangeArrowheads="1"/>
          </p:cNvSpPr>
          <p:nvPr/>
        </p:nvSpPr>
        <p:spPr bwMode="auto">
          <a:xfrm>
            <a:off x="920750" y="3068639"/>
            <a:ext cx="8280400" cy="2682875"/>
          </a:xfrm>
          <a:prstGeom prst="rect">
            <a:avLst/>
          </a:prstGeom>
          <a:solidFill>
            <a:srgbClr val="FFCC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2000" b="1" dirty="0">
                <a:latin typeface="+mj-lt"/>
              </a:rPr>
              <a:t>Vorteile der Vierventiltechnik</a:t>
            </a:r>
          </a:p>
          <a:p>
            <a:pPr algn="l">
              <a:spcBef>
                <a:spcPct val="50000"/>
              </a:spcBef>
              <a:buFontTx/>
              <a:buChar char="•"/>
            </a:pPr>
            <a:r>
              <a:rPr lang="de-DE" altLang="de-DE" sz="1800" dirty="0">
                <a:latin typeface="+mj-lt"/>
              </a:rPr>
              <a:t> </a:t>
            </a:r>
            <a:r>
              <a:rPr lang="de-DE" altLang="de-DE" sz="2000" dirty="0">
                <a:latin typeface="+mj-lt"/>
              </a:rPr>
              <a:t>geringere Gaswechselverluste</a:t>
            </a:r>
          </a:p>
          <a:p>
            <a:pPr algn="l">
              <a:spcBef>
                <a:spcPct val="50000"/>
              </a:spcBef>
              <a:buFontTx/>
              <a:buChar char="•"/>
            </a:pPr>
            <a:r>
              <a:rPr lang="de-DE" altLang="de-DE" sz="2000" dirty="0">
                <a:latin typeface="+mj-lt"/>
              </a:rPr>
              <a:t>Einspritzdüse zentral im Verbrennungsraum angeordnet </a:t>
            </a:r>
          </a:p>
          <a:p>
            <a:pPr algn="l">
              <a:spcBef>
                <a:spcPct val="50000"/>
              </a:spcBef>
              <a:buFontTx/>
              <a:buChar char="•"/>
            </a:pPr>
            <a:r>
              <a:rPr lang="de-DE" altLang="de-DE" sz="2000" dirty="0">
                <a:latin typeface="+mj-lt"/>
              </a:rPr>
              <a:t>Flammenwege nach allen Seiten gleich </a:t>
            </a:r>
          </a:p>
          <a:p>
            <a:pPr algn="l">
              <a:spcBef>
                <a:spcPct val="50000"/>
              </a:spcBef>
              <a:buFontTx/>
              <a:buChar char="•"/>
            </a:pPr>
            <a:r>
              <a:rPr lang="de-DE" altLang="de-DE" sz="2000" dirty="0">
                <a:latin typeface="+mj-lt"/>
              </a:rPr>
              <a:t>optimierte Verbrennung</a:t>
            </a:r>
          </a:p>
          <a:p>
            <a:pPr algn="l">
              <a:spcBef>
                <a:spcPct val="50000"/>
              </a:spcBef>
              <a:buFontTx/>
              <a:buChar char="•"/>
            </a:pPr>
            <a:r>
              <a:rPr lang="de-DE" altLang="de-DE" sz="2000" dirty="0">
                <a:latin typeface="+mj-lt"/>
              </a:rPr>
              <a:t>	   geringerer Verbrauch – weniger Emissionen</a:t>
            </a:r>
          </a:p>
        </p:txBody>
      </p:sp>
      <p:sp>
        <p:nvSpPr>
          <p:cNvPr id="888836" name="Text Box 4"/>
          <p:cNvSpPr txBox="1">
            <a:spLocks noChangeArrowheads="1"/>
          </p:cNvSpPr>
          <p:nvPr/>
        </p:nvSpPr>
        <p:spPr bwMode="auto">
          <a:xfrm>
            <a:off x="920751" y="1125539"/>
            <a:ext cx="8208963" cy="1631216"/>
          </a:xfrm>
          <a:prstGeom prst="rect">
            <a:avLst/>
          </a:prstGeom>
          <a:solidFill>
            <a:srgbClr val="00FFFF">
              <a:alpha val="3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2000" dirty="0">
                <a:latin typeface="+mj-lt"/>
              </a:rPr>
              <a:t>Beim Ladungswechsel entstehen Gaswechselverluste. Durch vier präzise gesteuerte etwas kleinere Ventile (anstatt zwei größeren) werden diese Verluste minimiert. Besonders effizient bei </a:t>
            </a:r>
            <a:r>
              <a:rPr lang="de-DE" altLang="de-DE" sz="2000" dirty="0" err="1">
                <a:latin typeface="+mj-lt"/>
              </a:rPr>
              <a:t>langhubigen</a:t>
            </a:r>
            <a:r>
              <a:rPr lang="de-DE" altLang="de-DE" sz="2000" dirty="0">
                <a:latin typeface="+mj-lt"/>
              </a:rPr>
              <a:t> Motoren, da hier der relative Zylinderdurchmesser kleiner als beim </a:t>
            </a:r>
            <a:r>
              <a:rPr lang="de-DE" altLang="de-DE" sz="2000" dirty="0" err="1">
                <a:latin typeface="+mj-lt"/>
              </a:rPr>
              <a:t>kurzhubigen</a:t>
            </a:r>
            <a:r>
              <a:rPr lang="de-DE" altLang="de-DE" sz="2000" dirty="0">
                <a:latin typeface="+mj-lt"/>
              </a:rPr>
              <a:t> Motor ist</a:t>
            </a:r>
          </a:p>
        </p:txBody>
      </p:sp>
      <p:sp>
        <p:nvSpPr>
          <p:cNvPr id="888837" name="Line 5"/>
          <p:cNvSpPr>
            <a:spLocks noChangeShapeType="1"/>
          </p:cNvSpPr>
          <p:nvPr/>
        </p:nvSpPr>
        <p:spPr bwMode="auto">
          <a:xfrm>
            <a:off x="1281113" y="5516563"/>
            <a:ext cx="79216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Tree>
    <p:extLst>
      <p:ext uri="{BB962C8B-B14F-4D97-AF65-F5344CB8AC3E}">
        <p14:creationId xmlns:p14="http://schemas.microsoft.com/office/powerpoint/2010/main" val="2201328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8837"/>
                                        </p:tgtEl>
                                        <p:attrNameLst>
                                          <p:attrName>style.visibility</p:attrName>
                                        </p:attrNameLst>
                                      </p:cBhvr>
                                      <p:to>
                                        <p:strVal val="visible"/>
                                      </p:to>
                                    </p:set>
                                    <p:animEffect transition="in" filter="blinds(horizontal)">
                                      <p:cBhvr>
                                        <p:cTn id="7" dur="5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6" grpId="0" animBg="1"/>
      <p:bldP spid="8888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0F6572A5-CC4F-45A3-98C1-09CD4C440208}" type="slidenum">
              <a:rPr lang="de-DE" altLang="de-DE"/>
              <a:pPr/>
              <a:t>28</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889858" name="Rectangle 2"/>
          <p:cNvSpPr>
            <a:spLocks noGrp="1" noChangeArrowheads="1"/>
          </p:cNvSpPr>
          <p:nvPr>
            <p:ph type="title"/>
          </p:nvPr>
        </p:nvSpPr>
        <p:spPr/>
        <p:txBody>
          <a:bodyPr/>
          <a:lstStyle/>
          <a:p>
            <a:r>
              <a:rPr lang="de-DE" altLang="de-DE" b="0"/>
              <a:t>4V-CommonRail</a:t>
            </a:r>
          </a:p>
        </p:txBody>
      </p:sp>
      <p:pic>
        <p:nvPicPr>
          <p:cNvPr id="88985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08584" y="908720"/>
            <a:ext cx="6335712" cy="5214938"/>
          </a:xfrm>
          <a:noFill/>
          <a:ln/>
        </p:spPr>
      </p:pic>
    </p:spTree>
    <p:extLst>
      <p:ext uri="{BB962C8B-B14F-4D97-AF65-F5344CB8AC3E}">
        <p14:creationId xmlns:p14="http://schemas.microsoft.com/office/powerpoint/2010/main" val="15908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pPr>
              <a:defRPr/>
            </a:pPr>
            <a:r>
              <a:rPr lang="de-DE" altLang="de-DE" dirty="0">
                <a:latin typeface="Arial" panose="020B0604020202020204" pitchFamily="34" charset="0"/>
                <a:ea typeface="MS PGothic"/>
                <a:cs typeface="Arial"/>
              </a:rPr>
              <a:t>HSWT    Prof. Dr. U. Groß           					                 </a:t>
            </a:r>
          </a:p>
        </p:txBody>
      </p:sp>
      <p:sp>
        <p:nvSpPr>
          <p:cNvPr id="69634" name="Rectangle 2"/>
          <p:cNvSpPr>
            <a:spLocks noGrp="1" noChangeArrowheads="1"/>
          </p:cNvSpPr>
          <p:nvPr>
            <p:ph type="title"/>
          </p:nvPr>
        </p:nvSpPr>
        <p:spPr/>
        <p:txBody>
          <a:bodyPr/>
          <a:lstStyle/>
          <a:p>
            <a:r>
              <a:rPr lang="de-DE" altLang="de-DE" sz="2400"/>
              <a:t>Wesentliche  Meilensteine bei der Motorentwicklung</a:t>
            </a:r>
          </a:p>
        </p:txBody>
      </p:sp>
      <p:sp>
        <p:nvSpPr>
          <p:cNvPr id="69635" name="Rectangle 3"/>
          <p:cNvSpPr>
            <a:spLocks noGrp="1" noChangeArrowheads="1"/>
          </p:cNvSpPr>
          <p:nvPr>
            <p:ph type="body" idx="1"/>
          </p:nvPr>
        </p:nvSpPr>
        <p:spPr>
          <a:xfrm>
            <a:off x="631825" y="1125539"/>
            <a:ext cx="8229600" cy="4497387"/>
          </a:xfrm>
        </p:spPr>
        <p:txBody>
          <a:bodyPr/>
          <a:lstStyle/>
          <a:p>
            <a:pPr>
              <a:lnSpc>
                <a:spcPct val="80000"/>
              </a:lnSpc>
            </a:pPr>
            <a:r>
              <a:rPr lang="de-DE" altLang="de-DE" sz="1600" dirty="0"/>
              <a:t>Direkteinspritzer						15 -20% weniger Verbrauch</a:t>
            </a:r>
          </a:p>
          <a:p>
            <a:pPr>
              <a:lnSpc>
                <a:spcPct val="80000"/>
              </a:lnSpc>
            </a:pPr>
            <a:r>
              <a:rPr lang="de-DE" altLang="de-DE" sz="1600" dirty="0"/>
              <a:t>Brennraumgestaltung, </a:t>
            </a:r>
            <a:r>
              <a:rPr lang="de-DE" altLang="de-DE" sz="1600" dirty="0" err="1"/>
              <a:t>Drallkanal</a:t>
            </a:r>
            <a:r>
              <a:rPr lang="de-DE" altLang="de-DE" sz="1600" dirty="0"/>
              <a:t>		Verwirbelung im Zylinderraum</a:t>
            </a:r>
          </a:p>
          <a:p>
            <a:pPr>
              <a:lnSpc>
                <a:spcPct val="80000"/>
              </a:lnSpc>
            </a:pPr>
            <a:r>
              <a:rPr lang="de-DE" altLang="de-DE" sz="1600" dirty="0"/>
              <a:t>Turbolader mit Ladeluftkühlung			Baukastenerweiterung, 													Drehmomentanstieg, 													Leitungssteigerung, 													Geräuschdämpfung</a:t>
            </a:r>
          </a:p>
          <a:p>
            <a:pPr>
              <a:lnSpc>
                <a:spcPct val="80000"/>
              </a:lnSpc>
            </a:pPr>
            <a:r>
              <a:rPr lang="de-DE" altLang="de-DE" sz="1600" dirty="0"/>
              <a:t>Höhere Einspritzdrücke				Leistungssteigerung, geringerer 											Verbrauch</a:t>
            </a:r>
          </a:p>
          <a:p>
            <a:pPr>
              <a:lnSpc>
                <a:spcPct val="80000"/>
              </a:lnSpc>
            </a:pPr>
            <a:r>
              <a:rPr lang="de-DE" altLang="de-DE" sz="1600" dirty="0"/>
              <a:t>Mehrlochdüsen						Brennraumoptimierung					</a:t>
            </a:r>
          </a:p>
          <a:p>
            <a:pPr>
              <a:lnSpc>
                <a:spcPct val="80000"/>
              </a:lnSpc>
            </a:pPr>
            <a:r>
              <a:rPr lang="de-DE" altLang="de-DE" sz="1600" dirty="0"/>
              <a:t>Vierventiltechnik						zentrierte Einspritzung, 													Brennraumoptimierung</a:t>
            </a:r>
          </a:p>
          <a:p>
            <a:pPr>
              <a:lnSpc>
                <a:spcPct val="80000"/>
              </a:lnSpc>
            </a:pPr>
            <a:r>
              <a:rPr lang="de-DE" altLang="de-DE" sz="1600" dirty="0"/>
              <a:t>Turbolader mit variabler Turbinengeometrie	Motorcharakteristik		</a:t>
            </a:r>
          </a:p>
          <a:p>
            <a:pPr>
              <a:lnSpc>
                <a:spcPct val="80000"/>
              </a:lnSpc>
            </a:pPr>
            <a:r>
              <a:rPr lang="de-DE" altLang="de-DE" sz="1600" dirty="0"/>
              <a:t>Common </a:t>
            </a:r>
            <a:r>
              <a:rPr lang="de-DE" altLang="de-DE" sz="1600" dirty="0" err="1"/>
              <a:t>Rail</a:t>
            </a:r>
            <a:r>
              <a:rPr lang="de-DE" altLang="de-DE" sz="1600" dirty="0"/>
              <a:t> 						Motorcharakteristik, Verbrauch</a:t>
            </a:r>
          </a:p>
          <a:p>
            <a:pPr>
              <a:lnSpc>
                <a:spcPct val="80000"/>
              </a:lnSpc>
            </a:pPr>
            <a:r>
              <a:rPr lang="de-DE" altLang="de-DE" sz="1600" dirty="0"/>
              <a:t>Optimierung der Kühlung				Leistungssteigerung – </a:t>
            </a:r>
          </a:p>
          <a:p>
            <a:pPr>
              <a:lnSpc>
                <a:spcPct val="80000"/>
              </a:lnSpc>
              <a:buFont typeface="Arial Unicode MS" pitchFamily="34" charset="-128"/>
              <a:buNone/>
            </a:pPr>
            <a:r>
              <a:rPr lang="de-DE" altLang="de-DE" sz="1600" dirty="0"/>
              <a:t>										Nettoenergie - 	Outcome</a:t>
            </a:r>
          </a:p>
          <a:p>
            <a:pPr>
              <a:lnSpc>
                <a:spcPct val="80000"/>
              </a:lnSpc>
            </a:pPr>
            <a:r>
              <a:rPr lang="de-DE" altLang="de-DE" sz="1600" dirty="0"/>
              <a:t>Kraftstoffoptimierung					höhere Energiedichte, geringerer 											Verbrauch, </a:t>
            </a:r>
            <a:r>
              <a:rPr lang="de-DE" altLang="de-DE" sz="1600" dirty="0" err="1"/>
              <a:t>Emmisionen</a:t>
            </a:r>
            <a:r>
              <a:rPr lang="de-DE" altLang="de-DE" sz="1600" dirty="0"/>
              <a:t> </a:t>
            </a:r>
          </a:p>
          <a:p>
            <a:pPr>
              <a:lnSpc>
                <a:spcPct val="80000"/>
              </a:lnSpc>
            </a:pPr>
            <a:r>
              <a:rPr lang="de-DE" altLang="de-DE" sz="1600" dirty="0"/>
              <a:t>Abgasrückführung					Grenzwerte Stickoxide</a:t>
            </a:r>
          </a:p>
          <a:p>
            <a:pPr>
              <a:lnSpc>
                <a:spcPct val="80000"/>
              </a:lnSpc>
            </a:pPr>
            <a:endParaRPr lang="de-DE" altLang="de-DE" sz="2000" dirty="0"/>
          </a:p>
          <a:p>
            <a:pPr>
              <a:lnSpc>
                <a:spcPct val="80000"/>
              </a:lnSpc>
            </a:pPr>
            <a:endParaRPr lang="de-DE" altLang="de-DE" sz="2000" dirty="0"/>
          </a:p>
          <a:p>
            <a:pPr>
              <a:lnSpc>
                <a:spcPct val="80000"/>
              </a:lnSpc>
              <a:buFont typeface="Arial Unicode MS" pitchFamily="34" charset="-128"/>
              <a:buNone/>
            </a:pPr>
            <a:endParaRPr lang="de-DE" altLang="de-DE" sz="2000" dirty="0"/>
          </a:p>
        </p:txBody>
      </p:sp>
      <p:sp>
        <p:nvSpPr>
          <p:cNvPr id="69636" name="Text Box 4"/>
          <p:cNvSpPr txBox="1">
            <a:spLocks noChangeArrowheads="1"/>
          </p:cNvSpPr>
          <p:nvPr/>
        </p:nvSpPr>
        <p:spPr bwMode="auto">
          <a:xfrm>
            <a:off x="4808539" y="692151"/>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defRPr/>
            </a:pPr>
            <a:r>
              <a:rPr lang="de-DE" altLang="de-DE" sz="1800" b="1">
                <a:solidFill>
                  <a:srgbClr val="FF0000"/>
                </a:solidFill>
                <a:latin typeface="Arial" panose="020B0604020202020204" pitchFamily="34" charset="0"/>
                <a:ea typeface="MS PGothic"/>
                <a:cs typeface="Arial"/>
              </a:rPr>
              <a:t>Wichtige Effekte</a:t>
            </a:r>
          </a:p>
        </p:txBody>
      </p:sp>
      <p:sp>
        <p:nvSpPr>
          <p:cNvPr id="69637" name="Text Box 5"/>
          <p:cNvSpPr txBox="1">
            <a:spLocks noChangeArrowheads="1"/>
          </p:cNvSpPr>
          <p:nvPr/>
        </p:nvSpPr>
        <p:spPr bwMode="auto">
          <a:xfrm>
            <a:off x="631826" y="5589589"/>
            <a:ext cx="85693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defRPr/>
            </a:pPr>
            <a:r>
              <a:rPr lang="de-DE" altLang="de-DE" sz="1800" b="1">
                <a:solidFill>
                  <a:srgbClr val="000000"/>
                </a:solidFill>
                <a:latin typeface="Arial" panose="020B0604020202020204" pitchFamily="34" charset="0"/>
                <a:ea typeface="MS PGothic"/>
                <a:cs typeface="Arial"/>
              </a:rPr>
              <a:t>Die Entwicklung im Motorenbau ging bisher </a:t>
            </a:r>
            <a:r>
              <a:rPr lang="de-DE" altLang="de-DE" sz="1800" b="1" u="sng">
                <a:solidFill>
                  <a:srgbClr val="000000"/>
                </a:solidFill>
                <a:latin typeface="Arial" panose="020B0604020202020204" pitchFamily="34" charset="0"/>
                <a:ea typeface="MS PGothic"/>
                <a:cs typeface="Arial"/>
              </a:rPr>
              <a:t>nur</a:t>
            </a:r>
            <a:r>
              <a:rPr lang="de-DE" altLang="de-DE" sz="1800" b="1">
                <a:solidFill>
                  <a:srgbClr val="000000"/>
                </a:solidFill>
                <a:latin typeface="Arial" panose="020B0604020202020204" pitchFamily="34" charset="0"/>
                <a:ea typeface="MS PGothic"/>
                <a:cs typeface="Arial"/>
              </a:rPr>
              <a:t> in eine Richtung: </a:t>
            </a:r>
          </a:p>
          <a:p>
            <a:pPr algn="l" eaLnBrk="1" hangingPunct="1">
              <a:defRPr/>
            </a:pPr>
            <a:r>
              <a:rPr lang="de-DE" altLang="de-DE" sz="1800" b="1">
                <a:solidFill>
                  <a:srgbClr val="000000"/>
                </a:solidFill>
                <a:latin typeface="Arial" panose="020B0604020202020204" pitchFamily="34" charset="0"/>
                <a:ea typeface="MS PGothic"/>
                <a:cs typeface="Arial"/>
              </a:rPr>
              <a:t>zu </a:t>
            </a:r>
            <a:r>
              <a:rPr lang="de-DE" altLang="de-DE" sz="1800" b="1">
                <a:solidFill>
                  <a:srgbClr val="FF3300"/>
                </a:solidFill>
                <a:latin typeface="Arial" panose="020B0604020202020204" pitchFamily="34" charset="0"/>
                <a:ea typeface="MS PGothic"/>
                <a:cs typeface="Arial"/>
              </a:rPr>
              <a:t>mehr Wirtschaftlichkeit</a:t>
            </a:r>
            <a:r>
              <a:rPr lang="de-DE" altLang="de-DE" sz="1800" b="1">
                <a:solidFill>
                  <a:srgbClr val="000000"/>
                </a:solidFill>
                <a:latin typeface="Arial" panose="020B0604020202020204" pitchFamily="34" charset="0"/>
                <a:ea typeface="MS PGothic"/>
                <a:cs typeface="Arial"/>
              </a:rPr>
              <a:t>, also </a:t>
            </a:r>
            <a:r>
              <a:rPr lang="de-DE" altLang="de-DE" sz="1800" b="1">
                <a:solidFill>
                  <a:srgbClr val="FF0000"/>
                </a:solidFill>
                <a:latin typeface="Arial" panose="020B0604020202020204" pitchFamily="34" charset="0"/>
                <a:ea typeface="MS PGothic"/>
                <a:cs typeface="Arial"/>
              </a:rPr>
              <a:t>mehr Leistung</a:t>
            </a:r>
            <a:r>
              <a:rPr lang="de-DE" altLang="de-DE" sz="1800" b="1">
                <a:solidFill>
                  <a:srgbClr val="000000"/>
                </a:solidFill>
                <a:latin typeface="Arial" panose="020B0604020202020204" pitchFamily="34" charset="0"/>
                <a:ea typeface="MS PGothic"/>
                <a:cs typeface="Arial"/>
              </a:rPr>
              <a:t> aus </a:t>
            </a:r>
            <a:r>
              <a:rPr lang="de-DE" altLang="de-DE" sz="1800" b="1">
                <a:solidFill>
                  <a:srgbClr val="FF0000"/>
                </a:solidFill>
                <a:latin typeface="Arial" panose="020B0604020202020204" pitchFamily="34" charset="0"/>
                <a:ea typeface="MS PGothic"/>
                <a:cs typeface="Arial"/>
              </a:rPr>
              <a:t>weniger Hubraum</a:t>
            </a:r>
          </a:p>
          <a:p>
            <a:pPr eaLnBrk="1" hangingPunct="1">
              <a:defRPr/>
            </a:pPr>
            <a:r>
              <a:rPr lang="de-DE" altLang="de-DE" sz="1800" b="1">
                <a:solidFill>
                  <a:srgbClr val="000000"/>
                </a:solidFill>
                <a:latin typeface="Arial" panose="020B0604020202020204" pitchFamily="34" charset="0"/>
                <a:ea typeface="MS PGothic"/>
                <a:cs typeface="Arial"/>
              </a:rPr>
              <a:t>Derzeit findet eine Überlagerung statt:</a:t>
            </a:r>
            <a:r>
              <a:rPr lang="de-DE" altLang="de-DE" sz="1800" b="1">
                <a:solidFill>
                  <a:srgbClr val="FF0000"/>
                </a:solidFill>
                <a:latin typeface="Arial" panose="020B0604020202020204" pitchFamily="34" charset="0"/>
                <a:ea typeface="MS PGothic"/>
                <a:cs typeface="Arial"/>
              </a:rPr>
              <a:t> Einhaltung der Abgasnormen</a:t>
            </a:r>
          </a:p>
        </p:txBody>
      </p:sp>
    </p:spTree>
    <p:extLst>
      <p:ext uri="{BB962C8B-B14F-4D97-AF65-F5344CB8AC3E}">
        <p14:creationId xmlns:p14="http://schemas.microsoft.com/office/powerpoint/2010/main" val="1092836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9637">
                                            <p:txEl>
                                              <p:pRg st="0" end="0"/>
                                            </p:txEl>
                                          </p:spTgt>
                                        </p:tgtEl>
                                        <p:attrNameLst>
                                          <p:attrName>style.visibility</p:attrName>
                                        </p:attrNameLst>
                                      </p:cBhvr>
                                      <p:to>
                                        <p:strVal val="visible"/>
                                      </p:to>
                                    </p:set>
                                    <p:animEffect transition="in" filter="blinds(horizontal)">
                                      <p:cBhvr>
                                        <p:cTn id="7" dur="500"/>
                                        <p:tgtEl>
                                          <p:spTgt spid="6963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9637">
                                            <p:txEl>
                                              <p:pRg st="1" end="1"/>
                                            </p:txEl>
                                          </p:spTgt>
                                        </p:tgtEl>
                                        <p:attrNameLst>
                                          <p:attrName>style.visibility</p:attrName>
                                        </p:attrNameLst>
                                      </p:cBhvr>
                                      <p:to>
                                        <p:strVal val="visible"/>
                                      </p:to>
                                    </p:set>
                                    <p:animEffect transition="in" filter="blinds(horizontal)">
                                      <p:cBhvr>
                                        <p:cTn id="10" dur="500"/>
                                        <p:tgtEl>
                                          <p:spTgt spid="6963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69637">
                                            <p:txEl>
                                              <p:pRg st="2" end="2"/>
                                            </p:txEl>
                                          </p:spTgt>
                                        </p:tgtEl>
                                        <p:attrNameLst>
                                          <p:attrName>style.visibility</p:attrName>
                                        </p:attrNameLst>
                                      </p:cBhvr>
                                      <p:to>
                                        <p:strVal val="visible"/>
                                      </p:to>
                                    </p:set>
                                    <p:animEffect transition="in" filter="blinds(horizontal)">
                                      <p:cBhvr>
                                        <p:cTn id="15" dur="500"/>
                                        <p:tgtEl>
                                          <p:spTgt spid="696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Foliennummernplatzhalter 2"/>
          <p:cNvSpPr>
            <a:spLocks noGrp="1"/>
          </p:cNvSpPr>
          <p:nvPr>
            <p:ph type="sldNum" sz="quarter" idx="10"/>
          </p:nvPr>
        </p:nvSpPr>
        <p:spPr/>
        <p:txBody>
          <a:bodyPr/>
          <a:lstStyle/>
          <a:p>
            <a:r>
              <a:rPr lang="de-DE" altLang="de-DE"/>
              <a:t> Folie </a:t>
            </a:r>
            <a:fld id="{43B2EA60-5694-4C66-9FFD-A30466AA3A95}" type="slidenum">
              <a:rPr lang="de-DE" altLang="de-DE"/>
              <a:pPr/>
              <a:t>3</a:t>
            </a:fld>
            <a:endParaRPr lang="de-DE" altLang="de-DE"/>
          </a:p>
        </p:txBody>
      </p:sp>
      <p:sp>
        <p:nvSpPr>
          <p:cNvPr id="21" name="Fußzeilenplatzhalter 3"/>
          <p:cNvSpPr>
            <a:spLocks noGrp="1"/>
          </p:cNvSpPr>
          <p:nvPr>
            <p:ph type="ftr" sz="quarter" idx="11"/>
          </p:nvPr>
        </p:nvSpPr>
        <p:spPr/>
        <p:txBody>
          <a:bodyPr/>
          <a:lstStyle/>
          <a:p>
            <a:r>
              <a:rPr lang="de-DE" altLang="de-DE" dirty="0"/>
              <a:t>HSWT    Prof. Dr. U. Groß                                </a:t>
            </a:r>
          </a:p>
        </p:txBody>
      </p:sp>
      <p:pic>
        <p:nvPicPr>
          <p:cNvPr id="871427" name="Picture 3" descr="ABGAST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88988"/>
            <a:ext cx="5486400" cy="5307012"/>
          </a:xfrm>
          <a:prstGeom prst="rect">
            <a:avLst/>
          </a:prstGeom>
          <a:noFill/>
          <a:extLst>
            <a:ext uri="{909E8E84-426E-40DD-AFC4-6F175D3DCCD1}">
              <a14:hiddenFill xmlns:a14="http://schemas.microsoft.com/office/drawing/2010/main">
                <a:solidFill>
                  <a:srgbClr val="FFFFFF"/>
                </a:solidFill>
              </a14:hiddenFill>
            </a:ext>
          </a:extLst>
        </p:spPr>
      </p:pic>
      <p:grpSp>
        <p:nvGrpSpPr>
          <p:cNvPr id="871428" name="Group 4"/>
          <p:cNvGrpSpPr>
            <a:grpSpLocks/>
          </p:cNvGrpSpPr>
          <p:nvPr/>
        </p:nvGrpSpPr>
        <p:grpSpPr bwMode="auto">
          <a:xfrm>
            <a:off x="3054350" y="2667000"/>
            <a:ext cx="1828800" cy="1752600"/>
            <a:chOff x="1824" y="1680"/>
            <a:chExt cx="1248" cy="1104"/>
          </a:xfrm>
        </p:grpSpPr>
        <p:sp>
          <p:nvSpPr>
            <p:cNvPr id="871429" name="Line 5"/>
            <p:cNvSpPr>
              <a:spLocks noChangeShapeType="1"/>
            </p:cNvSpPr>
            <p:nvPr/>
          </p:nvSpPr>
          <p:spPr bwMode="auto">
            <a:xfrm flipV="1">
              <a:off x="2256" y="1680"/>
              <a:ext cx="816" cy="91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871430" name="Text Box 6"/>
            <p:cNvSpPr txBox="1">
              <a:spLocks noChangeArrowheads="1"/>
            </p:cNvSpPr>
            <p:nvPr/>
          </p:nvSpPr>
          <p:spPr bwMode="auto">
            <a:xfrm>
              <a:off x="1824" y="2592"/>
              <a:ext cx="9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Lagerung</a:t>
              </a:r>
              <a:endParaRPr lang="de-DE" altLang="de-DE" sz="1800" b="1">
                <a:solidFill>
                  <a:srgbClr val="FF3300"/>
                </a:solidFill>
                <a:latin typeface="+mj-lt"/>
              </a:endParaRPr>
            </a:p>
          </p:txBody>
        </p:sp>
      </p:grpSp>
      <p:sp>
        <p:nvSpPr>
          <p:cNvPr id="871431" name="Text Box 7"/>
          <p:cNvSpPr txBox="1">
            <a:spLocks noChangeArrowheads="1"/>
          </p:cNvSpPr>
          <p:nvPr/>
        </p:nvSpPr>
        <p:spPr bwMode="auto">
          <a:xfrm>
            <a:off x="6992939" y="3902075"/>
            <a:ext cx="1055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400" b="1">
                <a:solidFill>
                  <a:srgbClr val="FF0000"/>
                </a:solidFill>
                <a:latin typeface="+mj-lt"/>
              </a:rPr>
              <a:t>Abgas-austritt</a:t>
            </a:r>
            <a:endParaRPr lang="de-DE" altLang="de-DE" b="1">
              <a:solidFill>
                <a:srgbClr val="FF0000"/>
              </a:solidFill>
              <a:latin typeface="+mj-lt"/>
            </a:endParaRPr>
          </a:p>
        </p:txBody>
      </p:sp>
      <p:sp>
        <p:nvSpPr>
          <p:cNvPr id="871432" name="Text Box 8"/>
          <p:cNvSpPr txBox="1">
            <a:spLocks noChangeArrowheads="1"/>
          </p:cNvSpPr>
          <p:nvPr/>
        </p:nvSpPr>
        <p:spPr bwMode="auto">
          <a:xfrm>
            <a:off x="2982913" y="1752600"/>
            <a:ext cx="774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b="1">
                <a:solidFill>
                  <a:srgbClr val="0000FF"/>
                </a:solidFill>
                <a:latin typeface="+mj-lt"/>
              </a:rPr>
              <a:t>Luft-eintritt</a:t>
            </a:r>
            <a:endParaRPr lang="de-DE" altLang="de-DE" b="1">
              <a:solidFill>
                <a:srgbClr val="FF0000"/>
              </a:solidFill>
              <a:latin typeface="+mj-lt"/>
            </a:endParaRPr>
          </a:p>
        </p:txBody>
      </p:sp>
      <p:sp>
        <p:nvSpPr>
          <p:cNvPr id="871433" name="Text Box 9"/>
          <p:cNvSpPr txBox="1">
            <a:spLocks noChangeArrowheads="1"/>
          </p:cNvSpPr>
          <p:nvPr/>
        </p:nvSpPr>
        <p:spPr bwMode="auto">
          <a:xfrm>
            <a:off x="4391026" y="5486400"/>
            <a:ext cx="7731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400" b="1">
                <a:solidFill>
                  <a:srgbClr val="FF0000"/>
                </a:solidFill>
                <a:latin typeface="+mj-lt"/>
              </a:rPr>
              <a:t>Abgas-eintritt</a:t>
            </a:r>
            <a:endParaRPr lang="de-DE" altLang="de-DE" b="1">
              <a:solidFill>
                <a:srgbClr val="FF0000"/>
              </a:solidFill>
              <a:latin typeface="+mj-lt"/>
            </a:endParaRPr>
          </a:p>
        </p:txBody>
      </p:sp>
      <p:sp>
        <p:nvSpPr>
          <p:cNvPr id="871434" name="Text Box 10"/>
          <p:cNvSpPr txBox="1">
            <a:spLocks noChangeArrowheads="1"/>
          </p:cNvSpPr>
          <p:nvPr/>
        </p:nvSpPr>
        <p:spPr bwMode="auto">
          <a:xfrm>
            <a:off x="2279651" y="3200400"/>
            <a:ext cx="9445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b="1">
                <a:solidFill>
                  <a:srgbClr val="0000FF"/>
                </a:solidFill>
                <a:latin typeface="+mj-lt"/>
              </a:rPr>
              <a:t>Luft-austritt</a:t>
            </a:r>
            <a:endParaRPr lang="de-DE" altLang="de-DE" b="1">
              <a:solidFill>
                <a:srgbClr val="FF0000"/>
              </a:solidFill>
              <a:latin typeface="+mj-lt"/>
            </a:endParaRPr>
          </a:p>
        </p:txBody>
      </p:sp>
      <p:grpSp>
        <p:nvGrpSpPr>
          <p:cNvPr id="871435" name="Group 11"/>
          <p:cNvGrpSpPr>
            <a:grpSpLocks/>
          </p:cNvGrpSpPr>
          <p:nvPr/>
        </p:nvGrpSpPr>
        <p:grpSpPr bwMode="auto">
          <a:xfrm>
            <a:off x="2420938" y="2590800"/>
            <a:ext cx="1898650" cy="1524000"/>
            <a:chOff x="1392" y="1632"/>
            <a:chExt cx="1296" cy="960"/>
          </a:xfrm>
        </p:grpSpPr>
        <p:sp>
          <p:nvSpPr>
            <p:cNvPr id="871436" name="Line 12"/>
            <p:cNvSpPr>
              <a:spLocks noChangeShapeType="1"/>
            </p:cNvSpPr>
            <p:nvPr/>
          </p:nvSpPr>
          <p:spPr bwMode="auto">
            <a:xfrm flipV="1">
              <a:off x="1824" y="1632"/>
              <a:ext cx="864" cy="76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871437" name="Text Box 13"/>
            <p:cNvSpPr txBox="1">
              <a:spLocks noChangeArrowheads="1"/>
            </p:cNvSpPr>
            <p:nvPr/>
          </p:nvSpPr>
          <p:spPr bwMode="auto">
            <a:xfrm>
              <a:off x="1392" y="2400"/>
              <a:ext cx="9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Verdichterrad</a:t>
              </a:r>
              <a:endParaRPr lang="de-DE" altLang="de-DE" sz="1800" b="1">
                <a:solidFill>
                  <a:srgbClr val="FF3300"/>
                </a:solidFill>
                <a:latin typeface="+mj-lt"/>
              </a:endParaRPr>
            </a:p>
          </p:txBody>
        </p:sp>
      </p:grpSp>
      <p:grpSp>
        <p:nvGrpSpPr>
          <p:cNvPr id="871438" name="Group 14"/>
          <p:cNvGrpSpPr>
            <a:grpSpLocks/>
          </p:cNvGrpSpPr>
          <p:nvPr/>
        </p:nvGrpSpPr>
        <p:grpSpPr bwMode="auto">
          <a:xfrm>
            <a:off x="6148389" y="990600"/>
            <a:ext cx="1406525" cy="1828800"/>
            <a:chOff x="3936" y="624"/>
            <a:chExt cx="960" cy="1152"/>
          </a:xfrm>
        </p:grpSpPr>
        <p:sp>
          <p:nvSpPr>
            <p:cNvPr id="871439" name="Line 15"/>
            <p:cNvSpPr>
              <a:spLocks noChangeShapeType="1"/>
            </p:cNvSpPr>
            <p:nvPr/>
          </p:nvSpPr>
          <p:spPr bwMode="auto">
            <a:xfrm flipH="1">
              <a:off x="3936" y="816"/>
              <a:ext cx="384" cy="96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871440" name="Text Box 16"/>
            <p:cNvSpPr txBox="1">
              <a:spLocks noChangeArrowheads="1"/>
            </p:cNvSpPr>
            <p:nvPr/>
          </p:nvSpPr>
          <p:spPr bwMode="auto">
            <a:xfrm>
              <a:off x="3984" y="624"/>
              <a:ext cx="9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dirty="0">
                  <a:solidFill>
                    <a:srgbClr val="000000"/>
                  </a:solidFill>
                  <a:latin typeface="+mj-lt"/>
                </a:rPr>
                <a:t>Turbinenrad</a:t>
              </a:r>
              <a:endParaRPr lang="de-DE" altLang="de-DE" sz="1800" b="1" dirty="0">
                <a:solidFill>
                  <a:srgbClr val="FF3300"/>
                </a:solidFill>
                <a:latin typeface="+mj-lt"/>
              </a:endParaRPr>
            </a:p>
          </p:txBody>
        </p:sp>
      </p:grpSp>
      <p:grpSp>
        <p:nvGrpSpPr>
          <p:cNvPr id="871441" name="Group 17"/>
          <p:cNvGrpSpPr>
            <a:grpSpLocks/>
          </p:cNvGrpSpPr>
          <p:nvPr/>
        </p:nvGrpSpPr>
        <p:grpSpPr bwMode="auto">
          <a:xfrm>
            <a:off x="2073275" y="2852739"/>
            <a:ext cx="3238500" cy="2185987"/>
            <a:chOff x="1248" y="1776"/>
            <a:chExt cx="2112" cy="1360"/>
          </a:xfrm>
        </p:grpSpPr>
        <p:sp>
          <p:nvSpPr>
            <p:cNvPr id="871442" name="Line 18"/>
            <p:cNvSpPr>
              <a:spLocks noChangeShapeType="1"/>
            </p:cNvSpPr>
            <p:nvPr/>
          </p:nvSpPr>
          <p:spPr bwMode="auto">
            <a:xfrm flipV="1">
              <a:off x="2304" y="1776"/>
              <a:ext cx="1056" cy="115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871443" name="Text Box 19"/>
            <p:cNvSpPr txBox="1">
              <a:spLocks noChangeArrowheads="1"/>
            </p:cNvSpPr>
            <p:nvPr/>
          </p:nvSpPr>
          <p:spPr bwMode="auto">
            <a:xfrm>
              <a:off x="1248" y="2832"/>
              <a:ext cx="1728"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400" dirty="0">
                  <a:solidFill>
                    <a:srgbClr val="000000"/>
                  </a:solidFill>
                  <a:latin typeface="+mj-lt"/>
                </a:rPr>
                <a:t>Welle                              </a:t>
              </a:r>
              <a:r>
                <a:rPr lang="de-DE" altLang="de-DE" sz="1200" dirty="0">
                  <a:solidFill>
                    <a:srgbClr val="000000"/>
                  </a:solidFill>
                  <a:latin typeface="+mj-lt"/>
                </a:rPr>
                <a:t>(Drehzahl 50 000 bis 120 000 min </a:t>
              </a:r>
              <a:r>
                <a:rPr lang="de-DE" altLang="de-DE" sz="1200" baseline="30000" dirty="0">
                  <a:solidFill>
                    <a:srgbClr val="000000"/>
                  </a:solidFill>
                  <a:latin typeface="+mj-lt"/>
                </a:rPr>
                <a:t>-1</a:t>
              </a:r>
              <a:r>
                <a:rPr lang="de-DE" altLang="de-DE" sz="1200" dirty="0">
                  <a:solidFill>
                    <a:srgbClr val="000000"/>
                  </a:solidFill>
                  <a:latin typeface="+mj-lt"/>
                </a:rPr>
                <a:t>)</a:t>
              </a:r>
              <a:endParaRPr lang="de-DE" altLang="de-DE" sz="1800" b="1" dirty="0">
                <a:solidFill>
                  <a:srgbClr val="FF3300"/>
                </a:solidFill>
                <a:latin typeface="+mj-lt"/>
              </a:endParaRPr>
            </a:p>
          </p:txBody>
        </p:sp>
      </p:grpSp>
      <p:sp>
        <p:nvSpPr>
          <p:cNvPr id="871444" name="Rectangle 20"/>
          <p:cNvSpPr>
            <a:spLocks noGrp="1" noChangeArrowheads="1"/>
          </p:cNvSpPr>
          <p:nvPr>
            <p:ph type="title"/>
          </p:nvPr>
        </p:nvSpPr>
        <p:spPr/>
        <p:txBody>
          <a:bodyPr/>
          <a:lstStyle/>
          <a:p>
            <a:pPr algn="ctr"/>
            <a:r>
              <a:rPr lang="de-DE" altLang="de-DE"/>
              <a:t>Abgasturbolader</a:t>
            </a:r>
          </a:p>
        </p:txBody>
      </p:sp>
    </p:spTree>
    <p:extLst>
      <p:ext uri="{BB962C8B-B14F-4D97-AF65-F5344CB8AC3E}">
        <p14:creationId xmlns:p14="http://schemas.microsoft.com/office/powerpoint/2010/main" val="1869671435"/>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CF414523-5616-41E5-83F0-3B813230E400}" type="slidenum">
              <a:rPr lang="de-DE" altLang="de-DE"/>
              <a:pPr/>
              <a:t>30</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891906" name="Rectangle 2"/>
          <p:cNvSpPr>
            <a:spLocks noGrp="1" noChangeArrowheads="1"/>
          </p:cNvSpPr>
          <p:nvPr>
            <p:ph type="title"/>
          </p:nvPr>
        </p:nvSpPr>
        <p:spPr/>
        <p:txBody>
          <a:bodyPr/>
          <a:lstStyle/>
          <a:p>
            <a:r>
              <a:rPr lang="de-DE" altLang="de-DE"/>
              <a:t>NOx contra Ruß</a:t>
            </a:r>
          </a:p>
        </p:txBody>
      </p:sp>
      <p:sp>
        <p:nvSpPr>
          <p:cNvPr id="891907" name="Rectangle 3"/>
          <p:cNvSpPr>
            <a:spLocks noGrp="1" noChangeArrowheads="1"/>
          </p:cNvSpPr>
          <p:nvPr>
            <p:ph type="body" idx="1"/>
          </p:nvPr>
        </p:nvSpPr>
        <p:spPr>
          <a:xfrm>
            <a:off x="329765" y="980728"/>
            <a:ext cx="8915400" cy="4497387"/>
          </a:xfrm>
        </p:spPr>
        <p:txBody>
          <a:bodyPr/>
          <a:lstStyle/>
          <a:p>
            <a:r>
              <a:rPr lang="de-DE" altLang="de-DE" dirty="0" err="1"/>
              <a:t>Russbildung</a:t>
            </a:r>
            <a:r>
              <a:rPr lang="de-DE" altLang="de-DE" dirty="0"/>
              <a:t> kann durch eine vollständige Verbrennung bei hohen Temperaturen und Sauerstoffüberschuss vermieden werden. Leider reagiert unter diesen Bedingungen der Sauerstoff mit dem Luftstickstoff zu giftigen Stickoxiden (</a:t>
            </a:r>
            <a:r>
              <a:rPr lang="de-DE" altLang="de-DE" dirty="0" err="1"/>
              <a:t>NOx</a:t>
            </a:r>
            <a:r>
              <a:rPr lang="de-DE" altLang="de-DE" dirty="0"/>
              <a:t>).</a:t>
            </a:r>
          </a:p>
          <a:p>
            <a:r>
              <a:rPr lang="de-DE" altLang="de-DE" dirty="0"/>
              <a:t>Ein Dilemma für die Motorenbauer:</a:t>
            </a:r>
          </a:p>
          <a:p>
            <a:r>
              <a:rPr lang="de-DE" altLang="de-DE" dirty="0"/>
              <a:t>Die Bedingungen die weniger Stichoxide entstehen lassen, verursachen viel Ruß.</a:t>
            </a:r>
          </a:p>
          <a:p>
            <a:r>
              <a:rPr lang="de-DE" altLang="de-DE" dirty="0"/>
              <a:t>Die Bedingungen die weniger Ruß entstehen lassen, verursachen viele Stickoxide.</a:t>
            </a:r>
          </a:p>
        </p:txBody>
      </p:sp>
    </p:spTree>
    <p:extLst>
      <p:ext uri="{BB962C8B-B14F-4D97-AF65-F5344CB8AC3E}">
        <p14:creationId xmlns:p14="http://schemas.microsoft.com/office/powerpoint/2010/main" val="173595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AEECF43B-8947-48ED-8863-C83ACB503003}" type="slidenum">
              <a:rPr lang="de-DE" altLang="de-DE"/>
              <a:pPr/>
              <a:t>31</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849922" name="Rectangle 2"/>
          <p:cNvSpPr>
            <a:spLocks noGrp="1" noChangeArrowheads="1"/>
          </p:cNvSpPr>
          <p:nvPr>
            <p:ph type="title"/>
          </p:nvPr>
        </p:nvSpPr>
        <p:spPr/>
        <p:txBody>
          <a:bodyPr/>
          <a:lstStyle/>
          <a:p>
            <a:r>
              <a:rPr lang="de-DE" altLang="de-DE"/>
              <a:t>Abgasrückführung (AGR)</a:t>
            </a:r>
          </a:p>
        </p:txBody>
      </p:sp>
      <p:sp>
        <p:nvSpPr>
          <p:cNvPr id="849923" name="Rectangle 3"/>
          <p:cNvSpPr>
            <a:spLocks noGrp="1" noChangeArrowheads="1"/>
          </p:cNvSpPr>
          <p:nvPr>
            <p:ph type="body" idx="1"/>
          </p:nvPr>
        </p:nvSpPr>
        <p:spPr>
          <a:xfrm>
            <a:off x="409575" y="980728"/>
            <a:ext cx="8915400" cy="4497387"/>
          </a:xfrm>
        </p:spPr>
        <p:txBody>
          <a:bodyPr/>
          <a:lstStyle/>
          <a:p>
            <a:pPr>
              <a:lnSpc>
                <a:spcPct val="90000"/>
              </a:lnSpc>
            </a:pPr>
            <a:r>
              <a:rPr lang="de-DE" altLang="de-DE" sz="2000" dirty="0"/>
              <a:t>Die Abgasrückführung wird zur Minderung von Stickoxiden (N0x)  verwendet, hauptsächlich eingesetzt um Emissionsgrenzwerte zu erreichen.</a:t>
            </a:r>
          </a:p>
          <a:p>
            <a:pPr>
              <a:lnSpc>
                <a:spcPct val="90000"/>
              </a:lnSpc>
            </a:pPr>
            <a:r>
              <a:rPr lang="de-DE" altLang="de-DE" sz="2000" dirty="0"/>
              <a:t>Ein Teil der Abgase wird durch ein Rohr mit Steuerventil (Abgasrückführungsventil) wieder der Frischluft zugemischt (externe AGR) (oder Abgas wird in den Ansaugbereich zurückgeschoben – interne AGR)</a:t>
            </a:r>
          </a:p>
          <a:p>
            <a:pPr>
              <a:lnSpc>
                <a:spcPct val="90000"/>
              </a:lnSpc>
            </a:pPr>
            <a:r>
              <a:rPr lang="de-DE" altLang="de-DE" sz="2000" dirty="0"/>
              <a:t>Durch die höhere Wärmekapazität des Abgases wird die Verbrennungstemperatur abgesenkt und es entstehen weniger Stickoxide. Dies führt jedoch zu höheren Anteilen an Kohlenmonoxid und Kohlenwasserstoffen, die jedoch durch Abgaskatalysatoren verringert werden können.</a:t>
            </a:r>
          </a:p>
          <a:p>
            <a:pPr>
              <a:lnSpc>
                <a:spcPct val="90000"/>
              </a:lnSpc>
            </a:pPr>
            <a:r>
              <a:rPr lang="de-DE" altLang="de-DE" sz="2000" dirty="0"/>
              <a:t>Eine Steigerung kann durch einen Abgasrückführungskühler erreicht werden</a:t>
            </a:r>
          </a:p>
          <a:p>
            <a:pPr>
              <a:lnSpc>
                <a:spcPct val="90000"/>
              </a:lnSpc>
            </a:pPr>
            <a:endParaRPr lang="de-DE" altLang="de-DE" sz="2000" dirty="0"/>
          </a:p>
          <a:p>
            <a:pPr>
              <a:lnSpc>
                <a:spcPct val="90000"/>
              </a:lnSpc>
              <a:buFont typeface="Arial Unicode MS" pitchFamily="34" charset="-128"/>
              <a:buNone/>
            </a:pPr>
            <a:r>
              <a:rPr lang="de-DE" altLang="de-DE" sz="2000" dirty="0"/>
              <a:t>(Ab Abgasnorm 4 LKW Bereich schon ab 2005 wird verstärkt das aufwändigere Prinzip der selektiven katalytischen Reduktion SCR eingesetzt) </a:t>
            </a:r>
          </a:p>
          <a:p>
            <a:pPr>
              <a:lnSpc>
                <a:spcPct val="90000"/>
              </a:lnSpc>
            </a:pPr>
            <a:endParaRPr lang="de-DE" altLang="de-DE" sz="2000" dirty="0"/>
          </a:p>
        </p:txBody>
      </p:sp>
    </p:spTree>
    <p:extLst>
      <p:ext uri="{BB962C8B-B14F-4D97-AF65-F5344CB8AC3E}">
        <p14:creationId xmlns:p14="http://schemas.microsoft.com/office/powerpoint/2010/main" val="879859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altLang="de-DE" dirty="0"/>
              <a:t>HSWT    Prof. Dr. U. Groß           					                 </a:t>
            </a:r>
          </a:p>
        </p:txBody>
      </p:sp>
      <p:sp>
        <p:nvSpPr>
          <p:cNvPr id="87042" name="Rectangle 2"/>
          <p:cNvSpPr>
            <a:spLocks noGrp="1" noChangeArrowheads="1"/>
          </p:cNvSpPr>
          <p:nvPr>
            <p:ph type="title"/>
          </p:nvPr>
        </p:nvSpPr>
        <p:spPr/>
        <p:txBody>
          <a:bodyPr/>
          <a:lstStyle/>
          <a:p>
            <a:r>
              <a:rPr lang="en-GB" altLang="de-DE" sz="2400"/>
              <a:t>Abgasrückführung – Senkung der N0x Emissionen</a:t>
            </a:r>
          </a:p>
        </p:txBody>
      </p:sp>
      <p:pic>
        <p:nvPicPr>
          <p:cNvPr id="87043" name="Picture 3" descr="AGRex-Sch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692150"/>
            <a:ext cx="7704138" cy="4711700"/>
          </a:xfrm>
          <a:prstGeom prst="rect">
            <a:avLst/>
          </a:prstGeom>
          <a:noFill/>
          <a:extLst>
            <a:ext uri="{909E8E84-426E-40DD-AFC4-6F175D3DCCD1}">
              <a14:hiddenFill xmlns:a14="http://schemas.microsoft.com/office/drawing/2010/main">
                <a:solidFill>
                  <a:srgbClr val="FFFFFF"/>
                </a:solidFill>
              </a14:hiddenFill>
            </a:ext>
          </a:extLst>
        </p:spPr>
      </p:pic>
      <p:sp>
        <p:nvSpPr>
          <p:cNvPr id="87044" name="Text Box 4"/>
          <p:cNvSpPr txBox="1">
            <a:spLocks noChangeArrowheads="1"/>
          </p:cNvSpPr>
          <p:nvPr/>
        </p:nvSpPr>
        <p:spPr bwMode="auto">
          <a:xfrm>
            <a:off x="704850" y="5300663"/>
            <a:ext cx="849630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a:latin typeface="+mj-lt"/>
              </a:rPr>
              <a:t>Hohe Verbrennungstemperaturen und ein mageres Gemisch (hoher Luftüberschuss) begünstigen N0x Bildung! – </a:t>
            </a:r>
            <a:r>
              <a:rPr lang="de-DE" altLang="de-DE" sz="1600" dirty="0">
                <a:solidFill>
                  <a:schemeClr val="hlink"/>
                </a:solidFill>
                <a:latin typeface="+mj-lt"/>
              </a:rPr>
              <a:t>Temperatur und Luftüberschuss müssen gesenkt werden</a:t>
            </a:r>
          </a:p>
          <a:p>
            <a:pPr>
              <a:spcBef>
                <a:spcPct val="50000"/>
              </a:spcBef>
            </a:pPr>
            <a:r>
              <a:rPr lang="de-DE" altLang="de-DE" sz="1600" dirty="0">
                <a:latin typeface="+mj-lt"/>
              </a:rPr>
              <a:t>Verbrannte Luft wird geregelt der Ansaugluft zugeführt – der Sauerstoffgehalt und die Verbrennungstemperatur sinken – </a:t>
            </a:r>
            <a:r>
              <a:rPr lang="de-DE" altLang="de-DE" sz="1600" dirty="0">
                <a:solidFill>
                  <a:schemeClr val="hlink"/>
                </a:solidFill>
                <a:latin typeface="+mj-lt"/>
              </a:rPr>
              <a:t>weniger Stickoxide</a:t>
            </a:r>
          </a:p>
        </p:txBody>
      </p:sp>
      <p:sp>
        <p:nvSpPr>
          <p:cNvPr id="2" name="Textfeld 1"/>
          <p:cNvSpPr txBox="1"/>
          <p:nvPr/>
        </p:nvSpPr>
        <p:spPr>
          <a:xfrm>
            <a:off x="8514337" y="583669"/>
            <a:ext cx="936104" cy="461665"/>
          </a:xfrm>
          <a:prstGeom prst="rect">
            <a:avLst/>
          </a:prstGeom>
          <a:solidFill>
            <a:srgbClr val="92D050"/>
          </a:solidFill>
        </p:spPr>
        <p:txBody>
          <a:bodyPr wrap="square" rtlCol="0">
            <a:spAutoFit/>
          </a:bodyPr>
          <a:lstStyle/>
          <a:p>
            <a:r>
              <a:rPr lang="de-DE" dirty="0">
                <a:latin typeface="+mj-lt"/>
                <a:hlinkClick r:id="rId3"/>
              </a:rPr>
              <a:t>Film</a:t>
            </a:r>
            <a:endParaRPr lang="de-DE" dirty="0">
              <a:latin typeface="+mj-lt"/>
            </a:endParaRPr>
          </a:p>
        </p:txBody>
      </p:sp>
    </p:spTree>
    <p:extLst>
      <p:ext uri="{BB962C8B-B14F-4D97-AF65-F5344CB8AC3E}">
        <p14:creationId xmlns:p14="http://schemas.microsoft.com/office/powerpoint/2010/main" val="3956136941"/>
      </p:ext>
    </p:extLst>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CC0E4893-17DE-4649-A62F-83272F9AEE67}" type="slidenum">
              <a:rPr lang="de-DE" altLang="de-DE"/>
              <a:pPr/>
              <a:t>33</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823300" name="Rectangle 4"/>
          <p:cNvSpPr>
            <a:spLocks noGrp="1" noChangeArrowheads="1"/>
          </p:cNvSpPr>
          <p:nvPr>
            <p:ph type="title"/>
          </p:nvPr>
        </p:nvSpPr>
        <p:spPr/>
        <p:txBody>
          <a:bodyPr/>
          <a:lstStyle/>
          <a:p>
            <a:r>
              <a:rPr lang="de-DE" altLang="de-DE"/>
              <a:t>VGT und EGR Kreislaufschema</a:t>
            </a:r>
          </a:p>
        </p:txBody>
      </p:sp>
      <p:pic>
        <p:nvPicPr>
          <p:cNvPr id="82329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8000" y="1193006"/>
            <a:ext cx="8893175" cy="4957763"/>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525" y="3184525"/>
            <a:ext cx="487363" cy="487363"/>
          </a:xfrm>
          <a:prstGeom prst="rect">
            <a:avLst/>
          </a:prstGeom>
        </p:spPr>
      </p:pic>
    </p:spTree>
    <p:extLst>
      <p:ext uri="{BB962C8B-B14F-4D97-AF65-F5344CB8AC3E}">
        <p14:creationId xmlns:p14="http://schemas.microsoft.com/office/powerpoint/2010/main" val="289353004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9CB63DA0-FAF4-4DF2-820C-BEF03A73265F}" type="slidenum">
              <a:rPr lang="de-DE" altLang="de-DE"/>
              <a:pPr/>
              <a:t>34</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822276" name="Rectangle 4"/>
          <p:cNvSpPr>
            <a:spLocks noGrp="1" noChangeArrowheads="1"/>
          </p:cNvSpPr>
          <p:nvPr>
            <p:ph type="title"/>
          </p:nvPr>
        </p:nvSpPr>
        <p:spPr/>
        <p:txBody>
          <a:bodyPr/>
          <a:lstStyle/>
          <a:p>
            <a:r>
              <a:rPr lang="de-DE" altLang="de-DE"/>
              <a:t>Externe Abgasrückführung (EGR)</a:t>
            </a:r>
          </a:p>
        </p:txBody>
      </p:sp>
      <p:pic>
        <p:nvPicPr>
          <p:cNvPr id="8222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4850" y="1196975"/>
            <a:ext cx="8820150" cy="492283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39134600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0444FE00-B348-4CB2-9DE9-E77AA5D66B6A}" type="slidenum">
              <a:rPr lang="de-DE" altLang="de-DE"/>
              <a:pPr/>
              <a:t>35</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899074" name="Rectangle 2"/>
          <p:cNvSpPr>
            <a:spLocks noGrp="1" noChangeArrowheads="1"/>
          </p:cNvSpPr>
          <p:nvPr>
            <p:ph type="title"/>
          </p:nvPr>
        </p:nvSpPr>
        <p:spPr/>
        <p:txBody>
          <a:bodyPr/>
          <a:lstStyle/>
          <a:p>
            <a:r>
              <a:rPr lang="en-GB" altLang="de-DE"/>
              <a:t>Abgasrückführung</a:t>
            </a:r>
          </a:p>
        </p:txBody>
      </p:sp>
      <p:pic>
        <p:nvPicPr>
          <p:cNvPr id="899075" name="Picture 3" descr="AgR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6408738" cy="480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59596"/>
      </p:ext>
    </p:extLst>
  </p:cSld>
  <p:clrMapOvr>
    <a:masterClrMapping/>
  </p:clrMapOvr>
  <p:transition spd="med">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de-DE" dirty="0"/>
              <a:t>HSWT    Prof. Dr. U. Groß           					                 </a:t>
            </a:r>
          </a:p>
        </p:txBody>
      </p:sp>
      <p:sp>
        <p:nvSpPr>
          <p:cNvPr id="19462" name="Rectangle 6"/>
          <p:cNvSpPr>
            <a:spLocks noGrp="1" noChangeArrowheads="1"/>
          </p:cNvSpPr>
          <p:nvPr>
            <p:ph type="title"/>
          </p:nvPr>
        </p:nvSpPr>
        <p:spPr/>
        <p:txBody>
          <a:bodyPr/>
          <a:lstStyle/>
          <a:p>
            <a:r>
              <a:rPr lang="de-DE" altLang="de-DE"/>
              <a:t>Hintergründe der neuen Abgasstufen</a:t>
            </a:r>
          </a:p>
        </p:txBody>
      </p:sp>
      <p:pic>
        <p:nvPicPr>
          <p:cNvPr id="1946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1825" y="1268413"/>
            <a:ext cx="8388350" cy="43307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3582401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altLang="de-DE" dirty="0"/>
              <a:t>HSWT    Prof. Dr. U. Groß           					                 </a:t>
            </a:r>
          </a:p>
        </p:txBody>
      </p:sp>
      <p:sp>
        <p:nvSpPr>
          <p:cNvPr id="4100" name="Rectangle 4"/>
          <p:cNvSpPr>
            <a:spLocks noGrp="1" noChangeArrowheads="1"/>
          </p:cNvSpPr>
          <p:nvPr>
            <p:ph type="title"/>
          </p:nvPr>
        </p:nvSpPr>
        <p:spPr/>
        <p:txBody>
          <a:bodyPr/>
          <a:lstStyle/>
          <a:p>
            <a:r>
              <a:rPr lang="de-DE" altLang="de-DE" sz="2400"/>
              <a:t>Geltende und zukünftige europäische Abgasnormen</a:t>
            </a:r>
          </a:p>
        </p:txBody>
      </p:sp>
      <p:pic>
        <p:nvPicPr>
          <p:cNvPr id="410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0389" y="908051"/>
            <a:ext cx="8569325" cy="4740275"/>
          </a:xfrm>
          <a:noFill/>
          <a:ln/>
        </p:spPr>
      </p:pic>
      <p:sp>
        <p:nvSpPr>
          <p:cNvPr id="4103" name="Text Box 7"/>
          <p:cNvSpPr txBox="1">
            <a:spLocks noChangeArrowheads="1"/>
          </p:cNvSpPr>
          <p:nvPr/>
        </p:nvSpPr>
        <p:spPr bwMode="auto">
          <a:xfrm>
            <a:off x="631826" y="6021389"/>
            <a:ext cx="84248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dirty="0">
                <a:latin typeface="+mj-lt"/>
              </a:rPr>
              <a:t>Schadstoffgrenzwerte für Off-Highway-Fahrzeuge mit Dieselmotor</a:t>
            </a:r>
          </a:p>
        </p:txBody>
      </p:sp>
    </p:spTree>
    <p:extLst>
      <p:ext uri="{BB962C8B-B14F-4D97-AF65-F5344CB8AC3E}">
        <p14:creationId xmlns:p14="http://schemas.microsoft.com/office/powerpoint/2010/main" val="3631746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Abgasgesetzgebung</a:t>
            </a:r>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38</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8" y="980728"/>
            <a:ext cx="9395499" cy="3964128"/>
          </a:xfrm>
          <a:prstGeom prst="rect">
            <a:avLst/>
          </a:prstGeom>
        </p:spPr>
      </p:pic>
    </p:spTree>
    <p:extLst>
      <p:ext uri="{BB962C8B-B14F-4D97-AF65-F5344CB8AC3E}">
        <p14:creationId xmlns:p14="http://schemas.microsoft.com/office/powerpoint/2010/main" val="3237373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de-DE" dirty="0"/>
              <a:t>HSWT    Prof. Dr. U. Groß           					                 </a:t>
            </a:r>
          </a:p>
        </p:txBody>
      </p:sp>
      <p:sp>
        <p:nvSpPr>
          <p:cNvPr id="11270" name="Rectangle 6"/>
          <p:cNvSpPr>
            <a:spLocks noGrp="1" noChangeArrowheads="1"/>
          </p:cNvSpPr>
          <p:nvPr>
            <p:ph type="title"/>
          </p:nvPr>
        </p:nvSpPr>
        <p:spPr/>
        <p:txBody>
          <a:bodyPr/>
          <a:lstStyle/>
          <a:p>
            <a:r>
              <a:rPr lang="de-DE" altLang="de-DE"/>
              <a:t>Techniken zur Reduzierung der Emissionen</a:t>
            </a:r>
          </a:p>
        </p:txBody>
      </p:sp>
      <p:pic>
        <p:nvPicPr>
          <p:cNvPr id="1126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0389" y="1268413"/>
            <a:ext cx="7832725" cy="4608512"/>
          </a:xfrm>
          <a:noFill/>
          <a:ln/>
        </p:spPr>
      </p:pic>
    </p:spTree>
    <p:extLst>
      <p:ext uri="{BB962C8B-B14F-4D97-AF65-F5344CB8AC3E}">
        <p14:creationId xmlns:p14="http://schemas.microsoft.com/office/powerpoint/2010/main" val="21660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Foliennummernplatzhalter 2"/>
          <p:cNvSpPr>
            <a:spLocks noGrp="1"/>
          </p:cNvSpPr>
          <p:nvPr>
            <p:ph type="sldNum" sz="quarter" idx="10"/>
          </p:nvPr>
        </p:nvSpPr>
        <p:spPr/>
        <p:txBody>
          <a:bodyPr/>
          <a:lstStyle/>
          <a:p>
            <a:r>
              <a:rPr lang="de-DE" altLang="de-DE"/>
              <a:t> Folie </a:t>
            </a:r>
            <a:fld id="{4F3360B8-3C47-4713-9568-12BA9248F9CC}" type="slidenum">
              <a:rPr lang="de-DE" altLang="de-DE"/>
              <a:pPr/>
              <a:t>4</a:t>
            </a:fld>
            <a:endParaRPr lang="de-DE" altLang="de-DE"/>
          </a:p>
        </p:txBody>
      </p:sp>
      <p:sp>
        <p:nvSpPr>
          <p:cNvPr id="23" name="Fußzeilenplatzhalter 3"/>
          <p:cNvSpPr>
            <a:spLocks noGrp="1"/>
          </p:cNvSpPr>
          <p:nvPr>
            <p:ph type="ftr" sz="quarter" idx="11"/>
          </p:nvPr>
        </p:nvSpPr>
        <p:spPr/>
        <p:txBody>
          <a:bodyPr/>
          <a:lstStyle/>
          <a:p>
            <a:r>
              <a:rPr lang="de-DE" altLang="de-DE" dirty="0"/>
              <a:t>HSWT    Prof. Dr. U. Groß                                </a:t>
            </a:r>
          </a:p>
        </p:txBody>
      </p:sp>
      <p:pic>
        <p:nvPicPr>
          <p:cNvPr id="870403" name="Picture 3" descr="ABGAS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164" y="762000"/>
            <a:ext cx="4003675" cy="5334000"/>
          </a:xfrm>
          <a:prstGeom prst="rect">
            <a:avLst/>
          </a:prstGeom>
          <a:noFill/>
          <a:extLst>
            <a:ext uri="{909E8E84-426E-40DD-AFC4-6F175D3DCCD1}">
              <a14:hiddenFill xmlns:a14="http://schemas.microsoft.com/office/drawing/2010/main">
                <a:solidFill>
                  <a:srgbClr val="FFFFFF"/>
                </a:solidFill>
              </a14:hiddenFill>
            </a:ext>
          </a:extLst>
        </p:spPr>
      </p:pic>
      <p:grpSp>
        <p:nvGrpSpPr>
          <p:cNvPr id="870404" name="Group 4"/>
          <p:cNvGrpSpPr>
            <a:grpSpLocks/>
          </p:cNvGrpSpPr>
          <p:nvPr/>
        </p:nvGrpSpPr>
        <p:grpSpPr bwMode="auto">
          <a:xfrm>
            <a:off x="3124201" y="1066800"/>
            <a:ext cx="1541463" cy="533400"/>
            <a:chOff x="1872" y="672"/>
            <a:chExt cx="960" cy="336"/>
          </a:xfrm>
        </p:grpSpPr>
        <p:sp>
          <p:nvSpPr>
            <p:cNvPr id="870405" name="Text Box 5"/>
            <p:cNvSpPr txBox="1">
              <a:spLocks noChangeArrowheads="1"/>
            </p:cNvSpPr>
            <p:nvPr/>
          </p:nvSpPr>
          <p:spPr bwMode="auto">
            <a:xfrm>
              <a:off x="1872" y="672"/>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Verdichterrad</a:t>
              </a:r>
              <a:endParaRPr lang="de-DE" altLang="de-DE" sz="1800" b="1">
                <a:solidFill>
                  <a:srgbClr val="FF3300"/>
                </a:solidFill>
              </a:endParaRPr>
            </a:p>
          </p:txBody>
        </p:sp>
        <p:sp>
          <p:nvSpPr>
            <p:cNvPr id="870406" name="Line 6"/>
            <p:cNvSpPr>
              <a:spLocks noChangeShapeType="1"/>
            </p:cNvSpPr>
            <p:nvPr/>
          </p:nvSpPr>
          <p:spPr bwMode="auto">
            <a:xfrm>
              <a:off x="2256" y="864"/>
              <a:ext cx="576"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70407" name="Group 7"/>
          <p:cNvGrpSpPr>
            <a:grpSpLocks/>
          </p:cNvGrpSpPr>
          <p:nvPr/>
        </p:nvGrpSpPr>
        <p:grpSpPr bwMode="auto">
          <a:xfrm>
            <a:off x="4249738" y="762000"/>
            <a:ext cx="1782762" cy="609600"/>
            <a:chOff x="2640" y="480"/>
            <a:chExt cx="960" cy="384"/>
          </a:xfrm>
        </p:grpSpPr>
        <p:sp>
          <p:nvSpPr>
            <p:cNvPr id="870408" name="Text Box 8"/>
            <p:cNvSpPr txBox="1">
              <a:spLocks noChangeArrowheads="1"/>
            </p:cNvSpPr>
            <p:nvPr/>
          </p:nvSpPr>
          <p:spPr bwMode="auto">
            <a:xfrm>
              <a:off x="2640" y="480"/>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400">
                  <a:solidFill>
                    <a:srgbClr val="000000"/>
                  </a:solidFill>
                </a:rPr>
                <a:t>Druckölanschluß</a:t>
              </a:r>
              <a:endParaRPr lang="de-DE" altLang="de-DE" sz="1800" b="1">
                <a:solidFill>
                  <a:srgbClr val="FF3300"/>
                </a:solidFill>
              </a:endParaRPr>
            </a:p>
          </p:txBody>
        </p:sp>
        <p:sp>
          <p:nvSpPr>
            <p:cNvPr id="870409" name="Line 9"/>
            <p:cNvSpPr>
              <a:spLocks noChangeShapeType="1"/>
            </p:cNvSpPr>
            <p:nvPr/>
          </p:nvSpPr>
          <p:spPr bwMode="auto">
            <a:xfrm flipH="1">
              <a:off x="3072" y="672"/>
              <a:ext cx="0"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70410" name="Group 10"/>
          <p:cNvGrpSpPr>
            <a:grpSpLocks/>
          </p:cNvGrpSpPr>
          <p:nvPr/>
        </p:nvGrpSpPr>
        <p:grpSpPr bwMode="auto">
          <a:xfrm>
            <a:off x="5445126" y="1066800"/>
            <a:ext cx="1406525" cy="609600"/>
            <a:chOff x="3456" y="672"/>
            <a:chExt cx="960" cy="384"/>
          </a:xfrm>
        </p:grpSpPr>
        <p:sp>
          <p:nvSpPr>
            <p:cNvPr id="870411" name="Text Box 11"/>
            <p:cNvSpPr txBox="1">
              <a:spLocks noChangeArrowheads="1"/>
            </p:cNvSpPr>
            <p:nvPr/>
          </p:nvSpPr>
          <p:spPr bwMode="auto">
            <a:xfrm>
              <a:off x="3600" y="672"/>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Turbinenrad</a:t>
              </a:r>
              <a:endParaRPr lang="de-DE" altLang="de-DE" sz="1800" b="1">
                <a:solidFill>
                  <a:srgbClr val="FF3300"/>
                </a:solidFill>
              </a:endParaRPr>
            </a:p>
          </p:txBody>
        </p:sp>
        <p:sp>
          <p:nvSpPr>
            <p:cNvPr id="870412" name="Line 12"/>
            <p:cNvSpPr>
              <a:spLocks noChangeShapeType="1"/>
            </p:cNvSpPr>
            <p:nvPr/>
          </p:nvSpPr>
          <p:spPr bwMode="auto">
            <a:xfrm flipH="1">
              <a:off x="3456" y="864"/>
              <a:ext cx="43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70413" name="Text Box 13"/>
          <p:cNvSpPr txBox="1">
            <a:spLocks noChangeArrowheads="1"/>
          </p:cNvSpPr>
          <p:nvPr/>
        </p:nvSpPr>
        <p:spPr bwMode="auto">
          <a:xfrm>
            <a:off x="6148388" y="1524000"/>
            <a:ext cx="8445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zum Schall-dämpfer</a:t>
            </a:r>
            <a:endParaRPr lang="de-DE" altLang="de-DE" sz="1800" b="1">
              <a:solidFill>
                <a:srgbClr val="FF3300"/>
              </a:solidFill>
            </a:endParaRPr>
          </a:p>
        </p:txBody>
      </p:sp>
      <p:sp>
        <p:nvSpPr>
          <p:cNvPr id="870414" name="Text Box 14"/>
          <p:cNvSpPr txBox="1">
            <a:spLocks noChangeArrowheads="1"/>
          </p:cNvSpPr>
          <p:nvPr/>
        </p:nvSpPr>
        <p:spPr bwMode="auto">
          <a:xfrm>
            <a:off x="2913063" y="1524000"/>
            <a:ext cx="844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vom Luftfilter</a:t>
            </a:r>
            <a:endParaRPr lang="de-DE" altLang="de-DE" sz="1800" b="1">
              <a:solidFill>
                <a:srgbClr val="FF3300"/>
              </a:solidFill>
            </a:endParaRPr>
          </a:p>
        </p:txBody>
      </p:sp>
      <p:sp>
        <p:nvSpPr>
          <p:cNvPr id="870415" name="Text Box 15"/>
          <p:cNvSpPr txBox="1">
            <a:spLocks noChangeArrowheads="1"/>
          </p:cNvSpPr>
          <p:nvPr/>
        </p:nvSpPr>
        <p:spPr bwMode="auto">
          <a:xfrm>
            <a:off x="3054351" y="3124200"/>
            <a:ext cx="8429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Lade-luft-kühler</a:t>
            </a:r>
            <a:endParaRPr lang="de-DE" altLang="de-DE" sz="1800" b="1">
              <a:solidFill>
                <a:srgbClr val="FF3300"/>
              </a:solidFill>
            </a:endParaRPr>
          </a:p>
        </p:txBody>
      </p:sp>
      <p:grpSp>
        <p:nvGrpSpPr>
          <p:cNvPr id="870416" name="Group 16"/>
          <p:cNvGrpSpPr>
            <a:grpSpLocks/>
          </p:cNvGrpSpPr>
          <p:nvPr/>
        </p:nvGrpSpPr>
        <p:grpSpPr bwMode="auto">
          <a:xfrm>
            <a:off x="3054351" y="3810000"/>
            <a:ext cx="1406525" cy="609600"/>
            <a:chOff x="1824" y="2400"/>
            <a:chExt cx="960" cy="384"/>
          </a:xfrm>
        </p:grpSpPr>
        <p:sp>
          <p:nvSpPr>
            <p:cNvPr id="870417" name="Line 17"/>
            <p:cNvSpPr>
              <a:spLocks noChangeShapeType="1"/>
            </p:cNvSpPr>
            <p:nvPr/>
          </p:nvSpPr>
          <p:spPr bwMode="auto">
            <a:xfrm flipV="1">
              <a:off x="2400" y="2400"/>
              <a:ext cx="384"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0418" name="Text Box 18"/>
            <p:cNvSpPr txBox="1">
              <a:spLocks noChangeArrowheads="1"/>
            </p:cNvSpPr>
            <p:nvPr/>
          </p:nvSpPr>
          <p:spPr bwMode="auto">
            <a:xfrm>
              <a:off x="1824" y="2592"/>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Einlaßventil</a:t>
              </a:r>
              <a:endParaRPr lang="de-DE" altLang="de-DE" sz="1800" b="1">
                <a:solidFill>
                  <a:srgbClr val="FF3300"/>
                </a:solidFill>
              </a:endParaRPr>
            </a:p>
          </p:txBody>
        </p:sp>
      </p:grpSp>
      <p:grpSp>
        <p:nvGrpSpPr>
          <p:cNvPr id="870419" name="Group 19"/>
          <p:cNvGrpSpPr>
            <a:grpSpLocks/>
          </p:cNvGrpSpPr>
          <p:nvPr/>
        </p:nvGrpSpPr>
        <p:grpSpPr bwMode="auto">
          <a:xfrm>
            <a:off x="4953000" y="3886200"/>
            <a:ext cx="1758950" cy="533400"/>
            <a:chOff x="3120" y="2448"/>
            <a:chExt cx="1200" cy="336"/>
          </a:xfrm>
        </p:grpSpPr>
        <p:sp>
          <p:nvSpPr>
            <p:cNvPr id="870420" name="Line 20"/>
            <p:cNvSpPr>
              <a:spLocks noChangeShapeType="1"/>
            </p:cNvSpPr>
            <p:nvPr/>
          </p:nvSpPr>
          <p:spPr bwMode="auto">
            <a:xfrm flipH="1" flipV="1">
              <a:off x="3120" y="2448"/>
              <a:ext cx="384"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0421" name="Text Box 21"/>
            <p:cNvSpPr txBox="1">
              <a:spLocks noChangeArrowheads="1"/>
            </p:cNvSpPr>
            <p:nvPr/>
          </p:nvSpPr>
          <p:spPr bwMode="auto">
            <a:xfrm>
              <a:off x="3504" y="2592"/>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Auslaßventil</a:t>
              </a:r>
              <a:endParaRPr lang="de-DE" altLang="de-DE" sz="1800" b="1">
                <a:solidFill>
                  <a:srgbClr val="FF3300"/>
                </a:solidFill>
              </a:endParaRPr>
            </a:p>
          </p:txBody>
        </p:sp>
      </p:grpSp>
      <p:sp>
        <p:nvSpPr>
          <p:cNvPr id="870422" name="Rectangle 22"/>
          <p:cNvSpPr>
            <a:spLocks noGrp="1" noChangeArrowheads="1"/>
          </p:cNvSpPr>
          <p:nvPr>
            <p:ph type="title"/>
          </p:nvPr>
        </p:nvSpPr>
        <p:spPr/>
        <p:txBody>
          <a:bodyPr/>
          <a:lstStyle/>
          <a:p>
            <a:pPr algn="ctr"/>
            <a:r>
              <a:rPr lang="de-DE" altLang="de-DE"/>
              <a:t>Abgasturbolader Funktionsprinzip</a:t>
            </a:r>
          </a:p>
        </p:txBody>
      </p:sp>
    </p:spTree>
    <p:extLst>
      <p:ext uri="{BB962C8B-B14F-4D97-AF65-F5344CB8AC3E}">
        <p14:creationId xmlns:p14="http://schemas.microsoft.com/office/powerpoint/2010/main" val="1779654978"/>
      </p:ext>
    </p:extLst>
  </p:cSld>
  <p:clrMapOvr>
    <a:masterClrMapping/>
  </p:clrMapOvr>
  <p:transition spd="med">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6"/>
          <p:cNvSpPr>
            <a:spLocks noGrp="1"/>
          </p:cNvSpPr>
          <p:nvPr>
            <p:ph type="ftr" sz="quarter" idx="11"/>
          </p:nvPr>
        </p:nvSpPr>
        <p:spPr/>
        <p:txBody>
          <a:bodyPr/>
          <a:lstStyle/>
          <a:p>
            <a:r>
              <a:rPr lang="de-DE" altLang="de-DE" dirty="0"/>
              <a:t>HSWT    Prof. Dr. U. Groß           					                 </a:t>
            </a:r>
          </a:p>
        </p:txBody>
      </p:sp>
      <p:sp>
        <p:nvSpPr>
          <p:cNvPr id="25609" name="Rectangle 9"/>
          <p:cNvSpPr>
            <a:spLocks noGrp="1" noChangeArrowheads="1"/>
          </p:cNvSpPr>
          <p:nvPr>
            <p:ph type="title"/>
          </p:nvPr>
        </p:nvSpPr>
        <p:spPr/>
        <p:txBody>
          <a:bodyPr/>
          <a:lstStyle/>
          <a:p>
            <a:r>
              <a:rPr lang="de-DE" altLang="de-DE" sz="2400"/>
              <a:t>Gekühlte Abgasrückführung + Dieselpartikelfilter</a:t>
            </a:r>
          </a:p>
        </p:txBody>
      </p:sp>
      <p:pic>
        <p:nvPicPr>
          <p:cNvPr id="25605"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60389" y="836613"/>
            <a:ext cx="8137525" cy="469265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5608"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961064" y="1412875"/>
            <a:ext cx="2257425" cy="21717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25614" name="Text Box 14"/>
          <p:cNvSpPr txBox="1">
            <a:spLocks noChangeArrowheads="1"/>
          </p:cNvSpPr>
          <p:nvPr/>
        </p:nvSpPr>
        <p:spPr bwMode="auto">
          <a:xfrm>
            <a:off x="631825" y="5589588"/>
            <a:ext cx="8497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400" b="1"/>
          </a:p>
        </p:txBody>
      </p:sp>
      <p:sp>
        <p:nvSpPr>
          <p:cNvPr id="25615" name="Text Box 15"/>
          <p:cNvSpPr txBox="1">
            <a:spLocks noChangeArrowheads="1"/>
          </p:cNvSpPr>
          <p:nvPr/>
        </p:nvSpPr>
        <p:spPr bwMode="auto">
          <a:xfrm>
            <a:off x="631826" y="5589588"/>
            <a:ext cx="8353425"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GB" altLang="de-DE" sz="1200" b="1" dirty="0">
                <a:latin typeface="+mj-lt"/>
              </a:rPr>
              <a:t> </a:t>
            </a:r>
            <a:r>
              <a:rPr lang="en-GB" altLang="de-DE" sz="1200" b="1" dirty="0" err="1">
                <a:latin typeface="+mj-lt"/>
              </a:rPr>
              <a:t>Aktive</a:t>
            </a:r>
            <a:r>
              <a:rPr lang="en-GB" altLang="de-DE" sz="1200" b="1" dirty="0">
                <a:latin typeface="+mj-lt"/>
              </a:rPr>
              <a:t> DPF </a:t>
            </a:r>
            <a:r>
              <a:rPr lang="en-GB" altLang="de-DE" sz="1200" b="1" dirty="0" err="1">
                <a:latin typeface="+mj-lt"/>
              </a:rPr>
              <a:t>werden</a:t>
            </a:r>
            <a:r>
              <a:rPr lang="en-GB" altLang="de-DE" sz="1200" b="1" dirty="0">
                <a:latin typeface="+mj-lt"/>
              </a:rPr>
              <a:t> </a:t>
            </a:r>
            <a:r>
              <a:rPr lang="en-GB" altLang="de-DE" sz="1200" b="1" dirty="0" err="1">
                <a:latin typeface="+mj-lt"/>
              </a:rPr>
              <a:t>regeneriert</a:t>
            </a:r>
            <a:r>
              <a:rPr lang="en-GB" altLang="de-DE" sz="1200" b="1" dirty="0">
                <a:latin typeface="+mj-lt"/>
              </a:rPr>
              <a:t>, </a:t>
            </a:r>
            <a:r>
              <a:rPr lang="en-GB" altLang="de-DE" sz="1200" b="1" dirty="0" err="1">
                <a:latin typeface="+mj-lt"/>
              </a:rPr>
              <a:t>indem</a:t>
            </a:r>
            <a:r>
              <a:rPr lang="en-GB" altLang="de-DE" sz="1200" b="1" dirty="0">
                <a:latin typeface="+mj-lt"/>
              </a:rPr>
              <a:t> die </a:t>
            </a:r>
            <a:r>
              <a:rPr lang="en-GB" altLang="de-DE" sz="1200" b="1" dirty="0" err="1">
                <a:latin typeface="+mj-lt"/>
              </a:rPr>
              <a:t>Einspritzdüsen</a:t>
            </a:r>
            <a:r>
              <a:rPr lang="en-GB" altLang="de-DE" sz="1200" b="1" dirty="0">
                <a:latin typeface="+mj-lt"/>
              </a:rPr>
              <a:t> </a:t>
            </a:r>
            <a:r>
              <a:rPr lang="en-GB" altLang="de-DE" sz="1200" b="1" dirty="0" err="1">
                <a:latin typeface="+mj-lt"/>
              </a:rPr>
              <a:t>Kraftstoff</a:t>
            </a:r>
            <a:r>
              <a:rPr lang="en-GB" altLang="de-DE" sz="1200" b="1" dirty="0">
                <a:latin typeface="+mj-lt"/>
              </a:rPr>
              <a:t> in den </a:t>
            </a:r>
            <a:r>
              <a:rPr lang="en-GB" altLang="de-DE" sz="1200" b="1" dirty="0" err="1">
                <a:latin typeface="+mj-lt"/>
              </a:rPr>
              <a:t>Abagasstrom</a:t>
            </a:r>
            <a:r>
              <a:rPr lang="en-GB" altLang="de-DE" sz="1200" b="1" dirty="0">
                <a:latin typeface="+mj-lt"/>
              </a:rPr>
              <a:t> </a:t>
            </a:r>
            <a:r>
              <a:rPr lang="en-GB" altLang="de-DE" sz="1200" b="1" dirty="0" err="1">
                <a:latin typeface="+mj-lt"/>
              </a:rPr>
              <a:t>injezieren</a:t>
            </a:r>
            <a:r>
              <a:rPr lang="en-GB" altLang="de-DE" sz="1200" b="1" dirty="0">
                <a:latin typeface="+mj-lt"/>
              </a:rPr>
              <a:t>, der </a:t>
            </a:r>
            <a:r>
              <a:rPr lang="en-GB" altLang="de-DE" sz="1200" b="1" dirty="0" err="1">
                <a:latin typeface="+mj-lt"/>
              </a:rPr>
              <a:t>bei</a:t>
            </a:r>
            <a:r>
              <a:rPr lang="en-GB" altLang="de-DE" sz="1200" b="1" dirty="0">
                <a:latin typeface="+mj-lt"/>
              </a:rPr>
              <a:t> </a:t>
            </a:r>
            <a:r>
              <a:rPr lang="en-GB" altLang="de-DE" sz="1200" b="1" dirty="0" err="1">
                <a:latin typeface="+mj-lt"/>
              </a:rPr>
              <a:t>Luftüberschuss</a:t>
            </a:r>
            <a:r>
              <a:rPr lang="en-GB" altLang="de-DE" sz="1200" b="1" dirty="0">
                <a:latin typeface="+mj-lt"/>
              </a:rPr>
              <a:t> und </a:t>
            </a:r>
            <a:r>
              <a:rPr lang="en-GB" altLang="de-DE" sz="1200" b="1" dirty="0" err="1">
                <a:latin typeface="+mj-lt"/>
              </a:rPr>
              <a:t>hoher</a:t>
            </a:r>
            <a:r>
              <a:rPr lang="en-GB" altLang="de-DE" sz="1200" b="1" dirty="0">
                <a:latin typeface="+mj-lt"/>
              </a:rPr>
              <a:t> </a:t>
            </a:r>
            <a:r>
              <a:rPr lang="en-GB" altLang="de-DE" sz="1200" b="1" dirty="0" err="1">
                <a:latin typeface="+mj-lt"/>
              </a:rPr>
              <a:t>Temperatur</a:t>
            </a:r>
            <a:r>
              <a:rPr lang="en-GB" altLang="de-DE" sz="1200" b="1" dirty="0">
                <a:latin typeface="+mj-lt"/>
              </a:rPr>
              <a:t> die </a:t>
            </a:r>
            <a:r>
              <a:rPr lang="en-GB" altLang="de-DE" sz="1200" b="1" dirty="0" err="1">
                <a:latin typeface="+mj-lt"/>
              </a:rPr>
              <a:t>Russablagerung</a:t>
            </a:r>
            <a:r>
              <a:rPr lang="en-GB" altLang="de-DE" sz="1200" b="1" dirty="0">
                <a:latin typeface="+mj-lt"/>
              </a:rPr>
              <a:t> </a:t>
            </a:r>
            <a:r>
              <a:rPr lang="en-GB" altLang="de-DE" sz="1200" b="1" dirty="0" err="1">
                <a:latin typeface="+mj-lt"/>
              </a:rPr>
              <a:t>abbrennt</a:t>
            </a:r>
            <a:r>
              <a:rPr lang="en-GB" altLang="de-DE" sz="1200" b="1" dirty="0">
                <a:latin typeface="+mj-lt"/>
              </a:rPr>
              <a:t> (</a:t>
            </a:r>
            <a:r>
              <a:rPr lang="en-GB" altLang="de-DE" sz="1200" b="1" dirty="0" err="1">
                <a:latin typeface="+mj-lt"/>
              </a:rPr>
              <a:t>Aschearme</a:t>
            </a:r>
            <a:r>
              <a:rPr lang="en-GB" altLang="de-DE" sz="1200" b="1" dirty="0">
                <a:latin typeface="+mj-lt"/>
              </a:rPr>
              <a:t> </a:t>
            </a:r>
            <a:r>
              <a:rPr lang="en-GB" altLang="de-DE" sz="1200" b="1" dirty="0" err="1">
                <a:latin typeface="+mj-lt"/>
              </a:rPr>
              <a:t>Spezialmotoröle</a:t>
            </a:r>
            <a:r>
              <a:rPr lang="en-GB" altLang="de-DE" sz="1200" b="1" dirty="0">
                <a:latin typeface="+mj-lt"/>
              </a:rPr>
              <a:t> </a:t>
            </a:r>
            <a:r>
              <a:rPr lang="en-GB" altLang="de-DE" sz="1200" b="1" dirty="0" err="1">
                <a:latin typeface="+mj-lt"/>
              </a:rPr>
              <a:t>erforderlich</a:t>
            </a:r>
            <a:r>
              <a:rPr lang="en-GB" altLang="de-DE" sz="1200" b="1" dirty="0">
                <a:latin typeface="+mj-lt"/>
              </a:rPr>
              <a:t>)</a:t>
            </a:r>
          </a:p>
          <a:p>
            <a:pPr>
              <a:buFontTx/>
              <a:buChar char="•"/>
            </a:pPr>
            <a:r>
              <a:rPr lang="en-GB" altLang="de-DE" sz="1200" b="1" dirty="0">
                <a:latin typeface="+mj-lt"/>
              </a:rPr>
              <a:t> Passive DPF </a:t>
            </a:r>
            <a:r>
              <a:rPr lang="en-GB" altLang="de-DE" sz="1200" b="1" dirty="0" err="1">
                <a:latin typeface="+mj-lt"/>
              </a:rPr>
              <a:t>benötigen</a:t>
            </a:r>
            <a:r>
              <a:rPr lang="en-GB" altLang="de-DE" sz="1200" b="1" dirty="0">
                <a:latin typeface="+mj-lt"/>
              </a:rPr>
              <a:t> </a:t>
            </a:r>
            <a:r>
              <a:rPr lang="en-GB" altLang="de-DE" sz="1200" b="1" dirty="0" err="1">
                <a:latin typeface="+mj-lt"/>
              </a:rPr>
              <a:t>katalytische</a:t>
            </a:r>
            <a:r>
              <a:rPr lang="en-GB" altLang="de-DE" sz="1200" b="1" dirty="0">
                <a:latin typeface="+mj-lt"/>
              </a:rPr>
              <a:t> </a:t>
            </a:r>
            <a:r>
              <a:rPr lang="en-GB" altLang="de-DE" sz="1200" b="1" dirty="0" err="1">
                <a:latin typeface="+mj-lt"/>
              </a:rPr>
              <a:t>Oberfläche</a:t>
            </a:r>
            <a:r>
              <a:rPr lang="en-GB" altLang="de-DE" sz="1200" b="1" dirty="0">
                <a:latin typeface="+mj-lt"/>
              </a:rPr>
              <a:t> und/</a:t>
            </a:r>
            <a:r>
              <a:rPr lang="en-GB" altLang="de-DE" sz="1200" b="1" dirty="0" err="1">
                <a:latin typeface="+mj-lt"/>
              </a:rPr>
              <a:t>oder</a:t>
            </a:r>
            <a:r>
              <a:rPr lang="en-GB" altLang="de-DE" sz="1200" b="1" dirty="0">
                <a:latin typeface="+mj-lt"/>
              </a:rPr>
              <a:t> </a:t>
            </a:r>
            <a:r>
              <a:rPr lang="en-GB" altLang="de-DE" sz="1200" b="1" dirty="0" err="1">
                <a:latin typeface="+mj-lt"/>
              </a:rPr>
              <a:t>Zusätze</a:t>
            </a:r>
            <a:r>
              <a:rPr lang="en-GB" altLang="de-DE" sz="1200" b="1" dirty="0">
                <a:latin typeface="+mj-lt"/>
              </a:rPr>
              <a:t> </a:t>
            </a:r>
            <a:r>
              <a:rPr lang="en-GB" altLang="de-DE" sz="1200" b="1" dirty="0" err="1">
                <a:latin typeface="+mj-lt"/>
              </a:rPr>
              <a:t>im</a:t>
            </a:r>
            <a:r>
              <a:rPr lang="en-GB" altLang="de-DE" sz="1200" b="1" dirty="0">
                <a:latin typeface="+mj-lt"/>
              </a:rPr>
              <a:t> </a:t>
            </a:r>
            <a:r>
              <a:rPr lang="en-GB" altLang="de-DE" sz="1200" b="1" dirty="0" err="1">
                <a:latin typeface="+mj-lt"/>
              </a:rPr>
              <a:t>Kraftstoff</a:t>
            </a:r>
            <a:r>
              <a:rPr lang="en-GB" altLang="de-DE" sz="1200" b="1" dirty="0">
                <a:latin typeface="+mj-lt"/>
              </a:rPr>
              <a:t>, </a:t>
            </a:r>
            <a:r>
              <a:rPr lang="en-GB" altLang="de-DE" sz="1200" b="1" dirty="0" err="1">
                <a:latin typeface="+mj-lt"/>
              </a:rPr>
              <a:t>Reaktion</a:t>
            </a:r>
            <a:r>
              <a:rPr lang="en-GB" altLang="de-DE" sz="1200" b="1" dirty="0">
                <a:latin typeface="+mj-lt"/>
              </a:rPr>
              <a:t> </a:t>
            </a:r>
            <a:r>
              <a:rPr lang="en-GB" altLang="de-DE" sz="1200" b="1" dirty="0" err="1">
                <a:latin typeface="+mj-lt"/>
              </a:rPr>
              <a:t>mit</a:t>
            </a:r>
            <a:r>
              <a:rPr lang="en-GB" altLang="de-DE" sz="1200" b="1" dirty="0">
                <a:latin typeface="+mj-lt"/>
              </a:rPr>
              <a:t> CO </a:t>
            </a:r>
            <a:r>
              <a:rPr lang="en-GB" altLang="de-DE" sz="1200" b="1">
                <a:latin typeface="+mj-lt"/>
              </a:rPr>
              <a:t>und HC</a:t>
            </a:r>
          </a:p>
          <a:p>
            <a:pPr algn="l"/>
            <a:r>
              <a:rPr lang="en-GB" altLang="de-DE" b="1">
                <a:latin typeface="+mj-lt"/>
              </a:rPr>
              <a:t> </a:t>
            </a:r>
            <a:r>
              <a:rPr lang="de-DE" altLang="de-DE" sz="1200" b="1">
                <a:latin typeface="+mj-lt"/>
              </a:rPr>
              <a:t>Dieseloxidationskatalysatoren (DOC) werden eingesetzt, um die Kohlenwasserstoff- (HC-) und die Kohlenmonoxid- (CO-) Emissionen zu vermindern. </a:t>
            </a:r>
            <a:endParaRPr lang="en-GB" altLang="de-DE" b="1" dirty="0">
              <a:latin typeface="+mj-lt"/>
            </a:endParaRPr>
          </a:p>
          <a:p>
            <a:pPr>
              <a:spcBef>
                <a:spcPct val="50000"/>
              </a:spcBef>
            </a:pPr>
            <a:endParaRPr lang="de-DE" altLang="de-DE" sz="1400" dirty="0">
              <a:latin typeface="+mj-lt"/>
            </a:endParaRPr>
          </a:p>
        </p:txBody>
      </p:sp>
      <p:sp>
        <p:nvSpPr>
          <p:cNvPr id="2" name="Pfeil nach unten 1"/>
          <p:cNvSpPr/>
          <p:nvPr/>
        </p:nvSpPr>
        <p:spPr bwMode="auto">
          <a:xfrm>
            <a:off x="272480" y="5733256"/>
            <a:ext cx="234860" cy="2880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78371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5"/>
          <p:cNvSpPr>
            <a:spLocks noGrp="1"/>
          </p:cNvSpPr>
          <p:nvPr>
            <p:ph type="ftr" sz="quarter" idx="11"/>
          </p:nvPr>
        </p:nvSpPr>
        <p:spPr/>
        <p:txBody>
          <a:bodyPr/>
          <a:lstStyle/>
          <a:p>
            <a:r>
              <a:rPr lang="de-DE" altLang="de-DE" dirty="0"/>
              <a:t>HSWT    Prof. Dr. U. Groß           					                 </a:t>
            </a:r>
          </a:p>
        </p:txBody>
      </p:sp>
      <p:sp>
        <p:nvSpPr>
          <p:cNvPr id="27651" name="Rectangle 3"/>
          <p:cNvSpPr>
            <a:spLocks noGrp="1" noChangeArrowheads="1"/>
          </p:cNvSpPr>
          <p:nvPr>
            <p:ph type="title"/>
          </p:nvPr>
        </p:nvSpPr>
        <p:spPr/>
        <p:txBody>
          <a:bodyPr/>
          <a:lstStyle/>
          <a:p>
            <a:r>
              <a:rPr lang="de-DE" altLang="de-DE" sz="2400"/>
              <a:t>Gekühlte Abgasrückführung + Dieselpartikelfilter</a:t>
            </a:r>
          </a:p>
        </p:txBody>
      </p:sp>
      <p:sp>
        <p:nvSpPr>
          <p:cNvPr id="27652" name="Rectangle 4"/>
          <p:cNvSpPr>
            <a:spLocks noGrp="1" noChangeArrowheads="1"/>
          </p:cNvSpPr>
          <p:nvPr>
            <p:ph type="body" sz="half" idx="1"/>
          </p:nvPr>
        </p:nvSpPr>
        <p:spPr/>
        <p:txBody>
          <a:bodyPr/>
          <a:lstStyle/>
          <a:p>
            <a:pPr>
              <a:buFont typeface="Arial Unicode MS" panose="020B0604020202020204" pitchFamily="34" charset="-128"/>
              <a:buNone/>
            </a:pPr>
            <a:r>
              <a:rPr lang="de-DE" altLang="de-DE" sz="2000"/>
              <a:t>	</a:t>
            </a:r>
            <a:r>
              <a:rPr lang="de-DE" altLang="de-DE"/>
              <a:t>Vorteile</a:t>
            </a:r>
          </a:p>
          <a:p>
            <a:r>
              <a:rPr lang="de-DE" altLang="de-DE" sz="2000"/>
              <a:t>Keine zusätzlichen Betriebsmittel erforderlich</a:t>
            </a:r>
          </a:p>
          <a:p>
            <a:pPr>
              <a:buFont typeface="Arial Unicode MS" panose="020B0604020202020204" pitchFamily="34" charset="-128"/>
              <a:buNone/>
            </a:pPr>
            <a:endParaRPr lang="de-DE" altLang="de-DE" sz="2000"/>
          </a:p>
        </p:txBody>
      </p:sp>
      <p:sp>
        <p:nvSpPr>
          <p:cNvPr id="27653" name="Rectangle 5"/>
          <p:cNvSpPr>
            <a:spLocks noGrp="1" noChangeArrowheads="1"/>
          </p:cNvSpPr>
          <p:nvPr>
            <p:ph type="body" sz="half" idx="2"/>
          </p:nvPr>
        </p:nvSpPr>
        <p:spPr/>
        <p:txBody>
          <a:bodyPr/>
          <a:lstStyle/>
          <a:p>
            <a:pPr>
              <a:buFont typeface="Arial Unicode MS" panose="020B0604020202020204" pitchFamily="34" charset="-128"/>
              <a:buNone/>
            </a:pPr>
            <a:r>
              <a:rPr lang="de-DE" altLang="de-DE" sz="2000"/>
              <a:t>	</a:t>
            </a:r>
            <a:r>
              <a:rPr lang="de-DE" altLang="de-DE"/>
              <a:t>Nachteile</a:t>
            </a:r>
          </a:p>
          <a:p>
            <a:r>
              <a:rPr lang="de-DE" altLang="de-DE" sz="2000"/>
              <a:t>Regeneration der Partikel erforderlich</a:t>
            </a:r>
          </a:p>
          <a:p>
            <a:r>
              <a:rPr lang="de-DE" altLang="de-DE" sz="2000"/>
              <a:t>Erforderliche Kühlleistung der Motoren wird steigen</a:t>
            </a:r>
          </a:p>
          <a:p>
            <a:r>
              <a:rPr lang="de-DE" altLang="de-DE" sz="2000"/>
              <a:t>Mehrkosten Motoröle (aschearm)?</a:t>
            </a:r>
          </a:p>
          <a:p>
            <a:endParaRPr lang="de-DE" altLang="de-DE" sz="2000"/>
          </a:p>
        </p:txBody>
      </p:sp>
    </p:spTree>
    <p:extLst>
      <p:ext uri="{BB962C8B-B14F-4D97-AF65-F5344CB8AC3E}">
        <p14:creationId xmlns:p14="http://schemas.microsoft.com/office/powerpoint/2010/main" val="257544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5"/>
          <p:cNvSpPr>
            <a:spLocks noGrp="1"/>
          </p:cNvSpPr>
          <p:nvPr>
            <p:ph type="ftr" sz="quarter" idx="11"/>
          </p:nvPr>
        </p:nvSpPr>
        <p:spPr/>
        <p:txBody>
          <a:bodyPr/>
          <a:lstStyle/>
          <a:p>
            <a:r>
              <a:rPr lang="de-DE" altLang="de-DE" dirty="0"/>
              <a:t>HSWT    Prof. Dr. U. Groß           					                 </a:t>
            </a:r>
          </a:p>
        </p:txBody>
      </p:sp>
      <p:sp>
        <p:nvSpPr>
          <p:cNvPr id="28679" name="Rectangle 7"/>
          <p:cNvSpPr>
            <a:spLocks noGrp="1" noChangeArrowheads="1"/>
          </p:cNvSpPr>
          <p:nvPr>
            <p:ph type="title"/>
          </p:nvPr>
        </p:nvSpPr>
        <p:spPr/>
        <p:txBody>
          <a:bodyPr/>
          <a:lstStyle/>
          <a:p>
            <a:r>
              <a:rPr lang="de-DE" altLang="de-DE"/>
              <a:t>Selective-Catalytic-Reduction (SCR)</a:t>
            </a:r>
          </a:p>
        </p:txBody>
      </p:sp>
      <p:pic>
        <p:nvPicPr>
          <p:cNvPr id="2867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31826" y="765176"/>
            <a:ext cx="8424863" cy="4875213"/>
          </a:xfrm>
          <a:noFill/>
          <a:ln/>
        </p:spPr>
      </p:pic>
      <p:pic>
        <p:nvPicPr>
          <p:cNvPr id="28682" name="Picture 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0388" y="4457700"/>
            <a:ext cx="2519362" cy="2400300"/>
          </a:xfrm>
          <a:noFill/>
          <a:ln/>
        </p:spPr>
      </p:pic>
      <p:sp>
        <p:nvSpPr>
          <p:cNvPr id="2" name="Textfeld 1"/>
          <p:cNvSpPr txBox="1"/>
          <p:nvPr/>
        </p:nvSpPr>
        <p:spPr>
          <a:xfrm>
            <a:off x="8202510" y="188913"/>
            <a:ext cx="1008112" cy="465857"/>
          </a:xfrm>
          <a:prstGeom prst="rect">
            <a:avLst/>
          </a:prstGeom>
          <a:solidFill>
            <a:srgbClr val="92D050"/>
          </a:solidFill>
        </p:spPr>
        <p:txBody>
          <a:bodyPr wrap="square" rtlCol="0">
            <a:spAutoFit/>
          </a:bodyPr>
          <a:lstStyle/>
          <a:p>
            <a:r>
              <a:rPr lang="de-DE" dirty="0">
                <a:latin typeface="+mj-lt"/>
                <a:hlinkClick r:id="rId4"/>
              </a:rPr>
              <a:t>Film</a:t>
            </a:r>
            <a:endParaRPr lang="de-DE" dirty="0">
              <a:latin typeface="+mj-lt"/>
            </a:endParaRPr>
          </a:p>
        </p:txBody>
      </p:sp>
    </p:spTree>
    <p:extLst>
      <p:ext uri="{BB962C8B-B14F-4D97-AF65-F5344CB8AC3E}">
        <p14:creationId xmlns:p14="http://schemas.microsoft.com/office/powerpoint/2010/main" val="568771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5"/>
          <p:cNvSpPr>
            <a:spLocks noGrp="1"/>
          </p:cNvSpPr>
          <p:nvPr>
            <p:ph type="ftr" sz="quarter" idx="11"/>
          </p:nvPr>
        </p:nvSpPr>
        <p:spPr/>
        <p:txBody>
          <a:bodyPr/>
          <a:lstStyle/>
          <a:p>
            <a:r>
              <a:rPr lang="de-DE" altLang="de-DE" dirty="0"/>
              <a:t>HSWT    Prof. Dr. U. Groß           					                 </a:t>
            </a:r>
          </a:p>
        </p:txBody>
      </p:sp>
      <p:sp>
        <p:nvSpPr>
          <p:cNvPr id="29703" name="Rectangle 7"/>
          <p:cNvSpPr>
            <a:spLocks noGrp="1" noChangeArrowheads="1"/>
          </p:cNvSpPr>
          <p:nvPr>
            <p:ph type="title"/>
          </p:nvPr>
        </p:nvSpPr>
        <p:spPr/>
        <p:txBody>
          <a:bodyPr/>
          <a:lstStyle/>
          <a:p>
            <a:r>
              <a:rPr lang="de-DE" altLang="de-DE"/>
              <a:t>Funktionsschema SCR-System</a:t>
            </a:r>
          </a:p>
        </p:txBody>
      </p:sp>
      <p:pic>
        <p:nvPicPr>
          <p:cNvPr id="2969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76289" y="996354"/>
            <a:ext cx="8353425" cy="4160838"/>
          </a:xfrm>
          <a:noFill/>
          <a:ln/>
        </p:spPr>
      </p:pic>
    </p:spTree>
    <p:extLst>
      <p:ext uri="{BB962C8B-B14F-4D97-AF65-F5344CB8AC3E}">
        <p14:creationId xmlns:p14="http://schemas.microsoft.com/office/powerpoint/2010/main" val="416949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ußzeilenplatzhalter 2"/>
          <p:cNvSpPr>
            <a:spLocks noGrp="1"/>
          </p:cNvSpPr>
          <p:nvPr>
            <p:ph type="ftr" sz="quarter" idx="11"/>
          </p:nvPr>
        </p:nvSpPr>
        <p:spPr/>
        <p:txBody>
          <a:bodyPr/>
          <a:lstStyle/>
          <a:p>
            <a:r>
              <a:rPr lang="de-DE" altLang="de-DE" dirty="0"/>
              <a:t>HSWT    Prof. Dr. U. Groß           					                 </a:t>
            </a:r>
          </a:p>
        </p:txBody>
      </p:sp>
      <p:sp>
        <p:nvSpPr>
          <p:cNvPr id="92171" name="Rectangle 11"/>
          <p:cNvSpPr>
            <a:spLocks noChangeArrowheads="1"/>
          </p:cNvSpPr>
          <p:nvPr/>
        </p:nvSpPr>
        <p:spPr bwMode="auto">
          <a:xfrm>
            <a:off x="7977189" y="6477001"/>
            <a:ext cx="1336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GB" altLang="de-DE" sz="1000" b="1">
              <a:solidFill>
                <a:srgbClr val="000000"/>
              </a:solidFill>
            </a:endParaRPr>
          </a:p>
        </p:txBody>
      </p:sp>
      <p:sp>
        <p:nvSpPr>
          <p:cNvPr id="92172" name="Text Box 12"/>
          <p:cNvSpPr txBox="1">
            <a:spLocks noChangeArrowheads="1"/>
          </p:cNvSpPr>
          <p:nvPr/>
        </p:nvSpPr>
        <p:spPr bwMode="auto">
          <a:xfrm>
            <a:off x="7434264" y="6477000"/>
            <a:ext cx="19383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de-DE" sz="1600" b="1">
              <a:sym typeface="Symbol" panose="05050102010706020507" pitchFamily="18" charset="2"/>
            </a:endParaRPr>
          </a:p>
        </p:txBody>
      </p:sp>
      <p:sp>
        <p:nvSpPr>
          <p:cNvPr id="92173" name="Text Box 13"/>
          <p:cNvSpPr txBox="1">
            <a:spLocks noChangeArrowheads="1"/>
          </p:cNvSpPr>
          <p:nvPr/>
        </p:nvSpPr>
        <p:spPr bwMode="auto">
          <a:xfrm>
            <a:off x="7353300" y="6430964"/>
            <a:ext cx="2370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de-DE" sz="2000" b="1">
              <a:sym typeface="Symbol" panose="05050102010706020507" pitchFamily="18" charset="2"/>
            </a:endParaRPr>
          </a:p>
        </p:txBody>
      </p:sp>
      <p:sp>
        <p:nvSpPr>
          <p:cNvPr id="92174" name="Rectangle 14"/>
          <p:cNvSpPr>
            <a:spLocks noChangeArrowheads="1"/>
          </p:cNvSpPr>
          <p:nvPr/>
        </p:nvSpPr>
        <p:spPr bwMode="auto">
          <a:xfrm>
            <a:off x="1014414" y="2133600"/>
            <a:ext cx="752633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tx1"/>
              </a:buClr>
              <a:buSzPct val="120000"/>
              <a:buFont typeface="Wingdings" panose="05000000000000000000" pitchFamily="2" charset="2"/>
              <a:buChar char="Ø"/>
            </a:pPr>
            <a:endParaRPr lang="en-GB" altLang="de-DE" sz="2000"/>
          </a:p>
        </p:txBody>
      </p:sp>
      <p:pic>
        <p:nvPicPr>
          <p:cNvPr id="92176" name="Picture 16" descr="1-DS-12596-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 y="450850"/>
            <a:ext cx="7596188" cy="5938838"/>
          </a:xfrm>
          <a:prstGeom prst="rect">
            <a:avLst/>
          </a:prstGeom>
          <a:noFill/>
          <a:extLst>
            <a:ext uri="{909E8E84-426E-40DD-AFC4-6F175D3DCCD1}">
              <a14:hiddenFill xmlns:a14="http://schemas.microsoft.com/office/drawing/2010/main">
                <a:solidFill>
                  <a:srgbClr val="FFFFFF"/>
                </a:solidFill>
              </a14:hiddenFill>
            </a:ext>
          </a:extLst>
        </p:spPr>
      </p:pic>
      <p:sp>
        <p:nvSpPr>
          <p:cNvPr id="92177" name="Text Box 17"/>
          <p:cNvSpPr txBox="1">
            <a:spLocks noChangeArrowheads="1"/>
          </p:cNvSpPr>
          <p:nvPr/>
        </p:nvSpPr>
        <p:spPr bwMode="auto">
          <a:xfrm>
            <a:off x="2068513" y="0"/>
            <a:ext cx="54165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200" b="1">
                <a:sym typeface="Symbol" panose="05050102010706020507" pitchFamily="18" charset="2"/>
              </a:rPr>
              <a:t>Technologien zur Senkung der Emissionen</a:t>
            </a:r>
            <a:br>
              <a:rPr lang="de-DE" altLang="de-DE" sz="2200" b="1">
                <a:sym typeface="Symbol" panose="05050102010706020507" pitchFamily="18" charset="2"/>
              </a:rPr>
            </a:br>
            <a:r>
              <a:rPr lang="de-DE" altLang="de-DE" sz="2200" b="1">
                <a:sym typeface="Symbol" panose="05050102010706020507" pitchFamily="18" charset="2"/>
              </a:rPr>
              <a:t>(Stufe III A für P&gt;130 kW: PM&lt; 0,2 g/kWh) </a:t>
            </a:r>
          </a:p>
        </p:txBody>
      </p:sp>
    </p:spTree>
    <p:extLst>
      <p:ext uri="{BB962C8B-B14F-4D97-AF65-F5344CB8AC3E}">
        <p14:creationId xmlns:p14="http://schemas.microsoft.com/office/powerpoint/2010/main" val="30037747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92174"/>
                                        </p:tgtEl>
                                        <p:attrNameLst>
                                          <p:attrName>style.visibility</p:attrName>
                                        </p:attrNameLst>
                                      </p:cBhvr>
                                      <p:to>
                                        <p:strVal val="visible"/>
                                      </p:to>
                                    </p:set>
                                    <p:anim calcmode="lin" valueType="num">
                                      <p:cBhvr additive="base">
                                        <p:cTn id="7" dur="500" fill="hold"/>
                                        <p:tgtEl>
                                          <p:spTgt spid="92174"/>
                                        </p:tgtEl>
                                        <p:attrNameLst>
                                          <p:attrName>ppt_x</p:attrName>
                                        </p:attrNameLst>
                                      </p:cBhvr>
                                      <p:tavLst>
                                        <p:tav tm="0">
                                          <p:val>
                                            <p:strVal val="0-#ppt_w/2"/>
                                          </p:val>
                                        </p:tav>
                                        <p:tav tm="100000">
                                          <p:val>
                                            <p:strVal val="#ppt_x"/>
                                          </p:val>
                                        </p:tav>
                                      </p:tavLst>
                                    </p:anim>
                                    <p:anim calcmode="lin" valueType="num">
                                      <p:cBhvr additive="base">
                                        <p:cTn id="8" dur="500" fill="hold"/>
                                        <p:tgtEl>
                                          <p:spTgt spid="92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r>
              <a:rPr lang="de-DE" altLang="de-DE" dirty="0"/>
              <a:t>HSWT    Prof. Dr. U. Groß           					                 </a:t>
            </a:r>
          </a:p>
        </p:txBody>
      </p:sp>
      <p:sp>
        <p:nvSpPr>
          <p:cNvPr id="31751" name="Rectangle 7"/>
          <p:cNvSpPr>
            <a:spLocks noGrp="1" noChangeArrowheads="1"/>
          </p:cNvSpPr>
          <p:nvPr>
            <p:ph type="title"/>
          </p:nvPr>
        </p:nvSpPr>
        <p:spPr/>
        <p:txBody>
          <a:bodyPr/>
          <a:lstStyle/>
          <a:p>
            <a:r>
              <a:rPr lang="de-DE" altLang="de-DE">
                <a:solidFill>
                  <a:schemeClr val="hlink"/>
                </a:solidFill>
              </a:rPr>
              <a:t>AdBlue</a:t>
            </a:r>
          </a:p>
        </p:txBody>
      </p:sp>
      <p:sp>
        <p:nvSpPr>
          <p:cNvPr id="31748" name="Rectangle 4"/>
          <p:cNvSpPr>
            <a:spLocks noGrp="1" noChangeArrowheads="1"/>
          </p:cNvSpPr>
          <p:nvPr>
            <p:ph type="body" sz="half" idx="1"/>
          </p:nvPr>
        </p:nvSpPr>
        <p:spPr>
          <a:xfrm>
            <a:off x="776288" y="836614"/>
            <a:ext cx="4038600" cy="4497387"/>
          </a:xfrm>
        </p:spPr>
        <p:txBody>
          <a:bodyPr/>
          <a:lstStyle/>
          <a:p>
            <a:pPr>
              <a:buFont typeface="Arial Unicode MS" panose="020B0604020202020204" pitchFamily="34" charset="-128"/>
              <a:buNone/>
            </a:pPr>
            <a:r>
              <a:rPr lang="de-DE" altLang="de-DE" sz="2000"/>
              <a:t>	</a:t>
            </a:r>
            <a:r>
              <a:rPr lang="de-DE" altLang="de-DE" sz="2800">
                <a:solidFill>
                  <a:schemeClr val="hlink"/>
                </a:solidFill>
              </a:rPr>
              <a:t>AdBlue</a:t>
            </a:r>
            <a:r>
              <a:rPr lang="de-DE" altLang="de-DE" sz="2800"/>
              <a:t> Handling</a:t>
            </a:r>
          </a:p>
          <a:p>
            <a:r>
              <a:rPr lang="de-DE" altLang="de-DE" sz="1800"/>
              <a:t>Haltbarkeit  - 12 Monate bei 25°C</a:t>
            </a:r>
          </a:p>
          <a:p>
            <a:r>
              <a:rPr lang="de-DE" altLang="de-DE" sz="1800"/>
              <a:t>Gefrierpunkt  –11°C </a:t>
            </a:r>
          </a:p>
          <a:p>
            <a:r>
              <a:rPr lang="de-DE" altLang="de-DE" sz="1800"/>
              <a:t>Unbrennbare Flüssigkeit</a:t>
            </a:r>
          </a:p>
          <a:p>
            <a:r>
              <a:rPr lang="de-DE" altLang="de-DE" sz="1800"/>
              <a:t>Wassergefährdungsklasse 1</a:t>
            </a:r>
          </a:p>
          <a:p>
            <a:r>
              <a:rPr lang="de-DE" altLang="de-DE" sz="1800"/>
              <a:t>Harnstoff trägt zur Korrosion bei</a:t>
            </a:r>
          </a:p>
          <a:p>
            <a:r>
              <a:rPr lang="de-DE" altLang="de-DE" sz="1800"/>
              <a:t>Gebindegrößen</a:t>
            </a:r>
          </a:p>
          <a:p>
            <a:pPr lvl="1"/>
            <a:r>
              <a:rPr lang="de-DE" altLang="de-DE" sz="1800"/>
              <a:t>5 l – Kanister </a:t>
            </a:r>
            <a:r>
              <a:rPr lang="de-DE" altLang="de-DE" sz="1800" b="1"/>
              <a:t>ca. 70 Cent/l</a:t>
            </a:r>
          </a:p>
          <a:p>
            <a:pPr lvl="1"/>
            <a:r>
              <a:rPr lang="de-DE" altLang="de-DE" sz="1800"/>
              <a:t>200 l Fass</a:t>
            </a:r>
          </a:p>
          <a:p>
            <a:pPr lvl="1"/>
            <a:r>
              <a:rPr lang="de-DE" altLang="de-DE" sz="1800"/>
              <a:t>1000 l IBC-Tank </a:t>
            </a:r>
            <a:r>
              <a:rPr lang="de-DE" altLang="de-DE" sz="1800" b="1"/>
              <a:t>ca. 30 Cent/l</a:t>
            </a:r>
          </a:p>
          <a:p>
            <a:pPr lvl="1"/>
            <a:endParaRPr lang="de-DE" altLang="de-DE" sz="2000"/>
          </a:p>
          <a:p>
            <a:endParaRPr lang="de-DE" altLang="de-DE" sz="2000"/>
          </a:p>
        </p:txBody>
      </p:sp>
      <p:pic>
        <p:nvPicPr>
          <p:cNvPr id="31756" name="Picture 1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68900" y="1052514"/>
            <a:ext cx="3392488" cy="4465637"/>
          </a:xfrm>
          <a:noFill/>
          <a:ln/>
        </p:spPr>
      </p:pic>
      <p:sp>
        <p:nvSpPr>
          <p:cNvPr id="31758" name="Text Box 14"/>
          <p:cNvSpPr txBox="1">
            <a:spLocks noChangeArrowheads="1"/>
          </p:cNvSpPr>
          <p:nvPr/>
        </p:nvSpPr>
        <p:spPr bwMode="auto">
          <a:xfrm>
            <a:off x="560389" y="5516564"/>
            <a:ext cx="8785225"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err="1">
                <a:solidFill>
                  <a:schemeClr val="hlink"/>
                </a:solidFill>
                <a:latin typeface="+mj-lt"/>
              </a:rPr>
              <a:t>AdBlue</a:t>
            </a:r>
            <a:r>
              <a:rPr lang="de-DE" altLang="de-DE" sz="1600" dirty="0">
                <a:latin typeface="+mj-lt"/>
              </a:rPr>
              <a:t> – geschützter Markenname des Verbandes der Automobilindustrie (Lizenzen an Hersteller wie </a:t>
            </a:r>
            <a:r>
              <a:rPr lang="de-DE" altLang="de-DE" sz="1600" dirty="0" err="1">
                <a:latin typeface="+mj-lt"/>
              </a:rPr>
              <a:t>Yara</a:t>
            </a:r>
            <a:r>
              <a:rPr lang="de-DE" altLang="de-DE" sz="1600" dirty="0">
                <a:latin typeface="+mj-lt"/>
              </a:rPr>
              <a:t>, BASF, SKW usw.) – Qualitätsanforderung DIN 70070</a:t>
            </a:r>
          </a:p>
          <a:p>
            <a:pPr>
              <a:spcBef>
                <a:spcPct val="50000"/>
              </a:spcBef>
            </a:pPr>
            <a:r>
              <a:rPr lang="de-DE" altLang="de-DE" sz="1600" dirty="0">
                <a:latin typeface="+mj-lt"/>
              </a:rPr>
              <a:t>Beimischung 3 -6%</a:t>
            </a:r>
          </a:p>
        </p:txBody>
      </p:sp>
      <p:pic>
        <p:nvPicPr>
          <p:cNvPr id="2"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525" y="3184525"/>
            <a:ext cx="487363" cy="487363"/>
          </a:xfrm>
          <a:prstGeom prst="rect">
            <a:avLst/>
          </a:prstGeom>
        </p:spPr>
      </p:pic>
    </p:spTree>
    <p:extLst>
      <p:ext uri="{BB962C8B-B14F-4D97-AF65-F5344CB8AC3E}">
        <p14:creationId xmlns:p14="http://schemas.microsoft.com/office/powerpoint/2010/main" val="4038211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p:txBody>
          <a:bodyPr/>
          <a:lstStyle/>
          <a:p>
            <a:pPr algn="l"/>
            <a:r>
              <a:rPr lang="de-DE" altLang="de-DE" dirty="0">
                <a:latin typeface="Arial" panose="020B0604020202020204" pitchFamily="34" charset="0"/>
                <a:ea typeface="MS PGothic"/>
                <a:cs typeface="Arial"/>
              </a:rPr>
              <a:t>HSWT    Prof. Dr. U. Groß           					                 </a:t>
            </a:r>
          </a:p>
        </p:txBody>
      </p:sp>
      <p:sp>
        <p:nvSpPr>
          <p:cNvPr id="45058" name="Rectangle 2"/>
          <p:cNvSpPr>
            <a:spLocks noGrp="1" noChangeArrowheads="1"/>
          </p:cNvSpPr>
          <p:nvPr>
            <p:ph type="title"/>
          </p:nvPr>
        </p:nvSpPr>
        <p:spPr/>
        <p:txBody>
          <a:bodyPr/>
          <a:lstStyle/>
          <a:p>
            <a:r>
              <a:rPr lang="de-DE" altLang="de-DE"/>
              <a:t>SCR-Sytem</a:t>
            </a:r>
          </a:p>
        </p:txBody>
      </p:sp>
      <p:sp>
        <p:nvSpPr>
          <p:cNvPr id="45059" name="Rectangle 3"/>
          <p:cNvSpPr>
            <a:spLocks noGrp="1" noChangeArrowheads="1"/>
          </p:cNvSpPr>
          <p:nvPr>
            <p:ph type="body" sz="half" idx="1"/>
          </p:nvPr>
        </p:nvSpPr>
        <p:spPr/>
        <p:txBody>
          <a:bodyPr/>
          <a:lstStyle/>
          <a:p>
            <a:pPr>
              <a:buFont typeface="Arial Unicode MS" panose="020B0604020202020204" pitchFamily="34" charset="-128"/>
              <a:buNone/>
            </a:pPr>
            <a:r>
              <a:rPr lang="de-DE" altLang="de-DE" sz="2000"/>
              <a:t>	</a:t>
            </a:r>
            <a:r>
              <a:rPr lang="de-DE" altLang="de-DE" sz="2800"/>
              <a:t>Vorteile</a:t>
            </a:r>
          </a:p>
          <a:p>
            <a:r>
              <a:rPr lang="de-DE" altLang="de-DE" sz="2000"/>
              <a:t>Keine Regeneration erforderlich</a:t>
            </a:r>
          </a:p>
        </p:txBody>
      </p:sp>
      <p:sp>
        <p:nvSpPr>
          <p:cNvPr id="45060" name="Rectangle 4"/>
          <p:cNvSpPr>
            <a:spLocks noGrp="1" noChangeArrowheads="1"/>
          </p:cNvSpPr>
          <p:nvPr>
            <p:ph type="body" sz="half" idx="2"/>
          </p:nvPr>
        </p:nvSpPr>
        <p:spPr/>
        <p:txBody>
          <a:bodyPr/>
          <a:lstStyle/>
          <a:p>
            <a:pPr>
              <a:buFont typeface="Arial Unicode MS" panose="020B0604020202020204" pitchFamily="34" charset="-128"/>
              <a:buNone/>
            </a:pPr>
            <a:r>
              <a:rPr lang="de-DE" altLang="de-DE" sz="2000"/>
              <a:t>	</a:t>
            </a:r>
            <a:r>
              <a:rPr lang="de-DE" altLang="de-DE" sz="2800"/>
              <a:t>Nachteile</a:t>
            </a:r>
          </a:p>
          <a:p>
            <a:r>
              <a:rPr lang="de-DE" altLang="de-DE" sz="2000">
                <a:solidFill>
                  <a:schemeClr val="hlink"/>
                </a:solidFill>
              </a:rPr>
              <a:t>AdBlue</a:t>
            </a:r>
            <a:r>
              <a:rPr lang="de-DE" altLang="de-DE" sz="2000"/>
              <a:t> als zusätzliches Betriebsmittel erforderlich </a:t>
            </a:r>
          </a:p>
          <a:p>
            <a:r>
              <a:rPr lang="de-DE" altLang="de-DE" sz="2000"/>
              <a:t>Infrastruktur zur AdBlue Versorgung</a:t>
            </a:r>
          </a:p>
          <a:p>
            <a:endParaRPr lang="de-DE" altLang="de-DE" sz="2000"/>
          </a:p>
        </p:txBody>
      </p:sp>
      <p:sp>
        <p:nvSpPr>
          <p:cNvPr id="45063" name="Text Box 7"/>
          <p:cNvSpPr txBox="1">
            <a:spLocks noChangeArrowheads="1"/>
          </p:cNvSpPr>
          <p:nvPr/>
        </p:nvSpPr>
        <p:spPr bwMode="auto">
          <a:xfrm>
            <a:off x="560388" y="5084764"/>
            <a:ext cx="8655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de-DE" altLang="de-DE" sz="1800">
                <a:solidFill>
                  <a:srgbClr val="000000"/>
                </a:solidFill>
                <a:latin typeface="Arial" panose="020B0604020202020204" pitchFamily="34" charset="0"/>
                <a:ea typeface="MS PGothic"/>
                <a:cs typeface="Arial"/>
              </a:rPr>
              <a:t>Aufgrund der innermotorischen Abstimmung haben SCR-Systeme Vorteile in Bezug</a:t>
            </a:r>
          </a:p>
          <a:p>
            <a:pPr algn="l" eaLnBrk="1" hangingPunct="1"/>
            <a:r>
              <a:rPr lang="de-DE" altLang="de-DE" sz="1800">
                <a:solidFill>
                  <a:srgbClr val="000000"/>
                </a:solidFill>
                <a:latin typeface="Arial" panose="020B0604020202020204" pitchFamily="34" charset="0"/>
                <a:ea typeface="MS PGothic"/>
                <a:cs typeface="Arial"/>
              </a:rPr>
              <a:t>Auf den Kraftstoffverbrauch – jedoch muss in einer Betrachtung der Betriebskosten</a:t>
            </a:r>
          </a:p>
          <a:p>
            <a:pPr algn="l" eaLnBrk="1" hangingPunct="1"/>
            <a:r>
              <a:rPr lang="de-DE" altLang="de-DE" sz="1800">
                <a:solidFill>
                  <a:srgbClr val="000000"/>
                </a:solidFill>
                <a:latin typeface="Arial" panose="020B0604020202020204" pitchFamily="34" charset="0"/>
                <a:ea typeface="MS PGothic"/>
                <a:cs typeface="Arial"/>
              </a:rPr>
              <a:t>Der </a:t>
            </a:r>
            <a:r>
              <a:rPr lang="de-DE" altLang="de-DE" sz="1800">
                <a:solidFill>
                  <a:srgbClr val="0000FF"/>
                </a:solidFill>
                <a:latin typeface="Arial" panose="020B0604020202020204" pitchFamily="34" charset="0"/>
                <a:ea typeface="MS PGothic"/>
                <a:cs typeface="Arial"/>
              </a:rPr>
              <a:t>AdBlue</a:t>
            </a:r>
            <a:r>
              <a:rPr lang="de-DE" altLang="de-DE" sz="1800">
                <a:solidFill>
                  <a:srgbClr val="000000"/>
                </a:solidFill>
                <a:latin typeface="Arial" panose="020B0604020202020204" pitchFamily="34" charset="0"/>
                <a:ea typeface="MS PGothic"/>
                <a:cs typeface="Arial"/>
              </a:rPr>
              <a:t>-Verbrauch mit einbezogen werden </a:t>
            </a:r>
          </a:p>
          <a:p>
            <a:pPr algn="l" eaLnBrk="1" hangingPunct="1"/>
            <a:endParaRPr lang="de-DE" altLang="de-DE" sz="1800">
              <a:solidFill>
                <a:srgbClr val="000000"/>
              </a:solidFill>
              <a:latin typeface="Arial" panose="020B0604020202020204" pitchFamily="34" charset="0"/>
              <a:ea typeface="MS PGothic"/>
              <a:cs typeface="Arial"/>
            </a:endParaRPr>
          </a:p>
        </p:txBody>
      </p:sp>
    </p:spTree>
    <p:extLst>
      <p:ext uri="{BB962C8B-B14F-4D97-AF65-F5344CB8AC3E}">
        <p14:creationId xmlns:p14="http://schemas.microsoft.com/office/powerpoint/2010/main" val="3443620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de-DE" dirty="0"/>
              <a:t>HSWT    Prof. Dr. U. Groß           					                 </a:t>
            </a:r>
          </a:p>
        </p:txBody>
      </p:sp>
      <p:sp>
        <p:nvSpPr>
          <p:cNvPr id="32772" name="Rectangle 4"/>
          <p:cNvSpPr>
            <a:spLocks noGrp="1" noChangeArrowheads="1"/>
          </p:cNvSpPr>
          <p:nvPr>
            <p:ph type="title"/>
          </p:nvPr>
        </p:nvSpPr>
        <p:spPr/>
        <p:txBody>
          <a:bodyPr/>
          <a:lstStyle/>
          <a:p>
            <a:r>
              <a:rPr lang="de-DE" altLang="de-DE"/>
              <a:t>Ausblick auf die Stage IV-Technologie</a:t>
            </a:r>
          </a:p>
        </p:txBody>
      </p:sp>
      <p:pic>
        <p:nvPicPr>
          <p:cNvPr id="327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1826" y="1557339"/>
            <a:ext cx="8424863" cy="3481387"/>
          </a:xfrm>
          <a:noFill/>
          <a:ln/>
        </p:spPr>
      </p:pic>
      <p:sp>
        <p:nvSpPr>
          <p:cNvPr id="32774" name="Text Box 6"/>
          <p:cNvSpPr txBox="1">
            <a:spLocks noChangeArrowheads="1"/>
          </p:cNvSpPr>
          <p:nvPr/>
        </p:nvSpPr>
        <p:spPr bwMode="auto">
          <a:xfrm>
            <a:off x="849313" y="5516563"/>
            <a:ext cx="784860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In drei Jahren neue Hürde zu Einhaltung der Abgasnorm</a:t>
            </a:r>
          </a:p>
          <a:p>
            <a:pPr>
              <a:spcBef>
                <a:spcPct val="50000"/>
              </a:spcBef>
            </a:pPr>
            <a:r>
              <a:rPr lang="de-DE" altLang="de-DE" sz="1400"/>
              <a:t>Ausnahme: z,B. Motoren die vor dem 31.12.2010 in Verkehr hergestellt wurden können innerhalb 2 Jahre in Verkehr gebracht werden</a:t>
            </a:r>
          </a:p>
        </p:txBody>
      </p:sp>
    </p:spTree>
    <p:extLst>
      <p:ext uri="{BB962C8B-B14F-4D97-AF65-F5344CB8AC3E}">
        <p14:creationId xmlns:p14="http://schemas.microsoft.com/office/powerpoint/2010/main" val="1220379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5"/>
          <p:cNvSpPr>
            <a:spLocks noGrp="1"/>
          </p:cNvSpPr>
          <p:nvPr>
            <p:ph type="ftr" sz="quarter" idx="11"/>
          </p:nvPr>
        </p:nvSpPr>
        <p:spPr/>
        <p:txBody>
          <a:bodyPr/>
          <a:lstStyle/>
          <a:p>
            <a:r>
              <a:rPr lang="de-DE" altLang="de-DE" dirty="0"/>
              <a:t>HSWT    Prof. Dr. U. Groß           					                 </a:t>
            </a:r>
          </a:p>
        </p:txBody>
      </p:sp>
      <p:sp>
        <p:nvSpPr>
          <p:cNvPr id="33796" name="Rectangle 4"/>
          <p:cNvSpPr>
            <a:spLocks noGrp="1" noChangeArrowheads="1"/>
          </p:cNvSpPr>
          <p:nvPr>
            <p:ph type="title"/>
          </p:nvPr>
        </p:nvSpPr>
        <p:spPr/>
        <p:txBody>
          <a:bodyPr/>
          <a:lstStyle/>
          <a:p>
            <a:r>
              <a:rPr lang="de-DE" altLang="de-DE"/>
              <a:t>Generelle Auswirkungen Stage IV (Tier IV)</a:t>
            </a:r>
          </a:p>
        </p:txBody>
      </p:sp>
      <p:sp>
        <p:nvSpPr>
          <p:cNvPr id="33798" name="Rectangle 6"/>
          <p:cNvSpPr>
            <a:spLocks noGrp="1" noChangeArrowheads="1"/>
          </p:cNvSpPr>
          <p:nvPr>
            <p:ph type="body" sz="half" idx="1"/>
          </p:nvPr>
        </p:nvSpPr>
        <p:spPr/>
        <p:txBody>
          <a:bodyPr/>
          <a:lstStyle/>
          <a:p>
            <a:pPr>
              <a:buFont typeface="Arial Unicode MS" panose="020B0604020202020204" pitchFamily="34" charset="-128"/>
              <a:buNone/>
            </a:pPr>
            <a:r>
              <a:rPr lang="de-DE" altLang="de-DE" b="1"/>
              <a:t>Auswirkungen auf die Maschine</a:t>
            </a:r>
          </a:p>
          <a:p>
            <a:r>
              <a:rPr lang="de-DE" altLang="de-DE" sz="2000"/>
              <a:t>Integration zusätzlicher bzw. größerer Komponenten</a:t>
            </a:r>
          </a:p>
          <a:p>
            <a:r>
              <a:rPr lang="de-DE" altLang="de-DE" sz="2000"/>
              <a:t>AdBlue Tank (5-10% vom Dieseltank)</a:t>
            </a:r>
          </a:p>
          <a:p>
            <a:r>
              <a:rPr lang="de-DE" altLang="de-DE" sz="2000"/>
              <a:t>Größere Kühlanlage</a:t>
            </a:r>
          </a:p>
          <a:p>
            <a:r>
              <a:rPr lang="de-DE" altLang="de-DE" sz="2000"/>
              <a:t>Steuerungstechnik</a:t>
            </a:r>
          </a:p>
          <a:p>
            <a:r>
              <a:rPr lang="de-DE" altLang="de-DE" sz="2000"/>
              <a:t>Zusätzlich Systemkomplexität</a:t>
            </a:r>
          </a:p>
          <a:p>
            <a:r>
              <a:rPr lang="de-DE" altLang="de-DE" sz="2000"/>
              <a:t>Zusätzliches Gewicht</a:t>
            </a:r>
          </a:p>
          <a:p>
            <a:r>
              <a:rPr lang="de-DE" altLang="de-DE" sz="2000"/>
              <a:t>Preis für zusätzliche Komponenten</a:t>
            </a:r>
          </a:p>
        </p:txBody>
      </p:sp>
      <p:sp>
        <p:nvSpPr>
          <p:cNvPr id="33799" name="Rectangle 7"/>
          <p:cNvSpPr>
            <a:spLocks noGrp="1" noChangeArrowheads="1"/>
          </p:cNvSpPr>
          <p:nvPr>
            <p:ph type="body" sz="half" idx="2"/>
          </p:nvPr>
        </p:nvSpPr>
        <p:spPr/>
        <p:txBody>
          <a:bodyPr/>
          <a:lstStyle/>
          <a:p>
            <a:pPr>
              <a:buFont typeface="Arial Unicode MS" panose="020B0604020202020204" pitchFamily="34" charset="-128"/>
              <a:buNone/>
            </a:pPr>
            <a:r>
              <a:rPr lang="de-DE" altLang="de-DE" b="1"/>
              <a:t>Auswirkungen auf den Betrieb der Maschine</a:t>
            </a:r>
          </a:p>
          <a:p>
            <a:r>
              <a:rPr lang="de-DE" altLang="de-DE" sz="2000"/>
              <a:t>AdBlue als zusätzliches Betriebsmittel erforderlich</a:t>
            </a:r>
          </a:p>
          <a:p>
            <a:r>
              <a:rPr lang="de-DE" altLang="de-DE" sz="2000"/>
              <a:t>Ggf. Einschränkung während der Regeneration der Partikelfilter</a:t>
            </a:r>
          </a:p>
          <a:p>
            <a:r>
              <a:rPr lang="de-DE" altLang="de-DE" sz="2000"/>
              <a:t>Schwefelarmer Kraftstoff (kleiner 15ppm) für den Betrieb erforderlich</a:t>
            </a:r>
          </a:p>
          <a:p>
            <a:r>
              <a:rPr lang="de-DE" altLang="de-DE" sz="2000"/>
              <a:t>Spezielle Motoröle</a:t>
            </a:r>
          </a:p>
          <a:p>
            <a:endParaRPr lang="de-DE" altLang="de-DE" sz="2000"/>
          </a:p>
        </p:txBody>
      </p:sp>
    </p:spTree>
    <p:extLst>
      <p:ext uri="{BB962C8B-B14F-4D97-AF65-F5344CB8AC3E}">
        <p14:creationId xmlns:p14="http://schemas.microsoft.com/office/powerpoint/2010/main" val="949276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de-DE"/>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49</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82550"/>
            <a:ext cx="9271000" cy="6692900"/>
          </a:xfrm>
          <a:prstGeom prst="rect">
            <a:avLst/>
          </a:prstGeom>
        </p:spPr>
      </p:pic>
      <p:sp>
        <p:nvSpPr>
          <p:cNvPr id="2" name="Rechteck 1"/>
          <p:cNvSpPr/>
          <p:nvPr/>
        </p:nvSpPr>
        <p:spPr bwMode="auto">
          <a:xfrm>
            <a:off x="1424608" y="3933056"/>
            <a:ext cx="1728192" cy="86409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5616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Aufladung</a:t>
            </a:r>
          </a:p>
        </p:txBody>
      </p:sp>
      <p:sp>
        <p:nvSpPr>
          <p:cNvPr id="20" name="Foliennummernplatzhalter 1"/>
          <p:cNvSpPr>
            <a:spLocks noGrp="1"/>
          </p:cNvSpPr>
          <p:nvPr>
            <p:ph type="sldNum" sz="quarter" idx="10"/>
          </p:nvPr>
        </p:nvSpPr>
        <p:spPr/>
        <p:txBody>
          <a:bodyPr/>
          <a:lstStyle/>
          <a:p>
            <a:r>
              <a:rPr lang="de-DE" altLang="de-DE"/>
              <a:t> Folie </a:t>
            </a:r>
            <a:fld id="{A28F8E55-4D88-434F-B843-7A743AD9F1A6}" type="slidenum">
              <a:rPr lang="de-DE" altLang="de-DE"/>
              <a:pPr/>
              <a:t>5</a:t>
            </a:fld>
            <a:endParaRPr lang="de-DE" altLang="de-DE"/>
          </a:p>
        </p:txBody>
      </p:sp>
      <p:sp>
        <p:nvSpPr>
          <p:cNvPr id="21" name="Fußzeilenplatzhalter 2"/>
          <p:cNvSpPr>
            <a:spLocks noGrp="1"/>
          </p:cNvSpPr>
          <p:nvPr>
            <p:ph type="ftr" sz="quarter" idx="11"/>
          </p:nvPr>
        </p:nvSpPr>
        <p:spPr/>
        <p:txBody>
          <a:bodyPr/>
          <a:lstStyle/>
          <a:p>
            <a:r>
              <a:rPr lang="de-DE" altLang="de-DE" dirty="0"/>
              <a:t>HSWT    Prof. Dr. U. Groß                                </a:t>
            </a:r>
          </a:p>
        </p:txBody>
      </p:sp>
      <p:sp>
        <p:nvSpPr>
          <p:cNvPr id="942083" name="Rectangle 3"/>
          <p:cNvSpPr>
            <a:spLocks noChangeArrowheads="1"/>
          </p:cNvSpPr>
          <p:nvPr/>
        </p:nvSpPr>
        <p:spPr bwMode="auto">
          <a:xfrm>
            <a:off x="803276" y="838200"/>
            <a:ext cx="6048375" cy="305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dirty="0">
                <a:solidFill>
                  <a:srgbClr val="000000"/>
                </a:solidFill>
                <a:latin typeface="+mj-lt"/>
              </a:rPr>
              <a:t>Vorteile der Aufladung:</a:t>
            </a:r>
          </a:p>
        </p:txBody>
      </p:sp>
      <p:sp>
        <p:nvSpPr>
          <p:cNvPr id="942084" name="Rectangle 4"/>
          <p:cNvSpPr>
            <a:spLocks noChangeArrowheads="1"/>
          </p:cNvSpPr>
          <p:nvPr/>
        </p:nvSpPr>
        <p:spPr bwMode="auto">
          <a:xfrm>
            <a:off x="776289" y="2997201"/>
            <a:ext cx="6048375" cy="27289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85000"/>
              </a:lnSpc>
              <a:spcBef>
                <a:spcPct val="50000"/>
              </a:spcBef>
            </a:pPr>
            <a:r>
              <a:rPr lang="de-DE" altLang="de-DE" sz="1400" b="1">
                <a:solidFill>
                  <a:srgbClr val="000000"/>
                </a:solidFill>
                <a:latin typeface="+mj-lt"/>
              </a:rPr>
              <a:t>Aufladeverfahren:</a:t>
            </a:r>
            <a:endParaRPr lang="de-DE" altLang="de-DE" sz="1400" b="1" u="sng">
              <a:solidFill>
                <a:srgbClr val="000000"/>
              </a:solidFill>
              <a:latin typeface="+mj-lt"/>
            </a:endParaRPr>
          </a:p>
        </p:txBody>
      </p:sp>
      <p:sp>
        <p:nvSpPr>
          <p:cNvPr id="942085" name="Rectangle 5"/>
          <p:cNvSpPr>
            <a:spLocks noChangeArrowheads="1"/>
          </p:cNvSpPr>
          <p:nvPr/>
        </p:nvSpPr>
        <p:spPr bwMode="auto">
          <a:xfrm>
            <a:off x="849313" y="1268414"/>
            <a:ext cx="7029450" cy="280987"/>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90000"/>
              </a:lnSpc>
              <a:spcBef>
                <a:spcPct val="50000"/>
              </a:spcBef>
            </a:pPr>
            <a:r>
              <a:rPr lang="de-DE" altLang="de-DE" sz="1400">
                <a:solidFill>
                  <a:srgbClr val="000000"/>
                </a:solidFill>
                <a:latin typeface="+mj-lt"/>
                <a:sym typeface="Wingdings" pitchFamily="2" charset="2"/>
              </a:rPr>
              <a:t> </a:t>
            </a:r>
            <a:r>
              <a:rPr lang="de-DE" altLang="de-DE" sz="1400">
                <a:solidFill>
                  <a:srgbClr val="000000"/>
                </a:solidFill>
                <a:latin typeface="+mj-lt"/>
              </a:rPr>
              <a:t>Bessere Füllung ergibt Drehmomentsteigerung und somit erhöhte Leistung</a:t>
            </a:r>
            <a:endParaRPr lang="de-DE" altLang="de-DE" sz="1400">
              <a:solidFill>
                <a:srgbClr val="DC0081"/>
              </a:solidFill>
              <a:latin typeface="+mj-lt"/>
            </a:endParaRPr>
          </a:p>
        </p:txBody>
      </p:sp>
      <p:sp>
        <p:nvSpPr>
          <p:cNvPr id="942086" name="Rectangle 6"/>
          <p:cNvSpPr>
            <a:spLocks noChangeArrowheads="1"/>
          </p:cNvSpPr>
          <p:nvPr/>
        </p:nvSpPr>
        <p:spPr bwMode="auto">
          <a:xfrm>
            <a:off x="803276" y="1524000"/>
            <a:ext cx="6048375" cy="2809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90000"/>
              </a:lnSpc>
              <a:spcBef>
                <a:spcPct val="50000"/>
              </a:spcBef>
            </a:pPr>
            <a:r>
              <a:rPr lang="de-DE" altLang="de-DE" sz="1400">
                <a:solidFill>
                  <a:srgbClr val="000000"/>
                </a:solidFill>
                <a:latin typeface="+mj-lt"/>
                <a:sym typeface="Wingdings" pitchFamily="2" charset="2"/>
              </a:rPr>
              <a:t></a:t>
            </a:r>
            <a:r>
              <a:rPr lang="de-DE" altLang="de-DE" sz="1400">
                <a:solidFill>
                  <a:srgbClr val="000000"/>
                </a:solidFill>
                <a:latin typeface="+mj-lt"/>
              </a:rPr>
              <a:t> Senkung des spezifischen Kraftstoffverbrauchs</a:t>
            </a:r>
          </a:p>
        </p:txBody>
      </p:sp>
      <p:sp>
        <p:nvSpPr>
          <p:cNvPr id="942087" name="Rectangle 7"/>
          <p:cNvSpPr>
            <a:spLocks noChangeArrowheads="1"/>
          </p:cNvSpPr>
          <p:nvPr/>
        </p:nvSpPr>
        <p:spPr bwMode="auto">
          <a:xfrm>
            <a:off x="803276" y="1752600"/>
            <a:ext cx="6048375" cy="2809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90000"/>
              </a:lnSpc>
              <a:spcBef>
                <a:spcPct val="50000"/>
              </a:spcBef>
            </a:pPr>
            <a:r>
              <a:rPr lang="de-DE" altLang="de-DE" sz="1400">
                <a:solidFill>
                  <a:srgbClr val="000000"/>
                </a:solidFill>
                <a:latin typeface="+mj-lt"/>
                <a:sym typeface="Wingdings" pitchFamily="2" charset="2"/>
              </a:rPr>
              <a:t></a:t>
            </a:r>
            <a:r>
              <a:rPr lang="de-DE" altLang="de-DE" sz="1400">
                <a:solidFill>
                  <a:srgbClr val="000000"/>
                </a:solidFill>
                <a:latin typeface="+mj-lt"/>
              </a:rPr>
              <a:t> besserer Motor-Nutzwirkungsgrad</a:t>
            </a:r>
          </a:p>
        </p:txBody>
      </p:sp>
      <p:sp>
        <p:nvSpPr>
          <p:cNvPr id="942088" name="Rectangle 8"/>
          <p:cNvSpPr>
            <a:spLocks noChangeArrowheads="1"/>
          </p:cNvSpPr>
          <p:nvPr/>
        </p:nvSpPr>
        <p:spPr bwMode="auto">
          <a:xfrm>
            <a:off x="803276" y="2438400"/>
            <a:ext cx="6048375" cy="2809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90000"/>
              </a:lnSpc>
              <a:spcBef>
                <a:spcPct val="50000"/>
              </a:spcBef>
            </a:pPr>
            <a:r>
              <a:rPr lang="de-DE" altLang="de-DE" sz="1400">
                <a:solidFill>
                  <a:srgbClr val="000000"/>
                </a:solidFill>
                <a:latin typeface="+mj-lt"/>
                <a:sym typeface="Wingdings" pitchFamily="2" charset="2"/>
              </a:rPr>
              <a:t> günstiges Leistungsgewicht</a:t>
            </a:r>
            <a:endParaRPr lang="de-DE" altLang="de-DE" sz="1400">
              <a:solidFill>
                <a:srgbClr val="000000"/>
              </a:solidFill>
              <a:latin typeface="+mj-lt"/>
            </a:endParaRPr>
          </a:p>
        </p:txBody>
      </p:sp>
      <p:sp>
        <p:nvSpPr>
          <p:cNvPr id="942089" name="Rectangle 9"/>
          <p:cNvSpPr>
            <a:spLocks noChangeArrowheads="1"/>
          </p:cNvSpPr>
          <p:nvPr/>
        </p:nvSpPr>
        <p:spPr bwMode="auto">
          <a:xfrm>
            <a:off x="776289" y="3284539"/>
            <a:ext cx="6048375" cy="27289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85000"/>
              </a:lnSpc>
              <a:spcBef>
                <a:spcPct val="50000"/>
              </a:spcBef>
            </a:pPr>
            <a:r>
              <a:rPr lang="de-DE" altLang="de-DE" sz="1400">
                <a:solidFill>
                  <a:srgbClr val="000000"/>
                </a:solidFill>
                <a:latin typeface="+mj-lt"/>
                <a:sym typeface="Wingdings" pitchFamily="2" charset="2"/>
              </a:rPr>
              <a:t></a:t>
            </a:r>
            <a:r>
              <a:rPr lang="de-DE" altLang="de-DE" sz="1400">
                <a:solidFill>
                  <a:srgbClr val="000000"/>
                </a:solidFill>
                <a:latin typeface="+mj-lt"/>
              </a:rPr>
              <a:t> Fremdaufladung</a:t>
            </a:r>
          </a:p>
        </p:txBody>
      </p:sp>
      <p:sp>
        <p:nvSpPr>
          <p:cNvPr id="942090" name="Rectangle 10"/>
          <p:cNvSpPr>
            <a:spLocks noChangeArrowheads="1"/>
          </p:cNvSpPr>
          <p:nvPr/>
        </p:nvSpPr>
        <p:spPr bwMode="auto">
          <a:xfrm>
            <a:off x="776289" y="3860801"/>
            <a:ext cx="6048375" cy="27289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85000"/>
              </a:lnSpc>
              <a:spcBef>
                <a:spcPct val="50000"/>
              </a:spcBef>
            </a:pPr>
            <a:r>
              <a:rPr lang="de-DE" altLang="de-DE" sz="1400">
                <a:solidFill>
                  <a:srgbClr val="000000"/>
                </a:solidFill>
                <a:latin typeface="+mj-lt"/>
                <a:sym typeface="Wingdings" pitchFamily="2" charset="2"/>
              </a:rPr>
              <a:t> Mechanische Aufladung</a:t>
            </a:r>
            <a:endParaRPr lang="de-DE" altLang="de-DE" sz="1400">
              <a:solidFill>
                <a:srgbClr val="000000"/>
              </a:solidFill>
              <a:latin typeface="+mj-lt"/>
            </a:endParaRPr>
          </a:p>
        </p:txBody>
      </p:sp>
      <p:sp>
        <p:nvSpPr>
          <p:cNvPr id="942091" name="Rectangle 11"/>
          <p:cNvSpPr>
            <a:spLocks noChangeArrowheads="1"/>
          </p:cNvSpPr>
          <p:nvPr/>
        </p:nvSpPr>
        <p:spPr bwMode="auto">
          <a:xfrm>
            <a:off x="776289" y="4581526"/>
            <a:ext cx="6048375" cy="27289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85000"/>
              </a:lnSpc>
              <a:spcBef>
                <a:spcPct val="50000"/>
              </a:spcBef>
            </a:pPr>
            <a:r>
              <a:rPr lang="de-DE" altLang="de-DE" sz="1400">
                <a:solidFill>
                  <a:srgbClr val="000000"/>
                </a:solidFill>
                <a:latin typeface="+mj-lt"/>
                <a:sym typeface="Wingdings" pitchFamily="2" charset="2"/>
              </a:rPr>
              <a:t> Abgasturboaufladung</a:t>
            </a:r>
            <a:endParaRPr lang="de-DE" altLang="de-DE" sz="1400">
              <a:solidFill>
                <a:srgbClr val="000000"/>
              </a:solidFill>
              <a:latin typeface="+mj-lt"/>
            </a:endParaRPr>
          </a:p>
        </p:txBody>
      </p:sp>
      <p:sp>
        <p:nvSpPr>
          <p:cNvPr id="942092" name="Rectangle 12"/>
          <p:cNvSpPr>
            <a:spLocks noChangeArrowheads="1"/>
          </p:cNvSpPr>
          <p:nvPr/>
        </p:nvSpPr>
        <p:spPr bwMode="auto">
          <a:xfrm>
            <a:off x="803276" y="2667000"/>
            <a:ext cx="6048375" cy="2809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90000"/>
              </a:lnSpc>
              <a:spcBef>
                <a:spcPct val="50000"/>
              </a:spcBef>
            </a:pPr>
            <a:r>
              <a:rPr lang="de-DE" altLang="de-DE" sz="1400">
                <a:solidFill>
                  <a:srgbClr val="000000"/>
                </a:solidFill>
                <a:latin typeface="+mj-lt"/>
                <a:sym typeface="Wingdings" pitchFamily="2" charset="2"/>
              </a:rPr>
              <a:t> verminderte Schadstoffemission</a:t>
            </a:r>
            <a:endParaRPr lang="de-DE" altLang="de-DE" sz="1400">
              <a:solidFill>
                <a:srgbClr val="000000"/>
              </a:solidFill>
              <a:latin typeface="+mj-lt"/>
            </a:endParaRPr>
          </a:p>
        </p:txBody>
      </p:sp>
      <p:sp>
        <p:nvSpPr>
          <p:cNvPr id="942093" name="Rectangle 13"/>
          <p:cNvSpPr>
            <a:spLocks noChangeArrowheads="1"/>
          </p:cNvSpPr>
          <p:nvPr/>
        </p:nvSpPr>
        <p:spPr bwMode="auto">
          <a:xfrm>
            <a:off x="776289" y="5516564"/>
            <a:ext cx="6048375" cy="272895"/>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85000"/>
              </a:lnSpc>
              <a:spcBef>
                <a:spcPct val="50000"/>
              </a:spcBef>
            </a:pPr>
            <a:r>
              <a:rPr lang="de-DE" altLang="de-DE" sz="1400">
                <a:solidFill>
                  <a:srgbClr val="000000"/>
                </a:solidFill>
                <a:latin typeface="+mj-lt"/>
                <a:sym typeface="Wingdings" pitchFamily="2" charset="2"/>
              </a:rPr>
              <a:t> Aufladung durch Druckschwingungen</a:t>
            </a:r>
            <a:endParaRPr lang="de-DE" altLang="de-DE" sz="1400">
              <a:solidFill>
                <a:srgbClr val="000000"/>
              </a:solidFill>
              <a:latin typeface="+mj-lt"/>
            </a:endParaRPr>
          </a:p>
        </p:txBody>
      </p:sp>
      <p:sp>
        <p:nvSpPr>
          <p:cNvPr id="942094" name="Text Box 14"/>
          <p:cNvSpPr txBox="1">
            <a:spLocks noChangeArrowheads="1"/>
          </p:cNvSpPr>
          <p:nvPr/>
        </p:nvSpPr>
        <p:spPr bwMode="auto">
          <a:xfrm>
            <a:off x="776288" y="3573463"/>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Antrieb des Laders über einen Elektromotor</a:t>
            </a:r>
            <a:endParaRPr lang="de-DE" altLang="de-DE" sz="1400" b="1">
              <a:solidFill>
                <a:srgbClr val="FF3300"/>
              </a:solidFill>
              <a:latin typeface="+mj-lt"/>
            </a:endParaRPr>
          </a:p>
        </p:txBody>
      </p:sp>
      <p:sp>
        <p:nvSpPr>
          <p:cNvPr id="942095" name="Text Box 15"/>
          <p:cNvSpPr txBox="1">
            <a:spLocks noChangeArrowheads="1"/>
          </p:cNvSpPr>
          <p:nvPr/>
        </p:nvSpPr>
        <p:spPr bwMode="auto">
          <a:xfrm>
            <a:off x="944564" y="4149726"/>
            <a:ext cx="85804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Antrieb des Laders direkt vom Motor über Keilriemen, Kette oder Zahnräder (z. B. Comprexlader, Drehkolbenlader)</a:t>
            </a:r>
            <a:endParaRPr lang="de-DE" altLang="de-DE" sz="1400" b="1">
              <a:solidFill>
                <a:srgbClr val="FF3300"/>
              </a:solidFill>
              <a:latin typeface="+mj-lt"/>
            </a:endParaRPr>
          </a:p>
        </p:txBody>
      </p:sp>
      <p:sp>
        <p:nvSpPr>
          <p:cNvPr id="942096" name="Text Box 16"/>
          <p:cNvSpPr txBox="1">
            <a:spLocks noChangeArrowheads="1"/>
          </p:cNvSpPr>
          <p:nvPr/>
        </p:nvSpPr>
        <p:spPr bwMode="auto">
          <a:xfrm>
            <a:off x="803275" y="4868863"/>
            <a:ext cx="85105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Die Abgase des Motors geben ihre Energie an eine Turbinerad ab. Auf der gleichen Welle sitzt ein Verdichterrad, welches frische Luft ansaugt und mit ca. 0,5 - 1,2 bar Überdruck in den Verbrennungsraum preßt.</a:t>
            </a:r>
            <a:endParaRPr lang="de-DE" altLang="de-DE" sz="1400" b="1">
              <a:solidFill>
                <a:srgbClr val="FF3300"/>
              </a:solidFill>
              <a:latin typeface="+mj-lt"/>
            </a:endParaRPr>
          </a:p>
        </p:txBody>
      </p:sp>
      <p:sp>
        <p:nvSpPr>
          <p:cNvPr id="942097" name="Text Box 17"/>
          <p:cNvSpPr txBox="1">
            <a:spLocks noChangeArrowheads="1"/>
          </p:cNvSpPr>
          <p:nvPr/>
        </p:nvSpPr>
        <p:spPr bwMode="auto">
          <a:xfrm>
            <a:off x="776289" y="5734050"/>
            <a:ext cx="8510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Durch Abstimmung der Leitungslängen und -querschnitte lassen sich Druckschwingungen am Ein- und Auslaßventil erzeugen.</a:t>
            </a:r>
            <a:endParaRPr lang="de-DE" altLang="de-DE" sz="1400" b="1">
              <a:solidFill>
                <a:srgbClr val="FF3300"/>
              </a:solidFill>
              <a:latin typeface="+mj-lt"/>
            </a:endParaRPr>
          </a:p>
        </p:txBody>
      </p:sp>
      <p:sp>
        <p:nvSpPr>
          <p:cNvPr id="942098" name="Rectangle 18"/>
          <p:cNvSpPr>
            <a:spLocks noChangeArrowheads="1"/>
          </p:cNvSpPr>
          <p:nvPr/>
        </p:nvSpPr>
        <p:spPr bwMode="auto">
          <a:xfrm>
            <a:off x="803275" y="1981200"/>
            <a:ext cx="7245350" cy="2809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90000"/>
              </a:lnSpc>
              <a:spcBef>
                <a:spcPct val="50000"/>
              </a:spcBef>
            </a:pPr>
            <a:r>
              <a:rPr lang="de-DE" altLang="de-DE" sz="1400">
                <a:solidFill>
                  <a:srgbClr val="000000"/>
                </a:solidFill>
                <a:latin typeface="+mj-lt"/>
                <a:sym typeface="Wingdings" pitchFamily="2" charset="2"/>
              </a:rPr>
              <a:t></a:t>
            </a:r>
            <a:r>
              <a:rPr lang="de-DE" altLang="de-DE" sz="1400">
                <a:solidFill>
                  <a:srgbClr val="000000"/>
                </a:solidFill>
                <a:latin typeface="+mj-lt"/>
              </a:rPr>
              <a:t> bei gleicher Motorleistung kleineres Bauvolumen gegenüber Saugmotoren</a:t>
            </a:r>
          </a:p>
        </p:txBody>
      </p:sp>
      <p:sp>
        <p:nvSpPr>
          <p:cNvPr id="942099" name="Rectangle 19"/>
          <p:cNvSpPr>
            <a:spLocks noChangeArrowheads="1"/>
          </p:cNvSpPr>
          <p:nvPr/>
        </p:nvSpPr>
        <p:spPr bwMode="auto">
          <a:xfrm>
            <a:off x="803276" y="2209800"/>
            <a:ext cx="6048375" cy="280988"/>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90000"/>
              </a:lnSpc>
              <a:spcBef>
                <a:spcPct val="50000"/>
              </a:spcBef>
            </a:pPr>
            <a:r>
              <a:rPr lang="de-DE" altLang="de-DE" sz="1400">
                <a:solidFill>
                  <a:srgbClr val="000000"/>
                </a:solidFill>
                <a:latin typeface="+mj-lt"/>
                <a:sym typeface="Wingdings" pitchFamily="2" charset="2"/>
              </a:rPr>
              <a:t></a:t>
            </a:r>
            <a:r>
              <a:rPr lang="de-DE" altLang="de-DE" sz="1400">
                <a:solidFill>
                  <a:srgbClr val="000000"/>
                </a:solidFill>
                <a:latin typeface="+mj-lt"/>
              </a:rPr>
              <a:t> bessere Schalldämpfung durch Entspannung der Abgase im Turbolader</a:t>
            </a:r>
          </a:p>
        </p:txBody>
      </p:sp>
    </p:spTree>
    <p:extLst>
      <p:ext uri="{BB962C8B-B14F-4D97-AF65-F5344CB8AC3E}">
        <p14:creationId xmlns:p14="http://schemas.microsoft.com/office/powerpoint/2010/main" val="1228656450"/>
      </p:ext>
    </p:extLst>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Komponenten Abgasnachbehandlung</a:t>
            </a:r>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50</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a:t>
            </a:r>
          </a:p>
        </p:txBody>
      </p:sp>
      <p:pic>
        <p:nvPicPr>
          <p:cNvPr id="5" name="Grafik 4"/>
          <p:cNvPicPr>
            <a:picLocks noChangeAspect="1"/>
          </p:cNvPicPr>
          <p:nvPr/>
        </p:nvPicPr>
        <p:blipFill>
          <a:blip r:embed="rId2"/>
          <a:stretch>
            <a:fillRect/>
          </a:stretch>
        </p:blipFill>
        <p:spPr>
          <a:xfrm>
            <a:off x="2072680" y="798513"/>
            <a:ext cx="5145617" cy="5551284"/>
          </a:xfrm>
          <a:prstGeom prst="rect">
            <a:avLst/>
          </a:prstGeom>
        </p:spPr>
      </p:pic>
    </p:spTree>
    <p:extLst>
      <p:ext uri="{BB962C8B-B14F-4D97-AF65-F5344CB8AC3E}">
        <p14:creationId xmlns:p14="http://schemas.microsoft.com/office/powerpoint/2010/main" val="862934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de-DE" dirty="0"/>
              <a:t>HSWT    Prof. Dr. U. Groß           					                 </a:t>
            </a:r>
          </a:p>
        </p:txBody>
      </p:sp>
      <p:sp>
        <p:nvSpPr>
          <p:cNvPr id="34818" name="Rectangle 2"/>
          <p:cNvSpPr>
            <a:spLocks noGrp="1" noChangeArrowheads="1"/>
          </p:cNvSpPr>
          <p:nvPr>
            <p:ph type="title"/>
          </p:nvPr>
        </p:nvSpPr>
        <p:spPr/>
        <p:txBody>
          <a:bodyPr/>
          <a:lstStyle/>
          <a:p>
            <a:r>
              <a:rPr lang="de-DE" altLang="de-DE"/>
              <a:t>Resümee</a:t>
            </a:r>
          </a:p>
        </p:txBody>
      </p:sp>
      <p:sp>
        <p:nvSpPr>
          <p:cNvPr id="34819" name="Rectangle 3"/>
          <p:cNvSpPr>
            <a:spLocks noGrp="1" noChangeArrowheads="1"/>
          </p:cNvSpPr>
          <p:nvPr>
            <p:ph type="body" idx="1"/>
          </p:nvPr>
        </p:nvSpPr>
        <p:spPr>
          <a:xfrm>
            <a:off x="849313" y="908050"/>
            <a:ext cx="8229600" cy="4497388"/>
          </a:xfrm>
        </p:spPr>
        <p:txBody>
          <a:bodyPr/>
          <a:lstStyle/>
          <a:p>
            <a:pPr>
              <a:lnSpc>
                <a:spcPct val="90000"/>
              </a:lnSpc>
            </a:pPr>
            <a:r>
              <a:rPr lang="de-DE" altLang="de-DE"/>
              <a:t>Die Einhaltung der Abgasnormen wird und muss ein primäres Ziel bei der Entwicklung von modernen Motoren darstellen</a:t>
            </a:r>
          </a:p>
          <a:p>
            <a:pPr>
              <a:lnSpc>
                <a:spcPct val="90000"/>
              </a:lnSpc>
            </a:pPr>
            <a:r>
              <a:rPr lang="de-DE" altLang="de-DE"/>
              <a:t>Bis zur Realisierung Abgasnorm III A wurden von den Herstellern gleiche Wege gegangen (innermotorisch)</a:t>
            </a:r>
          </a:p>
          <a:p>
            <a:pPr>
              <a:lnSpc>
                <a:spcPct val="90000"/>
              </a:lnSpc>
            </a:pPr>
            <a:r>
              <a:rPr lang="de-DE" altLang="de-DE"/>
              <a:t>Mit der Erfüllung der Anforderungen von Stage III B bzw. Tier 4i werden momentan zwei verschiedene außermotorische Ansätze (SCR oder Dieselpartikelfilter) verfolgt</a:t>
            </a:r>
          </a:p>
          <a:p>
            <a:pPr>
              <a:lnSpc>
                <a:spcPct val="90000"/>
              </a:lnSpc>
            </a:pPr>
            <a:r>
              <a:rPr lang="de-DE" altLang="de-DE"/>
              <a:t>Mit den Anforderungen von Stage IV bzw. Tier IV und insbesondere Tier V werden die Wege wieder zusammen laufen oder die Konzepte müssen weiterentwickelt werden </a:t>
            </a:r>
          </a:p>
          <a:p>
            <a:pPr>
              <a:lnSpc>
                <a:spcPct val="90000"/>
              </a:lnSpc>
              <a:buFont typeface="Arial Unicode MS" panose="020B0604020202020204" pitchFamily="34" charset="-128"/>
              <a:buNone/>
            </a:pPr>
            <a:endParaRPr lang="de-DE" altLang="de-DE"/>
          </a:p>
        </p:txBody>
      </p:sp>
    </p:spTree>
    <p:extLst>
      <p:ext uri="{BB962C8B-B14F-4D97-AF65-F5344CB8AC3E}">
        <p14:creationId xmlns:p14="http://schemas.microsoft.com/office/powerpoint/2010/main" val="3228726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Schmierung</a:t>
            </a:r>
          </a:p>
        </p:txBody>
      </p:sp>
      <p:sp>
        <p:nvSpPr>
          <p:cNvPr id="16" name="Foliennummernplatzhalter 1"/>
          <p:cNvSpPr>
            <a:spLocks noGrp="1"/>
          </p:cNvSpPr>
          <p:nvPr>
            <p:ph type="sldNum" sz="quarter" idx="10"/>
          </p:nvPr>
        </p:nvSpPr>
        <p:spPr/>
        <p:txBody>
          <a:bodyPr/>
          <a:lstStyle/>
          <a:p>
            <a:r>
              <a:rPr lang="de-DE" altLang="de-DE"/>
              <a:t> Folie </a:t>
            </a:r>
            <a:fld id="{5279983B-7D4C-4D75-91E8-F8953235C8D1}" type="slidenum">
              <a:rPr lang="de-DE" altLang="de-DE"/>
              <a:pPr/>
              <a:t>52</a:t>
            </a:fld>
            <a:endParaRPr lang="de-DE" altLang="de-DE"/>
          </a:p>
        </p:txBody>
      </p:sp>
      <p:sp>
        <p:nvSpPr>
          <p:cNvPr id="17" name="Fußzeilenplatzhalter 2"/>
          <p:cNvSpPr>
            <a:spLocks noGrp="1"/>
          </p:cNvSpPr>
          <p:nvPr>
            <p:ph type="ftr" sz="quarter" idx="11"/>
          </p:nvPr>
        </p:nvSpPr>
        <p:spPr/>
        <p:txBody>
          <a:bodyPr/>
          <a:lstStyle/>
          <a:p>
            <a:r>
              <a:rPr lang="de-DE" altLang="de-DE" dirty="0"/>
              <a:t>HSWT    Prof. Dr. U. Groß                                Motor Grundlagen</a:t>
            </a:r>
          </a:p>
        </p:txBody>
      </p:sp>
      <p:sp>
        <p:nvSpPr>
          <p:cNvPr id="890883" name="Rectangle 3"/>
          <p:cNvSpPr>
            <a:spLocks noChangeArrowheads="1"/>
          </p:cNvSpPr>
          <p:nvPr/>
        </p:nvSpPr>
        <p:spPr bwMode="auto">
          <a:xfrm>
            <a:off x="1014413" y="914400"/>
            <a:ext cx="6259512" cy="305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dirty="0">
                <a:solidFill>
                  <a:srgbClr val="000000"/>
                </a:solidFill>
              </a:rPr>
              <a:t>Aufgaben der Schmierstoffe:</a:t>
            </a:r>
          </a:p>
        </p:txBody>
      </p:sp>
      <p:sp>
        <p:nvSpPr>
          <p:cNvPr id="890884" name="Rectangle 4"/>
          <p:cNvSpPr>
            <a:spLocks noChangeArrowheads="1"/>
          </p:cNvSpPr>
          <p:nvPr/>
        </p:nvSpPr>
        <p:spPr bwMode="auto">
          <a:xfrm>
            <a:off x="1014413" y="3505200"/>
            <a:ext cx="6259512" cy="305212"/>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dirty="0">
                <a:solidFill>
                  <a:srgbClr val="000000"/>
                </a:solidFill>
                <a:latin typeface="+mj-lt"/>
              </a:rPr>
              <a:t>Viskosität</a:t>
            </a:r>
            <a:endParaRPr lang="de-DE" altLang="de-DE" sz="1400" b="1" u="sng" dirty="0">
              <a:solidFill>
                <a:srgbClr val="000000"/>
              </a:solidFill>
              <a:latin typeface="+mj-lt"/>
            </a:endParaRPr>
          </a:p>
        </p:txBody>
      </p:sp>
      <p:sp>
        <p:nvSpPr>
          <p:cNvPr id="890885" name="Rectangle 5"/>
          <p:cNvSpPr>
            <a:spLocks noChangeArrowheads="1"/>
          </p:cNvSpPr>
          <p:nvPr/>
        </p:nvSpPr>
        <p:spPr bwMode="auto">
          <a:xfrm>
            <a:off x="1014413" y="1371600"/>
            <a:ext cx="6259512" cy="326756"/>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dirty="0">
                <a:solidFill>
                  <a:srgbClr val="000000"/>
                </a:solidFill>
                <a:sym typeface="Wingdings" pitchFamily="2" charset="2"/>
              </a:rPr>
              <a:t> </a:t>
            </a:r>
            <a:r>
              <a:rPr lang="de-DE" altLang="de-DE" sz="1400" dirty="0">
                <a:solidFill>
                  <a:srgbClr val="000000"/>
                </a:solidFill>
              </a:rPr>
              <a:t>Reibung und Verschleiß minimieren</a:t>
            </a:r>
            <a:endParaRPr lang="de-DE" altLang="de-DE" sz="1400" dirty="0">
              <a:solidFill>
                <a:srgbClr val="DC0081"/>
              </a:solidFill>
            </a:endParaRPr>
          </a:p>
        </p:txBody>
      </p:sp>
      <p:sp>
        <p:nvSpPr>
          <p:cNvPr id="890886" name="Rectangle 6"/>
          <p:cNvSpPr>
            <a:spLocks noChangeArrowheads="1"/>
          </p:cNvSpPr>
          <p:nvPr/>
        </p:nvSpPr>
        <p:spPr bwMode="auto">
          <a:xfrm>
            <a:off x="1014413" y="1676400"/>
            <a:ext cx="6259512" cy="305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a:solidFill>
                  <a:srgbClr val="000000"/>
                </a:solidFill>
                <a:sym typeface="Wingdings" pitchFamily="2" charset="2"/>
              </a:rPr>
              <a:t></a:t>
            </a:r>
            <a:r>
              <a:rPr lang="de-DE" altLang="de-DE" sz="1400">
                <a:solidFill>
                  <a:srgbClr val="000000"/>
                </a:solidFill>
              </a:rPr>
              <a:t> Kühlen</a:t>
            </a:r>
          </a:p>
        </p:txBody>
      </p:sp>
      <p:sp>
        <p:nvSpPr>
          <p:cNvPr id="890887" name="Rectangle 7"/>
          <p:cNvSpPr>
            <a:spLocks noChangeArrowheads="1"/>
          </p:cNvSpPr>
          <p:nvPr/>
        </p:nvSpPr>
        <p:spPr bwMode="auto">
          <a:xfrm>
            <a:off x="1014413" y="1981200"/>
            <a:ext cx="6259512" cy="305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a:solidFill>
                  <a:srgbClr val="000000"/>
                </a:solidFill>
                <a:sym typeface="Wingdings" pitchFamily="2" charset="2"/>
              </a:rPr>
              <a:t></a:t>
            </a:r>
            <a:r>
              <a:rPr lang="de-DE" altLang="de-DE" sz="1400">
                <a:solidFill>
                  <a:srgbClr val="000000"/>
                </a:solidFill>
              </a:rPr>
              <a:t> Schmutzteile aufnehmen</a:t>
            </a:r>
          </a:p>
        </p:txBody>
      </p:sp>
      <p:sp>
        <p:nvSpPr>
          <p:cNvPr id="890888" name="Rectangle 8"/>
          <p:cNvSpPr>
            <a:spLocks noChangeArrowheads="1"/>
          </p:cNvSpPr>
          <p:nvPr/>
        </p:nvSpPr>
        <p:spPr bwMode="auto">
          <a:xfrm>
            <a:off x="1014413" y="2286000"/>
            <a:ext cx="6259512" cy="326756"/>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 Kolben und Zylinderwände gegeneinander abdichten</a:t>
            </a:r>
            <a:endParaRPr lang="de-DE" altLang="de-DE" sz="1400">
              <a:solidFill>
                <a:srgbClr val="000000"/>
              </a:solidFill>
            </a:endParaRPr>
          </a:p>
        </p:txBody>
      </p:sp>
      <p:sp>
        <p:nvSpPr>
          <p:cNvPr id="890889" name="Rectangle 9"/>
          <p:cNvSpPr>
            <a:spLocks noChangeArrowheads="1"/>
          </p:cNvSpPr>
          <p:nvPr/>
        </p:nvSpPr>
        <p:spPr bwMode="auto">
          <a:xfrm>
            <a:off x="1014413" y="2590800"/>
            <a:ext cx="6259512" cy="305212"/>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a:solidFill>
                  <a:srgbClr val="000000"/>
                </a:solidFill>
                <a:sym typeface="Wingdings" pitchFamily="2" charset="2"/>
              </a:rPr>
              <a:t> Korrosion verhindern</a:t>
            </a:r>
            <a:endParaRPr lang="de-DE" altLang="de-DE" sz="1400">
              <a:solidFill>
                <a:srgbClr val="000000"/>
              </a:solidFill>
            </a:endParaRPr>
          </a:p>
        </p:txBody>
      </p:sp>
      <p:sp>
        <p:nvSpPr>
          <p:cNvPr id="890890" name="Text Box 10"/>
          <p:cNvSpPr txBox="1">
            <a:spLocks noChangeArrowheads="1"/>
          </p:cNvSpPr>
          <p:nvPr/>
        </p:nvSpPr>
        <p:spPr bwMode="auto">
          <a:xfrm>
            <a:off x="1014413" y="3810001"/>
            <a:ext cx="822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dirty="0">
                <a:solidFill>
                  <a:srgbClr val="000000"/>
                </a:solidFill>
                <a:latin typeface="+mj-lt"/>
              </a:rPr>
              <a:t>Für die Viskosität hat die amerikanische SAE (Society </a:t>
            </a:r>
            <a:r>
              <a:rPr lang="de-DE" altLang="de-DE" sz="1400" dirty="0" err="1">
                <a:solidFill>
                  <a:srgbClr val="000000"/>
                </a:solidFill>
                <a:latin typeface="+mj-lt"/>
              </a:rPr>
              <a:t>of</a:t>
            </a:r>
            <a:r>
              <a:rPr lang="de-DE" altLang="de-DE" sz="1400" dirty="0">
                <a:solidFill>
                  <a:srgbClr val="000000"/>
                </a:solidFill>
                <a:latin typeface="+mj-lt"/>
              </a:rPr>
              <a:t> Automotive Engineers) ein Messverfahren festgelegt:</a:t>
            </a:r>
            <a:endParaRPr lang="de-DE" altLang="de-DE" sz="1400" b="1" dirty="0">
              <a:solidFill>
                <a:srgbClr val="FF3300"/>
              </a:solidFill>
              <a:latin typeface="+mj-lt"/>
            </a:endParaRPr>
          </a:p>
        </p:txBody>
      </p:sp>
      <p:sp>
        <p:nvSpPr>
          <p:cNvPr id="890891" name="Text Box 11"/>
          <p:cNvSpPr txBox="1">
            <a:spLocks noChangeArrowheads="1"/>
          </p:cNvSpPr>
          <p:nvPr/>
        </p:nvSpPr>
        <p:spPr bwMode="auto">
          <a:xfrm>
            <a:off x="996950" y="4391025"/>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b="1" dirty="0">
                <a:solidFill>
                  <a:srgbClr val="000000"/>
                </a:solidFill>
                <a:latin typeface="+mj-lt"/>
              </a:rPr>
              <a:t>SAE 5W, 10W, 15W, 20W, 20, 30, 40, 50</a:t>
            </a:r>
            <a:endParaRPr lang="de-DE" altLang="de-DE" sz="1400" b="1" dirty="0">
              <a:solidFill>
                <a:srgbClr val="FF3300"/>
              </a:solidFill>
              <a:latin typeface="+mj-lt"/>
            </a:endParaRPr>
          </a:p>
        </p:txBody>
      </p:sp>
      <p:sp>
        <p:nvSpPr>
          <p:cNvPr id="890892" name="Text Box 12"/>
          <p:cNvSpPr txBox="1">
            <a:spLocks noChangeArrowheads="1"/>
          </p:cNvSpPr>
          <p:nvPr/>
        </p:nvSpPr>
        <p:spPr bwMode="auto">
          <a:xfrm>
            <a:off x="1014413" y="29718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rPr>
              <a:t>Um diese Aufgaben optimal erfüllen zu können, ist die richtige Viskosität des Öles ausschlaggebend.</a:t>
            </a:r>
            <a:endParaRPr lang="de-DE" altLang="de-DE" sz="1400" b="1">
              <a:solidFill>
                <a:srgbClr val="FF3300"/>
              </a:solidFill>
            </a:endParaRPr>
          </a:p>
        </p:txBody>
      </p:sp>
      <p:sp>
        <p:nvSpPr>
          <p:cNvPr id="890893" name="Text Box 13"/>
          <p:cNvSpPr txBox="1">
            <a:spLocks noChangeArrowheads="1"/>
          </p:cNvSpPr>
          <p:nvPr/>
        </p:nvSpPr>
        <p:spPr bwMode="auto">
          <a:xfrm>
            <a:off x="1014413" y="4724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Je höher die Zahl, desto dickflüssiger das Öl.</a:t>
            </a:r>
            <a:endParaRPr lang="de-DE" altLang="de-DE" sz="1400" b="1">
              <a:solidFill>
                <a:srgbClr val="FF3300"/>
              </a:solidFill>
              <a:latin typeface="+mj-lt"/>
            </a:endParaRPr>
          </a:p>
        </p:txBody>
      </p:sp>
      <p:sp>
        <p:nvSpPr>
          <p:cNvPr id="890894" name="Text Box 14"/>
          <p:cNvSpPr txBox="1">
            <a:spLocks noChangeArrowheads="1"/>
          </p:cNvSpPr>
          <p:nvPr/>
        </p:nvSpPr>
        <p:spPr bwMode="auto">
          <a:xfrm>
            <a:off x="1014413" y="5105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b="1" u="sng">
                <a:solidFill>
                  <a:srgbClr val="000000"/>
                </a:solidFill>
                <a:latin typeface="+mj-lt"/>
              </a:rPr>
              <a:t>Definition „Viskosität“ :</a:t>
            </a:r>
            <a:r>
              <a:rPr lang="de-DE" altLang="de-DE" sz="1400" u="sng">
                <a:solidFill>
                  <a:srgbClr val="000000"/>
                </a:solidFill>
                <a:latin typeface="+mj-lt"/>
              </a:rPr>
              <a:t> </a:t>
            </a:r>
            <a:endParaRPr lang="de-DE" altLang="de-DE" sz="1400" b="1" u="sng">
              <a:solidFill>
                <a:srgbClr val="FF3300"/>
              </a:solidFill>
              <a:latin typeface="+mj-lt"/>
            </a:endParaRPr>
          </a:p>
        </p:txBody>
      </p:sp>
      <p:sp>
        <p:nvSpPr>
          <p:cNvPr id="890895" name="Text Box 15"/>
          <p:cNvSpPr txBox="1">
            <a:spLocks noChangeArrowheads="1"/>
          </p:cNvSpPr>
          <p:nvPr/>
        </p:nvSpPr>
        <p:spPr bwMode="auto">
          <a:xfrm>
            <a:off x="1014413" y="5410200"/>
            <a:ext cx="6259512" cy="738664"/>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Unter Viskosität ist die Zähflüssigkeit der Öle zu verstehen, die sich mit der Temperatur verändert. Die Viskosität entspricht der inneren Reibung des Öles.</a:t>
            </a:r>
            <a:endParaRPr lang="de-DE" altLang="de-DE" sz="1400" b="1">
              <a:solidFill>
                <a:srgbClr val="FF3300"/>
              </a:solidFill>
              <a:latin typeface="+mj-lt"/>
            </a:endParaRPr>
          </a:p>
        </p:txBody>
      </p:sp>
    </p:spTree>
    <p:extLst>
      <p:ext uri="{BB962C8B-B14F-4D97-AF65-F5344CB8AC3E}">
        <p14:creationId xmlns:p14="http://schemas.microsoft.com/office/powerpoint/2010/main" val="910076465"/>
      </p:ext>
    </p:extLst>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3" descr="SCHMIE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1072" y="429273"/>
            <a:ext cx="4130824" cy="418521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sz="3200" dirty="0"/>
              <a:t>Viskosität</a:t>
            </a:r>
          </a:p>
        </p:txBody>
      </p:sp>
      <p:sp>
        <p:nvSpPr>
          <p:cNvPr id="8" name="Foliennummernplatzhalter 1"/>
          <p:cNvSpPr>
            <a:spLocks noGrp="1"/>
          </p:cNvSpPr>
          <p:nvPr>
            <p:ph type="sldNum" sz="quarter" idx="10"/>
          </p:nvPr>
        </p:nvSpPr>
        <p:spPr/>
        <p:txBody>
          <a:bodyPr/>
          <a:lstStyle/>
          <a:p>
            <a:r>
              <a:rPr lang="de-DE" altLang="de-DE" sz="1050">
                <a:latin typeface="+mj-lt"/>
              </a:rPr>
              <a:t> Folie </a:t>
            </a:r>
            <a:fld id="{C1A6C606-67BA-461A-9BE7-A80A80B51B37}" type="slidenum">
              <a:rPr lang="de-DE" altLang="de-DE" sz="1050">
                <a:latin typeface="+mj-lt"/>
              </a:rPr>
              <a:pPr/>
              <a:t>53</a:t>
            </a:fld>
            <a:endParaRPr lang="de-DE" altLang="de-DE" sz="1050">
              <a:latin typeface="+mj-lt"/>
            </a:endParaRPr>
          </a:p>
        </p:txBody>
      </p:sp>
      <p:sp>
        <p:nvSpPr>
          <p:cNvPr id="9" name="Fußzeilenplatzhalter 2"/>
          <p:cNvSpPr>
            <a:spLocks noGrp="1"/>
          </p:cNvSpPr>
          <p:nvPr>
            <p:ph type="ftr" sz="quarter" idx="11"/>
          </p:nvPr>
        </p:nvSpPr>
        <p:spPr/>
        <p:txBody>
          <a:bodyPr/>
          <a:lstStyle/>
          <a:p>
            <a:r>
              <a:rPr lang="de-DE" altLang="de-DE" sz="1050" dirty="0">
                <a:latin typeface="+mj-lt"/>
              </a:rPr>
              <a:t>HSWT    Prof. Dr. U. Groß                                Motor Grundlagen</a:t>
            </a:r>
          </a:p>
        </p:txBody>
      </p:sp>
      <p:sp>
        <p:nvSpPr>
          <p:cNvPr id="787459" name="Rectangle 3"/>
          <p:cNvSpPr>
            <a:spLocks noChangeArrowheads="1"/>
          </p:cNvSpPr>
          <p:nvPr/>
        </p:nvSpPr>
        <p:spPr bwMode="auto">
          <a:xfrm>
            <a:off x="84138" y="1466704"/>
            <a:ext cx="4783137" cy="335989"/>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600" b="1" dirty="0" err="1">
                <a:solidFill>
                  <a:srgbClr val="000000"/>
                </a:solidFill>
                <a:latin typeface="+mj-lt"/>
              </a:rPr>
              <a:t>Einbereichsöle</a:t>
            </a:r>
            <a:r>
              <a:rPr lang="de-DE" altLang="de-DE" sz="1600" b="1" dirty="0">
                <a:solidFill>
                  <a:srgbClr val="000000"/>
                </a:solidFill>
                <a:latin typeface="+mj-lt"/>
              </a:rPr>
              <a:t>:</a:t>
            </a:r>
            <a:endParaRPr lang="de-DE" altLang="de-DE" sz="1400" b="1" dirty="0">
              <a:solidFill>
                <a:srgbClr val="000000"/>
              </a:solidFill>
              <a:latin typeface="+mj-lt"/>
            </a:endParaRPr>
          </a:p>
        </p:txBody>
      </p:sp>
      <p:sp>
        <p:nvSpPr>
          <p:cNvPr id="787460" name="Rectangle 4"/>
          <p:cNvSpPr>
            <a:spLocks noChangeArrowheads="1"/>
          </p:cNvSpPr>
          <p:nvPr/>
        </p:nvSpPr>
        <p:spPr bwMode="auto">
          <a:xfrm>
            <a:off x="-9396" y="2850344"/>
            <a:ext cx="4783137" cy="335989"/>
          </a:xfrm>
          <a:prstGeom prst="rect">
            <a:avLst/>
          </a:prstGeom>
          <a:solidFill>
            <a:srgbClr val="CC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600" b="1" dirty="0">
                <a:solidFill>
                  <a:srgbClr val="000000"/>
                </a:solidFill>
                <a:latin typeface="+mj-lt"/>
              </a:rPr>
              <a:t>Mehrbereichsöle:</a:t>
            </a:r>
            <a:endParaRPr lang="de-DE" altLang="de-DE" sz="1400" b="1" u="sng" dirty="0">
              <a:solidFill>
                <a:srgbClr val="000000"/>
              </a:solidFill>
              <a:latin typeface="+mj-lt"/>
            </a:endParaRPr>
          </a:p>
        </p:txBody>
      </p:sp>
      <p:sp>
        <p:nvSpPr>
          <p:cNvPr id="787461" name="Text Box 5"/>
          <p:cNvSpPr txBox="1">
            <a:spLocks noChangeArrowheads="1"/>
          </p:cNvSpPr>
          <p:nvPr/>
        </p:nvSpPr>
        <p:spPr bwMode="auto">
          <a:xfrm>
            <a:off x="1014414" y="5156918"/>
            <a:ext cx="7315200" cy="830997"/>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rPr>
              <a:t>Das in unseren Breiten häufig verwendete </a:t>
            </a:r>
            <a:r>
              <a:rPr lang="de-DE" altLang="de-DE" sz="1600" b="1" dirty="0" err="1">
                <a:solidFill>
                  <a:srgbClr val="000000"/>
                </a:solidFill>
                <a:latin typeface="+mj-lt"/>
              </a:rPr>
              <a:t>Mehrbereichsöl</a:t>
            </a:r>
            <a:r>
              <a:rPr lang="de-DE" altLang="de-DE" sz="1600" b="1" dirty="0">
                <a:solidFill>
                  <a:srgbClr val="000000"/>
                </a:solidFill>
                <a:latin typeface="+mj-lt"/>
              </a:rPr>
              <a:t> SAE 10W-40</a:t>
            </a:r>
            <a:r>
              <a:rPr lang="de-DE" altLang="de-DE" sz="1600" dirty="0">
                <a:solidFill>
                  <a:srgbClr val="000000"/>
                </a:solidFill>
                <a:latin typeface="+mj-lt"/>
              </a:rPr>
              <a:t> verhält sich bei niedriger Temperatur wie ein dünnflüssiges </a:t>
            </a:r>
            <a:r>
              <a:rPr lang="de-DE" altLang="de-DE" sz="1600" b="1" dirty="0" err="1">
                <a:solidFill>
                  <a:srgbClr val="000000"/>
                </a:solidFill>
                <a:latin typeface="+mj-lt"/>
              </a:rPr>
              <a:t>Winteröl</a:t>
            </a:r>
            <a:r>
              <a:rPr lang="de-DE" altLang="de-DE" sz="1600" b="1" dirty="0">
                <a:solidFill>
                  <a:srgbClr val="000000"/>
                </a:solidFill>
                <a:latin typeface="+mj-lt"/>
              </a:rPr>
              <a:t> SAE 10W</a:t>
            </a:r>
            <a:r>
              <a:rPr lang="de-DE" altLang="de-DE" sz="1600" dirty="0">
                <a:solidFill>
                  <a:srgbClr val="000000"/>
                </a:solidFill>
                <a:latin typeface="+mj-lt"/>
              </a:rPr>
              <a:t>, und bei hohen Temperaturen wie das dickflüssige </a:t>
            </a:r>
            <a:r>
              <a:rPr lang="de-DE" altLang="de-DE" sz="1600" b="1" dirty="0" err="1">
                <a:solidFill>
                  <a:srgbClr val="000000"/>
                </a:solidFill>
                <a:latin typeface="+mj-lt"/>
              </a:rPr>
              <a:t>Sommeröl</a:t>
            </a:r>
            <a:r>
              <a:rPr lang="de-DE" altLang="de-DE" sz="1600" b="1" dirty="0">
                <a:solidFill>
                  <a:srgbClr val="000000"/>
                </a:solidFill>
                <a:latin typeface="+mj-lt"/>
              </a:rPr>
              <a:t> SAE 40</a:t>
            </a:r>
            <a:r>
              <a:rPr lang="de-DE" altLang="de-DE" sz="1600" dirty="0">
                <a:solidFill>
                  <a:srgbClr val="000000"/>
                </a:solidFill>
                <a:latin typeface="+mj-lt"/>
              </a:rPr>
              <a:t>.</a:t>
            </a:r>
            <a:endParaRPr lang="de-DE" altLang="de-DE" sz="1600" b="1" dirty="0">
              <a:solidFill>
                <a:srgbClr val="FF3300"/>
              </a:solidFill>
              <a:latin typeface="+mj-lt"/>
            </a:endParaRPr>
          </a:p>
        </p:txBody>
      </p:sp>
      <p:sp>
        <p:nvSpPr>
          <p:cNvPr id="787462" name="Text Box 6"/>
          <p:cNvSpPr txBox="1">
            <a:spLocks noChangeArrowheads="1"/>
          </p:cNvSpPr>
          <p:nvPr/>
        </p:nvSpPr>
        <p:spPr bwMode="auto">
          <a:xfrm>
            <a:off x="96494" y="1894630"/>
            <a:ext cx="59785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rPr>
              <a:t>Öl, speziell für eine festgelegte Außentemperatur (Bsp. Mähdreschereinsatz, stationäre Motoren). Es unterliegt einer starken temperaturabhängigen Viskositätsänderung.</a:t>
            </a:r>
            <a:endParaRPr lang="de-DE" altLang="de-DE" sz="1600" b="1" dirty="0">
              <a:solidFill>
                <a:srgbClr val="FF3300"/>
              </a:solidFill>
              <a:latin typeface="+mj-lt"/>
            </a:endParaRPr>
          </a:p>
        </p:txBody>
      </p:sp>
      <p:sp>
        <p:nvSpPr>
          <p:cNvPr id="787463" name="Text Box 7"/>
          <p:cNvSpPr txBox="1">
            <a:spLocks noChangeArrowheads="1"/>
          </p:cNvSpPr>
          <p:nvPr/>
        </p:nvSpPr>
        <p:spPr bwMode="auto">
          <a:xfrm>
            <a:off x="19643" y="3300545"/>
            <a:ext cx="5978525"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rPr>
              <a:t>Öl, für den Ganzjahreseinsatz. Durch Additive ist die temperaturabhängige Viskositätsänderung minimiert.</a:t>
            </a:r>
          </a:p>
          <a:p>
            <a:pPr algn="l" eaLnBrk="0" hangingPunct="0">
              <a:spcBef>
                <a:spcPct val="50000"/>
              </a:spcBef>
            </a:pPr>
            <a:r>
              <a:rPr lang="de-DE" altLang="de-DE" sz="1600" dirty="0">
                <a:solidFill>
                  <a:srgbClr val="FF0000"/>
                </a:solidFill>
                <a:latin typeface="+mj-lt"/>
              </a:rPr>
              <a:t>Der Vorteil von Mehrbereichsölen ist eine ausreichende Dünnflüssigkeit des kalten Öles beim Starten des Motors und eine hohe Temperaturfestigkeit bei starker Beanspruchung (hohe Öltemperatur).</a:t>
            </a:r>
          </a:p>
        </p:txBody>
      </p:sp>
    </p:spTree>
    <p:extLst>
      <p:ext uri="{BB962C8B-B14F-4D97-AF65-F5344CB8AC3E}">
        <p14:creationId xmlns:p14="http://schemas.microsoft.com/office/powerpoint/2010/main" val="3697257380"/>
      </p:ext>
    </p:extLst>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Motorschmierung</a:t>
            </a:r>
          </a:p>
        </p:txBody>
      </p:sp>
      <p:sp>
        <p:nvSpPr>
          <p:cNvPr id="31" name="Foliennummernplatzhalter 1"/>
          <p:cNvSpPr>
            <a:spLocks noGrp="1"/>
          </p:cNvSpPr>
          <p:nvPr>
            <p:ph type="sldNum" sz="quarter" idx="10"/>
          </p:nvPr>
        </p:nvSpPr>
        <p:spPr/>
        <p:txBody>
          <a:bodyPr/>
          <a:lstStyle/>
          <a:p>
            <a:r>
              <a:rPr lang="de-DE" altLang="de-DE" sz="1050">
                <a:latin typeface="+mj-lt"/>
              </a:rPr>
              <a:t> Folie </a:t>
            </a:r>
            <a:fld id="{9AD36F18-26B3-488F-B7AC-3A2200DDD751}" type="slidenum">
              <a:rPr lang="de-DE" altLang="de-DE" sz="1050">
                <a:latin typeface="+mj-lt"/>
              </a:rPr>
              <a:pPr/>
              <a:t>54</a:t>
            </a:fld>
            <a:endParaRPr lang="de-DE" altLang="de-DE" sz="1050">
              <a:latin typeface="+mj-lt"/>
            </a:endParaRPr>
          </a:p>
        </p:txBody>
      </p:sp>
      <p:sp>
        <p:nvSpPr>
          <p:cNvPr id="32" name="Fußzeilenplatzhalter 2"/>
          <p:cNvSpPr>
            <a:spLocks noGrp="1"/>
          </p:cNvSpPr>
          <p:nvPr>
            <p:ph type="ftr" sz="quarter" idx="11"/>
          </p:nvPr>
        </p:nvSpPr>
        <p:spPr/>
        <p:txBody>
          <a:bodyPr/>
          <a:lstStyle/>
          <a:p>
            <a:r>
              <a:rPr lang="de-DE" altLang="de-DE" sz="1050" dirty="0">
                <a:latin typeface="+mj-lt"/>
              </a:rPr>
              <a:t>HSWT    Prof. Dr. U. Groß                                Motor Grundlagen</a:t>
            </a:r>
          </a:p>
        </p:txBody>
      </p:sp>
      <p:pic>
        <p:nvPicPr>
          <p:cNvPr id="759811" name="Picture 3" descr="SCHMI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6" y="762000"/>
            <a:ext cx="4340225" cy="5334000"/>
          </a:xfrm>
          <a:prstGeom prst="rect">
            <a:avLst/>
          </a:prstGeom>
          <a:noFill/>
          <a:extLst>
            <a:ext uri="{909E8E84-426E-40DD-AFC4-6F175D3DCCD1}">
              <a14:hiddenFill xmlns:a14="http://schemas.microsoft.com/office/drawing/2010/main">
                <a:solidFill>
                  <a:srgbClr val="FFFFFF"/>
                </a:solidFill>
              </a14:hiddenFill>
            </a:ext>
          </a:extLst>
        </p:spPr>
      </p:pic>
      <p:grpSp>
        <p:nvGrpSpPr>
          <p:cNvPr id="759812" name="Group 4"/>
          <p:cNvGrpSpPr>
            <a:grpSpLocks/>
          </p:cNvGrpSpPr>
          <p:nvPr/>
        </p:nvGrpSpPr>
        <p:grpSpPr bwMode="auto">
          <a:xfrm>
            <a:off x="1295401" y="4876800"/>
            <a:ext cx="2601913" cy="609600"/>
            <a:chOff x="624" y="3072"/>
            <a:chExt cx="1776" cy="384"/>
          </a:xfrm>
        </p:grpSpPr>
        <p:sp>
          <p:nvSpPr>
            <p:cNvPr id="759813" name="Line 5"/>
            <p:cNvSpPr>
              <a:spLocks noChangeShapeType="1"/>
            </p:cNvSpPr>
            <p:nvPr/>
          </p:nvSpPr>
          <p:spPr bwMode="auto">
            <a:xfrm>
              <a:off x="1536" y="3168"/>
              <a:ext cx="864"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14" name="Text Box 6"/>
            <p:cNvSpPr txBox="1">
              <a:spLocks noChangeArrowheads="1"/>
            </p:cNvSpPr>
            <p:nvPr/>
          </p:nvSpPr>
          <p:spPr bwMode="auto">
            <a:xfrm>
              <a:off x="624" y="3072"/>
              <a:ext cx="91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de-DE" sz="1600">
                  <a:solidFill>
                    <a:srgbClr val="000000"/>
                  </a:solidFill>
                  <a:latin typeface="+mj-lt"/>
                </a:rPr>
                <a:t>Ölpumpe</a:t>
              </a:r>
              <a:endParaRPr lang="de-DE" altLang="de-DE" sz="2000" b="1">
                <a:solidFill>
                  <a:srgbClr val="FF3300"/>
                </a:solidFill>
                <a:latin typeface="+mj-lt"/>
              </a:endParaRPr>
            </a:p>
          </p:txBody>
        </p:sp>
      </p:grpSp>
      <p:grpSp>
        <p:nvGrpSpPr>
          <p:cNvPr id="759815" name="Group 7"/>
          <p:cNvGrpSpPr>
            <a:grpSpLocks/>
          </p:cNvGrpSpPr>
          <p:nvPr/>
        </p:nvGrpSpPr>
        <p:grpSpPr bwMode="auto">
          <a:xfrm>
            <a:off x="5233989" y="2209801"/>
            <a:ext cx="3729037" cy="965200"/>
            <a:chOff x="3312" y="1392"/>
            <a:chExt cx="2544" cy="608"/>
          </a:xfrm>
        </p:grpSpPr>
        <p:sp>
          <p:nvSpPr>
            <p:cNvPr id="759816" name="Line 8"/>
            <p:cNvSpPr>
              <a:spLocks noChangeShapeType="1"/>
            </p:cNvSpPr>
            <p:nvPr/>
          </p:nvSpPr>
          <p:spPr bwMode="auto">
            <a:xfrm flipH="1" flipV="1">
              <a:off x="3312" y="1392"/>
              <a:ext cx="1392" cy="38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17" name="Text Box 9"/>
            <p:cNvSpPr txBox="1">
              <a:spLocks noChangeArrowheads="1"/>
            </p:cNvSpPr>
            <p:nvPr/>
          </p:nvSpPr>
          <p:spPr bwMode="auto">
            <a:xfrm>
              <a:off x="4704" y="1632"/>
              <a:ext cx="115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Schmierung Ventilsteuerung</a:t>
              </a:r>
              <a:endParaRPr lang="de-DE" altLang="de-DE" sz="2000" b="1">
                <a:solidFill>
                  <a:srgbClr val="FF3300"/>
                </a:solidFill>
                <a:latin typeface="+mj-lt"/>
              </a:endParaRPr>
            </a:p>
          </p:txBody>
        </p:sp>
      </p:grpSp>
      <p:grpSp>
        <p:nvGrpSpPr>
          <p:cNvPr id="759818" name="Group 10"/>
          <p:cNvGrpSpPr>
            <a:grpSpLocks/>
          </p:cNvGrpSpPr>
          <p:nvPr/>
        </p:nvGrpSpPr>
        <p:grpSpPr bwMode="auto">
          <a:xfrm>
            <a:off x="1295401" y="5638808"/>
            <a:ext cx="3095625" cy="338138"/>
            <a:chOff x="624" y="3552"/>
            <a:chExt cx="2112" cy="213"/>
          </a:xfrm>
        </p:grpSpPr>
        <p:sp>
          <p:nvSpPr>
            <p:cNvPr id="759819" name="Line 11"/>
            <p:cNvSpPr>
              <a:spLocks noChangeShapeType="1"/>
            </p:cNvSpPr>
            <p:nvPr/>
          </p:nvSpPr>
          <p:spPr bwMode="auto">
            <a:xfrm>
              <a:off x="1536" y="3648"/>
              <a:ext cx="1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20" name="Text Box 12"/>
            <p:cNvSpPr txBox="1">
              <a:spLocks noChangeArrowheads="1"/>
            </p:cNvSpPr>
            <p:nvPr/>
          </p:nvSpPr>
          <p:spPr bwMode="auto">
            <a:xfrm>
              <a:off x="624" y="3552"/>
              <a:ext cx="91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de-DE" sz="1600">
                  <a:solidFill>
                    <a:srgbClr val="000000"/>
                  </a:solidFill>
                  <a:latin typeface="+mj-lt"/>
                </a:rPr>
                <a:t>Saugrohr</a:t>
              </a:r>
              <a:endParaRPr lang="de-DE" altLang="de-DE" sz="2000" b="1">
                <a:solidFill>
                  <a:srgbClr val="FF3300"/>
                </a:solidFill>
                <a:latin typeface="+mj-lt"/>
              </a:endParaRPr>
            </a:p>
          </p:txBody>
        </p:sp>
      </p:grpSp>
      <p:grpSp>
        <p:nvGrpSpPr>
          <p:cNvPr id="759821" name="Group 13"/>
          <p:cNvGrpSpPr>
            <a:grpSpLocks/>
          </p:cNvGrpSpPr>
          <p:nvPr/>
        </p:nvGrpSpPr>
        <p:grpSpPr bwMode="auto">
          <a:xfrm>
            <a:off x="1295401" y="3124205"/>
            <a:ext cx="2601913" cy="338138"/>
            <a:chOff x="624" y="1968"/>
            <a:chExt cx="1776" cy="213"/>
          </a:xfrm>
        </p:grpSpPr>
        <p:sp>
          <p:nvSpPr>
            <p:cNvPr id="759822" name="Line 14"/>
            <p:cNvSpPr>
              <a:spLocks noChangeShapeType="1"/>
            </p:cNvSpPr>
            <p:nvPr/>
          </p:nvSpPr>
          <p:spPr bwMode="auto">
            <a:xfrm>
              <a:off x="1536" y="2064"/>
              <a:ext cx="864"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23" name="Text Box 15"/>
            <p:cNvSpPr txBox="1">
              <a:spLocks noChangeArrowheads="1"/>
            </p:cNvSpPr>
            <p:nvPr/>
          </p:nvSpPr>
          <p:spPr bwMode="auto">
            <a:xfrm>
              <a:off x="624" y="1968"/>
              <a:ext cx="91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de-DE" sz="1600">
                  <a:solidFill>
                    <a:srgbClr val="000000"/>
                  </a:solidFill>
                  <a:latin typeface="+mj-lt"/>
                </a:rPr>
                <a:t>Ölfilter</a:t>
              </a:r>
              <a:endParaRPr lang="de-DE" altLang="de-DE" sz="2000" b="1">
                <a:solidFill>
                  <a:srgbClr val="FF3300"/>
                </a:solidFill>
                <a:latin typeface="+mj-lt"/>
              </a:endParaRPr>
            </a:p>
          </p:txBody>
        </p:sp>
      </p:grpSp>
      <p:grpSp>
        <p:nvGrpSpPr>
          <p:cNvPr id="759824" name="Group 16"/>
          <p:cNvGrpSpPr>
            <a:grpSpLocks/>
          </p:cNvGrpSpPr>
          <p:nvPr/>
        </p:nvGrpSpPr>
        <p:grpSpPr bwMode="auto">
          <a:xfrm>
            <a:off x="1295400" y="4038606"/>
            <a:ext cx="2109788" cy="338138"/>
            <a:chOff x="624" y="2544"/>
            <a:chExt cx="1440" cy="213"/>
          </a:xfrm>
        </p:grpSpPr>
        <p:sp>
          <p:nvSpPr>
            <p:cNvPr id="759825" name="Line 17"/>
            <p:cNvSpPr>
              <a:spLocks noChangeShapeType="1"/>
            </p:cNvSpPr>
            <p:nvPr/>
          </p:nvSpPr>
          <p:spPr bwMode="auto">
            <a:xfrm>
              <a:off x="1536" y="2640"/>
              <a:ext cx="528"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26" name="Text Box 18"/>
            <p:cNvSpPr txBox="1">
              <a:spLocks noChangeArrowheads="1"/>
            </p:cNvSpPr>
            <p:nvPr/>
          </p:nvSpPr>
          <p:spPr bwMode="auto">
            <a:xfrm>
              <a:off x="624" y="2544"/>
              <a:ext cx="91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de-DE" sz="1600">
                  <a:solidFill>
                    <a:srgbClr val="000000"/>
                  </a:solidFill>
                  <a:latin typeface="+mj-lt"/>
                </a:rPr>
                <a:t>Ölkanäle</a:t>
              </a:r>
              <a:endParaRPr lang="de-DE" altLang="de-DE" sz="2000" b="1">
                <a:solidFill>
                  <a:srgbClr val="FF3300"/>
                </a:solidFill>
                <a:latin typeface="+mj-lt"/>
              </a:endParaRPr>
            </a:p>
          </p:txBody>
        </p:sp>
      </p:grpSp>
      <p:grpSp>
        <p:nvGrpSpPr>
          <p:cNvPr id="759827" name="Group 19"/>
          <p:cNvGrpSpPr>
            <a:grpSpLocks/>
          </p:cNvGrpSpPr>
          <p:nvPr/>
        </p:nvGrpSpPr>
        <p:grpSpPr bwMode="auto">
          <a:xfrm>
            <a:off x="5867401" y="4267201"/>
            <a:ext cx="3095625" cy="812800"/>
            <a:chOff x="3744" y="2688"/>
            <a:chExt cx="2112" cy="512"/>
          </a:xfrm>
        </p:grpSpPr>
        <p:sp>
          <p:nvSpPr>
            <p:cNvPr id="759828" name="Line 20"/>
            <p:cNvSpPr>
              <a:spLocks noChangeShapeType="1"/>
            </p:cNvSpPr>
            <p:nvPr/>
          </p:nvSpPr>
          <p:spPr bwMode="auto">
            <a:xfrm flipH="1" flipV="1">
              <a:off x="3744" y="2688"/>
              <a:ext cx="960"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29" name="Text Box 21"/>
            <p:cNvSpPr txBox="1">
              <a:spLocks noChangeArrowheads="1"/>
            </p:cNvSpPr>
            <p:nvPr/>
          </p:nvSpPr>
          <p:spPr bwMode="auto">
            <a:xfrm>
              <a:off x="4704" y="2832"/>
              <a:ext cx="115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Schmierung Kurbelwelle</a:t>
              </a:r>
              <a:endParaRPr lang="de-DE" altLang="de-DE" sz="2000" b="1">
                <a:solidFill>
                  <a:srgbClr val="FF3300"/>
                </a:solidFill>
                <a:latin typeface="+mj-lt"/>
              </a:endParaRPr>
            </a:p>
          </p:txBody>
        </p:sp>
      </p:grpSp>
      <p:grpSp>
        <p:nvGrpSpPr>
          <p:cNvPr id="759830" name="Group 22"/>
          <p:cNvGrpSpPr>
            <a:grpSpLocks/>
          </p:cNvGrpSpPr>
          <p:nvPr/>
        </p:nvGrpSpPr>
        <p:grpSpPr bwMode="auto">
          <a:xfrm>
            <a:off x="5305425" y="1676401"/>
            <a:ext cx="3657600" cy="584200"/>
            <a:chOff x="3360" y="1056"/>
            <a:chExt cx="2496" cy="368"/>
          </a:xfrm>
        </p:grpSpPr>
        <p:sp>
          <p:nvSpPr>
            <p:cNvPr id="759831" name="Line 23"/>
            <p:cNvSpPr>
              <a:spLocks noChangeShapeType="1"/>
            </p:cNvSpPr>
            <p:nvPr/>
          </p:nvSpPr>
          <p:spPr bwMode="auto">
            <a:xfrm flipH="1" flipV="1">
              <a:off x="3360" y="1056"/>
              <a:ext cx="1344"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32" name="Text Box 24"/>
            <p:cNvSpPr txBox="1">
              <a:spLocks noChangeArrowheads="1"/>
            </p:cNvSpPr>
            <p:nvPr/>
          </p:nvSpPr>
          <p:spPr bwMode="auto">
            <a:xfrm>
              <a:off x="4704" y="1056"/>
              <a:ext cx="115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Schmierung Nockenwelle</a:t>
              </a:r>
              <a:endParaRPr lang="de-DE" altLang="de-DE" sz="2000" b="1">
                <a:solidFill>
                  <a:srgbClr val="FF3300"/>
                </a:solidFill>
                <a:latin typeface="+mj-lt"/>
              </a:endParaRPr>
            </a:p>
          </p:txBody>
        </p:sp>
      </p:grpSp>
      <p:grpSp>
        <p:nvGrpSpPr>
          <p:cNvPr id="759833" name="Group 25"/>
          <p:cNvGrpSpPr>
            <a:grpSpLocks/>
          </p:cNvGrpSpPr>
          <p:nvPr/>
        </p:nvGrpSpPr>
        <p:grpSpPr bwMode="auto">
          <a:xfrm>
            <a:off x="508001" y="2133600"/>
            <a:ext cx="3508376" cy="660400"/>
            <a:chOff x="624" y="1344"/>
            <a:chExt cx="1728" cy="416"/>
          </a:xfrm>
        </p:grpSpPr>
        <p:sp>
          <p:nvSpPr>
            <p:cNvPr id="759834" name="Line 26"/>
            <p:cNvSpPr>
              <a:spLocks noChangeShapeType="1"/>
            </p:cNvSpPr>
            <p:nvPr/>
          </p:nvSpPr>
          <p:spPr bwMode="auto">
            <a:xfrm flipV="1">
              <a:off x="1536" y="1344"/>
              <a:ext cx="816"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35" name="Text Box 27"/>
            <p:cNvSpPr txBox="1">
              <a:spLocks noChangeArrowheads="1"/>
            </p:cNvSpPr>
            <p:nvPr/>
          </p:nvSpPr>
          <p:spPr bwMode="auto">
            <a:xfrm>
              <a:off x="624" y="1392"/>
              <a:ext cx="91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de-DE" sz="1600" dirty="0">
                  <a:solidFill>
                    <a:srgbClr val="000000"/>
                  </a:solidFill>
                  <a:latin typeface="+mj-lt"/>
                </a:rPr>
                <a:t>Öldruckschalter</a:t>
              </a:r>
              <a:endParaRPr lang="de-DE" altLang="de-DE" sz="2000" b="1" dirty="0">
                <a:solidFill>
                  <a:srgbClr val="FF3300"/>
                </a:solidFill>
                <a:latin typeface="+mj-lt"/>
              </a:endParaRPr>
            </a:p>
          </p:txBody>
        </p:sp>
      </p:grpSp>
      <p:grpSp>
        <p:nvGrpSpPr>
          <p:cNvPr id="759836" name="Group 28"/>
          <p:cNvGrpSpPr>
            <a:grpSpLocks/>
          </p:cNvGrpSpPr>
          <p:nvPr/>
        </p:nvGrpSpPr>
        <p:grpSpPr bwMode="auto">
          <a:xfrm>
            <a:off x="5305425" y="2895601"/>
            <a:ext cx="4234407" cy="1193800"/>
            <a:chOff x="3360" y="1824"/>
            <a:chExt cx="2890" cy="752"/>
          </a:xfrm>
        </p:grpSpPr>
        <p:sp>
          <p:nvSpPr>
            <p:cNvPr id="759837" name="Line 29"/>
            <p:cNvSpPr>
              <a:spLocks noChangeShapeType="1"/>
            </p:cNvSpPr>
            <p:nvPr/>
          </p:nvSpPr>
          <p:spPr bwMode="auto">
            <a:xfrm flipH="1" flipV="1">
              <a:off x="3360" y="1824"/>
              <a:ext cx="1344" cy="52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sp>
          <p:nvSpPr>
            <p:cNvPr id="759838" name="Text Box 30"/>
            <p:cNvSpPr txBox="1">
              <a:spLocks noChangeArrowheads="1"/>
            </p:cNvSpPr>
            <p:nvPr/>
          </p:nvSpPr>
          <p:spPr bwMode="auto">
            <a:xfrm>
              <a:off x="4704" y="2208"/>
              <a:ext cx="154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600" dirty="0">
                  <a:solidFill>
                    <a:srgbClr val="000000"/>
                  </a:solidFill>
                  <a:latin typeface="+mj-lt"/>
                </a:rPr>
                <a:t>Schmierung Kolben/ Zylinderlaufbuchse</a:t>
              </a:r>
              <a:endParaRPr lang="de-DE" altLang="de-DE" sz="2000" b="1" dirty="0">
                <a:solidFill>
                  <a:srgbClr val="FF3300"/>
                </a:solidFill>
                <a:latin typeface="+mj-lt"/>
              </a:endParaRPr>
            </a:p>
          </p:txBody>
        </p:sp>
      </p:grpSp>
    </p:spTree>
    <p:extLst>
      <p:ext uri="{BB962C8B-B14F-4D97-AF65-F5344CB8AC3E}">
        <p14:creationId xmlns:p14="http://schemas.microsoft.com/office/powerpoint/2010/main" val="3849357039"/>
      </p:ext>
    </p:extLst>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Schmierung Pleuelstange und Kolben</a:t>
            </a:r>
          </a:p>
        </p:txBody>
      </p:sp>
      <p:sp>
        <p:nvSpPr>
          <p:cNvPr id="22" name="Foliennummernplatzhalter 1"/>
          <p:cNvSpPr>
            <a:spLocks noGrp="1"/>
          </p:cNvSpPr>
          <p:nvPr>
            <p:ph type="sldNum" sz="quarter" idx="10"/>
          </p:nvPr>
        </p:nvSpPr>
        <p:spPr/>
        <p:txBody>
          <a:bodyPr/>
          <a:lstStyle/>
          <a:p>
            <a:r>
              <a:rPr lang="de-DE" altLang="de-DE" sz="1050">
                <a:latin typeface="+mj-lt"/>
              </a:rPr>
              <a:t> Folie </a:t>
            </a:r>
            <a:fld id="{C5110762-7616-4B2B-B632-BE8722004C07}" type="slidenum">
              <a:rPr lang="de-DE" altLang="de-DE" sz="1050">
                <a:latin typeface="+mj-lt"/>
              </a:rPr>
              <a:pPr/>
              <a:t>55</a:t>
            </a:fld>
            <a:endParaRPr lang="de-DE" altLang="de-DE" sz="1050">
              <a:latin typeface="+mj-lt"/>
            </a:endParaRPr>
          </a:p>
        </p:txBody>
      </p:sp>
      <p:sp>
        <p:nvSpPr>
          <p:cNvPr id="23" name="Fußzeilenplatzhalter 2"/>
          <p:cNvSpPr>
            <a:spLocks noGrp="1"/>
          </p:cNvSpPr>
          <p:nvPr>
            <p:ph type="ftr" sz="quarter" idx="11"/>
          </p:nvPr>
        </p:nvSpPr>
        <p:spPr/>
        <p:txBody>
          <a:bodyPr/>
          <a:lstStyle/>
          <a:p>
            <a:r>
              <a:rPr lang="de-DE" altLang="de-DE" sz="1050" dirty="0">
                <a:latin typeface="+mj-lt"/>
              </a:rPr>
              <a:t>HSWT    Prof. Dr. U. Groß                                Motor Grundlagen</a:t>
            </a:r>
          </a:p>
        </p:txBody>
      </p:sp>
      <p:pic>
        <p:nvPicPr>
          <p:cNvPr id="760835" name="Picture 3" descr="KURBEL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990600"/>
            <a:ext cx="5345112" cy="5124450"/>
          </a:xfrm>
          <a:prstGeom prst="rect">
            <a:avLst/>
          </a:prstGeom>
          <a:noFill/>
          <a:extLst>
            <a:ext uri="{909E8E84-426E-40DD-AFC4-6F175D3DCCD1}">
              <a14:hiddenFill xmlns:a14="http://schemas.microsoft.com/office/drawing/2010/main">
                <a:solidFill>
                  <a:srgbClr val="FFFFFF"/>
                </a:solidFill>
              </a14:hiddenFill>
            </a:ext>
          </a:extLst>
        </p:spPr>
      </p:pic>
      <p:grpSp>
        <p:nvGrpSpPr>
          <p:cNvPr id="760836" name="Group 4"/>
          <p:cNvGrpSpPr>
            <a:grpSpLocks/>
          </p:cNvGrpSpPr>
          <p:nvPr/>
        </p:nvGrpSpPr>
        <p:grpSpPr bwMode="auto">
          <a:xfrm>
            <a:off x="2420939" y="1371600"/>
            <a:ext cx="2039937" cy="1828800"/>
            <a:chOff x="1392" y="864"/>
            <a:chExt cx="1392" cy="1152"/>
          </a:xfrm>
        </p:grpSpPr>
        <p:sp>
          <p:nvSpPr>
            <p:cNvPr id="760837" name="Text Box 5"/>
            <p:cNvSpPr txBox="1">
              <a:spLocks noChangeArrowheads="1"/>
            </p:cNvSpPr>
            <p:nvPr/>
          </p:nvSpPr>
          <p:spPr bwMode="auto">
            <a:xfrm>
              <a:off x="1392" y="864"/>
              <a:ext cx="13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dirty="0">
                  <a:solidFill>
                    <a:srgbClr val="000000"/>
                  </a:solidFill>
                  <a:latin typeface="+mj-lt"/>
                </a:rPr>
                <a:t>Pleuelbuchse</a:t>
              </a:r>
              <a:endParaRPr lang="de-DE" altLang="de-DE" sz="2000" b="1" dirty="0">
                <a:solidFill>
                  <a:srgbClr val="FF3300"/>
                </a:solidFill>
                <a:latin typeface="+mj-lt"/>
              </a:endParaRPr>
            </a:p>
          </p:txBody>
        </p:sp>
        <p:sp>
          <p:nvSpPr>
            <p:cNvPr id="760838" name="Line 6"/>
            <p:cNvSpPr>
              <a:spLocks noChangeShapeType="1"/>
            </p:cNvSpPr>
            <p:nvPr/>
          </p:nvSpPr>
          <p:spPr bwMode="auto">
            <a:xfrm>
              <a:off x="1776" y="1056"/>
              <a:ext cx="0" cy="96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760839" name="Group 7"/>
          <p:cNvGrpSpPr>
            <a:grpSpLocks/>
          </p:cNvGrpSpPr>
          <p:nvPr/>
        </p:nvGrpSpPr>
        <p:grpSpPr bwMode="auto">
          <a:xfrm>
            <a:off x="3897314" y="1371600"/>
            <a:ext cx="2039937" cy="2133600"/>
            <a:chOff x="2400" y="864"/>
            <a:chExt cx="1392" cy="1344"/>
          </a:xfrm>
        </p:grpSpPr>
        <p:sp>
          <p:nvSpPr>
            <p:cNvPr id="760840" name="Text Box 8"/>
            <p:cNvSpPr txBox="1">
              <a:spLocks noChangeArrowheads="1"/>
            </p:cNvSpPr>
            <p:nvPr/>
          </p:nvSpPr>
          <p:spPr bwMode="auto">
            <a:xfrm>
              <a:off x="2400" y="864"/>
              <a:ext cx="13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a:solidFill>
                    <a:srgbClr val="000000"/>
                  </a:solidFill>
                  <a:latin typeface="+mj-lt"/>
                </a:rPr>
                <a:t>Ölkanal</a:t>
              </a:r>
              <a:endParaRPr lang="de-DE" altLang="de-DE" sz="2000" b="1">
                <a:solidFill>
                  <a:srgbClr val="FF3300"/>
                </a:solidFill>
                <a:latin typeface="+mj-lt"/>
              </a:endParaRPr>
            </a:p>
          </p:txBody>
        </p:sp>
        <p:sp>
          <p:nvSpPr>
            <p:cNvPr id="760841" name="Line 9"/>
            <p:cNvSpPr>
              <a:spLocks noChangeShapeType="1"/>
            </p:cNvSpPr>
            <p:nvPr/>
          </p:nvSpPr>
          <p:spPr bwMode="auto">
            <a:xfrm>
              <a:off x="2640" y="1056"/>
              <a:ext cx="0" cy="115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760842" name="Group 10"/>
          <p:cNvGrpSpPr>
            <a:grpSpLocks/>
          </p:cNvGrpSpPr>
          <p:nvPr/>
        </p:nvGrpSpPr>
        <p:grpSpPr bwMode="auto">
          <a:xfrm>
            <a:off x="6219825" y="1371600"/>
            <a:ext cx="2038350" cy="1981200"/>
            <a:chOff x="3984" y="864"/>
            <a:chExt cx="1392" cy="1248"/>
          </a:xfrm>
        </p:grpSpPr>
        <p:sp>
          <p:nvSpPr>
            <p:cNvPr id="760843" name="Text Box 11"/>
            <p:cNvSpPr txBox="1">
              <a:spLocks noChangeArrowheads="1"/>
            </p:cNvSpPr>
            <p:nvPr/>
          </p:nvSpPr>
          <p:spPr bwMode="auto">
            <a:xfrm>
              <a:off x="3984" y="864"/>
              <a:ext cx="139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a:solidFill>
                    <a:srgbClr val="000000"/>
                  </a:solidFill>
                  <a:latin typeface="+mj-lt"/>
                </a:rPr>
                <a:t>Ölkanal in der Kurbelwelle</a:t>
              </a:r>
              <a:endParaRPr lang="de-DE" altLang="de-DE" sz="2000" b="1">
                <a:solidFill>
                  <a:srgbClr val="FF3300"/>
                </a:solidFill>
                <a:latin typeface="+mj-lt"/>
              </a:endParaRPr>
            </a:p>
          </p:txBody>
        </p:sp>
        <p:sp>
          <p:nvSpPr>
            <p:cNvPr id="760844" name="Line 12"/>
            <p:cNvSpPr>
              <a:spLocks noChangeShapeType="1"/>
            </p:cNvSpPr>
            <p:nvPr/>
          </p:nvSpPr>
          <p:spPr bwMode="auto">
            <a:xfrm flipH="1">
              <a:off x="4368" y="1200"/>
              <a:ext cx="48" cy="91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760845" name="Group 13"/>
          <p:cNvGrpSpPr>
            <a:grpSpLocks/>
          </p:cNvGrpSpPr>
          <p:nvPr/>
        </p:nvGrpSpPr>
        <p:grpSpPr bwMode="auto">
          <a:xfrm>
            <a:off x="3405188" y="3962402"/>
            <a:ext cx="2392362" cy="903288"/>
            <a:chOff x="2064" y="2496"/>
            <a:chExt cx="1632" cy="569"/>
          </a:xfrm>
        </p:grpSpPr>
        <p:sp>
          <p:nvSpPr>
            <p:cNvPr id="760846" name="Text Box 14"/>
            <p:cNvSpPr txBox="1">
              <a:spLocks noChangeArrowheads="1"/>
            </p:cNvSpPr>
            <p:nvPr/>
          </p:nvSpPr>
          <p:spPr bwMode="auto">
            <a:xfrm>
              <a:off x="2064" y="2832"/>
              <a:ext cx="13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a:solidFill>
                    <a:srgbClr val="000000"/>
                  </a:solidFill>
                  <a:latin typeface="+mj-lt"/>
                </a:rPr>
                <a:t>Pleuelfuß</a:t>
              </a:r>
              <a:endParaRPr lang="de-DE" altLang="de-DE" sz="2000" b="1">
                <a:solidFill>
                  <a:srgbClr val="FF3300"/>
                </a:solidFill>
                <a:latin typeface="+mj-lt"/>
              </a:endParaRPr>
            </a:p>
          </p:txBody>
        </p:sp>
        <p:sp>
          <p:nvSpPr>
            <p:cNvPr id="760847" name="Line 15"/>
            <p:cNvSpPr>
              <a:spLocks noChangeShapeType="1"/>
            </p:cNvSpPr>
            <p:nvPr/>
          </p:nvSpPr>
          <p:spPr bwMode="auto">
            <a:xfrm flipV="1">
              <a:off x="2688" y="2496"/>
              <a:ext cx="1008"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760848" name="Group 16"/>
          <p:cNvGrpSpPr>
            <a:grpSpLocks/>
          </p:cNvGrpSpPr>
          <p:nvPr/>
        </p:nvGrpSpPr>
        <p:grpSpPr bwMode="auto">
          <a:xfrm>
            <a:off x="3897313" y="3962401"/>
            <a:ext cx="2322512" cy="1360488"/>
            <a:chOff x="2400" y="2496"/>
            <a:chExt cx="1584" cy="857"/>
          </a:xfrm>
        </p:grpSpPr>
        <p:sp>
          <p:nvSpPr>
            <p:cNvPr id="760849" name="Text Box 17"/>
            <p:cNvSpPr txBox="1">
              <a:spLocks noChangeArrowheads="1"/>
            </p:cNvSpPr>
            <p:nvPr/>
          </p:nvSpPr>
          <p:spPr bwMode="auto">
            <a:xfrm>
              <a:off x="2400" y="3120"/>
              <a:ext cx="13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a:solidFill>
                    <a:srgbClr val="000000"/>
                  </a:solidFill>
                  <a:latin typeface="+mj-lt"/>
                </a:rPr>
                <a:t>Pleuellager</a:t>
              </a:r>
              <a:endParaRPr lang="de-DE" altLang="de-DE" sz="2000" b="1">
                <a:solidFill>
                  <a:srgbClr val="FF3300"/>
                </a:solidFill>
                <a:latin typeface="+mj-lt"/>
              </a:endParaRPr>
            </a:p>
          </p:txBody>
        </p:sp>
        <p:sp>
          <p:nvSpPr>
            <p:cNvPr id="760850" name="Line 18"/>
            <p:cNvSpPr>
              <a:spLocks noChangeShapeType="1"/>
            </p:cNvSpPr>
            <p:nvPr/>
          </p:nvSpPr>
          <p:spPr bwMode="auto">
            <a:xfrm flipV="1">
              <a:off x="3120" y="2496"/>
              <a:ext cx="864" cy="72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760851" name="Group 19"/>
          <p:cNvGrpSpPr>
            <a:grpSpLocks/>
          </p:cNvGrpSpPr>
          <p:nvPr/>
        </p:nvGrpSpPr>
        <p:grpSpPr bwMode="auto">
          <a:xfrm>
            <a:off x="5656264" y="4343401"/>
            <a:ext cx="2039937" cy="1512888"/>
            <a:chOff x="3600" y="2736"/>
            <a:chExt cx="1392" cy="953"/>
          </a:xfrm>
        </p:grpSpPr>
        <p:sp>
          <p:nvSpPr>
            <p:cNvPr id="760852" name="Text Box 20"/>
            <p:cNvSpPr txBox="1">
              <a:spLocks noChangeArrowheads="1"/>
            </p:cNvSpPr>
            <p:nvPr/>
          </p:nvSpPr>
          <p:spPr bwMode="auto">
            <a:xfrm>
              <a:off x="3600" y="3456"/>
              <a:ext cx="13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a:solidFill>
                    <a:srgbClr val="000000"/>
                  </a:solidFill>
                  <a:latin typeface="+mj-lt"/>
                </a:rPr>
                <a:t>Pleuellagerdeckel</a:t>
              </a:r>
              <a:endParaRPr lang="de-DE" altLang="de-DE" sz="2000" b="1">
                <a:solidFill>
                  <a:srgbClr val="FF3300"/>
                </a:solidFill>
                <a:latin typeface="+mj-lt"/>
              </a:endParaRPr>
            </a:p>
          </p:txBody>
        </p:sp>
        <p:sp>
          <p:nvSpPr>
            <p:cNvPr id="760853" name="Line 21"/>
            <p:cNvSpPr>
              <a:spLocks noChangeShapeType="1"/>
            </p:cNvSpPr>
            <p:nvPr/>
          </p:nvSpPr>
          <p:spPr bwMode="auto">
            <a:xfrm flipV="1">
              <a:off x="4128" y="2736"/>
              <a:ext cx="240" cy="76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pic>
        <p:nvPicPr>
          <p:cNvPr id="25" name="Picture 3" descr="MKOLBK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53" y="1741488"/>
            <a:ext cx="3183305" cy="385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8928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Kühlung von Verbrennungsmotoren</a:t>
            </a:r>
          </a:p>
        </p:txBody>
      </p:sp>
      <p:sp>
        <p:nvSpPr>
          <p:cNvPr id="8" name="Foliennummernplatzhalter 1"/>
          <p:cNvSpPr>
            <a:spLocks noGrp="1"/>
          </p:cNvSpPr>
          <p:nvPr>
            <p:ph type="sldNum" sz="quarter" idx="10"/>
          </p:nvPr>
        </p:nvSpPr>
        <p:spPr/>
        <p:txBody>
          <a:bodyPr/>
          <a:lstStyle/>
          <a:p>
            <a:r>
              <a:rPr lang="de-DE" altLang="de-DE" sz="1050">
                <a:latin typeface="+mj-lt"/>
              </a:rPr>
              <a:t> Folie </a:t>
            </a:r>
            <a:fld id="{BE3C318E-3989-4D40-87BD-EF36477F1A91}" type="slidenum">
              <a:rPr lang="de-DE" altLang="de-DE" sz="1050">
                <a:latin typeface="+mj-lt"/>
              </a:rPr>
              <a:pPr/>
              <a:t>56</a:t>
            </a:fld>
            <a:endParaRPr lang="de-DE" altLang="de-DE" sz="1050">
              <a:latin typeface="+mj-lt"/>
            </a:endParaRPr>
          </a:p>
        </p:txBody>
      </p:sp>
      <p:sp>
        <p:nvSpPr>
          <p:cNvPr id="9" name="Fußzeilenplatzhalter 2"/>
          <p:cNvSpPr>
            <a:spLocks noGrp="1"/>
          </p:cNvSpPr>
          <p:nvPr>
            <p:ph type="ftr" sz="quarter" idx="11"/>
          </p:nvPr>
        </p:nvSpPr>
        <p:spPr/>
        <p:txBody>
          <a:bodyPr/>
          <a:lstStyle/>
          <a:p>
            <a:r>
              <a:rPr lang="de-DE" altLang="de-DE" sz="1050" dirty="0">
                <a:latin typeface="+mj-lt"/>
              </a:rPr>
              <a:t>HSWT    Prof. Dr. U. Groß                  </a:t>
            </a:r>
          </a:p>
        </p:txBody>
      </p:sp>
      <p:pic>
        <p:nvPicPr>
          <p:cNvPr id="763907" name="Picture 3" descr="KÜH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4" y="893763"/>
            <a:ext cx="7526337" cy="5022850"/>
          </a:xfrm>
          <a:prstGeom prst="rect">
            <a:avLst/>
          </a:prstGeom>
          <a:noFill/>
          <a:extLst>
            <a:ext uri="{909E8E84-426E-40DD-AFC4-6F175D3DCCD1}">
              <a14:hiddenFill xmlns:a14="http://schemas.microsoft.com/office/drawing/2010/main">
                <a:solidFill>
                  <a:srgbClr val="FFFFFF"/>
                </a:solidFill>
              </a14:hiddenFill>
            </a:ext>
          </a:extLst>
        </p:spPr>
      </p:pic>
      <p:sp>
        <p:nvSpPr>
          <p:cNvPr id="763908" name="Text Box 4"/>
          <p:cNvSpPr txBox="1">
            <a:spLocks noChangeArrowheads="1"/>
          </p:cNvSpPr>
          <p:nvPr/>
        </p:nvSpPr>
        <p:spPr bwMode="auto">
          <a:xfrm>
            <a:off x="1436688" y="882650"/>
            <a:ext cx="16176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solidFill>
                  <a:srgbClr val="000000"/>
                </a:solidFill>
                <a:latin typeface="+mj-lt"/>
              </a:rPr>
              <a:t>Luftkühlung</a:t>
            </a:r>
            <a:endParaRPr lang="de-DE" altLang="de-DE" sz="1800">
              <a:solidFill>
                <a:srgbClr val="000000"/>
              </a:solidFill>
              <a:latin typeface="+mj-lt"/>
            </a:endParaRPr>
          </a:p>
        </p:txBody>
      </p:sp>
      <p:sp>
        <p:nvSpPr>
          <p:cNvPr id="763909" name="Text Box 5"/>
          <p:cNvSpPr txBox="1">
            <a:spLocks noChangeArrowheads="1"/>
          </p:cNvSpPr>
          <p:nvPr/>
        </p:nvSpPr>
        <p:spPr bwMode="auto">
          <a:xfrm>
            <a:off x="5586414" y="838201"/>
            <a:ext cx="21796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solidFill>
                  <a:srgbClr val="000000"/>
                </a:solidFill>
                <a:latin typeface="+mj-lt"/>
              </a:rPr>
              <a:t>Verdampfungs-kühlung</a:t>
            </a:r>
            <a:endParaRPr lang="de-DE" altLang="de-DE" sz="1800">
              <a:solidFill>
                <a:srgbClr val="000000"/>
              </a:solidFill>
              <a:latin typeface="+mj-lt"/>
            </a:endParaRPr>
          </a:p>
        </p:txBody>
      </p:sp>
      <p:sp>
        <p:nvSpPr>
          <p:cNvPr id="763910" name="Text Box 6"/>
          <p:cNvSpPr txBox="1">
            <a:spLocks noChangeArrowheads="1"/>
          </p:cNvSpPr>
          <p:nvPr/>
        </p:nvSpPr>
        <p:spPr bwMode="auto">
          <a:xfrm>
            <a:off x="1365250" y="3092450"/>
            <a:ext cx="50279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800" b="1" dirty="0">
                <a:solidFill>
                  <a:srgbClr val="000000"/>
                </a:solidFill>
                <a:latin typeface="+mj-lt"/>
              </a:rPr>
              <a:t>Zweikreis-Wasserkühlung</a:t>
            </a:r>
            <a:endParaRPr lang="de-DE" altLang="de-DE" sz="1800" dirty="0">
              <a:solidFill>
                <a:srgbClr val="000000"/>
              </a:solidFill>
              <a:latin typeface="+mj-lt"/>
            </a:endParaRPr>
          </a:p>
        </p:txBody>
      </p:sp>
      <p:sp>
        <p:nvSpPr>
          <p:cNvPr id="763911" name="Text Box 7"/>
          <p:cNvSpPr txBox="1">
            <a:spLocks noChangeArrowheads="1"/>
          </p:cNvSpPr>
          <p:nvPr/>
        </p:nvSpPr>
        <p:spPr bwMode="auto">
          <a:xfrm>
            <a:off x="5164139" y="3092450"/>
            <a:ext cx="2954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b="1">
                <a:solidFill>
                  <a:srgbClr val="000000"/>
                </a:solidFill>
                <a:latin typeface="+mj-lt"/>
              </a:rPr>
              <a:t>Einkreis-Wasserkühlung</a:t>
            </a:r>
            <a:endParaRPr lang="de-DE" altLang="de-DE" sz="1800">
              <a:solidFill>
                <a:srgbClr val="000000"/>
              </a:solidFill>
              <a:latin typeface="+mj-lt"/>
            </a:endParaRPr>
          </a:p>
        </p:txBody>
      </p:sp>
    </p:spTree>
    <p:extLst>
      <p:ext uri="{BB962C8B-B14F-4D97-AF65-F5344CB8AC3E}">
        <p14:creationId xmlns:p14="http://schemas.microsoft.com/office/powerpoint/2010/main" val="26786485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3907"/>
                                        </p:tgtEl>
                                        <p:attrNameLst>
                                          <p:attrName>style.visibility</p:attrName>
                                        </p:attrNameLst>
                                      </p:cBhvr>
                                      <p:to>
                                        <p:strVal val="visible"/>
                                      </p:to>
                                    </p:set>
                                    <p:animEffect transition="in" filter="dissolve">
                                      <p:cBhvr>
                                        <p:cTn id="7" dur="500"/>
                                        <p:tgtEl>
                                          <p:spTgt spid="7639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763909"/>
                                        </p:tgtEl>
                                        <p:attrNameLst>
                                          <p:attrName>style.visibility</p:attrName>
                                        </p:attrNameLst>
                                      </p:cBhvr>
                                      <p:to>
                                        <p:strVal val="visible"/>
                                      </p:to>
                                    </p:set>
                                    <p:anim calcmode="lin" valueType="num">
                                      <p:cBhvr>
                                        <p:cTn id="12" dur="500" fill="hold"/>
                                        <p:tgtEl>
                                          <p:spTgt spid="763909"/>
                                        </p:tgtEl>
                                        <p:attrNameLst>
                                          <p:attrName>ppt_x</p:attrName>
                                        </p:attrNameLst>
                                      </p:cBhvr>
                                      <p:tavLst>
                                        <p:tav tm="0">
                                          <p:val>
                                            <p:strVal val="#ppt_x"/>
                                          </p:val>
                                        </p:tav>
                                        <p:tav tm="100000">
                                          <p:val>
                                            <p:strVal val="#ppt_x"/>
                                          </p:val>
                                        </p:tav>
                                      </p:tavLst>
                                    </p:anim>
                                    <p:anim calcmode="lin" valueType="num">
                                      <p:cBhvr>
                                        <p:cTn id="13" dur="500" fill="hold"/>
                                        <p:tgtEl>
                                          <p:spTgt spid="763909"/>
                                        </p:tgtEl>
                                        <p:attrNameLst>
                                          <p:attrName>ppt_y</p:attrName>
                                        </p:attrNameLst>
                                      </p:cBhvr>
                                      <p:tavLst>
                                        <p:tav tm="0">
                                          <p:val>
                                            <p:strVal val="#ppt_y+#ppt_h/2"/>
                                          </p:val>
                                        </p:tav>
                                        <p:tav tm="100000">
                                          <p:val>
                                            <p:strVal val="#ppt_y"/>
                                          </p:val>
                                        </p:tav>
                                      </p:tavLst>
                                    </p:anim>
                                    <p:anim calcmode="lin" valueType="num">
                                      <p:cBhvr>
                                        <p:cTn id="14" dur="500" fill="hold"/>
                                        <p:tgtEl>
                                          <p:spTgt spid="763909"/>
                                        </p:tgtEl>
                                        <p:attrNameLst>
                                          <p:attrName>ppt_w</p:attrName>
                                        </p:attrNameLst>
                                      </p:cBhvr>
                                      <p:tavLst>
                                        <p:tav tm="0">
                                          <p:val>
                                            <p:strVal val="#ppt_w"/>
                                          </p:val>
                                        </p:tav>
                                        <p:tav tm="100000">
                                          <p:val>
                                            <p:strVal val="#ppt_w"/>
                                          </p:val>
                                        </p:tav>
                                      </p:tavLst>
                                    </p:anim>
                                    <p:anim calcmode="lin" valueType="num">
                                      <p:cBhvr>
                                        <p:cTn id="15" dur="500" fill="hold"/>
                                        <p:tgtEl>
                                          <p:spTgt spid="76390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63909"/>
                                        </p:tgtEl>
                                        <p:attrNameLst>
                                          <p:attrName>ppt_c</p:attrName>
                                        </p:attrNameLst>
                                      </p:cBhvr>
                                      <p:to>
                                        <a:srgbClr val="0000FF"/>
                                      </p:to>
                                    </p:animClr>
                                  </p:sub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4" fill="hold" grpId="0" nodeType="clickEffect">
                                  <p:stCondLst>
                                    <p:cond delay="0"/>
                                  </p:stCondLst>
                                  <p:childTnLst>
                                    <p:set>
                                      <p:cBhvr>
                                        <p:cTn id="19" dur="1" fill="hold">
                                          <p:stCondLst>
                                            <p:cond delay="0"/>
                                          </p:stCondLst>
                                        </p:cTn>
                                        <p:tgtEl>
                                          <p:spTgt spid="763908"/>
                                        </p:tgtEl>
                                        <p:attrNameLst>
                                          <p:attrName>style.visibility</p:attrName>
                                        </p:attrNameLst>
                                      </p:cBhvr>
                                      <p:to>
                                        <p:strVal val="visible"/>
                                      </p:to>
                                    </p:set>
                                    <p:anim calcmode="lin" valueType="num">
                                      <p:cBhvr>
                                        <p:cTn id="20" dur="500" fill="hold"/>
                                        <p:tgtEl>
                                          <p:spTgt spid="763908"/>
                                        </p:tgtEl>
                                        <p:attrNameLst>
                                          <p:attrName>ppt_x</p:attrName>
                                        </p:attrNameLst>
                                      </p:cBhvr>
                                      <p:tavLst>
                                        <p:tav tm="0">
                                          <p:val>
                                            <p:strVal val="#ppt_x"/>
                                          </p:val>
                                        </p:tav>
                                        <p:tav tm="100000">
                                          <p:val>
                                            <p:strVal val="#ppt_x"/>
                                          </p:val>
                                        </p:tav>
                                      </p:tavLst>
                                    </p:anim>
                                    <p:anim calcmode="lin" valueType="num">
                                      <p:cBhvr>
                                        <p:cTn id="21" dur="500" fill="hold"/>
                                        <p:tgtEl>
                                          <p:spTgt spid="763908"/>
                                        </p:tgtEl>
                                        <p:attrNameLst>
                                          <p:attrName>ppt_y</p:attrName>
                                        </p:attrNameLst>
                                      </p:cBhvr>
                                      <p:tavLst>
                                        <p:tav tm="0">
                                          <p:val>
                                            <p:strVal val="#ppt_y+#ppt_h/2"/>
                                          </p:val>
                                        </p:tav>
                                        <p:tav tm="100000">
                                          <p:val>
                                            <p:strVal val="#ppt_y"/>
                                          </p:val>
                                        </p:tav>
                                      </p:tavLst>
                                    </p:anim>
                                    <p:anim calcmode="lin" valueType="num">
                                      <p:cBhvr>
                                        <p:cTn id="22" dur="500" fill="hold"/>
                                        <p:tgtEl>
                                          <p:spTgt spid="763908"/>
                                        </p:tgtEl>
                                        <p:attrNameLst>
                                          <p:attrName>ppt_w</p:attrName>
                                        </p:attrNameLst>
                                      </p:cBhvr>
                                      <p:tavLst>
                                        <p:tav tm="0">
                                          <p:val>
                                            <p:strVal val="#ppt_w"/>
                                          </p:val>
                                        </p:tav>
                                        <p:tav tm="100000">
                                          <p:val>
                                            <p:strVal val="#ppt_w"/>
                                          </p:val>
                                        </p:tav>
                                      </p:tavLst>
                                    </p:anim>
                                    <p:anim calcmode="lin" valueType="num">
                                      <p:cBhvr>
                                        <p:cTn id="23" dur="500" fill="hold"/>
                                        <p:tgtEl>
                                          <p:spTgt spid="763908"/>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63908"/>
                                        </p:tgtEl>
                                        <p:attrNameLst>
                                          <p:attrName>ppt_c</p:attrName>
                                        </p:attrNameLst>
                                      </p:cBhvr>
                                      <p:to>
                                        <a:srgbClr val="0000FF"/>
                                      </p:to>
                                    </p:animClr>
                                  </p:sub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4" fill="hold" grpId="0" nodeType="clickEffect">
                                  <p:stCondLst>
                                    <p:cond delay="0"/>
                                  </p:stCondLst>
                                  <p:childTnLst>
                                    <p:set>
                                      <p:cBhvr>
                                        <p:cTn id="27" dur="1" fill="hold">
                                          <p:stCondLst>
                                            <p:cond delay="0"/>
                                          </p:stCondLst>
                                        </p:cTn>
                                        <p:tgtEl>
                                          <p:spTgt spid="763911"/>
                                        </p:tgtEl>
                                        <p:attrNameLst>
                                          <p:attrName>style.visibility</p:attrName>
                                        </p:attrNameLst>
                                      </p:cBhvr>
                                      <p:to>
                                        <p:strVal val="visible"/>
                                      </p:to>
                                    </p:set>
                                    <p:anim calcmode="lin" valueType="num">
                                      <p:cBhvr>
                                        <p:cTn id="28" dur="500" fill="hold"/>
                                        <p:tgtEl>
                                          <p:spTgt spid="763911"/>
                                        </p:tgtEl>
                                        <p:attrNameLst>
                                          <p:attrName>ppt_x</p:attrName>
                                        </p:attrNameLst>
                                      </p:cBhvr>
                                      <p:tavLst>
                                        <p:tav tm="0">
                                          <p:val>
                                            <p:strVal val="#ppt_x"/>
                                          </p:val>
                                        </p:tav>
                                        <p:tav tm="100000">
                                          <p:val>
                                            <p:strVal val="#ppt_x"/>
                                          </p:val>
                                        </p:tav>
                                      </p:tavLst>
                                    </p:anim>
                                    <p:anim calcmode="lin" valueType="num">
                                      <p:cBhvr>
                                        <p:cTn id="29" dur="500" fill="hold"/>
                                        <p:tgtEl>
                                          <p:spTgt spid="763911"/>
                                        </p:tgtEl>
                                        <p:attrNameLst>
                                          <p:attrName>ppt_y</p:attrName>
                                        </p:attrNameLst>
                                      </p:cBhvr>
                                      <p:tavLst>
                                        <p:tav tm="0">
                                          <p:val>
                                            <p:strVal val="#ppt_y+#ppt_h/2"/>
                                          </p:val>
                                        </p:tav>
                                        <p:tav tm="100000">
                                          <p:val>
                                            <p:strVal val="#ppt_y"/>
                                          </p:val>
                                        </p:tav>
                                      </p:tavLst>
                                    </p:anim>
                                    <p:anim calcmode="lin" valueType="num">
                                      <p:cBhvr>
                                        <p:cTn id="30" dur="500" fill="hold"/>
                                        <p:tgtEl>
                                          <p:spTgt spid="763911"/>
                                        </p:tgtEl>
                                        <p:attrNameLst>
                                          <p:attrName>ppt_w</p:attrName>
                                        </p:attrNameLst>
                                      </p:cBhvr>
                                      <p:tavLst>
                                        <p:tav tm="0">
                                          <p:val>
                                            <p:strVal val="#ppt_w"/>
                                          </p:val>
                                        </p:tav>
                                        <p:tav tm="100000">
                                          <p:val>
                                            <p:strVal val="#ppt_w"/>
                                          </p:val>
                                        </p:tav>
                                      </p:tavLst>
                                    </p:anim>
                                    <p:anim calcmode="lin" valueType="num">
                                      <p:cBhvr>
                                        <p:cTn id="31" dur="500" fill="hold"/>
                                        <p:tgtEl>
                                          <p:spTgt spid="763911"/>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63911"/>
                                        </p:tgtEl>
                                        <p:attrNameLst>
                                          <p:attrName>ppt_c</p:attrName>
                                        </p:attrNameLst>
                                      </p:cBhvr>
                                      <p:to>
                                        <a:srgbClr val="0000FF"/>
                                      </p:to>
                                    </p:animClr>
                                  </p:sub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4" fill="hold" grpId="0" nodeType="clickEffect">
                                  <p:stCondLst>
                                    <p:cond delay="0"/>
                                  </p:stCondLst>
                                  <p:childTnLst>
                                    <p:set>
                                      <p:cBhvr>
                                        <p:cTn id="35" dur="1" fill="hold">
                                          <p:stCondLst>
                                            <p:cond delay="0"/>
                                          </p:stCondLst>
                                        </p:cTn>
                                        <p:tgtEl>
                                          <p:spTgt spid="763910"/>
                                        </p:tgtEl>
                                        <p:attrNameLst>
                                          <p:attrName>style.visibility</p:attrName>
                                        </p:attrNameLst>
                                      </p:cBhvr>
                                      <p:to>
                                        <p:strVal val="visible"/>
                                      </p:to>
                                    </p:set>
                                    <p:anim calcmode="lin" valueType="num">
                                      <p:cBhvr>
                                        <p:cTn id="36" dur="500" fill="hold"/>
                                        <p:tgtEl>
                                          <p:spTgt spid="763910"/>
                                        </p:tgtEl>
                                        <p:attrNameLst>
                                          <p:attrName>ppt_x</p:attrName>
                                        </p:attrNameLst>
                                      </p:cBhvr>
                                      <p:tavLst>
                                        <p:tav tm="0">
                                          <p:val>
                                            <p:strVal val="#ppt_x"/>
                                          </p:val>
                                        </p:tav>
                                        <p:tav tm="100000">
                                          <p:val>
                                            <p:strVal val="#ppt_x"/>
                                          </p:val>
                                        </p:tav>
                                      </p:tavLst>
                                    </p:anim>
                                    <p:anim calcmode="lin" valueType="num">
                                      <p:cBhvr>
                                        <p:cTn id="37" dur="500" fill="hold"/>
                                        <p:tgtEl>
                                          <p:spTgt spid="763910"/>
                                        </p:tgtEl>
                                        <p:attrNameLst>
                                          <p:attrName>ppt_y</p:attrName>
                                        </p:attrNameLst>
                                      </p:cBhvr>
                                      <p:tavLst>
                                        <p:tav tm="0">
                                          <p:val>
                                            <p:strVal val="#ppt_y+#ppt_h/2"/>
                                          </p:val>
                                        </p:tav>
                                        <p:tav tm="100000">
                                          <p:val>
                                            <p:strVal val="#ppt_y"/>
                                          </p:val>
                                        </p:tav>
                                      </p:tavLst>
                                    </p:anim>
                                    <p:anim calcmode="lin" valueType="num">
                                      <p:cBhvr>
                                        <p:cTn id="38" dur="500" fill="hold"/>
                                        <p:tgtEl>
                                          <p:spTgt spid="763910"/>
                                        </p:tgtEl>
                                        <p:attrNameLst>
                                          <p:attrName>ppt_w</p:attrName>
                                        </p:attrNameLst>
                                      </p:cBhvr>
                                      <p:tavLst>
                                        <p:tav tm="0">
                                          <p:val>
                                            <p:strVal val="#ppt_w"/>
                                          </p:val>
                                        </p:tav>
                                        <p:tav tm="100000">
                                          <p:val>
                                            <p:strVal val="#ppt_w"/>
                                          </p:val>
                                        </p:tav>
                                      </p:tavLst>
                                    </p:anim>
                                    <p:anim calcmode="lin" valueType="num">
                                      <p:cBhvr>
                                        <p:cTn id="39" dur="500" fill="hold"/>
                                        <p:tgtEl>
                                          <p:spTgt spid="763910"/>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763910"/>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8" grpId="0" autoUpdateAnimBg="0"/>
      <p:bldP spid="763909" grpId="0" autoUpdateAnimBg="0"/>
      <p:bldP spid="763910" grpId="0" autoUpdateAnimBg="0"/>
      <p:bldP spid="76391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Zwei-Kreis-Wasserkühlung - Anforderung</a:t>
            </a:r>
          </a:p>
        </p:txBody>
      </p:sp>
      <p:sp>
        <p:nvSpPr>
          <p:cNvPr id="17" name="Foliennummernplatzhalter 1"/>
          <p:cNvSpPr>
            <a:spLocks noGrp="1"/>
          </p:cNvSpPr>
          <p:nvPr>
            <p:ph type="sldNum" sz="quarter" idx="10"/>
          </p:nvPr>
        </p:nvSpPr>
        <p:spPr/>
        <p:txBody>
          <a:bodyPr/>
          <a:lstStyle/>
          <a:p>
            <a:r>
              <a:rPr lang="de-DE" altLang="de-DE" sz="1050">
                <a:latin typeface="+mj-lt"/>
              </a:rPr>
              <a:t> Folie </a:t>
            </a:r>
            <a:fld id="{DADC1B56-3C15-4609-A22C-3F4E187B5DB3}" type="slidenum">
              <a:rPr lang="de-DE" altLang="de-DE" sz="1050">
                <a:latin typeface="+mj-lt"/>
              </a:rPr>
              <a:pPr/>
              <a:t>57</a:t>
            </a:fld>
            <a:endParaRPr lang="de-DE" altLang="de-DE" sz="1050">
              <a:latin typeface="+mj-lt"/>
            </a:endParaRPr>
          </a:p>
        </p:txBody>
      </p:sp>
      <p:sp>
        <p:nvSpPr>
          <p:cNvPr id="18" name="Fußzeilenplatzhalter 2"/>
          <p:cNvSpPr>
            <a:spLocks noGrp="1"/>
          </p:cNvSpPr>
          <p:nvPr>
            <p:ph type="ftr" sz="quarter" idx="11"/>
          </p:nvPr>
        </p:nvSpPr>
        <p:spPr/>
        <p:txBody>
          <a:bodyPr/>
          <a:lstStyle/>
          <a:p>
            <a:r>
              <a:rPr lang="de-DE" altLang="de-DE" sz="1050" dirty="0">
                <a:latin typeface="+mj-lt"/>
              </a:rPr>
              <a:t>HSWT    Prof. Dr. U. Groß                                Motor Grundlagen</a:t>
            </a:r>
          </a:p>
        </p:txBody>
      </p:sp>
      <p:pic>
        <p:nvPicPr>
          <p:cNvPr id="764931" name="Picture 3" descr="KÜHLANL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25" y="838201"/>
            <a:ext cx="5416550" cy="5186363"/>
          </a:xfrm>
          <a:prstGeom prst="rect">
            <a:avLst/>
          </a:prstGeom>
          <a:noFill/>
          <a:extLst>
            <a:ext uri="{909E8E84-426E-40DD-AFC4-6F175D3DCCD1}">
              <a14:hiddenFill xmlns:a14="http://schemas.microsoft.com/office/drawing/2010/main">
                <a:solidFill>
                  <a:srgbClr val="FFFFFF"/>
                </a:solidFill>
              </a14:hiddenFill>
            </a:ext>
          </a:extLst>
        </p:spPr>
      </p:pic>
      <p:sp>
        <p:nvSpPr>
          <p:cNvPr id="764932" name="Text Box 4"/>
          <p:cNvSpPr txBox="1">
            <a:spLocks noChangeArrowheads="1"/>
          </p:cNvSpPr>
          <p:nvPr/>
        </p:nvSpPr>
        <p:spPr bwMode="auto">
          <a:xfrm>
            <a:off x="1014413" y="914400"/>
            <a:ext cx="1757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b="1">
                <a:solidFill>
                  <a:srgbClr val="000000"/>
                </a:solidFill>
                <a:latin typeface="+mj-lt"/>
              </a:rPr>
              <a:t>großer Wasserkreislauf</a:t>
            </a:r>
            <a:endParaRPr lang="de-DE" altLang="de-DE" sz="2000" b="1">
              <a:solidFill>
                <a:srgbClr val="FF3300"/>
              </a:solidFill>
              <a:latin typeface="+mj-lt"/>
            </a:endParaRPr>
          </a:p>
        </p:txBody>
      </p:sp>
      <p:sp>
        <p:nvSpPr>
          <p:cNvPr id="764933" name="Text Box 5"/>
          <p:cNvSpPr txBox="1">
            <a:spLocks noChangeArrowheads="1"/>
          </p:cNvSpPr>
          <p:nvPr/>
        </p:nvSpPr>
        <p:spPr bwMode="auto">
          <a:xfrm>
            <a:off x="1014414" y="2057400"/>
            <a:ext cx="1265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Lüfter</a:t>
            </a:r>
            <a:endParaRPr lang="de-DE" altLang="de-DE" sz="2000" b="1">
              <a:solidFill>
                <a:srgbClr val="FF3300"/>
              </a:solidFill>
              <a:latin typeface="+mj-lt"/>
            </a:endParaRPr>
          </a:p>
        </p:txBody>
      </p:sp>
      <p:sp>
        <p:nvSpPr>
          <p:cNvPr id="764934" name="Text Box 6"/>
          <p:cNvSpPr txBox="1">
            <a:spLocks noChangeArrowheads="1"/>
          </p:cNvSpPr>
          <p:nvPr/>
        </p:nvSpPr>
        <p:spPr bwMode="auto">
          <a:xfrm>
            <a:off x="1014413" y="3429000"/>
            <a:ext cx="14906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Wasserpumpe</a:t>
            </a:r>
            <a:endParaRPr lang="de-DE" altLang="de-DE" sz="2000" b="1">
              <a:solidFill>
                <a:srgbClr val="FF3300"/>
              </a:solidFill>
              <a:latin typeface="+mj-lt"/>
            </a:endParaRPr>
          </a:p>
        </p:txBody>
      </p:sp>
      <p:sp>
        <p:nvSpPr>
          <p:cNvPr id="764935" name="Text Box 7"/>
          <p:cNvSpPr txBox="1">
            <a:spLocks noChangeArrowheads="1"/>
          </p:cNvSpPr>
          <p:nvPr/>
        </p:nvSpPr>
        <p:spPr bwMode="auto">
          <a:xfrm>
            <a:off x="1787526" y="4191000"/>
            <a:ext cx="12668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Luft</a:t>
            </a:r>
            <a:endParaRPr lang="de-DE" altLang="de-DE" sz="2000" b="1">
              <a:solidFill>
                <a:srgbClr val="FF3300"/>
              </a:solidFill>
              <a:latin typeface="+mj-lt"/>
            </a:endParaRPr>
          </a:p>
        </p:txBody>
      </p:sp>
      <p:sp>
        <p:nvSpPr>
          <p:cNvPr id="764936" name="Text Box 8"/>
          <p:cNvSpPr txBox="1">
            <a:spLocks noChangeArrowheads="1"/>
          </p:cNvSpPr>
          <p:nvPr/>
        </p:nvSpPr>
        <p:spPr bwMode="auto">
          <a:xfrm>
            <a:off x="1014414" y="5486400"/>
            <a:ext cx="1265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Ablaßhahn</a:t>
            </a:r>
            <a:endParaRPr lang="de-DE" altLang="de-DE" sz="2000" b="1">
              <a:solidFill>
                <a:srgbClr val="FF3300"/>
              </a:solidFill>
              <a:latin typeface="+mj-lt"/>
            </a:endParaRPr>
          </a:p>
        </p:txBody>
      </p:sp>
      <p:sp>
        <p:nvSpPr>
          <p:cNvPr id="764937" name="Text Box 9"/>
          <p:cNvSpPr txBox="1">
            <a:spLocks noChangeArrowheads="1"/>
          </p:cNvSpPr>
          <p:nvPr/>
        </p:nvSpPr>
        <p:spPr bwMode="auto">
          <a:xfrm>
            <a:off x="3546475" y="838200"/>
            <a:ext cx="12652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Thermostat</a:t>
            </a:r>
            <a:endParaRPr lang="de-DE" altLang="de-DE" sz="2000" b="1">
              <a:solidFill>
                <a:srgbClr val="FF3300"/>
              </a:solidFill>
              <a:latin typeface="+mj-lt"/>
            </a:endParaRPr>
          </a:p>
        </p:txBody>
      </p:sp>
      <p:sp>
        <p:nvSpPr>
          <p:cNvPr id="764938" name="Text Box 10"/>
          <p:cNvSpPr txBox="1">
            <a:spLocks noChangeArrowheads="1"/>
          </p:cNvSpPr>
          <p:nvPr/>
        </p:nvSpPr>
        <p:spPr bwMode="auto">
          <a:xfrm>
            <a:off x="4530725" y="1066800"/>
            <a:ext cx="1689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b="1">
                <a:solidFill>
                  <a:srgbClr val="000000"/>
                </a:solidFill>
                <a:latin typeface="+mj-lt"/>
              </a:rPr>
              <a:t>kleiner Wasserkreislauf</a:t>
            </a:r>
            <a:endParaRPr lang="de-DE" altLang="de-DE" sz="2000" b="1">
              <a:solidFill>
                <a:srgbClr val="FF3300"/>
              </a:solidFill>
              <a:latin typeface="+mj-lt"/>
            </a:endParaRPr>
          </a:p>
        </p:txBody>
      </p:sp>
      <p:sp>
        <p:nvSpPr>
          <p:cNvPr id="764939" name="Text Box 11"/>
          <p:cNvSpPr txBox="1">
            <a:spLocks noChangeArrowheads="1"/>
          </p:cNvSpPr>
          <p:nvPr/>
        </p:nvSpPr>
        <p:spPr bwMode="auto">
          <a:xfrm>
            <a:off x="6289675" y="1371600"/>
            <a:ext cx="29543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sym typeface="Wingdings" pitchFamily="2" charset="2"/>
              </a:rPr>
              <a:t> </a:t>
            </a:r>
            <a:r>
              <a:rPr lang="de-DE" altLang="de-DE" sz="1600" dirty="0">
                <a:solidFill>
                  <a:srgbClr val="000000"/>
                </a:solidFill>
                <a:latin typeface="+mj-lt"/>
              </a:rPr>
              <a:t>hohe Kühlwirkung des Kühlsystems</a:t>
            </a:r>
            <a:endParaRPr lang="de-DE" altLang="de-DE" sz="1600" b="1" dirty="0">
              <a:solidFill>
                <a:srgbClr val="FF3300"/>
              </a:solidFill>
              <a:latin typeface="+mj-lt"/>
            </a:endParaRPr>
          </a:p>
        </p:txBody>
      </p:sp>
      <p:sp>
        <p:nvSpPr>
          <p:cNvPr id="764940" name="Text Box 12"/>
          <p:cNvSpPr txBox="1">
            <a:spLocks noChangeArrowheads="1"/>
          </p:cNvSpPr>
          <p:nvPr/>
        </p:nvSpPr>
        <p:spPr bwMode="auto">
          <a:xfrm>
            <a:off x="6189512" y="705604"/>
            <a:ext cx="29543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b="1" u="sng" dirty="0">
                <a:solidFill>
                  <a:srgbClr val="000000"/>
                </a:solidFill>
                <a:latin typeface="+mj-lt"/>
                <a:sym typeface="Wingdings" pitchFamily="2" charset="2"/>
              </a:rPr>
              <a:t>Anforderungen an die Kühlanlage :</a:t>
            </a:r>
            <a:endParaRPr lang="de-DE" altLang="de-DE" sz="1600" b="1" u="sng" dirty="0">
              <a:solidFill>
                <a:srgbClr val="FF3300"/>
              </a:solidFill>
              <a:latin typeface="+mj-lt"/>
            </a:endParaRPr>
          </a:p>
        </p:txBody>
      </p:sp>
      <p:sp>
        <p:nvSpPr>
          <p:cNvPr id="764941" name="Text Box 13"/>
          <p:cNvSpPr txBox="1">
            <a:spLocks noChangeArrowheads="1"/>
          </p:cNvSpPr>
          <p:nvPr/>
        </p:nvSpPr>
        <p:spPr bwMode="auto">
          <a:xfrm>
            <a:off x="6265052" y="2614265"/>
            <a:ext cx="29543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sym typeface="Wingdings" pitchFamily="2" charset="2"/>
              </a:rPr>
              <a:t> </a:t>
            </a:r>
            <a:r>
              <a:rPr lang="de-DE" altLang="de-DE" sz="1600" dirty="0">
                <a:solidFill>
                  <a:srgbClr val="000000"/>
                </a:solidFill>
                <a:latin typeface="+mj-lt"/>
              </a:rPr>
              <a:t>geringes Gewicht der Kühlanlage</a:t>
            </a:r>
            <a:endParaRPr lang="de-DE" altLang="de-DE" sz="1600" b="1" dirty="0">
              <a:solidFill>
                <a:srgbClr val="FF3300"/>
              </a:solidFill>
              <a:latin typeface="+mj-lt"/>
            </a:endParaRPr>
          </a:p>
        </p:txBody>
      </p:sp>
      <p:sp>
        <p:nvSpPr>
          <p:cNvPr id="764942" name="Text Box 14"/>
          <p:cNvSpPr txBox="1">
            <a:spLocks noChangeArrowheads="1"/>
          </p:cNvSpPr>
          <p:nvPr/>
        </p:nvSpPr>
        <p:spPr bwMode="auto">
          <a:xfrm>
            <a:off x="6277364" y="3199040"/>
            <a:ext cx="29543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sym typeface="Wingdings" pitchFamily="2" charset="2"/>
              </a:rPr>
              <a:t> </a:t>
            </a:r>
            <a:r>
              <a:rPr lang="de-DE" altLang="de-DE" sz="1600" dirty="0">
                <a:solidFill>
                  <a:srgbClr val="000000"/>
                </a:solidFill>
                <a:latin typeface="+mj-lt"/>
              </a:rPr>
              <a:t>gleichmäßige Kühlung der Bauteile</a:t>
            </a:r>
            <a:endParaRPr lang="de-DE" altLang="de-DE" sz="1600" b="1" dirty="0">
              <a:solidFill>
                <a:srgbClr val="FF3300"/>
              </a:solidFill>
              <a:latin typeface="+mj-lt"/>
            </a:endParaRPr>
          </a:p>
        </p:txBody>
      </p:sp>
      <p:sp>
        <p:nvSpPr>
          <p:cNvPr id="764943" name="Text Box 15"/>
          <p:cNvSpPr txBox="1">
            <a:spLocks noChangeArrowheads="1"/>
          </p:cNvSpPr>
          <p:nvPr/>
        </p:nvSpPr>
        <p:spPr bwMode="auto">
          <a:xfrm>
            <a:off x="6268323" y="3764337"/>
            <a:ext cx="29543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sym typeface="Wingdings" pitchFamily="2" charset="2"/>
              </a:rPr>
              <a:t> </a:t>
            </a:r>
            <a:r>
              <a:rPr lang="de-DE" altLang="de-DE" sz="1600" dirty="0">
                <a:solidFill>
                  <a:srgbClr val="000000"/>
                </a:solidFill>
                <a:latin typeface="+mj-lt"/>
              </a:rPr>
              <a:t>guter Wärmeübergang</a:t>
            </a:r>
            <a:endParaRPr lang="de-DE" altLang="de-DE" sz="1600" b="1" dirty="0">
              <a:solidFill>
                <a:srgbClr val="FF3300"/>
              </a:solidFill>
              <a:latin typeface="+mj-lt"/>
            </a:endParaRPr>
          </a:p>
        </p:txBody>
      </p:sp>
      <p:sp>
        <p:nvSpPr>
          <p:cNvPr id="764944" name="Text Box 16"/>
          <p:cNvSpPr txBox="1">
            <a:spLocks noChangeArrowheads="1"/>
          </p:cNvSpPr>
          <p:nvPr/>
        </p:nvSpPr>
        <p:spPr bwMode="auto">
          <a:xfrm>
            <a:off x="6289675" y="2051732"/>
            <a:ext cx="29543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dirty="0">
                <a:solidFill>
                  <a:srgbClr val="000000"/>
                </a:solidFill>
                <a:latin typeface="+mj-lt"/>
                <a:sym typeface="Wingdings" pitchFamily="2" charset="2"/>
              </a:rPr>
              <a:t> </a:t>
            </a:r>
            <a:r>
              <a:rPr lang="de-DE" altLang="de-DE" sz="1600" dirty="0">
                <a:solidFill>
                  <a:srgbClr val="000000"/>
                </a:solidFill>
                <a:latin typeface="+mj-lt"/>
              </a:rPr>
              <a:t>Motorbetriebstemperatur muss schnell erreicht werden</a:t>
            </a:r>
            <a:endParaRPr lang="de-DE" altLang="de-DE" sz="1600" b="1" dirty="0">
              <a:solidFill>
                <a:srgbClr val="FF3300"/>
              </a:solidFill>
              <a:latin typeface="+mj-lt"/>
            </a:endParaRPr>
          </a:p>
        </p:txBody>
      </p:sp>
    </p:spTree>
    <p:extLst>
      <p:ext uri="{BB962C8B-B14F-4D97-AF65-F5344CB8AC3E}">
        <p14:creationId xmlns:p14="http://schemas.microsoft.com/office/powerpoint/2010/main" val="1626162729"/>
      </p:ext>
    </p:extLst>
  </p:cSld>
  <p:clrMapOvr>
    <a:masterClrMapping/>
  </p:clrMapOvr>
  <p:transition spd="med">
    <p:wipe dir="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Thermostat - Funktionsweise</a:t>
            </a:r>
          </a:p>
        </p:txBody>
      </p:sp>
      <p:sp>
        <p:nvSpPr>
          <p:cNvPr id="10" name="Foliennummernplatzhalter 1"/>
          <p:cNvSpPr>
            <a:spLocks noGrp="1"/>
          </p:cNvSpPr>
          <p:nvPr>
            <p:ph type="sldNum" sz="quarter" idx="10"/>
          </p:nvPr>
        </p:nvSpPr>
        <p:spPr/>
        <p:txBody>
          <a:bodyPr/>
          <a:lstStyle/>
          <a:p>
            <a:r>
              <a:rPr lang="de-DE" altLang="de-DE" sz="1050">
                <a:latin typeface="+mj-lt"/>
              </a:rPr>
              <a:t> Folie </a:t>
            </a:r>
            <a:fld id="{7ADEF1C9-02C6-46B4-B4D9-E9BD0A6CA0E4}" type="slidenum">
              <a:rPr lang="de-DE" altLang="de-DE" sz="1050">
                <a:latin typeface="+mj-lt"/>
              </a:rPr>
              <a:pPr/>
              <a:t>58</a:t>
            </a:fld>
            <a:endParaRPr lang="de-DE" altLang="de-DE" sz="1050">
              <a:latin typeface="+mj-lt"/>
            </a:endParaRPr>
          </a:p>
        </p:txBody>
      </p:sp>
      <p:sp>
        <p:nvSpPr>
          <p:cNvPr id="11" name="Fußzeilenplatzhalter 2"/>
          <p:cNvSpPr>
            <a:spLocks noGrp="1"/>
          </p:cNvSpPr>
          <p:nvPr>
            <p:ph type="ftr" sz="quarter" idx="11"/>
          </p:nvPr>
        </p:nvSpPr>
        <p:spPr/>
        <p:txBody>
          <a:bodyPr/>
          <a:lstStyle/>
          <a:p>
            <a:r>
              <a:rPr lang="de-DE" altLang="de-DE" sz="1050" dirty="0">
                <a:latin typeface="+mj-lt"/>
              </a:rPr>
              <a:t>HSWT    Prof. Dr. U. Groß                                Motor Grundlagen</a:t>
            </a:r>
          </a:p>
        </p:txBody>
      </p:sp>
      <p:pic>
        <p:nvPicPr>
          <p:cNvPr id="765964" name="Picture 12" descr="KÜHLAN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914400"/>
            <a:ext cx="4159250" cy="5181600"/>
          </a:xfrm>
          <a:prstGeom prst="rect">
            <a:avLst/>
          </a:prstGeom>
          <a:noFill/>
          <a:extLst>
            <a:ext uri="{909E8E84-426E-40DD-AFC4-6F175D3DCCD1}">
              <a14:hiddenFill xmlns:a14="http://schemas.microsoft.com/office/drawing/2010/main">
                <a:solidFill>
                  <a:srgbClr val="FFFFFF"/>
                </a:solidFill>
              </a14:hiddenFill>
            </a:ext>
          </a:extLst>
        </p:spPr>
      </p:pic>
      <p:sp>
        <p:nvSpPr>
          <p:cNvPr id="765965" name="Text Box 13"/>
          <p:cNvSpPr txBox="1">
            <a:spLocks noChangeArrowheads="1"/>
          </p:cNvSpPr>
          <p:nvPr/>
        </p:nvSpPr>
        <p:spPr bwMode="auto">
          <a:xfrm>
            <a:off x="4038601" y="1600200"/>
            <a:ext cx="13366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vom Motor</a:t>
            </a:r>
            <a:endParaRPr lang="de-DE" altLang="de-DE" sz="2000" b="1">
              <a:solidFill>
                <a:srgbClr val="FF3300"/>
              </a:solidFill>
              <a:latin typeface="+mj-lt"/>
            </a:endParaRPr>
          </a:p>
        </p:txBody>
      </p:sp>
      <p:sp>
        <p:nvSpPr>
          <p:cNvPr id="765966" name="Text Box 14"/>
          <p:cNvSpPr txBox="1">
            <a:spLocks noChangeArrowheads="1"/>
          </p:cNvSpPr>
          <p:nvPr/>
        </p:nvSpPr>
        <p:spPr bwMode="auto">
          <a:xfrm>
            <a:off x="3124201" y="3200400"/>
            <a:ext cx="23328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600" dirty="0">
                <a:solidFill>
                  <a:srgbClr val="000000"/>
                </a:solidFill>
                <a:latin typeface="+mj-lt"/>
              </a:rPr>
              <a:t>zur Wasserpumpe (Kurzschlussleitung)</a:t>
            </a:r>
            <a:endParaRPr lang="de-DE" altLang="de-DE" sz="2000" b="1" dirty="0">
              <a:solidFill>
                <a:srgbClr val="FF3300"/>
              </a:solidFill>
              <a:latin typeface="+mj-lt"/>
            </a:endParaRPr>
          </a:p>
        </p:txBody>
      </p:sp>
      <p:sp>
        <p:nvSpPr>
          <p:cNvPr id="765967" name="Text Box 15"/>
          <p:cNvSpPr txBox="1">
            <a:spLocks noChangeArrowheads="1"/>
          </p:cNvSpPr>
          <p:nvPr/>
        </p:nvSpPr>
        <p:spPr bwMode="auto">
          <a:xfrm>
            <a:off x="4038601" y="4419600"/>
            <a:ext cx="13366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vom Motor</a:t>
            </a:r>
            <a:endParaRPr lang="de-DE" altLang="de-DE" sz="2000" b="1">
              <a:solidFill>
                <a:srgbClr val="FF3300"/>
              </a:solidFill>
              <a:latin typeface="+mj-lt"/>
            </a:endParaRPr>
          </a:p>
        </p:txBody>
      </p:sp>
      <p:sp>
        <p:nvSpPr>
          <p:cNvPr id="765968" name="Text Box 16"/>
          <p:cNvSpPr txBox="1">
            <a:spLocks noChangeArrowheads="1"/>
          </p:cNvSpPr>
          <p:nvPr/>
        </p:nvSpPr>
        <p:spPr bwMode="auto">
          <a:xfrm>
            <a:off x="733426" y="4495800"/>
            <a:ext cx="7731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a:solidFill>
                  <a:srgbClr val="000000"/>
                </a:solidFill>
                <a:latin typeface="+mj-lt"/>
              </a:rPr>
              <a:t>zum Kühler</a:t>
            </a:r>
            <a:endParaRPr lang="de-DE" altLang="de-DE" sz="2000" b="1">
              <a:solidFill>
                <a:srgbClr val="FF3300"/>
              </a:solidFill>
              <a:latin typeface="+mj-lt"/>
            </a:endParaRPr>
          </a:p>
        </p:txBody>
      </p:sp>
      <p:sp>
        <p:nvSpPr>
          <p:cNvPr id="765969" name="Text Box 17"/>
          <p:cNvSpPr txBox="1">
            <a:spLocks noChangeArrowheads="1"/>
          </p:cNvSpPr>
          <p:nvPr/>
        </p:nvSpPr>
        <p:spPr bwMode="auto">
          <a:xfrm>
            <a:off x="1014413" y="2743200"/>
            <a:ext cx="1757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b="1">
                <a:solidFill>
                  <a:srgbClr val="000000"/>
                </a:solidFill>
                <a:latin typeface="+mj-lt"/>
              </a:rPr>
              <a:t>Temperatur &lt; 80° C</a:t>
            </a:r>
            <a:endParaRPr lang="de-DE" altLang="de-DE" sz="2000" b="1">
              <a:solidFill>
                <a:srgbClr val="FF3300"/>
              </a:solidFill>
              <a:latin typeface="+mj-lt"/>
            </a:endParaRPr>
          </a:p>
        </p:txBody>
      </p:sp>
      <p:sp>
        <p:nvSpPr>
          <p:cNvPr id="765970" name="Text Box 18"/>
          <p:cNvSpPr txBox="1">
            <a:spLocks noChangeArrowheads="1"/>
          </p:cNvSpPr>
          <p:nvPr/>
        </p:nvSpPr>
        <p:spPr bwMode="auto">
          <a:xfrm>
            <a:off x="1014413" y="5562600"/>
            <a:ext cx="1757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600" b="1" dirty="0">
                <a:solidFill>
                  <a:srgbClr val="000000"/>
                </a:solidFill>
                <a:latin typeface="+mj-lt"/>
              </a:rPr>
              <a:t>Temperatur &gt;95° C</a:t>
            </a:r>
            <a:endParaRPr lang="de-DE" altLang="de-DE" sz="2000" b="1" dirty="0">
              <a:solidFill>
                <a:srgbClr val="FF3300"/>
              </a:solidFill>
              <a:latin typeface="+mj-lt"/>
            </a:endParaRPr>
          </a:p>
        </p:txBody>
      </p:sp>
    </p:spTree>
    <p:extLst>
      <p:ext uri="{BB962C8B-B14F-4D97-AF65-F5344CB8AC3E}">
        <p14:creationId xmlns:p14="http://schemas.microsoft.com/office/powerpoint/2010/main" val="3028549742"/>
      </p:ext>
    </p:extLst>
  </p:cSld>
  <p:clrMapOvr>
    <a:masterClrMapping/>
  </p:clrMapOvr>
  <p:transition spd="med">
    <p:wipe dir="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Kühleraufbau</a:t>
            </a:r>
          </a:p>
        </p:txBody>
      </p:sp>
      <p:sp>
        <p:nvSpPr>
          <p:cNvPr id="28" name="Foliennummernplatzhalter 1"/>
          <p:cNvSpPr>
            <a:spLocks noGrp="1"/>
          </p:cNvSpPr>
          <p:nvPr>
            <p:ph type="sldNum" sz="quarter" idx="10"/>
          </p:nvPr>
        </p:nvSpPr>
        <p:spPr/>
        <p:txBody>
          <a:bodyPr/>
          <a:lstStyle/>
          <a:p>
            <a:r>
              <a:rPr lang="de-DE" altLang="de-DE">
                <a:latin typeface="+mj-lt"/>
              </a:rPr>
              <a:t> Folie </a:t>
            </a:r>
            <a:fld id="{8E8EB3C5-5F44-40A8-932B-56C245074F70}" type="slidenum">
              <a:rPr lang="de-DE" altLang="de-DE">
                <a:latin typeface="+mj-lt"/>
              </a:rPr>
              <a:pPr/>
              <a:t>59</a:t>
            </a:fld>
            <a:endParaRPr lang="de-DE" altLang="de-DE">
              <a:latin typeface="+mj-lt"/>
            </a:endParaRPr>
          </a:p>
        </p:txBody>
      </p:sp>
      <p:sp>
        <p:nvSpPr>
          <p:cNvPr id="29" name="Fußzeilenplatzhalter 2"/>
          <p:cNvSpPr>
            <a:spLocks noGrp="1"/>
          </p:cNvSpPr>
          <p:nvPr>
            <p:ph type="ftr" sz="quarter" idx="11"/>
          </p:nvPr>
        </p:nvSpPr>
        <p:spPr/>
        <p:txBody>
          <a:bodyPr/>
          <a:lstStyle/>
          <a:p>
            <a:r>
              <a:rPr lang="de-DE" altLang="de-DE" dirty="0">
                <a:latin typeface="+mj-lt"/>
              </a:rPr>
              <a:t>HSWT    Prof. Dr. U. Groß                                Motor Grundlagen</a:t>
            </a:r>
          </a:p>
        </p:txBody>
      </p:sp>
      <p:pic>
        <p:nvPicPr>
          <p:cNvPr id="766988" name="Picture 12" descr="KÜHLAN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425" y="914400"/>
            <a:ext cx="3621088" cy="5029200"/>
          </a:xfrm>
          <a:prstGeom prst="rect">
            <a:avLst/>
          </a:prstGeom>
          <a:noFill/>
          <a:extLst>
            <a:ext uri="{909E8E84-426E-40DD-AFC4-6F175D3DCCD1}">
              <a14:hiddenFill xmlns:a14="http://schemas.microsoft.com/office/drawing/2010/main">
                <a:solidFill>
                  <a:srgbClr val="FFFFFF"/>
                </a:solidFill>
              </a14:hiddenFill>
            </a:ext>
          </a:extLst>
        </p:spPr>
      </p:pic>
      <p:sp>
        <p:nvSpPr>
          <p:cNvPr id="766989" name="Text Box 13"/>
          <p:cNvSpPr txBox="1">
            <a:spLocks noChangeArrowheads="1"/>
          </p:cNvSpPr>
          <p:nvPr/>
        </p:nvSpPr>
        <p:spPr bwMode="auto">
          <a:xfrm>
            <a:off x="7696201" y="12192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Wasserrohr</a:t>
            </a:r>
            <a:endParaRPr lang="de-DE" altLang="de-DE" sz="1800" b="1">
              <a:solidFill>
                <a:srgbClr val="FF3300"/>
              </a:solidFill>
              <a:latin typeface="+mj-lt"/>
            </a:endParaRPr>
          </a:p>
        </p:txBody>
      </p:sp>
      <p:sp>
        <p:nvSpPr>
          <p:cNvPr id="766990" name="Text Box 14"/>
          <p:cNvSpPr txBox="1">
            <a:spLocks noChangeArrowheads="1"/>
          </p:cNvSpPr>
          <p:nvPr/>
        </p:nvSpPr>
        <p:spPr bwMode="auto">
          <a:xfrm>
            <a:off x="5305426" y="914400"/>
            <a:ext cx="1406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Kühlflüssigkeits-durchfluß</a:t>
            </a:r>
            <a:endParaRPr lang="de-DE" altLang="de-DE" sz="1800" b="1">
              <a:solidFill>
                <a:srgbClr val="FF3300"/>
              </a:solidFill>
              <a:latin typeface="+mj-lt"/>
            </a:endParaRPr>
          </a:p>
        </p:txBody>
      </p:sp>
      <p:sp>
        <p:nvSpPr>
          <p:cNvPr id="766991" name="Text Box 15"/>
          <p:cNvSpPr txBox="1">
            <a:spLocks noChangeArrowheads="1"/>
          </p:cNvSpPr>
          <p:nvPr/>
        </p:nvSpPr>
        <p:spPr bwMode="auto">
          <a:xfrm>
            <a:off x="5305425" y="5181600"/>
            <a:ext cx="1265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Luftleit-lamellen</a:t>
            </a:r>
            <a:endParaRPr lang="de-DE" altLang="de-DE" sz="1800" b="1">
              <a:solidFill>
                <a:srgbClr val="FF3300"/>
              </a:solidFill>
              <a:latin typeface="+mj-lt"/>
            </a:endParaRPr>
          </a:p>
        </p:txBody>
      </p:sp>
      <p:sp>
        <p:nvSpPr>
          <p:cNvPr id="766992" name="Text Box 16"/>
          <p:cNvSpPr txBox="1">
            <a:spLocks noChangeArrowheads="1"/>
          </p:cNvSpPr>
          <p:nvPr/>
        </p:nvSpPr>
        <p:spPr bwMode="auto">
          <a:xfrm>
            <a:off x="7907339" y="5410200"/>
            <a:ext cx="1265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Lufteintritt</a:t>
            </a:r>
            <a:endParaRPr lang="de-DE" altLang="de-DE" sz="1800" b="1">
              <a:solidFill>
                <a:srgbClr val="FF3300"/>
              </a:solidFill>
              <a:latin typeface="+mj-lt"/>
            </a:endParaRPr>
          </a:p>
        </p:txBody>
      </p:sp>
      <p:pic>
        <p:nvPicPr>
          <p:cNvPr id="766993" name="Picture 17" descr="KÜHLAN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914400"/>
            <a:ext cx="3484562" cy="5029200"/>
          </a:xfrm>
          <a:prstGeom prst="rect">
            <a:avLst/>
          </a:prstGeom>
          <a:noFill/>
          <a:extLst>
            <a:ext uri="{909E8E84-426E-40DD-AFC4-6F175D3DCCD1}">
              <a14:hiddenFill xmlns:a14="http://schemas.microsoft.com/office/drawing/2010/main">
                <a:solidFill>
                  <a:srgbClr val="FFFFFF"/>
                </a:solidFill>
              </a14:hiddenFill>
            </a:ext>
          </a:extLst>
        </p:spPr>
      </p:pic>
      <p:sp>
        <p:nvSpPr>
          <p:cNvPr id="766994" name="Text Box 18"/>
          <p:cNvSpPr txBox="1">
            <a:spLocks noChangeArrowheads="1"/>
          </p:cNvSpPr>
          <p:nvPr/>
        </p:nvSpPr>
        <p:spPr bwMode="auto">
          <a:xfrm>
            <a:off x="2982913" y="1066801"/>
            <a:ext cx="1408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Einfüllverschluß</a:t>
            </a:r>
            <a:endParaRPr lang="de-DE" altLang="de-DE" sz="1800" b="1">
              <a:solidFill>
                <a:srgbClr val="FF3300"/>
              </a:solidFill>
              <a:latin typeface="+mj-lt"/>
            </a:endParaRPr>
          </a:p>
        </p:txBody>
      </p:sp>
      <p:sp>
        <p:nvSpPr>
          <p:cNvPr id="766995" name="Text Box 19"/>
          <p:cNvSpPr txBox="1">
            <a:spLocks noChangeArrowheads="1"/>
          </p:cNvSpPr>
          <p:nvPr/>
        </p:nvSpPr>
        <p:spPr bwMode="auto">
          <a:xfrm>
            <a:off x="2982913" y="1295399"/>
            <a:ext cx="21494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400" dirty="0">
                <a:solidFill>
                  <a:srgbClr val="000000"/>
                </a:solidFill>
                <a:latin typeface="+mj-lt"/>
              </a:rPr>
              <a:t>Einfüllstutzen</a:t>
            </a:r>
            <a:endParaRPr lang="de-DE" altLang="de-DE" sz="1800" b="1" dirty="0">
              <a:solidFill>
                <a:srgbClr val="FF3300"/>
              </a:solidFill>
              <a:latin typeface="+mj-lt"/>
            </a:endParaRPr>
          </a:p>
        </p:txBody>
      </p:sp>
      <p:sp>
        <p:nvSpPr>
          <p:cNvPr id="766996" name="Text Box 20"/>
          <p:cNvSpPr txBox="1">
            <a:spLocks noChangeArrowheads="1"/>
          </p:cNvSpPr>
          <p:nvPr/>
        </p:nvSpPr>
        <p:spPr bwMode="auto">
          <a:xfrm>
            <a:off x="1225551" y="990600"/>
            <a:ext cx="1406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Oberer Wasserkasten</a:t>
            </a:r>
            <a:endParaRPr lang="de-DE" altLang="de-DE" sz="1800" b="1">
              <a:solidFill>
                <a:srgbClr val="FF3300"/>
              </a:solidFill>
              <a:latin typeface="+mj-lt"/>
            </a:endParaRPr>
          </a:p>
        </p:txBody>
      </p:sp>
      <p:sp>
        <p:nvSpPr>
          <p:cNvPr id="766997" name="Text Box 21"/>
          <p:cNvSpPr txBox="1">
            <a:spLocks noChangeArrowheads="1"/>
          </p:cNvSpPr>
          <p:nvPr/>
        </p:nvSpPr>
        <p:spPr bwMode="auto">
          <a:xfrm>
            <a:off x="1014414" y="1524000"/>
            <a:ext cx="11255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Eintritts-stutzen</a:t>
            </a:r>
            <a:endParaRPr lang="de-DE" altLang="de-DE" sz="1800" b="1">
              <a:solidFill>
                <a:srgbClr val="FF3300"/>
              </a:solidFill>
              <a:latin typeface="+mj-lt"/>
            </a:endParaRPr>
          </a:p>
        </p:txBody>
      </p:sp>
      <p:sp>
        <p:nvSpPr>
          <p:cNvPr id="766998" name="Text Box 22"/>
          <p:cNvSpPr txBox="1">
            <a:spLocks noChangeArrowheads="1"/>
          </p:cNvSpPr>
          <p:nvPr/>
        </p:nvSpPr>
        <p:spPr bwMode="auto">
          <a:xfrm>
            <a:off x="2562226" y="1828801"/>
            <a:ext cx="734590"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200" b="1" dirty="0">
                <a:solidFill>
                  <a:srgbClr val="000000"/>
                </a:solidFill>
                <a:latin typeface="+mj-lt"/>
              </a:rPr>
              <a:t>Vom Motor</a:t>
            </a:r>
            <a:endParaRPr lang="de-DE" altLang="de-DE" sz="1200" b="1" dirty="0">
              <a:solidFill>
                <a:srgbClr val="FF3300"/>
              </a:solidFill>
              <a:latin typeface="+mj-lt"/>
            </a:endParaRPr>
          </a:p>
        </p:txBody>
      </p:sp>
      <p:sp>
        <p:nvSpPr>
          <p:cNvPr id="766999" name="Text Box 23"/>
          <p:cNvSpPr txBox="1">
            <a:spLocks noChangeArrowheads="1"/>
          </p:cNvSpPr>
          <p:nvPr/>
        </p:nvSpPr>
        <p:spPr bwMode="auto">
          <a:xfrm>
            <a:off x="1014413" y="3124200"/>
            <a:ext cx="8429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Kühler-netz</a:t>
            </a:r>
            <a:endParaRPr lang="de-DE" altLang="de-DE" sz="1800" b="1">
              <a:solidFill>
                <a:srgbClr val="FF3300"/>
              </a:solidFill>
              <a:latin typeface="+mj-lt"/>
            </a:endParaRPr>
          </a:p>
        </p:txBody>
      </p:sp>
      <p:sp>
        <p:nvSpPr>
          <p:cNvPr id="767000" name="Text Box 24"/>
          <p:cNvSpPr txBox="1">
            <a:spLocks noChangeArrowheads="1"/>
          </p:cNvSpPr>
          <p:nvPr/>
        </p:nvSpPr>
        <p:spPr bwMode="auto">
          <a:xfrm>
            <a:off x="3757613" y="3505200"/>
            <a:ext cx="7731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Aus-tritts-stutzen</a:t>
            </a:r>
            <a:endParaRPr lang="de-DE" altLang="de-DE" sz="1800" b="1">
              <a:solidFill>
                <a:srgbClr val="FF3300"/>
              </a:solidFill>
              <a:latin typeface="+mj-lt"/>
            </a:endParaRPr>
          </a:p>
        </p:txBody>
      </p:sp>
      <p:sp>
        <p:nvSpPr>
          <p:cNvPr id="767001" name="Text Box 25"/>
          <p:cNvSpPr txBox="1">
            <a:spLocks noChangeArrowheads="1"/>
          </p:cNvSpPr>
          <p:nvPr/>
        </p:nvSpPr>
        <p:spPr bwMode="auto">
          <a:xfrm>
            <a:off x="3757613" y="4191001"/>
            <a:ext cx="7731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200" b="1">
                <a:solidFill>
                  <a:srgbClr val="000000"/>
                </a:solidFill>
                <a:latin typeface="+mj-lt"/>
              </a:rPr>
              <a:t>Zur Wasser-pumpe</a:t>
            </a:r>
            <a:endParaRPr lang="de-DE" altLang="de-DE" sz="1200" b="1">
              <a:solidFill>
                <a:srgbClr val="FF3300"/>
              </a:solidFill>
              <a:latin typeface="+mj-lt"/>
            </a:endParaRPr>
          </a:p>
        </p:txBody>
      </p:sp>
      <p:sp>
        <p:nvSpPr>
          <p:cNvPr id="767002" name="Text Box 26"/>
          <p:cNvSpPr txBox="1">
            <a:spLocks noChangeArrowheads="1"/>
          </p:cNvSpPr>
          <p:nvPr/>
        </p:nvSpPr>
        <p:spPr bwMode="auto">
          <a:xfrm>
            <a:off x="2982913" y="4876800"/>
            <a:ext cx="16891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Ölkühler (flüssigkeitsgekühlt)</a:t>
            </a:r>
            <a:endParaRPr lang="de-DE" altLang="de-DE" sz="1800" b="1">
              <a:solidFill>
                <a:srgbClr val="FF3300"/>
              </a:solidFill>
              <a:latin typeface="+mj-lt"/>
            </a:endParaRPr>
          </a:p>
        </p:txBody>
      </p:sp>
      <p:sp>
        <p:nvSpPr>
          <p:cNvPr id="767003" name="Text Box 27"/>
          <p:cNvSpPr txBox="1">
            <a:spLocks noChangeArrowheads="1"/>
          </p:cNvSpPr>
          <p:nvPr/>
        </p:nvSpPr>
        <p:spPr bwMode="auto">
          <a:xfrm>
            <a:off x="1647825" y="5334000"/>
            <a:ext cx="1123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Ölkühler (luftgekühlt)</a:t>
            </a:r>
            <a:endParaRPr lang="de-DE" altLang="de-DE" sz="1800" b="1">
              <a:solidFill>
                <a:srgbClr val="FF3300"/>
              </a:solidFill>
              <a:latin typeface="+mj-lt"/>
            </a:endParaRPr>
          </a:p>
        </p:txBody>
      </p:sp>
    </p:spTree>
    <p:extLst>
      <p:ext uri="{BB962C8B-B14F-4D97-AF65-F5344CB8AC3E}">
        <p14:creationId xmlns:p14="http://schemas.microsoft.com/office/powerpoint/2010/main" val="3588322880"/>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Ladeluftkühlung Funktionsprinzip</a:t>
            </a:r>
          </a:p>
        </p:txBody>
      </p:sp>
      <p:sp>
        <p:nvSpPr>
          <p:cNvPr id="22" name="Foliennummernplatzhalter 1"/>
          <p:cNvSpPr>
            <a:spLocks noGrp="1"/>
          </p:cNvSpPr>
          <p:nvPr>
            <p:ph type="sldNum" sz="quarter" idx="10"/>
          </p:nvPr>
        </p:nvSpPr>
        <p:spPr/>
        <p:txBody>
          <a:bodyPr/>
          <a:lstStyle/>
          <a:p>
            <a:r>
              <a:rPr lang="de-DE" altLang="de-DE"/>
              <a:t> Folie </a:t>
            </a:r>
            <a:fld id="{14E5CE69-BFC7-43EF-BFC4-EA28C128BA82}" type="slidenum">
              <a:rPr lang="de-DE" altLang="de-DE"/>
              <a:pPr/>
              <a:t>6</a:t>
            </a:fld>
            <a:endParaRPr lang="de-DE" altLang="de-DE"/>
          </a:p>
        </p:txBody>
      </p:sp>
      <p:sp>
        <p:nvSpPr>
          <p:cNvPr id="23" name="Fußzeilenplatzhalter 2"/>
          <p:cNvSpPr>
            <a:spLocks noGrp="1"/>
          </p:cNvSpPr>
          <p:nvPr>
            <p:ph type="ftr" sz="quarter" idx="11"/>
          </p:nvPr>
        </p:nvSpPr>
        <p:spPr/>
        <p:txBody>
          <a:bodyPr/>
          <a:lstStyle/>
          <a:p>
            <a:r>
              <a:rPr lang="de-DE" altLang="de-DE" dirty="0"/>
              <a:t>HSWT    Prof. Dr. U. Groß                                </a:t>
            </a:r>
          </a:p>
        </p:txBody>
      </p:sp>
      <p:sp>
        <p:nvSpPr>
          <p:cNvPr id="918531" name="Text Box 3"/>
          <p:cNvSpPr txBox="1">
            <a:spLocks noChangeArrowheads="1"/>
          </p:cNvSpPr>
          <p:nvPr/>
        </p:nvSpPr>
        <p:spPr bwMode="auto">
          <a:xfrm>
            <a:off x="2068514" y="2133601"/>
            <a:ext cx="1336675" cy="314325"/>
          </a:xfrm>
          <a:prstGeom prst="rect">
            <a:avLst/>
          </a:prstGeom>
          <a:gradFill rotWithShape="0">
            <a:gsLst>
              <a:gs pos="0">
                <a:srgbClr val="FFFF66"/>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400">
                <a:solidFill>
                  <a:srgbClr val="000000"/>
                </a:solidFill>
              </a:rPr>
              <a:t>Turbolader</a:t>
            </a:r>
            <a:endParaRPr lang="de-DE" altLang="de-DE" sz="1800" b="1">
              <a:solidFill>
                <a:srgbClr val="FF3300"/>
              </a:solidFill>
            </a:endParaRPr>
          </a:p>
        </p:txBody>
      </p:sp>
      <p:sp>
        <p:nvSpPr>
          <p:cNvPr id="918532" name="AutoShape 4"/>
          <p:cNvSpPr>
            <a:spLocks noChangeArrowheads="1"/>
          </p:cNvSpPr>
          <p:nvPr/>
        </p:nvSpPr>
        <p:spPr bwMode="auto">
          <a:xfrm rot="5400000">
            <a:off x="2397919" y="4431506"/>
            <a:ext cx="609600"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8533" name="Text Box 5"/>
          <p:cNvSpPr txBox="1">
            <a:spLocks noChangeArrowheads="1"/>
          </p:cNvSpPr>
          <p:nvPr/>
        </p:nvSpPr>
        <p:spPr bwMode="auto">
          <a:xfrm>
            <a:off x="4108450" y="13716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dirty="0">
                <a:solidFill>
                  <a:srgbClr val="000000"/>
                </a:solidFill>
                <a:latin typeface="+mj-lt"/>
              </a:rPr>
              <a:t>Kalte Ansaugluft mit hohem Sauerstoffgehalt</a:t>
            </a:r>
            <a:endParaRPr lang="de-DE" altLang="de-DE" sz="1800" b="1" dirty="0">
              <a:solidFill>
                <a:srgbClr val="FF3300"/>
              </a:solidFill>
              <a:latin typeface="+mj-lt"/>
            </a:endParaRPr>
          </a:p>
        </p:txBody>
      </p:sp>
      <p:sp>
        <p:nvSpPr>
          <p:cNvPr id="918534" name="Line 6"/>
          <p:cNvSpPr>
            <a:spLocks noChangeShapeType="1"/>
          </p:cNvSpPr>
          <p:nvPr/>
        </p:nvSpPr>
        <p:spPr bwMode="auto">
          <a:xfrm flipH="1">
            <a:off x="2843214" y="1524000"/>
            <a:ext cx="126523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8535" name="Text Box 7"/>
          <p:cNvSpPr txBox="1">
            <a:spLocks noChangeArrowheads="1"/>
          </p:cNvSpPr>
          <p:nvPr/>
        </p:nvSpPr>
        <p:spPr bwMode="auto">
          <a:xfrm>
            <a:off x="4108450" y="2133600"/>
            <a:ext cx="471328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Ansaugluft wird erwärmt (bis 120  C), der Sauerstoffgehalt nimmt stark ab (Verdichtung von 0,8 auf 1,0 bar)</a:t>
            </a:r>
            <a:endParaRPr lang="de-DE" altLang="de-DE" sz="1800" b="1">
              <a:solidFill>
                <a:srgbClr val="FF3300"/>
              </a:solidFill>
              <a:latin typeface="+mj-lt"/>
            </a:endParaRPr>
          </a:p>
        </p:txBody>
      </p:sp>
      <p:sp>
        <p:nvSpPr>
          <p:cNvPr id="918536" name="Line 8"/>
          <p:cNvSpPr>
            <a:spLocks noChangeShapeType="1"/>
          </p:cNvSpPr>
          <p:nvPr/>
        </p:nvSpPr>
        <p:spPr bwMode="auto">
          <a:xfrm flipH="1">
            <a:off x="3405188" y="2286000"/>
            <a:ext cx="7032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8537" name="Text Box 9"/>
          <p:cNvSpPr txBox="1">
            <a:spLocks noChangeArrowheads="1"/>
          </p:cNvSpPr>
          <p:nvPr/>
        </p:nvSpPr>
        <p:spPr bwMode="auto">
          <a:xfrm>
            <a:off x="4108450" y="35814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gekühlte Ansaugluft mit höherem Sauerstoffgehalt</a:t>
            </a:r>
            <a:endParaRPr lang="de-DE" altLang="de-DE" sz="1800" b="1">
              <a:solidFill>
                <a:srgbClr val="FF3300"/>
              </a:solidFill>
              <a:latin typeface="+mj-lt"/>
            </a:endParaRPr>
          </a:p>
        </p:txBody>
      </p:sp>
      <p:sp>
        <p:nvSpPr>
          <p:cNvPr id="918538" name="Line 10"/>
          <p:cNvSpPr>
            <a:spLocks noChangeShapeType="1"/>
          </p:cNvSpPr>
          <p:nvPr/>
        </p:nvSpPr>
        <p:spPr bwMode="auto">
          <a:xfrm flipH="1">
            <a:off x="3405188" y="3733800"/>
            <a:ext cx="7032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8539" name="AutoShape 11"/>
          <p:cNvSpPr>
            <a:spLocks noChangeArrowheads="1"/>
          </p:cNvSpPr>
          <p:nvPr/>
        </p:nvSpPr>
        <p:spPr bwMode="auto">
          <a:xfrm rot="5400000">
            <a:off x="2397919" y="2907506"/>
            <a:ext cx="609600"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8540" name="Text Box 12"/>
          <p:cNvSpPr txBox="1">
            <a:spLocks noChangeArrowheads="1"/>
          </p:cNvSpPr>
          <p:nvPr/>
        </p:nvSpPr>
        <p:spPr bwMode="auto">
          <a:xfrm>
            <a:off x="2068514" y="3581401"/>
            <a:ext cx="1336675" cy="314325"/>
          </a:xfrm>
          <a:prstGeom prst="rect">
            <a:avLst/>
          </a:prstGeom>
          <a:gradFill rotWithShape="0">
            <a:gsLst>
              <a:gs pos="0">
                <a:schemeClr val="hlink"/>
              </a:gs>
              <a:gs pos="100000">
                <a:srgbClr val="3399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400">
                <a:solidFill>
                  <a:srgbClr val="000000"/>
                </a:solidFill>
              </a:rPr>
              <a:t>Ladeluftkühler</a:t>
            </a:r>
            <a:endParaRPr lang="de-DE" altLang="de-DE" sz="1800" b="1">
              <a:solidFill>
                <a:srgbClr val="FF3300"/>
              </a:solidFill>
            </a:endParaRPr>
          </a:p>
        </p:txBody>
      </p:sp>
      <p:sp>
        <p:nvSpPr>
          <p:cNvPr id="918541" name="Text Box 13"/>
          <p:cNvSpPr txBox="1">
            <a:spLocks noChangeArrowheads="1"/>
          </p:cNvSpPr>
          <p:nvPr/>
        </p:nvSpPr>
        <p:spPr bwMode="auto">
          <a:xfrm>
            <a:off x="2068514" y="5105401"/>
            <a:ext cx="1336675" cy="314325"/>
          </a:xfrm>
          <a:prstGeom prst="rect">
            <a:avLst/>
          </a:prstGeom>
          <a:gradFill rotWithShape="0">
            <a:gsLst>
              <a:gs pos="0">
                <a:srgbClr val="CC9900">
                  <a:gamma/>
                  <a:tint val="21176"/>
                  <a:invGamma/>
                </a:srgbClr>
              </a:gs>
              <a:gs pos="100000">
                <a:srgbClr val="CC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de-DE" altLang="de-DE" sz="1400" b="1">
                <a:solidFill>
                  <a:srgbClr val="000000"/>
                </a:solidFill>
              </a:rPr>
              <a:t>Motor</a:t>
            </a:r>
            <a:endParaRPr lang="de-DE" altLang="de-DE" sz="1800" b="1">
              <a:solidFill>
                <a:srgbClr val="FF3300"/>
              </a:solidFill>
            </a:endParaRPr>
          </a:p>
        </p:txBody>
      </p:sp>
      <p:sp>
        <p:nvSpPr>
          <p:cNvPr id="918542" name="Text Box 14"/>
          <p:cNvSpPr txBox="1">
            <a:spLocks noChangeArrowheads="1"/>
          </p:cNvSpPr>
          <p:nvPr/>
        </p:nvSpPr>
        <p:spPr bwMode="auto">
          <a:xfrm>
            <a:off x="4108450" y="43434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rPr>
              <a:t>Der Motor bekommt mehr Sauerstoff:</a:t>
            </a:r>
            <a:endParaRPr lang="de-DE" altLang="de-DE" sz="1800" b="1">
              <a:solidFill>
                <a:srgbClr val="FF3300"/>
              </a:solidFill>
              <a:latin typeface="+mj-lt"/>
            </a:endParaRPr>
          </a:p>
        </p:txBody>
      </p:sp>
      <p:sp>
        <p:nvSpPr>
          <p:cNvPr id="918543" name="AutoShape 15"/>
          <p:cNvSpPr>
            <a:spLocks noChangeArrowheads="1"/>
          </p:cNvSpPr>
          <p:nvPr/>
        </p:nvSpPr>
        <p:spPr bwMode="auto">
          <a:xfrm rot="5400000">
            <a:off x="2397919" y="1459706"/>
            <a:ext cx="609600"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8544" name="Line 16"/>
          <p:cNvSpPr>
            <a:spLocks noChangeShapeType="1"/>
          </p:cNvSpPr>
          <p:nvPr/>
        </p:nvSpPr>
        <p:spPr bwMode="auto">
          <a:xfrm flipH="1">
            <a:off x="2843214" y="4495800"/>
            <a:ext cx="126523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8545" name="Text Box 17"/>
          <p:cNvSpPr txBox="1">
            <a:spLocks noChangeArrowheads="1"/>
          </p:cNvSpPr>
          <p:nvPr/>
        </p:nvSpPr>
        <p:spPr bwMode="auto">
          <a:xfrm>
            <a:off x="4108450" y="47244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sym typeface="Wingdings" pitchFamily="2" charset="2"/>
              </a:rPr>
              <a:t> </a:t>
            </a:r>
            <a:r>
              <a:rPr lang="de-DE" altLang="de-DE" sz="1400">
                <a:solidFill>
                  <a:srgbClr val="000000"/>
                </a:solidFill>
                <a:latin typeface="+mj-lt"/>
              </a:rPr>
              <a:t>saubere Verbrennung</a:t>
            </a:r>
            <a:endParaRPr lang="de-DE" altLang="de-DE" sz="1800" b="1">
              <a:solidFill>
                <a:srgbClr val="FF3300"/>
              </a:solidFill>
              <a:latin typeface="+mj-lt"/>
            </a:endParaRPr>
          </a:p>
        </p:txBody>
      </p:sp>
      <p:sp>
        <p:nvSpPr>
          <p:cNvPr id="918546" name="Text Box 18"/>
          <p:cNvSpPr txBox="1">
            <a:spLocks noChangeArrowheads="1"/>
          </p:cNvSpPr>
          <p:nvPr/>
        </p:nvSpPr>
        <p:spPr bwMode="auto">
          <a:xfrm>
            <a:off x="4108450" y="49530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sym typeface="Wingdings" pitchFamily="2" charset="2"/>
              </a:rPr>
              <a:t> </a:t>
            </a:r>
            <a:r>
              <a:rPr lang="de-DE" altLang="de-DE" sz="1400">
                <a:solidFill>
                  <a:srgbClr val="000000"/>
                </a:solidFill>
                <a:latin typeface="+mj-lt"/>
              </a:rPr>
              <a:t>mehr Leistung</a:t>
            </a:r>
            <a:endParaRPr lang="de-DE" altLang="de-DE" sz="1800" b="1">
              <a:solidFill>
                <a:srgbClr val="FF3300"/>
              </a:solidFill>
              <a:latin typeface="+mj-lt"/>
            </a:endParaRPr>
          </a:p>
        </p:txBody>
      </p:sp>
      <p:sp>
        <p:nvSpPr>
          <p:cNvPr id="918547" name="Text Box 19"/>
          <p:cNvSpPr txBox="1">
            <a:spLocks noChangeArrowheads="1"/>
          </p:cNvSpPr>
          <p:nvPr/>
        </p:nvSpPr>
        <p:spPr bwMode="auto">
          <a:xfrm>
            <a:off x="4108450" y="51816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sym typeface="Wingdings" pitchFamily="2" charset="2"/>
              </a:rPr>
              <a:t> </a:t>
            </a:r>
            <a:r>
              <a:rPr lang="de-DE" altLang="de-DE" sz="1400">
                <a:solidFill>
                  <a:srgbClr val="000000"/>
                </a:solidFill>
                <a:latin typeface="+mj-lt"/>
              </a:rPr>
              <a:t>geringere thermische Belastung</a:t>
            </a:r>
            <a:endParaRPr lang="de-DE" altLang="de-DE" sz="1800" b="1">
              <a:solidFill>
                <a:srgbClr val="FF3300"/>
              </a:solidFill>
              <a:latin typeface="+mj-lt"/>
            </a:endParaRPr>
          </a:p>
        </p:txBody>
      </p:sp>
      <p:sp>
        <p:nvSpPr>
          <p:cNvPr id="918548" name="Text Box 20"/>
          <p:cNvSpPr txBox="1">
            <a:spLocks noChangeArrowheads="1"/>
          </p:cNvSpPr>
          <p:nvPr/>
        </p:nvSpPr>
        <p:spPr bwMode="auto">
          <a:xfrm>
            <a:off x="4108450" y="54102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sym typeface="Wingdings" pitchFamily="2" charset="2"/>
              </a:rPr>
              <a:t> </a:t>
            </a:r>
            <a:r>
              <a:rPr lang="de-DE" altLang="de-DE" sz="1400">
                <a:solidFill>
                  <a:srgbClr val="000000"/>
                </a:solidFill>
                <a:latin typeface="+mj-lt"/>
              </a:rPr>
              <a:t>hervorragende Motorcharakteristik</a:t>
            </a:r>
            <a:endParaRPr lang="de-DE" altLang="de-DE" sz="1800" b="1">
              <a:solidFill>
                <a:srgbClr val="FF3300"/>
              </a:solidFill>
              <a:latin typeface="+mj-lt"/>
            </a:endParaRPr>
          </a:p>
        </p:txBody>
      </p:sp>
      <p:sp>
        <p:nvSpPr>
          <p:cNvPr id="918549" name="Text Box 21"/>
          <p:cNvSpPr txBox="1">
            <a:spLocks noChangeArrowheads="1"/>
          </p:cNvSpPr>
          <p:nvPr/>
        </p:nvSpPr>
        <p:spPr bwMode="auto">
          <a:xfrm>
            <a:off x="4108450" y="5638800"/>
            <a:ext cx="471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400">
                <a:solidFill>
                  <a:srgbClr val="000000"/>
                </a:solidFill>
                <a:latin typeface="+mj-lt"/>
                <a:sym typeface="Wingdings" pitchFamily="2" charset="2"/>
              </a:rPr>
              <a:t> </a:t>
            </a:r>
            <a:r>
              <a:rPr lang="de-DE" altLang="de-DE" sz="1400">
                <a:solidFill>
                  <a:srgbClr val="000000"/>
                </a:solidFill>
                <a:latin typeface="+mj-lt"/>
              </a:rPr>
              <a:t>geringerer Kraftstoffverbrauch</a:t>
            </a:r>
            <a:endParaRPr lang="de-DE" altLang="de-DE" sz="1800" b="1">
              <a:solidFill>
                <a:srgbClr val="FF3300"/>
              </a:solidFill>
              <a:latin typeface="+mj-lt"/>
            </a:endParaRPr>
          </a:p>
        </p:txBody>
      </p:sp>
    </p:spTree>
    <p:extLst>
      <p:ext uri="{BB962C8B-B14F-4D97-AF65-F5344CB8AC3E}">
        <p14:creationId xmlns:p14="http://schemas.microsoft.com/office/powerpoint/2010/main" val="40040794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918533"/>
                                        </p:tgtEl>
                                        <p:attrNameLst>
                                          <p:attrName>style.visibility</p:attrName>
                                        </p:attrNameLst>
                                      </p:cBhvr>
                                      <p:to>
                                        <p:strVal val="visible"/>
                                      </p:to>
                                    </p:set>
                                    <p:anim calcmode="lin" valueType="num">
                                      <p:cBhvr>
                                        <p:cTn id="7" dur="500" fill="hold"/>
                                        <p:tgtEl>
                                          <p:spTgt spid="918533"/>
                                        </p:tgtEl>
                                        <p:attrNameLst>
                                          <p:attrName>ppt_x</p:attrName>
                                        </p:attrNameLst>
                                      </p:cBhvr>
                                      <p:tavLst>
                                        <p:tav tm="0">
                                          <p:val>
                                            <p:strVal val="#ppt_x"/>
                                          </p:val>
                                        </p:tav>
                                        <p:tav tm="100000">
                                          <p:val>
                                            <p:strVal val="#ppt_x"/>
                                          </p:val>
                                        </p:tav>
                                      </p:tavLst>
                                    </p:anim>
                                    <p:anim calcmode="lin" valueType="num">
                                      <p:cBhvr>
                                        <p:cTn id="8" dur="500" fill="hold"/>
                                        <p:tgtEl>
                                          <p:spTgt spid="918533"/>
                                        </p:tgtEl>
                                        <p:attrNameLst>
                                          <p:attrName>ppt_y</p:attrName>
                                        </p:attrNameLst>
                                      </p:cBhvr>
                                      <p:tavLst>
                                        <p:tav tm="0">
                                          <p:val>
                                            <p:strVal val="#ppt_y+#ppt_h/2"/>
                                          </p:val>
                                        </p:tav>
                                        <p:tav tm="100000">
                                          <p:val>
                                            <p:strVal val="#ppt_y"/>
                                          </p:val>
                                        </p:tav>
                                      </p:tavLst>
                                    </p:anim>
                                    <p:anim calcmode="lin" valueType="num">
                                      <p:cBhvr>
                                        <p:cTn id="9" dur="500" fill="hold"/>
                                        <p:tgtEl>
                                          <p:spTgt spid="918533"/>
                                        </p:tgtEl>
                                        <p:attrNameLst>
                                          <p:attrName>ppt_w</p:attrName>
                                        </p:attrNameLst>
                                      </p:cBhvr>
                                      <p:tavLst>
                                        <p:tav tm="0">
                                          <p:val>
                                            <p:strVal val="#ppt_w"/>
                                          </p:val>
                                        </p:tav>
                                        <p:tav tm="100000">
                                          <p:val>
                                            <p:strVal val="#ppt_w"/>
                                          </p:val>
                                        </p:tav>
                                      </p:tavLst>
                                    </p:anim>
                                    <p:anim calcmode="lin" valueType="num">
                                      <p:cBhvr>
                                        <p:cTn id="10" dur="500" fill="hold"/>
                                        <p:tgtEl>
                                          <p:spTgt spid="918533"/>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918534"/>
                                        </p:tgtEl>
                                        <p:attrNameLst>
                                          <p:attrName>style.visibility</p:attrName>
                                        </p:attrNameLst>
                                      </p:cBhvr>
                                      <p:to>
                                        <p:strVal val="visible"/>
                                      </p:to>
                                    </p:set>
                                    <p:animEffect transition="in" filter="wipe(right)">
                                      <p:cBhvr>
                                        <p:cTn id="14" dur="500"/>
                                        <p:tgtEl>
                                          <p:spTgt spid="918534"/>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918543"/>
                                        </p:tgtEl>
                                        <p:attrNameLst>
                                          <p:attrName>style.visibility</p:attrName>
                                        </p:attrNameLst>
                                      </p:cBhvr>
                                      <p:to>
                                        <p:strVal val="visible"/>
                                      </p:to>
                                    </p:set>
                                    <p:animEffect transition="in" filter="wipe(up)">
                                      <p:cBhvr>
                                        <p:cTn id="18" dur="500"/>
                                        <p:tgtEl>
                                          <p:spTgt spid="9185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918531"/>
                                        </p:tgtEl>
                                        <p:attrNameLst>
                                          <p:attrName>style.visibility</p:attrName>
                                        </p:attrNameLst>
                                      </p:cBhvr>
                                      <p:to>
                                        <p:strVal val="visible"/>
                                      </p:to>
                                    </p:set>
                                    <p:anim calcmode="lin" valueType="num">
                                      <p:cBhvr>
                                        <p:cTn id="23" dur="500" fill="hold"/>
                                        <p:tgtEl>
                                          <p:spTgt spid="918531"/>
                                        </p:tgtEl>
                                        <p:attrNameLst>
                                          <p:attrName>ppt_x</p:attrName>
                                        </p:attrNameLst>
                                      </p:cBhvr>
                                      <p:tavLst>
                                        <p:tav tm="0">
                                          <p:val>
                                            <p:strVal val="#ppt_x"/>
                                          </p:val>
                                        </p:tav>
                                        <p:tav tm="100000">
                                          <p:val>
                                            <p:strVal val="#ppt_x"/>
                                          </p:val>
                                        </p:tav>
                                      </p:tavLst>
                                    </p:anim>
                                    <p:anim calcmode="lin" valueType="num">
                                      <p:cBhvr>
                                        <p:cTn id="24" dur="500" fill="hold"/>
                                        <p:tgtEl>
                                          <p:spTgt spid="918531"/>
                                        </p:tgtEl>
                                        <p:attrNameLst>
                                          <p:attrName>ppt_y</p:attrName>
                                        </p:attrNameLst>
                                      </p:cBhvr>
                                      <p:tavLst>
                                        <p:tav tm="0">
                                          <p:val>
                                            <p:strVal val="#ppt_y+#ppt_h/2"/>
                                          </p:val>
                                        </p:tav>
                                        <p:tav tm="100000">
                                          <p:val>
                                            <p:strVal val="#ppt_y"/>
                                          </p:val>
                                        </p:tav>
                                      </p:tavLst>
                                    </p:anim>
                                    <p:anim calcmode="lin" valueType="num">
                                      <p:cBhvr>
                                        <p:cTn id="25" dur="500" fill="hold"/>
                                        <p:tgtEl>
                                          <p:spTgt spid="918531"/>
                                        </p:tgtEl>
                                        <p:attrNameLst>
                                          <p:attrName>ppt_w</p:attrName>
                                        </p:attrNameLst>
                                      </p:cBhvr>
                                      <p:tavLst>
                                        <p:tav tm="0">
                                          <p:val>
                                            <p:strVal val="#ppt_w"/>
                                          </p:val>
                                        </p:tav>
                                        <p:tav tm="100000">
                                          <p:val>
                                            <p:strVal val="#ppt_w"/>
                                          </p:val>
                                        </p:tav>
                                      </p:tavLst>
                                    </p:anim>
                                    <p:anim calcmode="lin" valueType="num">
                                      <p:cBhvr>
                                        <p:cTn id="26" dur="500" fill="hold"/>
                                        <p:tgtEl>
                                          <p:spTgt spid="918531"/>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918535"/>
                                        </p:tgtEl>
                                        <p:attrNameLst>
                                          <p:attrName>style.visibility</p:attrName>
                                        </p:attrNameLst>
                                      </p:cBhvr>
                                      <p:to>
                                        <p:strVal val="visible"/>
                                      </p:to>
                                    </p:set>
                                    <p:anim calcmode="lin" valueType="num">
                                      <p:cBhvr>
                                        <p:cTn id="31" dur="500" fill="hold"/>
                                        <p:tgtEl>
                                          <p:spTgt spid="918535"/>
                                        </p:tgtEl>
                                        <p:attrNameLst>
                                          <p:attrName>ppt_x</p:attrName>
                                        </p:attrNameLst>
                                      </p:cBhvr>
                                      <p:tavLst>
                                        <p:tav tm="0">
                                          <p:val>
                                            <p:strVal val="#ppt_x"/>
                                          </p:val>
                                        </p:tav>
                                        <p:tav tm="100000">
                                          <p:val>
                                            <p:strVal val="#ppt_x"/>
                                          </p:val>
                                        </p:tav>
                                      </p:tavLst>
                                    </p:anim>
                                    <p:anim calcmode="lin" valueType="num">
                                      <p:cBhvr>
                                        <p:cTn id="32" dur="500" fill="hold"/>
                                        <p:tgtEl>
                                          <p:spTgt spid="918535"/>
                                        </p:tgtEl>
                                        <p:attrNameLst>
                                          <p:attrName>ppt_y</p:attrName>
                                        </p:attrNameLst>
                                      </p:cBhvr>
                                      <p:tavLst>
                                        <p:tav tm="0">
                                          <p:val>
                                            <p:strVal val="#ppt_y+#ppt_h/2"/>
                                          </p:val>
                                        </p:tav>
                                        <p:tav tm="100000">
                                          <p:val>
                                            <p:strVal val="#ppt_y"/>
                                          </p:val>
                                        </p:tav>
                                      </p:tavLst>
                                    </p:anim>
                                    <p:anim calcmode="lin" valueType="num">
                                      <p:cBhvr>
                                        <p:cTn id="33" dur="500" fill="hold"/>
                                        <p:tgtEl>
                                          <p:spTgt spid="918535"/>
                                        </p:tgtEl>
                                        <p:attrNameLst>
                                          <p:attrName>ppt_w</p:attrName>
                                        </p:attrNameLst>
                                      </p:cBhvr>
                                      <p:tavLst>
                                        <p:tav tm="0">
                                          <p:val>
                                            <p:strVal val="#ppt_w"/>
                                          </p:val>
                                        </p:tav>
                                        <p:tav tm="100000">
                                          <p:val>
                                            <p:strVal val="#ppt_w"/>
                                          </p:val>
                                        </p:tav>
                                      </p:tavLst>
                                    </p:anim>
                                    <p:anim calcmode="lin" valueType="num">
                                      <p:cBhvr>
                                        <p:cTn id="34" dur="500" fill="hold"/>
                                        <p:tgtEl>
                                          <p:spTgt spid="918535"/>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918536"/>
                                        </p:tgtEl>
                                        <p:attrNameLst>
                                          <p:attrName>style.visibility</p:attrName>
                                        </p:attrNameLst>
                                      </p:cBhvr>
                                      <p:to>
                                        <p:strVal val="visible"/>
                                      </p:to>
                                    </p:set>
                                    <p:animEffect transition="in" filter="wipe(right)">
                                      <p:cBhvr>
                                        <p:cTn id="38" dur="500"/>
                                        <p:tgtEl>
                                          <p:spTgt spid="91853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918539"/>
                                        </p:tgtEl>
                                        <p:attrNameLst>
                                          <p:attrName>style.visibility</p:attrName>
                                        </p:attrNameLst>
                                      </p:cBhvr>
                                      <p:to>
                                        <p:strVal val="visible"/>
                                      </p:to>
                                    </p:set>
                                    <p:animEffect transition="in" filter="wipe(up)">
                                      <p:cBhvr>
                                        <p:cTn id="43" dur="500"/>
                                        <p:tgtEl>
                                          <p:spTgt spid="91853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4" fill="hold" grpId="0" nodeType="clickEffect">
                                  <p:stCondLst>
                                    <p:cond delay="0"/>
                                  </p:stCondLst>
                                  <p:childTnLst>
                                    <p:set>
                                      <p:cBhvr>
                                        <p:cTn id="47" dur="1" fill="hold">
                                          <p:stCondLst>
                                            <p:cond delay="0"/>
                                          </p:stCondLst>
                                        </p:cTn>
                                        <p:tgtEl>
                                          <p:spTgt spid="918540"/>
                                        </p:tgtEl>
                                        <p:attrNameLst>
                                          <p:attrName>style.visibility</p:attrName>
                                        </p:attrNameLst>
                                      </p:cBhvr>
                                      <p:to>
                                        <p:strVal val="visible"/>
                                      </p:to>
                                    </p:set>
                                    <p:anim calcmode="lin" valueType="num">
                                      <p:cBhvr>
                                        <p:cTn id="48" dur="500" fill="hold"/>
                                        <p:tgtEl>
                                          <p:spTgt spid="918540"/>
                                        </p:tgtEl>
                                        <p:attrNameLst>
                                          <p:attrName>ppt_x</p:attrName>
                                        </p:attrNameLst>
                                      </p:cBhvr>
                                      <p:tavLst>
                                        <p:tav tm="0">
                                          <p:val>
                                            <p:strVal val="#ppt_x"/>
                                          </p:val>
                                        </p:tav>
                                        <p:tav tm="100000">
                                          <p:val>
                                            <p:strVal val="#ppt_x"/>
                                          </p:val>
                                        </p:tav>
                                      </p:tavLst>
                                    </p:anim>
                                    <p:anim calcmode="lin" valueType="num">
                                      <p:cBhvr>
                                        <p:cTn id="49" dur="500" fill="hold"/>
                                        <p:tgtEl>
                                          <p:spTgt spid="918540"/>
                                        </p:tgtEl>
                                        <p:attrNameLst>
                                          <p:attrName>ppt_y</p:attrName>
                                        </p:attrNameLst>
                                      </p:cBhvr>
                                      <p:tavLst>
                                        <p:tav tm="0">
                                          <p:val>
                                            <p:strVal val="#ppt_y+#ppt_h/2"/>
                                          </p:val>
                                        </p:tav>
                                        <p:tav tm="100000">
                                          <p:val>
                                            <p:strVal val="#ppt_y"/>
                                          </p:val>
                                        </p:tav>
                                      </p:tavLst>
                                    </p:anim>
                                    <p:anim calcmode="lin" valueType="num">
                                      <p:cBhvr>
                                        <p:cTn id="50" dur="500" fill="hold"/>
                                        <p:tgtEl>
                                          <p:spTgt spid="918540"/>
                                        </p:tgtEl>
                                        <p:attrNameLst>
                                          <p:attrName>ppt_w</p:attrName>
                                        </p:attrNameLst>
                                      </p:cBhvr>
                                      <p:tavLst>
                                        <p:tav tm="0">
                                          <p:val>
                                            <p:strVal val="#ppt_w"/>
                                          </p:val>
                                        </p:tav>
                                        <p:tav tm="100000">
                                          <p:val>
                                            <p:strVal val="#ppt_w"/>
                                          </p:val>
                                        </p:tav>
                                      </p:tavLst>
                                    </p:anim>
                                    <p:anim calcmode="lin" valueType="num">
                                      <p:cBhvr>
                                        <p:cTn id="51" dur="500" fill="hold"/>
                                        <p:tgtEl>
                                          <p:spTgt spid="918540"/>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7" presetClass="entr" presetSubtype="4" fill="hold" grpId="0" nodeType="clickEffect">
                                  <p:stCondLst>
                                    <p:cond delay="0"/>
                                  </p:stCondLst>
                                  <p:childTnLst>
                                    <p:set>
                                      <p:cBhvr>
                                        <p:cTn id="55" dur="1" fill="hold">
                                          <p:stCondLst>
                                            <p:cond delay="0"/>
                                          </p:stCondLst>
                                        </p:cTn>
                                        <p:tgtEl>
                                          <p:spTgt spid="918537"/>
                                        </p:tgtEl>
                                        <p:attrNameLst>
                                          <p:attrName>style.visibility</p:attrName>
                                        </p:attrNameLst>
                                      </p:cBhvr>
                                      <p:to>
                                        <p:strVal val="visible"/>
                                      </p:to>
                                    </p:set>
                                    <p:anim calcmode="lin" valueType="num">
                                      <p:cBhvr>
                                        <p:cTn id="56" dur="500" fill="hold"/>
                                        <p:tgtEl>
                                          <p:spTgt spid="918537"/>
                                        </p:tgtEl>
                                        <p:attrNameLst>
                                          <p:attrName>ppt_x</p:attrName>
                                        </p:attrNameLst>
                                      </p:cBhvr>
                                      <p:tavLst>
                                        <p:tav tm="0">
                                          <p:val>
                                            <p:strVal val="#ppt_x"/>
                                          </p:val>
                                        </p:tav>
                                        <p:tav tm="100000">
                                          <p:val>
                                            <p:strVal val="#ppt_x"/>
                                          </p:val>
                                        </p:tav>
                                      </p:tavLst>
                                    </p:anim>
                                    <p:anim calcmode="lin" valueType="num">
                                      <p:cBhvr>
                                        <p:cTn id="57" dur="500" fill="hold"/>
                                        <p:tgtEl>
                                          <p:spTgt spid="918537"/>
                                        </p:tgtEl>
                                        <p:attrNameLst>
                                          <p:attrName>ppt_y</p:attrName>
                                        </p:attrNameLst>
                                      </p:cBhvr>
                                      <p:tavLst>
                                        <p:tav tm="0">
                                          <p:val>
                                            <p:strVal val="#ppt_y+#ppt_h/2"/>
                                          </p:val>
                                        </p:tav>
                                        <p:tav tm="100000">
                                          <p:val>
                                            <p:strVal val="#ppt_y"/>
                                          </p:val>
                                        </p:tav>
                                      </p:tavLst>
                                    </p:anim>
                                    <p:anim calcmode="lin" valueType="num">
                                      <p:cBhvr>
                                        <p:cTn id="58" dur="500" fill="hold"/>
                                        <p:tgtEl>
                                          <p:spTgt spid="918537"/>
                                        </p:tgtEl>
                                        <p:attrNameLst>
                                          <p:attrName>ppt_w</p:attrName>
                                        </p:attrNameLst>
                                      </p:cBhvr>
                                      <p:tavLst>
                                        <p:tav tm="0">
                                          <p:val>
                                            <p:strVal val="#ppt_w"/>
                                          </p:val>
                                        </p:tav>
                                        <p:tav tm="100000">
                                          <p:val>
                                            <p:strVal val="#ppt_w"/>
                                          </p:val>
                                        </p:tav>
                                      </p:tavLst>
                                    </p:anim>
                                    <p:anim calcmode="lin" valueType="num">
                                      <p:cBhvr>
                                        <p:cTn id="59" dur="500" fill="hold"/>
                                        <p:tgtEl>
                                          <p:spTgt spid="918537"/>
                                        </p:tgtEl>
                                        <p:attrNameLst>
                                          <p:attrName>ppt_h</p:attrName>
                                        </p:attrNameLst>
                                      </p:cBhvr>
                                      <p:tavLst>
                                        <p:tav tm="0">
                                          <p:val>
                                            <p:fltVal val="0"/>
                                          </p:val>
                                        </p:tav>
                                        <p:tav tm="100000">
                                          <p:val>
                                            <p:strVal val="#ppt_h"/>
                                          </p:val>
                                        </p:tav>
                                      </p:tavLst>
                                    </p:anim>
                                  </p:childTnLst>
                                </p:cTn>
                              </p:par>
                            </p:childTnLst>
                          </p:cTn>
                        </p:par>
                        <p:par>
                          <p:cTn id="60" fill="hold" nodeType="afterGroup">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918538"/>
                                        </p:tgtEl>
                                        <p:attrNameLst>
                                          <p:attrName>style.visibility</p:attrName>
                                        </p:attrNameLst>
                                      </p:cBhvr>
                                      <p:to>
                                        <p:strVal val="visible"/>
                                      </p:to>
                                    </p:set>
                                    <p:animEffect transition="in" filter="wipe(right)">
                                      <p:cBhvr>
                                        <p:cTn id="63" dur="500"/>
                                        <p:tgtEl>
                                          <p:spTgt spid="91853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918532"/>
                                        </p:tgtEl>
                                        <p:attrNameLst>
                                          <p:attrName>style.visibility</p:attrName>
                                        </p:attrNameLst>
                                      </p:cBhvr>
                                      <p:to>
                                        <p:strVal val="visible"/>
                                      </p:to>
                                    </p:set>
                                    <p:animEffect transition="in" filter="wipe(up)">
                                      <p:cBhvr>
                                        <p:cTn id="68" dur="500"/>
                                        <p:tgtEl>
                                          <p:spTgt spid="91853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4" fill="hold" grpId="0" nodeType="clickEffect">
                                  <p:stCondLst>
                                    <p:cond delay="0"/>
                                  </p:stCondLst>
                                  <p:childTnLst>
                                    <p:set>
                                      <p:cBhvr>
                                        <p:cTn id="72" dur="1" fill="hold">
                                          <p:stCondLst>
                                            <p:cond delay="0"/>
                                          </p:stCondLst>
                                        </p:cTn>
                                        <p:tgtEl>
                                          <p:spTgt spid="918542"/>
                                        </p:tgtEl>
                                        <p:attrNameLst>
                                          <p:attrName>style.visibility</p:attrName>
                                        </p:attrNameLst>
                                      </p:cBhvr>
                                      <p:to>
                                        <p:strVal val="visible"/>
                                      </p:to>
                                    </p:set>
                                    <p:anim calcmode="lin" valueType="num">
                                      <p:cBhvr>
                                        <p:cTn id="73" dur="500" fill="hold"/>
                                        <p:tgtEl>
                                          <p:spTgt spid="918542"/>
                                        </p:tgtEl>
                                        <p:attrNameLst>
                                          <p:attrName>ppt_x</p:attrName>
                                        </p:attrNameLst>
                                      </p:cBhvr>
                                      <p:tavLst>
                                        <p:tav tm="0">
                                          <p:val>
                                            <p:strVal val="#ppt_x"/>
                                          </p:val>
                                        </p:tav>
                                        <p:tav tm="100000">
                                          <p:val>
                                            <p:strVal val="#ppt_x"/>
                                          </p:val>
                                        </p:tav>
                                      </p:tavLst>
                                    </p:anim>
                                    <p:anim calcmode="lin" valueType="num">
                                      <p:cBhvr>
                                        <p:cTn id="74" dur="500" fill="hold"/>
                                        <p:tgtEl>
                                          <p:spTgt spid="918542"/>
                                        </p:tgtEl>
                                        <p:attrNameLst>
                                          <p:attrName>ppt_y</p:attrName>
                                        </p:attrNameLst>
                                      </p:cBhvr>
                                      <p:tavLst>
                                        <p:tav tm="0">
                                          <p:val>
                                            <p:strVal val="#ppt_y+#ppt_h/2"/>
                                          </p:val>
                                        </p:tav>
                                        <p:tav tm="100000">
                                          <p:val>
                                            <p:strVal val="#ppt_y"/>
                                          </p:val>
                                        </p:tav>
                                      </p:tavLst>
                                    </p:anim>
                                    <p:anim calcmode="lin" valueType="num">
                                      <p:cBhvr>
                                        <p:cTn id="75" dur="500" fill="hold"/>
                                        <p:tgtEl>
                                          <p:spTgt spid="918542"/>
                                        </p:tgtEl>
                                        <p:attrNameLst>
                                          <p:attrName>ppt_w</p:attrName>
                                        </p:attrNameLst>
                                      </p:cBhvr>
                                      <p:tavLst>
                                        <p:tav tm="0">
                                          <p:val>
                                            <p:strVal val="#ppt_w"/>
                                          </p:val>
                                        </p:tav>
                                        <p:tav tm="100000">
                                          <p:val>
                                            <p:strVal val="#ppt_w"/>
                                          </p:val>
                                        </p:tav>
                                      </p:tavLst>
                                    </p:anim>
                                    <p:anim calcmode="lin" valueType="num">
                                      <p:cBhvr>
                                        <p:cTn id="76" dur="500" fill="hold"/>
                                        <p:tgtEl>
                                          <p:spTgt spid="918542"/>
                                        </p:tgtEl>
                                        <p:attrNameLst>
                                          <p:attrName>ppt_h</p:attrName>
                                        </p:attrNameLst>
                                      </p:cBhvr>
                                      <p:tavLst>
                                        <p:tav tm="0">
                                          <p:val>
                                            <p:fltVal val="0"/>
                                          </p:val>
                                        </p:tav>
                                        <p:tav tm="100000">
                                          <p:val>
                                            <p:strVal val="#ppt_h"/>
                                          </p:val>
                                        </p:tav>
                                      </p:tavLst>
                                    </p:anim>
                                  </p:childTnLst>
                                </p:cTn>
                              </p:par>
                            </p:childTnLst>
                          </p:cTn>
                        </p:par>
                        <p:par>
                          <p:cTn id="77" fill="hold" nodeType="afterGroup">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918544"/>
                                        </p:tgtEl>
                                        <p:attrNameLst>
                                          <p:attrName>style.visibility</p:attrName>
                                        </p:attrNameLst>
                                      </p:cBhvr>
                                      <p:to>
                                        <p:strVal val="visible"/>
                                      </p:to>
                                    </p:set>
                                    <p:animEffect transition="in" filter="wipe(right)">
                                      <p:cBhvr>
                                        <p:cTn id="80" dur="500"/>
                                        <p:tgtEl>
                                          <p:spTgt spid="91854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4" fill="hold" grpId="0" nodeType="clickEffect">
                                  <p:stCondLst>
                                    <p:cond delay="0"/>
                                  </p:stCondLst>
                                  <p:childTnLst>
                                    <p:set>
                                      <p:cBhvr>
                                        <p:cTn id="84" dur="1" fill="hold">
                                          <p:stCondLst>
                                            <p:cond delay="0"/>
                                          </p:stCondLst>
                                        </p:cTn>
                                        <p:tgtEl>
                                          <p:spTgt spid="918541"/>
                                        </p:tgtEl>
                                        <p:attrNameLst>
                                          <p:attrName>style.visibility</p:attrName>
                                        </p:attrNameLst>
                                      </p:cBhvr>
                                      <p:to>
                                        <p:strVal val="visible"/>
                                      </p:to>
                                    </p:set>
                                    <p:anim calcmode="lin" valueType="num">
                                      <p:cBhvr>
                                        <p:cTn id="85" dur="500" fill="hold"/>
                                        <p:tgtEl>
                                          <p:spTgt spid="918541"/>
                                        </p:tgtEl>
                                        <p:attrNameLst>
                                          <p:attrName>ppt_x</p:attrName>
                                        </p:attrNameLst>
                                      </p:cBhvr>
                                      <p:tavLst>
                                        <p:tav tm="0">
                                          <p:val>
                                            <p:strVal val="#ppt_x"/>
                                          </p:val>
                                        </p:tav>
                                        <p:tav tm="100000">
                                          <p:val>
                                            <p:strVal val="#ppt_x"/>
                                          </p:val>
                                        </p:tav>
                                      </p:tavLst>
                                    </p:anim>
                                    <p:anim calcmode="lin" valueType="num">
                                      <p:cBhvr>
                                        <p:cTn id="86" dur="500" fill="hold"/>
                                        <p:tgtEl>
                                          <p:spTgt spid="918541"/>
                                        </p:tgtEl>
                                        <p:attrNameLst>
                                          <p:attrName>ppt_y</p:attrName>
                                        </p:attrNameLst>
                                      </p:cBhvr>
                                      <p:tavLst>
                                        <p:tav tm="0">
                                          <p:val>
                                            <p:strVal val="#ppt_y+#ppt_h/2"/>
                                          </p:val>
                                        </p:tav>
                                        <p:tav tm="100000">
                                          <p:val>
                                            <p:strVal val="#ppt_y"/>
                                          </p:val>
                                        </p:tav>
                                      </p:tavLst>
                                    </p:anim>
                                    <p:anim calcmode="lin" valueType="num">
                                      <p:cBhvr>
                                        <p:cTn id="87" dur="500" fill="hold"/>
                                        <p:tgtEl>
                                          <p:spTgt spid="918541"/>
                                        </p:tgtEl>
                                        <p:attrNameLst>
                                          <p:attrName>ppt_w</p:attrName>
                                        </p:attrNameLst>
                                      </p:cBhvr>
                                      <p:tavLst>
                                        <p:tav tm="0">
                                          <p:val>
                                            <p:strVal val="#ppt_w"/>
                                          </p:val>
                                        </p:tav>
                                        <p:tav tm="100000">
                                          <p:val>
                                            <p:strVal val="#ppt_w"/>
                                          </p:val>
                                        </p:tav>
                                      </p:tavLst>
                                    </p:anim>
                                    <p:anim calcmode="lin" valueType="num">
                                      <p:cBhvr>
                                        <p:cTn id="88" dur="500" fill="hold"/>
                                        <p:tgtEl>
                                          <p:spTgt spid="918541"/>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4" fill="hold" grpId="0" nodeType="clickEffect">
                                  <p:stCondLst>
                                    <p:cond delay="0"/>
                                  </p:stCondLst>
                                  <p:childTnLst>
                                    <p:set>
                                      <p:cBhvr>
                                        <p:cTn id="92" dur="1" fill="hold">
                                          <p:stCondLst>
                                            <p:cond delay="0"/>
                                          </p:stCondLst>
                                        </p:cTn>
                                        <p:tgtEl>
                                          <p:spTgt spid="918545"/>
                                        </p:tgtEl>
                                        <p:attrNameLst>
                                          <p:attrName>style.visibility</p:attrName>
                                        </p:attrNameLst>
                                      </p:cBhvr>
                                      <p:to>
                                        <p:strVal val="visible"/>
                                      </p:to>
                                    </p:set>
                                    <p:anim calcmode="lin" valueType="num">
                                      <p:cBhvr>
                                        <p:cTn id="93" dur="500" fill="hold"/>
                                        <p:tgtEl>
                                          <p:spTgt spid="918545"/>
                                        </p:tgtEl>
                                        <p:attrNameLst>
                                          <p:attrName>ppt_x</p:attrName>
                                        </p:attrNameLst>
                                      </p:cBhvr>
                                      <p:tavLst>
                                        <p:tav tm="0">
                                          <p:val>
                                            <p:strVal val="#ppt_x"/>
                                          </p:val>
                                        </p:tav>
                                        <p:tav tm="100000">
                                          <p:val>
                                            <p:strVal val="#ppt_x"/>
                                          </p:val>
                                        </p:tav>
                                      </p:tavLst>
                                    </p:anim>
                                    <p:anim calcmode="lin" valueType="num">
                                      <p:cBhvr>
                                        <p:cTn id="94" dur="500" fill="hold"/>
                                        <p:tgtEl>
                                          <p:spTgt spid="918545"/>
                                        </p:tgtEl>
                                        <p:attrNameLst>
                                          <p:attrName>ppt_y</p:attrName>
                                        </p:attrNameLst>
                                      </p:cBhvr>
                                      <p:tavLst>
                                        <p:tav tm="0">
                                          <p:val>
                                            <p:strVal val="#ppt_y+#ppt_h/2"/>
                                          </p:val>
                                        </p:tav>
                                        <p:tav tm="100000">
                                          <p:val>
                                            <p:strVal val="#ppt_y"/>
                                          </p:val>
                                        </p:tav>
                                      </p:tavLst>
                                    </p:anim>
                                    <p:anim calcmode="lin" valueType="num">
                                      <p:cBhvr>
                                        <p:cTn id="95" dur="500" fill="hold"/>
                                        <p:tgtEl>
                                          <p:spTgt spid="918545"/>
                                        </p:tgtEl>
                                        <p:attrNameLst>
                                          <p:attrName>ppt_w</p:attrName>
                                        </p:attrNameLst>
                                      </p:cBhvr>
                                      <p:tavLst>
                                        <p:tav tm="0">
                                          <p:val>
                                            <p:strVal val="#ppt_w"/>
                                          </p:val>
                                        </p:tav>
                                        <p:tav tm="100000">
                                          <p:val>
                                            <p:strVal val="#ppt_w"/>
                                          </p:val>
                                        </p:tav>
                                      </p:tavLst>
                                    </p:anim>
                                    <p:anim calcmode="lin" valueType="num">
                                      <p:cBhvr>
                                        <p:cTn id="96" dur="500" fill="hold"/>
                                        <p:tgtEl>
                                          <p:spTgt spid="918545"/>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918545"/>
                                        </p:tgtEl>
                                        <p:attrNameLst>
                                          <p:attrName>ppt_c</p:attrName>
                                        </p:attrNameLst>
                                      </p:cBhvr>
                                      <p:to>
                                        <a:srgbClr val="0000FF"/>
                                      </p:to>
                                    </p:animClr>
                                  </p:subTnLst>
                                </p:cTn>
                              </p:par>
                            </p:childTnLst>
                          </p:cTn>
                        </p:par>
                      </p:childTnLst>
                    </p:cTn>
                  </p:par>
                  <p:par>
                    <p:cTn id="97" fill="hold" nodeType="clickPar">
                      <p:stCondLst>
                        <p:cond delay="indefinite"/>
                      </p:stCondLst>
                      <p:childTnLst>
                        <p:par>
                          <p:cTn id="98" fill="hold" nodeType="withGroup">
                            <p:stCondLst>
                              <p:cond delay="0"/>
                            </p:stCondLst>
                            <p:childTnLst>
                              <p:par>
                                <p:cTn id="99" presetID="17" presetClass="entr" presetSubtype="4" fill="hold" grpId="0" nodeType="clickEffect">
                                  <p:stCondLst>
                                    <p:cond delay="0"/>
                                  </p:stCondLst>
                                  <p:childTnLst>
                                    <p:set>
                                      <p:cBhvr>
                                        <p:cTn id="100" dur="1" fill="hold">
                                          <p:stCondLst>
                                            <p:cond delay="0"/>
                                          </p:stCondLst>
                                        </p:cTn>
                                        <p:tgtEl>
                                          <p:spTgt spid="918546"/>
                                        </p:tgtEl>
                                        <p:attrNameLst>
                                          <p:attrName>style.visibility</p:attrName>
                                        </p:attrNameLst>
                                      </p:cBhvr>
                                      <p:to>
                                        <p:strVal val="visible"/>
                                      </p:to>
                                    </p:set>
                                    <p:anim calcmode="lin" valueType="num">
                                      <p:cBhvr>
                                        <p:cTn id="101" dur="500" fill="hold"/>
                                        <p:tgtEl>
                                          <p:spTgt spid="918546"/>
                                        </p:tgtEl>
                                        <p:attrNameLst>
                                          <p:attrName>ppt_x</p:attrName>
                                        </p:attrNameLst>
                                      </p:cBhvr>
                                      <p:tavLst>
                                        <p:tav tm="0">
                                          <p:val>
                                            <p:strVal val="#ppt_x"/>
                                          </p:val>
                                        </p:tav>
                                        <p:tav tm="100000">
                                          <p:val>
                                            <p:strVal val="#ppt_x"/>
                                          </p:val>
                                        </p:tav>
                                      </p:tavLst>
                                    </p:anim>
                                    <p:anim calcmode="lin" valueType="num">
                                      <p:cBhvr>
                                        <p:cTn id="102" dur="500" fill="hold"/>
                                        <p:tgtEl>
                                          <p:spTgt spid="918546"/>
                                        </p:tgtEl>
                                        <p:attrNameLst>
                                          <p:attrName>ppt_y</p:attrName>
                                        </p:attrNameLst>
                                      </p:cBhvr>
                                      <p:tavLst>
                                        <p:tav tm="0">
                                          <p:val>
                                            <p:strVal val="#ppt_y+#ppt_h/2"/>
                                          </p:val>
                                        </p:tav>
                                        <p:tav tm="100000">
                                          <p:val>
                                            <p:strVal val="#ppt_y"/>
                                          </p:val>
                                        </p:tav>
                                      </p:tavLst>
                                    </p:anim>
                                    <p:anim calcmode="lin" valueType="num">
                                      <p:cBhvr>
                                        <p:cTn id="103" dur="500" fill="hold"/>
                                        <p:tgtEl>
                                          <p:spTgt spid="918546"/>
                                        </p:tgtEl>
                                        <p:attrNameLst>
                                          <p:attrName>ppt_w</p:attrName>
                                        </p:attrNameLst>
                                      </p:cBhvr>
                                      <p:tavLst>
                                        <p:tav tm="0">
                                          <p:val>
                                            <p:strVal val="#ppt_w"/>
                                          </p:val>
                                        </p:tav>
                                        <p:tav tm="100000">
                                          <p:val>
                                            <p:strVal val="#ppt_w"/>
                                          </p:val>
                                        </p:tav>
                                      </p:tavLst>
                                    </p:anim>
                                    <p:anim calcmode="lin" valueType="num">
                                      <p:cBhvr>
                                        <p:cTn id="104" dur="500" fill="hold"/>
                                        <p:tgtEl>
                                          <p:spTgt spid="918546"/>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918546"/>
                                        </p:tgtEl>
                                        <p:attrNameLst>
                                          <p:attrName>ppt_c</p:attrName>
                                        </p:attrNameLst>
                                      </p:cBhvr>
                                      <p:to>
                                        <a:srgbClr val="0000FF"/>
                                      </p:to>
                                    </p:animClr>
                                  </p:subTnLst>
                                </p:cTn>
                              </p:par>
                            </p:childTnLst>
                          </p:cTn>
                        </p:par>
                      </p:childTnLst>
                    </p:cTn>
                  </p:par>
                  <p:par>
                    <p:cTn id="105" fill="hold" nodeType="clickPar">
                      <p:stCondLst>
                        <p:cond delay="indefinite"/>
                      </p:stCondLst>
                      <p:childTnLst>
                        <p:par>
                          <p:cTn id="106" fill="hold" nodeType="withGroup">
                            <p:stCondLst>
                              <p:cond delay="0"/>
                            </p:stCondLst>
                            <p:childTnLst>
                              <p:par>
                                <p:cTn id="107" presetID="17" presetClass="entr" presetSubtype="4" fill="hold" grpId="0" nodeType="clickEffect">
                                  <p:stCondLst>
                                    <p:cond delay="0"/>
                                  </p:stCondLst>
                                  <p:childTnLst>
                                    <p:set>
                                      <p:cBhvr>
                                        <p:cTn id="108" dur="1" fill="hold">
                                          <p:stCondLst>
                                            <p:cond delay="0"/>
                                          </p:stCondLst>
                                        </p:cTn>
                                        <p:tgtEl>
                                          <p:spTgt spid="918547"/>
                                        </p:tgtEl>
                                        <p:attrNameLst>
                                          <p:attrName>style.visibility</p:attrName>
                                        </p:attrNameLst>
                                      </p:cBhvr>
                                      <p:to>
                                        <p:strVal val="visible"/>
                                      </p:to>
                                    </p:set>
                                    <p:anim calcmode="lin" valueType="num">
                                      <p:cBhvr>
                                        <p:cTn id="109" dur="500" fill="hold"/>
                                        <p:tgtEl>
                                          <p:spTgt spid="918547"/>
                                        </p:tgtEl>
                                        <p:attrNameLst>
                                          <p:attrName>ppt_x</p:attrName>
                                        </p:attrNameLst>
                                      </p:cBhvr>
                                      <p:tavLst>
                                        <p:tav tm="0">
                                          <p:val>
                                            <p:strVal val="#ppt_x"/>
                                          </p:val>
                                        </p:tav>
                                        <p:tav tm="100000">
                                          <p:val>
                                            <p:strVal val="#ppt_x"/>
                                          </p:val>
                                        </p:tav>
                                      </p:tavLst>
                                    </p:anim>
                                    <p:anim calcmode="lin" valueType="num">
                                      <p:cBhvr>
                                        <p:cTn id="110" dur="500" fill="hold"/>
                                        <p:tgtEl>
                                          <p:spTgt spid="918547"/>
                                        </p:tgtEl>
                                        <p:attrNameLst>
                                          <p:attrName>ppt_y</p:attrName>
                                        </p:attrNameLst>
                                      </p:cBhvr>
                                      <p:tavLst>
                                        <p:tav tm="0">
                                          <p:val>
                                            <p:strVal val="#ppt_y+#ppt_h/2"/>
                                          </p:val>
                                        </p:tav>
                                        <p:tav tm="100000">
                                          <p:val>
                                            <p:strVal val="#ppt_y"/>
                                          </p:val>
                                        </p:tav>
                                      </p:tavLst>
                                    </p:anim>
                                    <p:anim calcmode="lin" valueType="num">
                                      <p:cBhvr>
                                        <p:cTn id="111" dur="500" fill="hold"/>
                                        <p:tgtEl>
                                          <p:spTgt spid="918547"/>
                                        </p:tgtEl>
                                        <p:attrNameLst>
                                          <p:attrName>ppt_w</p:attrName>
                                        </p:attrNameLst>
                                      </p:cBhvr>
                                      <p:tavLst>
                                        <p:tav tm="0">
                                          <p:val>
                                            <p:strVal val="#ppt_w"/>
                                          </p:val>
                                        </p:tav>
                                        <p:tav tm="100000">
                                          <p:val>
                                            <p:strVal val="#ppt_w"/>
                                          </p:val>
                                        </p:tav>
                                      </p:tavLst>
                                    </p:anim>
                                    <p:anim calcmode="lin" valueType="num">
                                      <p:cBhvr>
                                        <p:cTn id="112" dur="500" fill="hold"/>
                                        <p:tgtEl>
                                          <p:spTgt spid="918547"/>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918547"/>
                                        </p:tgtEl>
                                        <p:attrNameLst>
                                          <p:attrName>ppt_c</p:attrName>
                                        </p:attrNameLst>
                                      </p:cBhvr>
                                      <p:to>
                                        <a:srgbClr val="0000FF"/>
                                      </p:to>
                                    </p:animClr>
                                  </p:sub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4" fill="hold" grpId="0" nodeType="clickEffect">
                                  <p:stCondLst>
                                    <p:cond delay="0"/>
                                  </p:stCondLst>
                                  <p:childTnLst>
                                    <p:set>
                                      <p:cBhvr>
                                        <p:cTn id="116" dur="1" fill="hold">
                                          <p:stCondLst>
                                            <p:cond delay="0"/>
                                          </p:stCondLst>
                                        </p:cTn>
                                        <p:tgtEl>
                                          <p:spTgt spid="918548"/>
                                        </p:tgtEl>
                                        <p:attrNameLst>
                                          <p:attrName>style.visibility</p:attrName>
                                        </p:attrNameLst>
                                      </p:cBhvr>
                                      <p:to>
                                        <p:strVal val="visible"/>
                                      </p:to>
                                    </p:set>
                                    <p:anim calcmode="lin" valueType="num">
                                      <p:cBhvr>
                                        <p:cTn id="117" dur="500" fill="hold"/>
                                        <p:tgtEl>
                                          <p:spTgt spid="918548"/>
                                        </p:tgtEl>
                                        <p:attrNameLst>
                                          <p:attrName>ppt_x</p:attrName>
                                        </p:attrNameLst>
                                      </p:cBhvr>
                                      <p:tavLst>
                                        <p:tav tm="0">
                                          <p:val>
                                            <p:strVal val="#ppt_x"/>
                                          </p:val>
                                        </p:tav>
                                        <p:tav tm="100000">
                                          <p:val>
                                            <p:strVal val="#ppt_x"/>
                                          </p:val>
                                        </p:tav>
                                      </p:tavLst>
                                    </p:anim>
                                    <p:anim calcmode="lin" valueType="num">
                                      <p:cBhvr>
                                        <p:cTn id="118" dur="500" fill="hold"/>
                                        <p:tgtEl>
                                          <p:spTgt spid="918548"/>
                                        </p:tgtEl>
                                        <p:attrNameLst>
                                          <p:attrName>ppt_y</p:attrName>
                                        </p:attrNameLst>
                                      </p:cBhvr>
                                      <p:tavLst>
                                        <p:tav tm="0">
                                          <p:val>
                                            <p:strVal val="#ppt_y+#ppt_h/2"/>
                                          </p:val>
                                        </p:tav>
                                        <p:tav tm="100000">
                                          <p:val>
                                            <p:strVal val="#ppt_y"/>
                                          </p:val>
                                        </p:tav>
                                      </p:tavLst>
                                    </p:anim>
                                    <p:anim calcmode="lin" valueType="num">
                                      <p:cBhvr>
                                        <p:cTn id="119" dur="500" fill="hold"/>
                                        <p:tgtEl>
                                          <p:spTgt spid="918548"/>
                                        </p:tgtEl>
                                        <p:attrNameLst>
                                          <p:attrName>ppt_w</p:attrName>
                                        </p:attrNameLst>
                                      </p:cBhvr>
                                      <p:tavLst>
                                        <p:tav tm="0">
                                          <p:val>
                                            <p:strVal val="#ppt_w"/>
                                          </p:val>
                                        </p:tav>
                                        <p:tav tm="100000">
                                          <p:val>
                                            <p:strVal val="#ppt_w"/>
                                          </p:val>
                                        </p:tav>
                                      </p:tavLst>
                                    </p:anim>
                                    <p:anim calcmode="lin" valueType="num">
                                      <p:cBhvr>
                                        <p:cTn id="120" dur="500" fill="hold"/>
                                        <p:tgtEl>
                                          <p:spTgt spid="918548"/>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918548"/>
                                        </p:tgtEl>
                                        <p:attrNameLst>
                                          <p:attrName>ppt_c</p:attrName>
                                        </p:attrNameLst>
                                      </p:cBhvr>
                                      <p:to>
                                        <a:srgbClr val="0000FF"/>
                                      </p:to>
                                    </p:animClr>
                                  </p:subTnLst>
                                </p:cTn>
                              </p:par>
                            </p:childTnLst>
                          </p:cTn>
                        </p:par>
                      </p:childTnLst>
                    </p:cTn>
                  </p:par>
                  <p:par>
                    <p:cTn id="121" fill="hold" nodeType="clickPar">
                      <p:stCondLst>
                        <p:cond delay="indefinite"/>
                      </p:stCondLst>
                      <p:childTnLst>
                        <p:par>
                          <p:cTn id="122" fill="hold" nodeType="withGroup">
                            <p:stCondLst>
                              <p:cond delay="0"/>
                            </p:stCondLst>
                            <p:childTnLst>
                              <p:par>
                                <p:cTn id="123" presetID="17" presetClass="entr" presetSubtype="4" fill="hold" grpId="0" nodeType="clickEffect">
                                  <p:stCondLst>
                                    <p:cond delay="0"/>
                                  </p:stCondLst>
                                  <p:childTnLst>
                                    <p:set>
                                      <p:cBhvr>
                                        <p:cTn id="124" dur="1" fill="hold">
                                          <p:stCondLst>
                                            <p:cond delay="0"/>
                                          </p:stCondLst>
                                        </p:cTn>
                                        <p:tgtEl>
                                          <p:spTgt spid="918549"/>
                                        </p:tgtEl>
                                        <p:attrNameLst>
                                          <p:attrName>style.visibility</p:attrName>
                                        </p:attrNameLst>
                                      </p:cBhvr>
                                      <p:to>
                                        <p:strVal val="visible"/>
                                      </p:to>
                                    </p:set>
                                    <p:anim calcmode="lin" valueType="num">
                                      <p:cBhvr>
                                        <p:cTn id="125" dur="500" fill="hold"/>
                                        <p:tgtEl>
                                          <p:spTgt spid="918549"/>
                                        </p:tgtEl>
                                        <p:attrNameLst>
                                          <p:attrName>ppt_x</p:attrName>
                                        </p:attrNameLst>
                                      </p:cBhvr>
                                      <p:tavLst>
                                        <p:tav tm="0">
                                          <p:val>
                                            <p:strVal val="#ppt_x"/>
                                          </p:val>
                                        </p:tav>
                                        <p:tav tm="100000">
                                          <p:val>
                                            <p:strVal val="#ppt_x"/>
                                          </p:val>
                                        </p:tav>
                                      </p:tavLst>
                                    </p:anim>
                                    <p:anim calcmode="lin" valueType="num">
                                      <p:cBhvr>
                                        <p:cTn id="126" dur="500" fill="hold"/>
                                        <p:tgtEl>
                                          <p:spTgt spid="918549"/>
                                        </p:tgtEl>
                                        <p:attrNameLst>
                                          <p:attrName>ppt_y</p:attrName>
                                        </p:attrNameLst>
                                      </p:cBhvr>
                                      <p:tavLst>
                                        <p:tav tm="0">
                                          <p:val>
                                            <p:strVal val="#ppt_y+#ppt_h/2"/>
                                          </p:val>
                                        </p:tav>
                                        <p:tav tm="100000">
                                          <p:val>
                                            <p:strVal val="#ppt_y"/>
                                          </p:val>
                                        </p:tav>
                                      </p:tavLst>
                                    </p:anim>
                                    <p:anim calcmode="lin" valueType="num">
                                      <p:cBhvr>
                                        <p:cTn id="127" dur="500" fill="hold"/>
                                        <p:tgtEl>
                                          <p:spTgt spid="918549"/>
                                        </p:tgtEl>
                                        <p:attrNameLst>
                                          <p:attrName>ppt_w</p:attrName>
                                        </p:attrNameLst>
                                      </p:cBhvr>
                                      <p:tavLst>
                                        <p:tav tm="0">
                                          <p:val>
                                            <p:strVal val="#ppt_w"/>
                                          </p:val>
                                        </p:tav>
                                        <p:tav tm="100000">
                                          <p:val>
                                            <p:strVal val="#ppt_w"/>
                                          </p:val>
                                        </p:tav>
                                      </p:tavLst>
                                    </p:anim>
                                    <p:anim calcmode="lin" valueType="num">
                                      <p:cBhvr>
                                        <p:cTn id="128" dur="500" fill="hold"/>
                                        <p:tgtEl>
                                          <p:spTgt spid="91854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918549"/>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1" grpId="0" animBg="1" autoUpdateAnimBg="0"/>
      <p:bldP spid="918532" grpId="0" animBg="1"/>
      <p:bldP spid="918533" grpId="0" autoUpdateAnimBg="0"/>
      <p:bldP spid="918534" grpId="0" animBg="1"/>
      <p:bldP spid="918535" grpId="0" autoUpdateAnimBg="0"/>
      <p:bldP spid="918536" grpId="0" animBg="1"/>
      <p:bldP spid="918537" grpId="0" autoUpdateAnimBg="0"/>
      <p:bldP spid="918538" grpId="0" animBg="1"/>
      <p:bldP spid="918539" grpId="0" animBg="1"/>
      <p:bldP spid="918540" grpId="0" animBg="1" autoUpdateAnimBg="0"/>
      <p:bldP spid="918541" grpId="0" animBg="1" autoUpdateAnimBg="0"/>
      <p:bldP spid="918542" grpId="0" autoUpdateAnimBg="0"/>
      <p:bldP spid="918543" grpId="0" animBg="1"/>
      <p:bldP spid="918544" grpId="0" animBg="1"/>
      <p:bldP spid="918545" grpId="0" autoUpdateAnimBg="0"/>
      <p:bldP spid="918546" grpId="0" autoUpdateAnimBg="0"/>
      <p:bldP spid="918547" grpId="0" autoUpdateAnimBg="0"/>
      <p:bldP spid="918548" grpId="0" autoUpdateAnimBg="0"/>
      <p:bldP spid="91854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Foliennummernplatzhalter 1"/>
          <p:cNvSpPr>
            <a:spLocks noGrp="1"/>
          </p:cNvSpPr>
          <p:nvPr>
            <p:ph type="sldNum" sz="quarter" idx="10"/>
          </p:nvPr>
        </p:nvSpPr>
        <p:spPr/>
        <p:txBody>
          <a:bodyPr/>
          <a:lstStyle/>
          <a:p>
            <a:r>
              <a:rPr lang="de-DE" altLang="de-DE" sz="1050">
                <a:latin typeface="+mj-lt"/>
              </a:rPr>
              <a:t> Folie </a:t>
            </a:r>
            <a:fld id="{B4788FE9-678A-4746-AA30-48F8C3FBF6F0}" type="slidenum">
              <a:rPr lang="de-DE" altLang="de-DE" sz="1050">
                <a:latin typeface="+mj-lt"/>
              </a:rPr>
              <a:pPr/>
              <a:t>60</a:t>
            </a:fld>
            <a:endParaRPr lang="de-DE" altLang="de-DE" sz="1050">
              <a:latin typeface="+mj-lt"/>
            </a:endParaRPr>
          </a:p>
        </p:txBody>
      </p:sp>
      <p:sp>
        <p:nvSpPr>
          <p:cNvPr id="11" name="Fußzeilenplatzhalter 2"/>
          <p:cNvSpPr>
            <a:spLocks noGrp="1"/>
          </p:cNvSpPr>
          <p:nvPr>
            <p:ph type="ftr" sz="quarter" idx="11"/>
          </p:nvPr>
        </p:nvSpPr>
        <p:spPr/>
        <p:txBody>
          <a:bodyPr/>
          <a:lstStyle/>
          <a:p>
            <a:r>
              <a:rPr lang="de-DE" altLang="de-DE" sz="1050" dirty="0">
                <a:latin typeface="+mj-lt"/>
              </a:rPr>
              <a:t>HSWT    Prof. Dr. U. Groß                                Motor Grundlagen</a:t>
            </a:r>
          </a:p>
        </p:txBody>
      </p:sp>
      <p:pic>
        <p:nvPicPr>
          <p:cNvPr id="769027" name="Picture 3" descr="MOTO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838201"/>
            <a:ext cx="5486400" cy="5267325"/>
          </a:xfrm>
          <a:prstGeom prst="rect">
            <a:avLst/>
          </a:prstGeom>
          <a:noFill/>
          <a:extLst>
            <a:ext uri="{909E8E84-426E-40DD-AFC4-6F175D3DCCD1}">
              <a14:hiddenFill xmlns:a14="http://schemas.microsoft.com/office/drawing/2010/main">
                <a:solidFill>
                  <a:srgbClr val="FFFFFF"/>
                </a:solidFill>
              </a14:hiddenFill>
            </a:ext>
          </a:extLst>
        </p:spPr>
      </p:pic>
      <p:grpSp>
        <p:nvGrpSpPr>
          <p:cNvPr id="769028" name="Group 4"/>
          <p:cNvGrpSpPr>
            <a:grpSpLocks/>
          </p:cNvGrpSpPr>
          <p:nvPr/>
        </p:nvGrpSpPr>
        <p:grpSpPr bwMode="auto">
          <a:xfrm>
            <a:off x="5514975" y="1524000"/>
            <a:ext cx="2814638" cy="1371600"/>
            <a:chOff x="3504" y="960"/>
            <a:chExt cx="1920" cy="864"/>
          </a:xfrm>
        </p:grpSpPr>
        <p:sp>
          <p:nvSpPr>
            <p:cNvPr id="769029" name="Text Box 5"/>
            <p:cNvSpPr txBox="1">
              <a:spLocks noChangeArrowheads="1"/>
            </p:cNvSpPr>
            <p:nvPr/>
          </p:nvSpPr>
          <p:spPr bwMode="auto">
            <a:xfrm>
              <a:off x="4272" y="960"/>
              <a:ext cx="115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dirty="0">
                  <a:solidFill>
                    <a:srgbClr val="000000"/>
                  </a:solidFill>
                  <a:latin typeface="+mj-lt"/>
                </a:rPr>
                <a:t>Kühlrippen</a:t>
              </a:r>
              <a:endParaRPr lang="de-DE" altLang="de-DE" sz="2800" b="1" dirty="0">
                <a:solidFill>
                  <a:srgbClr val="FF3300"/>
                </a:solidFill>
                <a:latin typeface="+mj-lt"/>
              </a:endParaRPr>
            </a:p>
          </p:txBody>
        </p:sp>
        <p:sp>
          <p:nvSpPr>
            <p:cNvPr id="769030" name="Line 6"/>
            <p:cNvSpPr>
              <a:spLocks noChangeShapeType="1"/>
            </p:cNvSpPr>
            <p:nvPr/>
          </p:nvSpPr>
          <p:spPr bwMode="auto">
            <a:xfrm flipH="1">
              <a:off x="3504" y="1104"/>
              <a:ext cx="768" cy="72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3600">
                <a:latin typeface="+mj-lt"/>
              </a:endParaRPr>
            </a:p>
          </p:txBody>
        </p:sp>
      </p:grpSp>
      <p:grpSp>
        <p:nvGrpSpPr>
          <p:cNvPr id="769031" name="Group 7"/>
          <p:cNvGrpSpPr>
            <a:grpSpLocks/>
          </p:cNvGrpSpPr>
          <p:nvPr/>
        </p:nvGrpSpPr>
        <p:grpSpPr bwMode="auto">
          <a:xfrm>
            <a:off x="6429375" y="2133600"/>
            <a:ext cx="2039938" cy="533400"/>
            <a:chOff x="4128" y="1344"/>
            <a:chExt cx="1392" cy="336"/>
          </a:xfrm>
        </p:grpSpPr>
        <p:sp>
          <p:nvSpPr>
            <p:cNvPr id="769032" name="Text Box 8"/>
            <p:cNvSpPr txBox="1">
              <a:spLocks noChangeArrowheads="1"/>
            </p:cNvSpPr>
            <p:nvPr/>
          </p:nvSpPr>
          <p:spPr bwMode="auto">
            <a:xfrm>
              <a:off x="4368" y="1344"/>
              <a:ext cx="115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dirty="0">
                  <a:solidFill>
                    <a:srgbClr val="000000"/>
                  </a:solidFill>
                  <a:latin typeface="+mj-lt"/>
                </a:rPr>
                <a:t>Gebläse</a:t>
              </a:r>
              <a:endParaRPr lang="de-DE" altLang="de-DE" sz="2800" b="1" dirty="0">
                <a:solidFill>
                  <a:srgbClr val="FF3300"/>
                </a:solidFill>
                <a:latin typeface="+mj-lt"/>
              </a:endParaRPr>
            </a:p>
          </p:txBody>
        </p:sp>
        <p:sp>
          <p:nvSpPr>
            <p:cNvPr id="769033" name="Line 9"/>
            <p:cNvSpPr>
              <a:spLocks noChangeShapeType="1"/>
            </p:cNvSpPr>
            <p:nvPr/>
          </p:nvSpPr>
          <p:spPr bwMode="auto">
            <a:xfrm flipH="1">
              <a:off x="4128" y="1488"/>
              <a:ext cx="240"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3600">
                <a:latin typeface="+mj-lt"/>
              </a:endParaRPr>
            </a:p>
          </p:txBody>
        </p:sp>
      </p:grpSp>
      <p:sp>
        <p:nvSpPr>
          <p:cNvPr id="2" name="Titel 1"/>
          <p:cNvSpPr>
            <a:spLocks noGrp="1"/>
          </p:cNvSpPr>
          <p:nvPr>
            <p:ph type="title"/>
          </p:nvPr>
        </p:nvSpPr>
        <p:spPr/>
        <p:txBody>
          <a:bodyPr/>
          <a:lstStyle/>
          <a:p>
            <a:r>
              <a:rPr lang="de-DE" sz="3200" dirty="0"/>
              <a:t>Luftgekühlter Motor</a:t>
            </a:r>
          </a:p>
        </p:txBody>
      </p:sp>
    </p:spTree>
    <p:extLst>
      <p:ext uri="{BB962C8B-B14F-4D97-AF65-F5344CB8AC3E}">
        <p14:creationId xmlns:p14="http://schemas.microsoft.com/office/powerpoint/2010/main" val="2285571665"/>
      </p:ext>
    </p:extLst>
  </p:cSld>
  <p:clrMapOvr>
    <a:masterClrMapping/>
  </p:clrMapOvr>
  <p:transition spd="med">
    <p:wipe dir="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Wassergekühlter Motor</a:t>
            </a:r>
          </a:p>
        </p:txBody>
      </p:sp>
      <p:sp>
        <p:nvSpPr>
          <p:cNvPr id="7" name="Foliennummernplatzhalter 1"/>
          <p:cNvSpPr>
            <a:spLocks noGrp="1"/>
          </p:cNvSpPr>
          <p:nvPr>
            <p:ph type="sldNum" sz="quarter" idx="10"/>
          </p:nvPr>
        </p:nvSpPr>
        <p:spPr/>
        <p:txBody>
          <a:bodyPr/>
          <a:lstStyle/>
          <a:p>
            <a:r>
              <a:rPr lang="de-DE" altLang="de-DE">
                <a:latin typeface="+mj-lt"/>
              </a:rPr>
              <a:t> Folie </a:t>
            </a:r>
            <a:fld id="{0A5B0FC4-32B6-4167-B9F4-EE4E91A23EC5}" type="slidenum">
              <a:rPr lang="de-DE" altLang="de-DE">
                <a:latin typeface="+mj-lt"/>
              </a:rPr>
              <a:pPr/>
              <a:t>61</a:t>
            </a:fld>
            <a:endParaRPr lang="de-DE" altLang="de-DE">
              <a:latin typeface="+mj-lt"/>
            </a:endParaRPr>
          </a:p>
        </p:txBody>
      </p:sp>
      <p:sp>
        <p:nvSpPr>
          <p:cNvPr id="8" name="Fußzeilenplatzhalter 2"/>
          <p:cNvSpPr>
            <a:spLocks noGrp="1"/>
          </p:cNvSpPr>
          <p:nvPr>
            <p:ph type="ftr" sz="quarter" idx="11"/>
          </p:nvPr>
        </p:nvSpPr>
        <p:spPr/>
        <p:txBody>
          <a:bodyPr/>
          <a:lstStyle/>
          <a:p>
            <a:r>
              <a:rPr lang="de-DE" altLang="de-DE" dirty="0">
                <a:latin typeface="+mj-lt"/>
              </a:rPr>
              <a:t>HSWT    Prof. Dr. U. Groß                                Motor Grundlagen</a:t>
            </a:r>
          </a:p>
        </p:txBody>
      </p:sp>
      <p:pic>
        <p:nvPicPr>
          <p:cNvPr id="770051" name="Picture 3" descr="MO2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825" y="838201"/>
            <a:ext cx="6540500" cy="5299075"/>
          </a:xfrm>
          <a:prstGeom prst="rect">
            <a:avLst/>
          </a:prstGeom>
          <a:noFill/>
          <a:extLst>
            <a:ext uri="{909E8E84-426E-40DD-AFC4-6F175D3DCCD1}">
              <a14:hiddenFill xmlns:a14="http://schemas.microsoft.com/office/drawing/2010/main">
                <a:solidFill>
                  <a:srgbClr val="FFFFFF"/>
                </a:solidFill>
              </a14:hiddenFill>
            </a:ext>
          </a:extLst>
        </p:spPr>
      </p:pic>
      <p:grpSp>
        <p:nvGrpSpPr>
          <p:cNvPr id="770052" name="Group 4"/>
          <p:cNvGrpSpPr>
            <a:grpSpLocks/>
          </p:cNvGrpSpPr>
          <p:nvPr/>
        </p:nvGrpSpPr>
        <p:grpSpPr bwMode="auto">
          <a:xfrm>
            <a:off x="1647825" y="2438401"/>
            <a:ext cx="3657600" cy="581025"/>
            <a:chOff x="864" y="1536"/>
            <a:chExt cx="2496" cy="366"/>
          </a:xfrm>
        </p:grpSpPr>
        <p:sp>
          <p:nvSpPr>
            <p:cNvPr id="770053" name="Text Box 5"/>
            <p:cNvSpPr txBox="1">
              <a:spLocks noChangeArrowheads="1"/>
            </p:cNvSpPr>
            <p:nvPr/>
          </p:nvSpPr>
          <p:spPr bwMode="auto">
            <a:xfrm>
              <a:off x="864" y="1536"/>
              <a:ext cx="115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spcBef>
                  <a:spcPct val="50000"/>
                </a:spcBef>
              </a:pPr>
              <a:r>
                <a:rPr lang="de-DE" altLang="de-DE" sz="1600">
                  <a:solidFill>
                    <a:srgbClr val="000000"/>
                  </a:solidFill>
                  <a:latin typeface="+mj-lt"/>
                </a:rPr>
                <a:t>Kühlwasser-kanäle</a:t>
              </a:r>
              <a:endParaRPr lang="de-DE" altLang="de-DE" sz="1800" b="1">
                <a:solidFill>
                  <a:srgbClr val="FF3300"/>
                </a:solidFill>
                <a:latin typeface="+mj-lt"/>
              </a:endParaRPr>
            </a:p>
          </p:txBody>
        </p:sp>
        <p:sp>
          <p:nvSpPr>
            <p:cNvPr id="770054" name="Line 6"/>
            <p:cNvSpPr>
              <a:spLocks noChangeShapeType="1"/>
            </p:cNvSpPr>
            <p:nvPr/>
          </p:nvSpPr>
          <p:spPr bwMode="auto">
            <a:xfrm flipV="1">
              <a:off x="2016" y="1584"/>
              <a:ext cx="1344"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grpSp>
    </p:spTree>
    <p:extLst>
      <p:ext uri="{BB962C8B-B14F-4D97-AF65-F5344CB8AC3E}">
        <p14:creationId xmlns:p14="http://schemas.microsoft.com/office/powerpoint/2010/main" val="106014945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70051"/>
                                        </p:tgtEl>
                                        <p:attrNameLst>
                                          <p:attrName>style.visibility</p:attrName>
                                        </p:attrNameLst>
                                      </p:cBhvr>
                                      <p:to>
                                        <p:strVal val="visible"/>
                                      </p:to>
                                    </p:set>
                                    <p:anim calcmode="lin" valueType="num">
                                      <p:cBhvr>
                                        <p:cTn id="7" dur="500" fill="hold"/>
                                        <p:tgtEl>
                                          <p:spTgt spid="770051"/>
                                        </p:tgtEl>
                                        <p:attrNameLst>
                                          <p:attrName>ppt_w</p:attrName>
                                        </p:attrNameLst>
                                      </p:cBhvr>
                                      <p:tavLst>
                                        <p:tav tm="0">
                                          <p:val>
                                            <p:fltVal val="0"/>
                                          </p:val>
                                        </p:tav>
                                        <p:tav tm="100000">
                                          <p:val>
                                            <p:strVal val="#ppt_w"/>
                                          </p:val>
                                        </p:tav>
                                      </p:tavLst>
                                    </p:anim>
                                    <p:anim calcmode="lin" valueType="num">
                                      <p:cBhvr>
                                        <p:cTn id="8" dur="500" fill="hold"/>
                                        <p:tgtEl>
                                          <p:spTgt spid="7700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770052"/>
                                        </p:tgtEl>
                                        <p:attrNameLst>
                                          <p:attrName>style.visibility</p:attrName>
                                        </p:attrNameLst>
                                      </p:cBhvr>
                                      <p:to>
                                        <p:strVal val="visible"/>
                                      </p:to>
                                    </p:set>
                                    <p:animEffect transition="in" filter="wipe(left)">
                                      <p:cBhvr>
                                        <p:cTn id="13" dur="500"/>
                                        <p:tgtEl>
                                          <p:spTgt spid="77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 und Nachteile – Luft- versus Wasserkühlung</a:t>
            </a:r>
          </a:p>
        </p:txBody>
      </p:sp>
      <p:sp>
        <p:nvSpPr>
          <p:cNvPr id="16" name="Foliennummernplatzhalter 1"/>
          <p:cNvSpPr>
            <a:spLocks noGrp="1"/>
          </p:cNvSpPr>
          <p:nvPr>
            <p:ph type="sldNum" sz="quarter" idx="10"/>
          </p:nvPr>
        </p:nvSpPr>
        <p:spPr/>
        <p:txBody>
          <a:bodyPr/>
          <a:lstStyle/>
          <a:p>
            <a:r>
              <a:rPr lang="de-DE" altLang="de-DE">
                <a:latin typeface="+mj-lt"/>
              </a:rPr>
              <a:t> Folie </a:t>
            </a:r>
            <a:fld id="{936259D3-5B9C-4AC4-BA82-66B028BC8918}" type="slidenum">
              <a:rPr lang="de-DE" altLang="de-DE">
                <a:latin typeface="+mj-lt"/>
              </a:rPr>
              <a:pPr/>
              <a:t>62</a:t>
            </a:fld>
            <a:endParaRPr lang="de-DE" altLang="de-DE">
              <a:latin typeface="+mj-lt"/>
            </a:endParaRPr>
          </a:p>
        </p:txBody>
      </p:sp>
      <p:sp>
        <p:nvSpPr>
          <p:cNvPr id="17" name="Fußzeilenplatzhalter 2"/>
          <p:cNvSpPr>
            <a:spLocks noGrp="1"/>
          </p:cNvSpPr>
          <p:nvPr>
            <p:ph type="ftr" sz="quarter" idx="11"/>
          </p:nvPr>
        </p:nvSpPr>
        <p:spPr/>
        <p:txBody>
          <a:bodyPr/>
          <a:lstStyle/>
          <a:p>
            <a:r>
              <a:rPr lang="de-DE" altLang="de-DE" dirty="0">
                <a:latin typeface="+mj-lt"/>
              </a:rPr>
              <a:t>HSWT    Prof. Dr. U. Groß                                Motor Grundlagen</a:t>
            </a:r>
          </a:p>
        </p:txBody>
      </p:sp>
      <p:sp>
        <p:nvSpPr>
          <p:cNvPr id="768003" name="Rectangle 3"/>
          <p:cNvSpPr>
            <a:spLocks noChangeArrowheads="1"/>
          </p:cNvSpPr>
          <p:nvPr/>
        </p:nvSpPr>
        <p:spPr bwMode="auto">
          <a:xfrm>
            <a:off x="1844675" y="1123950"/>
            <a:ext cx="490538"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768004" name="Rectangle 4"/>
          <p:cNvSpPr>
            <a:spLocks noChangeArrowheads="1"/>
          </p:cNvSpPr>
          <p:nvPr/>
        </p:nvSpPr>
        <p:spPr bwMode="auto">
          <a:xfrm>
            <a:off x="1928814" y="1143000"/>
            <a:ext cx="492125"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768005" name="Rectangle 5"/>
          <p:cNvSpPr>
            <a:spLocks noChangeArrowheads="1"/>
          </p:cNvSpPr>
          <p:nvPr/>
        </p:nvSpPr>
        <p:spPr bwMode="auto">
          <a:xfrm>
            <a:off x="1928814" y="1143000"/>
            <a:ext cx="492125"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768006" name="Rectangle 6"/>
          <p:cNvSpPr>
            <a:spLocks noChangeArrowheads="1"/>
          </p:cNvSpPr>
          <p:nvPr/>
        </p:nvSpPr>
        <p:spPr bwMode="auto">
          <a:xfrm>
            <a:off x="873125" y="990600"/>
            <a:ext cx="82994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800" b="1">
                <a:solidFill>
                  <a:srgbClr val="000000"/>
                </a:solidFill>
                <a:latin typeface="+mj-lt"/>
              </a:rPr>
              <a:t>Vor- und Nachteile der </a:t>
            </a:r>
            <a:r>
              <a:rPr lang="de-DE" altLang="de-DE" sz="1800" b="1" u="sng">
                <a:solidFill>
                  <a:srgbClr val="000000"/>
                </a:solidFill>
                <a:latin typeface="+mj-lt"/>
              </a:rPr>
              <a:t>Luftkühlung:</a:t>
            </a:r>
          </a:p>
        </p:txBody>
      </p:sp>
      <p:sp>
        <p:nvSpPr>
          <p:cNvPr id="768007" name="Rectangle 7"/>
          <p:cNvSpPr>
            <a:spLocks noChangeArrowheads="1"/>
          </p:cNvSpPr>
          <p:nvPr/>
        </p:nvSpPr>
        <p:spPr bwMode="auto">
          <a:xfrm>
            <a:off x="873125" y="3505200"/>
            <a:ext cx="82994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800" b="1">
                <a:solidFill>
                  <a:srgbClr val="000000"/>
                </a:solidFill>
                <a:latin typeface="+mj-lt"/>
              </a:rPr>
              <a:t>Vor- und Nachteile der </a:t>
            </a:r>
            <a:r>
              <a:rPr lang="de-DE" altLang="de-DE" sz="1800" b="1" u="sng">
                <a:solidFill>
                  <a:srgbClr val="000000"/>
                </a:solidFill>
                <a:latin typeface="+mj-lt"/>
              </a:rPr>
              <a:t>Wasserkühlung</a:t>
            </a:r>
            <a:r>
              <a:rPr lang="de-DE" altLang="de-DE" sz="1800" b="1" u="sng">
                <a:latin typeface="+mj-lt"/>
              </a:rPr>
              <a:t>:</a:t>
            </a:r>
          </a:p>
        </p:txBody>
      </p:sp>
      <p:sp>
        <p:nvSpPr>
          <p:cNvPr id="768008" name="Rectangle 8"/>
          <p:cNvSpPr>
            <a:spLocks noChangeArrowheads="1"/>
          </p:cNvSpPr>
          <p:nvPr/>
        </p:nvSpPr>
        <p:spPr bwMode="auto">
          <a:xfrm>
            <a:off x="896938" y="1435100"/>
            <a:ext cx="3910012" cy="1930400"/>
          </a:xfrm>
          <a:prstGeom prst="rect">
            <a:avLst/>
          </a:prstGeom>
          <a:gradFill rotWithShape="0">
            <a:gsLst>
              <a:gs pos="0">
                <a:srgbClr val="00AE00"/>
              </a:gs>
              <a:gs pos="50000">
                <a:srgbClr val="00AE00">
                  <a:gamma/>
                  <a:tint val="40000"/>
                  <a:invGamma/>
                </a:srgbClr>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768009" name="Rectangle 9"/>
          <p:cNvSpPr>
            <a:spLocks noChangeArrowheads="1"/>
          </p:cNvSpPr>
          <p:nvPr/>
        </p:nvSpPr>
        <p:spPr bwMode="auto">
          <a:xfrm>
            <a:off x="914401" y="3930650"/>
            <a:ext cx="3910013" cy="1930400"/>
          </a:xfrm>
          <a:prstGeom prst="rect">
            <a:avLst/>
          </a:prstGeom>
          <a:gradFill rotWithShape="0">
            <a:gsLst>
              <a:gs pos="0">
                <a:srgbClr val="00AE00"/>
              </a:gs>
              <a:gs pos="50000">
                <a:srgbClr val="00AE00">
                  <a:gamma/>
                  <a:tint val="40000"/>
                  <a:invGamma/>
                </a:srgbClr>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768010" name="Rectangle 10"/>
          <p:cNvSpPr>
            <a:spLocks noChangeArrowheads="1"/>
          </p:cNvSpPr>
          <p:nvPr/>
        </p:nvSpPr>
        <p:spPr bwMode="auto">
          <a:xfrm>
            <a:off x="5187951" y="1454151"/>
            <a:ext cx="3908425" cy="2119313"/>
          </a:xfrm>
          <a:prstGeom prst="rect">
            <a:avLst/>
          </a:prstGeom>
          <a:gradFill rotWithShape="0">
            <a:gsLst>
              <a:gs pos="0">
                <a:srgbClr val="F35B1B"/>
              </a:gs>
              <a:gs pos="50000">
                <a:srgbClr val="F35B1B">
                  <a:gamma/>
                  <a:tint val="20000"/>
                  <a:invGamma/>
                </a:srgbClr>
              </a:gs>
              <a:gs pos="100000">
                <a:srgbClr val="F35B1B"/>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768011" name="Rectangle 11"/>
          <p:cNvSpPr>
            <a:spLocks noChangeArrowheads="1"/>
          </p:cNvSpPr>
          <p:nvPr/>
        </p:nvSpPr>
        <p:spPr bwMode="auto">
          <a:xfrm>
            <a:off x="5187951" y="3930650"/>
            <a:ext cx="3908425" cy="1930400"/>
          </a:xfrm>
          <a:prstGeom prst="rect">
            <a:avLst/>
          </a:prstGeom>
          <a:gradFill rotWithShape="0">
            <a:gsLst>
              <a:gs pos="0">
                <a:srgbClr val="F35B1B"/>
              </a:gs>
              <a:gs pos="50000">
                <a:srgbClr val="F35B1B">
                  <a:gamma/>
                  <a:tint val="20000"/>
                  <a:invGamma/>
                </a:srgbClr>
              </a:gs>
              <a:gs pos="100000">
                <a:srgbClr val="F35B1B"/>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768012" name="Rectangle 12"/>
          <p:cNvSpPr>
            <a:spLocks noChangeArrowheads="1"/>
          </p:cNvSpPr>
          <p:nvPr/>
        </p:nvSpPr>
        <p:spPr bwMode="auto">
          <a:xfrm>
            <a:off x="974725" y="1462088"/>
            <a:ext cx="3754438" cy="18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30000"/>
              </a:lnSpc>
              <a:spcBef>
                <a:spcPct val="50000"/>
              </a:spcBef>
            </a:pPr>
            <a:r>
              <a:rPr lang="de-DE" altLang="de-DE" sz="1400" b="1" u="sng">
                <a:solidFill>
                  <a:srgbClr val="000000"/>
                </a:solidFill>
                <a:latin typeface="+mj-lt"/>
              </a:rPr>
              <a:t>Vorteile:</a:t>
            </a:r>
            <a:endParaRPr lang="de-DE" altLang="de-DE" sz="1400">
              <a:solidFill>
                <a:srgbClr val="000000"/>
              </a:solidFill>
              <a:latin typeface="+mj-lt"/>
            </a:endParaRPr>
          </a:p>
          <a:p>
            <a:pPr eaLnBrk="0" hangingPunct="0">
              <a:lnSpc>
                <a:spcPct val="75000"/>
              </a:lnSpc>
              <a:spcBef>
                <a:spcPct val="50000"/>
              </a:spcBef>
              <a:buFontTx/>
              <a:buChar char="•"/>
            </a:pPr>
            <a:r>
              <a:rPr lang="de-DE" altLang="de-DE" sz="1400">
                <a:solidFill>
                  <a:srgbClr val="000000"/>
                </a:solidFill>
                <a:latin typeface="+mj-lt"/>
              </a:rPr>
              <a:t> geringes Leistungsgewicht</a:t>
            </a:r>
          </a:p>
          <a:p>
            <a:pPr eaLnBrk="0" hangingPunct="0">
              <a:lnSpc>
                <a:spcPct val="75000"/>
              </a:lnSpc>
              <a:spcBef>
                <a:spcPct val="50000"/>
              </a:spcBef>
              <a:buFontTx/>
              <a:buChar char="•"/>
            </a:pPr>
            <a:r>
              <a:rPr lang="de-DE" altLang="de-DE" sz="1400">
                <a:solidFill>
                  <a:srgbClr val="000000"/>
                </a:solidFill>
                <a:latin typeface="+mj-lt"/>
              </a:rPr>
              <a:t> einfacher, kostengünstiger Aufbau</a:t>
            </a:r>
          </a:p>
          <a:p>
            <a:pPr eaLnBrk="0" hangingPunct="0">
              <a:lnSpc>
                <a:spcPct val="75000"/>
              </a:lnSpc>
              <a:spcBef>
                <a:spcPct val="50000"/>
              </a:spcBef>
              <a:buFontTx/>
              <a:buChar char="•"/>
            </a:pPr>
            <a:r>
              <a:rPr lang="de-DE" altLang="de-DE" sz="1400">
                <a:solidFill>
                  <a:srgbClr val="000000"/>
                </a:solidFill>
                <a:latin typeface="+mj-lt"/>
              </a:rPr>
              <a:t> schnelleres Erreichen der Betriebstemperatur</a:t>
            </a:r>
          </a:p>
          <a:p>
            <a:pPr eaLnBrk="0" hangingPunct="0">
              <a:lnSpc>
                <a:spcPct val="75000"/>
              </a:lnSpc>
              <a:spcBef>
                <a:spcPct val="50000"/>
              </a:spcBef>
              <a:buFontTx/>
              <a:buChar char="•"/>
            </a:pPr>
            <a:r>
              <a:rPr lang="de-DE" altLang="de-DE" sz="1400">
                <a:solidFill>
                  <a:srgbClr val="000000"/>
                </a:solidFill>
                <a:latin typeface="+mj-lt"/>
              </a:rPr>
              <a:t> betriebssicher</a:t>
            </a:r>
          </a:p>
          <a:p>
            <a:pPr eaLnBrk="0" hangingPunct="0">
              <a:lnSpc>
                <a:spcPct val="75000"/>
              </a:lnSpc>
              <a:spcBef>
                <a:spcPct val="50000"/>
              </a:spcBef>
              <a:buFontTx/>
              <a:buChar char="•"/>
            </a:pPr>
            <a:r>
              <a:rPr lang="de-DE" altLang="de-DE" sz="1400">
                <a:solidFill>
                  <a:srgbClr val="000000"/>
                </a:solidFill>
                <a:latin typeface="+mj-lt"/>
              </a:rPr>
              <a:t> weitgehende Wartungsfreiheit</a:t>
            </a:r>
          </a:p>
        </p:txBody>
      </p:sp>
      <p:sp>
        <p:nvSpPr>
          <p:cNvPr id="768013" name="Rectangle 13"/>
          <p:cNvSpPr>
            <a:spLocks noChangeArrowheads="1"/>
          </p:cNvSpPr>
          <p:nvPr/>
        </p:nvSpPr>
        <p:spPr bwMode="auto">
          <a:xfrm>
            <a:off x="1014414" y="4038600"/>
            <a:ext cx="3754437" cy="165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latin typeface="+mj-lt"/>
              </a:rPr>
              <a:t>Vorteile:</a:t>
            </a:r>
            <a:endParaRPr lang="de-DE" altLang="de-DE" sz="1400">
              <a:solidFill>
                <a:srgbClr val="000000"/>
              </a:solidFill>
              <a:latin typeface="+mj-lt"/>
            </a:endParaRPr>
          </a:p>
          <a:p>
            <a:pPr eaLnBrk="0" hangingPunct="0">
              <a:lnSpc>
                <a:spcPct val="75000"/>
              </a:lnSpc>
              <a:spcBef>
                <a:spcPct val="50000"/>
              </a:spcBef>
              <a:buFontTx/>
              <a:buChar char="•"/>
            </a:pPr>
            <a:r>
              <a:rPr lang="de-DE" altLang="de-DE" sz="1400">
                <a:solidFill>
                  <a:srgbClr val="000000"/>
                </a:solidFill>
                <a:latin typeface="+mj-lt"/>
              </a:rPr>
              <a:t> konstante Betriebstemperatur</a:t>
            </a:r>
          </a:p>
          <a:p>
            <a:pPr eaLnBrk="0" hangingPunct="0">
              <a:lnSpc>
                <a:spcPct val="75000"/>
              </a:lnSpc>
              <a:spcBef>
                <a:spcPct val="50000"/>
              </a:spcBef>
              <a:buFontTx/>
              <a:buChar char="•"/>
            </a:pPr>
            <a:r>
              <a:rPr lang="de-DE" altLang="de-DE" sz="1400">
                <a:solidFill>
                  <a:srgbClr val="000000"/>
                </a:solidFill>
                <a:latin typeface="+mj-lt"/>
              </a:rPr>
              <a:t> langsames Abkühlen</a:t>
            </a:r>
          </a:p>
          <a:p>
            <a:pPr eaLnBrk="0" hangingPunct="0">
              <a:lnSpc>
                <a:spcPct val="75000"/>
              </a:lnSpc>
              <a:spcBef>
                <a:spcPct val="50000"/>
              </a:spcBef>
              <a:buFontTx/>
              <a:buChar char="•"/>
            </a:pPr>
            <a:r>
              <a:rPr lang="de-DE" altLang="de-DE" sz="1400">
                <a:solidFill>
                  <a:srgbClr val="000000"/>
                </a:solidFill>
                <a:latin typeface="+mj-lt"/>
              </a:rPr>
              <a:t> geräuschdämmend</a:t>
            </a:r>
          </a:p>
          <a:p>
            <a:pPr eaLnBrk="0" hangingPunct="0">
              <a:lnSpc>
                <a:spcPct val="75000"/>
              </a:lnSpc>
              <a:spcBef>
                <a:spcPct val="50000"/>
              </a:spcBef>
              <a:buFontTx/>
              <a:buChar char="•"/>
            </a:pPr>
            <a:r>
              <a:rPr lang="de-DE" altLang="de-DE" sz="1400">
                <a:solidFill>
                  <a:srgbClr val="000000"/>
                </a:solidFill>
                <a:latin typeface="+mj-lt"/>
              </a:rPr>
              <a:t> geringer Antriebsleistungsbedarf</a:t>
            </a:r>
          </a:p>
          <a:p>
            <a:pPr eaLnBrk="0" hangingPunct="0">
              <a:lnSpc>
                <a:spcPct val="75000"/>
              </a:lnSpc>
              <a:spcBef>
                <a:spcPct val="50000"/>
              </a:spcBef>
              <a:buFontTx/>
              <a:buChar char="•"/>
            </a:pPr>
            <a:r>
              <a:rPr lang="de-DE" altLang="de-DE" sz="1400">
                <a:solidFill>
                  <a:srgbClr val="000000"/>
                </a:solidFill>
                <a:latin typeface="+mj-lt"/>
              </a:rPr>
              <a:t> günstigere Kabinenheizung</a:t>
            </a:r>
          </a:p>
        </p:txBody>
      </p:sp>
      <p:sp>
        <p:nvSpPr>
          <p:cNvPr id="768014" name="Rectangle 14"/>
          <p:cNvSpPr>
            <a:spLocks noChangeArrowheads="1"/>
          </p:cNvSpPr>
          <p:nvPr/>
        </p:nvSpPr>
        <p:spPr bwMode="auto">
          <a:xfrm>
            <a:off x="5265739" y="1519239"/>
            <a:ext cx="3836987"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latin typeface="+mj-lt"/>
              </a:rPr>
              <a:t>Nachteile:</a:t>
            </a:r>
            <a:endParaRPr lang="de-DE" altLang="de-DE" sz="1400">
              <a:solidFill>
                <a:srgbClr val="000000"/>
              </a:solidFill>
              <a:latin typeface="+mj-lt"/>
            </a:endParaRPr>
          </a:p>
          <a:p>
            <a:pPr eaLnBrk="0" hangingPunct="0">
              <a:lnSpc>
                <a:spcPct val="75000"/>
              </a:lnSpc>
              <a:spcBef>
                <a:spcPct val="50000"/>
              </a:spcBef>
              <a:buFontTx/>
              <a:buChar char="•"/>
            </a:pPr>
            <a:r>
              <a:rPr lang="de-DE" altLang="de-DE" sz="1400">
                <a:solidFill>
                  <a:srgbClr val="000000"/>
                </a:solidFill>
                <a:latin typeface="+mj-lt"/>
              </a:rPr>
              <a:t> erschwerte Zugänglichkeit durch Luftleitbleche</a:t>
            </a:r>
          </a:p>
          <a:p>
            <a:pPr eaLnBrk="0" hangingPunct="0">
              <a:lnSpc>
                <a:spcPct val="75000"/>
              </a:lnSpc>
              <a:spcBef>
                <a:spcPct val="50000"/>
              </a:spcBef>
              <a:buFontTx/>
              <a:buChar char="•"/>
            </a:pPr>
            <a:r>
              <a:rPr lang="de-DE" altLang="de-DE" sz="1400">
                <a:solidFill>
                  <a:srgbClr val="000000"/>
                </a:solidFill>
                <a:latin typeface="+mj-lt"/>
              </a:rPr>
              <a:t> stärkere Geräusche durch das Kühlgebläse</a:t>
            </a:r>
          </a:p>
          <a:p>
            <a:pPr eaLnBrk="0" hangingPunct="0">
              <a:lnSpc>
                <a:spcPct val="75000"/>
              </a:lnSpc>
              <a:spcBef>
                <a:spcPct val="50000"/>
              </a:spcBef>
              <a:buFontTx/>
              <a:buChar char="•"/>
            </a:pPr>
            <a:r>
              <a:rPr lang="de-DE" altLang="de-DE" sz="1400">
                <a:solidFill>
                  <a:srgbClr val="000000"/>
                </a:solidFill>
                <a:latin typeface="+mj-lt"/>
              </a:rPr>
              <a:t> hoher Antriebsleistungsbedarf des Kühlgebläses</a:t>
            </a:r>
          </a:p>
          <a:p>
            <a:pPr eaLnBrk="0" hangingPunct="0">
              <a:lnSpc>
                <a:spcPct val="75000"/>
              </a:lnSpc>
              <a:spcBef>
                <a:spcPct val="50000"/>
              </a:spcBef>
              <a:buFontTx/>
              <a:buChar char="•"/>
            </a:pPr>
            <a:r>
              <a:rPr lang="de-DE" altLang="de-DE" sz="1400">
                <a:solidFill>
                  <a:srgbClr val="000000"/>
                </a:solidFill>
                <a:latin typeface="+mj-lt"/>
              </a:rPr>
              <a:t> größere Schwankungen der Betriebstemperatur</a:t>
            </a:r>
          </a:p>
          <a:p>
            <a:pPr eaLnBrk="0" hangingPunct="0">
              <a:lnSpc>
                <a:spcPct val="75000"/>
              </a:lnSpc>
              <a:spcBef>
                <a:spcPct val="50000"/>
              </a:spcBef>
              <a:buFontTx/>
              <a:buChar char="•"/>
            </a:pPr>
            <a:r>
              <a:rPr lang="de-DE" altLang="de-DE" sz="1400">
                <a:solidFill>
                  <a:srgbClr val="000000"/>
                </a:solidFill>
                <a:latin typeface="+mj-lt"/>
              </a:rPr>
              <a:t> allgemein lautes Motorgeräusch</a:t>
            </a:r>
          </a:p>
        </p:txBody>
      </p:sp>
      <p:sp>
        <p:nvSpPr>
          <p:cNvPr id="768015" name="Rectangle 15"/>
          <p:cNvSpPr>
            <a:spLocks noChangeArrowheads="1"/>
          </p:cNvSpPr>
          <p:nvPr/>
        </p:nvSpPr>
        <p:spPr bwMode="auto">
          <a:xfrm>
            <a:off x="5265739" y="3976688"/>
            <a:ext cx="3754437" cy="18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30000"/>
              </a:lnSpc>
              <a:spcBef>
                <a:spcPct val="50000"/>
              </a:spcBef>
            </a:pPr>
            <a:r>
              <a:rPr lang="de-DE" altLang="de-DE" sz="1400" b="1" u="sng">
                <a:solidFill>
                  <a:srgbClr val="000000"/>
                </a:solidFill>
                <a:latin typeface="+mj-lt"/>
              </a:rPr>
              <a:t>Nachteile:</a:t>
            </a:r>
            <a:endParaRPr lang="de-DE" altLang="de-DE" sz="1400">
              <a:solidFill>
                <a:srgbClr val="000000"/>
              </a:solidFill>
              <a:latin typeface="+mj-lt"/>
            </a:endParaRPr>
          </a:p>
          <a:p>
            <a:pPr eaLnBrk="0" hangingPunct="0">
              <a:lnSpc>
                <a:spcPct val="75000"/>
              </a:lnSpc>
              <a:spcBef>
                <a:spcPct val="50000"/>
              </a:spcBef>
              <a:buFontTx/>
              <a:buChar char="•"/>
            </a:pPr>
            <a:r>
              <a:rPr lang="de-DE" altLang="de-DE" sz="1400">
                <a:solidFill>
                  <a:srgbClr val="000000"/>
                </a:solidFill>
                <a:latin typeface="+mj-lt"/>
              </a:rPr>
              <a:t> größerer Bauaufwand, mehr Gewicht</a:t>
            </a:r>
          </a:p>
          <a:p>
            <a:pPr eaLnBrk="0" hangingPunct="0">
              <a:lnSpc>
                <a:spcPct val="75000"/>
              </a:lnSpc>
              <a:spcBef>
                <a:spcPct val="50000"/>
              </a:spcBef>
              <a:buFontTx/>
              <a:buChar char="•"/>
            </a:pPr>
            <a:r>
              <a:rPr lang="de-DE" altLang="de-DE" sz="1400">
                <a:solidFill>
                  <a:srgbClr val="000000"/>
                </a:solidFill>
                <a:latin typeface="+mj-lt"/>
              </a:rPr>
              <a:t> erheblicher Wartungsaufwand (Frostschutz)</a:t>
            </a:r>
          </a:p>
          <a:p>
            <a:pPr eaLnBrk="0" hangingPunct="0">
              <a:lnSpc>
                <a:spcPct val="75000"/>
              </a:lnSpc>
              <a:spcBef>
                <a:spcPct val="50000"/>
              </a:spcBef>
              <a:buFontTx/>
              <a:buChar char="•"/>
            </a:pPr>
            <a:r>
              <a:rPr lang="de-DE" altLang="de-DE" sz="1400">
                <a:solidFill>
                  <a:srgbClr val="000000"/>
                </a:solidFill>
                <a:latin typeface="+mj-lt"/>
              </a:rPr>
              <a:t> langsameres Erreichen der Betriebstemperatur</a:t>
            </a:r>
          </a:p>
          <a:p>
            <a:pPr eaLnBrk="0" hangingPunct="0">
              <a:lnSpc>
                <a:spcPct val="75000"/>
              </a:lnSpc>
              <a:spcBef>
                <a:spcPct val="50000"/>
              </a:spcBef>
              <a:buFontTx/>
              <a:buChar char="•"/>
            </a:pPr>
            <a:r>
              <a:rPr lang="de-DE" altLang="de-DE" sz="1400">
                <a:solidFill>
                  <a:srgbClr val="000000"/>
                </a:solidFill>
                <a:latin typeface="+mj-lt"/>
              </a:rPr>
              <a:t> Kühlsystem beansprucht viel Platz</a:t>
            </a:r>
          </a:p>
          <a:p>
            <a:pPr eaLnBrk="0" hangingPunct="0">
              <a:lnSpc>
                <a:spcPct val="75000"/>
              </a:lnSpc>
              <a:spcBef>
                <a:spcPct val="50000"/>
              </a:spcBef>
              <a:buFontTx/>
              <a:buChar char="•"/>
            </a:pPr>
            <a:r>
              <a:rPr lang="de-DE" altLang="de-DE" sz="1400">
                <a:solidFill>
                  <a:srgbClr val="000000"/>
                </a:solidFill>
                <a:latin typeface="+mj-lt"/>
              </a:rPr>
              <a:t> störanfälliger durch Undichtigkeiten</a:t>
            </a:r>
          </a:p>
        </p:txBody>
      </p:sp>
    </p:spTree>
    <p:extLst>
      <p:ext uri="{BB962C8B-B14F-4D97-AF65-F5344CB8AC3E}">
        <p14:creationId xmlns:p14="http://schemas.microsoft.com/office/powerpoint/2010/main" val="72384400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68006"/>
                                        </p:tgtEl>
                                        <p:attrNameLst>
                                          <p:attrName>style.visibility</p:attrName>
                                        </p:attrNameLst>
                                      </p:cBhvr>
                                      <p:to>
                                        <p:strVal val="visible"/>
                                      </p:to>
                                    </p:set>
                                    <p:animEffect transition="in" filter="slide(fromBottom)">
                                      <p:cBhvr>
                                        <p:cTn id="7" dur="500"/>
                                        <p:tgtEl>
                                          <p:spTgt spid="768006"/>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768008"/>
                                        </p:tgtEl>
                                        <p:attrNameLst>
                                          <p:attrName>style.visibility</p:attrName>
                                        </p:attrNameLst>
                                      </p:cBhvr>
                                      <p:to>
                                        <p:strVal val="visible"/>
                                      </p:to>
                                    </p:set>
                                    <p:animEffect transition="in" filter="box(out)">
                                      <p:cBhvr>
                                        <p:cTn id="11" dur="500"/>
                                        <p:tgtEl>
                                          <p:spTgt spid="7680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68012">
                                            <p:txEl>
                                              <p:pRg st="0" end="0"/>
                                            </p:txEl>
                                          </p:spTgt>
                                        </p:tgtEl>
                                        <p:attrNameLst>
                                          <p:attrName>style.visibility</p:attrName>
                                        </p:attrNameLst>
                                      </p:cBhvr>
                                      <p:to>
                                        <p:strVal val="visible"/>
                                      </p:to>
                                    </p:set>
                                    <p:animEffect transition="in" filter="wipe(left)">
                                      <p:cBhvr>
                                        <p:cTn id="16" dur="500"/>
                                        <p:tgtEl>
                                          <p:spTgt spid="76801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68012">
                                            <p:txEl>
                                              <p:pRg st="1" end="1"/>
                                            </p:txEl>
                                          </p:spTgt>
                                        </p:tgtEl>
                                        <p:attrNameLst>
                                          <p:attrName>style.visibility</p:attrName>
                                        </p:attrNameLst>
                                      </p:cBhvr>
                                      <p:to>
                                        <p:strVal val="visible"/>
                                      </p:to>
                                    </p:set>
                                    <p:animEffect transition="in" filter="wipe(left)">
                                      <p:cBhvr>
                                        <p:cTn id="21" dur="500"/>
                                        <p:tgtEl>
                                          <p:spTgt spid="768012">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68012">
                                            <p:txEl>
                                              <p:pRg st="2" end="2"/>
                                            </p:txEl>
                                          </p:spTgt>
                                        </p:tgtEl>
                                        <p:attrNameLst>
                                          <p:attrName>style.visibility</p:attrName>
                                        </p:attrNameLst>
                                      </p:cBhvr>
                                      <p:to>
                                        <p:strVal val="visible"/>
                                      </p:to>
                                    </p:set>
                                    <p:animEffect transition="in" filter="wipe(left)">
                                      <p:cBhvr>
                                        <p:cTn id="26" dur="500"/>
                                        <p:tgtEl>
                                          <p:spTgt spid="768012">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68012">
                                            <p:txEl>
                                              <p:pRg st="3" end="3"/>
                                            </p:txEl>
                                          </p:spTgt>
                                        </p:tgtEl>
                                        <p:attrNameLst>
                                          <p:attrName>style.visibility</p:attrName>
                                        </p:attrNameLst>
                                      </p:cBhvr>
                                      <p:to>
                                        <p:strVal val="visible"/>
                                      </p:to>
                                    </p:set>
                                    <p:animEffect transition="in" filter="wipe(left)">
                                      <p:cBhvr>
                                        <p:cTn id="31" dur="500"/>
                                        <p:tgtEl>
                                          <p:spTgt spid="768012">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68012">
                                            <p:txEl>
                                              <p:pRg st="4" end="4"/>
                                            </p:txEl>
                                          </p:spTgt>
                                        </p:tgtEl>
                                        <p:attrNameLst>
                                          <p:attrName>style.visibility</p:attrName>
                                        </p:attrNameLst>
                                      </p:cBhvr>
                                      <p:to>
                                        <p:strVal val="visible"/>
                                      </p:to>
                                    </p:set>
                                    <p:animEffect transition="in" filter="wipe(left)">
                                      <p:cBhvr>
                                        <p:cTn id="36" dur="500"/>
                                        <p:tgtEl>
                                          <p:spTgt spid="768012">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68012">
                                            <p:txEl>
                                              <p:pRg st="5" end="5"/>
                                            </p:txEl>
                                          </p:spTgt>
                                        </p:tgtEl>
                                        <p:attrNameLst>
                                          <p:attrName>style.visibility</p:attrName>
                                        </p:attrNameLst>
                                      </p:cBhvr>
                                      <p:to>
                                        <p:strVal val="visible"/>
                                      </p:to>
                                    </p:set>
                                    <p:animEffect transition="in" filter="wipe(left)">
                                      <p:cBhvr>
                                        <p:cTn id="41" dur="500"/>
                                        <p:tgtEl>
                                          <p:spTgt spid="768012">
                                            <p:txEl>
                                              <p:pRg st="5" end="5"/>
                                            </p:txEl>
                                          </p:spTgt>
                                        </p:tgtEl>
                                      </p:cBhvr>
                                    </p:animEffect>
                                  </p:childTnLst>
                                </p:cTn>
                              </p:par>
                            </p:childTnLst>
                          </p:cTn>
                        </p:par>
                        <p:par>
                          <p:cTn id="42" fill="hold" nodeType="afterGroup">
                            <p:stCondLst>
                              <p:cond delay="500"/>
                            </p:stCondLst>
                            <p:childTnLst>
                              <p:par>
                                <p:cTn id="43" presetID="4" presetClass="entr" presetSubtype="32" fill="hold" grpId="0" nodeType="afterEffect">
                                  <p:stCondLst>
                                    <p:cond delay="0"/>
                                  </p:stCondLst>
                                  <p:childTnLst>
                                    <p:set>
                                      <p:cBhvr>
                                        <p:cTn id="44" dur="1" fill="hold">
                                          <p:stCondLst>
                                            <p:cond delay="0"/>
                                          </p:stCondLst>
                                        </p:cTn>
                                        <p:tgtEl>
                                          <p:spTgt spid="768010"/>
                                        </p:tgtEl>
                                        <p:attrNameLst>
                                          <p:attrName>style.visibility</p:attrName>
                                        </p:attrNameLst>
                                      </p:cBhvr>
                                      <p:to>
                                        <p:strVal val="visible"/>
                                      </p:to>
                                    </p:set>
                                    <p:animEffect transition="in" filter="box(out)">
                                      <p:cBhvr>
                                        <p:cTn id="45" dur="500"/>
                                        <p:tgtEl>
                                          <p:spTgt spid="76801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8014">
                                            <p:txEl>
                                              <p:pRg st="0" end="0"/>
                                            </p:txEl>
                                          </p:spTgt>
                                        </p:tgtEl>
                                        <p:attrNameLst>
                                          <p:attrName>style.visibility</p:attrName>
                                        </p:attrNameLst>
                                      </p:cBhvr>
                                      <p:to>
                                        <p:strVal val="visible"/>
                                      </p:to>
                                    </p:set>
                                    <p:animEffect transition="in" filter="wipe(left)">
                                      <p:cBhvr>
                                        <p:cTn id="50" dur="500"/>
                                        <p:tgtEl>
                                          <p:spTgt spid="768014">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68014">
                                            <p:txEl>
                                              <p:pRg st="1" end="1"/>
                                            </p:txEl>
                                          </p:spTgt>
                                        </p:tgtEl>
                                        <p:attrNameLst>
                                          <p:attrName>style.visibility</p:attrName>
                                        </p:attrNameLst>
                                      </p:cBhvr>
                                      <p:to>
                                        <p:strVal val="visible"/>
                                      </p:to>
                                    </p:set>
                                    <p:animEffect transition="in" filter="wipe(left)">
                                      <p:cBhvr>
                                        <p:cTn id="55" dur="500"/>
                                        <p:tgtEl>
                                          <p:spTgt spid="768014">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68014">
                                            <p:txEl>
                                              <p:pRg st="2" end="2"/>
                                            </p:txEl>
                                          </p:spTgt>
                                        </p:tgtEl>
                                        <p:attrNameLst>
                                          <p:attrName>style.visibility</p:attrName>
                                        </p:attrNameLst>
                                      </p:cBhvr>
                                      <p:to>
                                        <p:strVal val="visible"/>
                                      </p:to>
                                    </p:set>
                                    <p:animEffect transition="in" filter="wipe(left)">
                                      <p:cBhvr>
                                        <p:cTn id="60" dur="500"/>
                                        <p:tgtEl>
                                          <p:spTgt spid="768014">
                                            <p:txEl>
                                              <p:pRg st="2" end="2"/>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68014">
                                            <p:txEl>
                                              <p:pRg st="3" end="3"/>
                                            </p:txEl>
                                          </p:spTgt>
                                        </p:tgtEl>
                                        <p:attrNameLst>
                                          <p:attrName>style.visibility</p:attrName>
                                        </p:attrNameLst>
                                      </p:cBhvr>
                                      <p:to>
                                        <p:strVal val="visible"/>
                                      </p:to>
                                    </p:set>
                                    <p:animEffect transition="in" filter="wipe(left)">
                                      <p:cBhvr>
                                        <p:cTn id="65" dur="500"/>
                                        <p:tgtEl>
                                          <p:spTgt spid="768014">
                                            <p:txEl>
                                              <p:pRg st="3" end="3"/>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68014">
                                            <p:txEl>
                                              <p:pRg st="4" end="4"/>
                                            </p:txEl>
                                          </p:spTgt>
                                        </p:tgtEl>
                                        <p:attrNameLst>
                                          <p:attrName>style.visibility</p:attrName>
                                        </p:attrNameLst>
                                      </p:cBhvr>
                                      <p:to>
                                        <p:strVal val="visible"/>
                                      </p:to>
                                    </p:set>
                                    <p:animEffect transition="in" filter="wipe(left)">
                                      <p:cBhvr>
                                        <p:cTn id="70" dur="500"/>
                                        <p:tgtEl>
                                          <p:spTgt spid="768014">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68014">
                                            <p:txEl>
                                              <p:pRg st="5" end="5"/>
                                            </p:txEl>
                                          </p:spTgt>
                                        </p:tgtEl>
                                        <p:attrNameLst>
                                          <p:attrName>style.visibility</p:attrName>
                                        </p:attrNameLst>
                                      </p:cBhvr>
                                      <p:to>
                                        <p:strVal val="visible"/>
                                      </p:to>
                                    </p:set>
                                    <p:animEffect transition="in" filter="wipe(left)">
                                      <p:cBhvr>
                                        <p:cTn id="75" dur="500"/>
                                        <p:tgtEl>
                                          <p:spTgt spid="768014">
                                            <p:txEl>
                                              <p:pRg st="5" end="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2" presetClass="entr" presetSubtype="4" fill="hold" grpId="0" nodeType="clickEffect">
                                  <p:stCondLst>
                                    <p:cond delay="0"/>
                                  </p:stCondLst>
                                  <p:childTnLst>
                                    <p:set>
                                      <p:cBhvr>
                                        <p:cTn id="79" dur="1" fill="hold">
                                          <p:stCondLst>
                                            <p:cond delay="0"/>
                                          </p:stCondLst>
                                        </p:cTn>
                                        <p:tgtEl>
                                          <p:spTgt spid="768007"/>
                                        </p:tgtEl>
                                        <p:attrNameLst>
                                          <p:attrName>style.visibility</p:attrName>
                                        </p:attrNameLst>
                                      </p:cBhvr>
                                      <p:to>
                                        <p:strVal val="visible"/>
                                      </p:to>
                                    </p:set>
                                    <p:animEffect transition="in" filter="slide(fromBottom)">
                                      <p:cBhvr>
                                        <p:cTn id="80" dur="500"/>
                                        <p:tgtEl>
                                          <p:spTgt spid="768007"/>
                                        </p:tgtEl>
                                      </p:cBhvr>
                                    </p:animEffect>
                                  </p:childTnLst>
                                </p:cTn>
                              </p:par>
                            </p:childTnLst>
                          </p:cTn>
                        </p:par>
                        <p:par>
                          <p:cTn id="81" fill="hold" nodeType="afterGroup">
                            <p:stCondLst>
                              <p:cond delay="500"/>
                            </p:stCondLst>
                            <p:childTnLst>
                              <p:par>
                                <p:cTn id="82" presetID="4" presetClass="entr" presetSubtype="32" fill="hold" grpId="0" nodeType="afterEffect">
                                  <p:stCondLst>
                                    <p:cond delay="0"/>
                                  </p:stCondLst>
                                  <p:childTnLst>
                                    <p:set>
                                      <p:cBhvr>
                                        <p:cTn id="83" dur="1" fill="hold">
                                          <p:stCondLst>
                                            <p:cond delay="0"/>
                                          </p:stCondLst>
                                        </p:cTn>
                                        <p:tgtEl>
                                          <p:spTgt spid="768009"/>
                                        </p:tgtEl>
                                        <p:attrNameLst>
                                          <p:attrName>style.visibility</p:attrName>
                                        </p:attrNameLst>
                                      </p:cBhvr>
                                      <p:to>
                                        <p:strVal val="visible"/>
                                      </p:to>
                                    </p:set>
                                    <p:animEffect transition="in" filter="box(out)">
                                      <p:cBhvr>
                                        <p:cTn id="84" dur="500"/>
                                        <p:tgtEl>
                                          <p:spTgt spid="76800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768013">
                                            <p:txEl>
                                              <p:pRg st="0" end="0"/>
                                            </p:txEl>
                                          </p:spTgt>
                                        </p:tgtEl>
                                        <p:attrNameLst>
                                          <p:attrName>style.visibility</p:attrName>
                                        </p:attrNameLst>
                                      </p:cBhvr>
                                      <p:to>
                                        <p:strVal val="visible"/>
                                      </p:to>
                                    </p:set>
                                    <p:animEffect transition="in" filter="wipe(left)">
                                      <p:cBhvr>
                                        <p:cTn id="89" dur="500"/>
                                        <p:tgtEl>
                                          <p:spTgt spid="768013">
                                            <p:txEl>
                                              <p:pRg st="0" end="0"/>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768013">
                                            <p:txEl>
                                              <p:pRg st="1" end="1"/>
                                            </p:txEl>
                                          </p:spTgt>
                                        </p:tgtEl>
                                        <p:attrNameLst>
                                          <p:attrName>style.visibility</p:attrName>
                                        </p:attrNameLst>
                                      </p:cBhvr>
                                      <p:to>
                                        <p:strVal val="visible"/>
                                      </p:to>
                                    </p:set>
                                    <p:animEffect transition="in" filter="wipe(left)">
                                      <p:cBhvr>
                                        <p:cTn id="94" dur="500"/>
                                        <p:tgtEl>
                                          <p:spTgt spid="768013">
                                            <p:txEl>
                                              <p:pRg st="1" end="1"/>
                                            </p:txEl>
                                          </p:spTgt>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768013">
                                            <p:txEl>
                                              <p:pRg st="2" end="2"/>
                                            </p:txEl>
                                          </p:spTgt>
                                        </p:tgtEl>
                                        <p:attrNameLst>
                                          <p:attrName>style.visibility</p:attrName>
                                        </p:attrNameLst>
                                      </p:cBhvr>
                                      <p:to>
                                        <p:strVal val="visible"/>
                                      </p:to>
                                    </p:set>
                                    <p:animEffect transition="in" filter="wipe(left)">
                                      <p:cBhvr>
                                        <p:cTn id="99" dur="500"/>
                                        <p:tgtEl>
                                          <p:spTgt spid="768013">
                                            <p:txEl>
                                              <p:pRg st="2" end="2"/>
                                            </p:txEl>
                                          </p:spTgt>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768013">
                                            <p:txEl>
                                              <p:pRg st="3" end="3"/>
                                            </p:txEl>
                                          </p:spTgt>
                                        </p:tgtEl>
                                        <p:attrNameLst>
                                          <p:attrName>style.visibility</p:attrName>
                                        </p:attrNameLst>
                                      </p:cBhvr>
                                      <p:to>
                                        <p:strVal val="visible"/>
                                      </p:to>
                                    </p:set>
                                    <p:animEffect transition="in" filter="wipe(left)">
                                      <p:cBhvr>
                                        <p:cTn id="104" dur="500"/>
                                        <p:tgtEl>
                                          <p:spTgt spid="768013">
                                            <p:txEl>
                                              <p:pRg st="3" end="3"/>
                                            </p:txEl>
                                          </p:spTgt>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768013">
                                            <p:txEl>
                                              <p:pRg st="4" end="4"/>
                                            </p:txEl>
                                          </p:spTgt>
                                        </p:tgtEl>
                                        <p:attrNameLst>
                                          <p:attrName>style.visibility</p:attrName>
                                        </p:attrNameLst>
                                      </p:cBhvr>
                                      <p:to>
                                        <p:strVal val="visible"/>
                                      </p:to>
                                    </p:set>
                                    <p:animEffect transition="in" filter="wipe(left)">
                                      <p:cBhvr>
                                        <p:cTn id="109" dur="500"/>
                                        <p:tgtEl>
                                          <p:spTgt spid="768013">
                                            <p:txEl>
                                              <p:pRg st="4" end="4"/>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768013">
                                            <p:txEl>
                                              <p:pRg st="5" end="5"/>
                                            </p:txEl>
                                          </p:spTgt>
                                        </p:tgtEl>
                                        <p:attrNameLst>
                                          <p:attrName>style.visibility</p:attrName>
                                        </p:attrNameLst>
                                      </p:cBhvr>
                                      <p:to>
                                        <p:strVal val="visible"/>
                                      </p:to>
                                    </p:set>
                                    <p:animEffect transition="in" filter="wipe(left)">
                                      <p:cBhvr>
                                        <p:cTn id="114" dur="500"/>
                                        <p:tgtEl>
                                          <p:spTgt spid="768013">
                                            <p:txEl>
                                              <p:pRg st="5" end="5"/>
                                            </p:txEl>
                                          </p:spTgt>
                                        </p:tgtEl>
                                      </p:cBhvr>
                                    </p:animEffect>
                                  </p:childTnLst>
                                </p:cTn>
                              </p:par>
                            </p:childTnLst>
                          </p:cTn>
                        </p:par>
                        <p:par>
                          <p:cTn id="115" fill="hold" nodeType="afterGroup">
                            <p:stCondLst>
                              <p:cond delay="500"/>
                            </p:stCondLst>
                            <p:childTnLst>
                              <p:par>
                                <p:cTn id="116" presetID="4" presetClass="entr" presetSubtype="32" fill="hold" grpId="0" nodeType="afterEffect">
                                  <p:stCondLst>
                                    <p:cond delay="0"/>
                                  </p:stCondLst>
                                  <p:childTnLst>
                                    <p:set>
                                      <p:cBhvr>
                                        <p:cTn id="117" dur="1" fill="hold">
                                          <p:stCondLst>
                                            <p:cond delay="0"/>
                                          </p:stCondLst>
                                        </p:cTn>
                                        <p:tgtEl>
                                          <p:spTgt spid="768011"/>
                                        </p:tgtEl>
                                        <p:attrNameLst>
                                          <p:attrName>style.visibility</p:attrName>
                                        </p:attrNameLst>
                                      </p:cBhvr>
                                      <p:to>
                                        <p:strVal val="visible"/>
                                      </p:to>
                                    </p:set>
                                    <p:animEffect transition="in" filter="box(out)">
                                      <p:cBhvr>
                                        <p:cTn id="118" dur="500"/>
                                        <p:tgtEl>
                                          <p:spTgt spid="768011"/>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768015">
                                            <p:txEl>
                                              <p:pRg st="0" end="0"/>
                                            </p:txEl>
                                          </p:spTgt>
                                        </p:tgtEl>
                                        <p:attrNameLst>
                                          <p:attrName>style.visibility</p:attrName>
                                        </p:attrNameLst>
                                      </p:cBhvr>
                                      <p:to>
                                        <p:strVal val="visible"/>
                                      </p:to>
                                    </p:set>
                                    <p:animEffect transition="in" filter="wipe(left)">
                                      <p:cBhvr>
                                        <p:cTn id="123" dur="500"/>
                                        <p:tgtEl>
                                          <p:spTgt spid="768015">
                                            <p:txEl>
                                              <p:pRg st="0" end="0"/>
                                            </p:txEl>
                                          </p:spTgt>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768015">
                                            <p:txEl>
                                              <p:pRg st="1" end="1"/>
                                            </p:txEl>
                                          </p:spTgt>
                                        </p:tgtEl>
                                        <p:attrNameLst>
                                          <p:attrName>style.visibility</p:attrName>
                                        </p:attrNameLst>
                                      </p:cBhvr>
                                      <p:to>
                                        <p:strVal val="visible"/>
                                      </p:to>
                                    </p:set>
                                    <p:animEffect transition="in" filter="wipe(left)">
                                      <p:cBhvr>
                                        <p:cTn id="128" dur="500"/>
                                        <p:tgtEl>
                                          <p:spTgt spid="768015">
                                            <p:txEl>
                                              <p:pRg st="1" end="1"/>
                                            </p:txEl>
                                          </p:spTgt>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768015">
                                            <p:txEl>
                                              <p:pRg st="2" end="2"/>
                                            </p:txEl>
                                          </p:spTgt>
                                        </p:tgtEl>
                                        <p:attrNameLst>
                                          <p:attrName>style.visibility</p:attrName>
                                        </p:attrNameLst>
                                      </p:cBhvr>
                                      <p:to>
                                        <p:strVal val="visible"/>
                                      </p:to>
                                    </p:set>
                                    <p:animEffect transition="in" filter="wipe(left)">
                                      <p:cBhvr>
                                        <p:cTn id="133" dur="500"/>
                                        <p:tgtEl>
                                          <p:spTgt spid="768015">
                                            <p:txEl>
                                              <p:pRg st="2" end="2"/>
                                            </p:txEl>
                                          </p:spTgt>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768015">
                                            <p:txEl>
                                              <p:pRg st="3" end="3"/>
                                            </p:txEl>
                                          </p:spTgt>
                                        </p:tgtEl>
                                        <p:attrNameLst>
                                          <p:attrName>style.visibility</p:attrName>
                                        </p:attrNameLst>
                                      </p:cBhvr>
                                      <p:to>
                                        <p:strVal val="visible"/>
                                      </p:to>
                                    </p:set>
                                    <p:animEffect transition="in" filter="wipe(left)">
                                      <p:cBhvr>
                                        <p:cTn id="138" dur="500"/>
                                        <p:tgtEl>
                                          <p:spTgt spid="768015">
                                            <p:txEl>
                                              <p:pRg st="3" end="3"/>
                                            </p:txEl>
                                          </p:spTgt>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68015">
                                            <p:txEl>
                                              <p:pRg st="4" end="4"/>
                                            </p:txEl>
                                          </p:spTgt>
                                        </p:tgtEl>
                                        <p:attrNameLst>
                                          <p:attrName>style.visibility</p:attrName>
                                        </p:attrNameLst>
                                      </p:cBhvr>
                                      <p:to>
                                        <p:strVal val="visible"/>
                                      </p:to>
                                    </p:set>
                                    <p:animEffect transition="in" filter="wipe(left)">
                                      <p:cBhvr>
                                        <p:cTn id="143" dur="500"/>
                                        <p:tgtEl>
                                          <p:spTgt spid="768015">
                                            <p:txEl>
                                              <p:pRg st="4" end="4"/>
                                            </p:txEl>
                                          </p:spTgt>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768015">
                                            <p:txEl>
                                              <p:pRg st="5" end="5"/>
                                            </p:txEl>
                                          </p:spTgt>
                                        </p:tgtEl>
                                        <p:attrNameLst>
                                          <p:attrName>style.visibility</p:attrName>
                                        </p:attrNameLst>
                                      </p:cBhvr>
                                      <p:to>
                                        <p:strVal val="visible"/>
                                      </p:to>
                                    </p:set>
                                    <p:animEffect transition="in" filter="wipe(left)">
                                      <p:cBhvr>
                                        <p:cTn id="148" dur="500"/>
                                        <p:tgtEl>
                                          <p:spTgt spid="7680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6" grpId="0" autoUpdateAnimBg="0"/>
      <p:bldP spid="768007" grpId="0" autoUpdateAnimBg="0"/>
      <p:bldP spid="768008" grpId="0" animBg="1"/>
      <p:bldP spid="768009" grpId="0" animBg="1"/>
      <p:bldP spid="768010" grpId="0" animBg="1"/>
      <p:bldP spid="768011" grpId="0" animBg="1"/>
      <p:bldP spid="768012" grpId="0" build="p" autoUpdateAnimBg="0"/>
      <p:bldP spid="768013" grpId="0" build="p" autoUpdateAnimBg="0"/>
      <p:bldP spid="768014" grpId="0" build="p" autoUpdateAnimBg="0"/>
      <p:bldP spid="76801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Herausforderung Kühlung</a:t>
            </a:r>
          </a:p>
        </p:txBody>
      </p:sp>
      <p:sp>
        <p:nvSpPr>
          <p:cNvPr id="6" name="Inhaltsplatzhalter 5"/>
          <p:cNvSpPr>
            <a:spLocks noGrp="1"/>
          </p:cNvSpPr>
          <p:nvPr>
            <p:ph idx="1"/>
          </p:nvPr>
        </p:nvSpPr>
        <p:spPr>
          <a:xfrm>
            <a:off x="311284" y="798513"/>
            <a:ext cx="9466252" cy="4934743"/>
          </a:xfrm>
        </p:spPr>
        <p:txBody>
          <a:bodyPr/>
          <a:lstStyle/>
          <a:p>
            <a:r>
              <a:rPr lang="de-DE" sz="2200" dirty="0"/>
              <a:t>Die Kühlsysteme moderner Traktoren und Arbeitsmaschinen müssen heute mehr leisten denn je, da gleich mehrere Wärmetauscher vom </a:t>
            </a:r>
            <a:r>
              <a:rPr lang="de-DE" sz="2200" dirty="0" err="1"/>
              <a:t>Lüfterventilator</a:t>
            </a:r>
            <a:r>
              <a:rPr lang="de-DE" sz="2200" dirty="0"/>
              <a:t> mit einer ausreichenden Menge </a:t>
            </a:r>
            <a:r>
              <a:rPr lang="de-DE" sz="2200" dirty="0" err="1"/>
              <a:t>Kühlluft</a:t>
            </a:r>
            <a:r>
              <a:rPr lang="de-DE" sz="2200" dirty="0"/>
              <a:t> versorgt werden müssen. Neben dem traditionellen Wärmetauscher für die Motorkühlflüssigkeit werden weitere Kühler installiert: das Hydraulik-/Getriebeöl muss gekühlt werden, vom Kondensator der Klimaanlage muss Wärme abgeführt werden und die strengen Abgasvorschriften lassen sich oft nur noch mit </a:t>
            </a:r>
            <a:r>
              <a:rPr lang="de-DE" sz="2200" dirty="0" err="1"/>
              <a:t>Ladeluft</a:t>
            </a:r>
            <a:r>
              <a:rPr lang="de-DE" sz="2200" dirty="0"/>
              <a:t> und Kraftstoffkühler einhalten. Die logische Forderung nach größeren Kühlern steht allerdings im Widerspruch zu aktuellen Trends im Schlepperbau. Dies sind eine kompakte Bauweise, sodass der Schlepper wendig und handlich bleibt, größere Räder auch an der Vorderachse, mehr Übersicht durch Schräghauben sowie erweiterte Anbauräume in der Fronthydraulik. All dies schränkt den verfügbaren Platz für Kühler am Traktor stark ein. </a:t>
            </a:r>
          </a:p>
          <a:p>
            <a:r>
              <a:rPr lang="de-DE" sz="2200" dirty="0"/>
              <a:t> </a:t>
            </a:r>
          </a:p>
          <a:p>
            <a:endParaRPr lang="de-DE" sz="2200" dirty="0"/>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63</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a:t>
            </a:r>
          </a:p>
        </p:txBody>
      </p:sp>
    </p:spTree>
    <p:extLst>
      <p:ext uri="{BB962C8B-B14F-4D97-AF65-F5344CB8AC3E}">
        <p14:creationId xmlns:p14="http://schemas.microsoft.com/office/powerpoint/2010/main" val="3155630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liennummernplatzhalter 3"/>
          <p:cNvSpPr>
            <a:spLocks noGrp="1"/>
          </p:cNvSpPr>
          <p:nvPr>
            <p:ph type="sldNum" sz="quarter" idx="10"/>
          </p:nvPr>
        </p:nvSpPr>
        <p:spPr/>
        <p:txBody>
          <a:bodyPr/>
          <a:lstStyle/>
          <a:p>
            <a:r>
              <a:rPr lang="de-DE" altLang="de-DE" sz="1100">
                <a:latin typeface="+mj-lt"/>
              </a:rPr>
              <a:t> Folie </a:t>
            </a:r>
            <a:fld id="{1B4A3D9B-DBC2-450A-BBFB-538224953BAA}" type="slidenum">
              <a:rPr lang="de-DE" altLang="de-DE" sz="1100">
                <a:latin typeface="+mj-lt"/>
              </a:rPr>
              <a:pPr/>
              <a:t>64</a:t>
            </a:fld>
            <a:endParaRPr lang="de-DE" altLang="de-DE" sz="1100">
              <a:latin typeface="+mj-lt"/>
            </a:endParaRPr>
          </a:p>
        </p:txBody>
      </p:sp>
      <p:sp>
        <p:nvSpPr>
          <p:cNvPr id="15" name="Fußzeilenplatzhalter 4"/>
          <p:cNvSpPr>
            <a:spLocks noGrp="1"/>
          </p:cNvSpPr>
          <p:nvPr>
            <p:ph type="ftr" sz="quarter" idx="11"/>
          </p:nvPr>
        </p:nvSpPr>
        <p:spPr/>
        <p:txBody>
          <a:bodyPr/>
          <a:lstStyle/>
          <a:p>
            <a:r>
              <a:rPr lang="de-DE" altLang="de-DE" sz="1100" dirty="0">
                <a:latin typeface="+mj-lt"/>
              </a:rPr>
              <a:t>HSWT    Prof. Dr. U. Groß                                Motor Grundlagen</a:t>
            </a:r>
          </a:p>
        </p:txBody>
      </p:sp>
      <p:sp>
        <p:nvSpPr>
          <p:cNvPr id="872450" name="Rectangle 2"/>
          <p:cNvSpPr>
            <a:spLocks noGrp="1" noChangeArrowheads="1"/>
          </p:cNvSpPr>
          <p:nvPr>
            <p:ph type="title"/>
          </p:nvPr>
        </p:nvSpPr>
        <p:spPr/>
        <p:txBody>
          <a:bodyPr/>
          <a:lstStyle/>
          <a:p>
            <a:r>
              <a:rPr lang="en-GB" altLang="de-DE" sz="3600" dirty="0" err="1"/>
              <a:t>Kühlerpaket</a:t>
            </a:r>
            <a:endParaRPr lang="en-GB" altLang="de-DE" sz="3600" dirty="0"/>
          </a:p>
        </p:txBody>
      </p:sp>
      <p:pic>
        <p:nvPicPr>
          <p:cNvPr id="872451" name="Picture 3" descr="PA24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064" y="1301750"/>
            <a:ext cx="3800475" cy="5067300"/>
          </a:xfrm>
          <a:prstGeom prst="rect">
            <a:avLst/>
          </a:prstGeom>
          <a:noFill/>
          <a:extLst>
            <a:ext uri="{909E8E84-426E-40DD-AFC4-6F175D3DCCD1}">
              <a14:hiddenFill xmlns:a14="http://schemas.microsoft.com/office/drawing/2010/main">
                <a:solidFill>
                  <a:srgbClr val="FFFFFF"/>
                </a:solidFill>
              </a14:hiddenFill>
            </a:ext>
          </a:extLst>
        </p:spPr>
      </p:pic>
      <p:sp>
        <p:nvSpPr>
          <p:cNvPr id="872452" name="Line 4"/>
          <p:cNvSpPr>
            <a:spLocks noChangeShapeType="1"/>
          </p:cNvSpPr>
          <p:nvPr/>
        </p:nvSpPr>
        <p:spPr bwMode="auto">
          <a:xfrm flipH="1">
            <a:off x="5427664" y="2239964"/>
            <a:ext cx="1760537" cy="81597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3200">
              <a:latin typeface="+mj-lt"/>
            </a:endParaRPr>
          </a:p>
        </p:txBody>
      </p:sp>
      <p:sp>
        <p:nvSpPr>
          <p:cNvPr id="872453" name="Text Box 5"/>
          <p:cNvSpPr txBox="1">
            <a:spLocks noChangeArrowheads="1"/>
          </p:cNvSpPr>
          <p:nvPr/>
        </p:nvSpPr>
        <p:spPr bwMode="auto">
          <a:xfrm>
            <a:off x="7046914" y="2116138"/>
            <a:ext cx="2154237" cy="36930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algn="l" defTabSz="565150">
              <a:tabLst>
                <a:tab pos="715963" algn="l"/>
                <a:tab pos="898525" algn="l"/>
                <a:tab pos="982663" algn="l"/>
              </a:tabLst>
              <a:defRPr>
                <a:solidFill>
                  <a:schemeClr val="tx1"/>
                </a:solidFill>
                <a:latin typeface="Arial" charset="0"/>
              </a:defRPr>
            </a:lvl1pPr>
            <a:lvl2pPr algn="l" defTabSz="565150">
              <a:tabLst>
                <a:tab pos="715963" algn="l"/>
                <a:tab pos="898525" algn="l"/>
                <a:tab pos="982663" algn="l"/>
              </a:tabLst>
              <a:defRPr>
                <a:solidFill>
                  <a:schemeClr val="tx1"/>
                </a:solidFill>
                <a:latin typeface="Arial" charset="0"/>
              </a:defRPr>
            </a:lvl2pPr>
            <a:lvl3pPr algn="l" defTabSz="565150">
              <a:tabLst>
                <a:tab pos="715963" algn="l"/>
                <a:tab pos="898525" algn="l"/>
                <a:tab pos="982663" algn="l"/>
              </a:tabLst>
              <a:defRPr>
                <a:solidFill>
                  <a:schemeClr val="tx1"/>
                </a:solidFill>
                <a:latin typeface="Arial" charset="0"/>
              </a:defRPr>
            </a:lvl3pPr>
            <a:lvl4pPr algn="l" defTabSz="565150">
              <a:tabLst>
                <a:tab pos="715963" algn="l"/>
                <a:tab pos="898525" algn="l"/>
                <a:tab pos="982663" algn="l"/>
              </a:tabLst>
              <a:defRPr>
                <a:solidFill>
                  <a:schemeClr val="tx1"/>
                </a:solidFill>
                <a:latin typeface="Arial" charset="0"/>
              </a:defRPr>
            </a:lvl4pPr>
            <a:lvl5pPr algn="l" defTabSz="565150">
              <a:tabLst>
                <a:tab pos="715963" algn="l"/>
                <a:tab pos="898525" algn="l"/>
                <a:tab pos="982663" algn="l"/>
              </a:tabLst>
              <a:defRPr>
                <a:solidFill>
                  <a:schemeClr val="tx1"/>
                </a:solidFill>
                <a:latin typeface="Arial" charset="0"/>
              </a:defRPr>
            </a:lvl5pPr>
            <a:lvl6pPr defTabSz="565150" fontAlgn="base">
              <a:spcBef>
                <a:spcPct val="0"/>
              </a:spcBef>
              <a:spcAft>
                <a:spcPct val="0"/>
              </a:spcAft>
              <a:tabLst>
                <a:tab pos="715963" algn="l"/>
                <a:tab pos="898525" algn="l"/>
                <a:tab pos="982663" algn="l"/>
              </a:tabLst>
              <a:defRPr>
                <a:solidFill>
                  <a:schemeClr val="tx1"/>
                </a:solidFill>
                <a:latin typeface="Arial" charset="0"/>
              </a:defRPr>
            </a:lvl6pPr>
            <a:lvl7pPr defTabSz="565150" fontAlgn="base">
              <a:spcBef>
                <a:spcPct val="0"/>
              </a:spcBef>
              <a:spcAft>
                <a:spcPct val="0"/>
              </a:spcAft>
              <a:tabLst>
                <a:tab pos="715963" algn="l"/>
                <a:tab pos="898525" algn="l"/>
                <a:tab pos="982663" algn="l"/>
              </a:tabLst>
              <a:defRPr>
                <a:solidFill>
                  <a:schemeClr val="tx1"/>
                </a:solidFill>
                <a:latin typeface="Arial" charset="0"/>
              </a:defRPr>
            </a:lvl7pPr>
            <a:lvl8pPr defTabSz="565150" fontAlgn="base">
              <a:spcBef>
                <a:spcPct val="0"/>
              </a:spcBef>
              <a:spcAft>
                <a:spcPct val="0"/>
              </a:spcAft>
              <a:tabLst>
                <a:tab pos="715963" algn="l"/>
                <a:tab pos="898525" algn="l"/>
                <a:tab pos="982663" algn="l"/>
              </a:tabLst>
              <a:defRPr>
                <a:solidFill>
                  <a:schemeClr val="tx1"/>
                </a:solidFill>
                <a:latin typeface="Arial" charset="0"/>
              </a:defRPr>
            </a:lvl8pPr>
            <a:lvl9pPr defTabSz="565150" fontAlgn="base">
              <a:spcBef>
                <a:spcPct val="0"/>
              </a:spcBef>
              <a:spcAft>
                <a:spcPct val="0"/>
              </a:spcAft>
              <a:tabLst>
                <a:tab pos="715963" algn="l"/>
                <a:tab pos="898525" algn="l"/>
                <a:tab pos="982663" algn="l"/>
              </a:tabLst>
              <a:defRPr>
                <a:solidFill>
                  <a:schemeClr val="tx1"/>
                </a:solidFill>
                <a:latin typeface="Arial" charset="0"/>
              </a:defRPr>
            </a:lvl9pPr>
          </a:lstStyle>
          <a:p>
            <a:pPr algn="ctr" eaLnBrk="0" hangingPunct="0">
              <a:spcBef>
                <a:spcPct val="50000"/>
              </a:spcBef>
            </a:pPr>
            <a:r>
              <a:rPr lang="de-DE" altLang="de-DE" sz="1800" b="1">
                <a:latin typeface="+mj-lt"/>
              </a:rPr>
              <a:t>Ladeluftkühler </a:t>
            </a:r>
          </a:p>
        </p:txBody>
      </p:sp>
      <p:sp>
        <p:nvSpPr>
          <p:cNvPr id="872454" name="Line 6"/>
          <p:cNvSpPr>
            <a:spLocks noChangeShapeType="1"/>
          </p:cNvSpPr>
          <p:nvPr/>
        </p:nvSpPr>
        <p:spPr bwMode="auto">
          <a:xfrm flipH="1">
            <a:off x="5969000" y="2727325"/>
            <a:ext cx="1733550" cy="5461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3200">
              <a:latin typeface="+mj-lt"/>
            </a:endParaRPr>
          </a:p>
        </p:txBody>
      </p:sp>
      <p:sp>
        <p:nvSpPr>
          <p:cNvPr id="872455" name="Text Box 7"/>
          <p:cNvSpPr txBox="1">
            <a:spLocks noChangeArrowheads="1"/>
          </p:cNvSpPr>
          <p:nvPr/>
        </p:nvSpPr>
        <p:spPr bwMode="auto">
          <a:xfrm>
            <a:off x="7329488" y="2614613"/>
            <a:ext cx="2209800" cy="36930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3" tIns="45707" rIns="91413" bIns="45707">
            <a:spAutoFit/>
          </a:bodyPr>
          <a:lstStyle>
            <a:lvl1pPr algn="l" defTabSz="565150">
              <a:tabLst>
                <a:tab pos="715963" algn="l"/>
                <a:tab pos="898525" algn="l"/>
                <a:tab pos="982663" algn="l"/>
              </a:tabLst>
              <a:defRPr>
                <a:solidFill>
                  <a:schemeClr val="tx1"/>
                </a:solidFill>
                <a:latin typeface="Arial" charset="0"/>
              </a:defRPr>
            </a:lvl1pPr>
            <a:lvl2pPr algn="l" defTabSz="565150">
              <a:tabLst>
                <a:tab pos="715963" algn="l"/>
                <a:tab pos="898525" algn="l"/>
                <a:tab pos="982663" algn="l"/>
              </a:tabLst>
              <a:defRPr>
                <a:solidFill>
                  <a:schemeClr val="tx1"/>
                </a:solidFill>
                <a:latin typeface="Arial" charset="0"/>
              </a:defRPr>
            </a:lvl2pPr>
            <a:lvl3pPr algn="l" defTabSz="565150">
              <a:tabLst>
                <a:tab pos="715963" algn="l"/>
                <a:tab pos="898525" algn="l"/>
                <a:tab pos="982663" algn="l"/>
              </a:tabLst>
              <a:defRPr>
                <a:solidFill>
                  <a:schemeClr val="tx1"/>
                </a:solidFill>
                <a:latin typeface="Arial" charset="0"/>
              </a:defRPr>
            </a:lvl3pPr>
            <a:lvl4pPr algn="l" defTabSz="565150">
              <a:tabLst>
                <a:tab pos="715963" algn="l"/>
                <a:tab pos="898525" algn="l"/>
                <a:tab pos="982663" algn="l"/>
              </a:tabLst>
              <a:defRPr>
                <a:solidFill>
                  <a:schemeClr val="tx1"/>
                </a:solidFill>
                <a:latin typeface="Arial" charset="0"/>
              </a:defRPr>
            </a:lvl4pPr>
            <a:lvl5pPr algn="l" defTabSz="565150">
              <a:tabLst>
                <a:tab pos="715963" algn="l"/>
                <a:tab pos="898525" algn="l"/>
                <a:tab pos="982663" algn="l"/>
              </a:tabLst>
              <a:defRPr>
                <a:solidFill>
                  <a:schemeClr val="tx1"/>
                </a:solidFill>
                <a:latin typeface="Arial" charset="0"/>
              </a:defRPr>
            </a:lvl5pPr>
            <a:lvl6pPr defTabSz="565150" fontAlgn="base">
              <a:spcBef>
                <a:spcPct val="0"/>
              </a:spcBef>
              <a:spcAft>
                <a:spcPct val="0"/>
              </a:spcAft>
              <a:tabLst>
                <a:tab pos="715963" algn="l"/>
                <a:tab pos="898525" algn="l"/>
                <a:tab pos="982663" algn="l"/>
              </a:tabLst>
              <a:defRPr>
                <a:solidFill>
                  <a:schemeClr val="tx1"/>
                </a:solidFill>
                <a:latin typeface="Arial" charset="0"/>
              </a:defRPr>
            </a:lvl6pPr>
            <a:lvl7pPr defTabSz="565150" fontAlgn="base">
              <a:spcBef>
                <a:spcPct val="0"/>
              </a:spcBef>
              <a:spcAft>
                <a:spcPct val="0"/>
              </a:spcAft>
              <a:tabLst>
                <a:tab pos="715963" algn="l"/>
                <a:tab pos="898525" algn="l"/>
                <a:tab pos="982663" algn="l"/>
              </a:tabLst>
              <a:defRPr>
                <a:solidFill>
                  <a:schemeClr val="tx1"/>
                </a:solidFill>
                <a:latin typeface="Arial" charset="0"/>
              </a:defRPr>
            </a:lvl7pPr>
            <a:lvl8pPr defTabSz="565150" fontAlgn="base">
              <a:spcBef>
                <a:spcPct val="0"/>
              </a:spcBef>
              <a:spcAft>
                <a:spcPct val="0"/>
              </a:spcAft>
              <a:tabLst>
                <a:tab pos="715963" algn="l"/>
                <a:tab pos="898525" algn="l"/>
                <a:tab pos="982663" algn="l"/>
              </a:tabLst>
              <a:defRPr>
                <a:solidFill>
                  <a:schemeClr val="tx1"/>
                </a:solidFill>
                <a:latin typeface="Arial" charset="0"/>
              </a:defRPr>
            </a:lvl8pPr>
            <a:lvl9pPr defTabSz="565150" fontAlgn="base">
              <a:spcBef>
                <a:spcPct val="0"/>
              </a:spcBef>
              <a:spcAft>
                <a:spcPct val="0"/>
              </a:spcAft>
              <a:tabLst>
                <a:tab pos="715963" algn="l"/>
                <a:tab pos="898525" algn="l"/>
                <a:tab pos="982663" algn="l"/>
              </a:tabLst>
              <a:defRPr>
                <a:solidFill>
                  <a:schemeClr val="tx1"/>
                </a:solidFill>
                <a:latin typeface="Arial" charset="0"/>
              </a:defRPr>
            </a:lvl9pPr>
          </a:lstStyle>
          <a:p>
            <a:pPr algn="ctr" eaLnBrk="0" hangingPunct="0">
              <a:spcBef>
                <a:spcPct val="50000"/>
              </a:spcBef>
            </a:pPr>
            <a:r>
              <a:rPr lang="de-DE" altLang="de-DE" sz="1800" b="1" dirty="0">
                <a:latin typeface="+mj-lt"/>
              </a:rPr>
              <a:t>Klimakondensator</a:t>
            </a:r>
          </a:p>
        </p:txBody>
      </p:sp>
      <p:sp>
        <p:nvSpPr>
          <p:cNvPr id="872456" name="Line 8"/>
          <p:cNvSpPr>
            <a:spLocks noChangeShapeType="1"/>
          </p:cNvSpPr>
          <p:nvPr/>
        </p:nvSpPr>
        <p:spPr bwMode="auto">
          <a:xfrm flipH="1">
            <a:off x="5868988" y="3933826"/>
            <a:ext cx="1460500" cy="67627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3200">
              <a:latin typeface="+mj-lt"/>
            </a:endParaRPr>
          </a:p>
        </p:txBody>
      </p:sp>
      <p:sp>
        <p:nvSpPr>
          <p:cNvPr id="872457" name="Text Box 9"/>
          <p:cNvSpPr txBox="1">
            <a:spLocks noChangeArrowheads="1"/>
          </p:cNvSpPr>
          <p:nvPr/>
        </p:nvSpPr>
        <p:spPr bwMode="auto">
          <a:xfrm>
            <a:off x="7113588" y="3716338"/>
            <a:ext cx="2233612" cy="36930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algn="l" defTabSz="565150">
              <a:tabLst>
                <a:tab pos="715963" algn="l"/>
                <a:tab pos="898525" algn="l"/>
                <a:tab pos="982663" algn="l"/>
              </a:tabLst>
              <a:defRPr>
                <a:solidFill>
                  <a:schemeClr val="tx1"/>
                </a:solidFill>
                <a:latin typeface="Arial" charset="0"/>
              </a:defRPr>
            </a:lvl1pPr>
            <a:lvl2pPr algn="l" defTabSz="565150">
              <a:tabLst>
                <a:tab pos="715963" algn="l"/>
                <a:tab pos="898525" algn="l"/>
                <a:tab pos="982663" algn="l"/>
              </a:tabLst>
              <a:defRPr>
                <a:solidFill>
                  <a:schemeClr val="tx1"/>
                </a:solidFill>
                <a:latin typeface="Arial" charset="0"/>
              </a:defRPr>
            </a:lvl2pPr>
            <a:lvl3pPr algn="l" defTabSz="565150">
              <a:tabLst>
                <a:tab pos="715963" algn="l"/>
                <a:tab pos="898525" algn="l"/>
                <a:tab pos="982663" algn="l"/>
              </a:tabLst>
              <a:defRPr>
                <a:solidFill>
                  <a:schemeClr val="tx1"/>
                </a:solidFill>
                <a:latin typeface="Arial" charset="0"/>
              </a:defRPr>
            </a:lvl3pPr>
            <a:lvl4pPr algn="l" defTabSz="565150">
              <a:tabLst>
                <a:tab pos="715963" algn="l"/>
                <a:tab pos="898525" algn="l"/>
                <a:tab pos="982663" algn="l"/>
              </a:tabLst>
              <a:defRPr>
                <a:solidFill>
                  <a:schemeClr val="tx1"/>
                </a:solidFill>
                <a:latin typeface="Arial" charset="0"/>
              </a:defRPr>
            </a:lvl4pPr>
            <a:lvl5pPr algn="l" defTabSz="565150">
              <a:tabLst>
                <a:tab pos="715963" algn="l"/>
                <a:tab pos="898525" algn="l"/>
                <a:tab pos="982663" algn="l"/>
              </a:tabLst>
              <a:defRPr>
                <a:solidFill>
                  <a:schemeClr val="tx1"/>
                </a:solidFill>
                <a:latin typeface="Arial" charset="0"/>
              </a:defRPr>
            </a:lvl5pPr>
            <a:lvl6pPr defTabSz="565150" fontAlgn="base">
              <a:spcBef>
                <a:spcPct val="0"/>
              </a:spcBef>
              <a:spcAft>
                <a:spcPct val="0"/>
              </a:spcAft>
              <a:tabLst>
                <a:tab pos="715963" algn="l"/>
                <a:tab pos="898525" algn="l"/>
                <a:tab pos="982663" algn="l"/>
              </a:tabLst>
              <a:defRPr>
                <a:solidFill>
                  <a:schemeClr val="tx1"/>
                </a:solidFill>
                <a:latin typeface="Arial" charset="0"/>
              </a:defRPr>
            </a:lvl6pPr>
            <a:lvl7pPr defTabSz="565150" fontAlgn="base">
              <a:spcBef>
                <a:spcPct val="0"/>
              </a:spcBef>
              <a:spcAft>
                <a:spcPct val="0"/>
              </a:spcAft>
              <a:tabLst>
                <a:tab pos="715963" algn="l"/>
                <a:tab pos="898525" algn="l"/>
                <a:tab pos="982663" algn="l"/>
              </a:tabLst>
              <a:defRPr>
                <a:solidFill>
                  <a:schemeClr val="tx1"/>
                </a:solidFill>
                <a:latin typeface="Arial" charset="0"/>
              </a:defRPr>
            </a:lvl7pPr>
            <a:lvl8pPr defTabSz="565150" fontAlgn="base">
              <a:spcBef>
                <a:spcPct val="0"/>
              </a:spcBef>
              <a:spcAft>
                <a:spcPct val="0"/>
              </a:spcAft>
              <a:tabLst>
                <a:tab pos="715963" algn="l"/>
                <a:tab pos="898525" algn="l"/>
                <a:tab pos="982663" algn="l"/>
              </a:tabLst>
              <a:defRPr>
                <a:solidFill>
                  <a:schemeClr val="tx1"/>
                </a:solidFill>
                <a:latin typeface="Arial" charset="0"/>
              </a:defRPr>
            </a:lvl8pPr>
            <a:lvl9pPr defTabSz="565150" fontAlgn="base">
              <a:spcBef>
                <a:spcPct val="0"/>
              </a:spcBef>
              <a:spcAft>
                <a:spcPct val="0"/>
              </a:spcAft>
              <a:tabLst>
                <a:tab pos="715963" algn="l"/>
                <a:tab pos="898525" algn="l"/>
                <a:tab pos="982663" algn="l"/>
              </a:tabLst>
              <a:defRPr>
                <a:solidFill>
                  <a:schemeClr val="tx1"/>
                </a:solidFill>
                <a:latin typeface="Arial" charset="0"/>
              </a:defRPr>
            </a:lvl9pPr>
          </a:lstStyle>
          <a:p>
            <a:pPr algn="ctr" eaLnBrk="0" hangingPunct="0">
              <a:spcBef>
                <a:spcPct val="50000"/>
              </a:spcBef>
            </a:pPr>
            <a:r>
              <a:rPr lang="de-DE" altLang="de-DE" sz="1800" b="1">
                <a:latin typeface="+mj-lt"/>
              </a:rPr>
              <a:t>Hydraulikölkühler</a:t>
            </a:r>
          </a:p>
        </p:txBody>
      </p:sp>
      <p:sp>
        <p:nvSpPr>
          <p:cNvPr id="872458" name="Line 10"/>
          <p:cNvSpPr>
            <a:spLocks noChangeShapeType="1"/>
          </p:cNvSpPr>
          <p:nvPr/>
        </p:nvSpPr>
        <p:spPr bwMode="auto">
          <a:xfrm>
            <a:off x="2789239" y="3198813"/>
            <a:ext cx="1608137" cy="42386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3200">
              <a:latin typeface="+mj-lt"/>
            </a:endParaRPr>
          </a:p>
        </p:txBody>
      </p:sp>
      <p:sp>
        <p:nvSpPr>
          <p:cNvPr id="872459" name="Text Box 11"/>
          <p:cNvSpPr txBox="1">
            <a:spLocks noChangeArrowheads="1"/>
          </p:cNvSpPr>
          <p:nvPr/>
        </p:nvSpPr>
        <p:spPr bwMode="auto">
          <a:xfrm>
            <a:off x="704851" y="3028950"/>
            <a:ext cx="2200275" cy="36930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algn="l" defTabSz="565150">
              <a:tabLst>
                <a:tab pos="715963" algn="l"/>
                <a:tab pos="898525" algn="l"/>
                <a:tab pos="982663" algn="l"/>
              </a:tabLst>
              <a:defRPr>
                <a:solidFill>
                  <a:schemeClr val="tx1"/>
                </a:solidFill>
                <a:latin typeface="Arial" charset="0"/>
              </a:defRPr>
            </a:lvl1pPr>
            <a:lvl2pPr algn="l" defTabSz="565150">
              <a:tabLst>
                <a:tab pos="715963" algn="l"/>
                <a:tab pos="898525" algn="l"/>
                <a:tab pos="982663" algn="l"/>
              </a:tabLst>
              <a:defRPr>
                <a:solidFill>
                  <a:schemeClr val="tx1"/>
                </a:solidFill>
                <a:latin typeface="Arial" charset="0"/>
              </a:defRPr>
            </a:lvl2pPr>
            <a:lvl3pPr algn="l" defTabSz="565150">
              <a:tabLst>
                <a:tab pos="715963" algn="l"/>
                <a:tab pos="898525" algn="l"/>
                <a:tab pos="982663" algn="l"/>
              </a:tabLst>
              <a:defRPr>
                <a:solidFill>
                  <a:schemeClr val="tx1"/>
                </a:solidFill>
                <a:latin typeface="Arial" charset="0"/>
              </a:defRPr>
            </a:lvl3pPr>
            <a:lvl4pPr algn="l" defTabSz="565150">
              <a:tabLst>
                <a:tab pos="715963" algn="l"/>
                <a:tab pos="898525" algn="l"/>
                <a:tab pos="982663" algn="l"/>
              </a:tabLst>
              <a:defRPr>
                <a:solidFill>
                  <a:schemeClr val="tx1"/>
                </a:solidFill>
                <a:latin typeface="Arial" charset="0"/>
              </a:defRPr>
            </a:lvl4pPr>
            <a:lvl5pPr algn="l" defTabSz="565150">
              <a:tabLst>
                <a:tab pos="715963" algn="l"/>
                <a:tab pos="898525" algn="l"/>
                <a:tab pos="982663" algn="l"/>
              </a:tabLst>
              <a:defRPr>
                <a:solidFill>
                  <a:schemeClr val="tx1"/>
                </a:solidFill>
                <a:latin typeface="Arial" charset="0"/>
              </a:defRPr>
            </a:lvl5pPr>
            <a:lvl6pPr defTabSz="565150" fontAlgn="base">
              <a:spcBef>
                <a:spcPct val="0"/>
              </a:spcBef>
              <a:spcAft>
                <a:spcPct val="0"/>
              </a:spcAft>
              <a:tabLst>
                <a:tab pos="715963" algn="l"/>
                <a:tab pos="898525" algn="l"/>
                <a:tab pos="982663" algn="l"/>
              </a:tabLst>
              <a:defRPr>
                <a:solidFill>
                  <a:schemeClr val="tx1"/>
                </a:solidFill>
                <a:latin typeface="Arial" charset="0"/>
              </a:defRPr>
            </a:lvl6pPr>
            <a:lvl7pPr defTabSz="565150" fontAlgn="base">
              <a:spcBef>
                <a:spcPct val="0"/>
              </a:spcBef>
              <a:spcAft>
                <a:spcPct val="0"/>
              </a:spcAft>
              <a:tabLst>
                <a:tab pos="715963" algn="l"/>
                <a:tab pos="898525" algn="l"/>
                <a:tab pos="982663" algn="l"/>
              </a:tabLst>
              <a:defRPr>
                <a:solidFill>
                  <a:schemeClr val="tx1"/>
                </a:solidFill>
                <a:latin typeface="Arial" charset="0"/>
              </a:defRPr>
            </a:lvl7pPr>
            <a:lvl8pPr defTabSz="565150" fontAlgn="base">
              <a:spcBef>
                <a:spcPct val="0"/>
              </a:spcBef>
              <a:spcAft>
                <a:spcPct val="0"/>
              </a:spcAft>
              <a:tabLst>
                <a:tab pos="715963" algn="l"/>
                <a:tab pos="898525" algn="l"/>
                <a:tab pos="982663" algn="l"/>
              </a:tabLst>
              <a:defRPr>
                <a:solidFill>
                  <a:schemeClr val="tx1"/>
                </a:solidFill>
                <a:latin typeface="Arial" charset="0"/>
              </a:defRPr>
            </a:lvl8pPr>
            <a:lvl9pPr defTabSz="565150" fontAlgn="base">
              <a:spcBef>
                <a:spcPct val="0"/>
              </a:spcBef>
              <a:spcAft>
                <a:spcPct val="0"/>
              </a:spcAft>
              <a:tabLst>
                <a:tab pos="715963" algn="l"/>
                <a:tab pos="898525" algn="l"/>
                <a:tab pos="982663" algn="l"/>
              </a:tabLst>
              <a:defRPr>
                <a:solidFill>
                  <a:schemeClr val="tx1"/>
                </a:solidFill>
                <a:latin typeface="Arial" charset="0"/>
              </a:defRPr>
            </a:lvl9pPr>
          </a:lstStyle>
          <a:p>
            <a:pPr algn="ctr" eaLnBrk="0" hangingPunct="0">
              <a:spcBef>
                <a:spcPct val="50000"/>
              </a:spcBef>
            </a:pPr>
            <a:r>
              <a:rPr lang="de-DE" altLang="de-DE" sz="1800" b="1">
                <a:latin typeface="+mj-lt"/>
              </a:rPr>
              <a:t>Getriebeölkühler </a:t>
            </a:r>
          </a:p>
        </p:txBody>
      </p:sp>
      <p:sp>
        <p:nvSpPr>
          <p:cNvPr id="872460" name="Line 12"/>
          <p:cNvSpPr>
            <a:spLocks noChangeShapeType="1"/>
          </p:cNvSpPr>
          <p:nvPr/>
        </p:nvSpPr>
        <p:spPr bwMode="auto">
          <a:xfrm>
            <a:off x="2266950" y="3989388"/>
            <a:ext cx="1608138" cy="42386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3200">
              <a:latin typeface="+mj-lt"/>
            </a:endParaRPr>
          </a:p>
        </p:txBody>
      </p:sp>
      <p:sp>
        <p:nvSpPr>
          <p:cNvPr id="872461" name="Text Box 13"/>
          <p:cNvSpPr txBox="1">
            <a:spLocks noChangeArrowheads="1"/>
          </p:cNvSpPr>
          <p:nvPr/>
        </p:nvSpPr>
        <p:spPr bwMode="auto">
          <a:xfrm>
            <a:off x="560388" y="3819525"/>
            <a:ext cx="2017712" cy="369306"/>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7" rIns="91413" bIns="45707">
            <a:spAutoFit/>
          </a:bodyPr>
          <a:lstStyle>
            <a:lvl1pPr algn="l" defTabSz="565150">
              <a:tabLst>
                <a:tab pos="715963" algn="l"/>
                <a:tab pos="898525" algn="l"/>
                <a:tab pos="982663" algn="l"/>
              </a:tabLst>
              <a:defRPr>
                <a:solidFill>
                  <a:schemeClr val="tx1"/>
                </a:solidFill>
                <a:latin typeface="Arial" charset="0"/>
              </a:defRPr>
            </a:lvl1pPr>
            <a:lvl2pPr algn="l" defTabSz="565150">
              <a:tabLst>
                <a:tab pos="715963" algn="l"/>
                <a:tab pos="898525" algn="l"/>
                <a:tab pos="982663" algn="l"/>
              </a:tabLst>
              <a:defRPr>
                <a:solidFill>
                  <a:schemeClr val="tx1"/>
                </a:solidFill>
                <a:latin typeface="Arial" charset="0"/>
              </a:defRPr>
            </a:lvl2pPr>
            <a:lvl3pPr algn="l" defTabSz="565150">
              <a:tabLst>
                <a:tab pos="715963" algn="l"/>
                <a:tab pos="898525" algn="l"/>
                <a:tab pos="982663" algn="l"/>
              </a:tabLst>
              <a:defRPr>
                <a:solidFill>
                  <a:schemeClr val="tx1"/>
                </a:solidFill>
                <a:latin typeface="Arial" charset="0"/>
              </a:defRPr>
            </a:lvl3pPr>
            <a:lvl4pPr algn="l" defTabSz="565150">
              <a:tabLst>
                <a:tab pos="715963" algn="l"/>
                <a:tab pos="898525" algn="l"/>
                <a:tab pos="982663" algn="l"/>
              </a:tabLst>
              <a:defRPr>
                <a:solidFill>
                  <a:schemeClr val="tx1"/>
                </a:solidFill>
                <a:latin typeface="Arial" charset="0"/>
              </a:defRPr>
            </a:lvl4pPr>
            <a:lvl5pPr algn="l" defTabSz="565150">
              <a:tabLst>
                <a:tab pos="715963" algn="l"/>
                <a:tab pos="898525" algn="l"/>
                <a:tab pos="982663" algn="l"/>
              </a:tabLst>
              <a:defRPr>
                <a:solidFill>
                  <a:schemeClr val="tx1"/>
                </a:solidFill>
                <a:latin typeface="Arial" charset="0"/>
              </a:defRPr>
            </a:lvl5pPr>
            <a:lvl6pPr defTabSz="565150" fontAlgn="base">
              <a:spcBef>
                <a:spcPct val="0"/>
              </a:spcBef>
              <a:spcAft>
                <a:spcPct val="0"/>
              </a:spcAft>
              <a:tabLst>
                <a:tab pos="715963" algn="l"/>
                <a:tab pos="898525" algn="l"/>
                <a:tab pos="982663" algn="l"/>
              </a:tabLst>
              <a:defRPr>
                <a:solidFill>
                  <a:schemeClr val="tx1"/>
                </a:solidFill>
                <a:latin typeface="Arial" charset="0"/>
              </a:defRPr>
            </a:lvl6pPr>
            <a:lvl7pPr defTabSz="565150" fontAlgn="base">
              <a:spcBef>
                <a:spcPct val="0"/>
              </a:spcBef>
              <a:spcAft>
                <a:spcPct val="0"/>
              </a:spcAft>
              <a:tabLst>
                <a:tab pos="715963" algn="l"/>
                <a:tab pos="898525" algn="l"/>
                <a:tab pos="982663" algn="l"/>
              </a:tabLst>
              <a:defRPr>
                <a:solidFill>
                  <a:schemeClr val="tx1"/>
                </a:solidFill>
                <a:latin typeface="Arial" charset="0"/>
              </a:defRPr>
            </a:lvl7pPr>
            <a:lvl8pPr defTabSz="565150" fontAlgn="base">
              <a:spcBef>
                <a:spcPct val="0"/>
              </a:spcBef>
              <a:spcAft>
                <a:spcPct val="0"/>
              </a:spcAft>
              <a:tabLst>
                <a:tab pos="715963" algn="l"/>
                <a:tab pos="898525" algn="l"/>
                <a:tab pos="982663" algn="l"/>
              </a:tabLst>
              <a:defRPr>
                <a:solidFill>
                  <a:schemeClr val="tx1"/>
                </a:solidFill>
                <a:latin typeface="Arial" charset="0"/>
              </a:defRPr>
            </a:lvl8pPr>
            <a:lvl9pPr defTabSz="565150" fontAlgn="base">
              <a:spcBef>
                <a:spcPct val="0"/>
              </a:spcBef>
              <a:spcAft>
                <a:spcPct val="0"/>
              </a:spcAft>
              <a:tabLst>
                <a:tab pos="715963" algn="l"/>
                <a:tab pos="898525" algn="l"/>
                <a:tab pos="982663" algn="l"/>
              </a:tabLst>
              <a:defRPr>
                <a:solidFill>
                  <a:schemeClr val="tx1"/>
                </a:solidFill>
                <a:latin typeface="Arial" charset="0"/>
              </a:defRPr>
            </a:lvl9pPr>
          </a:lstStyle>
          <a:p>
            <a:pPr algn="ctr" eaLnBrk="0" hangingPunct="0">
              <a:spcBef>
                <a:spcPct val="50000"/>
              </a:spcBef>
            </a:pPr>
            <a:r>
              <a:rPr lang="de-DE" altLang="de-DE" sz="1800" b="1">
                <a:latin typeface="+mj-lt"/>
              </a:rPr>
              <a:t>Wasserkühler </a:t>
            </a:r>
          </a:p>
        </p:txBody>
      </p:sp>
    </p:spTree>
    <p:extLst>
      <p:ext uri="{BB962C8B-B14F-4D97-AF65-F5344CB8AC3E}">
        <p14:creationId xmlns:p14="http://schemas.microsoft.com/office/powerpoint/2010/main" val="19333146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2453"/>
                                        </p:tgtEl>
                                        <p:attrNameLst>
                                          <p:attrName>style.visibility</p:attrName>
                                        </p:attrNameLst>
                                      </p:cBhvr>
                                      <p:to>
                                        <p:strVal val="visible"/>
                                      </p:to>
                                    </p:set>
                                    <p:animEffect transition="in" filter="box(out)">
                                      <p:cBhvr>
                                        <p:cTn id="7" dur="500"/>
                                        <p:tgtEl>
                                          <p:spTgt spid="87245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72452"/>
                                        </p:tgtEl>
                                        <p:attrNameLst>
                                          <p:attrName>style.visibility</p:attrName>
                                        </p:attrNameLst>
                                      </p:cBhvr>
                                      <p:to>
                                        <p:strVal val="visible"/>
                                      </p:to>
                                    </p:set>
                                    <p:animEffect transition="in" filter="wipe(up)">
                                      <p:cBhvr>
                                        <p:cTn id="11" dur="500"/>
                                        <p:tgtEl>
                                          <p:spTgt spid="8724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72455"/>
                                        </p:tgtEl>
                                        <p:attrNameLst>
                                          <p:attrName>style.visibility</p:attrName>
                                        </p:attrNameLst>
                                      </p:cBhvr>
                                      <p:to>
                                        <p:strVal val="visible"/>
                                      </p:to>
                                    </p:set>
                                    <p:animEffect transition="in" filter="box(out)">
                                      <p:cBhvr>
                                        <p:cTn id="16" dur="500"/>
                                        <p:tgtEl>
                                          <p:spTgt spid="872455"/>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72454"/>
                                        </p:tgtEl>
                                        <p:attrNameLst>
                                          <p:attrName>style.visibility</p:attrName>
                                        </p:attrNameLst>
                                      </p:cBhvr>
                                      <p:to>
                                        <p:strVal val="visible"/>
                                      </p:to>
                                    </p:set>
                                    <p:animEffect transition="in" filter="wipe(up)">
                                      <p:cBhvr>
                                        <p:cTn id="20" dur="500"/>
                                        <p:tgtEl>
                                          <p:spTgt spid="8724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872457"/>
                                        </p:tgtEl>
                                        <p:attrNameLst>
                                          <p:attrName>style.visibility</p:attrName>
                                        </p:attrNameLst>
                                      </p:cBhvr>
                                      <p:to>
                                        <p:strVal val="visible"/>
                                      </p:to>
                                    </p:set>
                                    <p:animEffect transition="in" filter="box(out)">
                                      <p:cBhvr>
                                        <p:cTn id="25" dur="500"/>
                                        <p:tgtEl>
                                          <p:spTgt spid="872457"/>
                                        </p:tgtEl>
                                      </p:cBhvr>
                                    </p:animEffec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72456"/>
                                        </p:tgtEl>
                                        <p:attrNameLst>
                                          <p:attrName>style.visibility</p:attrName>
                                        </p:attrNameLst>
                                      </p:cBhvr>
                                      <p:to>
                                        <p:strVal val="visible"/>
                                      </p:to>
                                    </p:set>
                                    <p:animEffect transition="in" filter="wipe(up)">
                                      <p:cBhvr>
                                        <p:cTn id="29" dur="500"/>
                                        <p:tgtEl>
                                          <p:spTgt spid="87245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872459"/>
                                        </p:tgtEl>
                                        <p:attrNameLst>
                                          <p:attrName>style.visibility</p:attrName>
                                        </p:attrNameLst>
                                      </p:cBhvr>
                                      <p:to>
                                        <p:strVal val="visible"/>
                                      </p:to>
                                    </p:set>
                                    <p:animEffect transition="in" filter="box(out)">
                                      <p:cBhvr>
                                        <p:cTn id="34" dur="500"/>
                                        <p:tgtEl>
                                          <p:spTgt spid="87245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72458"/>
                                        </p:tgtEl>
                                        <p:attrNameLst>
                                          <p:attrName>style.visibility</p:attrName>
                                        </p:attrNameLst>
                                      </p:cBhvr>
                                      <p:to>
                                        <p:strVal val="visible"/>
                                      </p:to>
                                    </p:set>
                                    <p:animEffect transition="in" filter="wipe(up)">
                                      <p:cBhvr>
                                        <p:cTn id="38" dur="500"/>
                                        <p:tgtEl>
                                          <p:spTgt spid="87245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872461"/>
                                        </p:tgtEl>
                                        <p:attrNameLst>
                                          <p:attrName>style.visibility</p:attrName>
                                        </p:attrNameLst>
                                      </p:cBhvr>
                                      <p:to>
                                        <p:strVal val="visible"/>
                                      </p:to>
                                    </p:set>
                                    <p:animEffect transition="in" filter="box(out)">
                                      <p:cBhvr>
                                        <p:cTn id="43" dur="500"/>
                                        <p:tgtEl>
                                          <p:spTgt spid="872461"/>
                                        </p:tgtEl>
                                      </p:cBhvr>
                                    </p:animEffect>
                                  </p:childTnLst>
                                </p:cTn>
                              </p:par>
                            </p:childTnLst>
                          </p:cTn>
                        </p:par>
                        <p:par>
                          <p:cTn id="44" fill="hold" nodeType="afterGroup">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872460"/>
                                        </p:tgtEl>
                                        <p:attrNameLst>
                                          <p:attrName>style.visibility</p:attrName>
                                        </p:attrNameLst>
                                      </p:cBhvr>
                                      <p:to>
                                        <p:strVal val="visible"/>
                                      </p:to>
                                    </p:set>
                                    <p:animEffect transition="in" filter="wipe(up)">
                                      <p:cBhvr>
                                        <p:cTn id="47" dur="500"/>
                                        <p:tgtEl>
                                          <p:spTgt spid="872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animBg="1"/>
      <p:bldP spid="872453" grpId="0" animBg="1" autoUpdateAnimBg="0"/>
      <p:bldP spid="872454" grpId="0" animBg="1"/>
      <p:bldP spid="872455" grpId="0" animBg="1" autoUpdateAnimBg="0"/>
      <p:bldP spid="872456" grpId="0" animBg="1"/>
      <p:bldP spid="872457" grpId="0" animBg="1" autoUpdateAnimBg="0"/>
      <p:bldP spid="872458" grpId="0" animBg="1"/>
      <p:bldP spid="872459" grpId="0" animBg="1" autoUpdateAnimBg="0"/>
      <p:bldP spid="872460" grpId="0" animBg="1"/>
      <p:bldP spid="872461"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Kühlerpaket Fendt Komponenten</a:t>
            </a:r>
          </a:p>
        </p:txBody>
      </p:sp>
      <p:sp>
        <p:nvSpPr>
          <p:cNvPr id="2" name="Foliennummernplatzhalter 1"/>
          <p:cNvSpPr>
            <a:spLocks noGrp="1"/>
          </p:cNvSpPr>
          <p:nvPr>
            <p:ph type="sldNum" sz="quarter" idx="10"/>
          </p:nvPr>
        </p:nvSpPr>
        <p:spPr/>
        <p:txBody>
          <a:bodyPr/>
          <a:lstStyle/>
          <a:p>
            <a:pPr>
              <a:defRPr/>
            </a:pPr>
            <a:r>
              <a:rPr lang="de-DE" altLang="de-DE"/>
              <a:t> Folie </a:t>
            </a:r>
            <a:fld id="{AD610C77-799F-40CC-B6B1-1F9CF2E7D7EF}" type="slidenum">
              <a:rPr lang="de-DE" altLang="de-DE" smtClean="0"/>
              <a:pPr>
                <a:defRPr/>
              </a:pPr>
              <a:t>65</a:t>
            </a:fld>
            <a:endParaRPr lang="de-DE" altLang="de-DE"/>
          </a:p>
        </p:txBody>
      </p:sp>
      <p:sp>
        <p:nvSpPr>
          <p:cNvPr id="3" name="Fußzeilenplatzhalter 2"/>
          <p:cNvSpPr>
            <a:spLocks noGrp="1"/>
          </p:cNvSpPr>
          <p:nvPr>
            <p:ph type="ftr" sz="quarter" idx="11"/>
          </p:nvPr>
        </p:nvSpPr>
        <p:spPr/>
        <p:txBody>
          <a:bodyPr/>
          <a:lstStyle/>
          <a:p>
            <a:pPr>
              <a:defRPr/>
            </a:pPr>
            <a:r>
              <a:rPr lang="de-DE"/>
              <a:t>HSWT    Prof. Dr. U. Groß                  </a:t>
            </a:r>
          </a:p>
        </p:txBody>
      </p:sp>
      <p:pic>
        <p:nvPicPr>
          <p:cNvPr id="5" name="Grafik 4"/>
          <p:cNvPicPr>
            <a:picLocks noChangeAspect="1"/>
          </p:cNvPicPr>
          <p:nvPr/>
        </p:nvPicPr>
        <p:blipFill>
          <a:blip r:embed="rId2">
            <a:lum bright="-10000" contrast="-2000"/>
          </a:blip>
          <a:stretch>
            <a:fillRect/>
          </a:stretch>
        </p:blipFill>
        <p:spPr>
          <a:xfrm>
            <a:off x="28297" y="776809"/>
            <a:ext cx="5501987" cy="3311522"/>
          </a:xfrm>
          <a:prstGeom prst="rect">
            <a:avLst/>
          </a:prstGeom>
        </p:spPr>
      </p:pic>
      <p:pic>
        <p:nvPicPr>
          <p:cNvPr id="6" name="Grafik 5"/>
          <p:cNvPicPr>
            <a:picLocks noChangeAspect="1"/>
          </p:cNvPicPr>
          <p:nvPr/>
        </p:nvPicPr>
        <p:blipFill>
          <a:blip r:embed="rId3"/>
          <a:stretch>
            <a:fillRect/>
          </a:stretch>
        </p:blipFill>
        <p:spPr>
          <a:xfrm>
            <a:off x="3368824" y="3363400"/>
            <a:ext cx="6396301" cy="3494600"/>
          </a:xfrm>
          <a:prstGeom prst="rect">
            <a:avLst/>
          </a:prstGeom>
        </p:spPr>
      </p:pic>
    </p:spTree>
    <p:extLst>
      <p:ext uri="{BB962C8B-B14F-4D97-AF65-F5344CB8AC3E}">
        <p14:creationId xmlns:p14="http://schemas.microsoft.com/office/powerpoint/2010/main" val="3711038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10"/>
          </p:nvPr>
        </p:nvSpPr>
        <p:spPr/>
        <p:txBody>
          <a:bodyPr/>
          <a:lstStyle/>
          <a:p>
            <a:r>
              <a:rPr lang="de-DE" altLang="de-DE" sz="1050">
                <a:latin typeface="+mj-lt"/>
              </a:rPr>
              <a:t> Folie </a:t>
            </a:r>
            <a:fld id="{A0266735-B184-4479-BDCA-8E7FFB9FFDE2}" type="slidenum">
              <a:rPr lang="de-DE" altLang="de-DE" sz="1050">
                <a:latin typeface="+mj-lt"/>
              </a:rPr>
              <a:pPr/>
              <a:t>66</a:t>
            </a:fld>
            <a:endParaRPr lang="de-DE" altLang="de-DE" sz="1050">
              <a:latin typeface="+mj-lt"/>
            </a:endParaRPr>
          </a:p>
        </p:txBody>
      </p:sp>
      <p:sp>
        <p:nvSpPr>
          <p:cNvPr id="6" name="Fußzeilenplatzhalter 4"/>
          <p:cNvSpPr>
            <a:spLocks noGrp="1"/>
          </p:cNvSpPr>
          <p:nvPr>
            <p:ph type="ftr" sz="quarter" idx="11"/>
          </p:nvPr>
        </p:nvSpPr>
        <p:spPr/>
        <p:txBody>
          <a:bodyPr/>
          <a:lstStyle/>
          <a:p>
            <a:r>
              <a:rPr lang="de-DE" altLang="de-DE" sz="1050" dirty="0">
                <a:latin typeface="+mj-lt"/>
              </a:rPr>
              <a:t>HSWT    Prof. Dr. U. Groß                                Motor Grundlagen</a:t>
            </a:r>
          </a:p>
        </p:txBody>
      </p:sp>
      <p:sp>
        <p:nvSpPr>
          <p:cNvPr id="873474" name="Rectangle 2"/>
          <p:cNvSpPr>
            <a:spLocks noGrp="1" noChangeArrowheads="1"/>
          </p:cNvSpPr>
          <p:nvPr>
            <p:ph type="title"/>
          </p:nvPr>
        </p:nvSpPr>
        <p:spPr/>
        <p:txBody>
          <a:bodyPr/>
          <a:lstStyle/>
          <a:p>
            <a:r>
              <a:rPr lang="en-GB" altLang="de-DE" sz="3200" dirty="0" err="1"/>
              <a:t>Viscolüfter</a:t>
            </a:r>
            <a:endParaRPr lang="en-GB" altLang="de-DE" sz="3200" dirty="0"/>
          </a:p>
        </p:txBody>
      </p:sp>
      <p:pic>
        <p:nvPicPr>
          <p:cNvPr id="873475" name="Picture 3" descr="PA14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047515"/>
            <a:ext cx="3811587" cy="5081588"/>
          </a:xfrm>
          <a:prstGeom prst="rect">
            <a:avLst/>
          </a:prstGeom>
          <a:noFill/>
          <a:extLst>
            <a:ext uri="{909E8E84-426E-40DD-AFC4-6F175D3DCCD1}">
              <a14:hiddenFill xmlns:a14="http://schemas.microsoft.com/office/drawing/2010/main">
                <a:solidFill>
                  <a:srgbClr val="FFFFFF"/>
                </a:solidFill>
              </a14:hiddenFill>
            </a:ext>
          </a:extLst>
        </p:spPr>
      </p:pic>
      <p:sp>
        <p:nvSpPr>
          <p:cNvPr id="873476" name="Text Box 4"/>
          <p:cNvSpPr txBox="1">
            <a:spLocks noChangeArrowheads="1"/>
          </p:cNvSpPr>
          <p:nvPr/>
        </p:nvSpPr>
        <p:spPr bwMode="auto">
          <a:xfrm>
            <a:off x="4840627" y="90627"/>
            <a:ext cx="45674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de-DE" sz="2000" b="1" dirty="0">
                <a:latin typeface="+mj-lt"/>
              </a:rPr>
              <a:t>Elektronische </a:t>
            </a:r>
            <a:r>
              <a:rPr lang="de-DE" altLang="de-DE" sz="2000" b="1" dirty="0" err="1">
                <a:latin typeface="+mj-lt"/>
              </a:rPr>
              <a:t>Viscolüftersteuerung</a:t>
            </a:r>
            <a:r>
              <a:rPr lang="de-DE" altLang="de-DE" sz="2000" b="1" dirty="0">
                <a:latin typeface="+mj-lt"/>
              </a:rPr>
              <a:t> </a:t>
            </a:r>
            <a:br>
              <a:rPr lang="de-DE" altLang="de-DE" sz="2000" b="1" dirty="0">
                <a:latin typeface="+mj-lt"/>
              </a:rPr>
            </a:br>
            <a:endParaRPr lang="de-DE" altLang="de-DE" sz="2000" b="1" dirty="0">
              <a:latin typeface="+mj-lt"/>
            </a:endParaRPr>
          </a:p>
        </p:txBody>
      </p:sp>
      <p:sp>
        <p:nvSpPr>
          <p:cNvPr id="2" name="Textfeld 1"/>
          <p:cNvSpPr txBox="1"/>
          <p:nvPr/>
        </p:nvSpPr>
        <p:spPr>
          <a:xfrm>
            <a:off x="4879947" y="716822"/>
            <a:ext cx="4680520" cy="5016758"/>
          </a:xfrm>
          <a:prstGeom prst="rect">
            <a:avLst/>
          </a:prstGeom>
          <a:noFill/>
        </p:spPr>
        <p:txBody>
          <a:bodyPr wrap="square" rtlCol="0">
            <a:spAutoFit/>
          </a:bodyPr>
          <a:lstStyle/>
          <a:p>
            <a:pPr algn="l"/>
            <a:r>
              <a:rPr lang="de-DE" sz="2000" dirty="0">
                <a:latin typeface="+mj-lt"/>
              </a:rPr>
              <a:t>In aller Regel werden die </a:t>
            </a:r>
            <a:r>
              <a:rPr lang="de-DE" sz="2000" dirty="0" err="1">
                <a:latin typeface="+mj-lt"/>
              </a:rPr>
              <a:t>Lüfterantriebe</a:t>
            </a:r>
            <a:r>
              <a:rPr lang="de-DE" sz="2000" dirty="0">
                <a:latin typeface="+mj-lt"/>
              </a:rPr>
              <a:t> in Traktoren mittels einer </a:t>
            </a:r>
            <a:r>
              <a:rPr lang="de-DE" sz="2000" dirty="0" err="1">
                <a:latin typeface="+mj-lt"/>
              </a:rPr>
              <a:t>Viscokupplung</a:t>
            </a:r>
            <a:r>
              <a:rPr lang="de-DE" sz="2000" dirty="0">
                <a:latin typeface="+mj-lt"/>
              </a:rPr>
              <a:t> geschaltet, die den Lüfter nur dann mit vollem Drehmoment mitlaufen lässt, wenn eine hohe Kühlleistung gebraucht wird. Zwar drehen sich Lüfter mit </a:t>
            </a:r>
            <a:r>
              <a:rPr lang="de-DE" sz="2000" dirty="0" err="1">
                <a:latin typeface="+mj-lt"/>
              </a:rPr>
              <a:t>Viscoantrieb</a:t>
            </a:r>
            <a:r>
              <a:rPr lang="de-DE" sz="2000" dirty="0">
                <a:latin typeface="+mj-lt"/>
              </a:rPr>
              <a:t> auch bei kaltem Motor, jedoch nur mit reduzierter Drehzahl. Mit zunehmender Kühllufttemperatur schließt die </a:t>
            </a:r>
            <a:r>
              <a:rPr lang="de-DE" sz="2000" dirty="0" err="1">
                <a:latin typeface="+mj-lt"/>
              </a:rPr>
              <a:t>Viscokupplung</a:t>
            </a:r>
            <a:r>
              <a:rPr lang="de-DE" sz="2000" dirty="0">
                <a:latin typeface="+mj-lt"/>
              </a:rPr>
              <a:t> nach und nach und erhöht so die </a:t>
            </a:r>
            <a:r>
              <a:rPr lang="de-DE" sz="2000" dirty="0" err="1">
                <a:latin typeface="+mj-lt"/>
              </a:rPr>
              <a:t>Lüfterdrehzahl</a:t>
            </a:r>
            <a:r>
              <a:rPr lang="de-DE" sz="2000" dirty="0">
                <a:latin typeface="+mj-lt"/>
              </a:rPr>
              <a:t>. Systembedingt erreicht der Lüfter jedoch nie die volle Antriebsdrehzahl, es bleibt ein Schlupf von 5 bis 8 Prozent.</a:t>
            </a:r>
          </a:p>
        </p:txBody>
      </p:sp>
    </p:spTree>
    <p:extLst>
      <p:ext uri="{BB962C8B-B14F-4D97-AF65-F5344CB8AC3E}">
        <p14:creationId xmlns:p14="http://schemas.microsoft.com/office/powerpoint/2010/main" val="407553648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6CA8DB85-DA2A-4E12-B3BB-AB8C1D549D72}" type="slidenum">
              <a:rPr lang="de-DE" altLang="de-DE"/>
              <a:pPr/>
              <a:t>67</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Motor Grundlagen</a:t>
            </a:r>
          </a:p>
        </p:txBody>
      </p:sp>
      <p:sp>
        <p:nvSpPr>
          <p:cNvPr id="875522" name="Rectangle 2"/>
          <p:cNvSpPr>
            <a:spLocks noGrp="1" noChangeArrowheads="1"/>
          </p:cNvSpPr>
          <p:nvPr>
            <p:ph type="title"/>
          </p:nvPr>
        </p:nvSpPr>
        <p:spPr/>
        <p:txBody>
          <a:bodyPr/>
          <a:lstStyle/>
          <a:p>
            <a:r>
              <a:rPr lang="de-DE" altLang="de-DE" dirty="0"/>
              <a:t>Unterschiedliche Lüfter-Regelungen</a:t>
            </a:r>
          </a:p>
        </p:txBody>
      </p:sp>
      <p:sp>
        <p:nvSpPr>
          <p:cNvPr id="875523" name="Rectangle 3"/>
          <p:cNvSpPr>
            <a:spLocks noGrp="1" noChangeArrowheads="1"/>
          </p:cNvSpPr>
          <p:nvPr>
            <p:ph type="body" idx="1"/>
          </p:nvPr>
        </p:nvSpPr>
        <p:spPr>
          <a:xfrm>
            <a:off x="776288" y="908051"/>
            <a:ext cx="8229600" cy="4392613"/>
          </a:xfrm>
        </p:spPr>
        <p:txBody>
          <a:bodyPr/>
          <a:lstStyle/>
          <a:p>
            <a:pPr>
              <a:lnSpc>
                <a:spcPct val="90000"/>
              </a:lnSpc>
            </a:pPr>
            <a:r>
              <a:rPr lang="de-DE" altLang="de-DE" sz="1800" dirty="0" err="1"/>
              <a:t>Visko</a:t>
            </a:r>
            <a:r>
              <a:rPr lang="de-DE" altLang="de-DE" sz="1800" dirty="0"/>
              <a:t>-Lüfter mit </a:t>
            </a:r>
            <a:r>
              <a:rPr lang="de-DE" altLang="de-DE" sz="1800" b="1" dirty="0" err="1"/>
              <a:t>Bimetalsteuerrung</a:t>
            </a:r>
            <a:r>
              <a:rPr lang="de-DE" altLang="de-DE" sz="1800" dirty="0"/>
              <a:t>: Flüssigkeitskupplung - </a:t>
            </a:r>
            <a:r>
              <a:rPr lang="de-DE" altLang="de-DE" sz="1800" dirty="0" err="1"/>
              <a:t>Silikonöl</a:t>
            </a:r>
            <a:r>
              <a:rPr lang="de-DE" altLang="de-DE" sz="1800" dirty="0"/>
              <a:t> zirkuliert zwischen Vorrats – und Arbeitsraum in Abhängigkeit von der Temperatur, gesteuert durch ein Bimetall. Steigt die Kühlerlufttemperatur auf über 60 Grad fließt </a:t>
            </a:r>
            <a:r>
              <a:rPr lang="de-DE" altLang="de-DE" sz="1800" dirty="0" err="1"/>
              <a:t>Silikonöl</a:t>
            </a:r>
            <a:r>
              <a:rPr lang="de-DE" altLang="de-DE" sz="1800" dirty="0"/>
              <a:t> vom Vorratsraum in den Arbeitsraum, der Schlupf zwischen Antrieb vom Motor und Ventilator verringert sich. (Steuerung über die Kühlerlufttemperatur)</a:t>
            </a:r>
          </a:p>
          <a:p>
            <a:pPr>
              <a:lnSpc>
                <a:spcPct val="90000"/>
              </a:lnSpc>
              <a:buFont typeface="Arial Unicode MS" pitchFamily="34" charset="-128"/>
              <a:buNone/>
            </a:pPr>
            <a:r>
              <a:rPr lang="de-DE" altLang="de-DE" sz="1800" dirty="0"/>
              <a:t>	</a:t>
            </a:r>
            <a:r>
              <a:rPr lang="de-DE" altLang="de-DE" sz="1800" b="1" dirty="0"/>
              <a:t>- Lüfter läuft immer auf 30 -40 % der Eingangsdrehzahl</a:t>
            </a:r>
          </a:p>
          <a:p>
            <a:pPr>
              <a:lnSpc>
                <a:spcPct val="90000"/>
              </a:lnSpc>
            </a:pPr>
            <a:r>
              <a:rPr lang="de-DE" altLang="de-DE" sz="1800" b="1" dirty="0"/>
              <a:t>Elektronisch angesteuerte </a:t>
            </a:r>
            <a:r>
              <a:rPr lang="de-DE" altLang="de-DE" sz="1800" b="1" dirty="0" err="1"/>
              <a:t>Visko</a:t>
            </a:r>
            <a:r>
              <a:rPr lang="de-DE" altLang="de-DE" sz="1800" b="1" dirty="0"/>
              <a:t>-Lüfter</a:t>
            </a:r>
            <a:r>
              <a:rPr lang="de-DE" altLang="de-DE" sz="1800" dirty="0"/>
              <a:t>: Kühlerluftbedarf wird über Sensoren gesteuert – Temperatur von Ansaugluft, Kühlwasser, Öl, </a:t>
            </a:r>
            <a:r>
              <a:rPr lang="de-DE" altLang="de-DE" sz="1800" dirty="0" err="1"/>
              <a:t>Ladeluft</a:t>
            </a:r>
            <a:r>
              <a:rPr lang="de-DE" altLang="de-DE" sz="1800" dirty="0"/>
              <a:t> sowie Motordrehzahl und Status der Klimaanlage (ein/aus). Steigt die Temperatur eines Kühlmediums errechnet das Steuergerät den Kühlbedarf, wird über das Ventil der der </a:t>
            </a:r>
            <a:r>
              <a:rPr lang="de-DE" altLang="de-DE" sz="1800" dirty="0" err="1"/>
              <a:t>Visko</a:t>
            </a:r>
            <a:r>
              <a:rPr lang="de-DE" altLang="de-DE" sz="1800" dirty="0"/>
              <a:t>-Kupplung die </a:t>
            </a:r>
            <a:r>
              <a:rPr lang="de-DE" altLang="de-DE" sz="1800" dirty="0" err="1"/>
              <a:t>Lüfterdrehzahl</a:t>
            </a:r>
            <a:r>
              <a:rPr lang="de-DE" altLang="de-DE" sz="1800" dirty="0"/>
              <a:t> erhöht. </a:t>
            </a:r>
          </a:p>
          <a:p>
            <a:pPr>
              <a:lnSpc>
                <a:spcPct val="90000"/>
              </a:lnSpc>
              <a:buFont typeface="Arial Unicode MS" pitchFamily="34" charset="-128"/>
              <a:buNone/>
            </a:pPr>
            <a:r>
              <a:rPr lang="de-DE" altLang="de-DE" sz="1800" dirty="0"/>
              <a:t>	- </a:t>
            </a:r>
            <a:r>
              <a:rPr lang="de-DE" altLang="de-DE" sz="1800" dirty="0" err="1"/>
              <a:t>Lüfterdrehzahl</a:t>
            </a:r>
            <a:r>
              <a:rPr lang="de-DE" altLang="de-DE" sz="1800" dirty="0"/>
              <a:t> kann weiter abgesenkt  werden. </a:t>
            </a:r>
          </a:p>
          <a:p>
            <a:pPr>
              <a:lnSpc>
                <a:spcPct val="90000"/>
              </a:lnSpc>
            </a:pPr>
            <a:r>
              <a:rPr lang="de-DE" altLang="de-DE" sz="1800" dirty="0" err="1"/>
              <a:t>Lüfterantrieb</a:t>
            </a:r>
            <a:r>
              <a:rPr lang="de-DE" altLang="de-DE" sz="1800" dirty="0"/>
              <a:t> </a:t>
            </a:r>
            <a:r>
              <a:rPr lang="de-DE" altLang="de-DE" sz="1800" b="1" dirty="0"/>
              <a:t>über Keilriemen mit </a:t>
            </a:r>
            <a:r>
              <a:rPr lang="de-DE" altLang="de-DE" sz="1800" b="1" dirty="0" err="1"/>
              <a:t>Variator</a:t>
            </a:r>
            <a:r>
              <a:rPr lang="de-DE" altLang="de-DE" sz="1800" dirty="0"/>
              <a:t>, sensorgesteuert </a:t>
            </a:r>
          </a:p>
          <a:p>
            <a:pPr>
              <a:lnSpc>
                <a:spcPct val="90000"/>
              </a:lnSpc>
            </a:pPr>
            <a:r>
              <a:rPr lang="de-DE" altLang="de-DE" sz="1800" b="1" dirty="0" err="1"/>
              <a:t>Lüfterantrieb</a:t>
            </a:r>
            <a:r>
              <a:rPr lang="de-DE" altLang="de-DE" sz="1800" b="1" dirty="0"/>
              <a:t> mit Magnetkupplung</a:t>
            </a:r>
            <a:r>
              <a:rPr lang="de-DE" altLang="de-DE" sz="1800" dirty="0"/>
              <a:t> von </a:t>
            </a:r>
            <a:r>
              <a:rPr lang="de-DE" altLang="de-DE" sz="1800" dirty="0" err="1"/>
              <a:t>Linning</a:t>
            </a:r>
            <a:r>
              <a:rPr lang="de-DE" altLang="de-DE" sz="1800" dirty="0"/>
              <a:t> (2-Speed Kupplung – zwei Geschwindigkeiten in Abhängigkeit der Belastung geschaltet)</a:t>
            </a:r>
          </a:p>
          <a:p>
            <a:pPr>
              <a:lnSpc>
                <a:spcPct val="90000"/>
              </a:lnSpc>
            </a:pPr>
            <a:r>
              <a:rPr lang="de-DE" altLang="de-DE" sz="1800" b="1" dirty="0" err="1"/>
              <a:t>Cleanfix</a:t>
            </a:r>
            <a:r>
              <a:rPr lang="de-DE" altLang="de-DE" sz="1800" b="1" dirty="0"/>
              <a:t> von Fa. Hägele </a:t>
            </a:r>
            <a:r>
              <a:rPr lang="de-DE" altLang="de-DE" sz="1800" dirty="0"/>
              <a:t>in Abhängigkeit von Kühlerablufttemperatur wird mechanisch über mit Wachs gefüllten Thermoelementen, die auf eine Kolben wirken, der </a:t>
            </a:r>
            <a:r>
              <a:rPr lang="de-DE" altLang="de-DE" sz="1800" b="1" dirty="0"/>
              <a:t>Anstellwinkel der Flügel verändert</a:t>
            </a:r>
            <a:r>
              <a:rPr lang="de-DE" altLang="de-DE" sz="1800" dirty="0"/>
              <a:t>.</a:t>
            </a:r>
          </a:p>
        </p:txBody>
      </p:sp>
    </p:spTree>
    <p:extLst>
      <p:ext uri="{BB962C8B-B14F-4D97-AF65-F5344CB8AC3E}">
        <p14:creationId xmlns:p14="http://schemas.microsoft.com/office/powerpoint/2010/main" val="2277973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028" y="443136"/>
            <a:ext cx="8718550" cy="609600"/>
          </a:xfrm>
        </p:spPr>
        <p:txBody>
          <a:bodyPr/>
          <a:lstStyle/>
          <a:p>
            <a:r>
              <a:rPr lang="de-DE" dirty="0"/>
              <a:t>Technische Lösungen zur Minimierung von Kühlerverschmutzungen</a:t>
            </a:r>
            <a:br>
              <a:rPr lang="de-DE" dirty="0"/>
            </a:br>
            <a:endParaRPr lang="de-DE" dirty="0"/>
          </a:p>
        </p:txBody>
      </p:sp>
      <p:sp>
        <p:nvSpPr>
          <p:cNvPr id="3" name="Inhaltsplatzhalter 2"/>
          <p:cNvSpPr>
            <a:spLocks noGrp="1"/>
          </p:cNvSpPr>
          <p:nvPr>
            <p:ph idx="1"/>
          </p:nvPr>
        </p:nvSpPr>
        <p:spPr>
          <a:xfrm>
            <a:off x="316603" y="1052736"/>
            <a:ext cx="8915400" cy="4497387"/>
          </a:xfrm>
        </p:spPr>
        <p:txBody>
          <a:bodyPr/>
          <a:lstStyle/>
          <a:p>
            <a:r>
              <a:rPr lang="de-DE" sz="2000" dirty="0"/>
              <a:t>- groß dimensionierte Ansaugfläche (Kühlergrill), ggf. durch Profilierung der Lochbleche; wird die Ansaugluft des Motors über den Kühlergrill angesaugt, muss dieser entsprechend vergrößert sein </a:t>
            </a:r>
          </a:p>
          <a:p>
            <a:r>
              <a:rPr lang="de-DE" sz="2000" dirty="0"/>
              <a:t>- nur senkrechte Ansaugflächen ermöglichen eine bessere Selbstreinigung derselben </a:t>
            </a:r>
          </a:p>
          <a:p>
            <a:r>
              <a:rPr lang="de-DE" sz="2000" dirty="0"/>
              <a:t>- saubere Abdichtung des Ansaugraumes, denn nur vom Kühlergrill "vorgefilterte" Luft sollte durch den Wärmetauscher strömen </a:t>
            </a:r>
          </a:p>
          <a:p>
            <a:r>
              <a:rPr lang="de-DE" sz="2000" dirty="0"/>
              <a:t>- groß dimensionierte Wärmetauscher ermöglichen eine niedrigere Strömungsgeschwindigkeit der </a:t>
            </a:r>
            <a:r>
              <a:rPr lang="de-DE" sz="2000" dirty="0" err="1"/>
              <a:t>Kühlluft</a:t>
            </a:r>
            <a:r>
              <a:rPr lang="de-DE" sz="2000" dirty="0"/>
              <a:t> und vermindern so den Staubsauger-Effekt </a:t>
            </a:r>
          </a:p>
          <a:p>
            <a:r>
              <a:rPr lang="de-DE" sz="2000" dirty="0"/>
              <a:t>- der Durchlass der Kühllamellen sollte größer sein als die Löcher im Kühlergrill </a:t>
            </a:r>
          </a:p>
          <a:p>
            <a:r>
              <a:rPr lang="de-DE" sz="2000" dirty="0"/>
              <a:t>- möglichst wenig (maximal drei) Wärmetauscher nacheinander, z. B. durch Kühlung der </a:t>
            </a:r>
            <a:r>
              <a:rPr lang="de-DE" sz="2000" dirty="0" err="1"/>
              <a:t>Ladeluft</a:t>
            </a:r>
            <a:r>
              <a:rPr lang="de-DE" sz="2000" dirty="0"/>
              <a:t> und des Öls über separaten Wasserkreislauf mit niedrigerem Temperaturniveau </a:t>
            </a:r>
          </a:p>
          <a:p>
            <a:r>
              <a:rPr lang="de-DE" sz="2000" dirty="0"/>
              <a:t>- automatische Kühlerreinigung durch Umkehrung des Luftstroms</a:t>
            </a:r>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68</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a:t>
            </a:r>
          </a:p>
        </p:txBody>
      </p:sp>
    </p:spTree>
    <p:extLst>
      <p:ext uri="{BB962C8B-B14F-4D97-AF65-F5344CB8AC3E}">
        <p14:creationId xmlns:p14="http://schemas.microsoft.com/office/powerpoint/2010/main" val="3976617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t>Lüfterkonzept</a:t>
            </a:r>
            <a:r>
              <a:rPr lang="de-DE" dirty="0"/>
              <a:t> am Beispiel Fendt 1000 </a:t>
            </a:r>
            <a:r>
              <a:rPr lang="de-DE" sz="1600" dirty="0"/>
              <a:t>(Prospektauszug)</a:t>
            </a:r>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69</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a:t>
            </a:r>
          </a:p>
        </p:txBody>
      </p:sp>
      <p:pic>
        <p:nvPicPr>
          <p:cNvPr id="7" name="Grafik 6"/>
          <p:cNvPicPr>
            <a:picLocks noChangeAspect="1"/>
          </p:cNvPicPr>
          <p:nvPr/>
        </p:nvPicPr>
        <p:blipFill>
          <a:blip r:embed="rId2"/>
          <a:stretch>
            <a:fillRect/>
          </a:stretch>
        </p:blipFill>
        <p:spPr>
          <a:xfrm>
            <a:off x="200471" y="1124744"/>
            <a:ext cx="9420043" cy="4896544"/>
          </a:xfrm>
          <a:prstGeom prst="rect">
            <a:avLst/>
          </a:prstGeom>
        </p:spPr>
      </p:pic>
    </p:spTree>
    <p:extLst>
      <p:ext uri="{BB962C8B-B14F-4D97-AF65-F5344CB8AC3E}">
        <p14:creationId xmlns:p14="http://schemas.microsoft.com/office/powerpoint/2010/main" val="936458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96238230-F14C-478E-A7D7-E0E59D943196}" type="slidenum">
              <a:rPr lang="de-DE" altLang="de-DE"/>
              <a:pPr/>
              <a:t>7</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a:t>
            </a:r>
          </a:p>
        </p:txBody>
      </p:sp>
      <p:sp>
        <p:nvSpPr>
          <p:cNvPr id="875522" name="Rectangle 2"/>
          <p:cNvSpPr>
            <a:spLocks noGrp="1" noChangeArrowheads="1"/>
          </p:cNvSpPr>
          <p:nvPr>
            <p:ph type="title"/>
          </p:nvPr>
        </p:nvSpPr>
        <p:spPr/>
        <p:txBody>
          <a:bodyPr/>
          <a:lstStyle/>
          <a:p>
            <a:r>
              <a:rPr lang="de-DE" altLang="de-DE" sz="2400"/>
              <a:t>Turbolader und Ladeluftkühlung</a:t>
            </a:r>
          </a:p>
        </p:txBody>
      </p:sp>
      <p:sp>
        <p:nvSpPr>
          <p:cNvPr id="875523" name="Rectangle 3"/>
          <p:cNvSpPr>
            <a:spLocks noGrp="1" noChangeArrowheads="1"/>
          </p:cNvSpPr>
          <p:nvPr>
            <p:ph type="body" idx="1"/>
          </p:nvPr>
        </p:nvSpPr>
        <p:spPr>
          <a:xfrm>
            <a:off x="381000" y="908051"/>
            <a:ext cx="9144000" cy="4392613"/>
          </a:xfrm>
        </p:spPr>
        <p:txBody>
          <a:bodyPr/>
          <a:lstStyle/>
          <a:p>
            <a:pPr>
              <a:lnSpc>
                <a:spcPct val="80000"/>
              </a:lnSpc>
              <a:buFont typeface="Arial Unicode MS" pitchFamily="34" charset="-128"/>
              <a:buNone/>
            </a:pPr>
            <a:r>
              <a:rPr lang="de-DE" altLang="de-DE" sz="2000" b="1" dirty="0"/>
              <a:t>Turbolader</a:t>
            </a:r>
          </a:p>
          <a:p>
            <a:pPr>
              <a:lnSpc>
                <a:spcPct val="80000"/>
              </a:lnSpc>
              <a:buFont typeface="Arial Unicode MS" pitchFamily="34" charset="-128"/>
              <a:buNone/>
            </a:pPr>
            <a:r>
              <a:rPr lang="de-DE" altLang="de-DE" sz="1600" dirty="0"/>
              <a:t>Heutige Einspritzsysteme müssen nicht nur den Anforderungen der Wirtschaftlichkeit entsprechen, sondern auch bestimmte Emissionswerte einhalten. Lange galt, dass man strengere Abgasvorschriften nur zu Lasten eines höheren Kraftstoffverbrauches einhalten konnte.</a:t>
            </a:r>
          </a:p>
          <a:p>
            <a:pPr>
              <a:lnSpc>
                <a:spcPct val="80000"/>
              </a:lnSpc>
              <a:buFont typeface="Arial Unicode MS" pitchFamily="34" charset="-128"/>
              <a:buNone/>
            </a:pPr>
            <a:r>
              <a:rPr lang="de-DE" altLang="de-DE" sz="1600" dirty="0"/>
              <a:t>Dies hat sich durch Einsatz von modernen Abgasturboladern vermeiden lassen. Der Abgasturbolader bringt zusätzliche Luft in den Zylinder und erhöht mit der Luftmenge auch den Sauerstoffgehalt. </a:t>
            </a:r>
            <a:r>
              <a:rPr lang="de-DE" altLang="de-DE" sz="1600" dirty="0">
                <a:solidFill>
                  <a:srgbClr val="FF0000"/>
                </a:solidFill>
              </a:rPr>
              <a:t>Dies bewirkt beim Verdichten der Luft einen höheren Verdichtungsdruck sowie auch eine höhere Verdichtungstemperatur</a:t>
            </a:r>
            <a:r>
              <a:rPr lang="de-DE" altLang="de-DE" sz="1600" dirty="0"/>
              <a:t>. Allein dadurch erreicht man bei gleichbleibender eingespritzter Kraftstoffmenge schon eine Leistungssteigerung des Motors. Da der Kraftstoff nun auch mehr Sauerstoff beim Verbrennen zur Verfügung hat, reduziert sich auch der Schadstoffgehalt im Abgas (Ruß-Partikel).</a:t>
            </a:r>
          </a:p>
          <a:p>
            <a:pPr>
              <a:lnSpc>
                <a:spcPct val="80000"/>
              </a:lnSpc>
              <a:buFont typeface="Arial Unicode MS" pitchFamily="34" charset="-128"/>
              <a:buNone/>
            </a:pPr>
            <a:r>
              <a:rPr lang="de-DE" altLang="de-DE" sz="2000" b="1" dirty="0"/>
              <a:t>Ladeluftkühlung</a:t>
            </a:r>
            <a:endParaRPr lang="de-DE" altLang="de-DE" sz="1600" b="1" dirty="0"/>
          </a:p>
          <a:p>
            <a:pPr>
              <a:lnSpc>
                <a:spcPct val="80000"/>
              </a:lnSpc>
              <a:buFont typeface="Arial Unicode MS" pitchFamily="34" charset="-128"/>
              <a:buNone/>
            </a:pPr>
            <a:r>
              <a:rPr lang="de-DE" altLang="de-DE" sz="1600" dirty="0"/>
              <a:t>Leider kommt es beim Einsatz von Abgasturboladern auch zu einer Erwärmung der Ansaugluft. Dies kann bedeuten das mehr Stickoxyd gebildet wird. Um dies zu verhindern und um die Wirkung der Lader zu verbessern, wird die Luft hinter dem Abgasturbolader durch Ladeluftkühler auf dem Weg zum Zylinder wieder gekühlt.</a:t>
            </a:r>
          </a:p>
          <a:p>
            <a:pPr>
              <a:lnSpc>
                <a:spcPct val="80000"/>
              </a:lnSpc>
              <a:buFont typeface="Arial Unicode MS" pitchFamily="34" charset="-128"/>
              <a:buNone/>
            </a:pPr>
            <a:r>
              <a:rPr lang="de-DE" altLang="de-DE" sz="1600" dirty="0">
                <a:solidFill>
                  <a:srgbClr val="FF0000"/>
                </a:solidFill>
              </a:rPr>
              <a:t>Durch diese Maßnahmen (erhöhte Luft-/Sauerstoffmenge) kann auch mehr Kraftstoff eingespritzt werden, so dass eine Leistungssteigerung nicht nur über den höheren Verdichtungsdruck, sondern auch durch mehr Kraftstoff erreicht werden kann.</a:t>
            </a:r>
          </a:p>
          <a:p>
            <a:pPr>
              <a:lnSpc>
                <a:spcPct val="80000"/>
              </a:lnSpc>
              <a:buFont typeface="Arial Unicode MS" pitchFamily="34" charset="-128"/>
              <a:buNone/>
            </a:pPr>
            <a:r>
              <a:rPr lang="de-DE" altLang="de-DE" sz="1600" dirty="0"/>
              <a:t>Turbolader steigern also die Wirtschaftlichkeit und Leistungsfähigkeit der Motoren und </a:t>
            </a:r>
            <a:r>
              <a:rPr lang="de-DE" altLang="de-DE" sz="1600" dirty="0">
                <a:solidFill>
                  <a:srgbClr val="FF0000"/>
                </a:solidFill>
              </a:rPr>
              <a:t>senken den Rußpartikelgehalt</a:t>
            </a:r>
            <a:r>
              <a:rPr lang="de-DE" altLang="de-DE" sz="1600" dirty="0"/>
              <a:t>. Um die Motoren weiter zu verbessern, musste auch an den Einspritzanlagen</a:t>
            </a:r>
          </a:p>
          <a:p>
            <a:pPr>
              <a:lnSpc>
                <a:spcPct val="80000"/>
              </a:lnSpc>
              <a:buFont typeface="Arial Unicode MS" pitchFamily="34" charset="-128"/>
              <a:buNone/>
            </a:pPr>
            <a:r>
              <a:rPr lang="de-DE" altLang="de-DE" sz="1600" dirty="0"/>
              <a:t>gearbeitet werden. Wie bereits oben erwähnt, geht es darum eine Maschine optimal abzustimmen.</a:t>
            </a:r>
          </a:p>
          <a:p>
            <a:pPr>
              <a:lnSpc>
                <a:spcPct val="80000"/>
              </a:lnSpc>
              <a:buFont typeface="Arial Unicode MS" pitchFamily="34" charset="-128"/>
              <a:buNone/>
            </a:pPr>
            <a:r>
              <a:rPr lang="de-DE" altLang="de-DE" sz="1600" dirty="0"/>
              <a:t>Durch die Möglichkeiten der Elektronik können nicht nur einzelne Baugruppen, wie</a:t>
            </a:r>
          </a:p>
          <a:p>
            <a:pPr>
              <a:lnSpc>
                <a:spcPct val="80000"/>
              </a:lnSpc>
              <a:buFont typeface="Arial Unicode MS" pitchFamily="34" charset="-128"/>
              <a:buNone/>
            </a:pPr>
            <a:r>
              <a:rPr lang="de-DE" altLang="de-DE" sz="1600" dirty="0"/>
              <a:t>Motoren an sich abgestimmt werden, sondern es ist möglich geworden alle wichtigen</a:t>
            </a:r>
          </a:p>
          <a:p>
            <a:pPr>
              <a:lnSpc>
                <a:spcPct val="80000"/>
              </a:lnSpc>
              <a:buFont typeface="Arial Unicode MS" pitchFamily="34" charset="-128"/>
              <a:buNone/>
            </a:pPr>
            <a:r>
              <a:rPr lang="de-DE" altLang="de-DE" sz="1600" dirty="0"/>
              <a:t>Baugruppen miteinander zu vernetzen und als Gesamtes zu optimieren.</a:t>
            </a:r>
            <a:endParaRPr lang="de-DE" altLang="de-DE" sz="2000" b="1" dirty="0"/>
          </a:p>
          <a:p>
            <a:pPr>
              <a:lnSpc>
                <a:spcPct val="80000"/>
              </a:lnSpc>
            </a:pPr>
            <a:endParaRPr lang="de-DE" altLang="de-DE" sz="2000" b="1" dirty="0"/>
          </a:p>
          <a:p>
            <a:pPr>
              <a:lnSpc>
                <a:spcPct val="80000"/>
              </a:lnSpc>
            </a:pPr>
            <a:endParaRPr lang="de-DE" altLang="de-DE" sz="1400" b="1" dirty="0"/>
          </a:p>
        </p:txBody>
      </p:sp>
    </p:spTree>
    <p:extLst>
      <p:ext uri="{BB962C8B-B14F-4D97-AF65-F5344CB8AC3E}">
        <p14:creationId xmlns:p14="http://schemas.microsoft.com/office/powerpoint/2010/main" val="529480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Luftfilterung</a:t>
            </a:r>
          </a:p>
        </p:txBody>
      </p:sp>
      <p:sp>
        <p:nvSpPr>
          <p:cNvPr id="9" name="Foliennummernplatzhalter 1"/>
          <p:cNvSpPr>
            <a:spLocks noGrp="1"/>
          </p:cNvSpPr>
          <p:nvPr>
            <p:ph type="sldNum" sz="quarter" idx="10"/>
          </p:nvPr>
        </p:nvSpPr>
        <p:spPr/>
        <p:txBody>
          <a:bodyPr/>
          <a:lstStyle/>
          <a:p>
            <a:r>
              <a:rPr lang="de-DE" altLang="de-DE" sz="1100">
                <a:latin typeface="+mj-lt"/>
              </a:rPr>
              <a:t> Folie </a:t>
            </a:r>
            <a:fld id="{6143038E-FA18-400D-9558-C6DF6D1D7534}" type="slidenum">
              <a:rPr lang="de-DE" altLang="de-DE" sz="1100">
                <a:latin typeface="+mj-lt"/>
              </a:rPr>
              <a:pPr/>
              <a:t>70</a:t>
            </a:fld>
            <a:endParaRPr lang="de-DE" altLang="de-DE" sz="1100">
              <a:latin typeface="+mj-lt"/>
            </a:endParaRPr>
          </a:p>
        </p:txBody>
      </p:sp>
      <p:sp>
        <p:nvSpPr>
          <p:cNvPr id="10" name="Fußzeilenplatzhalter 2"/>
          <p:cNvSpPr>
            <a:spLocks noGrp="1"/>
          </p:cNvSpPr>
          <p:nvPr>
            <p:ph type="ftr" sz="quarter" idx="11"/>
          </p:nvPr>
        </p:nvSpPr>
        <p:spPr/>
        <p:txBody>
          <a:bodyPr/>
          <a:lstStyle/>
          <a:p>
            <a:r>
              <a:rPr lang="de-DE" altLang="de-DE" sz="1100" dirty="0">
                <a:latin typeface="+mj-lt"/>
              </a:rPr>
              <a:t>HSWT    Prof. Dr. U. Groß                                Motor Grundlagen</a:t>
            </a:r>
          </a:p>
        </p:txBody>
      </p:sp>
      <p:sp>
        <p:nvSpPr>
          <p:cNvPr id="878604" name="Rectangle 12"/>
          <p:cNvSpPr>
            <a:spLocks noChangeArrowheads="1"/>
          </p:cNvSpPr>
          <p:nvPr/>
        </p:nvSpPr>
        <p:spPr bwMode="auto">
          <a:xfrm>
            <a:off x="1225550" y="2667000"/>
            <a:ext cx="7385050" cy="643766"/>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800" b="1">
                <a:solidFill>
                  <a:srgbClr val="000000"/>
                </a:solidFill>
                <a:latin typeface="+mj-lt"/>
              </a:rPr>
              <a:t>Anfallender Staub kann von der Ansaugluft getrennt werden durch:</a:t>
            </a:r>
          </a:p>
        </p:txBody>
      </p:sp>
      <p:sp>
        <p:nvSpPr>
          <p:cNvPr id="878605" name="Rectangle 13"/>
          <p:cNvSpPr>
            <a:spLocks noChangeArrowheads="1"/>
          </p:cNvSpPr>
          <p:nvPr/>
        </p:nvSpPr>
        <p:spPr bwMode="auto">
          <a:xfrm>
            <a:off x="1225550" y="3352800"/>
            <a:ext cx="7385050" cy="394467"/>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800">
                <a:solidFill>
                  <a:srgbClr val="000000"/>
                </a:solidFill>
                <a:latin typeface="+mj-lt"/>
                <a:sym typeface="Wingdings" pitchFamily="2" charset="2"/>
              </a:rPr>
              <a:t> </a:t>
            </a:r>
            <a:r>
              <a:rPr lang="de-DE" altLang="de-DE" sz="1800">
                <a:solidFill>
                  <a:srgbClr val="000000"/>
                </a:solidFill>
                <a:latin typeface="+mj-lt"/>
              </a:rPr>
              <a:t>engmaschige Siebe aus Metall oder Kunststoff </a:t>
            </a:r>
            <a:endParaRPr lang="de-DE" altLang="de-DE" sz="1800">
              <a:solidFill>
                <a:srgbClr val="DC0081"/>
              </a:solidFill>
              <a:latin typeface="+mj-lt"/>
            </a:endParaRPr>
          </a:p>
        </p:txBody>
      </p:sp>
      <p:sp>
        <p:nvSpPr>
          <p:cNvPr id="878606" name="Rectangle 14"/>
          <p:cNvSpPr>
            <a:spLocks noChangeArrowheads="1"/>
          </p:cNvSpPr>
          <p:nvPr/>
        </p:nvSpPr>
        <p:spPr bwMode="auto">
          <a:xfrm>
            <a:off x="1225550" y="3657600"/>
            <a:ext cx="7385050" cy="394467"/>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800">
                <a:solidFill>
                  <a:srgbClr val="000000"/>
                </a:solidFill>
                <a:latin typeface="+mj-lt"/>
                <a:sym typeface="Wingdings" pitchFamily="2" charset="2"/>
              </a:rPr>
              <a:t></a:t>
            </a:r>
            <a:r>
              <a:rPr lang="de-DE" altLang="de-DE" sz="1800">
                <a:solidFill>
                  <a:srgbClr val="000000"/>
                </a:solidFill>
                <a:latin typeface="+mj-lt"/>
              </a:rPr>
              <a:t> engporige Filterstoffe aus Papier, Filz oder Vlies</a:t>
            </a:r>
          </a:p>
        </p:txBody>
      </p:sp>
      <p:sp>
        <p:nvSpPr>
          <p:cNvPr id="878607" name="Rectangle 15"/>
          <p:cNvSpPr>
            <a:spLocks noChangeArrowheads="1"/>
          </p:cNvSpPr>
          <p:nvPr/>
        </p:nvSpPr>
        <p:spPr bwMode="auto">
          <a:xfrm>
            <a:off x="1184828" y="4027877"/>
            <a:ext cx="7385050" cy="394467"/>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800" dirty="0">
                <a:solidFill>
                  <a:srgbClr val="000000"/>
                </a:solidFill>
                <a:latin typeface="+mj-lt"/>
                <a:sym typeface="Wingdings" pitchFamily="2" charset="2"/>
              </a:rPr>
              <a:t></a:t>
            </a:r>
            <a:r>
              <a:rPr lang="de-DE" altLang="de-DE" sz="1800" dirty="0">
                <a:solidFill>
                  <a:srgbClr val="000000"/>
                </a:solidFill>
                <a:latin typeface="+mj-lt"/>
              </a:rPr>
              <a:t> ölbenetzte Flächen aus Stahlgestrick, Kunststoffgewebe</a:t>
            </a:r>
          </a:p>
        </p:txBody>
      </p:sp>
      <p:sp>
        <p:nvSpPr>
          <p:cNvPr id="878608" name="Rectangle 16"/>
          <p:cNvSpPr>
            <a:spLocks noChangeArrowheads="1"/>
          </p:cNvSpPr>
          <p:nvPr/>
        </p:nvSpPr>
        <p:spPr bwMode="auto">
          <a:xfrm>
            <a:off x="1184828" y="4464378"/>
            <a:ext cx="7385050" cy="366767"/>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800">
                <a:solidFill>
                  <a:srgbClr val="000000"/>
                </a:solidFill>
                <a:latin typeface="+mj-lt"/>
                <a:sym typeface="Wingdings" pitchFamily="2" charset="2"/>
              </a:rPr>
              <a:t> Fliehkraft</a:t>
            </a:r>
            <a:endParaRPr lang="de-DE" altLang="de-DE" sz="1800">
              <a:solidFill>
                <a:srgbClr val="000000"/>
              </a:solidFill>
              <a:latin typeface="+mj-lt"/>
            </a:endParaRPr>
          </a:p>
        </p:txBody>
      </p:sp>
      <p:sp>
        <p:nvSpPr>
          <p:cNvPr id="878609" name="Text Box 17"/>
          <p:cNvSpPr txBox="1">
            <a:spLocks noChangeArrowheads="1"/>
          </p:cNvSpPr>
          <p:nvPr/>
        </p:nvSpPr>
        <p:spPr bwMode="auto">
          <a:xfrm>
            <a:off x="1154113" y="1295401"/>
            <a:ext cx="78089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2000" b="1" dirty="0">
                <a:solidFill>
                  <a:srgbClr val="000000"/>
                </a:solidFill>
                <a:latin typeface="+mj-lt"/>
              </a:rPr>
              <a:t>Das</a:t>
            </a:r>
            <a:r>
              <a:rPr lang="de-DE" altLang="de-DE" sz="2000" dirty="0">
                <a:solidFill>
                  <a:srgbClr val="000000"/>
                </a:solidFill>
                <a:latin typeface="+mj-lt"/>
              </a:rPr>
              <a:t> Luftfilter hat die </a:t>
            </a:r>
            <a:r>
              <a:rPr lang="de-DE" altLang="de-DE" sz="2000" b="1" dirty="0">
                <a:solidFill>
                  <a:srgbClr val="000000"/>
                </a:solidFill>
                <a:latin typeface="+mj-lt"/>
              </a:rPr>
              <a:t>Aufgabe </a:t>
            </a:r>
            <a:r>
              <a:rPr lang="de-DE" altLang="de-DE" sz="2000" dirty="0">
                <a:solidFill>
                  <a:srgbClr val="000000"/>
                </a:solidFill>
                <a:latin typeface="+mj-lt"/>
              </a:rPr>
              <a:t>die </a:t>
            </a:r>
            <a:r>
              <a:rPr lang="de-DE" altLang="de-DE" sz="2000" b="1" dirty="0">
                <a:solidFill>
                  <a:srgbClr val="000000"/>
                </a:solidFill>
                <a:latin typeface="+mj-lt"/>
              </a:rPr>
              <a:t>Ansaugluft zu reinigen</a:t>
            </a:r>
            <a:r>
              <a:rPr lang="de-DE" altLang="de-DE" sz="2000" dirty="0">
                <a:solidFill>
                  <a:srgbClr val="000000"/>
                </a:solidFill>
                <a:latin typeface="+mj-lt"/>
              </a:rPr>
              <a:t> ohne den Durchfluss wesentlich zu behindern und die </a:t>
            </a:r>
            <a:r>
              <a:rPr lang="de-DE" altLang="de-DE" sz="2000" b="1" dirty="0">
                <a:solidFill>
                  <a:srgbClr val="000000"/>
                </a:solidFill>
                <a:latin typeface="+mj-lt"/>
              </a:rPr>
              <a:t>Ansauggeräusche des Motors zu dämpfen</a:t>
            </a:r>
            <a:r>
              <a:rPr lang="de-DE" altLang="de-DE" sz="2000" dirty="0">
                <a:solidFill>
                  <a:srgbClr val="000000"/>
                </a:solidFill>
                <a:latin typeface="+mj-lt"/>
              </a:rPr>
              <a:t>.</a:t>
            </a:r>
          </a:p>
        </p:txBody>
      </p:sp>
    </p:spTree>
    <p:extLst>
      <p:ext uri="{BB962C8B-B14F-4D97-AF65-F5344CB8AC3E}">
        <p14:creationId xmlns:p14="http://schemas.microsoft.com/office/powerpoint/2010/main" val="4009723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878609"/>
                                        </p:tgtEl>
                                        <p:attrNameLst>
                                          <p:attrName>style.visibility</p:attrName>
                                        </p:attrNameLst>
                                      </p:cBhvr>
                                      <p:to>
                                        <p:strVal val="visible"/>
                                      </p:to>
                                    </p:set>
                                    <p:animEffect transition="in" filter="wipe(left)">
                                      <p:cBhvr>
                                        <p:cTn id="7" dur="300"/>
                                        <p:tgtEl>
                                          <p:spTgt spid="8786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878604"/>
                                        </p:tgtEl>
                                        <p:attrNameLst>
                                          <p:attrName>style.visibility</p:attrName>
                                        </p:attrNameLst>
                                      </p:cBhvr>
                                      <p:to>
                                        <p:strVal val="visible"/>
                                      </p:to>
                                    </p:set>
                                    <p:animEffect transition="in" filter="wipe(left)">
                                      <p:cBhvr>
                                        <p:cTn id="12" dur="300"/>
                                        <p:tgtEl>
                                          <p:spTgt spid="878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878605"/>
                                        </p:tgtEl>
                                        <p:attrNameLst>
                                          <p:attrName>style.visibility</p:attrName>
                                        </p:attrNameLst>
                                      </p:cBhvr>
                                      <p:to>
                                        <p:strVal val="visible"/>
                                      </p:to>
                                    </p:set>
                                    <p:animEffect transition="in" filter="wipe(left)">
                                      <p:cBhvr>
                                        <p:cTn id="17" dur="300"/>
                                        <p:tgtEl>
                                          <p:spTgt spid="8786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878606"/>
                                        </p:tgtEl>
                                        <p:attrNameLst>
                                          <p:attrName>style.visibility</p:attrName>
                                        </p:attrNameLst>
                                      </p:cBhvr>
                                      <p:to>
                                        <p:strVal val="visible"/>
                                      </p:to>
                                    </p:set>
                                    <p:animEffect transition="in" filter="wipe(left)">
                                      <p:cBhvr>
                                        <p:cTn id="22" dur="300"/>
                                        <p:tgtEl>
                                          <p:spTgt spid="8786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878607"/>
                                        </p:tgtEl>
                                        <p:attrNameLst>
                                          <p:attrName>style.visibility</p:attrName>
                                        </p:attrNameLst>
                                      </p:cBhvr>
                                      <p:to>
                                        <p:strVal val="visible"/>
                                      </p:to>
                                    </p:set>
                                    <p:animEffect transition="in" filter="wipe(left)">
                                      <p:cBhvr>
                                        <p:cTn id="27" dur="300"/>
                                        <p:tgtEl>
                                          <p:spTgt spid="8786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878608"/>
                                        </p:tgtEl>
                                        <p:attrNameLst>
                                          <p:attrName>style.visibility</p:attrName>
                                        </p:attrNameLst>
                                      </p:cBhvr>
                                      <p:to>
                                        <p:strVal val="visible"/>
                                      </p:to>
                                    </p:set>
                                    <p:animEffect transition="in" filter="wipe(left)">
                                      <p:cBhvr>
                                        <p:cTn id="32" dur="300"/>
                                        <p:tgtEl>
                                          <p:spTgt spid="878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4" grpId="0" animBg="1" autoUpdateAnimBg="0"/>
      <p:bldP spid="878605" grpId="0" animBg="1" autoUpdateAnimBg="0"/>
      <p:bldP spid="878606" grpId="0" animBg="1" autoUpdateAnimBg="0"/>
      <p:bldP spid="878607" grpId="0" animBg="1" autoUpdateAnimBg="0"/>
      <p:bldP spid="878608" grpId="0" animBg="1" autoUpdateAnimBg="0"/>
      <p:bldP spid="878609"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err="1"/>
              <a:t>Zyklonabscheider</a:t>
            </a:r>
            <a:r>
              <a:rPr lang="de-DE" sz="3200" dirty="0"/>
              <a:t> - älterer Traktor</a:t>
            </a:r>
          </a:p>
        </p:txBody>
      </p:sp>
      <p:sp>
        <p:nvSpPr>
          <p:cNvPr id="16" name="Foliennummernplatzhalter 1"/>
          <p:cNvSpPr>
            <a:spLocks noGrp="1"/>
          </p:cNvSpPr>
          <p:nvPr>
            <p:ph type="sldNum" sz="quarter" idx="10"/>
          </p:nvPr>
        </p:nvSpPr>
        <p:spPr/>
        <p:txBody>
          <a:bodyPr/>
          <a:lstStyle/>
          <a:p>
            <a:r>
              <a:rPr lang="de-DE" altLang="de-DE" sz="1050">
                <a:latin typeface="+mj-lt"/>
              </a:rPr>
              <a:t> Folie </a:t>
            </a:r>
            <a:fld id="{A46F4AE5-F626-4003-A4D3-51FE10916CAD}" type="slidenum">
              <a:rPr lang="de-DE" altLang="de-DE" sz="1050">
                <a:latin typeface="+mj-lt"/>
              </a:rPr>
              <a:pPr/>
              <a:t>71</a:t>
            </a:fld>
            <a:endParaRPr lang="de-DE" altLang="de-DE" sz="1050">
              <a:latin typeface="+mj-lt"/>
            </a:endParaRPr>
          </a:p>
        </p:txBody>
      </p:sp>
      <p:sp>
        <p:nvSpPr>
          <p:cNvPr id="17" name="Fußzeilenplatzhalter 2"/>
          <p:cNvSpPr>
            <a:spLocks noGrp="1"/>
          </p:cNvSpPr>
          <p:nvPr>
            <p:ph type="ftr" sz="quarter" idx="11"/>
          </p:nvPr>
        </p:nvSpPr>
        <p:spPr/>
        <p:txBody>
          <a:bodyPr/>
          <a:lstStyle/>
          <a:p>
            <a:r>
              <a:rPr lang="de-DE" altLang="de-DE" sz="1050" dirty="0">
                <a:latin typeface="+mj-lt"/>
              </a:rPr>
              <a:t>HSWT    Prof. Dr. U. Groß                                Motor Grundlagen</a:t>
            </a:r>
          </a:p>
        </p:txBody>
      </p:sp>
      <p:pic>
        <p:nvPicPr>
          <p:cNvPr id="880652" name="Picture 12" descr="LUFTFI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768350"/>
            <a:ext cx="5486400" cy="5327650"/>
          </a:xfrm>
          <a:prstGeom prst="rect">
            <a:avLst/>
          </a:prstGeom>
          <a:noFill/>
          <a:extLst>
            <a:ext uri="{909E8E84-426E-40DD-AFC4-6F175D3DCCD1}">
              <a14:hiddenFill xmlns:a14="http://schemas.microsoft.com/office/drawing/2010/main">
                <a:solidFill>
                  <a:srgbClr val="FFFFFF"/>
                </a:solidFill>
              </a14:hiddenFill>
            </a:ext>
          </a:extLst>
        </p:spPr>
      </p:pic>
      <p:grpSp>
        <p:nvGrpSpPr>
          <p:cNvPr id="880653" name="Group 13"/>
          <p:cNvGrpSpPr>
            <a:grpSpLocks/>
          </p:cNvGrpSpPr>
          <p:nvPr/>
        </p:nvGrpSpPr>
        <p:grpSpPr bwMode="auto">
          <a:xfrm>
            <a:off x="5656264" y="762000"/>
            <a:ext cx="2573369" cy="990600"/>
            <a:chOff x="3600" y="480"/>
            <a:chExt cx="1756" cy="624"/>
          </a:xfrm>
        </p:grpSpPr>
        <p:sp>
          <p:nvSpPr>
            <p:cNvPr id="880654" name="Text Box 14"/>
            <p:cNvSpPr txBox="1">
              <a:spLocks noChangeArrowheads="1"/>
            </p:cNvSpPr>
            <p:nvPr/>
          </p:nvSpPr>
          <p:spPr bwMode="auto">
            <a:xfrm>
              <a:off x="3600" y="480"/>
              <a:ext cx="175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800" dirty="0" err="1">
                  <a:solidFill>
                    <a:srgbClr val="000000"/>
                  </a:solidFill>
                  <a:latin typeface="+mj-lt"/>
                </a:rPr>
                <a:t>Zyklonvorabscheider</a:t>
              </a:r>
              <a:r>
                <a:rPr lang="de-DE" altLang="de-DE" sz="1800" dirty="0">
                  <a:solidFill>
                    <a:srgbClr val="000000"/>
                  </a:solidFill>
                  <a:latin typeface="+mj-lt"/>
                </a:rPr>
                <a:t> </a:t>
              </a:r>
              <a:endParaRPr lang="de-DE" altLang="de-DE" sz="2000" b="1" dirty="0">
                <a:solidFill>
                  <a:srgbClr val="FF3300"/>
                </a:solidFill>
                <a:latin typeface="+mj-lt"/>
              </a:endParaRPr>
            </a:p>
          </p:txBody>
        </p:sp>
        <p:sp>
          <p:nvSpPr>
            <p:cNvPr id="880655" name="Line 15"/>
            <p:cNvSpPr>
              <a:spLocks noChangeShapeType="1"/>
            </p:cNvSpPr>
            <p:nvPr/>
          </p:nvSpPr>
          <p:spPr bwMode="auto">
            <a:xfrm flipH="1">
              <a:off x="3888" y="672"/>
              <a:ext cx="384" cy="43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880656" name="Group 16"/>
          <p:cNvGrpSpPr>
            <a:grpSpLocks/>
          </p:cNvGrpSpPr>
          <p:nvPr/>
        </p:nvGrpSpPr>
        <p:grpSpPr bwMode="auto">
          <a:xfrm>
            <a:off x="6570665" y="2743200"/>
            <a:ext cx="3710507" cy="1143000"/>
            <a:chOff x="4224" y="1728"/>
            <a:chExt cx="2532" cy="720"/>
          </a:xfrm>
        </p:grpSpPr>
        <p:sp>
          <p:nvSpPr>
            <p:cNvPr id="880657" name="Text Box 17"/>
            <p:cNvSpPr txBox="1">
              <a:spLocks noChangeArrowheads="1"/>
            </p:cNvSpPr>
            <p:nvPr/>
          </p:nvSpPr>
          <p:spPr bwMode="auto">
            <a:xfrm>
              <a:off x="5088" y="1728"/>
              <a:ext cx="166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800" dirty="0">
                  <a:solidFill>
                    <a:srgbClr val="000000"/>
                  </a:solidFill>
                  <a:latin typeface="+mj-lt"/>
                </a:rPr>
                <a:t>Trockenluftfilter Hauptpatrone</a:t>
              </a:r>
              <a:endParaRPr lang="de-DE" altLang="de-DE" sz="2000" b="1" dirty="0">
                <a:solidFill>
                  <a:srgbClr val="FF3300"/>
                </a:solidFill>
                <a:latin typeface="+mj-lt"/>
              </a:endParaRPr>
            </a:p>
          </p:txBody>
        </p:sp>
        <p:sp>
          <p:nvSpPr>
            <p:cNvPr id="880658" name="Line 18"/>
            <p:cNvSpPr>
              <a:spLocks noChangeShapeType="1"/>
            </p:cNvSpPr>
            <p:nvPr/>
          </p:nvSpPr>
          <p:spPr bwMode="auto">
            <a:xfrm flipH="1">
              <a:off x="4224" y="1920"/>
              <a:ext cx="864" cy="52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880659" name="Group 19"/>
          <p:cNvGrpSpPr>
            <a:grpSpLocks/>
          </p:cNvGrpSpPr>
          <p:nvPr/>
        </p:nvGrpSpPr>
        <p:grpSpPr bwMode="auto">
          <a:xfrm>
            <a:off x="6359526" y="3429000"/>
            <a:ext cx="3850058" cy="923925"/>
            <a:chOff x="4080" y="2160"/>
            <a:chExt cx="2160" cy="582"/>
          </a:xfrm>
        </p:grpSpPr>
        <p:sp>
          <p:nvSpPr>
            <p:cNvPr id="880660" name="Text Box 20"/>
            <p:cNvSpPr txBox="1">
              <a:spLocks noChangeArrowheads="1"/>
            </p:cNvSpPr>
            <p:nvPr/>
          </p:nvSpPr>
          <p:spPr bwMode="auto">
            <a:xfrm>
              <a:off x="5088" y="2160"/>
              <a:ext cx="115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de-DE" altLang="de-DE" sz="1800" dirty="0">
                  <a:solidFill>
                    <a:srgbClr val="000000"/>
                  </a:solidFill>
                  <a:latin typeface="+mj-lt"/>
                </a:rPr>
                <a:t>Trockenluftfilter Sicherheits-patrone</a:t>
              </a:r>
              <a:endParaRPr lang="de-DE" altLang="de-DE" sz="2000" b="1" dirty="0">
                <a:solidFill>
                  <a:srgbClr val="FF3300"/>
                </a:solidFill>
                <a:latin typeface="+mj-lt"/>
              </a:endParaRPr>
            </a:p>
          </p:txBody>
        </p:sp>
        <p:sp>
          <p:nvSpPr>
            <p:cNvPr id="880661" name="Line 21"/>
            <p:cNvSpPr>
              <a:spLocks noChangeShapeType="1"/>
            </p:cNvSpPr>
            <p:nvPr/>
          </p:nvSpPr>
          <p:spPr bwMode="auto">
            <a:xfrm flipH="1">
              <a:off x="4080" y="2400"/>
              <a:ext cx="1008"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grpSp>
        <p:nvGrpSpPr>
          <p:cNvPr id="880662" name="Group 22"/>
          <p:cNvGrpSpPr>
            <a:grpSpLocks/>
          </p:cNvGrpSpPr>
          <p:nvPr/>
        </p:nvGrpSpPr>
        <p:grpSpPr bwMode="auto">
          <a:xfrm>
            <a:off x="5797550" y="4343400"/>
            <a:ext cx="4108400" cy="457200"/>
            <a:chOff x="3696" y="2736"/>
            <a:chExt cx="2804" cy="288"/>
          </a:xfrm>
        </p:grpSpPr>
        <p:sp>
          <p:nvSpPr>
            <p:cNvPr id="880663" name="Text Box 23"/>
            <p:cNvSpPr txBox="1">
              <a:spLocks noChangeArrowheads="1"/>
            </p:cNvSpPr>
            <p:nvPr/>
          </p:nvSpPr>
          <p:spPr bwMode="auto">
            <a:xfrm>
              <a:off x="5088" y="2736"/>
              <a:ext cx="141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de-DE" altLang="de-DE" sz="1800" dirty="0">
                  <a:solidFill>
                    <a:srgbClr val="000000"/>
                  </a:solidFill>
                  <a:latin typeface="+mj-lt"/>
                </a:rPr>
                <a:t>Ansaugleitung</a:t>
              </a:r>
              <a:endParaRPr lang="de-DE" altLang="de-DE" sz="2000" b="1" dirty="0">
                <a:solidFill>
                  <a:srgbClr val="FF3300"/>
                </a:solidFill>
                <a:latin typeface="+mj-lt"/>
              </a:endParaRPr>
            </a:p>
          </p:txBody>
        </p:sp>
        <p:sp>
          <p:nvSpPr>
            <p:cNvPr id="880664" name="Line 24"/>
            <p:cNvSpPr>
              <a:spLocks noChangeShapeType="1"/>
            </p:cNvSpPr>
            <p:nvPr/>
          </p:nvSpPr>
          <p:spPr bwMode="auto">
            <a:xfrm flipH="1">
              <a:off x="3696" y="2832"/>
              <a:ext cx="13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2800">
                <a:latin typeface="+mj-lt"/>
              </a:endParaRPr>
            </a:p>
          </p:txBody>
        </p:sp>
      </p:grpSp>
    </p:spTree>
    <p:extLst>
      <p:ext uri="{BB962C8B-B14F-4D97-AF65-F5344CB8AC3E}">
        <p14:creationId xmlns:p14="http://schemas.microsoft.com/office/powerpoint/2010/main" val="326671063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880652"/>
                                        </p:tgtEl>
                                        <p:attrNameLst>
                                          <p:attrName>style.visibility</p:attrName>
                                        </p:attrNameLst>
                                      </p:cBhvr>
                                      <p:to>
                                        <p:strVal val="visible"/>
                                      </p:to>
                                    </p:set>
                                    <p:animEffect transition="in" filter="checkerboard(down)">
                                      <p:cBhvr>
                                        <p:cTn id="7" dur="500"/>
                                        <p:tgtEl>
                                          <p:spTgt spid="880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880653"/>
                                        </p:tgtEl>
                                        <p:attrNameLst>
                                          <p:attrName>style.visibility</p:attrName>
                                        </p:attrNameLst>
                                      </p:cBhvr>
                                      <p:to>
                                        <p:strVal val="visible"/>
                                      </p:to>
                                    </p:set>
                                    <p:animEffect transition="in" filter="wipe(up)">
                                      <p:cBhvr>
                                        <p:cTn id="12" dur="500"/>
                                        <p:tgtEl>
                                          <p:spTgt spid="880653"/>
                                        </p:tgtEl>
                                      </p:cBhvr>
                                    </p:animEffect>
                                  </p:childTnLst>
                                  <p:subTnLst>
                                    <p:animClr clrSpc="rgb" dir="cw">
                                      <p:cBhvr override="childStyle">
                                        <p:cTn dur="1" fill="hold" display="0" masterRel="nextClick" afterEffect="1"/>
                                        <p:tgtEl>
                                          <p:spTgt spid="880653"/>
                                        </p:tgtEl>
                                        <p:attrNameLst>
                                          <p:attrName>ppt_c</p:attrName>
                                        </p:attrNameLst>
                                      </p:cBhvr>
                                      <p:to>
                                        <a:srgbClr val="0000FF"/>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880656"/>
                                        </p:tgtEl>
                                        <p:attrNameLst>
                                          <p:attrName>style.visibility</p:attrName>
                                        </p:attrNameLst>
                                      </p:cBhvr>
                                      <p:to>
                                        <p:strVal val="visible"/>
                                      </p:to>
                                    </p:set>
                                    <p:animEffect transition="in" filter="wipe(right)">
                                      <p:cBhvr>
                                        <p:cTn id="17" dur="500"/>
                                        <p:tgtEl>
                                          <p:spTgt spid="880656"/>
                                        </p:tgtEl>
                                      </p:cBhvr>
                                    </p:animEffect>
                                  </p:childTnLst>
                                  <p:subTnLst>
                                    <p:animClr clrSpc="rgb" dir="cw">
                                      <p:cBhvr override="childStyle">
                                        <p:cTn dur="1" fill="hold" display="0" masterRel="nextClick" afterEffect="1"/>
                                        <p:tgtEl>
                                          <p:spTgt spid="880656"/>
                                        </p:tgtEl>
                                        <p:attrNameLst>
                                          <p:attrName>ppt_c</p:attrName>
                                        </p:attrNameLst>
                                      </p:cBhvr>
                                      <p:to>
                                        <a:srgbClr val="0000FF"/>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880659"/>
                                        </p:tgtEl>
                                        <p:attrNameLst>
                                          <p:attrName>style.visibility</p:attrName>
                                        </p:attrNameLst>
                                      </p:cBhvr>
                                      <p:to>
                                        <p:strVal val="visible"/>
                                      </p:to>
                                    </p:set>
                                    <p:animEffect transition="in" filter="wipe(right)">
                                      <p:cBhvr>
                                        <p:cTn id="22" dur="500"/>
                                        <p:tgtEl>
                                          <p:spTgt spid="880659"/>
                                        </p:tgtEl>
                                      </p:cBhvr>
                                    </p:animEffect>
                                  </p:childTnLst>
                                  <p:subTnLst>
                                    <p:animClr clrSpc="rgb" dir="cw">
                                      <p:cBhvr override="childStyle">
                                        <p:cTn dur="1" fill="hold" display="0" masterRel="nextClick" afterEffect="1"/>
                                        <p:tgtEl>
                                          <p:spTgt spid="880659"/>
                                        </p:tgtEl>
                                        <p:attrNameLst>
                                          <p:attrName>ppt_c</p:attrName>
                                        </p:attrNameLst>
                                      </p:cBhvr>
                                      <p:to>
                                        <a:srgbClr val="0000FF"/>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880662"/>
                                        </p:tgtEl>
                                        <p:attrNameLst>
                                          <p:attrName>style.visibility</p:attrName>
                                        </p:attrNameLst>
                                      </p:cBhvr>
                                      <p:to>
                                        <p:strVal val="visible"/>
                                      </p:to>
                                    </p:set>
                                    <p:animEffect transition="in" filter="wipe(right)">
                                      <p:cBhvr>
                                        <p:cTn id="27" dur="500"/>
                                        <p:tgtEl>
                                          <p:spTgt spid="880662"/>
                                        </p:tgtEl>
                                      </p:cBhvr>
                                    </p:animEffect>
                                  </p:childTnLst>
                                  <p:subTnLst>
                                    <p:animClr clrSpc="rgb" dir="cw">
                                      <p:cBhvr override="childStyle">
                                        <p:cTn dur="1" fill="hold" display="0" masterRel="nextClick" afterEffect="1"/>
                                        <p:tgtEl>
                                          <p:spTgt spid="880662"/>
                                        </p:tgtEl>
                                        <p:attrNameLst>
                                          <p:attrName>ppt_c</p:attrName>
                                        </p:attrNameLst>
                                      </p:cBhvr>
                                      <p:to>
                                        <a:srgbClr val="00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Foliennummernplatzhalter 1"/>
          <p:cNvSpPr>
            <a:spLocks noGrp="1"/>
          </p:cNvSpPr>
          <p:nvPr>
            <p:ph type="sldNum" sz="quarter" idx="10"/>
          </p:nvPr>
        </p:nvSpPr>
        <p:spPr/>
        <p:txBody>
          <a:bodyPr/>
          <a:lstStyle/>
          <a:p>
            <a:r>
              <a:rPr lang="de-DE" altLang="de-DE"/>
              <a:t> Folie </a:t>
            </a:r>
            <a:fld id="{F8BFA115-79C5-49CC-A3B5-4D4F09ECF6C7}" type="slidenum">
              <a:rPr lang="de-DE" altLang="de-DE"/>
              <a:pPr/>
              <a:t>72</a:t>
            </a:fld>
            <a:endParaRPr lang="de-DE" altLang="de-DE"/>
          </a:p>
        </p:txBody>
      </p:sp>
      <p:sp>
        <p:nvSpPr>
          <p:cNvPr id="16" name="Fußzeilenplatzhalter 2"/>
          <p:cNvSpPr>
            <a:spLocks noGrp="1"/>
          </p:cNvSpPr>
          <p:nvPr>
            <p:ph type="ftr" sz="quarter" idx="11"/>
          </p:nvPr>
        </p:nvSpPr>
        <p:spPr/>
        <p:txBody>
          <a:bodyPr/>
          <a:lstStyle/>
          <a:p>
            <a:r>
              <a:rPr lang="de-DE" altLang="de-DE" dirty="0"/>
              <a:t>HSWT    Prof. Dr. U. Groß                                Motor Grundlagen</a:t>
            </a:r>
          </a:p>
        </p:txBody>
      </p:sp>
      <p:pic>
        <p:nvPicPr>
          <p:cNvPr id="881676" name="Picture 12" descr="Unbenannt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1000"/>
                    </a14:imgEffect>
                  </a14:imgLayer>
                </a14:imgProps>
              </a:ext>
              <a:ext uri="{28A0092B-C50C-407E-A947-70E740481C1C}">
                <a14:useLocalDpi xmlns:a14="http://schemas.microsoft.com/office/drawing/2010/main" val="0"/>
              </a:ext>
            </a:extLst>
          </a:blip>
          <a:srcRect/>
          <a:stretch>
            <a:fillRect/>
          </a:stretch>
        </p:blipFill>
        <p:spPr bwMode="auto">
          <a:xfrm>
            <a:off x="117475" y="798513"/>
            <a:ext cx="4078287" cy="3316287"/>
          </a:xfrm>
          <a:prstGeom prst="rect">
            <a:avLst/>
          </a:prstGeom>
          <a:noFill/>
          <a:extLst>
            <a:ext uri="{909E8E84-426E-40DD-AFC4-6F175D3DCCD1}">
              <a14:hiddenFill xmlns:a14="http://schemas.microsoft.com/office/drawing/2010/main">
                <a:solidFill>
                  <a:srgbClr val="FFFFFF"/>
                </a:solidFill>
              </a14:hiddenFill>
            </a:ext>
          </a:extLst>
        </p:spPr>
      </p:pic>
      <p:pic>
        <p:nvPicPr>
          <p:cNvPr id="881677" name="Picture 13" descr="Unbenann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497" y="3890610"/>
            <a:ext cx="3516313" cy="2859088"/>
          </a:xfrm>
          <a:prstGeom prst="rect">
            <a:avLst/>
          </a:prstGeom>
          <a:noFill/>
          <a:extLst>
            <a:ext uri="{909E8E84-426E-40DD-AFC4-6F175D3DCCD1}">
              <a14:hiddenFill xmlns:a14="http://schemas.microsoft.com/office/drawing/2010/main">
                <a:solidFill>
                  <a:srgbClr val="FFFFFF"/>
                </a:solidFill>
              </a14:hiddenFill>
            </a:ext>
          </a:extLst>
        </p:spPr>
      </p:pic>
      <p:pic>
        <p:nvPicPr>
          <p:cNvPr id="881678" name="Picture 14" descr="Unbenann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80" y="3763819"/>
            <a:ext cx="2219325" cy="29813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Luftilter</a:t>
            </a:r>
            <a:r>
              <a:rPr lang="de-DE" dirty="0"/>
              <a:t> und Sicherheitspatrone</a:t>
            </a:r>
          </a:p>
        </p:txBody>
      </p:sp>
      <p:pic>
        <p:nvPicPr>
          <p:cNvPr id="3" name="Grafik 2"/>
          <p:cNvPicPr>
            <a:picLocks noChangeAspect="1"/>
          </p:cNvPicPr>
          <p:nvPr/>
        </p:nvPicPr>
        <p:blipFill>
          <a:blip r:embed="rId6"/>
          <a:stretch>
            <a:fillRect/>
          </a:stretch>
        </p:blipFill>
        <p:spPr>
          <a:xfrm>
            <a:off x="7041232" y="0"/>
            <a:ext cx="2798492" cy="3496270"/>
          </a:xfrm>
          <a:prstGeom prst="rect">
            <a:avLst/>
          </a:prstGeom>
        </p:spPr>
      </p:pic>
    </p:spTree>
    <p:extLst>
      <p:ext uri="{BB962C8B-B14F-4D97-AF65-F5344CB8AC3E}">
        <p14:creationId xmlns:p14="http://schemas.microsoft.com/office/powerpoint/2010/main" val="829206550"/>
      </p:ext>
    </p:extLst>
  </p:cSld>
  <p:clrMapOvr>
    <a:masterClrMapping/>
  </p:clrMapOvr>
  <p:transition spd="med">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altLang="de-DE"/>
              <a:t> Folie </a:t>
            </a:r>
            <a:fld id="{80228A69-D784-4DEB-AD1C-3BA7F64C3F8A}" type="slidenum">
              <a:rPr lang="de-DE" altLang="de-DE"/>
              <a:pPr/>
              <a:t>73</a:t>
            </a:fld>
            <a:endParaRPr lang="de-DE" altLang="de-DE"/>
          </a:p>
        </p:txBody>
      </p:sp>
      <p:sp>
        <p:nvSpPr>
          <p:cNvPr id="5" name="Fußzeilenplatzhalter 4"/>
          <p:cNvSpPr>
            <a:spLocks noGrp="1"/>
          </p:cNvSpPr>
          <p:nvPr>
            <p:ph type="ftr" sz="quarter" idx="11"/>
          </p:nvPr>
        </p:nvSpPr>
        <p:spPr/>
        <p:txBody>
          <a:bodyPr/>
          <a:lstStyle/>
          <a:p>
            <a:r>
              <a:rPr lang="de-DE" altLang="de-DE" dirty="0"/>
              <a:t>HSWT    Prof. Dr. U. Groß                                Motor Grundlagen</a:t>
            </a:r>
          </a:p>
        </p:txBody>
      </p:sp>
      <p:sp>
        <p:nvSpPr>
          <p:cNvPr id="894982" name="Rectangle 6"/>
          <p:cNvSpPr>
            <a:spLocks noGrp="1" noChangeArrowheads="1"/>
          </p:cNvSpPr>
          <p:nvPr>
            <p:ph type="title"/>
          </p:nvPr>
        </p:nvSpPr>
        <p:spPr/>
        <p:txBody>
          <a:bodyPr/>
          <a:lstStyle/>
          <a:p>
            <a:endParaRPr lang="de-DE" altLang="de-DE"/>
          </a:p>
        </p:txBody>
      </p:sp>
      <p:pic>
        <p:nvPicPr>
          <p:cNvPr id="89498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6496" y="332656"/>
            <a:ext cx="8640763" cy="56642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83640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liennummernplatzhalter 1"/>
          <p:cNvSpPr>
            <a:spLocks noGrp="1"/>
          </p:cNvSpPr>
          <p:nvPr>
            <p:ph type="sldNum" sz="quarter" idx="10"/>
          </p:nvPr>
        </p:nvSpPr>
        <p:spPr/>
        <p:txBody>
          <a:bodyPr/>
          <a:lstStyle/>
          <a:p>
            <a:r>
              <a:rPr lang="de-DE" altLang="de-DE"/>
              <a:t> Folie </a:t>
            </a:r>
            <a:fld id="{AF445186-4892-48B0-9E81-367CA4348027}" type="slidenum">
              <a:rPr lang="de-DE" altLang="de-DE"/>
              <a:pPr/>
              <a:t>74</a:t>
            </a:fld>
            <a:endParaRPr lang="de-DE" altLang="de-DE"/>
          </a:p>
        </p:txBody>
      </p:sp>
      <p:sp>
        <p:nvSpPr>
          <p:cNvPr id="6" name="Fußzeilenplatzhalter 2"/>
          <p:cNvSpPr>
            <a:spLocks noGrp="1"/>
          </p:cNvSpPr>
          <p:nvPr>
            <p:ph type="ftr" sz="quarter" idx="11"/>
          </p:nvPr>
        </p:nvSpPr>
        <p:spPr/>
        <p:txBody>
          <a:bodyPr/>
          <a:lstStyle/>
          <a:p>
            <a:r>
              <a:rPr lang="de-DE" altLang="de-DE" dirty="0"/>
              <a:t>HSWT    Prof. Dr. U. Groß                                Motor Grundlagen</a:t>
            </a:r>
          </a:p>
        </p:txBody>
      </p:sp>
      <p:pic>
        <p:nvPicPr>
          <p:cNvPr id="882700" name="Picture 12" descr="~AUT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928" y="3356383"/>
            <a:ext cx="5416550"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270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095375"/>
            <a:ext cx="5064125"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Spiralabscheider mit Luftabsaugung mittels Unterdruck</a:t>
            </a:r>
          </a:p>
        </p:txBody>
      </p:sp>
      <p:cxnSp>
        <p:nvCxnSpPr>
          <p:cNvPr id="4" name="Gerade Verbindung mit Pfeil 3"/>
          <p:cNvCxnSpPr/>
          <p:nvPr/>
        </p:nvCxnSpPr>
        <p:spPr bwMode="auto">
          <a:xfrm>
            <a:off x="3656856" y="3356383"/>
            <a:ext cx="2232248" cy="1152737"/>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mit Pfeil 7"/>
          <p:cNvCxnSpPr/>
          <p:nvPr/>
        </p:nvCxnSpPr>
        <p:spPr bwMode="auto">
          <a:xfrm>
            <a:off x="776536" y="908720"/>
            <a:ext cx="72008" cy="2376264"/>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22270473"/>
      </p:ext>
    </p:extLst>
  </p:cSld>
  <p:clrMapOvr>
    <a:masterClrMapping/>
  </p:clrMapOvr>
  <p:transition spd="med">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Liebe Studierende</a:t>
            </a:r>
          </a:p>
        </p:txBody>
      </p:sp>
      <p:sp>
        <p:nvSpPr>
          <p:cNvPr id="5" name="Inhaltsplatzhalter 4"/>
          <p:cNvSpPr>
            <a:spLocks noGrp="1"/>
          </p:cNvSpPr>
          <p:nvPr>
            <p:ph idx="1"/>
          </p:nvPr>
        </p:nvSpPr>
        <p:spPr/>
        <p:txBody>
          <a:bodyPr/>
          <a:lstStyle/>
          <a:p>
            <a:r>
              <a:rPr lang="de-DE" dirty="0"/>
              <a:t>Nachdem Sie nun die Grundfunktionen und den Grundaufbau von Diesel Hubkolbenmotoren kennengelernt haben, werden wir uns in der nächsten UE (Unterrichteinheit) mit der Bewertung und der Leistungscharakteristik von Motoren beschäftigen.</a:t>
            </a:r>
          </a:p>
          <a:p>
            <a:r>
              <a:rPr lang="de-DE" dirty="0"/>
              <a:t>Hoffe Sie konnten die unterschiedlichen Medien in diesem Modul gut für Ihr Selbststudium einsetzen und nutzen</a:t>
            </a:r>
          </a:p>
        </p:txBody>
      </p:sp>
      <p:sp>
        <p:nvSpPr>
          <p:cNvPr id="3" name="Foliennummernplatzhalter 2"/>
          <p:cNvSpPr>
            <a:spLocks noGrp="1"/>
          </p:cNvSpPr>
          <p:nvPr>
            <p:ph type="sldNum" sz="quarter" idx="10"/>
          </p:nvPr>
        </p:nvSpPr>
        <p:spPr/>
        <p:txBody>
          <a:bodyPr/>
          <a:lstStyle/>
          <a:p>
            <a:pPr>
              <a:defRPr/>
            </a:pPr>
            <a:r>
              <a:rPr lang="de-DE" altLang="de-DE"/>
              <a:t> Folie </a:t>
            </a:r>
            <a:fld id="{A5CC95E4-3327-4E6D-82A6-F720D74A793D}" type="slidenum">
              <a:rPr lang="de-DE" altLang="de-DE" smtClean="0"/>
              <a:pPr>
                <a:defRPr/>
              </a:pPr>
              <a:t>75</a:t>
            </a:fld>
            <a:endParaRPr lang="de-DE" altLang="de-DE"/>
          </a:p>
        </p:txBody>
      </p:sp>
      <p:sp>
        <p:nvSpPr>
          <p:cNvPr id="4" name="Fußzeilenplatzhalter 3"/>
          <p:cNvSpPr>
            <a:spLocks noGrp="1"/>
          </p:cNvSpPr>
          <p:nvPr>
            <p:ph type="ftr" sz="quarter" idx="11"/>
          </p:nvPr>
        </p:nvSpPr>
        <p:spPr/>
        <p:txBody>
          <a:bodyPr/>
          <a:lstStyle/>
          <a:p>
            <a:pPr>
              <a:defRPr/>
            </a:pPr>
            <a:r>
              <a:rPr lang="de-DE"/>
              <a:t>HSWT    Prof. Dr. U. Groß                  </a:t>
            </a:r>
          </a:p>
        </p:txBody>
      </p:sp>
    </p:spTree>
    <p:extLst>
      <p:ext uri="{BB962C8B-B14F-4D97-AF65-F5344CB8AC3E}">
        <p14:creationId xmlns:p14="http://schemas.microsoft.com/office/powerpoint/2010/main" val="3585699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Komponenten Turbolader und Ladeluftkühlung</a:t>
            </a:r>
          </a:p>
        </p:txBody>
      </p:sp>
      <p:sp>
        <p:nvSpPr>
          <p:cNvPr id="4" name="Foliennummernplatzhalter 3"/>
          <p:cNvSpPr>
            <a:spLocks noGrp="1"/>
          </p:cNvSpPr>
          <p:nvPr>
            <p:ph type="sldNum" sz="quarter" idx="10"/>
          </p:nvPr>
        </p:nvSpPr>
        <p:spPr/>
        <p:txBody>
          <a:bodyPr/>
          <a:lstStyle/>
          <a:p>
            <a:pPr>
              <a:defRPr/>
            </a:pPr>
            <a:r>
              <a:rPr lang="de-DE" altLang="de-DE"/>
              <a:t> Folie </a:t>
            </a:r>
            <a:fld id="{F31F4837-D9EC-4D3E-84B4-4FC79C579D8D}" type="slidenum">
              <a:rPr lang="de-DE" altLang="de-DE" smtClean="0"/>
              <a:pPr>
                <a:defRPr/>
              </a:pPr>
              <a:t>8</a:t>
            </a:fld>
            <a:endParaRPr lang="de-DE" altLang="de-DE"/>
          </a:p>
        </p:txBody>
      </p:sp>
      <p:sp>
        <p:nvSpPr>
          <p:cNvPr id="5" name="Fußzeilenplatzhalter 4"/>
          <p:cNvSpPr>
            <a:spLocks noGrp="1"/>
          </p:cNvSpPr>
          <p:nvPr>
            <p:ph type="ftr" sz="quarter" idx="11"/>
          </p:nvPr>
        </p:nvSpPr>
        <p:spPr/>
        <p:txBody>
          <a:bodyPr/>
          <a:lstStyle/>
          <a:p>
            <a:pPr>
              <a:defRPr/>
            </a:pPr>
            <a:r>
              <a:rPr lang="de-DE"/>
              <a:t>HSWT    Prof. Dr. U. Groß                  </a:t>
            </a:r>
          </a:p>
        </p:txBody>
      </p:sp>
      <p:pic>
        <p:nvPicPr>
          <p:cNvPr id="6" name="Grafik 5"/>
          <p:cNvPicPr>
            <a:picLocks noChangeAspect="1"/>
          </p:cNvPicPr>
          <p:nvPr/>
        </p:nvPicPr>
        <p:blipFill>
          <a:blip r:embed="rId2"/>
          <a:stretch>
            <a:fillRect/>
          </a:stretch>
        </p:blipFill>
        <p:spPr>
          <a:xfrm>
            <a:off x="560512" y="908720"/>
            <a:ext cx="6718042" cy="5688632"/>
          </a:xfrm>
          <a:prstGeom prst="rect">
            <a:avLst/>
          </a:prstGeom>
        </p:spPr>
      </p:pic>
    </p:spTree>
    <p:extLst>
      <p:ext uri="{BB962C8B-B14F-4D97-AF65-F5344CB8AC3E}">
        <p14:creationId xmlns:p14="http://schemas.microsoft.com/office/powerpoint/2010/main" val="329478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Foliennummernplatzhalter 1"/>
          <p:cNvSpPr>
            <a:spLocks noGrp="1"/>
          </p:cNvSpPr>
          <p:nvPr>
            <p:ph type="sldNum" sz="quarter" idx="10"/>
          </p:nvPr>
        </p:nvSpPr>
        <p:spPr/>
        <p:txBody>
          <a:bodyPr/>
          <a:lstStyle/>
          <a:p>
            <a:r>
              <a:rPr lang="de-DE" altLang="de-DE"/>
              <a:t> Folie </a:t>
            </a:r>
            <a:fld id="{94FEEFF1-62AB-40C4-902C-AD745E30C5E6}" type="slidenum">
              <a:rPr lang="de-DE" altLang="de-DE"/>
              <a:pPr/>
              <a:t>9</a:t>
            </a:fld>
            <a:endParaRPr lang="de-DE" altLang="de-DE"/>
          </a:p>
        </p:txBody>
      </p:sp>
      <p:sp>
        <p:nvSpPr>
          <p:cNvPr id="19" name="Fußzeilenplatzhalter 2"/>
          <p:cNvSpPr>
            <a:spLocks noGrp="1"/>
          </p:cNvSpPr>
          <p:nvPr>
            <p:ph type="ftr" sz="quarter" idx="11"/>
          </p:nvPr>
        </p:nvSpPr>
        <p:spPr/>
        <p:txBody>
          <a:bodyPr/>
          <a:lstStyle/>
          <a:p>
            <a:r>
              <a:rPr lang="de-DE" altLang="de-DE" dirty="0"/>
              <a:t>HSWT    Prof. Dr. U. Groß                                </a:t>
            </a:r>
          </a:p>
        </p:txBody>
      </p:sp>
      <p:sp>
        <p:nvSpPr>
          <p:cNvPr id="876547" name="Rectangle 3"/>
          <p:cNvSpPr>
            <a:spLocks noChangeArrowheads="1"/>
          </p:cNvSpPr>
          <p:nvPr/>
        </p:nvSpPr>
        <p:spPr bwMode="auto">
          <a:xfrm>
            <a:off x="1014414" y="990601"/>
            <a:ext cx="7877175" cy="1038225"/>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algn="ctr" eaLnBrk="0" hangingPunct="0">
              <a:lnSpc>
                <a:spcPct val="90000"/>
              </a:lnSpc>
              <a:spcBef>
                <a:spcPct val="50000"/>
              </a:spcBef>
            </a:pPr>
            <a:r>
              <a:rPr lang="de-DE" altLang="de-DE" sz="1800" b="1" u="sng">
                <a:solidFill>
                  <a:srgbClr val="000000"/>
                </a:solidFill>
              </a:rPr>
              <a:t>Unterschiedsmerkmale eines 100 kW (136 PS) Motors </a:t>
            </a:r>
          </a:p>
          <a:p>
            <a:pPr algn="ctr" eaLnBrk="0" hangingPunct="0">
              <a:lnSpc>
                <a:spcPct val="90000"/>
              </a:lnSpc>
              <a:spcBef>
                <a:spcPct val="50000"/>
              </a:spcBef>
            </a:pPr>
            <a:r>
              <a:rPr lang="de-DE" altLang="de-DE" sz="1800" b="1">
                <a:solidFill>
                  <a:srgbClr val="000000"/>
                </a:solidFill>
              </a:rPr>
              <a:t>in der Bauweise eines </a:t>
            </a:r>
            <a:r>
              <a:rPr lang="de-DE" altLang="de-DE" sz="2000" b="1">
                <a:solidFill>
                  <a:srgbClr val="FF0000"/>
                </a:solidFill>
              </a:rPr>
              <a:t>4-Zylinder-Turbomotor</a:t>
            </a:r>
            <a:r>
              <a:rPr lang="de-DE" altLang="de-DE" sz="1800" b="1">
                <a:solidFill>
                  <a:srgbClr val="000000"/>
                </a:solidFill>
              </a:rPr>
              <a:t> mit Ladeluftkühlung oder   </a:t>
            </a:r>
            <a:r>
              <a:rPr lang="de-DE" altLang="de-DE" sz="2000" b="1">
                <a:solidFill>
                  <a:srgbClr val="FF0000"/>
                </a:solidFill>
              </a:rPr>
              <a:t>6-Zylinder Saugmotor</a:t>
            </a:r>
            <a:endParaRPr lang="de-DE" altLang="de-DE" sz="1800" b="1">
              <a:solidFill>
                <a:srgbClr val="000000"/>
              </a:solidFill>
            </a:endParaRPr>
          </a:p>
        </p:txBody>
      </p:sp>
      <p:sp>
        <p:nvSpPr>
          <p:cNvPr id="876548" name="Rectangle 4"/>
          <p:cNvSpPr>
            <a:spLocks noChangeArrowheads="1"/>
          </p:cNvSpPr>
          <p:nvPr/>
        </p:nvSpPr>
        <p:spPr bwMode="auto">
          <a:xfrm>
            <a:off x="1014413" y="2438401"/>
            <a:ext cx="3657600" cy="314325"/>
          </a:xfrm>
          <a:prstGeom prst="rect">
            <a:avLst/>
          </a:prstGeom>
          <a:solidFill>
            <a:srgbClr val="FDC0E5"/>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rPr>
              <a:t>4 - Zylinder Turbomotor mit LLK</a:t>
            </a:r>
            <a:endParaRPr lang="de-DE" altLang="de-DE" sz="1400">
              <a:solidFill>
                <a:srgbClr val="000000"/>
              </a:solidFill>
            </a:endParaRPr>
          </a:p>
        </p:txBody>
      </p:sp>
      <p:sp>
        <p:nvSpPr>
          <p:cNvPr id="876549" name="Rectangle 5"/>
          <p:cNvSpPr>
            <a:spLocks noChangeArrowheads="1"/>
          </p:cNvSpPr>
          <p:nvPr/>
        </p:nvSpPr>
        <p:spPr bwMode="auto">
          <a:xfrm>
            <a:off x="5233988" y="2438400"/>
            <a:ext cx="3657600" cy="305212"/>
          </a:xfrm>
          <a:prstGeom prst="rect">
            <a:avLst/>
          </a:prstGeom>
          <a:solidFill>
            <a:srgbClr val="8CF4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spcBef>
                <a:spcPct val="50000"/>
              </a:spcBef>
            </a:pPr>
            <a:r>
              <a:rPr lang="de-DE" altLang="de-DE" sz="1400" b="1" u="sng">
                <a:solidFill>
                  <a:srgbClr val="000000"/>
                </a:solidFill>
              </a:rPr>
              <a:t>6 - Zylinder Saugmotor</a:t>
            </a:r>
          </a:p>
        </p:txBody>
      </p:sp>
      <p:sp>
        <p:nvSpPr>
          <p:cNvPr id="876550" name="Rectangle 6"/>
          <p:cNvSpPr>
            <a:spLocks noChangeArrowheads="1"/>
          </p:cNvSpPr>
          <p:nvPr/>
        </p:nvSpPr>
        <p:spPr bwMode="auto">
          <a:xfrm>
            <a:off x="1014413" y="2819400"/>
            <a:ext cx="3657600" cy="326756"/>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geringerer Kraftstoffverbrauch</a:t>
            </a:r>
          </a:p>
        </p:txBody>
      </p:sp>
      <p:sp>
        <p:nvSpPr>
          <p:cNvPr id="876551" name="Rectangle 7"/>
          <p:cNvSpPr>
            <a:spLocks noChangeArrowheads="1"/>
          </p:cNvSpPr>
          <p:nvPr/>
        </p:nvSpPr>
        <p:spPr bwMode="auto">
          <a:xfrm>
            <a:off x="1014413" y="3124200"/>
            <a:ext cx="3657600" cy="326756"/>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geringere Ölwechselmenge</a:t>
            </a:r>
          </a:p>
        </p:txBody>
      </p:sp>
      <p:sp>
        <p:nvSpPr>
          <p:cNvPr id="876552" name="Rectangle 8"/>
          <p:cNvSpPr>
            <a:spLocks noChangeArrowheads="1"/>
          </p:cNvSpPr>
          <p:nvPr/>
        </p:nvSpPr>
        <p:spPr bwMode="auto">
          <a:xfrm>
            <a:off x="1014413" y="3429000"/>
            <a:ext cx="3657600" cy="563744"/>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Erfüllung der zukünftigen Abgasnormen einfacher realisierbar</a:t>
            </a:r>
          </a:p>
        </p:txBody>
      </p:sp>
      <p:sp>
        <p:nvSpPr>
          <p:cNvPr id="876553" name="Rectangle 9"/>
          <p:cNvSpPr>
            <a:spLocks noChangeArrowheads="1"/>
          </p:cNvSpPr>
          <p:nvPr/>
        </p:nvSpPr>
        <p:spPr bwMode="auto">
          <a:xfrm>
            <a:off x="1014413" y="3962400"/>
            <a:ext cx="3657600" cy="563744"/>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geringere Reibung im Motor, d.h. besserer Wirkungsgrad</a:t>
            </a:r>
          </a:p>
        </p:txBody>
      </p:sp>
      <p:sp>
        <p:nvSpPr>
          <p:cNvPr id="876554" name="Rectangle 10"/>
          <p:cNvSpPr>
            <a:spLocks noChangeArrowheads="1"/>
          </p:cNvSpPr>
          <p:nvPr/>
        </p:nvSpPr>
        <p:spPr bwMode="auto">
          <a:xfrm>
            <a:off x="1014413" y="4495800"/>
            <a:ext cx="3657600" cy="563744"/>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kleinere Massen, die beschleunigt und in Bewegung gehalten werden müssen</a:t>
            </a:r>
          </a:p>
        </p:txBody>
      </p:sp>
      <p:sp>
        <p:nvSpPr>
          <p:cNvPr id="876555" name="Rectangle 11"/>
          <p:cNvSpPr>
            <a:spLocks noChangeArrowheads="1"/>
          </p:cNvSpPr>
          <p:nvPr/>
        </p:nvSpPr>
        <p:spPr bwMode="auto">
          <a:xfrm>
            <a:off x="1014413" y="5029200"/>
            <a:ext cx="3657600" cy="563744"/>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schnelleres Erreichen der Betriebs-temperatur</a:t>
            </a:r>
          </a:p>
        </p:txBody>
      </p:sp>
      <p:sp>
        <p:nvSpPr>
          <p:cNvPr id="876556" name="Rectangle 12"/>
          <p:cNvSpPr>
            <a:spLocks noChangeArrowheads="1"/>
          </p:cNvSpPr>
          <p:nvPr/>
        </p:nvSpPr>
        <p:spPr bwMode="auto">
          <a:xfrm>
            <a:off x="1014413" y="5562600"/>
            <a:ext cx="3657600" cy="326756"/>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geringeres Gewicht, leichterer Traktor</a:t>
            </a:r>
          </a:p>
        </p:txBody>
      </p:sp>
      <p:sp>
        <p:nvSpPr>
          <p:cNvPr id="876557" name="Rectangle 13"/>
          <p:cNvSpPr>
            <a:spLocks noChangeArrowheads="1"/>
          </p:cNvSpPr>
          <p:nvPr/>
        </p:nvSpPr>
        <p:spPr bwMode="auto">
          <a:xfrm>
            <a:off x="1014413" y="5867400"/>
            <a:ext cx="3657600" cy="326756"/>
          </a:xfrm>
          <a:prstGeom prst="rect">
            <a:avLst/>
          </a:prstGeom>
          <a:solidFill>
            <a:srgbClr val="FDC0E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kürzerer Radstand, bessere Wendigkeit</a:t>
            </a:r>
          </a:p>
        </p:txBody>
      </p:sp>
      <p:sp>
        <p:nvSpPr>
          <p:cNvPr id="876558" name="Rectangle 14"/>
          <p:cNvSpPr>
            <a:spLocks noChangeArrowheads="1"/>
          </p:cNvSpPr>
          <p:nvPr/>
        </p:nvSpPr>
        <p:spPr bwMode="auto">
          <a:xfrm>
            <a:off x="5233988" y="2819400"/>
            <a:ext cx="3657600" cy="800732"/>
          </a:xfrm>
          <a:prstGeom prst="rect">
            <a:avLst/>
          </a:prstGeom>
          <a:solidFill>
            <a:srgbClr val="8CF4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gleichmäßiger Motorlauf (drei Arbeitstakte pro Umdrehung), kein Massenausgleich notwendig </a:t>
            </a:r>
          </a:p>
        </p:txBody>
      </p:sp>
      <p:sp>
        <p:nvSpPr>
          <p:cNvPr id="876559" name="Rectangle 15"/>
          <p:cNvSpPr>
            <a:spLocks noChangeArrowheads="1"/>
          </p:cNvSpPr>
          <p:nvPr/>
        </p:nvSpPr>
        <p:spPr bwMode="auto">
          <a:xfrm>
            <a:off x="5233988" y="3581400"/>
            <a:ext cx="3657600" cy="1037720"/>
          </a:xfrm>
          <a:prstGeom prst="rect">
            <a:avLst/>
          </a:prstGeom>
          <a:solidFill>
            <a:srgbClr val="8CF4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geringeren Brennraumdruck                               (wird beim 4 - Zylinder Turbomotor konstruktiv berücksichtigt, LLK sorgt für eine thermische Entlastung)</a:t>
            </a:r>
          </a:p>
        </p:txBody>
      </p:sp>
      <p:sp>
        <p:nvSpPr>
          <p:cNvPr id="876560" name="Rectangle 16"/>
          <p:cNvSpPr>
            <a:spLocks noChangeArrowheads="1"/>
          </p:cNvSpPr>
          <p:nvPr/>
        </p:nvSpPr>
        <p:spPr bwMode="auto">
          <a:xfrm>
            <a:off x="5233988" y="4572000"/>
            <a:ext cx="3657600" cy="800732"/>
          </a:xfrm>
          <a:prstGeom prst="rect">
            <a:avLst/>
          </a:prstGeom>
          <a:solidFill>
            <a:srgbClr val="8CF4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besseres Stehvermögen im unteren Drehzahlbereich (lässt sich nicht so schnell "abwürgen"), Elastizität</a:t>
            </a:r>
          </a:p>
        </p:txBody>
      </p:sp>
      <p:sp>
        <p:nvSpPr>
          <p:cNvPr id="876561" name="Rectangle 17"/>
          <p:cNvSpPr>
            <a:spLocks noChangeArrowheads="1"/>
          </p:cNvSpPr>
          <p:nvPr/>
        </p:nvSpPr>
        <p:spPr bwMode="auto">
          <a:xfrm>
            <a:off x="5233988" y="5334000"/>
            <a:ext cx="3657600" cy="800732"/>
          </a:xfrm>
          <a:prstGeom prst="rect">
            <a:avLst/>
          </a:prstGeom>
          <a:solidFill>
            <a:srgbClr val="8CF4E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a:solidFill>
                  <a:schemeClr val="tx1"/>
                </a:solidFill>
                <a:latin typeface="Arial" charset="0"/>
              </a:defRPr>
            </a:lvl1pPr>
            <a:lvl2pPr marL="571500" algn="l" defTabSz="762000">
              <a:defRPr>
                <a:solidFill>
                  <a:schemeClr val="tx1"/>
                </a:solidFill>
                <a:latin typeface="Arial" charset="0"/>
              </a:defRPr>
            </a:lvl2pPr>
            <a:lvl3pPr marL="1143000" algn="l" defTabSz="762000">
              <a:defRPr>
                <a:solidFill>
                  <a:schemeClr val="tx1"/>
                </a:solidFill>
                <a:latin typeface="Arial" charset="0"/>
              </a:defRPr>
            </a:lvl3pPr>
            <a:lvl4pPr marL="1714500" algn="l" defTabSz="762000">
              <a:defRPr>
                <a:solidFill>
                  <a:schemeClr val="tx1"/>
                </a:solidFill>
                <a:latin typeface="Arial" charset="0"/>
              </a:defRPr>
            </a:lvl4pPr>
            <a:lvl5pPr marL="2286000" algn="l" defTabSz="762000">
              <a:defRPr>
                <a:solidFill>
                  <a:schemeClr val="tx1"/>
                </a:solidFill>
                <a:latin typeface="Arial" charset="0"/>
              </a:defRPr>
            </a:lvl5pPr>
            <a:lvl6pPr marL="2743200" defTabSz="762000" fontAlgn="base">
              <a:spcBef>
                <a:spcPct val="0"/>
              </a:spcBef>
              <a:spcAft>
                <a:spcPct val="0"/>
              </a:spcAft>
              <a:defRPr>
                <a:solidFill>
                  <a:schemeClr val="tx1"/>
                </a:solidFill>
                <a:latin typeface="Arial" charset="0"/>
              </a:defRPr>
            </a:lvl6pPr>
            <a:lvl7pPr marL="3200400" defTabSz="762000" fontAlgn="base">
              <a:spcBef>
                <a:spcPct val="0"/>
              </a:spcBef>
              <a:spcAft>
                <a:spcPct val="0"/>
              </a:spcAft>
              <a:defRPr>
                <a:solidFill>
                  <a:schemeClr val="tx1"/>
                </a:solidFill>
                <a:latin typeface="Arial" charset="0"/>
              </a:defRPr>
            </a:lvl7pPr>
            <a:lvl8pPr marL="3657600" defTabSz="762000" fontAlgn="base">
              <a:spcBef>
                <a:spcPct val="0"/>
              </a:spcBef>
              <a:spcAft>
                <a:spcPct val="0"/>
              </a:spcAft>
              <a:defRPr>
                <a:solidFill>
                  <a:schemeClr val="tx1"/>
                </a:solidFill>
                <a:latin typeface="Arial" charset="0"/>
              </a:defRPr>
            </a:lvl8pPr>
            <a:lvl9pPr marL="4114800" defTabSz="762000" fontAlgn="base">
              <a:spcBef>
                <a:spcPct val="0"/>
              </a:spcBef>
              <a:spcAft>
                <a:spcPct val="0"/>
              </a:spcAft>
              <a:defRPr>
                <a:solidFill>
                  <a:schemeClr val="tx1"/>
                </a:solidFill>
                <a:latin typeface="Arial" charset="0"/>
              </a:defRPr>
            </a:lvl9pPr>
          </a:lstStyle>
          <a:p>
            <a:pPr eaLnBrk="0" hangingPunct="0">
              <a:lnSpc>
                <a:spcPct val="110000"/>
              </a:lnSpc>
              <a:spcBef>
                <a:spcPct val="50000"/>
              </a:spcBef>
            </a:pPr>
            <a:r>
              <a:rPr lang="de-DE" altLang="de-DE" sz="1400">
                <a:solidFill>
                  <a:srgbClr val="000000"/>
                </a:solidFill>
                <a:sym typeface="Wingdings" pitchFamily="2" charset="2"/>
              </a:rPr>
              <a:t></a:t>
            </a:r>
            <a:r>
              <a:rPr lang="de-DE" altLang="de-DE" sz="1400">
                <a:solidFill>
                  <a:srgbClr val="000000"/>
                </a:solidFill>
              </a:rPr>
              <a:t> längerer Radstand, besseres Fahrverhalten, günstigere Gewichtsverteilung</a:t>
            </a:r>
          </a:p>
        </p:txBody>
      </p:sp>
      <p:sp>
        <p:nvSpPr>
          <p:cNvPr id="2" name="Titel 1"/>
          <p:cNvSpPr>
            <a:spLocks noGrp="1"/>
          </p:cNvSpPr>
          <p:nvPr>
            <p:ph type="title"/>
          </p:nvPr>
        </p:nvSpPr>
        <p:spPr/>
        <p:txBody>
          <a:bodyPr/>
          <a:lstStyle/>
          <a:p>
            <a:r>
              <a:rPr lang="de-DE" sz="2000" dirty="0"/>
              <a:t>Vergleich Turbomotor 4-Zylinder – Saugmotor 6-Zylinder (Diskussion aus der Vergangenheit)</a:t>
            </a:r>
          </a:p>
        </p:txBody>
      </p:sp>
    </p:spTree>
    <p:extLst>
      <p:ext uri="{BB962C8B-B14F-4D97-AF65-F5344CB8AC3E}">
        <p14:creationId xmlns:p14="http://schemas.microsoft.com/office/powerpoint/2010/main" val="421722617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6547"/>
                                        </p:tgtEl>
                                        <p:attrNameLst>
                                          <p:attrName>style.visibility</p:attrName>
                                        </p:attrNameLst>
                                      </p:cBhvr>
                                      <p:to>
                                        <p:strVal val="visible"/>
                                      </p:to>
                                    </p:set>
                                    <p:animEffect transition="in" filter="wipe(left)">
                                      <p:cBhvr>
                                        <p:cTn id="7" dur="500"/>
                                        <p:tgtEl>
                                          <p:spTgt spid="876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76548"/>
                                        </p:tgtEl>
                                        <p:attrNameLst>
                                          <p:attrName>style.visibility</p:attrName>
                                        </p:attrNameLst>
                                      </p:cBhvr>
                                      <p:to>
                                        <p:strVal val="visible"/>
                                      </p:to>
                                    </p:set>
                                    <p:animEffect transition="in" filter="slide(fromBottom)">
                                      <p:cBhvr>
                                        <p:cTn id="12" dur="500"/>
                                        <p:tgtEl>
                                          <p:spTgt spid="8765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76550"/>
                                        </p:tgtEl>
                                        <p:attrNameLst>
                                          <p:attrName>style.visibility</p:attrName>
                                        </p:attrNameLst>
                                      </p:cBhvr>
                                      <p:to>
                                        <p:strVal val="visible"/>
                                      </p:to>
                                    </p:set>
                                    <p:animEffect transition="in" filter="slide(fromBottom)">
                                      <p:cBhvr>
                                        <p:cTn id="17" dur="500"/>
                                        <p:tgtEl>
                                          <p:spTgt spid="8765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76551"/>
                                        </p:tgtEl>
                                        <p:attrNameLst>
                                          <p:attrName>style.visibility</p:attrName>
                                        </p:attrNameLst>
                                      </p:cBhvr>
                                      <p:to>
                                        <p:strVal val="visible"/>
                                      </p:to>
                                    </p:set>
                                    <p:animEffect transition="in" filter="slide(fromBottom)">
                                      <p:cBhvr>
                                        <p:cTn id="22" dur="500"/>
                                        <p:tgtEl>
                                          <p:spTgt spid="8765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876552"/>
                                        </p:tgtEl>
                                        <p:attrNameLst>
                                          <p:attrName>style.visibility</p:attrName>
                                        </p:attrNameLst>
                                      </p:cBhvr>
                                      <p:to>
                                        <p:strVal val="visible"/>
                                      </p:to>
                                    </p:set>
                                    <p:animEffect transition="in" filter="slide(fromBottom)">
                                      <p:cBhvr>
                                        <p:cTn id="27" dur="500"/>
                                        <p:tgtEl>
                                          <p:spTgt spid="8765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76553"/>
                                        </p:tgtEl>
                                        <p:attrNameLst>
                                          <p:attrName>style.visibility</p:attrName>
                                        </p:attrNameLst>
                                      </p:cBhvr>
                                      <p:to>
                                        <p:strVal val="visible"/>
                                      </p:to>
                                    </p:set>
                                    <p:animEffect transition="in" filter="slide(fromBottom)">
                                      <p:cBhvr>
                                        <p:cTn id="32" dur="500"/>
                                        <p:tgtEl>
                                          <p:spTgt spid="8765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876554"/>
                                        </p:tgtEl>
                                        <p:attrNameLst>
                                          <p:attrName>style.visibility</p:attrName>
                                        </p:attrNameLst>
                                      </p:cBhvr>
                                      <p:to>
                                        <p:strVal val="visible"/>
                                      </p:to>
                                    </p:set>
                                    <p:animEffect transition="in" filter="slide(fromBottom)">
                                      <p:cBhvr>
                                        <p:cTn id="37" dur="500"/>
                                        <p:tgtEl>
                                          <p:spTgt spid="87655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876555"/>
                                        </p:tgtEl>
                                        <p:attrNameLst>
                                          <p:attrName>style.visibility</p:attrName>
                                        </p:attrNameLst>
                                      </p:cBhvr>
                                      <p:to>
                                        <p:strVal val="visible"/>
                                      </p:to>
                                    </p:set>
                                    <p:animEffect transition="in" filter="slide(fromBottom)">
                                      <p:cBhvr>
                                        <p:cTn id="42" dur="500"/>
                                        <p:tgtEl>
                                          <p:spTgt spid="8765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876556"/>
                                        </p:tgtEl>
                                        <p:attrNameLst>
                                          <p:attrName>style.visibility</p:attrName>
                                        </p:attrNameLst>
                                      </p:cBhvr>
                                      <p:to>
                                        <p:strVal val="visible"/>
                                      </p:to>
                                    </p:set>
                                    <p:animEffect transition="in" filter="slide(fromBottom)">
                                      <p:cBhvr>
                                        <p:cTn id="47" dur="500"/>
                                        <p:tgtEl>
                                          <p:spTgt spid="87655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876557"/>
                                        </p:tgtEl>
                                        <p:attrNameLst>
                                          <p:attrName>style.visibility</p:attrName>
                                        </p:attrNameLst>
                                      </p:cBhvr>
                                      <p:to>
                                        <p:strVal val="visible"/>
                                      </p:to>
                                    </p:set>
                                    <p:animEffect transition="in" filter="slide(fromBottom)">
                                      <p:cBhvr>
                                        <p:cTn id="52" dur="500"/>
                                        <p:tgtEl>
                                          <p:spTgt spid="87655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876549"/>
                                        </p:tgtEl>
                                        <p:attrNameLst>
                                          <p:attrName>style.visibility</p:attrName>
                                        </p:attrNameLst>
                                      </p:cBhvr>
                                      <p:to>
                                        <p:strVal val="visible"/>
                                      </p:to>
                                    </p:set>
                                    <p:animEffect transition="in" filter="slide(fromBottom)">
                                      <p:cBhvr>
                                        <p:cTn id="57" dur="500"/>
                                        <p:tgtEl>
                                          <p:spTgt spid="87654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876558"/>
                                        </p:tgtEl>
                                        <p:attrNameLst>
                                          <p:attrName>style.visibility</p:attrName>
                                        </p:attrNameLst>
                                      </p:cBhvr>
                                      <p:to>
                                        <p:strVal val="visible"/>
                                      </p:to>
                                    </p:set>
                                    <p:animEffect transition="in" filter="slide(fromBottom)">
                                      <p:cBhvr>
                                        <p:cTn id="62" dur="500"/>
                                        <p:tgtEl>
                                          <p:spTgt spid="87655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876559"/>
                                        </p:tgtEl>
                                        <p:attrNameLst>
                                          <p:attrName>style.visibility</p:attrName>
                                        </p:attrNameLst>
                                      </p:cBhvr>
                                      <p:to>
                                        <p:strVal val="visible"/>
                                      </p:to>
                                    </p:set>
                                    <p:animEffect transition="in" filter="slide(fromBottom)">
                                      <p:cBhvr>
                                        <p:cTn id="67" dur="500"/>
                                        <p:tgtEl>
                                          <p:spTgt spid="87655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4" fill="hold" grpId="0" nodeType="clickEffect">
                                  <p:stCondLst>
                                    <p:cond delay="0"/>
                                  </p:stCondLst>
                                  <p:childTnLst>
                                    <p:set>
                                      <p:cBhvr>
                                        <p:cTn id="71" dur="1" fill="hold">
                                          <p:stCondLst>
                                            <p:cond delay="0"/>
                                          </p:stCondLst>
                                        </p:cTn>
                                        <p:tgtEl>
                                          <p:spTgt spid="876560"/>
                                        </p:tgtEl>
                                        <p:attrNameLst>
                                          <p:attrName>style.visibility</p:attrName>
                                        </p:attrNameLst>
                                      </p:cBhvr>
                                      <p:to>
                                        <p:strVal val="visible"/>
                                      </p:to>
                                    </p:set>
                                    <p:animEffect transition="in" filter="slide(fromBottom)">
                                      <p:cBhvr>
                                        <p:cTn id="72" dur="500"/>
                                        <p:tgtEl>
                                          <p:spTgt spid="87656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4" fill="hold" grpId="0" nodeType="clickEffect">
                                  <p:stCondLst>
                                    <p:cond delay="0"/>
                                  </p:stCondLst>
                                  <p:childTnLst>
                                    <p:set>
                                      <p:cBhvr>
                                        <p:cTn id="76" dur="1" fill="hold">
                                          <p:stCondLst>
                                            <p:cond delay="0"/>
                                          </p:stCondLst>
                                        </p:cTn>
                                        <p:tgtEl>
                                          <p:spTgt spid="876561"/>
                                        </p:tgtEl>
                                        <p:attrNameLst>
                                          <p:attrName>style.visibility</p:attrName>
                                        </p:attrNameLst>
                                      </p:cBhvr>
                                      <p:to>
                                        <p:strVal val="visible"/>
                                      </p:to>
                                    </p:set>
                                    <p:animEffect transition="in" filter="slide(fromBottom)">
                                      <p:cBhvr>
                                        <p:cTn id="77" dur="500"/>
                                        <p:tgtEl>
                                          <p:spTgt spid="876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animBg="1" autoUpdateAnimBg="0"/>
      <p:bldP spid="876548" grpId="0" animBg="1" autoUpdateAnimBg="0"/>
      <p:bldP spid="876549" grpId="0" animBg="1" autoUpdateAnimBg="0"/>
      <p:bldP spid="876550" grpId="0" animBg="1" autoUpdateAnimBg="0"/>
      <p:bldP spid="876551" grpId="0" animBg="1" autoUpdateAnimBg="0"/>
      <p:bldP spid="876552" grpId="0" animBg="1" autoUpdateAnimBg="0"/>
      <p:bldP spid="876553" grpId="0" animBg="1" autoUpdateAnimBg="0"/>
      <p:bldP spid="876554" grpId="0" animBg="1" autoUpdateAnimBg="0"/>
      <p:bldP spid="876555" grpId="0" animBg="1" autoUpdateAnimBg="0"/>
      <p:bldP spid="876556" grpId="0" animBg="1" autoUpdateAnimBg="0"/>
      <p:bldP spid="876557" grpId="0" animBg="1" autoUpdateAnimBg="0"/>
      <p:bldP spid="876558" grpId="0" animBg="1" autoUpdateAnimBg="0"/>
      <p:bldP spid="876559" grpId="0" animBg="1" autoUpdateAnimBg="0"/>
      <p:bldP spid="876560" grpId="0" animBg="1" autoUpdateAnimBg="0"/>
      <p:bldP spid="876561" grpId="0" animBg="1" autoUpdateAnimBg="0"/>
    </p:bldLst>
  </p:timing>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5115</Words>
  <Application>Microsoft Office PowerPoint</Application>
  <PresentationFormat>A4-Papier (210 x 297 mm)</PresentationFormat>
  <Paragraphs>653</Paragraphs>
  <Slides>75</Slides>
  <Notes>6</Notes>
  <HiddenSlides>1</HiddenSlides>
  <MMClips>3</MMClips>
  <ScaleCrop>false</ScaleCrop>
  <HeadingPairs>
    <vt:vector size="8" baseType="variant">
      <vt:variant>
        <vt:lpstr>Verwendete Schriftarten</vt:lpstr>
      </vt:variant>
      <vt:variant>
        <vt:i4>6</vt:i4>
      </vt:variant>
      <vt:variant>
        <vt:lpstr>Design</vt:lpstr>
      </vt:variant>
      <vt:variant>
        <vt:i4>3</vt:i4>
      </vt:variant>
      <vt:variant>
        <vt:lpstr>Eingebettete OLE-Server</vt:lpstr>
      </vt:variant>
      <vt:variant>
        <vt:i4>1</vt:i4>
      </vt:variant>
      <vt:variant>
        <vt:lpstr>Folientitel</vt:lpstr>
      </vt:variant>
      <vt:variant>
        <vt:i4>75</vt:i4>
      </vt:variant>
    </vt:vector>
  </HeadingPairs>
  <TitlesOfParts>
    <vt:vector size="85" baseType="lpstr">
      <vt:lpstr>Arial</vt:lpstr>
      <vt:lpstr>Arial Unicode MS</vt:lpstr>
      <vt:lpstr>Symbol</vt:lpstr>
      <vt:lpstr>Times New Roman</vt:lpstr>
      <vt:lpstr>Univers</vt:lpstr>
      <vt:lpstr>Wingdings</vt:lpstr>
      <vt:lpstr>1_alleSeiten</vt:lpstr>
      <vt:lpstr>2_alleSeiten</vt:lpstr>
      <vt:lpstr>3_alleSeiten</vt:lpstr>
      <vt:lpstr>CorelDRAW.Graphic.11</vt:lpstr>
      <vt:lpstr>Motoren - Grundlagen bis  Abgasnachbehandlungs-systeme  Teil 2 </vt:lpstr>
      <vt:lpstr>Querschnitt Turbolader Abgasseite      Frischluftseite</vt:lpstr>
      <vt:lpstr>Abgasturbolader</vt:lpstr>
      <vt:lpstr>Abgasturbolader Funktionsprinzip</vt:lpstr>
      <vt:lpstr>Aufladung</vt:lpstr>
      <vt:lpstr>Ladeluftkühlung Funktionsprinzip</vt:lpstr>
      <vt:lpstr>Turbolader und Ladeluftkühlung</vt:lpstr>
      <vt:lpstr>Komponenten Turbolader und Ladeluftkühlung</vt:lpstr>
      <vt:lpstr>Vergleich Turbomotor 4-Zylinder – Saugmotor 6-Zylinder (Diskussion aus der Vergangenheit)</vt:lpstr>
      <vt:lpstr>Reiheneinspritzpumpe</vt:lpstr>
      <vt:lpstr>Verteilereinspritzpumpe</vt:lpstr>
      <vt:lpstr>Ablaufschema einer elektronischen Regelung (EDC)</vt:lpstr>
      <vt:lpstr>Aufbau einer elektronischen Dieselregelung (EDC)</vt:lpstr>
      <vt:lpstr>Verteilereinspritzpumpe</vt:lpstr>
      <vt:lpstr>Vor und Nachteile Reihen-Verteiler- Einspritzpumpe</vt:lpstr>
      <vt:lpstr>Vorteile EDC</vt:lpstr>
      <vt:lpstr>Favorit 700 VARIO Motor</vt:lpstr>
      <vt:lpstr>Pumpe-Leitung-Düse Einspritz-system  Favorit 700 VARIO – (siehe auch Fachartikel)</vt:lpstr>
      <vt:lpstr>4V-CommonRail</vt:lpstr>
      <vt:lpstr>Common Rail - Einspritzung</vt:lpstr>
      <vt:lpstr>PowerPoint-Präsentation</vt:lpstr>
      <vt:lpstr>PowerPoint-Präsentation</vt:lpstr>
      <vt:lpstr>PowerPoint-Präsentation</vt:lpstr>
      <vt:lpstr>PowerPoint-Präsentation</vt:lpstr>
      <vt:lpstr>Common Rail</vt:lpstr>
      <vt:lpstr>PowerPoint-Präsentation</vt:lpstr>
      <vt:lpstr>Vierventiltechnik</vt:lpstr>
      <vt:lpstr>4V-CommonRail</vt:lpstr>
      <vt:lpstr>Wesentliche  Meilensteine bei der Motorentwicklung</vt:lpstr>
      <vt:lpstr>NOx contra Ruß</vt:lpstr>
      <vt:lpstr>Abgasrückführung (AGR)</vt:lpstr>
      <vt:lpstr>Abgasrückführung – Senkung der N0x Emissionen</vt:lpstr>
      <vt:lpstr>VGT und EGR Kreislaufschema</vt:lpstr>
      <vt:lpstr>Externe Abgasrückführung (EGR)</vt:lpstr>
      <vt:lpstr>Abgasrückführung</vt:lpstr>
      <vt:lpstr>Hintergründe der neuen Abgasstufen</vt:lpstr>
      <vt:lpstr>Geltende und zukünftige europäische Abgasnormen</vt:lpstr>
      <vt:lpstr>Abgasgesetzgebung</vt:lpstr>
      <vt:lpstr>Techniken zur Reduzierung der Emissionen</vt:lpstr>
      <vt:lpstr>Gekühlte Abgasrückführung + Dieselpartikelfilter</vt:lpstr>
      <vt:lpstr>Gekühlte Abgasrückführung + Dieselpartikelfilter</vt:lpstr>
      <vt:lpstr>Selective-Catalytic-Reduction (SCR)</vt:lpstr>
      <vt:lpstr>Funktionsschema SCR-System</vt:lpstr>
      <vt:lpstr>PowerPoint-Präsentation</vt:lpstr>
      <vt:lpstr>AdBlue</vt:lpstr>
      <vt:lpstr>SCR-Sytem</vt:lpstr>
      <vt:lpstr>Ausblick auf die Stage IV-Technologie</vt:lpstr>
      <vt:lpstr>Generelle Auswirkungen Stage IV (Tier IV)</vt:lpstr>
      <vt:lpstr>PowerPoint-Präsentation</vt:lpstr>
      <vt:lpstr>Komponenten Abgasnachbehandlung</vt:lpstr>
      <vt:lpstr>Resümee</vt:lpstr>
      <vt:lpstr>Schmierung</vt:lpstr>
      <vt:lpstr>Viskosität</vt:lpstr>
      <vt:lpstr>Motorschmierung</vt:lpstr>
      <vt:lpstr>Schmierung Pleuelstange und Kolben</vt:lpstr>
      <vt:lpstr>Kühlung von Verbrennungsmotoren</vt:lpstr>
      <vt:lpstr>Zwei-Kreis-Wasserkühlung - Anforderung</vt:lpstr>
      <vt:lpstr>Thermostat - Funktionsweise</vt:lpstr>
      <vt:lpstr>Kühleraufbau</vt:lpstr>
      <vt:lpstr>Luftgekühlter Motor</vt:lpstr>
      <vt:lpstr>Wassergekühlter Motor</vt:lpstr>
      <vt:lpstr>Vor- und Nachteile – Luft- versus Wasserkühlung</vt:lpstr>
      <vt:lpstr>Herausforderung Kühlung</vt:lpstr>
      <vt:lpstr>Kühlerpaket</vt:lpstr>
      <vt:lpstr>Kühlerpaket Fendt Komponenten</vt:lpstr>
      <vt:lpstr>Viscolüfter</vt:lpstr>
      <vt:lpstr>Unterschiedliche Lüfter-Regelungen</vt:lpstr>
      <vt:lpstr>Technische Lösungen zur Minimierung von Kühlerverschmutzungen </vt:lpstr>
      <vt:lpstr>Lüfterkonzept am Beispiel Fendt 1000 (Prospektauszug)</vt:lpstr>
      <vt:lpstr>Luftfilterung</vt:lpstr>
      <vt:lpstr>Zyklonabscheider - älterer Traktor</vt:lpstr>
      <vt:lpstr>Luftilter und Sicherheitspatrone</vt:lpstr>
      <vt:lpstr>PowerPoint-Präsentation</vt:lpstr>
      <vt:lpstr>Spiralabscheider mit Luftabsaugung mittels Unterdruck</vt:lpstr>
      <vt:lpstr>Liebe Studierende</vt:lpstr>
    </vt:vector>
  </TitlesOfParts>
  <Company>Fachhochschule Nürtingen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Einführung</dc:title>
  <dc:creator>Fluhrer</dc:creator>
  <cp:lastModifiedBy>hswt</cp:lastModifiedBy>
  <cp:revision>669</cp:revision>
  <cp:lastPrinted>2000-01-28T17:33:17Z</cp:lastPrinted>
  <dcterms:created xsi:type="dcterms:W3CDTF">1999-07-14T19:19:32Z</dcterms:created>
  <dcterms:modified xsi:type="dcterms:W3CDTF">2025-04-09T10:58:51Z</dcterms:modified>
</cp:coreProperties>
</file>