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79" r:id="rId10"/>
    <p:sldId id="285" r:id="rId11"/>
    <p:sldId id="283" r:id="rId12"/>
    <p:sldId id="286" r:id="rId13"/>
    <p:sldId id="282" r:id="rId14"/>
    <p:sldId id="284" r:id="rId15"/>
    <p:sldId id="281" r:id="rId16"/>
    <p:sldId id="264" r:id="rId17"/>
    <p:sldId id="265" r:id="rId18"/>
    <p:sldId id="266" r:id="rId19"/>
    <p:sldId id="267" r:id="rId20"/>
    <p:sldId id="269" r:id="rId21"/>
    <p:sldId id="270" r:id="rId22"/>
    <p:sldId id="271" r:id="rId23"/>
    <p:sldId id="276" r:id="rId24"/>
    <p:sldId id="272" r:id="rId25"/>
    <p:sldId id="274" r:id="rId26"/>
    <p:sldId id="273" r:id="rId27"/>
    <p:sldId id="275" r:id="rId28"/>
    <p:sldId id="288" r:id="rId29"/>
    <p:sldId id="28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9F6E8A-6CF2-9429-DC2F-61B86FCBF9F9}" name="Milan Jurkat" initials="MJ" userId="0f72b15ca2d7c92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8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924" autoAdjust="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21D6225-F6DE-F1A6-9259-EC51C8450D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C79335-EDEA-5DF6-D2F2-B610CE4A25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78BA7-FE34-435A-BD6E-CC1625D152BC}" type="datetimeFigureOut">
              <a:rPr lang="de-DE" smtClean="0"/>
              <a:t>27.11.2024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36F7C5-7AE2-F5CA-DF90-6DCCA6BDBE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EF827B-7329-87D1-E9DB-A38D3F0CBA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61320-CF35-45EF-BB6C-E98A838B8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3633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6T10:07:14.6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 4,'495'0,"-319"18,476-18,-628 1,-1 1,1 2,27 7,-29-6,1 0,0-1,36 0,7-3,52-1,-106-1,0 0,0-1,0 0,0-1,0-1,-1 0,13-6,-4-5,8-2,-27 17,0 0,0 0,0 0,0 0,0 1,-1-1,1 0,0 0,0 1,0-1,0 0,0 1,-1-1,1 1,0-1,0 1,-1-1,1 1,0 0,-1-1,1 1,-1 0,1 0,0-1,-1 1,0 0,1 0,-1 0,0 0,1 0,-1-1,0 1,1 2,2 11,0 0,0 1,-2-1,1 1,-2 24,-1-19,2 0,4 26,0 25,-5-59,0 0,1-1,0 1,0-1,2 1,-1-1,5 12,-6-22,-1-1,0 0,0 1,0-1,1 1,-1-1,0 1,0-1,0 1,0-1,0 1,0-1,0 1,0-1,0 1,0-1,0 1,0-1,0 0,-1 1,1-1,0 1,0-1,0 1,-1-1,1 0,0 1,-1-1,1 1,0-1,-1 0,1 1,-1-1,-21 6,-37-7,43-1,-372 1,209 2,3 17,111-18,-100 13,38 5,73-13,-1-2,-79-5,28-1,-14 6,-130-6,208-7,30 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6T10:07:22.3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21,'0'-1,"1"0,0 0,0 0,-1 0,1 0,0 0,0 0,0 1,0-1,0 0,0 1,0-1,1 0,-1 1,0 0,0-1,0 1,1 0,-1-1,0 1,0 0,0 0,2 0,35-3,-36 3,439-3,-224 5,-5 16,758-18,-968 0,0 0,1 0,-1 0,0 1,1-1,-1 1,0-1,0 1,1 0,-1 0,0 0,0 0,0 0,0 1,0-1,-1 1,1-1,0 1,0 0,-1-1,1 1,-1 0,0 0,0 0,0 0,1 0,-2 1,1-1,0 0,0 0,-1 1,1-1,-1 4,2 11,-1 0,-1-1,-1 1,-2 17,0 9,4 31,-2 63,0-135,1 0,-1 0,0 0,0 0,1 0,-1 0,0 0,-1-1,1 1,0 0,0-1,-1 1,1 0,-1-1,0 0,1 1,-1-1,0 0,1 0,-1 0,0 0,0 0,0-1,0 1,0 0,0-1,0 0,0 1,-1-1,-2 0,-12 1,0 0,-33-4,25 1,-880-2,469 7,389-4,17 0,0 1,1 2,-54 8,-21 5,39-9,30-2,20-3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6T10:07:45.909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492 1,'-3'-1,"1"1,-1 0,1 0,-1 1,1-1,-1 0,1 1,0-1,-1 1,1 0,0 0,-1 0,1 0,0 0,0 1,0-1,0 0,0 1,0 0,0-1,1 1,-3 2,2 1,0-1,0 1,1 0,-1 0,1 0,0 0,0 0,1 0,-1 0,1 5,-20 176,11-124,-3 97,11-98,-3 1,-2-1,-3 0,-3 0,-26 78,1 25,4-13,16-95,-16 101,27-128,0 0,-12 30,8-30,-10 57,-9 63,13-93,10-41,2 0,0 0,0 1,0 15,-7 45,7-53,1 0,-1 24,6 96,-4 117,-8-185,6-43,-3 52,8-29,0-17,-1-1,-2 1,-10 55,6-50,2 0,1 0,6 76,-1-23,-3-12,3 94,-1-170,0 0,1 0,0-1,1 1,0-1,0 1,1-1,-1 0,10 12,51 57,-25-33,12 12,-34-38,-1 0,21 30,-5-5,2-2,1-1,49 41,-26-25,45 62,72 46,-68-67,-35-33,-37-34,55 60,-77-76,0-1,1 0,17 11,3 3,228 202,-182-156,-61-55,44 39,72 50,-12-10,-95-71,1-1,1-1,1-2,1-1,0-2,42 17,-27-16,-25-10,46 12,-23-11,139 23,-144-27,44 11,9 3,-44-10,0 1,0 3,-1 2,62 31,-42-15,-41-17,2-2,49 16,-22-11,-31-9,45 8,-70-17,53 9,0-2,59 0,-82-6,0 1,0 1,-1 2,1 0,-1 3,38 14,5 3,-28-11,64 32,-41-17,0-2,105 27,-126-44,54 6,-77-13,45 4,-44-6,0 1,0 2,26 7,60 13,11 4,61 29,68 11,-149-42,-43-11,1-2,0-3,1-3,68 1,-88-7,-1 3,61 12,-12-1,-10-7,-51-7,0 2,0 1,28 7,143 44,-112-34,-38-10,89 32,-99-29,43 10,21 6,26 11,-54-17,-55-18,0 0,32 15,-34-13,0-1,0-1,1 0,0-1,0-1,0-1,19 1,-13 0,0 1,0 2,44 17,-41-13,1-2,32 7,-18-6,-1 2,0 1,60 29,-79-33,1-1,24 5,-25-8,0 1,32 15,-21-9,0 0,1-2,70 11,-76-17,-12-2,0 0,0 2,0 0,29 11,-18-4,1-2,50 10,-47-13,-1 2,36 14,-27-8,1-2,42 8,-23-7,77 17,144 13,-179-23,-75-14,1 0,43 3,150 14,-204-21,0 2,0 0,28 12,12 3,32 3,-24-7,93 35,-128-40,1-2,-1-1,46 4,4 2,9-3,-70-9,1 0,-1 1,0 1,0 1,27 10,-23-7,0-1,1-1,36 4,-24-4,1-2,71-1,-64-3,-25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6T10:08:06.858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9544 2448,'404'0,"-379"1,45 9,19 1,-20-10,-33-2,1 2,67 10,-71-6,53 2,18 2,-51-3,0-2,83-6,40 3,-99 9,-50-5,47 2,17 4,-27-1,-22-4,79 22,4 2,-38-11,-63-12,2-2,-1 0,46 1,565-7,-612 0,0-1,24-6,-24 3,46-1,1367 5,-673 3,-754-3,-1 1,0-1,1 0,-1-1,0 0,0-1,0 0,12-5,-19 7,0-1,0 1,0 0,1 0,-1-1,0 1,0-1,-1 0,1 1,0-1,-1 0,1 0,-1 0,1 0,-1-1,0 1,0 0,0 0,0-1,0 1,-1-1,1 1,-1-1,1 1,-1-1,0 1,0-1,0 1,-1-1,1 1,0-1,-1 1,0 0,1-1,-3-3,2 4,0 0,-1 0,1-1,-1 1,0 1,0-1,1 0,-1 0,0 1,-1-1,1 1,0-1,0 1,-1 0,1 0,0 0,-1 0,1 0,-1 1,0-1,1 1,-5 0,-67 0,54 1,-9 1,1-2,-1-1,1-1,0-1,0-2,-37-11,33 9,1 2,-2 1,1 1,0 2,-59 4,3 0,63-2,-45 9,-25 0,-21-12,-86 4,127 8,43-5,-51 1,-239 10,239-11,-85-6,-63 3,155 7,44-4,-51 2,-54-6,-141-4,196-7,47 5,-43-1,-38-5,78 6,-45-1,-1618 7,1661-3,1-2,-51-11,49 7,-78-5,94 11,0-1,0-1,-28-8,28 5,0 2,0 0,-29 0,3 1,-70-13,71 8,-75-3,89 10,1-3,-51-11,-22-4,-18-1,69 12,28 4,-55-2,53 6,-50-10,10 1,-2 2,27 2,-55 0,78 7,0-2,0 0,0-2,0-1,0 0,-41-15,49 7,19 2,-2 9,0 0,0 0,0 0,0 0,1 1,-1-1,0 1,0-1,1 1,-1 0,0 0,1 0,-1 0,3 1,115 25,-66-12,70 7,10-2,-78-10,109 5,-100-14,119 15,-118-8,0-4,84-5,-29-1,320 3,-421 1,1 1,25 6,36 3,-57-9,-1 1,49 13,-50-9,0-2,0-1,39 2,108 15,-95-21,104 15,-26 7,-15-1,212 40,-172-29,-102-16,78 6,-265-25,64 4,-85-11,44 1,60 8,1-2,-29-6,1-2,-1 3,-102-3,102 11,1-2,0-3,-74-16,91 13,-41-2,46 6,-1 0,-35-11,46 9,1 2,-43-3,-24-4,-85-17,66 13,-115-9,142 12,43 6,-61-2,-79-14,35 24,-100-4,224 0,0-1,1-1,-25-8,26 6,0 2,0 0,0 1,-22-2,-152-15,164 18,0-1,0-1,-27-8,27 5,0 2,0 1,-31-2,-57-4,77 5,-43 0,62 4,-1-1,-25-6,-39-3,67 10,0-1,0-1,1-1,-25-8,20 6,-1 0,-22-2,-228-38,145 4,60 26,-35-11,55 13,-74-14,74 19,-77-25,74 19,-93-17,-25-7,126 27,-67-8,49 8,-59-20,62 16,-24-2,56 13,0 0,0-2,0-1,-36-16,37 13,-1 0,-34-8,33 11,-47-20,49 16,0 2,-1 1,0 1,-35-7,-171-48,183 53,-159-37,175 37,-5-2,-2 1,-47-6,37 9,-90-29,-8-2,120 33,0-2,-39-17,-26-9,-149-42,55 16,-67-9,232 62,-169-46,69 27,22-8,-18-5,85 30,-44-19,-10-4,60 25,5 1,0 0,0-2,-30-14,29 11,-1 2,0 1,0 0,-1 2,-25-4,17 4,-61-21,68 19,-1 1,0 1,-45-4,49 8,1-1,-1 0,1-2,0-1,0 0,-28-14,27 10,0 1,-1 1,-44-9,45 12,-1-1,1-1,1 0,-32-17,32 14,0 1,0 1,0 1,-40-7,32 7,-53-18,-77-27,28 11,9 6,85 26,1-1,-41-17,38 12,-1 2,-78-15,-14-3,13 2,77 20,1-2,-58-22,73 23,-52-11,17 5,44 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6T10:08:25.134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658 61,'-4'1,"-1"0,1 0,-1 0,1 0,0 0,0 1,0 0,0 0,0 0,0 0,0 1,-6 5,-42 43,41-39,4-4,1-1,0 1,0 1,1-1,0 1,1 0,0 0,-3 11,-18 83,21-80,0 0,-2-1,-1 0,-11 26,-2-3,2 0,-17 70,32-101,0 0,1 1,0 0,1-1,2 23,-1-30,1-1,-1 0,1 0,1 1,-1-1,1 0,0 0,0-1,1 1,0 0,0-1,0 0,1 1,-1-1,8 6,-11-10,1 0,0 0,0 0,0-1,0 1,0 0,0-1,0 1,0-1,0 1,0-1,0 1,0-1,1 0,-1 1,0-1,0 0,0 0,0 0,1 0,-1 0,0 0,0 0,0-1,0 1,1 0,-1-1,0 1,0-1,2 0,-1-1,1-1,-1 1,1-1,-1 0,0 1,0-1,0 0,-1 0,1 0,1-6,3-8,0-1,5-35,-8 31,2-1,0 1,14-38,-10 36,-1-1,5-29,0-2,-5 32,-11 44,-10 41,1-11,7-25,-1-1,-17 45,5-25,-13 52,16-19,12-57,0-1,-1 0,-8 21,4-15,0-1,2 1,1 1,1-1,-1 27,-16 96,18-131,-1 0,-1-1,0 0,-1 0,-12 22,11-24,0 0,1 0,0 1,2-1,-1 1,2 1,-2 17,2 4,-1-1,-1 0,-17 54,13-48,-9 84,3-6,3-35,9-55,-2 1,-13 47,7-36,-7 55,-9 110,-15 26,33-169,4-29,-2 57,6-61,-8 44,4-45,-1 46,5-2,4 84,-3-153,2 0,-1-1,0 1,1-1,0 0,0 0,0 1,0-1,1 0,0-1,0 1,0 0,0-1,0 0,1 0,-1 0,6 4,-5-4,1 0,-1 1,0-1,-1 1,1 0,0 0,-1 1,0-1,0 1,-1 0,4 6,-12-46,1 0,2 0,2-1,4-56,0 4,-4 23,0-2,3-1,10-66,14-82,-25 187,-1 24,0-1,0 1,0-1,0 1,1 0,0-1,0 1,1 0,-1-1,1 1,0 0,5-7,-6 15,0 1,0 0,0-1,0 1,0 0,-1 0,1 5,2 63,-3-1,-16 122,-9-7,8-35,14-132,1 0,1 1,1 28,2-35,-2-1,1 1,-2-1,0 1,0-1,-1 1,0-1,-1 0,-1 1,-8 18,6-23,-4 8,12-12,9-7,-5 0,0 0,0 0,0 0,0-1,-1 0,1 0,-1-1,0 1,0-1,-1 0,0-1,1 1,-2-1,1 1,3-8,-2 0,0 0,-1 0,0 0,-1-1,0 1,0-21,6-41,-3 31,-1-50,-6-498,3 577,0 0,0 1,1-1,1 1,1 0,8-20,-5 15,-2 0,9-37,2-110,-11 131,-4 19,1 0,0 0,2 0,10-25,-10 26,-1 1,0-1,0 0,-2 0,2-29,3-15,17-137,-11 112,14-68,-23 132,-1 0,1-38,-4 36,2 0,5-27,9-38,-12 57,2 0,0 0,15-36,-11 35,-1 0,-1 0,3-35,5-19,5-41,-11 79,-3 0,-1 0,0-80,-5 109,0 0,8-31,2-34,-10 43,13-74,4 5,-17 108,0-2,-1 1,1 0,-1 0,0 0,0 0,0 0,0 0,0 0,0 0,0 0,-1-1,1 1,-1 0,0 0,1 0,-1 0,-1-2,1 3,0 0,0 0,0 0,-1 1,1-1,0 0,0 0,-1 1,1-1,0 0,-1 1,1 0,0-1,-1 1,1 0,-1-1,1 1,0 0,-1 0,-1 0,-2 1,-1 0,1 0,0 0,0 1,0 0,0 0,0 0,0 0,0 1,0 0,1 0,-8 6,3 1,0 0,0 0,2 1,-1 0,1 1,1 0,-9 20,-25 94,27-78,-62 218,66-229,1 1,1 0,-1 61,8 120,3-88,-1-28,-5 112,-4-166,7-46,-1-1,0 1,1 0,-1-1,0 1,-1-1,1 1,0-1,-1 0,1 1,-1-1,0 0,1 0,-1 0,-3 2,-6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6T10:12:20.412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30,'463'0,"-440"-1,-1-1,38-9,-36 5,48-3,-49 9,-4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6T10:12:27.40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29,'435'0,"-413"-1,0-1,37-9,-35 6,0 1,26-2,152 7,-177-1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6T11:10:02.44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2,'40'-1,"-1"2,1 2,54 11,-45-7,0-1,0-3,92-6,-35 1,-79 2,-14 1,-1-1,1 0,0-1,19-4,-13-1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6T11:10:12.73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1,'60'22,"-39"-20,-1 0,27-2,-35-1,0 0,0 1,-1 1,1 0,0 0,-1 1,1 1,-1 0,0 0,21 10,-19-6,0-2,1 1,-1-2,1 0,0 0,0-1,1-1,-1-1,0 0,1 0,24-3,-18 1,1 1,-1 1,0 1,31 6,-29-2,1-2,0 0,30 0,-30-4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E61BF-A846-4297-ADAF-4D63C1C06C6E}" type="datetimeFigureOut">
              <a:rPr lang="de-DE" smtClean="0"/>
              <a:t>27.11.2024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99DE6-38E9-42E3-8F6F-02208B6D1E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7892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A: Standortfaktoren, längerfristig wirkend</a:t>
            </a:r>
          </a:p>
          <a:p>
            <a:r>
              <a:rPr lang="de-DE" dirty="0"/>
              <a:t>windoffene Flächen</a:t>
            </a:r>
          </a:p>
          <a:p>
            <a:r>
              <a:rPr lang="de-DE" dirty="0"/>
              <a:t>Bodenzusammensetzung</a:t>
            </a:r>
          </a:p>
          <a:p>
            <a:r>
              <a:rPr lang="de-DE" dirty="0"/>
              <a:t>Wie feucht ist der Standort (Moor, Tiefe)</a:t>
            </a:r>
          </a:p>
          <a:p>
            <a:r>
              <a:rPr lang="de-DE" dirty="0"/>
              <a:t>Längerfristige Nutzung</a:t>
            </a:r>
          </a:p>
          <a:p>
            <a:endParaRPr lang="de-DE" dirty="0"/>
          </a:p>
          <a:p>
            <a:r>
              <a:rPr lang="de-DE" dirty="0"/>
              <a:t>B: Nutzungsfaktoren kurzfristiger wirkend</a:t>
            </a:r>
          </a:p>
          <a:p>
            <a:r>
              <a:rPr lang="de-DE" dirty="0"/>
              <a:t>Bodenbedeckung</a:t>
            </a:r>
          </a:p>
          <a:p>
            <a:r>
              <a:rPr lang="de-DE" dirty="0"/>
              <a:t>Oberflächenrauigkeit</a:t>
            </a:r>
          </a:p>
          <a:p>
            <a:r>
              <a:rPr lang="de-DE" dirty="0"/>
              <a:t>Aggregatsstabilität</a:t>
            </a:r>
          </a:p>
          <a:p>
            <a:r>
              <a:rPr lang="de-DE" dirty="0"/>
              <a:t>Aktuelle Bodenfeuchte</a:t>
            </a:r>
          </a:p>
          <a:p>
            <a:endParaRPr lang="de-DE" dirty="0"/>
          </a:p>
          <a:p>
            <a:r>
              <a:rPr lang="de-DE" dirty="0"/>
              <a:t>A + B bestimmt Aktuelle Gefährdung von Winderosion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99DE6-38E9-42E3-8F6F-02208B6D1E7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443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Große Gefahr, soll in Zukunft stärker reglementiert werden</a:t>
            </a:r>
          </a:p>
          <a:p>
            <a:r>
              <a:rPr lang="de-DE" dirty="0"/>
              <a:t>Links: </a:t>
            </a:r>
          </a:p>
          <a:p>
            <a:r>
              <a:rPr lang="de-DE" dirty="0"/>
              <a:t>Boden sehr locker, frisch gelockert</a:t>
            </a:r>
          </a:p>
          <a:p>
            <a:r>
              <a:rPr lang="de-DE" dirty="0"/>
              <a:t>Poren voller Luft und Wasser</a:t>
            </a:r>
          </a:p>
          <a:p>
            <a:endParaRPr lang="de-DE" dirty="0"/>
          </a:p>
          <a:p>
            <a:r>
              <a:rPr lang="de-DE" dirty="0"/>
              <a:t>Rechts</a:t>
            </a:r>
          </a:p>
          <a:p>
            <a:r>
              <a:rPr lang="de-DE" dirty="0"/>
              <a:t>Verdichteter Boden</a:t>
            </a:r>
          </a:p>
          <a:p>
            <a:r>
              <a:rPr lang="de-DE" dirty="0"/>
              <a:t>Mehr Kontaktfläche</a:t>
            </a:r>
          </a:p>
          <a:p>
            <a:r>
              <a:rPr lang="de-DE" dirty="0"/>
              <a:t>Bessere Kraftübertragung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99DE6-38E9-42E3-8F6F-02208B6D1E7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774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99DE6-38E9-42E3-8F6F-02208B6D1E70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733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F99DE6-38E9-42E3-8F6F-02208B6D1E70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95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D8E48500-9067-15DA-FA08-0D464570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CBE6-0A87-437A-B095-2F473A29617F}" type="datetime1">
              <a:rPr lang="de-DE" smtClean="0"/>
              <a:t>27.11.2024</a:t>
            </a:fld>
            <a:endParaRPr lang="de-DE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4B5124E-CFEE-7BEF-D1CF-E7D603CC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23114B61-A64A-B83E-F126-6383854F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F37-38A2-4C9C-BD22-30DF1C5C3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23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FC73-7D6C-46F7-B3E8-3D451C4A8ADC}" type="datetime1">
              <a:rPr lang="de-DE" smtClean="0"/>
              <a:t>27.11.2024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F37-38A2-4C9C-BD22-30DF1C5C3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67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F7E7-24C3-42CB-A359-CDF2EFEB6933}" type="datetime1">
              <a:rPr lang="de-DE" smtClean="0"/>
              <a:t>27.11.2024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F37-38A2-4C9C-BD22-30DF1C5C39A2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0845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964B-5D4A-424E-8C0A-7A4FB538FDF0}" type="datetime1">
              <a:rPr lang="de-DE" smtClean="0"/>
              <a:t>27.11.2024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F37-38A2-4C9C-BD22-30DF1C5C3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1772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A166-8036-4D7F-9E83-4892B538DDD8}" type="datetime1">
              <a:rPr lang="de-DE" smtClean="0"/>
              <a:t>27.11.2024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F37-38A2-4C9C-BD22-30DF1C5C39A2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705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0BB4-0ABF-481B-B733-BABD86EB3F22}" type="datetime1">
              <a:rPr lang="de-DE" smtClean="0"/>
              <a:t>27.11.2024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F37-38A2-4C9C-BD22-30DF1C5C3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780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1A82-E97B-4531-82EE-71830DE8DF60}" type="datetime1">
              <a:rPr lang="de-DE" smtClean="0"/>
              <a:t>27.11.2024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F37-38A2-4C9C-BD22-30DF1C5C3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496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418C-4366-4072-A0B5-A6EA99F11488}" type="datetime1">
              <a:rPr lang="de-DE" smtClean="0"/>
              <a:t>27.11.2024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F37-38A2-4C9C-BD22-30DF1C5C3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693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34693" y="6412174"/>
            <a:ext cx="911939" cy="365125"/>
          </a:xfrm>
        </p:spPr>
        <p:txBody>
          <a:bodyPr/>
          <a:lstStyle/>
          <a:p>
            <a:fld id="{654530CC-5C6C-4F4B-87B1-9EF8ADD607EA}" type="datetime1">
              <a:rPr lang="de-DE" smtClean="0"/>
              <a:t>27.11.2024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F37-38A2-4C9C-BD22-30DF1C5C3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04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E775-426C-453B-A5BC-C1052F0E7AEE}" type="datetime1">
              <a:rPr lang="de-DE" smtClean="0"/>
              <a:t>27.11.2024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F37-38A2-4C9C-BD22-30DF1C5C3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20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D271-877F-4868-9789-676394D85EAD}" type="datetime1">
              <a:rPr lang="de-DE" smtClean="0"/>
              <a:t>27.11.2024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F37-38A2-4C9C-BD22-30DF1C5C3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718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E743-E8FD-4089-8E41-2068F8A4D01A}" type="datetime1">
              <a:rPr lang="de-DE" smtClean="0"/>
              <a:t>27.11.2024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F37-38A2-4C9C-BD22-30DF1C5C3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02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147C-83A7-4986-B428-A5F91CA5FFA2}" type="datetime1">
              <a:rPr lang="de-DE" smtClean="0"/>
              <a:t>27.11.2024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F37-38A2-4C9C-BD22-30DF1C5C3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73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520C-8DE1-45CA-B286-007A72DD2EB7}" type="datetime1">
              <a:rPr lang="de-DE" smtClean="0"/>
              <a:t>27.11.2024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F37-38A2-4C9C-BD22-30DF1C5C3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43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EC63-AB30-44A9-A96D-14E6AC3057EB}" type="datetime1">
              <a:rPr lang="de-DE" smtClean="0"/>
              <a:t>27.11.2024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F37-38A2-4C9C-BD22-30DF1C5C3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016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6C8E-7432-40F4-A797-0CDE11CF5D6F}" type="datetime1">
              <a:rPr lang="de-DE" smtClean="0"/>
              <a:t>27.11.2024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F37-38A2-4C9C-BD22-30DF1C5C3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171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2D65B-4EDE-47A5-9127-BF0F2C918E4B}" type="datetime1">
              <a:rPr lang="de-DE" smtClean="0"/>
              <a:t>27.11.2024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BAC7F37-38A2-4C9C-BD22-30DF1C5C39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530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customXml" Target="../ink/ink6.xml"/><Relationship Id="rId18" Type="http://schemas.openxmlformats.org/officeDocument/2006/relationships/image" Target="../media/image1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3.png"/><Relationship Id="rId17" Type="http://schemas.openxmlformats.org/officeDocument/2006/relationships/customXml" Target="../ink/ink8.xml"/><Relationship Id="rId2" Type="http://schemas.openxmlformats.org/officeDocument/2006/relationships/image" Target="../media/image18.emf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2.png"/><Relationship Id="rId19" Type="http://schemas.openxmlformats.org/officeDocument/2006/relationships/customXml" Target="../ink/ink9.xml"/><Relationship Id="rId4" Type="http://schemas.openxmlformats.org/officeDocument/2006/relationships/image" Target="../media/image9.png"/><Relationship Id="rId9" Type="http://schemas.openxmlformats.org/officeDocument/2006/relationships/customXml" Target="../ink/ink4.xml"/><Relationship Id="rId1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0628D0-DCFC-CEA9-444D-3B7FC5729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/>
              <a:t>Bodenkunde Zusammenfassung vom 20.11.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61550D3-6675-8915-05D4-D4848355F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Milan &amp; Jonathan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FC0905-F0B3-7113-7232-774AAAEAD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1F3BD-6A62-4B27-BCF6-D0C33788B1FC}" type="datetime1">
              <a:rPr lang="de-DE" smtClean="0"/>
              <a:t>27.11.2024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87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CF3EA-084D-4871-8173-FBEC8E1E5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D3FC7D-D245-A887-5810-378219147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Bodenschonendes Befahren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28FC860-6425-F81B-97BD-4242D4766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r="6295" b="1068"/>
          <a:stretch/>
        </p:blipFill>
        <p:spPr>
          <a:xfrm>
            <a:off x="1110096" y="1760803"/>
            <a:ext cx="7006976" cy="3797516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90BA8B-77FE-B468-5A1B-7ED23796C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30CC-5C6C-4F4B-87B1-9EF8ADD607EA}" type="datetime1">
              <a:rPr lang="de-DE" smtClean="0"/>
              <a:t>27.11.2024</a:t>
            </a:fld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33B8EB0-09B4-0BE0-5632-D3F79B4E9C9E}"/>
              </a:ext>
            </a:extLst>
          </p:cNvPr>
          <p:cNvSpPr/>
          <p:nvPr/>
        </p:nvSpPr>
        <p:spPr>
          <a:xfrm>
            <a:off x="1263721" y="3113070"/>
            <a:ext cx="1962364" cy="811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906FF34-3BB3-465C-4A8C-94CD14637028}"/>
              </a:ext>
            </a:extLst>
          </p:cNvPr>
          <p:cNvSpPr/>
          <p:nvPr/>
        </p:nvSpPr>
        <p:spPr>
          <a:xfrm>
            <a:off x="3658847" y="4664467"/>
            <a:ext cx="1981665" cy="7500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66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B83D8-A030-8D48-71CD-4C0C4B4F6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Verbesserung der Belastbarkeit des Bodens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FA139A-D8DD-39AF-7A8E-83401E558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Elastizität verändern</a:t>
            </a:r>
          </a:p>
          <a:p>
            <a:pPr lvl="1"/>
            <a:r>
              <a:rPr lang="de-DE" dirty="0"/>
              <a:t>Weniger Bodenbearbeitung</a:t>
            </a:r>
          </a:p>
          <a:p>
            <a:pPr lvl="1"/>
            <a:r>
              <a:rPr lang="de-DE" dirty="0"/>
              <a:t>Direktsaat</a:t>
            </a:r>
          </a:p>
          <a:p>
            <a:pPr lvl="1"/>
            <a:r>
              <a:rPr lang="de-DE" dirty="0"/>
              <a:t>Rückverfestigung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A74A54-87B1-1D66-91DD-8BE1C0B9F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30CC-5C6C-4F4B-87B1-9EF8ADD607EA}" type="datetime1">
              <a:rPr lang="de-DE" smtClean="0"/>
              <a:t>27.11.2024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DDBDC97-920F-C7B0-94D0-9DF1D2F6E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t="2649" r="2803" b="8910"/>
          <a:stretch/>
        </p:blipFill>
        <p:spPr>
          <a:xfrm>
            <a:off x="3770205" y="1427230"/>
            <a:ext cx="5990731" cy="346384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BD9B188-FFE5-62CE-1BEB-95FD3D88913B}"/>
              </a:ext>
            </a:extLst>
          </p:cNvPr>
          <p:cNvSpPr txBox="1"/>
          <p:nvPr/>
        </p:nvSpPr>
        <p:spPr>
          <a:xfrm>
            <a:off x="4520629" y="4891071"/>
            <a:ext cx="30000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Prof. Dr. Göbel 6. Bodenschutz</a:t>
            </a:r>
          </a:p>
        </p:txBody>
      </p:sp>
    </p:spTree>
    <p:extLst>
      <p:ext uri="{BB962C8B-B14F-4D97-AF65-F5344CB8AC3E}">
        <p14:creationId xmlns:p14="http://schemas.microsoft.com/office/powerpoint/2010/main" val="3017634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EC1A3-C166-541B-7A49-EF9E8556F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74038-2B2E-2730-7995-E01E7E171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Bodenschonendes Befahren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79A6048-8CB0-0D2F-6763-9BFF0DCDB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r="6295" b="1068"/>
          <a:stretch/>
        </p:blipFill>
        <p:spPr>
          <a:xfrm>
            <a:off x="1110096" y="1760803"/>
            <a:ext cx="7006976" cy="3797516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609C10-3928-B772-638B-BE5C84D3B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30CC-5C6C-4F4B-87B1-9EF8ADD607EA}" type="datetime1">
              <a:rPr lang="de-DE" smtClean="0"/>
              <a:t>27.11.2024</a:t>
            </a:fld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BFC375A-02C7-166A-92D6-7807F0538CF5}"/>
              </a:ext>
            </a:extLst>
          </p:cNvPr>
          <p:cNvSpPr/>
          <p:nvPr/>
        </p:nvSpPr>
        <p:spPr>
          <a:xfrm>
            <a:off x="1232899" y="3113070"/>
            <a:ext cx="2013735" cy="8424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7521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F8CF-721E-B971-F7B7-EC78F08F0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Begrenzung der mechanischen Belastung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55D99D-EC23-C0A7-55E7-DEFD1D57C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Grenze Kontaktflächendruck </a:t>
            </a:r>
          </a:p>
          <a:p>
            <a:r>
              <a:rPr lang="de-DE" dirty="0"/>
              <a:t>Sensor Spurentiefe </a:t>
            </a:r>
            <a:r>
              <a:rPr lang="de-DE" dirty="0" err="1"/>
              <a:t>Rübenroder</a:t>
            </a:r>
            <a:endParaRPr lang="de-DE" dirty="0"/>
          </a:p>
          <a:p>
            <a:r>
              <a:rPr lang="de-DE" dirty="0"/>
              <a:t>Gülle </a:t>
            </a:r>
            <a:r>
              <a:rPr lang="de-DE" dirty="0" err="1"/>
              <a:t>verschlauchen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6AF4A0-BD6D-352A-046B-D0BDCD42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30CC-5C6C-4F4B-87B1-9EF8ADD607EA}" type="datetime1">
              <a:rPr lang="de-DE" smtClean="0"/>
              <a:t>27.11.2024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4505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56CBD-3E7E-224B-69E5-F72A2C898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B91736-AC4D-6DCD-E39C-6590A2F8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Bodenschonendes Befahren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F82E07D-8C87-2225-3303-F50BDDB3C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r="6295" b="1068"/>
          <a:stretch/>
        </p:blipFill>
        <p:spPr>
          <a:xfrm>
            <a:off x="1110096" y="1760803"/>
            <a:ext cx="7006976" cy="3797516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81DCE2-9FD4-F349-4463-B939AD67E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30CC-5C6C-4F4B-87B1-9EF8ADD607EA}" type="datetime1">
              <a:rPr lang="de-DE" smtClean="0"/>
              <a:t>27.11.2024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179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31B47-CC08-BC19-6543-B0F62A07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Anpassung von Arbeitsverfahren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5FE6C9-052B-6ACE-DD6C-F64003A4E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Überfahrten reduzieren</a:t>
            </a:r>
          </a:p>
          <a:p>
            <a:r>
              <a:rPr lang="de-DE" dirty="0" err="1"/>
              <a:t>Controlled</a:t>
            </a:r>
            <a:r>
              <a:rPr lang="de-DE" dirty="0"/>
              <a:t> Traffic</a:t>
            </a:r>
          </a:p>
          <a:p>
            <a:r>
              <a:rPr lang="de-DE" dirty="0"/>
              <a:t>Einsatz zapfwellengetriebener Geräte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69DA3D-332A-B8C1-09E8-34D790597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30CC-5C6C-4F4B-87B1-9EF8ADD607EA}" type="datetime1">
              <a:rPr lang="de-DE" smtClean="0"/>
              <a:t>27.11.2024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067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856E96-D96F-E79D-30E2-7F02EF848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Verwendung Bodenschätzung heute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0EDDE0-9E09-2533-5F71-D03C2BF66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Steuerlich</a:t>
            </a:r>
          </a:p>
          <a:p>
            <a:pPr lvl="1"/>
            <a:r>
              <a:rPr lang="de-DE" dirty="0"/>
              <a:t>Ermittlung des landwirtschaftlichen Vermögens</a:t>
            </a:r>
          </a:p>
          <a:p>
            <a:pPr lvl="1"/>
            <a:r>
              <a:rPr lang="de-DE" dirty="0"/>
              <a:t>Gewinnermittlungsart</a:t>
            </a:r>
          </a:p>
          <a:p>
            <a:pPr lvl="1"/>
            <a:r>
              <a:rPr lang="de-DE" dirty="0"/>
              <a:t>Bemessungsgrundlage für Steuern</a:t>
            </a:r>
          </a:p>
          <a:p>
            <a:r>
              <a:rPr lang="de-DE" dirty="0"/>
              <a:t>Nicht Steuerlich </a:t>
            </a:r>
          </a:p>
          <a:p>
            <a:pPr lvl="1"/>
            <a:r>
              <a:rPr lang="de-DE" dirty="0"/>
              <a:t>Wertermittlung </a:t>
            </a:r>
            <a:r>
              <a:rPr lang="de-DE" dirty="0">
                <a:sym typeface="Wingdings" panose="05000000000000000000" pitchFamily="2" charset="2"/>
              </a:rPr>
              <a:t> Flurbereinigung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Entschädigungen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Bemessung Erbabfindung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Beitragsbemessung Versicherungen</a:t>
            </a:r>
          </a:p>
          <a:p>
            <a:pPr lvl="1"/>
            <a:r>
              <a:rPr lang="de-DE" b="1" dirty="0">
                <a:sym typeface="Wingdings" panose="05000000000000000000" pitchFamily="2" charset="2"/>
              </a:rPr>
              <a:t>Einzige flächendeckende, bodenkundliche, großmaßstäbige Kartengrundlage</a:t>
            </a:r>
            <a:endParaRPr lang="de-DE" b="1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F7132C-182E-0D15-8322-094411BB7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30CC-5C6C-4F4B-87B1-9EF8ADD607EA}" type="datetime1">
              <a:rPr lang="de-DE" smtClean="0"/>
              <a:t>27.11.2024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951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F23F44-01A8-5553-3CE2-B5886880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Reichsbodenschätzung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69112B-F0B9-607F-0FAF-0AB2DAD5A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Ziele:  </a:t>
            </a:r>
          </a:p>
          <a:p>
            <a:pPr lvl="2">
              <a:buFontTx/>
              <a:buChar char="-"/>
            </a:pPr>
            <a:r>
              <a:rPr lang="en-GB" sz="1600" b="1" dirty="0" err="1"/>
              <a:t>Steuererliche</a:t>
            </a:r>
            <a:r>
              <a:rPr lang="en-GB" sz="1600" b="1" dirty="0"/>
              <a:t> </a:t>
            </a:r>
            <a:r>
              <a:rPr lang="en-GB" sz="1600" b="1" dirty="0" err="1"/>
              <a:t>Bewertung</a:t>
            </a:r>
            <a:endParaRPr lang="en-GB" sz="1600" b="1" dirty="0"/>
          </a:p>
          <a:p>
            <a:pPr lvl="2">
              <a:buFontTx/>
              <a:buChar char="-"/>
            </a:pPr>
            <a:r>
              <a:rPr lang="de-DE" sz="1600" dirty="0"/>
              <a:t>Gestaltung von Bodennutzung</a:t>
            </a:r>
          </a:p>
          <a:p>
            <a:pPr lvl="2">
              <a:buFontTx/>
              <a:buChar char="-"/>
            </a:pPr>
            <a:r>
              <a:rPr lang="de-DE" sz="1600" dirty="0" err="1"/>
              <a:t>Bestandesaufnahme</a:t>
            </a:r>
            <a:r>
              <a:rPr lang="de-DE" sz="1600" dirty="0"/>
              <a:t> </a:t>
            </a:r>
          </a:p>
          <a:p>
            <a:pPr lvl="2">
              <a:buFontTx/>
              <a:buChar char="-"/>
            </a:pPr>
            <a:r>
              <a:rPr lang="de-DE" sz="1600" dirty="0"/>
              <a:t>Bewertung von Ackerflächen</a:t>
            </a:r>
            <a:endParaRPr lang="de-DE" dirty="0"/>
          </a:p>
          <a:p>
            <a:pPr lvl="2">
              <a:buFontTx/>
              <a:buChar char="-"/>
            </a:pPr>
            <a:endParaRPr lang="de-DE" dirty="0"/>
          </a:p>
          <a:p>
            <a:pPr lvl="2">
              <a:buFontTx/>
              <a:buChar char="-"/>
            </a:pPr>
            <a:endParaRPr lang="de-DE" dirty="0"/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Grundsatz: alle ackerbaulich (gartenbaulich) genutzten Böden sollen bewertet werden 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2DC5C2-43E0-5DDE-52BF-1526EEDDC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30CC-5C6C-4F4B-87B1-9EF8ADD607EA}" type="datetime1">
              <a:rPr lang="de-DE" smtClean="0"/>
              <a:t>27.11.2024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528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388FB-49D2-BD0F-12F0-E0BC1A02E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Durchführung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B8CB2B-4980-C4BE-A492-9AB036946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42" y="1488613"/>
            <a:ext cx="8596668" cy="3880773"/>
          </a:xfrm>
        </p:spPr>
        <p:txBody>
          <a:bodyPr/>
          <a:lstStyle/>
          <a:p>
            <a:r>
              <a:rPr lang="de-DE" dirty="0"/>
              <a:t>Gründung Reichsschätzerbeirat (Bodenkundler + Praktiker)</a:t>
            </a:r>
          </a:p>
          <a:p>
            <a:r>
              <a:rPr lang="de-DE" dirty="0"/>
              <a:t>Bester Boden mit 100 Punkten 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3964A2-B239-E2B5-4810-5FD12E300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30CC-5C6C-4F4B-87B1-9EF8ADD607EA}" type="datetime1">
              <a:rPr lang="de-DE" smtClean="0"/>
              <a:t>27.11.2024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3339A91-E222-D416-07F1-47C172C32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711" y="2039325"/>
            <a:ext cx="3483421" cy="405233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0834982-A4E9-BF7C-F3F6-9EF2EE977B68}"/>
              </a:ext>
            </a:extLst>
          </p:cNvPr>
          <p:cNvSpPr txBox="1"/>
          <p:nvPr/>
        </p:nvSpPr>
        <p:spPr>
          <a:xfrm>
            <a:off x="4448711" y="6116202"/>
            <a:ext cx="1890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Prof. Dr. Göbel 7. Bodenschätzung</a:t>
            </a:r>
          </a:p>
        </p:txBody>
      </p:sp>
    </p:spTree>
    <p:extLst>
      <p:ext uri="{BB962C8B-B14F-4D97-AF65-F5344CB8AC3E}">
        <p14:creationId xmlns:p14="http://schemas.microsoft.com/office/powerpoint/2010/main" val="1126367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0FAB926B-91A1-02B2-B79C-677925087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120571"/>
            <a:ext cx="7961197" cy="35138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C570E73-B162-53C8-0268-B981DCA9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„100er“ Boden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018A39-B7CA-B5A6-D14E-113B5242C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Schwarzerde </a:t>
            </a:r>
            <a:r>
              <a:rPr lang="de-DE" dirty="0">
                <a:sym typeface="Wingdings" panose="05000000000000000000" pitchFamily="2" charset="2"/>
              </a:rPr>
              <a:t> sehr </a:t>
            </a:r>
            <a:r>
              <a:rPr lang="de-DE" dirty="0" err="1">
                <a:sym typeface="Wingdings" panose="05000000000000000000" pitchFamily="2" charset="2"/>
              </a:rPr>
              <a:t>humöse</a:t>
            </a:r>
            <a:r>
              <a:rPr lang="de-DE" dirty="0">
                <a:sym typeface="Wingdings" panose="05000000000000000000" pitchFamily="2" charset="2"/>
              </a:rPr>
              <a:t> Böden</a:t>
            </a:r>
          </a:p>
          <a:p>
            <a:r>
              <a:rPr lang="de-DE" dirty="0">
                <a:sym typeface="Wingdings" panose="05000000000000000000" pitchFamily="2" charset="2"/>
              </a:rPr>
              <a:t>Erhebungskriterien (Reichsbodenschätzung):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2CEEAD-F3FA-3D8F-6938-C7A8F00AC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30CC-5C6C-4F4B-87B1-9EF8ADD607EA}" type="datetime1">
              <a:rPr lang="de-DE" smtClean="0"/>
              <a:t>27.11.2024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9D4BC08-197E-5961-8FD4-8DD629DBE498}"/>
              </a:ext>
            </a:extLst>
          </p:cNvPr>
          <p:cNvSpPr txBox="1"/>
          <p:nvPr/>
        </p:nvSpPr>
        <p:spPr>
          <a:xfrm>
            <a:off x="856630" y="5999321"/>
            <a:ext cx="1510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Prof. Dr. Göbel 7. Bodenschätzung</a:t>
            </a:r>
          </a:p>
        </p:txBody>
      </p:sp>
    </p:spTree>
    <p:extLst>
      <p:ext uri="{BB962C8B-B14F-4D97-AF65-F5344CB8AC3E}">
        <p14:creationId xmlns:p14="http://schemas.microsoft.com/office/powerpoint/2010/main" val="82767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08D363-CCE5-7F57-F47F-60A43338A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Winderosion		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D3E929-489C-C76B-403B-0CBDAAADD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Potenzielle Gefährdung (A)</a:t>
            </a:r>
          </a:p>
          <a:p>
            <a:pPr lvl="1"/>
            <a:r>
              <a:rPr lang="de-DE" dirty="0"/>
              <a:t>Standortfaktoren</a:t>
            </a:r>
            <a:r>
              <a:rPr lang="en-GB" dirty="0"/>
              <a:t> (</a:t>
            </a:r>
            <a:r>
              <a:rPr lang="en-GB" dirty="0" err="1"/>
              <a:t>Windoffenheit</a:t>
            </a:r>
            <a:r>
              <a:rPr lang="en-GB" dirty="0"/>
              <a:t>, </a:t>
            </a:r>
            <a:r>
              <a:rPr lang="en-GB" dirty="0" err="1"/>
              <a:t>Bodenzusammensetzung</a:t>
            </a:r>
            <a:r>
              <a:rPr lang="en-GB" dirty="0"/>
              <a:t>)</a:t>
            </a:r>
            <a:endParaRPr lang="de-DE" dirty="0"/>
          </a:p>
          <a:p>
            <a:r>
              <a:rPr lang="de-DE" dirty="0"/>
              <a:t>Tatsächliche Gefährdung (B)</a:t>
            </a:r>
          </a:p>
          <a:p>
            <a:pPr lvl="1"/>
            <a:r>
              <a:rPr lang="de-DE" dirty="0"/>
              <a:t>Nutzungsfaktoren</a:t>
            </a:r>
            <a:r>
              <a:rPr lang="en-GB" dirty="0"/>
              <a:t> (</a:t>
            </a:r>
            <a:r>
              <a:rPr lang="en-GB" dirty="0" err="1"/>
              <a:t>Bodenbedeckung</a:t>
            </a:r>
            <a:r>
              <a:rPr lang="en-GB" dirty="0"/>
              <a:t>, </a:t>
            </a:r>
            <a:r>
              <a:rPr lang="en-GB" dirty="0" err="1"/>
              <a:t>aktuelle</a:t>
            </a:r>
            <a:r>
              <a:rPr lang="en-GB" dirty="0"/>
              <a:t> </a:t>
            </a:r>
            <a:r>
              <a:rPr lang="en-GB" dirty="0" err="1"/>
              <a:t>Bodenfeuchte</a:t>
            </a:r>
            <a:r>
              <a:rPr lang="en-GB" dirty="0"/>
              <a:t>)</a:t>
            </a:r>
            <a:endParaRPr lang="de-DE" dirty="0"/>
          </a:p>
          <a:p>
            <a:r>
              <a:rPr lang="de-DE" dirty="0"/>
              <a:t>A + B = Aktuelle Gefährdung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5A1405-BF9A-6733-4DC7-961629E04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C9CD-F845-404B-AB84-6AA37D7388BD}" type="datetime1">
              <a:rPr lang="de-DE" smtClean="0"/>
              <a:t>27.11.2024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5424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0D6E0-D83E-EC49-311E-2FDB63606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Die Zustandsstufen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2D41400-6936-BC34-DB01-5ADCFDB5C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37" y="1798944"/>
            <a:ext cx="6718606" cy="4242418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B19D4F-E121-D696-A4F2-BFFBE366A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30CC-5C6C-4F4B-87B1-9EF8ADD607EA}" type="datetime1">
              <a:rPr lang="de-DE" smtClean="0"/>
              <a:t>27.11.2024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66F9393-CA10-1312-0989-442EFB34C1EA}"/>
              </a:ext>
            </a:extLst>
          </p:cNvPr>
          <p:cNvSpPr txBox="1"/>
          <p:nvPr/>
        </p:nvSpPr>
        <p:spPr>
          <a:xfrm>
            <a:off x="7028142" y="2116340"/>
            <a:ext cx="29159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Acker: 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/>
              <a:t>7 Zustandsstufen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Grünland:	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/>
              <a:t>3 Zustandsstufen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Dynamischer Zustand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4D753E-255F-B264-BFB7-1A30D2E27C3A}"/>
              </a:ext>
            </a:extLst>
          </p:cNvPr>
          <p:cNvSpPr txBox="1"/>
          <p:nvPr/>
        </p:nvSpPr>
        <p:spPr>
          <a:xfrm>
            <a:off x="677334" y="5825918"/>
            <a:ext cx="1890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Prof. Dr. Göbel 7. Bodenschätzung</a:t>
            </a:r>
          </a:p>
        </p:txBody>
      </p:sp>
    </p:spTree>
    <p:extLst>
      <p:ext uri="{BB962C8B-B14F-4D97-AF65-F5344CB8AC3E}">
        <p14:creationId xmlns:p14="http://schemas.microsoft.com/office/powerpoint/2010/main" val="869979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8B69F-E7AD-D3F8-2768-2D2A1F7F3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3B519-4728-5319-D511-7B9126D5A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Ackerschätzrahmen	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Ackerzahl</a:t>
            </a:r>
          </a:p>
        </p:txBody>
      </p:sp>
      <p:pic>
        <p:nvPicPr>
          <p:cNvPr id="7" name="Inhaltsplatzhalter 6" descr="Ein Bild, das Text, Screenshot, Reihe, Schrift enthält.&#10;&#10;Automatisch generierte Beschreibung">
            <a:extLst>
              <a:ext uri="{FF2B5EF4-FFF2-40B4-BE49-F238E27FC236}">
                <a16:creationId xmlns:a16="http://schemas.microsoft.com/office/drawing/2014/main" id="{57D43739-9228-8C2D-C2E5-2E3D5D85E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0" y="1488281"/>
            <a:ext cx="4495936" cy="3198141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8B4DCE-6D68-3011-C7B2-68C9E3664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30CC-5C6C-4F4B-87B1-9EF8ADD607EA}" type="datetime1">
              <a:rPr lang="de-DE" smtClean="0"/>
              <a:t>27.11.2024</a:t>
            </a:fld>
            <a:endParaRPr lang="de-DE"/>
          </a:p>
        </p:txBody>
      </p:sp>
      <p:pic>
        <p:nvPicPr>
          <p:cNvPr id="11" name="Grafik 10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B3F135BF-D7A4-B12A-F68C-97DEE2AEE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66" y="3718294"/>
            <a:ext cx="5846736" cy="2418614"/>
          </a:xfrm>
          <a:prstGeom prst="rect">
            <a:avLst/>
          </a:prstGeom>
        </p:spPr>
      </p:pic>
      <p:sp>
        <p:nvSpPr>
          <p:cNvPr id="12" name="Pfeil: nach oben gebogen 11">
            <a:extLst>
              <a:ext uri="{FF2B5EF4-FFF2-40B4-BE49-F238E27FC236}">
                <a16:creationId xmlns:a16="http://schemas.microsoft.com/office/drawing/2014/main" id="{11B7BEA5-BBB2-01FB-E185-3C12EF88D851}"/>
              </a:ext>
            </a:extLst>
          </p:cNvPr>
          <p:cNvSpPr/>
          <p:nvPr/>
        </p:nvSpPr>
        <p:spPr>
          <a:xfrm rot="5400000">
            <a:off x="2673497" y="4530873"/>
            <a:ext cx="771401" cy="1082502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2A9F39C-2ABA-0DAE-F377-150796E17509}"/>
              </a:ext>
            </a:extLst>
          </p:cNvPr>
          <p:cNvSpPr txBox="1"/>
          <p:nvPr/>
        </p:nvSpPr>
        <p:spPr>
          <a:xfrm>
            <a:off x="5319816" y="1624017"/>
            <a:ext cx="3982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Bodenzahl </a:t>
            </a:r>
            <a:r>
              <a:rPr lang="de-DE" dirty="0">
                <a:sym typeface="Wingdings" panose="05000000000000000000" pitchFamily="2" charset="2"/>
              </a:rPr>
              <a:t> bewertet ausschließlich Boden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Ackerzahl  bewertet geographische Lage mit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9FEEA20-1717-F385-6AE5-4B7CC124DB54}"/>
              </a:ext>
            </a:extLst>
          </p:cNvPr>
          <p:cNvSpPr txBox="1"/>
          <p:nvPr/>
        </p:nvSpPr>
        <p:spPr>
          <a:xfrm>
            <a:off x="3229511" y="6196730"/>
            <a:ext cx="1890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Prof. Dr. Göbel 7. Bodenschätzung</a:t>
            </a:r>
          </a:p>
        </p:txBody>
      </p:sp>
    </p:spTree>
    <p:extLst>
      <p:ext uri="{BB962C8B-B14F-4D97-AF65-F5344CB8AC3E}">
        <p14:creationId xmlns:p14="http://schemas.microsoft.com/office/powerpoint/2010/main" val="553397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AF4D3-C158-3371-9395-3686FD44E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14A63-328F-A58F-BEAA-581621793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Bodenzahl			Ackerzahl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8E952CFD-9869-5156-6E79-F84E59BB9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479" y="1352550"/>
            <a:ext cx="7685387" cy="4782331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A22240-E260-F72E-DB50-6B76F232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30CC-5C6C-4F4B-87B1-9EF8ADD607EA}" type="datetime1">
              <a:rPr lang="de-DE" smtClean="0"/>
              <a:t>27.11.2024</a:t>
            </a:fld>
            <a:endParaRPr lang="de-DE"/>
          </a:p>
        </p:txBody>
      </p:sp>
      <p:sp>
        <p:nvSpPr>
          <p:cNvPr id="6" name="Pfeil: nach links und rechts 5">
            <a:extLst>
              <a:ext uri="{FF2B5EF4-FFF2-40B4-BE49-F238E27FC236}">
                <a16:creationId xmlns:a16="http://schemas.microsoft.com/office/drawing/2014/main" id="{24ED02F8-D831-4125-B54A-5ED002D69D88}"/>
              </a:ext>
            </a:extLst>
          </p:cNvPr>
          <p:cNvSpPr/>
          <p:nvPr/>
        </p:nvSpPr>
        <p:spPr>
          <a:xfrm>
            <a:off x="4603173" y="723119"/>
            <a:ext cx="883227" cy="35379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45B0DC70-2DA1-3CAC-20E3-3352B4E0C805}"/>
                  </a:ext>
                </a:extLst>
              </p14:cNvPr>
              <p14:cNvContentPartPr/>
              <p14:nvPr/>
            </p14:nvContentPartPr>
            <p14:xfrm>
              <a:off x="2405930" y="4786530"/>
              <a:ext cx="711360" cy="1684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45B0DC70-2DA1-3CAC-20E3-3352B4E0C8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1930" y="4678530"/>
                <a:ext cx="81900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E7F04936-1A4B-FA17-642D-32A8205474FC}"/>
                  </a:ext>
                </a:extLst>
              </p14:cNvPr>
              <p14:cNvContentPartPr/>
              <p14:nvPr/>
            </p14:nvContentPartPr>
            <p14:xfrm>
              <a:off x="4756010" y="4640730"/>
              <a:ext cx="707400" cy="1792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E7F04936-1A4B-FA17-642D-32A8205474F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02010" y="4532730"/>
                <a:ext cx="81504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8E32E60-678C-D02C-E8D9-2373566B8EEA}"/>
                  </a:ext>
                </a:extLst>
              </p14:cNvPr>
              <p14:cNvContentPartPr/>
              <p14:nvPr/>
            </p14:nvContentPartPr>
            <p14:xfrm>
              <a:off x="1659420" y="2483880"/>
              <a:ext cx="4001760" cy="27972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8E32E60-678C-D02C-E8D9-2373566B8E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41420" y="2447885"/>
                <a:ext cx="4037400" cy="2868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426E27B-DBDD-605E-60FB-B0BE0ADB7B33}"/>
                  </a:ext>
                </a:extLst>
              </p14:cNvPr>
              <p14:cNvContentPartPr/>
              <p14:nvPr/>
            </p14:nvContentPartPr>
            <p14:xfrm>
              <a:off x="2256300" y="4414560"/>
              <a:ext cx="5411160" cy="9583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426E27B-DBDD-605E-60FB-B0BE0ADB7B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38300" y="4378560"/>
                <a:ext cx="5446800" cy="10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4CCB730A-FDB6-CAE7-8860-F9B7CFBACCDD}"/>
                  </a:ext>
                </a:extLst>
              </p14:cNvPr>
              <p14:cNvContentPartPr/>
              <p14:nvPr/>
            </p14:nvContentPartPr>
            <p14:xfrm>
              <a:off x="1614780" y="2446800"/>
              <a:ext cx="237240" cy="13262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4CCB730A-FDB6-CAE7-8860-F9B7CFBACCD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96780" y="2410810"/>
                <a:ext cx="272880" cy="1397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1D07772-9F0F-A94E-E8EE-088971F0D1C8}"/>
                  </a:ext>
                </a:extLst>
              </p14:cNvPr>
              <p14:cNvContentPartPr/>
              <p14:nvPr/>
            </p14:nvContentPartPr>
            <p14:xfrm>
              <a:off x="5174460" y="2950478"/>
              <a:ext cx="254520" cy="111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1D07772-9F0F-A94E-E8EE-088971F0D1C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20460" y="2838878"/>
                <a:ext cx="362160" cy="233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3A6346D8-1580-8ED5-B049-B0F63F30CD68}"/>
                  </a:ext>
                </a:extLst>
              </p14:cNvPr>
              <p14:cNvContentPartPr/>
              <p14:nvPr/>
            </p14:nvContentPartPr>
            <p14:xfrm>
              <a:off x="5132700" y="2753198"/>
              <a:ext cx="311040" cy="108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3A6346D8-1580-8ED5-B049-B0F63F30CD6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78700" y="2645198"/>
                <a:ext cx="4186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ED3216C9-6386-7E5F-C6BF-C1409B4143F6}"/>
                  </a:ext>
                </a:extLst>
              </p14:cNvPr>
              <p14:cNvContentPartPr/>
              <p14:nvPr/>
            </p14:nvContentPartPr>
            <p14:xfrm>
              <a:off x="5112458" y="1662038"/>
              <a:ext cx="265320" cy="126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ED3216C9-6386-7E5F-C6BF-C1409B4143F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58458" y="1554038"/>
                <a:ext cx="37296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05980FC4-155D-D310-83D8-4AC7FE25B162}"/>
                  </a:ext>
                </a:extLst>
              </p14:cNvPr>
              <p14:cNvContentPartPr/>
              <p14:nvPr/>
            </p14:nvContentPartPr>
            <p14:xfrm>
              <a:off x="6494138" y="4353758"/>
              <a:ext cx="279000" cy="421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05980FC4-155D-D310-83D8-4AC7FE25B16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40138" y="4244827"/>
                <a:ext cx="386640" cy="259619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AD553314-0D1D-F93D-41D9-2B26AFA5FAFC}"/>
              </a:ext>
            </a:extLst>
          </p:cNvPr>
          <p:cNvSpPr txBox="1"/>
          <p:nvPr/>
        </p:nvSpPr>
        <p:spPr>
          <a:xfrm>
            <a:off x="871165" y="6027159"/>
            <a:ext cx="1890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Prof. Dr. Göbel 7. Bodenschätzung</a:t>
            </a:r>
          </a:p>
        </p:txBody>
      </p:sp>
    </p:spTree>
    <p:extLst>
      <p:ext uri="{BB962C8B-B14F-4D97-AF65-F5344CB8AC3E}">
        <p14:creationId xmlns:p14="http://schemas.microsoft.com/office/powerpoint/2010/main" val="2651215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A50EF-E77C-8CF8-D5CE-0EE96E8CB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688F8520-50F6-76A4-2706-4AC86F1617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455" y="1444336"/>
            <a:ext cx="8819547" cy="448407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2E317BE-2845-B8CF-73D0-AA8061893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Bedeutung der Angaben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92B1C0-7E52-BECF-AE9B-066D06A3D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30CC-5C6C-4F4B-87B1-9EF8ADD607EA}" type="datetime1">
              <a:rPr lang="de-DE" smtClean="0"/>
              <a:t>27.11.2024</a:t>
            </a:fld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DDAFA60-BEFF-1DF3-0A71-2631F67B069E}"/>
              </a:ext>
            </a:extLst>
          </p:cNvPr>
          <p:cNvSpPr txBox="1"/>
          <p:nvPr/>
        </p:nvSpPr>
        <p:spPr>
          <a:xfrm>
            <a:off x="677334" y="6062568"/>
            <a:ext cx="1890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Prof. Dr. Göbel 7. Bodenschätzung</a:t>
            </a:r>
          </a:p>
        </p:txBody>
      </p:sp>
    </p:spTree>
    <p:extLst>
      <p:ext uri="{BB962C8B-B14F-4D97-AF65-F5344CB8AC3E}">
        <p14:creationId xmlns:p14="http://schemas.microsoft.com/office/powerpoint/2010/main" val="3233476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FB060-3553-36AB-5346-E30A5082C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4BF6C6-0BA2-B757-A6B6-0CC0D8D91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Bodenschätzung Heute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2828AB-82A4-C9A6-1D49-BA9C78641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466166" cy="3880773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Naschätzungen:</a:t>
            </a:r>
          </a:p>
          <a:p>
            <a:pPr lvl="1"/>
            <a:r>
              <a:rPr lang="de-DE" dirty="0"/>
              <a:t>Durch Mitarbeiter des Finanzamtes</a:t>
            </a:r>
          </a:p>
          <a:p>
            <a:pPr lvl="1"/>
            <a:r>
              <a:rPr lang="de-DE" dirty="0"/>
              <a:t>Veränderung der Bodenverhältnisse</a:t>
            </a:r>
          </a:p>
          <a:p>
            <a:pPr lvl="1"/>
            <a:r>
              <a:rPr lang="de-DE" b="1" dirty="0"/>
              <a:t>Kulturartenwechsel</a:t>
            </a:r>
          </a:p>
          <a:p>
            <a:pPr lvl="1"/>
            <a:r>
              <a:rPr lang="de-DE" dirty="0"/>
              <a:t>Durch veränderte Grundstücksgrenzen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E2F95B-3F4F-CE19-0DA3-D3CF5826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30CC-5C6C-4F4B-87B1-9EF8ADD607EA}" type="datetime1">
              <a:rPr lang="de-DE" smtClean="0"/>
              <a:t>27.11.2024</a:t>
            </a:fld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F093B2EF-FADE-AB5D-08D2-D4C447F92170}"/>
              </a:ext>
            </a:extLst>
          </p:cNvPr>
          <p:cNvSpPr txBox="1">
            <a:spLocks/>
          </p:cNvSpPr>
          <p:nvPr/>
        </p:nvSpPr>
        <p:spPr>
          <a:xfrm>
            <a:off x="5525385" y="2160588"/>
            <a:ext cx="430953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de-DE" dirty="0"/>
              <a:t>Verwendung:</a:t>
            </a:r>
          </a:p>
          <a:p>
            <a:pPr lvl="1"/>
            <a:r>
              <a:rPr lang="de-DE" dirty="0"/>
              <a:t>Bemessungsgrundlage für Steuern</a:t>
            </a:r>
          </a:p>
          <a:p>
            <a:pPr lvl="1"/>
            <a:r>
              <a:rPr lang="de-DE" dirty="0"/>
              <a:t>Flurbereinigung</a:t>
            </a:r>
          </a:p>
          <a:p>
            <a:pPr lvl="1"/>
            <a:r>
              <a:rPr lang="de-DE" dirty="0"/>
              <a:t>Preisgrundlage</a:t>
            </a:r>
          </a:p>
          <a:p>
            <a:pPr lvl="1"/>
            <a:r>
              <a:rPr lang="de-DE" b="1" dirty="0">
                <a:sym typeface="Wingdings" panose="05000000000000000000" pitchFamily="2" charset="2"/>
              </a:rPr>
              <a:t>Einzige flächendeckende, bodenkundliche, großmaßstäbige Kartengrundlage</a:t>
            </a:r>
            <a:endParaRPr lang="de-DE" b="1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8663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6083F-40AB-48BF-2E1C-D02AF3945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9E81A6-1E3C-61A2-911E-5585E25DD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98" y="105177"/>
            <a:ext cx="8513183" cy="1320800"/>
          </a:xfrm>
        </p:spPr>
        <p:txBody>
          <a:bodyPr/>
          <a:lstStyle/>
          <a:p>
            <a:pPr algn="ctr"/>
            <a:r>
              <a:rPr lang="de-DE" dirty="0"/>
              <a:t>Düngung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Historische Betrachtung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89FC7E-9C88-FB34-6D24-9E312D0A4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5842" y="6400674"/>
            <a:ext cx="911939" cy="365125"/>
          </a:xfrm>
        </p:spPr>
        <p:txBody>
          <a:bodyPr/>
          <a:lstStyle/>
          <a:p>
            <a:fld id="{654530CC-5C6C-4F4B-87B1-9EF8ADD607EA}" type="datetime1">
              <a:rPr lang="de-DE" smtClean="0"/>
              <a:t>27.11.2024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181A092-D583-0DA3-FD71-A0B914535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329" y="3171477"/>
            <a:ext cx="5019188" cy="307692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CC7A0D0-6510-F521-4512-03EC16D3C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06" y="1339209"/>
            <a:ext cx="4885699" cy="316369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1799A30-0F3F-2313-A09F-A3F01213A773}"/>
              </a:ext>
            </a:extLst>
          </p:cNvPr>
          <p:cNvSpPr txBox="1"/>
          <p:nvPr/>
        </p:nvSpPr>
        <p:spPr>
          <a:xfrm>
            <a:off x="251307" y="4709938"/>
            <a:ext cx="1644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Prof. Dr. Göbel </a:t>
            </a:r>
          </a:p>
          <a:p>
            <a:r>
              <a:rPr lang="de-DE" sz="800" dirty="0"/>
              <a:t>8. Grundlagen der Düngung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1572C32-9B23-993B-EC80-18F6E1AAB45B}"/>
              </a:ext>
            </a:extLst>
          </p:cNvPr>
          <p:cNvSpPr txBox="1"/>
          <p:nvPr/>
        </p:nvSpPr>
        <p:spPr>
          <a:xfrm>
            <a:off x="4171329" y="6248400"/>
            <a:ext cx="1644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Prof. Dr. Göbel </a:t>
            </a:r>
          </a:p>
          <a:p>
            <a:r>
              <a:rPr lang="de-DE" sz="800" dirty="0"/>
              <a:t>8. Grundlagen der Düngung</a:t>
            </a:r>
          </a:p>
        </p:txBody>
      </p:sp>
    </p:spTree>
    <p:extLst>
      <p:ext uri="{BB962C8B-B14F-4D97-AF65-F5344CB8AC3E}">
        <p14:creationId xmlns:p14="http://schemas.microsoft.com/office/powerpoint/2010/main" val="1325760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6DB9B-A345-6858-5A85-9E1551DD3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F71FC-37F5-4BF4-DC9B-5D87F791A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09" y="609600"/>
            <a:ext cx="8801099" cy="1320800"/>
          </a:xfrm>
        </p:spPr>
        <p:txBody>
          <a:bodyPr/>
          <a:lstStyle/>
          <a:p>
            <a:pPr algn="ctr"/>
            <a:r>
              <a:rPr lang="de-DE" dirty="0"/>
              <a:t>Begründung der Agrikulturchemie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C99859-506E-6772-96E8-496A794D3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09" y="1473994"/>
            <a:ext cx="8801099" cy="1268411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err="1"/>
              <a:t>Vor</a:t>
            </a:r>
            <a:r>
              <a:rPr lang="en-GB" u="sng" dirty="0"/>
              <a:t> </a:t>
            </a:r>
            <a:r>
              <a:rPr lang="en-GB" u="sng" dirty="0" err="1"/>
              <a:t>Agrikulturchemie</a:t>
            </a:r>
            <a:r>
              <a:rPr lang="en-GB" u="sng" dirty="0"/>
              <a:t>:</a:t>
            </a:r>
            <a:r>
              <a:rPr lang="en-GB" dirty="0"/>
              <a:t> </a:t>
            </a:r>
            <a:r>
              <a:rPr lang="de-DE" dirty="0"/>
              <a:t>Fruchtbarkeit des Bodens hängt allein vom Humus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Kali, Ammoniak, Phosphorsäure sind Hauptnahrungsmittel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Allgemeine Anerkennung und erste Düngemittelfabriken</a:t>
            </a:r>
          </a:p>
          <a:p>
            <a:pPr>
              <a:buFont typeface="Wingdings" panose="05000000000000000000" pitchFamily="2" charset="2"/>
              <a:buChar char="à"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650284-8FA7-47DD-1363-97B4D1588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30CC-5C6C-4F4B-87B1-9EF8ADD607EA}" type="datetime1">
              <a:rPr lang="de-DE" smtClean="0"/>
              <a:t>27.11.2024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3280EE9-8C0A-2BD8-D892-C23B428946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876"/>
          <a:stretch/>
        </p:blipFill>
        <p:spPr>
          <a:xfrm>
            <a:off x="679909" y="2743814"/>
            <a:ext cx="6250827" cy="329476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2DD66A9-9673-5CFA-65B6-7C80ED541E43}"/>
              </a:ext>
            </a:extLst>
          </p:cNvPr>
          <p:cNvSpPr txBox="1"/>
          <p:nvPr/>
        </p:nvSpPr>
        <p:spPr>
          <a:xfrm>
            <a:off x="561109" y="6079123"/>
            <a:ext cx="1644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Prof. Dr. Göbel </a:t>
            </a:r>
          </a:p>
          <a:p>
            <a:r>
              <a:rPr lang="de-DE" sz="800" dirty="0"/>
              <a:t>8. Grundlagen der Düngung</a:t>
            </a:r>
          </a:p>
        </p:txBody>
      </p:sp>
    </p:spTree>
    <p:extLst>
      <p:ext uri="{BB962C8B-B14F-4D97-AF65-F5344CB8AC3E}">
        <p14:creationId xmlns:p14="http://schemas.microsoft.com/office/powerpoint/2010/main" val="342559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FB11F-D194-4B2C-F963-549559AD3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BF188-3780-29DA-772F-035637C0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Nährelemente/Nährstoffe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B90921-33ED-CCB2-8905-EC790071D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30CC-5C6C-4F4B-87B1-9EF8ADD607EA}" type="datetime1">
              <a:rPr lang="de-DE" smtClean="0"/>
              <a:t>27.11.2024</a:t>
            </a:fld>
            <a:endParaRPr lang="de-DE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DFFFEE93-CD79-867A-6EEC-6605269F8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97" y="1488281"/>
            <a:ext cx="5513796" cy="3624046"/>
          </a:xfr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FB3D487-2A00-1442-5E98-28063E891D3C}"/>
              </a:ext>
            </a:extLst>
          </p:cNvPr>
          <p:cNvSpPr txBox="1"/>
          <p:nvPr/>
        </p:nvSpPr>
        <p:spPr>
          <a:xfrm>
            <a:off x="5652656" y="1488281"/>
            <a:ext cx="440574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Nährelement(NE)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Unentbehrlich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4 Eigenschaften eines NE: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i="0" u="none" strike="noStrike" baseline="0" dirty="0">
                <a:solidFill>
                  <a:srgbClr val="000000"/>
                </a:solidFill>
              </a:rPr>
              <a:t>normales Wachstum ohne dieses Element unmöglich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i="0" u="none" strike="noStrike" baseline="0" dirty="0">
                <a:solidFill>
                  <a:srgbClr val="000000"/>
                </a:solidFill>
              </a:rPr>
              <a:t>Mangel verschwindet bei Zugabe dieses 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i="0" u="none" strike="noStrike" baseline="0" dirty="0">
                <a:solidFill>
                  <a:srgbClr val="000000"/>
                </a:solidFill>
              </a:rPr>
              <a:t>Das NE darf durch kein anderes ersetzbar sein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b="0" i="0" u="none" strike="noStrike" baseline="0" dirty="0">
                <a:solidFill>
                  <a:srgbClr val="000000"/>
                </a:solidFill>
              </a:rPr>
              <a:t>Einfluss auf den Stoffwechsel muss direkt sein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456CD6E-23B8-CFC9-EC10-A351E7B5E9F1}"/>
              </a:ext>
            </a:extLst>
          </p:cNvPr>
          <p:cNvSpPr txBox="1"/>
          <p:nvPr/>
        </p:nvSpPr>
        <p:spPr>
          <a:xfrm>
            <a:off x="5652656" y="4472707"/>
            <a:ext cx="4405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Nährstoff (NS)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Aufnahmeform des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Nutzelemente wirken günstig auf Wachstum (kein 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FE4E025-AF5E-2FCD-C8D4-37F4FA73901F}"/>
              </a:ext>
            </a:extLst>
          </p:cNvPr>
          <p:cNvSpPr txBox="1"/>
          <p:nvPr/>
        </p:nvSpPr>
        <p:spPr>
          <a:xfrm>
            <a:off x="677334" y="5465618"/>
            <a:ext cx="4725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Problemelemente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verursachen bereits bei niedriger Konzentrationen Schäden an Pflanzen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F0B1CC2-479E-6336-7F05-914B2A4C4BC1}"/>
              </a:ext>
            </a:extLst>
          </p:cNvPr>
          <p:cNvSpPr txBox="1"/>
          <p:nvPr/>
        </p:nvSpPr>
        <p:spPr>
          <a:xfrm>
            <a:off x="190597" y="4943050"/>
            <a:ext cx="1644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Prof. Dr. Göbel </a:t>
            </a:r>
          </a:p>
          <a:p>
            <a:r>
              <a:rPr lang="de-DE" sz="800" dirty="0"/>
              <a:t>8. Grundlagen der Düngung</a:t>
            </a:r>
          </a:p>
        </p:txBody>
      </p:sp>
    </p:spTree>
    <p:extLst>
      <p:ext uri="{BB962C8B-B14F-4D97-AF65-F5344CB8AC3E}">
        <p14:creationId xmlns:p14="http://schemas.microsoft.com/office/powerpoint/2010/main" val="981051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FB11F-D194-4B2C-F963-549559AD3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BF188-3780-29DA-772F-035637C0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N</a:t>
            </a:r>
            <a:r>
              <a:rPr lang="en-GB" dirty="0" err="1"/>
              <a:t>utzelemente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B90921-33ED-CCB2-8905-EC790071D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30CC-5C6C-4F4B-87B1-9EF8ADD607EA}" type="datetime1">
              <a:rPr lang="de-DE" smtClean="0"/>
              <a:t>27.11.2024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FB3D487-2A00-1442-5E98-28063E891D3C}"/>
              </a:ext>
            </a:extLst>
          </p:cNvPr>
          <p:cNvSpPr txBox="1"/>
          <p:nvPr/>
        </p:nvSpPr>
        <p:spPr>
          <a:xfrm>
            <a:off x="677334" y="1930400"/>
            <a:ext cx="90989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Nutzelemente</a:t>
            </a:r>
            <a:r>
              <a:rPr lang="en-GB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Na</a:t>
            </a:r>
            <a:r>
              <a:rPr lang="de-DE" dirty="0"/>
              <a:t>: </a:t>
            </a:r>
            <a:r>
              <a:rPr lang="en-GB" dirty="0"/>
              <a:t>	</a:t>
            </a:r>
            <a:r>
              <a:rPr lang="de-DE" dirty="0"/>
              <a:t>für salzliebende Pflanzen (z.B. Rüben) positiv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Si: </a:t>
            </a:r>
            <a:r>
              <a:rPr lang="en-GB" dirty="0"/>
              <a:t>	</a:t>
            </a:r>
            <a:r>
              <a:rPr lang="de-DE" dirty="0"/>
              <a:t>verbessert Phosphoraufnahme, Gewebefestigung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Co: </a:t>
            </a:r>
            <a:r>
              <a:rPr lang="en-GB" dirty="0"/>
              <a:t>	</a:t>
            </a:r>
            <a:r>
              <a:rPr lang="de-DE" dirty="0"/>
              <a:t>wichtig für </a:t>
            </a:r>
            <a:r>
              <a:rPr lang="de-DE" dirty="0" err="1"/>
              <a:t>Luftstickstoffbindung</a:t>
            </a:r>
            <a:r>
              <a:rPr lang="de-DE" dirty="0"/>
              <a:t> durch Mikroben (</a:t>
            </a:r>
            <a:r>
              <a:rPr lang="en-GB" dirty="0" err="1"/>
              <a:t>fördert</a:t>
            </a:r>
            <a:r>
              <a:rPr lang="en-GB" dirty="0"/>
              <a:t> </a:t>
            </a:r>
            <a:r>
              <a:rPr lang="en-GB" dirty="0" err="1"/>
              <a:t>Mikrobenwachstum</a:t>
            </a:r>
            <a:r>
              <a:rPr lang="de-DE" dirty="0"/>
              <a:t>)</a:t>
            </a:r>
            <a:endParaRPr lang="en-GB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GB" dirty="0"/>
              <a:t>Cobalt </a:t>
            </a:r>
            <a:r>
              <a:rPr lang="en-GB" dirty="0" err="1"/>
              <a:t>gutes</a:t>
            </a:r>
            <a:r>
              <a:rPr lang="en-GB" dirty="0"/>
              <a:t> </a:t>
            </a:r>
            <a:r>
              <a:rPr lang="en-GB" dirty="0" err="1"/>
              <a:t>Beispiel</a:t>
            </a:r>
            <a:r>
              <a:rPr lang="en-GB" dirty="0"/>
              <a:t> für </a:t>
            </a:r>
            <a:r>
              <a:rPr lang="en-GB" dirty="0" err="1"/>
              <a:t>indirekten</a:t>
            </a:r>
            <a:r>
              <a:rPr lang="en-GB" dirty="0"/>
              <a:t> </a:t>
            </a:r>
            <a:r>
              <a:rPr lang="en-GB" dirty="0" err="1"/>
              <a:t>Einfluss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5150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775AF-B5A2-2726-F42F-E18B0ED46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241" y="2768600"/>
            <a:ext cx="5546452" cy="1320800"/>
          </a:xfrm>
        </p:spPr>
        <p:txBody>
          <a:bodyPr>
            <a:normAutofit/>
          </a:bodyPr>
          <a:lstStyle/>
          <a:p>
            <a:r>
              <a:rPr lang="de-DE" dirty="0"/>
              <a:t>Vielen Dank für eure Aufmerksamkeit </a:t>
            </a:r>
            <a:r>
              <a:rPr lang="de-DE" dirty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C32FDA-CDC6-8779-622B-D2E57C029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30CC-5C6C-4F4B-87B1-9EF8ADD607EA}" type="datetime1">
              <a:rPr lang="de-DE" smtClean="0"/>
              <a:t>27.11.2024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29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0573B-B197-F156-9B36-C558F18FE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Bodenverdichtung</a:t>
            </a:r>
          </a:p>
        </p:txBody>
      </p:sp>
      <p:pic>
        <p:nvPicPr>
          <p:cNvPr id="7" name="Bildquelle Prof. Dr. Göbel 6. Bodenschutz" descr="Ein Bild, das Kreis, Schlagring enthält.">
            <a:extLst>
              <a:ext uri="{FF2B5EF4-FFF2-40B4-BE49-F238E27FC236}">
                <a16:creationId xmlns:a16="http://schemas.microsoft.com/office/drawing/2014/main" id="{22399652-31B6-8563-23B2-7CE337C16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08" y="1671286"/>
            <a:ext cx="3581400" cy="2533650"/>
          </a:xfrm>
          <a:prstGeom prst="rect">
            <a:avLst/>
          </a:prstGeom>
        </p:spPr>
      </p:pic>
      <p:pic>
        <p:nvPicPr>
          <p:cNvPr id="13" name="Bildquelle Prof. Dr. Göbel 6. Bodenschutz" descr="Ein Bild, das Kreis enthält.&#10;&#10;Automatisch generierte Beschreibung">
            <a:extLst>
              <a:ext uri="{FF2B5EF4-FFF2-40B4-BE49-F238E27FC236}">
                <a16:creationId xmlns:a16="http://schemas.microsoft.com/office/drawing/2014/main" id="{B484BAE4-38D1-95B1-3210-11651669292E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1868256"/>
            <a:ext cx="2633940" cy="1837633"/>
          </a:xfrm>
        </p:spPr>
      </p:pic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F20D4DD0-A5F0-CE74-89B0-F9A200C5532C}"/>
              </a:ext>
            </a:extLst>
          </p:cNvPr>
          <p:cNvSpPr/>
          <p:nvPr/>
        </p:nvSpPr>
        <p:spPr>
          <a:xfrm>
            <a:off x="3842654" y="2720452"/>
            <a:ext cx="1225119" cy="4353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Datumsplatzhalter 15">
            <a:extLst>
              <a:ext uri="{FF2B5EF4-FFF2-40B4-BE49-F238E27FC236}">
                <a16:creationId xmlns:a16="http://schemas.microsoft.com/office/drawing/2014/main" id="{7154781D-D5F0-4D8B-3937-B50BBEBD5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8DC6-FFE0-4E23-BC73-AAF7551DC424}" type="datetime1">
              <a:rPr lang="de-DE" smtClean="0"/>
              <a:t>27.11.2024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68EE227-D4ED-4635-D00F-1BD5217D044F}"/>
              </a:ext>
            </a:extLst>
          </p:cNvPr>
          <p:cNvSpPr txBox="1"/>
          <p:nvPr/>
        </p:nvSpPr>
        <p:spPr>
          <a:xfrm>
            <a:off x="710973" y="3705889"/>
            <a:ext cx="27752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Bildquelle Prof. Dr. Göbel 6. Bodenschutz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FC27DB0-B0F6-CEC9-66DA-CB124FA84D90}"/>
              </a:ext>
            </a:extLst>
          </p:cNvPr>
          <p:cNvSpPr txBox="1"/>
          <p:nvPr/>
        </p:nvSpPr>
        <p:spPr>
          <a:xfrm>
            <a:off x="5691405" y="3705888"/>
            <a:ext cx="27752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Bildquelle Prof. Dr. Göbel 6. Bodenschutz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CC6118A-9C69-1FBB-FA9A-ECFD84AEC952}"/>
              </a:ext>
            </a:extLst>
          </p:cNvPr>
          <p:cNvSpPr txBox="1"/>
          <p:nvPr/>
        </p:nvSpPr>
        <p:spPr>
          <a:xfrm>
            <a:off x="777240" y="4114800"/>
            <a:ext cx="7991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►"/>
            </a:pPr>
            <a:r>
              <a:rPr lang="de-DE" dirty="0"/>
              <a:t>Bedeutet Gefüge Veränderung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►"/>
            </a:pPr>
            <a:r>
              <a:rPr lang="de-DE" dirty="0"/>
              <a:t>Abnahme des Porenvolumens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►"/>
            </a:pPr>
            <a:r>
              <a:rPr lang="de-DE" dirty="0"/>
              <a:t>Veränderung des Porensystems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6B4FB75-3F27-449F-FF99-084A92C0F913}"/>
              </a:ext>
            </a:extLst>
          </p:cNvPr>
          <p:cNvSpPr txBox="1"/>
          <p:nvPr/>
        </p:nvSpPr>
        <p:spPr>
          <a:xfrm>
            <a:off x="3717890" y="2357419"/>
            <a:ext cx="178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E48312"/>
                </a:solidFill>
              </a:rPr>
              <a:t>Verdichten</a:t>
            </a:r>
          </a:p>
        </p:txBody>
      </p:sp>
    </p:spTree>
    <p:extLst>
      <p:ext uri="{BB962C8B-B14F-4D97-AF65-F5344CB8AC3E}">
        <p14:creationId xmlns:p14="http://schemas.microsoft.com/office/powerpoint/2010/main" val="1609602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56FE9E-6856-5EF6-42F2-65FC0363C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Bodenschadverdichtung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2CF32B-9BC3-AB2D-331C-608C6DC21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96" y="1270000"/>
            <a:ext cx="8596668" cy="3880773"/>
          </a:xfrm>
        </p:spPr>
        <p:txBody>
          <a:bodyPr/>
          <a:lstStyle/>
          <a:p>
            <a:r>
              <a:rPr lang="de-DE" dirty="0"/>
              <a:t>Hat negative Auswirkungen auf die Bodenfunktion</a:t>
            </a:r>
            <a:r>
              <a:rPr lang="en-GB" dirty="0"/>
              <a:t> (</a:t>
            </a:r>
            <a:r>
              <a:rPr lang="en-GB" dirty="0" err="1"/>
              <a:t>Pflanzenwachstum</a:t>
            </a:r>
            <a:r>
              <a:rPr lang="en-GB" dirty="0"/>
              <a:t>)</a:t>
            </a:r>
            <a:endParaRPr lang="de-DE" dirty="0"/>
          </a:p>
          <a:p>
            <a:r>
              <a:rPr lang="de-DE" dirty="0"/>
              <a:t>Reduziert Porendurchmesser und Porenkontinuität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42E6F1-DC3F-BF7A-DCFE-D4D932B82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30CC-5C6C-4F4B-87B1-9EF8ADD607EA}" type="datetime1">
              <a:rPr lang="de-DE" smtClean="0"/>
              <a:t>27.11.2024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5D868C-E60C-CDB6-3F9C-D948AE6C4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97" y="2374615"/>
            <a:ext cx="2571070" cy="3429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E7D42B2-B596-AD71-20AC-03A92F12E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613" y="2382172"/>
            <a:ext cx="5467088" cy="3425367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94B21E61-FCA6-297F-4A9B-8D7A827B14B9}"/>
              </a:ext>
            </a:extLst>
          </p:cNvPr>
          <p:cNvCxnSpPr>
            <a:cxnSpLocks/>
          </p:cNvCxnSpPr>
          <p:nvPr/>
        </p:nvCxnSpPr>
        <p:spPr>
          <a:xfrm>
            <a:off x="3020601" y="4089115"/>
            <a:ext cx="120207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511DA19E-D216-C882-95F1-B1FC2D47E5A4}"/>
              </a:ext>
            </a:extLst>
          </p:cNvPr>
          <p:cNvSpPr txBox="1"/>
          <p:nvPr/>
        </p:nvSpPr>
        <p:spPr>
          <a:xfrm>
            <a:off x="3104566" y="357424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führt zu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B699EAD-296B-A532-26E6-1A93F72300D6}"/>
              </a:ext>
            </a:extLst>
          </p:cNvPr>
          <p:cNvSpPr txBox="1"/>
          <p:nvPr/>
        </p:nvSpPr>
        <p:spPr>
          <a:xfrm>
            <a:off x="340797" y="5804367"/>
            <a:ext cx="15205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Eigene Aufnahmen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48215DC-EC90-45EC-F57D-E30F49B44C44}"/>
              </a:ext>
            </a:extLst>
          </p:cNvPr>
          <p:cNvSpPr txBox="1"/>
          <p:nvPr/>
        </p:nvSpPr>
        <p:spPr>
          <a:xfrm>
            <a:off x="4407613" y="5803444"/>
            <a:ext cx="3626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www.fh-swf.de/bodenverdichtung_broschuere</a:t>
            </a:r>
          </a:p>
          <a:p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08771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230F2C-8374-6C51-0264-6780B3C6D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Beziehung Bodendichte und Ertrag</a:t>
            </a:r>
          </a:p>
        </p:txBody>
      </p:sp>
      <p:pic>
        <p:nvPicPr>
          <p:cNvPr id="6" name="Inhaltsplatzhalter 5" descr="Ein Bild, das Text, Diagramm, Reihe, Screenshot enthält.">
            <a:extLst>
              <a:ext uri="{FF2B5EF4-FFF2-40B4-BE49-F238E27FC236}">
                <a16:creationId xmlns:a16="http://schemas.microsoft.com/office/drawing/2014/main" id="{1B67FCE7-C50B-4844-A4F2-7F948AA12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096" y="1443542"/>
            <a:ext cx="4620006" cy="4598419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8A7832-9251-B93D-F217-E504ED817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30CC-5C6C-4F4B-87B1-9EF8ADD607EA}" type="datetime1">
              <a:rPr lang="de-DE" smtClean="0"/>
              <a:t>27.11.2024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5E62916-B478-BF46-4ECF-1EB3345C4421}"/>
              </a:ext>
            </a:extLst>
          </p:cNvPr>
          <p:cNvSpPr txBox="1"/>
          <p:nvPr/>
        </p:nvSpPr>
        <p:spPr>
          <a:xfrm>
            <a:off x="3486177" y="6125289"/>
            <a:ext cx="27752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Bildquelle Prof. Dr. Göbel 6. Bodenschutz</a:t>
            </a:r>
          </a:p>
        </p:txBody>
      </p:sp>
    </p:spTree>
    <p:extLst>
      <p:ext uri="{BB962C8B-B14F-4D97-AF65-F5344CB8AC3E}">
        <p14:creationId xmlns:p14="http://schemas.microsoft.com/office/powerpoint/2010/main" val="3748517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9D248-EBC2-235A-6B17-B85DF7AE5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462ED5C-23FA-4627-63F5-0A75754D9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24526" y="-1747939"/>
            <a:ext cx="13078538" cy="7356675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4B7E65-6BBC-10C7-AC76-375051C4E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30CC-5C6C-4F4B-87B1-9EF8ADD607EA}" type="datetime1">
              <a:rPr lang="de-DE" smtClean="0"/>
              <a:t>27.11.2024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59F3E20-4101-1E12-161F-49FAA6E29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082" y="-1366463"/>
            <a:ext cx="4912158" cy="866028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A5DF1C8-E4FE-2C61-8AE9-1FD6F8FE6470}"/>
              </a:ext>
            </a:extLst>
          </p:cNvPr>
          <p:cNvSpPr txBox="1"/>
          <p:nvPr/>
        </p:nvSpPr>
        <p:spPr>
          <a:xfrm>
            <a:off x="3257396" y="4427488"/>
            <a:ext cx="4859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Keine Rückverfestigung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9B85360-47F6-C383-563D-24D6A633FA37}"/>
              </a:ext>
            </a:extLst>
          </p:cNvPr>
          <p:cNvSpPr/>
          <p:nvPr/>
        </p:nvSpPr>
        <p:spPr>
          <a:xfrm>
            <a:off x="2404423" y="2187781"/>
            <a:ext cx="4263775" cy="2132721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AB2C371-0338-62C2-2006-078CA46EDB55}"/>
              </a:ext>
            </a:extLst>
          </p:cNvPr>
          <p:cNvSpPr/>
          <p:nvPr/>
        </p:nvSpPr>
        <p:spPr>
          <a:xfrm>
            <a:off x="7859730" y="2763748"/>
            <a:ext cx="2609636" cy="29795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B44C74A-0EFF-5A44-A76C-FEE17A21F6CB}"/>
              </a:ext>
            </a:extLst>
          </p:cNvPr>
          <p:cNvSpPr txBox="1"/>
          <p:nvPr/>
        </p:nvSpPr>
        <p:spPr>
          <a:xfrm>
            <a:off x="125284" y="6412174"/>
            <a:ext cx="3750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Eigene Aufnahmen</a:t>
            </a:r>
          </a:p>
        </p:txBody>
      </p:sp>
    </p:spTree>
    <p:extLst>
      <p:ext uri="{BB962C8B-B14F-4D97-AF65-F5344CB8AC3E}">
        <p14:creationId xmlns:p14="http://schemas.microsoft.com/office/powerpoint/2010/main" val="137047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729231-543F-B34F-3CC8-39B29B684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Bestimmung der Bodenverdichtung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4780E6-03F0-A672-600B-7C851C1ED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Lagerungsdichte</a:t>
            </a:r>
          </a:p>
          <a:p>
            <a:r>
              <a:rPr lang="de-DE" dirty="0"/>
              <a:t>Porenvolumen</a:t>
            </a:r>
          </a:p>
          <a:p>
            <a:r>
              <a:rPr lang="de-DE" dirty="0" err="1"/>
              <a:t>Gefügeansprache</a:t>
            </a:r>
            <a:endParaRPr lang="de-DE" dirty="0"/>
          </a:p>
          <a:p>
            <a:r>
              <a:rPr lang="de-DE" dirty="0"/>
              <a:t>Spatendiagnose</a:t>
            </a:r>
          </a:p>
          <a:p>
            <a:r>
              <a:rPr lang="de-DE" dirty="0"/>
              <a:t>Wissenschaftliche Untersuchung</a:t>
            </a:r>
          </a:p>
          <a:p>
            <a:r>
              <a:rPr lang="de-DE" dirty="0" err="1"/>
              <a:t>Penetrometer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029FA9-9F07-8690-BF12-4D3845001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30CC-5C6C-4F4B-87B1-9EF8ADD607EA}" type="datetime1">
              <a:rPr lang="de-DE" smtClean="0"/>
              <a:t>27.11.2024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147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C36FE9-8A5C-62BF-129D-2E7C32028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Auslösende Faktoren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AF013C-517A-7291-7178-9CC0EA5CE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Belastung</a:t>
            </a:r>
          </a:p>
          <a:p>
            <a:pPr lvl="1"/>
            <a:r>
              <a:rPr lang="de-DE" dirty="0"/>
              <a:t>Radlast, Kontaktflächendruck, Überrollhäufigkeit und –</a:t>
            </a:r>
            <a:r>
              <a:rPr lang="de-DE" dirty="0" err="1"/>
              <a:t>geschwindigkeit</a:t>
            </a: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/>
              <a:t>Beanspruchung</a:t>
            </a:r>
          </a:p>
          <a:p>
            <a:pPr lvl="1"/>
            <a:r>
              <a:rPr lang="de-DE" dirty="0"/>
              <a:t>Bei gleicher Radlast entscheidet der Kontaktflächendruck über den Bodendruck</a:t>
            </a:r>
          </a:p>
          <a:p>
            <a:pPr lvl="1"/>
            <a:r>
              <a:rPr lang="de-DE" dirty="0"/>
              <a:t>Darstellung mit Druckzwiebel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B2DCE0-5246-8A48-D445-1824119F4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30CC-5C6C-4F4B-87B1-9EF8ADD607EA}" type="datetime1">
              <a:rPr lang="de-DE" smtClean="0"/>
              <a:t>27.11.2024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8533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60CE7F-13C4-473F-0E0D-FECF388BA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Bodenschonendes Befahren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C00F0AA-53FF-B3BA-4B89-022F1F8E2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r="6295" b="1068"/>
          <a:stretch/>
        </p:blipFill>
        <p:spPr>
          <a:xfrm>
            <a:off x="1110096" y="1760803"/>
            <a:ext cx="7006976" cy="3797516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186D08-02DF-A236-2A23-095188DF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30CC-5C6C-4F4B-87B1-9EF8ADD607EA}" type="datetime1">
              <a:rPr lang="de-DE" smtClean="0"/>
              <a:t>27.11.2024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7825201-3AA0-34AE-2ADC-0C4D68C11417}"/>
              </a:ext>
            </a:extLst>
          </p:cNvPr>
          <p:cNvSpPr/>
          <p:nvPr/>
        </p:nvSpPr>
        <p:spPr>
          <a:xfrm>
            <a:off x="6096000" y="3133618"/>
            <a:ext cx="2021072" cy="791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EE9C1FB-D0E6-1F78-23DC-FE625B1971EB}"/>
              </a:ext>
            </a:extLst>
          </p:cNvPr>
          <p:cNvSpPr/>
          <p:nvPr/>
        </p:nvSpPr>
        <p:spPr>
          <a:xfrm>
            <a:off x="3657600" y="4633645"/>
            <a:ext cx="1993187" cy="852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62273F3-E0F1-9360-34C9-C7144D4E7005}"/>
              </a:ext>
            </a:extLst>
          </p:cNvPr>
          <p:cNvSpPr/>
          <p:nvPr/>
        </p:nvSpPr>
        <p:spPr>
          <a:xfrm>
            <a:off x="1202076" y="3133618"/>
            <a:ext cx="2021072" cy="791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Inhaltsplatzhalter 5">
            <a:extLst>
              <a:ext uri="{FF2B5EF4-FFF2-40B4-BE49-F238E27FC236}">
                <a16:creationId xmlns:a16="http://schemas.microsoft.com/office/drawing/2014/main" id="{F7CFF44A-81B5-DD9A-CA35-9C9884BD94C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567" y="2425734"/>
            <a:ext cx="3191201" cy="17950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0ABA745-B58F-9177-02E0-82DBC25FB2A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48" y="4601505"/>
            <a:ext cx="2723633" cy="210801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022737F-9AB3-3420-150C-BBE6C6E32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639" y="2425734"/>
            <a:ext cx="3191201" cy="179505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E9F748F-5044-09B5-4D59-694C7C21231F}"/>
              </a:ext>
            </a:extLst>
          </p:cNvPr>
          <p:cNvSpPr txBox="1"/>
          <p:nvPr/>
        </p:nvSpPr>
        <p:spPr>
          <a:xfrm>
            <a:off x="60567" y="4284885"/>
            <a:ext cx="16644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Eigene Aufnahmen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7DCC2E3-A9E4-B4A3-83A0-7EC3D024A3EC}"/>
              </a:ext>
            </a:extLst>
          </p:cNvPr>
          <p:cNvSpPr txBox="1"/>
          <p:nvPr/>
        </p:nvSpPr>
        <p:spPr>
          <a:xfrm>
            <a:off x="3223148" y="6656477"/>
            <a:ext cx="16644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Eigene Aufnahmen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6CDF97A-4297-BB4B-7349-E013173BFF55}"/>
              </a:ext>
            </a:extLst>
          </p:cNvPr>
          <p:cNvSpPr txBox="1"/>
          <p:nvPr/>
        </p:nvSpPr>
        <p:spPr>
          <a:xfrm>
            <a:off x="6729573" y="4284885"/>
            <a:ext cx="20753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www.youtube.com/fireandfarm</a:t>
            </a:r>
          </a:p>
        </p:txBody>
      </p:sp>
    </p:spTree>
    <p:extLst>
      <p:ext uri="{BB962C8B-B14F-4D97-AF65-F5344CB8AC3E}">
        <p14:creationId xmlns:p14="http://schemas.microsoft.com/office/powerpoint/2010/main" val="18118367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665</Words>
  <Application>Microsoft Office PowerPoint</Application>
  <PresentationFormat>Breitbild</PresentationFormat>
  <Paragraphs>210</Paragraphs>
  <Slides>29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6" baseType="lpstr">
      <vt:lpstr>Aptos</vt:lpstr>
      <vt:lpstr>Arial</vt:lpstr>
      <vt:lpstr>Arial Black</vt:lpstr>
      <vt:lpstr>Symbol</vt:lpstr>
      <vt:lpstr>Wingdings</vt:lpstr>
      <vt:lpstr>Wingdings 3</vt:lpstr>
      <vt:lpstr>Facette</vt:lpstr>
      <vt:lpstr>Bodenkunde Zusammenfassung vom 20.11.</vt:lpstr>
      <vt:lpstr>Winderosion   </vt:lpstr>
      <vt:lpstr>Bodenverdichtung</vt:lpstr>
      <vt:lpstr>Bodenschadverdichtung</vt:lpstr>
      <vt:lpstr>Beziehung Bodendichte und Ertrag</vt:lpstr>
      <vt:lpstr>PowerPoint-Präsentation</vt:lpstr>
      <vt:lpstr>Bestimmung der Bodenverdichtung</vt:lpstr>
      <vt:lpstr>Auslösende Faktoren</vt:lpstr>
      <vt:lpstr>Bodenschonendes Befahren</vt:lpstr>
      <vt:lpstr>Bodenschonendes Befahren</vt:lpstr>
      <vt:lpstr>Verbesserung der Belastbarkeit des Bodens</vt:lpstr>
      <vt:lpstr>Bodenschonendes Befahren</vt:lpstr>
      <vt:lpstr>Begrenzung der mechanischen Belastung</vt:lpstr>
      <vt:lpstr>Bodenschonendes Befahren</vt:lpstr>
      <vt:lpstr>Anpassung von Arbeitsverfahren</vt:lpstr>
      <vt:lpstr>Verwendung Bodenschätzung heute</vt:lpstr>
      <vt:lpstr>Reichsbodenschätzung</vt:lpstr>
      <vt:lpstr>Durchführung</vt:lpstr>
      <vt:lpstr>„100er“ Boden</vt:lpstr>
      <vt:lpstr>Die Zustandsstufen</vt:lpstr>
      <vt:lpstr>Ackerschätzrahmen   Ackerzahl</vt:lpstr>
      <vt:lpstr>Bodenzahl   Ackerzahl</vt:lpstr>
      <vt:lpstr>Bedeutung der Angaben</vt:lpstr>
      <vt:lpstr>Bodenschätzung Heute</vt:lpstr>
      <vt:lpstr>Düngung Historische Betrachtung</vt:lpstr>
      <vt:lpstr>Begründung der Agrikulturchemie</vt:lpstr>
      <vt:lpstr>Nährelemente/Nährstoffe</vt:lpstr>
      <vt:lpstr>Nutzelemente</vt:lpstr>
      <vt:lpstr>Vielen Dank für eure Aufmerksamkeit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Bodenkunde Zusammenfassung vom 20.11.</dc:title>
  <dc:creator>Milan Jurkat</dc:creator>
  <cp:lastModifiedBy>xxxxx</cp:lastModifiedBy>
  <cp:revision>8</cp:revision>
  <dcterms:created xsi:type="dcterms:W3CDTF">2024-11-24T17:06:37Z</dcterms:created>
  <dcterms:modified xsi:type="dcterms:W3CDTF">2024-11-27T08:53:16Z</dcterms:modified>
</cp:coreProperties>
</file>