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491" r:id="rId2"/>
    <p:sldId id="456" r:id="rId3"/>
    <p:sldId id="457" r:id="rId4"/>
    <p:sldId id="500" r:id="rId5"/>
    <p:sldId id="502" r:id="rId6"/>
    <p:sldId id="501" r:id="rId7"/>
    <p:sldId id="504" r:id="rId8"/>
  </p:sldIdLst>
  <p:sldSz cx="9144000" cy="6858000" type="screen4x3"/>
  <p:notesSz cx="6797675" cy="9926638"/>
  <p:defaultTextStyle>
    <a:defPPr>
      <a:defRPr lang="de-DE"/>
    </a:defPPr>
    <a:lvl1pPr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 Neue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 Neue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 Neue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 Neue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FC24"/>
    <a:srgbClr val="008000"/>
    <a:srgbClr val="FF6600"/>
    <a:srgbClr val="FBF121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24" autoAdjust="0"/>
  </p:normalViewPr>
  <p:slideViewPr>
    <p:cSldViewPr>
      <p:cViewPr varScale="1">
        <p:scale>
          <a:sx n="30" d="100"/>
          <a:sy n="30" d="100"/>
        </p:scale>
        <p:origin x="1954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1008" y="1218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406" cy="495793"/>
          </a:xfrm>
          <a:prstGeom prst="rect">
            <a:avLst/>
          </a:prstGeom>
        </p:spPr>
        <p:txBody>
          <a:bodyPr vert="horz" wrap="square" lIns="88194" tIns="44097" rIns="88194" bIns="44097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750" y="0"/>
            <a:ext cx="2945405" cy="495793"/>
          </a:xfrm>
          <a:prstGeom prst="rect">
            <a:avLst/>
          </a:prstGeom>
        </p:spPr>
        <p:txBody>
          <a:bodyPr vert="horz" wrap="square" lIns="88194" tIns="44097" rIns="88194" bIns="44097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fld id="{0A3BA666-E155-4406-B17F-008165C10655}" type="datetimeFigureOut">
              <a:rPr lang="de-DE" altLang="de-DE"/>
              <a:pPr>
                <a:defRPr/>
              </a:pPr>
              <a:t>06.10.2024</a:t>
            </a:fld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9305"/>
            <a:ext cx="2945406" cy="495793"/>
          </a:xfrm>
          <a:prstGeom prst="rect">
            <a:avLst/>
          </a:prstGeom>
        </p:spPr>
        <p:txBody>
          <a:bodyPr vert="horz" wrap="square" lIns="88194" tIns="44097" rIns="88194" bIns="44097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750" y="9429305"/>
            <a:ext cx="2945405" cy="495793"/>
          </a:xfrm>
          <a:prstGeom prst="rect">
            <a:avLst/>
          </a:prstGeom>
        </p:spPr>
        <p:txBody>
          <a:bodyPr vert="horz" wrap="square" lIns="88194" tIns="44097" rIns="88194" bIns="44097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fld id="{BD9636FB-636F-4DCD-AAED-CA8C340373E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40660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925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3" tIns="45782" rIns="91563" bIns="4578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231" y="0"/>
            <a:ext cx="2946925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3" tIns="45782" rIns="91563" bIns="4578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57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27" y="4714653"/>
            <a:ext cx="5438140" cy="4466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3" tIns="45782" rIns="91563" bIns="457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5"/>
            <a:ext cx="2946925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3" tIns="45782" rIns="91563" bIns="4578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231" y="9429305"/>
            <a:ext cx="2946925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3" tIns="45782" rIns="91563" bIns="4578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B5893049-7003-4C70-9E17-F6A2B2BAE95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142446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893049-7003-4C70-9E17-F6A2B2BAE95F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1386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0403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/>
          </a:p>
        </p:txBody>
      </p:sp>
      <p:sp>
        <p:nvSpPr>
          <p:cNvPr id="23040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 Neue" charset="0"/>
              </a:defRPr>
            </a:lvl1pPr>
            <a:lvl2pPr marL="742605" indent="-284793">
              <a:defRPr>
                <a:solidFill>
                  <a:schemeClr val="tx1"/>
                </a:solidFill>
                <a:latin typeface="Helvetica Neue" charset="0"/>
              </a:defRPr>
            </a:lvl2pPr>
            <a:lvl3pPr marL="1142233" indent="-228141">
              <a:defRPr>
                <a:solidFill>
                  <a:schemeClr val="tx1"/>
                </a:solidFill>
                <a:latin typeface="Helvetica Neue" charset="0"/>
              </a:defRPr>
            </a:lvl3pPr>
            <a:lvl4pPr marL="1598514" indent="-228141">
              <a:defRPr>
                <a:solidFill>
                  <a:schemeClr val="tx1"/>
                </a:solidFill>
                <a:latin typeface="Helvetica Neue" charset="0"/>
              </a:defRPr>
            </a:lvl4pPr>
            <a:lvl5pPr marL="2056327" indent="-228141">
              <a:defRPr>
                <a:solidFill>
                  <a:schemeClr val="tx1"/>
                </a:solidFill>
                <a:latin typeface="Helvetica Neue" charset="0"/>
              </a:defRPr>
            </a:lvl5pPr>
            <a:lvl6pPr marL="2497296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6pPr>
            <a:lvl7pPr marL="2938265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7pPr>
            <a:lvl8pPr marL="3379235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8pPr>
            <a:lvl9pPr marL="3820204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9pPr>
          </a:lstStyle>
          <a:p>
            <a:fld id="{94342CCA-CD1E-4266-8A63-FB68E2F8E6EB}" type="slidenum">
              <a:rPr lang="de-DE" altLang="de-DE">
                <a:latin typeface="Arial" charset="0"/>
              </a:rPr>
              <a:pPr/>
              <a:t>2</a:t>
            </a:fld>
            <a:endParaRPr lang="de-DE" alt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1427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  <p:sp>
        <p:nvSpPr>
          <p:cNvPr id="2314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 Neue" charset="0"/>
              </a:defRPr>
            </a:lvl1pPr>
            <a:lvl2pPr marL="742605" indent="-284793">
              <a:defRPr>
                <a:solidFill>
                  <a:schemeClr val="tx1"/>
                </a:solidFill>
                <a:latin typeface="Helvetica Neue" charset="0"/>
              </a:defRPr>
            </a:lvl2pPr>
            <a:lvl3pPr marL="1142233" indent="-228141">
              <a:defRPr>
                <a:solidFill>
                  <a:schemeClr val="tx1"/>
                </a:solidFill>
                <a:latin typeface="Helvetica Neue" charset="0"/>
              </a:defRPr>
            </a:lvl3pPr>
            <a:lvl4pPr marL="1598514" indent="-228141">
              <a:defRPr>
                <a:solidFill>
                  <a:schemeClr val="tx1"/>
                </a:solidFill>
                <a:latin typeface="Helvetica Neue" charset="0"/>
              </a:defRPr>
            </a:lvl4pPr>
            <a:lvl5pPr marL="2056327" indent="-228141">
              <a:defRPr>
                <a:solidFill>
                  <a:schemeClr val="tx1"/>
                </a:solidFill>
                <a:latin typeface="Helvetica Neue" charset="0"/>
              </a:defRPr>
            </a:lvl5pPr>
            <a:lvl6pPr marL="2497296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6pPr>
            <a:lvl7pPr marL="2938265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7pPr>
            <a:lvl8pPr marL="3379235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8pPr>
            <a:lvl9pPr marL="3820204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9pPr>
          </a:lstStyle>
          <a:p>
            <a:fld id="{97F69194-0FBB-4FAF-A990-1A032CD9F011}" type="slidenum">
              <a:rPr lang="de-DE" altLang="de-DE">
                <a:latin typeface="Arial" charset="0"/>
              </a:rPr>
              <a:pPr/>
              <a:t>3</a:t>
            </a:fld>
            <a:endParaRPr lang="de-DE" altLang="de-DE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1427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DE" altLang="de-DE" dirty="0"/>
              <a:t>Properties: </a:t>
            </a:r>
          </a:p>
          <a:p>
            <a:r>
              <a:rPr lang="de-DE" altLang="de-DE" dirty="0" err="1"/>
              <a:t>Energy</a:t>
            </a:r>
            <a:r>
              <a:rPr lang="de-DE" altLang="de-DE" dirty="0"/>
              <a:t> </a:t>
            </a:r>
            <a:r>
              <a:rPr lang="de-DE" altLang="de-DE" dirty="0" err="1"/>
              <a:t>source</a:t>
            </a:r>
            <a:r>
              <a:rPr lang="de-DE" altLang="de-DE" dirty="0"/>
              <a:t>: (1=wind (=</a:t>
            </a:r>
            <a:r>
              <a:rPr lang="de-DE" altLang="de-DE" dirty="0" err="1"/>
              <a:t>indirect</a:t>
            </a:r>
            <a:r>
              <a:rPr lang="de-DE" altLang="de-DE" baseline="0" dirty="0"/>
              <a:t> solar power); 2=</a:t>
            </a:r>
            <a:r>
              <a:rPr lang="de-DE" altLang="de-DE" baseline="0" dirty="0" err="1"/>
              <a:t>direct</a:t>
            </a:r>
            <a:r>
              <a:rPr lang="de-DE" altLang="de-DE" baseline="0" dirty="0"/>
              <a:t> solar power)</a:t>
            </a:r>
            <a:br>
              <a:rPr lang="de-DE" altLang="de-DE" dirty="0"/>
            </a:br>
            <a:r>
              <a:rPr lang="de-DE" altLang="de-DE" dirty="0" err="1"/>
              <a:t>land</a:t>
            </a:r>
            <a:r>
              <a:rPr lang="de-DE" altLang="de-DE" dirty="0"/>
              <a:t> </a:t>
            </a:r>
            <a:r>
              <a:rPr lang="de-DE" altLang="de-DE" dirty="0" err="1"/>
              <a:t>consumption</a:t>
            </a:r>
            <a:r>
              <a:rPr lang="de-DE" altLang="de-DE" dirty="0"/>
              <a:t> (1=</a:t>
            </a:r>
            <a:r>
              <a:rPr lang="de-DE" altLang="de-DE" dirty="0" err="1"/>
              <a:t>low</a:t>
            </a:r>
            <a:r>
              <a:rPr lang="de-DE" altLang="de-DE" dirty="0"/>
              <a:t>; 2=high</a:t>
            </a:r>
            <a:r>
              <a:rPr lang="de-DE" altLang="de-DE" baseline="0" dirty="0"/>
              <a:t>); </a:t>
            </a:r>
            <a:br>
              <a:rPr lang="de-DE" altLang="de-DE" baseline="0" dirty="0"/>
            </a:br>
            <a:r>
              <a:rPr lang="de-DE" altLang="de-DE" baseline="0" dirty="0" err="1"/>
              <a:t>carbon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footprint</a:t>
            </a:r>
            <a:r>
              <a:rPr lang="de-DE" altLang="de-DE" baseline="0" dirty="0"/>
              <a:t> (1=</a:t>
            </a:r>
            <a:r>
              <a:rPr lang="de-DE" altLang="de-DE" baseline="0" dirty="0" err="1"/>
              <a:t>comp.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low</a:t>
            </a:r>
            <a:r>
              <a:rPr lang="de-DE" altLang="de-DE" baseline="0" dirty="0"/>
              <a:t> &lt; 50g/kWh, 2=</a:t>
            </a:r>
            <a:r>
              <a:rPr lang="de-DE" altLang="de-DE" baseline="0" dirty="0" err="1"/>
              <a:t>comp.</a:t>
            </a:r>
            <a:r>
              <a:rPr lang="de-DE" altLang="de-DE" baseline="0" dirty="0"/>
              <a:t> High &gt;= 50 g/kWh)</a:t>
            </a:r>
            <a:endParaRPr lang="de-DE" altLang="de-DE" dirty="0"/>
          </a:p>
          <a:p>
            <a:r>
              <a:rPr lang="de-DE" altLang="de-DE" dirty="0"/>
              <a:t>Noise (1=</a:t>
            </a:r>
            <a:r>
              <a:rPr lang="de-DE" altLang="de-DE" dirty="0" err="1"/>
              <a:t>almost</a:t>
            </a:r>
            <a:r>
              <a:rPr lang="de-DE" altLang="de-DE" dirty="0"/>
              <a:t> not </a:t>
            </a:r>
            <a:r>
              <a:rPr lang="de-DE" altLang="de-DE" dirty="0" err="1"/>
              <a:t>audible</a:t>
            </a:r>
            <a:r>
              <a:rPr lang="de-DE" altLang="de-DE" dirty="0"/>
              <a:t>; 2=</a:t>
            </a:r>
            <a:r>
              <a:rPr lang="de-DE" altLang="de-DE" dirty="0" err="1"/>
              <a:t>audible</a:t>
            </a:r>
            <a:r>
              <a:rPr lang="de-DE" altLang="de-DE" dirty="0"/>
              <a:t>)</a:t>
            </a:r>
          </a:p>
          <a:p>
            <a:endParaRPr lang="de-DE" altLang="de-DE" dirty="0"/>
          </a:p>
          <a:p>
            <a:r>
              <a:rPr lang="de-DE" altLang="de-DE" dirty="0"/>
              <a:t>All in all 2 x 2 x 2 x</a:t>
            </a:r>
            <a:r>
              <a:rPr lang="de-DE" altLang="de-DE" baseline="0" dirty="0"/>
              <a:t> 2 = 16 </a:t>
            </a:r>
            <a:r>
              <a:rPr lang="de-DE" altLang="de-DE" baseline="0" dirty="0" err="1"/>
              <a:t>stimuli</a:t>
            </a:r>
            <a:r>
              <a:rPr lang="de-DE" altLang="de-DE" baseline="0" dirty="0"/>
              <a:t> (</a:t>
            </a:r>
            <a:r>
              <a:rPr lang="de-DE" altLang="de-DE" baseline="0" dirty="0" err="1"/>
              <a:t>combinations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of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properties</a:t>
            </a:r>
            <a:r>
              <a:rPr lang="de-DE" altLang="de-DE" baseline="0" dirty="0"/>
              <a:t>) </a:t>
            </a:r>
            <a:r>
              <a:rPr lang="de-DE" altLang="de-DE" baseline="0" dirty="0" err="1"/>
              <a:t>might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be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possible</a:t>
            </a:r>
            <a:r>
              <a:rPr lang="de-DE" altLang="de-DE" baseline="0" dirty="0"/>
              <a:t> (= </a:t>
            </a:r>
            <a:r>
              <a:rPr lang="de-DE" altLang="de-DE" baseline="0" dirty="0" err="1"/>
              <a:t>complete</a:t>
            </a:r>
            <a:r>
              <a:rPr lang="de-DE" altLang="de-DE" baseline="0" dirty="0"/>
              <a:t> design)</a:t>
            </a:r>
          </a:p>
          <a:p>
            <a:endParaRPr lang="de-DE" altLang="de-DE" baseline="0" dirty="0"/>
          </a:p>
          <a:p>
            <a:endParaRPr lang="de-DE" altLang="de-DE" dirty="0"/>
          </a:p>
          <a:p>
            <a:r>
              <a:rPr lang="de-DE" altLang="de-DE" dirty="0"/>
              <a:t>PV </a:t>
            </a:r>
            <a:r>
              <a:rPr lang="de-DE" altLang="de-DE" dirty="0" err="1"/>
              <a:t>roof</a:t>
            </a:r>
            <a:r>
              <a:rPr lang="de-DE" altLang="de-DE" dirty="0"/>
              <a:t> </a:t>
            </a:r>
            <a:r>
              <a:rPr lang="de-DE" altLang="de-DE" dirty="0" err="1"/>
              <a:t>system</a:t>
            </a:r>
            <a:endParaRPr lang="de-DE" altLang="de-DE" dirty="0"/>
          </a:p>
          <a:p>
            <a:r>
              <a:rPr lang="de-DE" altLang="de-DE" dirty="0"/>
              <a:t>PV </a:t>
            </a:r>
            <a:r>
              <a:rPr lang="de-DE" altLang="de-DE" dirty="0" err="1"/>
              <a:t>ground</a:t>
            </a:r>
            <a:r>
              <a:rPr lang="de-DE" altLang="de-DE" dirty="0"/>
              <a:t> </a:t>
            </a:r>
            <a:r>
              <a:rPr lang="de-DE" altLang="de-DE" dirty="0" err="1"/>
              <a:t>mounted</a:t>
            </a:r>
            <a:r>
              <a:rPr lang="de-DE" altLang="de-DE" dirty="0"/>
              <a:t> </a:t>
            </a:r>
            <a:r>
              <a:rPr lang="de-DE" altLang="de-DE" dirty="0" err="1"/>
              <a:t>system</a:t>
            </a:r>
            <a:endParaRPr lang="de-DE" altLang="de-DE" dirty="0"/>
          </a:p>
          <a:p>
            <a:r>
              <a:rPr lang="de-DE" altLang="de-DE" dirty="0"/>
              <a:t>Floating PV</a:t>
            </a:r>
          </a:p>
          <a:p>
            <a:r>
              <a:rPr lang="de-DE" altLang="de-DE" dirty="0" err="1"/>
              <a:t>Agri</a:t>
            </a:r>
            <a:r>
              <a:rPr lang="de-DE" altLang="de-DE" dirty="0"/>
              <a:t> PV</a:t>
            </a:r>
          </a:p>
          <a:p>
            <a:endParaRPr lang="de-DE" altLang="de-DE" dirty="0"/>
          </a:p>
          <a:p>
            <a:r>
              <a:rPr lang="de-DE" altLang="de-DE" dirty="0"/>
              <a:t>Windpower plant</a:t>
            </a:r>
          </a:p>
          <a:p>
            <a:endParaRPr lang="de-DE" altLang="de-DE" dirty="0"/>
          </a:p>
        </p:txBody>
      </p:sp>
      <p:sp>
        <p:nvSpPr>
          <p:cNvPr id="2314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 Neue" charset="0"/>
              </a:defRPr>
            </a:lvl1pPr>
            <a:lvl2pPr marL="742605" indent="-284793">
              <a:defRPr>
                <a:solidFill>
                  <a:schemeClr val="tx1"/>
                </a:solidFill>
                <a:latin typeface="Helvetica Neue" charset="0"/>
              </a:defRPr>
            </a:lvl2pPr>
            <a:lvl3pPr marL="1142233" indent="-228141">
              <a:defRPr>
                <a:solidFill>
                  <a:schemeClr val="tx1"/>
                </a:solidFill>
                <a:latin typeface="Helvetica Neue" charset="0"/>
              </a:defRPr>
            </a:lvl3pPr>
            <a:lvl4pPr marL="1598514" indent="-228141">
              <a:defRPr>
                <a:solidFill>
                  <a:schemeClr val="tx1"/>
                </a:solidFill>
                <a:latin typeface="Helvetica Neue" charset="0"/>
              </a:defRPr>
            </a:lvl4pPr>
            <a:lvl5pPr marL="2056327" indent="-228141">
              <a:defRPr>
                <a:solidFill>
                  <a:schemeClr val="tx1"/>
                </a:solidFill>
                <a:latin typeface="Helvetica Neue" charset="0"/>
              </a:defRPr>
            </a:lvl5pPr>
            <a:lvl6pPr marL="2497296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6pPr>
            <a:lvl7pPr marL="2938265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7pPr>
            <a:lvl8pPr marL="3379235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8pPr>
            <a:lvl9pPr marL="3820204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9pPr>
          </a:lstStyle>
          <a:p>
            <a:fld id="{97F69194-0FBB-4FAF-A990-1A032CD9F011}" type="slidenum">
              <a:rPr lang="de-DE" altLang="de-DE">
                <a:latin typeface="Arial" charset="0"/>
              </a:rPr>
              <a:pPr/>
              <a:t>4</a:t>
            </a:fld>
            <a:endParaRPr lang="de-DE" altLang="de-D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196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893049-7003-4C70-9E17-F6A2B2BAE95F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23831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1427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de-DE" altLang="de-DE" dirty="0"/>
              <a:t>Properties: </a:t>
            </a:r>
          </a:p>
          <a:p>
            <a:r>
              <a:rPr lang="de-DE" altLang="de-DE" dirty="0" err="1"/>
              <a:t>Energy</a:t>
            </a:r>
            <a:r>
              <a:rPr lang="de-DE" altLang="de-DE" dirty="0"/>
              <a:t> </a:t>
            </a:r>
            <a:r>
              <a:rPr lang="de-DE" altLang="de-DE" dirty="0" err="1"/>
              <a:t>source</a:t>
            </a:r>
            <a:r>
              <a:rPr lang="de-DE" altLang="de-DE" dirty="0"/>
              <a:t>: (wind (=</a:t>
            </a:r>
            <a:r>
              <a:rPr lang="de-DE" altLang="de-DE" dirty="0" err="1"/>
              <a:t>indirect</a:t>
            </a:r>
            <a:r>
              <a:rPr lang="de-DE" altLang="de-DE" baseline="0" dirty="0"/>
              <a:t> solar power); </a:t>
            </a:r>
            <a:r>
              <a:rPr lang="de-DE" altLang="de-DE" baseline="0" dirty="0" err="1"/>
              <a:t>direct</a:t>
            </a:r>
            <a:r>
              <a:rPr lang="de-DE" altLang="de-DE" baseline="0" dirty="0"/>
              <a:t> solar power)</a:t>
            </a:r>
            <a:br>
              <a:rPr lang="de-DE" altLang="de-DE" dirty="0"/>
            </a:br>
            <a:r>
              <a:rPr lang="de-DE" altLang="de-DE" dirty="0" err="1"/>
              <a:t>land</a:t>
            </a:r>
            <a:r>
              <a:rPr lang="de-DE" altLang="de-DE" dirty="0"/>
              <a:t> </a:t>
            </a:r>
            <a:r>
              <a:rPr lang="de-DE" altLang="de-DE" dirty="0" err="1"/>
              <a:t>consumption</a:t>
            </a:r>
            <a:r>
              <a:rPr lang="de-DE" altLang="de-DE" dirty="0"/>
              <a:t> (</a:t>
            </a:r>
            <a:r>
              <a:rPr lang="de-DE" altLang="de-DE" dirty="0" err="1"/>
              <a:t>low</a:t>
            </a:r>
            <a:r>
              <a:rPr lang="de-DE" altLang="de-DE" dirty="0"/>
              <a:t>/</a:t>
            </a:r>
            <a:r>
              <a:rPr lang="de-DE" altLang="de-DE" dirty="0" err="1"/>
              <a:t>little</a:t>
            </a:r>
            <a:r>
              <a:rPr lang="de-DE" altLang="de-DE" dirty="0"/>
              <a:t>; high</a:t>
            </a:r>
            <a:r>
              <a:rPr lang="de-DE" altLang="de-DE" baseline="0" dirty="0"/>
              <a:t>); </a:t>
            </a:r>
            <a:br>
              <a:rPr lang="de-DE" altLang="de-DE" baseline="0" dirty="0"/>
            </a:br>
            <a:r>
              <a:rPr lang="de-DE" altLang="de-DE" baseline="0" dirty="0" err="1"/>
              <a:t>carbon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footprint</a:t>
            </a:r>
            <a:r>
              <a:rPr lang="de-DE" altLang="de-DE" baseline="0" dirty="0"/>
              <a:t> (</a:t>
            </a:r>
            <a:r>
              <a:rPr lang="de-DE" altLang="de-DE" baseline="0" dirty="0" err="1"/>
              <a:t>comp.</a:t>
            </a:r>
            <a:r>
              <a:rPr lang="de-DE" altLang="de-DE" baseline="0" dirty="0"/>
              <a:t> Low; </a:t>
            </a:r>
            <a:r>
              <a:rPr lang="de-DE" altLang="de-DE" baseline="0" dirty="0" err="1"/>
              <a:t>comp.</a:t>
            </a:r>
            <a:r>
              <a:rPr lang="de-DE" altLang="de-DE" baseline="0" dirty="0"/>
              <a:t> high)</a:t>
            </a:r>
            <a:endParaRPr lang="de-DE" altLang="de-DE" dirty="0"/>
          </a:p>
          <a:p>
            <a:r>
              <a:rPr lang="de-DE" altLang="de-DE" dirty="0"/>
              <a:t>Noise (</a:t>
            </a:r>
            <a:r>
              <a:rPr lang="de-DE" altLang="de-DE" dirty="0" err="1"/>
              <a:t>almost</a:t>
            </a:r>
            <a:r>
              <a:rPr lang="de-DE" altLang="de-DE" dirty="0"/>
              <a:t> not </a:t>
            </a:r>
            <a:r>
              <a:rPr lang="de-DE" altLang="de-DE" dirty="0" err="1"/>
              <a:t>audible</a:t>
            </a:r>
            <a:r>
              <a:rPr lang="de-DE" altLang="de-DE" dirty="0"/>
              <a:t>; </a:t>
            </a:r>
            <a:r>
              <a:rPr lang="de-DE" altLang="de-DE" dirty="0" err="1"/>
              <a:t>audible</a:t>
            </a:r>
            <a:r>
              <a:rPr lang="de-DE" altLang="de-DE" dirty="0"/>
              <a:t>)</a:t>
            </a:r>
          </a:p>
          <a:p>
            <a:endParaRPr lang="de-DE" altLang="de-DE" dirty="0"/>
          </a:p>
          <a:p>
            <a:r>
              <a:rPr lang="de-DE" altLang="de-DE" dirty="0"/>
              <a:t>All in all 2 x 3 x 2 x</a:t>
            </a:r>
            <a:r>
              <a:rPr lang="de-DE" altLang="de-DE" baseline="0" dirty="0"/>
              <a:t> 2 = 24 </a:t>
            </a:r>
            <a:r>
              <a:rPr lang="de-DE" altLang="de-DE" baseline="0" dirty="0" err="1"/>
              <a:t>stimuli</a:t>
            </a:r>
            <a:r>
              <a:rPr lang="de-DE" altLang="de-DE" baseline="0" dirty="0"/>
              <a:t> (</a:t>
            </a:r>
            <a:r>
              <a:rPr lang="de-DE" altLang="de-DE" baseline="0" dirty="0" err="1"/>
              <a:t>combinations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of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properties</a:t>
            </a:r>
            <a:r>
              <a:rPr lang="de-DE" altLang="de-DE" baseline="0" dirty="0"/>
              <a:t>) </a:t>
            </a:r>
            <a:r>
              <a:rPr lang="de-DE" altLang="de-DE" baseline="0" dirty="0" err="1"/>
              <a:t>might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be</a:t>
            </a:r>
            <a:r>
              <a:rPr lang="de-DE" altLang="de-DE" baseline="0" dirty="0"/>
              <a:t> </a:t>
            </a:r>
            <a:r>
              <a:rPr lang="de-DE" altLang="de-DE" baseline="0" dirty="0" err="1"/>
              <a:t>possible</a:t>
            </a:r>
            <a:r>
              <a:rPr lang="de-DE" altLang="de-DE" baseline="0" dirty="0"/>
              <a:t> (= </a:t>
            </a:r>
            <a:r>
              <a:rPr lang="de-DE" altLang="de-DE" baseline="0" dirty="0" err="1"/>
              <a:t>complete</a:t>
            </a:r>
            <a:r>
              <a:rPr lang="de-DE" altLang="de-DE" baseline="0" dirty="0"/>
              <a:t> design)</a:t>
            </a:r>
          </a:p>
          <a:p>
            <a:endParaRPr lang="de-DE" altLang="de-DE" baseline="0" dirty="0"/>
          </a:p>
          <a:p>
            <a:endParaRPr lang="de-DE" altLang="de-DE" dirty="0"/>
          </a:p>
          <a:p>
            <a:r>
              <a:rPr lang="de-DE" altLang="de-DE" dirty="0"/>
              <a:t>PV </a:t>
            </a:r>
            <a:r>
              <a:rPr lang="de-DE" altLang="de-DE" dirty="0" err="1"/>
              <a:t>roof</a:t>
            </a:r>
            <a:r>
              <a:rPr lang="de-DE" altLang="de-DE" dirty="0"/>
              <a:t> </a:t>
            </a:r>
            <a:r>
              <a:rPr lang="de-DE" altLang="de-DE" dirty="0" err="1"/>
              <a:t>system</a:t>
            </a:r>
            <a:endParaRPr lang="de-DE" altLang="de-DE" dirty="0"/>
          </a:p>
          <a:p>
            <a:r>
              <a:rPr lang="de-DE" altLang="de-DE" dirty="0"/>
              <a:t>PV </a:t>
            </a:r>
            <a:r>
              <a:rPr lang="de-DE" altLang="de-DE" dirty="0" err="1"/>
              <a:t>ground</a:t>
            </a:r>
            <a:r>
              <a:rPr lang="de-DE" altLang="de-DE" dirty="0"/>
              <a:t> </a:t>
            </a:r>
            <a:r>
              <a:rPr lang="de-DE" altLang="de-DE" dirty="0" err="1"/>
              <a:t>mounted</a:t>
            </a:r>
            <a:r>
              <a:rPr lang="de-DE" altLang="de-DE" dirty="0"/>
              <a:t> </a:t>
            </a:r>
            <a:r>
              <a:rPr lang="de-DE" altLang="de-DE" dirty="0" err="1"/>
              <a:t>system</a:t>
            </a:r>
            <a:endParaRPr lang="de-DE" altLang="de-DE" dirty="0"/>
          </a:p>
          <a:p>
            <a:r>
              <a:rPr lang="de-DE" altLang="de-DE" dirty="0"/>
              <a:t>Floating PV</a:t>
            </a:r>
          </a:p>
          <a:p>
            <a:r>
              <a:rPr lang="de-DE" altLang="de-DE" dirty="0" err="1"/>
              <a:t>Agri</a:t>
            </a:r>
            <a:r>
              <a:rPr lang="de-DE" altLang="de-DE" dirty="0"/>
              <a:t> PV</a:t>
            </a:r>
          </a:p>
          <a:p>
            <a:endParaRPr lang="de-DE" altLang="de-DE" dirty="0"/>
          </a:p>
          <a:p>
            <a:r>
              <a:rPr lang="de-DE" altLang="de-DE" dirty="0"/>
              <a:t>Windpower plant</a:t>
            </a:r>
          </a:p>
          <a:p>
            <a:endParaRPr lang="de-DE" altLang="de-DE" dirty="0"/>
          </a:p>
        </p:txBody>
      </p:sp>
      <p:sp>
        <p:nvSpPr>
          <p:cNvPr id="23142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Helvetica Neue" charset="0"/>
              </a:defRPr>
            </a:lvl1pPr>
            <a:lvl2pPr marL="742605" indent="-284793">
              <a:defRPr>
                <a:solidFill>
                  <a:schemeClr val="tx1"/>
                </a:solidFill>
                <a:latin typeface="Helvetica Neue" charset="0"/>
              </a:defRPr>
            </a:lvl2pPr>
            <a:lvl3pPr marL="1142233" indent="-228141">
              <a:defRPr>
                <a:solidFill>
                  <a:schemeClr val="tx1"/>
                </a:solidFill>
                <a:latin typeface="Helvetica Neue" charset="0"/>
              </a:defRPr>
            </a:lvl3pPr>
            <a:lvl4pPr marL="1598514" indent="-228141">
              <a:defRPr>
                <a:solidFill>
                  <a:schemeClr val="tx1"/>
                </a:solidFill>
                <a:latin typeface="Helvetica Neue" charset="0"/>
              </a:defRPr>
            </a:lvl4pPr>
            <a:lvl5pPr marL="2056327" indent="-228141">
              <a:defRPr>
                <a:solidFill>
                  <a:schemeClr val="tx1"/>
                </a:solidFill>
                <a:latin typeface="Helvetica Neue" charset="0"/>
              </a:defRPr>
            </a:lvl5pPr>
            <a:lvl6pPr marL="2497296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6pPr>
            <a:lvl7pPr marL="2938265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7pPr>
            <a:lvl8pPr marL="3379235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8pPr>
            <a:lvl9pPr marL="3820204" indent="-228141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9pPr>
          </a:lstStyle>
          <a:p>
            <a:fld id="{97F69194-0FBB-4FAF-A990-1A032CD9F011}" type="slidenum">
              <a:rPr lang="de-DE" altLang="de-DE">
                <a:latin typeface="Arial" charset="0"/>
              </a:rPr>
              <a:pPr/>
              <a:t>6</a:t>
            </a:fld>
            <a:endParaRPr lang="de-DE" altLang="de-DE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686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893049-7003-4C70-9E17-F6A2B2BAE95F}" type="slidenum">
              <a:rPr lang="de-DE" altLang="de-DE" smtClean="0"/>
              <a:pPr>
                <a:defRPr/>
              </a:pPr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00584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0" y="620713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0" y="6308725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8000" y="1828800"/>
            <a:ext cx="8128000" cy="1295400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noProof="0"/>
              <a:t>Mastertitelformat bearbeiten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429000"/>
            <a:ext cx="81280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/>
              <a:t>Master-Untertitelformat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508000" y="6400800"/>
            <a:ext cx="8128000" cy="304800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</p:spTree>
    <p:extLst>
      <p:ext uri="{BB962C8B-B14F-4D97-AF65-F5344CB8AC3E}">
        <p14:creationId xmlns:p14="http://schemas.microsoft.com/office/powerpoint/2010/main" val="2151284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B7340-7D76-476A-B1F2-225132AC4B5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41489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4000" y="914400"/>
            <a:ext cx="2032000" cy="52578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8000" y="914400"/>
            <a:ext cx="5943600" cy="52578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75C1E-E664-4809-9E77-4A1CB880305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2000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8128000" cy="6096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508000" y="1828800"/>
            <a:ext cx="8128000" cy="434340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C1F17-491C-4DC1-AF9C-72AA1C750C0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5975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FA2BD-6D70-4614-B459-9B06F92FD86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8908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73CF8-7870-4E47-856D-661C52AF0B4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59907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1733B-01A6-4FFD-8E52-5A0A8C1AE66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0006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99C80-DDA0-4B35-8AC8-62BC4A6E725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08632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453DD-2298-4DBA-AEB4-F1FADD1469C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4126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3A4D1-E2F3-43D2-8D36-04BFB629FAE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2793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818D-D01A-4BBC-B90A-534FA38FFB5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7291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1699A-69F8-4B7E-A58A-738005AE0EC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6958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914400"/>
            <a:ext cx="8128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828800"/>
            <a:ext cx="81280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4008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TUM Neue Helvetica 55 Regular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400800"/>
            <a:ext cx="3962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UM Neue Helvetica 55 Regular" pitchFamily="34" charset="0"/>
              </a:defRPr>
            </a:lvl1pPr>
          </a:lstStyle>
          <a:p>
            <a:pPr>
              <a:defRPr/>
            </a:pPr>
            <a:r>
              <a:rPr lang="de-DE" dirty="0" err="1"/>
              <a:t>Sustainable</a:t>
            </a:r>
            <a:r>
              <a:rPr lang="de-DE" dirty="0"/>
              <a:t> </a:t>
            </a:r>
            <a:r>
              <a:rPr lang="de-DE" dirty="0" err="1"/>
              <a:t>Finance</a:t>
            </a:r>
            <a:r>
              <a:rPr lang="de-DE" dirty="0"/>
              <a:t> SR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4008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UM Neue Helvetica 55 Regular" pitchFamily="34" charset="0"/>
              </a:defRPr>
            </a:lvl1pPr>
          </a:lstStyle>
          <a:p>
            <a:pPr>
              <a:defRPr/>
            </a:pPr>
            <a:fld id="{F9FC855E-445B-4DB8-BE72-CAB71EF6CDC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620713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6308725"/>
            <a:ext cx="9144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2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2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altLang="de-DE" dirty="0" err="1"/>
              <a:t>Introduction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Conjoint</a:t>
            </a:r>
            <a:r>
              <a:rPr lang="de-DE" altLang="de-DE" dirty="0"/>
              <a:t>-Analysis</a:t>
            </a:r>
          </a:p>
        </p:txBody>
      </p:sp>
      <p:sp>
        <p:nvSpPr>
          <p:cNvPr id="118788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Helvetica Neue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elvetica Neue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elvetica Neue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elvetica Neue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elvetica Neue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 charset="0"/>
              </a:defRPr>
            </a:lvl9pPr>
          </a:lstStyle>
          <a:p>
            <a:r>
              <a:rPr lang="de-DE" altLang="de-DE" dirty="0" err="1">
                <a:latin typeface="TUM Neue Helvetica 55 Regular" pitchFamily="34" charset="0"/>
              </a:rPr>
              <a:t>Sustainable</a:t>
            </a:r>
            <a:r>
              <a:rPr lang="de-DE" altLang="de-DE" dirty="0">
                <a:latin typeface="TUM Neue Helvetica 55 Regular" pitchFamily="34" charset="0"/>
              </a:rPr>
              <a:t> </a:t>
            </a:r>
            <a:r>
              <a:rPr lang="de-DE" altLang="de-DE" dirty="0" err="1">
                <a:latin typeface="TUM Neue Helvetica 55 Regular" pitchFamily="34" charset="0"/>
              </a:rPr>
              <a:t>Finance</a:t>
            </a:r>
            <a:r>
              <a:rPr lang="de-DE" altLang="de-DE" dirty="0">
                <a:latin typeface="TUM Neue Helvetica 55 Regular" pitchFamily="34" charset="0"/>
              </a:rPr>
              <a:t> SR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err="1"/>
              <a:t>Objective</a:t>
            </a:r>
            <a:r>
              <a:rPr lang="de-DE" altLang="de-DE" dirty="0"/>
              <a:t>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Conjoint</a:t>
            </a:r>
            <a:r>
              <a:rPr lang="de-DE" altLang="de-DE" dirty="0"/>
              <a:t>-Analysis</a:t>
            </a: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431800" y="152400"/>
            <a:ext cx="4787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200" dirty="0">
                <a:solidFill>
                  <a:schemeClr val="tx1"/>
                </a:solidFill>
                <a:latin typeface="Helvetica Neue" charset="0"/>
              </a:rPr>
              <a:t> </a:t>
            </a:r>
          </a:p>
        </p:txBody>
      </p:sp>
      <p:sp>
        <p:nvSpPr>
          <p:cNvPr id="121861" name="Fußzeilenplatzhalt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dirty="0" err="1">
                <a:solidFill>
                  <a:schemeClr val="tx1"/>
                </a:solidFill>
                <a:latin typeface="TUM Neue Helvetica 55 Regular" pitchFamily="34" charset="0"/>
              </a:rPr>
              <a:t>Sustainable</a:t>
            </a:r>
            <a:r>
              <a:rPr lang="de-DE" altLang="de-DE" dirty="0">
                <a:solidFill>
                  <a:schemeClr val="tx1"/>
                </a:solidFill>
                <a:latin typeface="TUM Neue Helvetica 55 Regular" pitchFamily="34" charset="0"/>
              </a:rPr>
              <a:t> </a:t>
            </a:r>
            <a:r>
              <a:rPr lang="de-DE" altLang="de-DE" dirty="0" err="1">
                <a:solidFill>
                  <a:schemeClr val="tx1"/>
                </a:solidFill>
                <a:latin typeface="TUM Neue Helvetica 55 Regular" pitchFamily="34" charset="0"/>
              </a:rPr>
              <a:t>Finance</a:t>
            </a:r>
            <a:r>
              <a:rPr lang="de-DE" altLang="de-DE" dirty="0">
                <a:solidFill>
                  <a:schemeClr val="tx1"/>
                </a:solidFill>
                <a:latin typeface="TUM Neue Helvetica 55 Regular" pitchFamily="34" charset="0"/>
              </a:rPr>
              <a:t> SR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Measure and analyze the attitudes of stakeholders towards objects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de-DE" dirty="0" err="1"/>
              <a:t>Decompositionell</a:t>
            </a:r>
            <a:r>
              <a:rPr lang="de-DE" dirty="0"/>
              <a:t> </a:t>
            </a:r>
            <a:r>
              <a:rPr lang="de-DE" dirty="0" err="1"/>
              <a:t>approach</a:t>
            </a:r>
            <a:r>
              <a:rPr lang="de-DE" dirty="0"/>
              <a:t> (</a:t>
            </a:r>
            <a:r>
              <a:rPr lang="de-DE" dirty="0" err="1"/>
              <a:t>objects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considered</a:t>
            </a:r>
            <a:r>
              <a:rPr lang="de-DE" dirty="0"/>
              <a:t> </a:t>
            </a:r>
            <a:r>
              <a:rPr lang="de-DE" dirty="0" err="1"/>
              <a:t>jointly</a:t>
            </a:r>
            <a:r>
              <a:rPr lang="de-DE" dirty="0"/>
              <a:t>) -&gt;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importance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various</a:t>
            </a:r>
            <a:r>
              <a:rPr lang="de-DE" dirty="0"/>
              <a:t> </a:t>
            </a:r>
            <a:r>
              <a:rPr lang="de-DE" dirty="0" err="1"/>
              <a:t>attributes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interviewees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determined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statistics</a:t>
            </a:r>
            <a:r>
              <a:rPr lang="de-DE" dirty="0"/>
              <a:t>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Compare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compound</a:t>
            </a:r>
            <a:r>
              <a:rPr lang="de-DE" dirty="0"/>
              <a:t> </a:t>
            </a:r>
            <a:r>
              <a:rPr lang="de-DE" dirty="0" err="1"/>
              <a:t>approach</a:t>
            </a:r>
            <a:r>
              <a:rPr lang="de-DE" dirty="0"/>
              <a:t>: </a:t>
            </a:r>
            <a:r>
              <a:rPr lang="de-DE" dirty="0" err="1"/>
              <a:t>Interviewees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tell</a:t>
            </a:r>
            <a:r>
              <a:rPr lang="de-DE" dirty="0"/>
              <a:t>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different </a:t>
            </a:r>
            <a:r>
              <a:rPr lang="de-DE" dirty="0" err="1"/>
              <a:t>attributes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properties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objects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opinion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Task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err="1">
                <a:solidFill>
                  <a:srgbClr val="FF0000"/>
                </a:solidFill>
              </a:rPr>
              <a:t>Let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us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assume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that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we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want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to</a:t>
            </a:r>
            <a:r>
              <a:rPr lang="de-DE" b="1" dirty="0">
                <a:solidFill>
                  <a:srgbClr val="FF0000"/>
                </a:solidFill>
              </a:rPr>
              <a:t> find out, </a:t>
            </a:r>
            <a:r>
              <a:rPr lang="de-DE" b="1" dirty="0" err="1">
                <a:solidFill>
                  <a:srgbClr val="FF0000"/>
                </a:solidFill>
              </a:rPr>
              <a:t>what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kind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of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renewable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energy</a:t>
            </a:r>
            <a:r>
              <a:rPr lang="de-DE" b="1" dirty="0">
                <a:solidFill>
                  <a:srgbClr val="FF0000"/>
                </a:solidFill>
              </a:rPr>
              <a:t> power </a:t>
            </a:r>
            <a:r>
              <a:rPr lang="de-DE" b="1" dirty="0" err="1">
                <a:solidFill>
                  <a:srgbClr val="FF0000"/>
                </a:solidFill>
              </a:rPr>
              <a:t>plants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the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inhabitants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of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our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home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town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would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prefer</a:t>
            </a:r>
            <a:endParaRPr lang="de-DE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In </a:t>
            </a:r>
            <a:r>
              <a:rPr lang="de-DE" dirty="0" err="1"/>
              <a:t>order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things</a:t>
            </a:r>
            <a:r>
              <a:rPr lang="de-DE" dirty="0"/>
              <a:t> simple: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may</a:t>
            </a:r>
            <a:r>
              <a:rPr lang="de-DE" dirty="0"/>
              <a:t> </a:t>
            </a:r>
            <a:r>
              <a:rPr lang="de-DE" dirty="0" err="1"/>
              <a:t>choose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different PV und Wind </a:t>
            </a:r>
            <a:r>
              <a:rPr lang="de-DE" dirty="0" err="1"/>
              <a:t>systems</a:t>
            </a:r>
            <a:r>
              <a:rPr lang="de-DE" dirty="0"/>
              <a:t>.</a:t>
            </a:r>
          </a:p>
        </p:txBody>
      </p:sp>
      <p:sp>
        <p:nvSpPr>
          <p:cNvPr id="122885" name="Fußzeilenplatzhalt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dirty="0" err="1">
                <a:solidFill>
                  <a:schemeClr val="tx1"/>
                </a:solidFill>
                <a:latin typeface="TUM Neue Helvetica 55 Regular" pitchFamily="34" charset="0"/>
              </a:rPr>
              <a:t>Sustainable</a:t>
            </a:r>
            <a:r>
              <a:rPr lang="de-DE" altLang="de-DE" dirty="0">
                <a:solidFill>
                  <a:schemeClr val="tx1"/>
                </a:solidFill>
                <a:latin typeface="TUM Neue Helvetica 55 Regular" pitchFamily="34" charset="0"/>
              </a:rPr>
              <a:t> </a:t>
            </a:r>
            <a:r>
              <a:rPr lang="de-DE" altLang="de-DE" dirty="0" err="1">
                <a:solidFill>
                  <a:schemeClr val="tx1"/>
                </a:solidFill>
                <a:latin typeface="TUM Neue Helvetica 55 Regular" pitchFamily="34" charset="0"/>
              </a:rPr>
              <a:t>Finance</a:t>
            </a:r>
            <a:r>
              <a:rPr lang="de-DE" altLang="de-DE" dirty="0">
                <a:solidFill>
                  <a:schemeClr val="tx1"/>
                </a:solidFill>
                <a:latin typeface="TUM Neue Helvetica 55 Regular" pitchFamily="34" charset="0"/>
              </a:rPr>
              <a:t> SR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431800" y="152400"/>
            <a:ext cx="4787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200" dirty="0">
                <a:solidFill>
                  <a:schemeClr val="tx1"/>
                </a:solidFill>
                <a:latin typeface="Helvetica Neue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err="1"/>
              <a:t>Step</a:t>
            </a:r>
            <a:r>
              <a:rPr lang="de-DE" altLang="de-DE" dirty="0"/>
              <a:t> 1: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define</a:t>
            </a:r>
            <a:r>
              <a:rPr lang="de-DE" altLang="de-DE" dirty="0"/>
              <a:t> different </a:t>
            </a:r>
            <a:r>
              <a:rPr lang="de-DE" altLang="de-DE" dirty="0" err="1"/>
              <a:t>objects</a:t>
            </a:r>
            <a:r>
              <a:rPr lang="de-DE" altLang="de-DE" dirty="0"/>
              <a:t>. </a:t>
            </a:r>
            <a:r>
              <a:rPr lang="de-DE" altLang="de-DE" dirty="0" err="1"/>
              <a:t>Here</a:t>
            </a:r>
            <a:r>
              <a:rPr lang="de-DE" altLang="de-DE" dirty="0"/>
              <a:t>: different PV- </a:t>
            </a:r>
            <a:r>
              <a:rPr lang="de-DE" altLang="de-DE" dirty="0" err="1"/>
              <a:t>and</a:t>
            </a:r>
            <a:r>
              <a:rPr lang="de-DE" altLang="de-DE" dirty="0"/>
              <a:t> Wind-power-systems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object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described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properties</a:t>
            </a:r>
            <a:r>
              <a:rPr lang="de-DE" dirty="0"/>
              <a:t>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results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so </a:t>
            </a:r>
            <a:r>
              <a:rPr lang="de-DE" dirty="0" err="1"/>
              <a:t>called</a:t>
            </a:r>
            <a:r>
              <a:rPr lang="de-DE" dirty="0"/>
              <a:t> </a:t>
            </a:r>
            <a:r>
              <a:rPr lang="de-DE" dirty="0" err="1"/>
              <a:t>stimuli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122885" name="Fußzeilenplatzhalt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dirty="0" err="1">
                <a:solidFill>
                  <a:schemeClr val="tx1"/>
                </a:solidFill>
                <a:latin typeface="TUM Neue Helvetica 55 Regular" pitchFamily="34" charset="0"/>
              </a:rPr>
              <a:t>Sustainable</a:t>
            </a:r>
            <a:r>
              <a:rPr lang="de-DE" altLang="de-DE" dirty="0">
                <a:solidFill>
                  <a:schemeClr val="tx1"/>
                </a:solidFill>
                <a:latin typeface="TUM Neue Helvetica 55 Regular" pitchFamily="34" charset="0"/>
              </a:rPr>
              <a:t> </a:t>
            </a:r>
            <a:r>
              <a:rPr lang="de-DE" altLang="de-DE" dirty="0" err="1">
                <a:solidFill>
                  <a:schemeClr val="tx1"/>
                </a:solidFill>
                <a:latin typeface="TUM Neue Helvetica 55 Regular" pitchFamily="34" charset="0"/>
              </a:rPr>
              <a:t>Finance</a:t>
            </a:r>
            <a:r>
              <a:rPr lang="de-DE" altLang="de-DE" dirty="0">
                <a:solidFill>
                  <a:schemeClr val="tx1"/>
                </a:solidFill>
                <a:latin typeface="TUM Neue Helvetica 55 Regular" pitchFamily="34" charset="0"/>
              </a:rPr>
              <a:t> SR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431800" y="152400"/>
            <a:ext cx="4787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200" dirty="0">
                <a:solidFill>
                  <a:schemeClr val="tx1"/>
                </a:solidFill>
                <a:latin typeface="Helvetica Neue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2613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dirty="0" err="1"/>
              <a:t>stimulus</a:t>
            </a:r>
            <a:endParaRPr lang="de-DE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363588"/>
              </p:ext>
            </p:extLst>
          </p:nvPr>
        </p:nvGraphicFramePr>
        <p:xfrm>
          <a:off x="539552" y="2384884"/>
          <a:ext cx="7992888" cy="2952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7060">
                  <a:extLst>
                    <a:ext uri="{9D8B030D-6E8A-4147-A177-3AD203B41FA5}">
                      <a16:colId xmlns:a16="http://schemas.microsoft.com/office/drawing/2014/main" val="1240293303"/>
                    </a:ext>
                  </a:extLst>
                </a:gridCol>
                <a:gridCol w="3755828">
                  <a:extLst>
                    <a:ext uri="{9D8B030D-6E8A-4147-A177-3AD203B41FA5}">
                      <a16:colId xmlns:a16="http://schemas.microsoft.com/office/drawing/2014/main" val="1769729189"/>
                    </a:ext>
                  </a:extLst>
                </a:gridCol>
              </a:tblGrid>
              <a:tr h="2952328">
                <a:tc>
                  <a:txBody>
                    <a:bodyPr/>
                    <a:lstStyle/>
                    <a:p>
                      <a:pPr>
                        <a:tabLst>
                          <a:tab pos="1800225" algn="l"/>
                        </a:tabLst>
                      </a:pP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Ground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mounted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PV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plant</a:t>
                      </a:r>
                      <a:endParaRPr lang="de-DE" altLang="de-DE" sz="16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tabLst>
                          <a:tab pos="1800225" algn="l"/>
                        </a:tabLst>
                      </a:pP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energy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source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: 	2 = </a:t>
                      </a: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direct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solar power</a:t>
                      </a:r>
                      <a:br>
                        <a:rPr lang="de-DE" altLang="de-DE" sz="16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land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consumption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	1 = high</a:t>
                      </a:r>
                      <a:b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carbon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footprint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 	1 = </a:t>
                      </a: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low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about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33g/kWh)</a:t>
                      </a:r>
                      <a:endParaRPr lang="de-DE" altLang="de-DE" sz="16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tabLst>
                          <a:tab pos="1800225" algn="l"/>
                        </a:tabLst>
                      </a:pP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noise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: 		1 = </a:t>
                      </a: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almost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not </a:t>
                      </a: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audible</a:t>
                      </a:r>
                      <a:endParaRPr lang="de-DE" alt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3350776"/>
                  </a:ext>
                </a:extLst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Sustainable Finance SR</a:t>
            </a:r>
            <a:endParaRPr lang="de-DE" dirty="0"/>
          </a:p>
        </p:txBody>
      </p:sp>
      <p:pic>
        <p:nvPicPr>
          <p:cNvPr id="1025" name="Grafik 6" descr="skizzieren Archäologisch Heil ost west photovoltaik Verlangen Kilometer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427" y="2425992"/>
            <a:ext cx="3707009" cy="276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649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err="1"/>
              <a:t>Step</a:t>
            </a:r>
            <a:r>
              <a:rPr lang="de-DE" altLang="de-DE" dirty="0"/>
              <a:t> 2: </a:t>
            </a:r>
            <a:r>
              <a:rPr lang="de-DE" altLang="de-DE" dirty="0" err="1"/>
              <a:t>Interviewees</a:t>
            </a:r>
            <a:r>
              <a:rPr lang="de-DE" altLang="de-DE" dirty="0"/>
              <a:t> </a:t>
            </a:r>
            <a:r>
              <a:rPr lang="de-DE" altLang="de-DE" dirty="0" err="1"/>
              <a:t>have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asked</a:t>
            </a:r>
            <a:r>
              <a:rPr lang="de-DE" altLang="de-DE" dirty="0"/>
              <a:t> </a:t>
            </a:r>
            <a:r>
              <a:rPr lang="de-DE" altLang="de-DE" dirty="0" err="1"/>
              <a:t>about</a:t>
            </a:r>
            <a:r>
              <a:rPr lang="de-DE" altLang="de-DE" dirty="0"/>
              <a:t> </a:t>
            </a:r>
            <a:r>
              <a:rPr lang="de-DE" altLang="de-DE" dirty="0" err="1"/>
              <a:t>their</a:t>
            </a:r>
            <a:r>
              <a:rPr lang="de-DE" altLang="de-DE" dirty="0"/>
              <a:t> </a:t>
            </a:r>
            <a:r>
              <a:rPr lang="de-DE" altLang="de-DE" dirty="0" err="1"/>
              <a:t>preferences</a:t>
            </a:r>
            <a:endParaRPr lang="de-DE" alt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en-US" dirty="0"/>
              <a:t>There are different approaches for this. For example, the subjects have to rank the stimuli or rate the stimuli</a:t>
            </a:r>
            <a:endParaRPr lang="de-DE" dirty="0"/>
          </a:p>
        </p:txBody>
      </p:sp>
      <p:sp>
        <p:nvSpPr>
          <p:cNvPr id="122885" name="Fußzeilenplatzhalt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dirty="0" err="1">
                <a:solidFill>
                  <a:schemeClr val="tx1"/>
                </a:solidFill>
                <a:latin typeface="TUM Neue Helvetica 55 Regular" pitchFamily="34" charset="0"/>
              </a:rPr>
              <a:t>Sustainable</a:t>
            </a:r>
            <a:r>
              <a:rPr lang="de-DE" altLang="de-DE" dirty="0">
                <a:solidFill>
                  <a:schemeClr val="tx1"/>
                </a:solidFill>
                <a:latin typeface="TUM Neue Helvetica 55 Regular" pitchFamily="34" charset="0"/>
              </a:rPr>
              <a:t> </a:t>
            </a:r>
            <a:r>
              <a:rPr lang="de-DE" altLang="de-DE" dirty="0" err="1">
                <a:solidFill>
                  <a:schemeClr val="tx1"/>
                </a:solidFill>
                <a:latin typeface="TUM Neue Helvetica 55 Regular" pitchFamily="34" charset="0"/>
              </a:rPr>
              <a:t>Finance</a:t>
            </a:r>
            <a:r>
              <a:rPr lang="de-DE" altLang="de-DE" dirty="0">
                <a:solidFill>
                  <a:schemeClr val="tx1"/>
                </a:solidFill>
                <a:latin typeface="TUM Neue Helvetica 55 Regular" pitchFamily="34" charset="0"/>
              </a:rPr>
              <a:t> SR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431800" y="152400"/>
            <a:ext cx="4787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har char="•"/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1400">
                <a:solidFill>
                  <a:schemeClr val="tx2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1400">
                <a:solidFill>
                  <a:schemeClr val="tx2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14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de-DE" altLang="de-DE" sz="1200" dirty="0">
                <a:solidFill>
                  <a:schemeClr val="tx1"/>
                </a:solidFill>
                <a:latin typeface="Helvetica Neue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4219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548" y="620688"/>
            <a:ext cx="8128000" cy="609600"/>
          </a:xfrm>
        </p:spPr>
        <p:txBody>
          <a:bodyPr/>
          <a:lstStyle/>
          <a:p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rating</a:t>
            </a:r>
            <a:r>
              <a:rPr lang="de-DE" dirty="0"/>
              <a:t> a </a:t>
            </a:r>
            <a:r>
              <a:rPr lang="de-DE" dirty="0" err="1"/>
              <a:t>stimulus</a:t>
            </a:r>
            <a:r>
              <a:rPr lang="de-DE" dirty="0"/>
              <a:t> (Stimulus </a:t>
            </a:r>
            <a:r>
              <a:rPr lang="de-DE" dirty="0" err="1"/>
              <a:t>number</a:t>
            </a:r>
            <a:r>
              <a:rPr lang="de-DE" dirty="0"/>
              <a:t> x)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1908231"/>
              </p:ext>
            </p:extLst>
          </p:nvPr>
        </p:nvGraphicFramePr>
        <p:xfrm>
          <a:off x="575556" y="1304764"/>
          <a:ext cx="7992888" cy="2952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37060">
                  <a:extLst>
                    <a:ext uri="{9D8B030D-6E8A-4147-A177-3AD203B41FA5}">
                      <a16:colId xmlns:a16="http://schemas.microsoft.com/office/drawing/2014/main" val="1240293303"/>
                    </a:ext>
                  </a:extLst>
                </a:gridCol>
                <a:gridCol w="3755828">
                  <a:extLst>
                    <a:ext uri="{9D8B030D-6E8A-4147-A177-3AD203B41FA5}">
                      <a16:colId xmlns:a16="http://schemas.microsoft.com/office/drawing/2014/main" val="1769729189"/>
                    </a:ext>
                  </a:extLst>
                </a:gridCol>
              </a:tblGrid>
              <a:tr h="2952328">
                <a:tc>
                  <a:txBody>
                    <a:bodyPr/>
                    <a:lstStyle/>
                    <a:p>
                      <a:pPr>
                        <a:tabLst>
                          <a:tab pos="1800225" algn="l"/>
                        </a:tabLst>
                      </a:pP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energy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source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: 	2 = </a:t>
                      </a: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direct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solar power</a:t>
                      </a:r>
                      <a:br>
                        <a:rPr lang="de-DE" altLang="de-DE" sz="16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land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consumption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	1 = high</a:t>
                      </a:r>
                      <a:b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carbon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footprint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 	1 = </a:t>
                      </a: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low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de-DE" altLang="de-DE" sz="1600" b="0" baseline="0" dirty="0" err="1">
                          <a:solidFill>
                            <a:schemeClr val="tx1"/>
                          </a:solidFill>
                        </a:rPr>
                        <a:t>about</a:t>
                      </a:r>
                      <a:r>
                        <a:rPr lang="de-DE" altLang="de-DE" sz="1600" b="0" baseline="0" dirty="0">
                          <a:solidFill>
                            <a:schemeClr val="tx1"/>
                          </a:solidFill>
                        </a:rPr>
                        <a:t> 33g/kWh)</a:t>
                      </a:r>
                      <a:endParaRPr lang="de-DE" altLang="de-DE" sz="16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tabLst>
                          <a:tab pos="1800225" algn="l"/>
                        </a:tabLst>
                      </a:pP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noise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: 		1 = </a:t>
                      </a: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almost</a:t>
                      </a:r>
                      <a:r>
                        <a:rPr lang="de-DE" altLang="de-DE" sz="1600" b="0" dirty="0">
                          <a:solidFill>
                            <a:schemeClr val="tx1"/>
                          </a:solidFill>
                        </a:rPr>
                        <a:t> not </a:t>
                      </a:r>
                      <a:r>
                        <a:rPr lang="de-DE" altLang="de-DE" sz="1600" b="0" dirty="0" err="1">
                          <a:solidFill>
                            <a:schemeClr val="tx1"/>
                          </a:solidFill>
                        </a:rPr>
                        <a:t>audible</a:t>
                      </a:r>
                      <a:endParaRPr lang="de-DE" alt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3350776"/>
                  </a:ext>
                </a:extLst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Sustainable Finance SR</a:t>
            </a:r>
            <a:endParaRPr lang="de-DE" dirty="0"/>
          </a:p>
        </p:txBody>
      </p:sp>
      <p:pic>
        <p:nvPicPr>
          <p:cNvPr id="1025" name="Grafik 6" descr="skizzieren Archäologisch Heil ost west photovoltaik Verlangen Kilometer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664804"/>
            <a:ext cx="3707009" cy="276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673242"/>
              </p:ext>
            </p:extLst>
          </p:nvPr>
        </p:nvGraphicFramePr>
        <p:xfrm>
          <a:off x="611560" y="4473116"/>
          <a:ext cx="7956885" cy="18422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2861">
                  <a:extLst>
                    <a:ext uri="{9D8B030D-6E8A-4147-A177-3AD203B41FA5}">
                      <a16:colId xmlns:a16="http://schemas.microsoft.com/office/drawing/2014/main" val="1303469946"/>
                    </a:ext>
                  </a:extLst>
                </a:gridCol>
                <a:gridCol w="662861">
                  <a:extLst>
                    <a:ext uri="{9D8B030D-6E8A-4147-A177-3AD203B41FA5}">
                      <a16:colId xmlns:a16="http://schemas.microsoft.com/office/drawing/2014/main" val="4067034421"/>
                    </a:ext>
                  </a:extLst>
                </a:gridCol>
                <a:gridCol w="662861">
                  <a:extLst>
                    <a:ext uri="{9D8B030D-6E8A-4147-A177-3AD203B41FA5}">
                      <a16:colId xmlns:a16="http://schemas.microsoft.com/office/drawing/2014/main" val="840205"/>
                    </a:ext>
                  </a:extLst>
                </a:gridCol>
                <a:gridCol w="663712">
                  <a:extLst>
                    <a:ext uri="{9D8B030D-6E8A-4147-A177-3AD203B41FA5}">
                      <a16:colId xmlns:a16="http://schemas.microsoft.com/office/drawing/2014/main" val="4187882894"/>
                    </a:ext>
                  </a:extLst>
                </a:gridCol>
                <a:gridCol w="662861">
                  <a:extLst>
                    <a:ext uri="{9D8B030D-6E8A-4147-A177-3AD203B41FA5}">
                      <a16:colId xmlns:a16="http://schemas.microsoft.com/office/drawing/2014/main" val="3745534261"/>
                    </a:ext>
                  </a:extLst>
                </a:gridCol>
                <a:gridCol w="662861">
                  <a:extLst>
                    <a:ext uri="{9D8B030D-6E8A-4147-A177-3AD203B41FA5}">
                      <a16:colId xmlns:a16="http://schemas.microsoft.com/office/drawing/2014/main" val="3583080228"/>
                    </a:ext>
                  </a:extLst>
                </a:gridCol>
                <a:gridCol w="662861">
                  <a:extLst>
                    <a:ext uri="{9D8B030D-6E8A-4147-A177-3AD203B41FA5}">
                      <a16:colId xmlns:a16="http://schemas.microsoft.com/office/drawing/2014/main" val="3885064910"/>
                    </a:ext>
                  </a:extLst>
                </a:gridCol>
                <a:gridCol w="663712">
                  <a:extLst>
                    <a:ext uri="{9D8B030D-6E8A-4147-A177-3AD203B41FA5}">
                      <a16:colId xmlns:a16="http://schemas.microsoft.com/office/drawing/2014/main" val="81710836"/>
                    </a:ext>
                  </a:extLst>
                </a:gridCol>
                <a:gridCol w="662861">
                  <a:extLst>
                    <a:ext uri="{9D8B030D-6E8A-4147-A177-3AD203B41FA5}">
                      <a16:colId xmlns:a16="http://schemas.microsoft.com/office/drawing/2014/main" val="642369364"/>
                    </a:ext>
                  </a:extLst>
                </a:gridCol>
                <a:gridCol w="662861">
                  <a:extLst>
                    <a:ext uri="{9D8B030D-6E8A-4147-A177-3AD203B41FA5}">
                      <a16:colId xmlns:a16="http://schemas.microsoft.com/office/drawing/2014/main" val="4084772745"/>
                    </a:ext>
                  </a:extLst>
                </a:gridCol>
                <a:gridCol w="662861">
                  <a:extLst>
                    <a:ext uri="{9D8B030D-6E8A-4147-A177-3AD203B41FA5}">
                      <a16:colId xmlns:a16="http://schemas.microsoft.com/office/drawing/2014/main" val="3266207139"/>
                    </a:ext>
                  </a:extLst>
                </a:gridCol>
                <a:gridCol w="663712">
                  <a:extLst>
                    <a:ext uri="{9D8B030D-6E8A-4147-A177-3AD203B41FA5}">
                      <a16:colId xmlns:a16="http://schemas.microsoft.com/office/drawing/2014/main" val="3539600424"/>
                    </a:ext>
                  </a:extLst>
                </a:gridCol>
              </a:tblGrid>
              <a:tr h="303169">
                <a:tc gridSpan="1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Construction and operation of onshore ground mounted PV power plants for our purpose …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79270"/>
                  </a:ext>
                </a:extLst>
              </a:tr>
              <a:tr h="94183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1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I </a:t>
                      </a:r>
                      <a:r>
                        <a:rPr lang="de-DE" sz="1600" b="1" dirty="0" err="1">
                          <a:solidFill>
                            <a:schemeClr val="tx1"/>
                          </a:solidFill>
                          <a:effectLst/>
                        </a:rPr>
                        <a:t>very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de-DE" sz="1600" b="1" dirty="0" err="1">
                          <a:solidFill>
                            <a:schemeClr val="tx1"/>
                          </a:solidFill>
                          <a:effectLst/>
                        </a:rPr>
                        <a:t>strongly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de-DE" sz="1600" b="1" dirty="0" err="1">
                          <a:solidFill>
                            <a:schemeClr val="tx1"/>
                          </a:solidFill>
                          <a:effectLst/>
                        </a:rPr>
                        <a:t>disagree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de-DE" sz="1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de-DE" sz="1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de-DE" sz="1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6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I </a:t>
                      </a:r>
                      <a:r>
                        <a:rPr lang="de-DE" sz="1600" b="1" dirty="0" err="1">
                          <a:solidFill>
                            <a:schemeClr val="tx1"/>
                          </a:solidFill>
                          <a:effectLst/>
                        </a:rPr>
                        <a:t>very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de-DE" sz="1600" b="1" dirty="0" err="1">
                          <a:solidFill>
                            <a:schemeClr val="tx1"/>
                          </a:solidFill>
                          <a:effectLst/>
                        </a:rPr>
                        <a:t>strongly</a:t>
                      </a: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de-DE" sz="1600" b="1" dirty="0" err="1">
                          <a:solidFill>
                            <a:schemeClr val="tx1"/>
                          </a:solidFill>
                          <a:effectLst/>
                        </a:rPr>
                        <a:t>approve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795327"/>
                  </a:ext>
                </a:extLst>
              </a:tr>
              <a:tr h="3031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2167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148534"/>
      </p:ext>
    </p:extLst>
  </p:cSld>
  <p:clrMapOvr>
    <a:masterClrMapping/>
  </p:clrMapOvr>
</p:sld>
</file>

<file path=ppt/theme/theme1.xml><?xml version="1.0" encoding="utf-8"?>
<a:theme xmlns:a="http://schemas.openxmlformats.org/drawingml/2006/main" name="Folienmaster FH">
  <a:themeElements>
    <a:clrScheme name="">
      <a:dk1>
        <a:srgbClr val="333333"/>
      </a:dk1>
      <a:lt1>
        <a:srgbClr val="FFFFFF"/>
      </a:lt1>
      <a:dk2>
        <a:srgbClr val="333333"/>
      </a:dk2>
      <a:lt2>
        <a:srgbClr val="808080"/>
      </a:lt2>
      <a:accent1>
        <a:srgbClr val="CCCCCC"/>
      </a:accent1>
      <a:accent2>
        <a:srgbClr val="074FB0"/>
      </a:accent2>
      <a:accent3>
        <a:srgbClr val="FFFFFF"/>
      </a:accent3>
      <a:accent4>
        <a:srgbClr val="2A2A2A"/>
      </a:accent4>
      <a:accent5>
        <a:srgbClr val="E2E2E2"/>
      </a:accent5>
      <a:accent6>
        <a:srgbClr val="06479F"/>
      </a:accent6>
      <a:hlink>
        <a:srgbClr val="E53418"/>
      </a:hlink>
      <a:folHlink>
        <a:srgbClr val="CA213F"/>
      </a:folHlink>
    </a:clrScheme>
    <a:fontScheme name="Folienmaster 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Neue" charset="0"/>
          </a:defRPr>
        </a:defPPr>
      </a:lstStyle>
    </a:lnDef>
  </a:objectDefaults>
  <a:extraClrSchemeLst>
    <a:extraClrScheme>
      <a:clrScheme name="Folienmaster F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lienmaster F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lienmaster F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FH_Präsentation</Template>
  <TotalTime>0</TotalTime>
  <Words>521</Words>
  <Application>Microsoft Office PowerPoint</Application>
  <PresentationFormat>Bildschirmpräsentation (4:3)</PresentationFormat>
  <Paragraphs>98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 Neue</vt:lpstr>
      <vt:lpstr>TUM Neue Helvetica 55 Regular</vt:lpstr>
      <vt:lpstr>Folienmaster FH</vt:lpstr>
      <vt:lpstr>Introduction to Conjoint-Analysis</vt:lpstr>
      <vt:lpstr>Objective of Conjoint-Analysis</vt:lpstr>
      <vt:lpstr>Task</vt:lpstr>
      <vt:lpstr>Step 1: Please define different objects. Here: different PV- and Wind-power-systems</vt:lpstr>
      <vt:lpstr>Example for a stimulus</vt:lpstr>
      <vt:lpstr>Step 2: Interviewees have to be asked about their preferences</vt:lpstr>
      <vt:lpstr>Example for rating a stimulus (Stimulus number x)</vt:lpstr>
    </vt:vector>
  </TitlesOfParts>
  <Company>TUM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Allgem. BWL</dc:title>
  <dc:creator>WAP</dc:creator>
  <cp:lastModifiedBy>Ulrich Bodmer</cp:lastModifiedBy>
  <cp:revision>211</cp:revision>
  <cp:lastPrinted>2023-06-14T20:00:29Z</cp:lastPrinted>
  <dcterms:created xsi:type="dcterms:W3CDTF">2008-10-28T09:33:08Z</dcterms:created>
  <dcterms:modified xsi:type="dcterms:W3CDTF">2024-10-06T10:31:56Z</dcterms:modified>
</cp:coreProperties>
</file>