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notesSlides/notesSlide3.xml" ContentType="application/vnd.openxmlformats-officedocument.presentationml.notesSlide+xml"/>
  <Override PartName="/ppt/comments/comment6.xml" ContentType="application/vnd.openxmlformats-officedocument.presentationml.comments+xml"/>
  <Override PartName="/ppt/comments/comment7.xml" ContentType="application/vnd.openxmlformats-officedocument.presentationml.comments+xml"/>
  <Override PartName="/ppt/notesSlides/notesSlide4.xml" ContentType="application/vnd.openxmlformats-officedocument.presentationml.notesSlide+xml"/>
  <Override PartName="/ppt/comments/comment8.xml" ContentType="application/vnd.openxmlformats-officedocument.presentationml.comments+xml"/>
  <Override PartName="/ppt/comments/comment9.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5" r:id="rId1"/>
  </p:sldMasterIdLst>
  <p:notesMasterIdLst>
    <p:notesMasterId r:id="rId41"/>
  </p:notesMasterIdLst>
  <p:handoutMasterIdLst>
    <p:handoutMasterId r:id="rId42"/>
  </p:handoutMasterIdLst>
  <p:sldIdLst>
    <p:sldId id="846" r:id="rId2"/>
    <p:sldId id="847" r:id="rId3"/>
    <p:sldId id="848" r:id="rId4"/>
    <p:sldId id="849" r:id="rId5"/>
    <p:sldId id="850" r:id="rId6"/>
    <p:sldId id="851" r:id="rId7"/>
    <p:sldId id="852" r:id="rId8"/>
    <p:sldId id="853" r:id="rId9"/>
    <p:sldId id="854" r:id="rId10"/>
    <p:sldId id="855" r:id="rId11"/>
    <p:sldId id="856" r:id="rId12"/>
    <p:sldId id="857" r:id="rId13"/>
    <p:sldId id="858" r:id="rId14"/>
    <p:sldId id="859" r:id="rId15"/>
    <p:sldId id="860" r:id="rId16"/>
    <p:sldId id="861" r:id="rId17"/>
    <p:sldId id="862" r:id="rId18"/>
    <p:sldId id="863" r:id="rId19"/>
    <p:sldId id="864" r:id="rId20"/>
    <p:sldId id="865" r:id="rId21"/>
    <p:sldId id="866" r:id="rId22"/>
    <p:sldId id="867" r:id="rId23"/>
    <p:sldId id="829" r:id="rId24"/>
    <p:sldId id="830" r:id="rId25"/>
    <p:sldId id="831" r:id="rId26"/>
    <p:sldId id="832" r:id="rId27"/>
    <p:sldId id="833" r:id="rId28"/>
    <p:sldId id="834" r:id="rId29"/>
    <p:sldId id="835" r:id="rId30"/>
    <p:sldId id="836" r:id="rId31"/>
    <p:sldId id="837" r:id="rId32"/>
    <p:sldId id="838" r:id="rId33"/>
    <p:sldId id="839" r:id="rId34"/>
    <p:sldId id="840" r:id="rId35"/>
    <p:sldId id="841" r:id="rId36"/>
    <p:sldId id="842" r:id="rId37"/>
    <p:sldId id="843" r:id="rId38"/>
    <p:sldId id="844" r:id="rId39"/>
    <p:sldId id="845" r:id="rId40"/>
  </p:sldIdLst>
  <p:sldSz cx="9906000" cy="6858000" type="A4"/>
  <p:notesSz cx="6858000" cy="9658350"/>
  <p:defaultTextStyle>
    <a:defPPr>
      <a:defRPr lang="de-DE"/>
    </a:defPPr>
    <a:lvl1pPr algn="ctr"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480">
          <p15:clr>
            <a:srgbClr val="A4A3A4"/>
          </p15:clr>
        </p15:guide>
        <p15:guide id="2" pos="4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uhrer" initials="F" lastIdx="9" clrIdx="0">
    <p:extLst>
      <p:ext uri="{19B8F6BF-5375-455C-9EA6-DF929625EA0E}">
        <p15:presenceInfo xmlns:p15="http://schemas.microsoft.com/office/powerpoint/2012/main" userId="Fluhr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CCFF"/>
    <a:srgbClr val="000000"/>
    <a:srgbClr val="99FF99"/>
    <a:srgbClr val="FFCC99"/>
    <a:srgbClr val="CCFFCC"/>
    <a:srgbClr val="FF330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15" autoAdjust="0"/>
    <p:restoredTop sz="85996" autoAdjust="0"/>
  </p:normalViewPr>
  <p:slideViewPr>
    <p:cSldViewPr>
      <p:cViewPr varScale="1">
        <p:scale>
          <a:sx n="64" d="100"/>
          <a:sy n="64" d="100"/>
        </p:scale>
        <p:origin x="882" y="66"/>
      </p:cViewPr>
      <p:guideLst>
        <p:guide orient="horz" pos="480"/>
        <p:guide pos="4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5-25T11:51:28.741" idx="1">
    <p:pos x="10" y="10"/>
    <p:text>Um die Möglichkeiten der Lenksysteme auszuschöpfen, werden verschiedene Führungsarten eingesetzt. Mit Führungsart ist gemeint, wie der Schlag abgearbeitet wird und wie die Fahrspuren zueinander angeordnet werden. Diese Führungsarten werden nun nacheinander aufgezeigt und zusätzlich mit Videos veranschaulicht (Treiber-Niemann, Schwaiberger, Fröba, &amp; Kloepfer, 2013).</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5-25T11:51:59.844" idx="2">
    <p:pos x="10" y="10"/>
    <p:text>Es wird immer viel von Genauigkeitsangaben berichtet, aber diese Genauigkeiten müssen im kompletten System übereinstimmen. Denn ein genaues Lenksystem allein erzielt nicht die Genauigkeit, wenn zum Beispiel der GNSS-Empfänger mit einem ungenaueren Korrektursystem ausgestattet ist. Deshalb beschäftigen wir uns in diesem Abschnitt mit den einzelnen Faktoren, die am Ende auf dem Acker ausschlaggebend für die Genauigkeit des Arbeitsganges verantwortlich sind. Die einzelnen ausschlaggebenden Faktoren sind die auftretenden GNSS-Signalfehler, die unterschiedlichen Korrektursysteme, die umgebungsbedingten Störungen, die Unterschiede im Parallelfahrsystem und die Benutzer. Die GNSS-Signalfehler und die unterschiedlichen Korrektursysteme wurden bereits im Laufe der Präsentation erklärt und können dennoch über den Link noch einmal abgerufen werden. Deshalb fahren wir in der Präsentation direkt mit den umgebungsbedingten Störungen fort.</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5-25T11:52:20.517" idx="3">
    <p:pos x="10" y="10"/>
    <p:text>Die Angabe einer hohen Genauigkeit bedeutet nicht unbedingt, dass diese Genauigkeit bei einem Arbeitsvorgang durchführbar ist, da viele äußere Faktoren die Signallage positiv beziehungsweise negativ beeinflussen können. Zu diesen äußeren Faktoren zählen unter anderem die Neigung des Traktors am Hang, der Abdrift der Anbaugeräte, die GPS-Signal-Mehrwegeeffekte, die Abschattung und die vorhandenen Störwellen. Diese umgebungsbedingten Störungen werden in den folgenden Folien erklärt.</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5-25T11:52:40.557" idx="4">
    <p:pos x="10" y="10"/>
    <p:text>Die GNSS-Position gibt die Koordinaten des Antennenmittelpunktes an, von dem aus die Navigationsbewegungen für das Fahrzeug ermittelt werden. Dieser Mittelpunkt ändert sich, wenn die Kabine, auf der die Antenne befestigt ist, am Hang aus der Senkrechten gekippt wird, weil sich das Fahrzeug neigt. Die Neigungsbewegungen führen dazu, dass Spur und Gegenspur nicht mehr zueinander übereinstimmen und somit versetzt werden. Um diese negative Beeinflussung entgegen zu wirken und die hohe Genauigkeit aufrecht zu erhalten, werden Systeme verbaut, wie zum Beispiel zwei hochpräzise GNSS-Antennen, die die Kippbewegungen im Gelände registrieren und somit eine geländespezifische Lagekorrektur ermöglichen. Andere Systeme verbauen empfindliche Sensoren, wie zum Beispiel ein Kreiselkompass, der die Kippbewegungen misst. Wenn die Anbauposition und –höhe der Antenne bekannt ist, korrigiert die Software des Navigationsrechners die Position. Dies wird auch Koppelnavigation genannt, da die Information der bodengebundenen Sensorik mit der Satelliteninformation gekoppelt wird (Treiber-Niemann, Schwaiberger, Fröba, &amp; Kloepfer, 2013).</p:text>
    <p:extLst>
      <p:ext uri="{C676402C-5697-4E1C-873F-D02D1690AC5C}">
        <p15:threadingInfo xmlns:p15="http://schemas.microsoft.com/office/powerpoint/2012/main" timeZoneBias="-1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05-25T11:53:08.365" idx="5">
    <p:pos x="10" y="10"/>
    <p:text>Die Position kann nicht durch die Positionskorrektur der Zugmaschine korrigiert werden, wenn das Anbaugerät am Hang abdriftet. Denn es kann vorkommen, dass die Zugmaschine auf 2 cm genau ihre Spur hält, aber das Arbeitsgerät durch den entstehenden Abdrift am Hang deutlich versetzt arbeitet und dadurch kann es zu Überlappungen und Fehlstellen führen. Um dies entgegenzuwirken gibt es zwei verschiedene Lösungen, die das Problem beseitigen. Nämlich die passive Anbaugerätesteuerung, bei der der Traktor für den Ausgleich sorgt und die aktive Anbaugerätesteuerung, bei der das Anbaugerät durch aktive Lenkung der Unterlenker, der Lenkachse, der Deichsel oder des Verschieberahmen für den erforderlichen Ausgleich sorgt. Diese zwei verschiedenen Ansätze werden in den kommenden Folien nochmals veranschaulicht (Treiber-Niemann, Schwaiberger, Fröba, &amp; Kloepfer, 2013).</p:text>
    <p:extLst>
      <p:ext uri="{C676402C-5697-4E1C-873F-D02D1690AC5C}">
        <p15:threadingInfo xmlns:p15="http://schemas.microsoft.com/office/powerpoint/2012/main" timeZoneBias="-1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05-25T11:53:42.833" idx="6">
    <p:pos x="10" y="10"/>
    <p:text>Eine weitere umgebungsbedingte Störung entsteht durch den Mehrwegeempfang oder auch multipath error genannt. Bei diesem die Satellitensignale an Gebäuden oder Bergen reflektiert werden und deshalb die Signale zeitversetzt bei dem Empfänger eintreffen. Somit entsteht ein Positionsfehler, dieser aber manchmal durch längere Messzeiten kompensiert werden kann (Treiber-Niemann, Schwaiberger, Fröba, &amp; Kloepfer, 2013).</p:text>
    <p:extLst>
      <p:ext uri="{C676402C-5697-4E1C-873F-D02D1690AC5C}">
        <p15:threadingInfo xmlns:p15="http://schemas.microsoft.com/office/powerpoint/2012/main" timeZoneBias="-1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0-05-25T11:53:57.679" idx="7">
    <p:pos x="10" y="10"/>
    <p:text>Ein Problem stellt auch die Abschattung der GNSS-Signale, der Korrektursignale oder der RTK-Funksignale durch eine ungünstige Geländestruktur dar. Stark betroffen sind Bereiche mit Waldrändern, bei denen das Signal unterbrochen werden kann. Ein Phänomen besagt, je weiter nördlich man sich befindet, desto ungenauer wird das GNSS-Gerät. Dieses Phänomen ist damit zu begründen, dass satellitengestützte Korrektursignale am meisten von der Abschattung betroffen sind, da diese Geostationären Satelliten in geringer Höhe über dem Horizont und in Äquatornähe stehen (Treiber-Niemann, Schwaiberger, Fröba, &amp; Kloepfer, 2013).</p:text>
    <p:extLst>
      <p:ext uri="{C676402C-5697-4E1C-873F-D02D1690AC5C}">
        <p15:threadingInfo xmlns:p15="http://schemas.microsoft.com/office/powerpoint/2012/main" timeZoneBias="-1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0-05-25T11:54:15.787" idx="8">
    <p:pos x="10" y="10"/>
    <p:text>Störwellen von Hochspannungsleitungen können beim Passieren den Navigationsrechner stören. Ebenfalls können auch Elektromotoren, die die Kabinenlüftung antreiben, für Störwellen sorgen. Somit sind wir mit den umgebungsbedingten Störungen fertig und führen mit den Parallelfahrsystemen fort, die ebenfalls für die Genauigkeit auf dem Acker zuständig sind (Treiber-Niemann, Schwaiberger, Fröba, &amp; Kloepfer, 2013).</p:text>
    <p:extLst>
      <p:ext uri="{C676402C-5697-4E1C-873F-D02D1690AC5C}">
        <p15:threadingInfo xmlns:p15="http://schemas.microsoft.com/office/powerpoint/2012/main" timeZoneBias="-1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0-05-25T11:54:36.254" idx="9">
    <p:pos x="10" y="10"/>
    <p:text>Diese Folie veranschaulicht noch einmal den gesamten Signalweg von der Kontrollstation bis zum GNSS-Empfänger, mit den jeweils dazugehörigen Fehlerquellen die eintreten können und somit die Genauigkeit negativ beeinflussen würden. In der nachfolgenden Folie wird der Signalweg vom Empfänger bis zum Anbaugerät bei einem Lenksystem betrachtet. Denn die Genauigkeit einer Komplettlösung oder eines Gesamtsystems wird in der Landwirtschaft jedoch nicht alleine durch die Genauigkeit der Position bestimmt. Bei automatischen Lenksystemen gibt es neben den oben genannten Fehlerquellen weitere Einflussfaktoren, die die Genauigkeit beeinträchtigen können (Noack, 2019).</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de-DE" altLang="de-DE"/>
          </a:p>
        </p:txBody>
      </p:sp>
      <p:sp>
        <p:nvSpPr>
          <p:cNvPr id="17101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ltLang="de-DE"/>
          </a:p>
        </p:txBody>
      </p:sp>
      <p:sp>
        <p:nvSpPr>
          <p:cNvPr id="171012" name="Rectangle 4"/>
          <p:cNvSpPr>
            <a:spLocks noGrp="1" noChangeArrowheads="1"/>
          </p:cNvSpPr>
          <p:nvPr>
            <p:ph type="ftr" sz="quarter" idx="2"/>
          </p:nvPr>
        </p:nvSpPr>
        <p:spPr bwMode="auto">
          <a:xfrm>
            <a:off x="0" y="914400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de-DE" altLang="de-DE"/>
          </a:p>
        </p:txBody>
      </p:sp>
      <p:sp>
        <p:nvSpPr>
          <p:cNvPr id="171013" name="Rectangle 5"/>
          <p:cNvSpPr>
            <a:spLocks noGrp="1" noChangeArrowheads="1"/>
          </p:cNvSpPr>
          <p:nvPr>
            <p:ph type="sldNum" sz="quarter" idx="3"/>
          </p:nvPr>
        </p:nvSpPr>
        <p:spPr bwMode="auto">
          <a:xfrm>
            <a:off x="3886200" y="914400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72D7AE77-65D9-4768-9698-67EBE626B7B1}" type="slidenum">
              <a:rPr lang="de-DE" altLang="de-DE"/>
              <a:pPr>
                <a:defRPr/>
              </a:pPr>
              <a:t>‹Nr.›</a:t>
            </a:fld>
            <a:endParaRPr lang="de-DE" altLang="de-DE"/>
          </a:p>
        </p:txBody>
      </p:sp>
    </p:spTree>
    <p:extLst>
      <p:ext uri="{BB962C8B-B14F-4D97-AF65-F5344CB8AC3E}">
        <p14:creationId xmlns:p14="http://schemas.microsoft.com/office/powerpoint/2010/main" val="2226300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10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de-DE" altLang="de-DE"/>
          </a:p>
        </p:txBody>
      </p:sp>
      <p:sp>
        <p:nvSpPr>
          <p:cNvPr id="30105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ltLang="de-DE"/>
          </a:p>
        </p:txBody>
      </p:sp>
      <p:sp>
        <p:nvSpPr>
          <p:cNvPr id="163844" name="Rectangle 4"/>
          <p:cNvSpPr>
            <a:spLocks noGrp="1" noRot="1" noChangeAspect="1" noChangeArrowheads="1" noTextEdit="1"/>
          </p:cNvSpPr>
          <p:nvPr>
            <p:ph type="sldImg" idx="2"/>
          </p:nvPr>
        </p:nvSpPr>
        <p:spPr bwMode="auto">
          <a:xfrm>
            <a:off x="842963" y="762000"/>
            <a:ext cx="5172075" cy="35814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1061" name="Rectangle 5"/>
          <p:cNvSpPr>
            <a:spLocks noGrp="1" noChangeArrowheads="1"/>
          </p:cNvSpPr>
          <p:nvPr>
            <p:ph type="body" sz="quarter" idx="3"/>
          </p:nvPr>
        </p:nvSpPr>
        <p:spPr bwMode="auto">
          <a:xfrm>
            <a:off x="914400" y="4572000"/>
            <a:ext cx="50292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noProof="0" smtClean="0"/>
              <a:t>Klicken Sie, um die Formate des Vorlagentextes zu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301062" name="Rectangle 6"/>
          <p:cNvSpPr>
            <a:spLocks noGrp="1" noChangeArrowheads="1"/>
          </p:cNvSpPr>
          <p:nvPr>
            <p:ph type="ftr" sz="quarter" idx="4"/>
          </p:nvPr>
        </p:nvSpPr>
        <p:spPr bwMode="auto">
          <a:xfrm>
            <a:off x="0" y="914400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de-DE" altLang="de-DE"/>
          </a:p>
        </p:txBody>
      </p:sp>
      <p:sp>
        <p:nvSpPr>
          <p:cNvPr id="301063" name="Rectangle 7"/>
          <p:cNvSpPr>
            <a:spLocks noGrp="1" noChangeArrowheads="1"/>
          </p:cNvSpPr>
          <p:nvPr>
            <p:ph type="sldNum" sz="quarter" idx="5"/>
          </p:nvPr>
        </p:nvSpPr>
        <p:spPr bwMode="auto">
          <a:xfrm>
            <a:off x="3886200" y="914400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6756BA1-7DCC-49D1-9899-DCF3D15D6CF4}" type="slidenum">
              <a:rPr lang="de-DE" altLang="de-DE"/>
              <a:pPr>
                <a:defRPr/>
              </a:pPr>
              <a:t>‹Nr.›</a:t>
            </a:fld>
            <a:endParaRPr lang="de-DE" altLang="de-DE"/>
          </a:p>
        </p:txBody>
      </p:sp>
    </p:spTree>
    <p:extLst>
      <p:ext uri="{BB962C8B-B14F-4D97-AF65-F5344CB8AC3E}">
        <p14:creationId xmlns:p14="http://schemas.microsoft.com/office/powerpoint/2010/main" val="27036942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1</a:t>
            </a:fld>
            <a:endParaRPr lang="de-DE" altLang="de-DE"/>
          </a:p>
        </p:txBody>
      </p:sp>
    </p:spTree>
    <p:extLst>
      <p:ext uri="{BB962C8B-B14F-4D97-AF65-F5344CB8AC3E}">
        <p14:creationId xmlns:p14="http://schemas.microsoft.com/office/powerpoint/2010/main" val="1472486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16</a:t>
            </a:fld>
            <a:endParaRPr lang="de-DE" altLang="de-DE"/>
          </a:p>
        </p:txBody>
      </p:sp>
    </p:spTree>
    <p:extLst>
      <p:ext uri="{BB962C8B-B14F-4D97-AF65-F5344CB8AC3E}">
        <p14:creationId xmlns:p14="http://schemas.microsoft.com/office/powerpoint/2010/main" val="2290126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32</a:t>
            </a:fld>
            <a:endParaRPr lang="de-DE" altLang="de-DE"/>
          </a:p>
        </p:txBody>
      </p:sp>
    </p:spTree>
    <p:extLst>
      <p:ext uri="{BB962C8B-B14F-4D97-AF65-F5344CB8AC3E}">
        <p14:creationId xmlns:p14="http://schemas.microsoft.com/office/powerpoint/2010/main" val="990807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35</a:t>
            </a:fld>
            <a:endParaRPr lang="de-DE" altLang="de-DE"/>
          </a:p>
        </p:txBody>
      </p:sp>
    </p:spTree>
    <p:extLst>
      <p:ext uri="{BB962C8B-B14F-4D97-AF65-F5344CB8AC3E}">
        <p14:creationId xmlns:p14="http://schemas.microsoft.com/office/powerpoint/2010/main" val="3475738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2950" y="2130427"/>
            <a:ext cx="84201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DDB2956A-3E4D-4E24-BD98-08B95982B710}"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3276216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F33655A1-3A73-40B7-BC94-1B87D8C6DB3A}"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1838202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194550" y="188913"/>
            <a:ext cx="2228850" cy="6081712"/>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508000" y="188913"/>
            <a:ext cx="6534150" cy="6081712"/>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07DE9D7D-3C29-41B6-B4AB-233401A4F5B4}"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652142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el, ClipArt und Text">
    <p:spTree>
      <p:nvGrpSpPr>
        <p:cNvPr id="1" name=""/>
        <p:cNvGrpSpPr/>
        <p:nvPr/>
      </p:nvGrpSpPr>
      <p:grpSpPr>
        <a:xfrm>
          <a:off x="0" y="0"/>
          <a:ext cx="0" cy="0"/>
          <a:chOff x="0" y="0"/>
          <a:chExt cx="0" cy="0"/>
        </a:xfrm>
      </p:grpSpPr>
      <p:sp>
        <p:nvSpPr>
          <p:cNvPr id="2" name="Titel 1"/>
          <p:cNvSpPr>
            <a:spLocks noGrp="1"/>
          </p:cNvSpPr>
          <p:nvPr>
            <p:ph type="title"/>
          </p:nvPr>
        </p:nvSpPr>
        <p:spPr>
          <a:xfrm>
            <a:off x="508000" y="188913"/>
            <a:ext cx="8718550" cy="609600"/>
          </a:xfrm>
        </p:spPr>
        <p:txBody>
          <a:bodyPr/>
          <a:lstStyle/>
          <a:p>
            <a:r>
              <a:rPr lang="de-DE" smtClean="0"/>
              <a:t>Titelmasterformat durch Klicken bearbeiten</a:t>
            </a:r>
            <a:endParaRPr lang="de-DE"/>
          </a:p>
        </p:txBody>
      </p:sp>
      <p:sp>
        <p:nvSpPr>
          <p:cNvPr id="3" name="ClipArt-Platzhalter 2"/>
          <p:cNvSpPr>
            <a:spLocks noGrp="1"/>
          </p:cNvSpPr>
          <p:nvPr>
            <p:ph type="clipArt" sz="half" idx="1"/>
          </p:nvPr>
        </p:nvSpPr>
        <p:spPr>
          <a:xfrm>
            <a:off x="508000" y="1773240"/>
            <a:ext cx="4381501" cy="4497387"/>
          </a:xfrm>
        </p:spPr>
        <p:txBody>
          <a:bodyPr/>
          <a:lstStyle/>
          <a:p>
            <a:pPr lvl="0"/>
            <a:endParaRPr lang="de-DE" noProof="0" smtClean="0"/>
          </a:p>
        </p:txBody>
      </p:sp>
      <p:sp>
        <p:nvSpPr>
          <p:cNvPr id="4" name="Textplatzhalter 3"/>
          <p:cNvSpPr>
            <a:spLocks noGrp="1"/>
          </p:cNvSpPr>
          <p:nvPr>
            <p:ph type="body" sz="half" idx="2"/>
          </p:nvPr>
        </p:nvSpPr>
        <p:spPr>
          <a:xfrm>
            <a:off x="5041899" y="1773240"/>
            <a:ext cx="4381501" cy="44973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80198D6C-225E-43A9-85F4-B39C17E98B85}"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1349756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508000" y="188913"/>
            <a:ext cx="8718550" cy="609600"/>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508000" y="1773240"/>
            <a:ext cx="4381501" cy="44973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5041899" y="1773240"/>
            <a:ext cx="4381501" cy="44973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243408F0-E111-4AA7-A07F-6FB7F09BF02B}"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2534909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508000" y="188913"/>
            <a:ext cx="8915400" cy="608171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5"/>
          <p:cNvSpPr>
            <a:spLocks noGrp="1" noChangeArrowheads="1"/>
          </p:cNvSpPr>
          <p:nvPr>
            <p:ph type="sldNum" sz="quarter" idx="10"/>
          </p:nvPr>
        </p:nvSpPr>
        <p:spPr>
          <a:ln/>
        </p:spPr>
        <p:txBody>
          <a:bodyPr/>
          <a:lstStyle>
            <a:lvl1pPr>
              <a:defRPr/>
            </a:lvl1pPr>
          </a:lstStyle>
          <a:p>
            <a:pPr>
              <a:defRPr/>
            </a:pPr>
            <a:r>
              <a:rPr lang="de-DE" altLang="de-DE"/>
              <a:t> Folie </a:t>
            </a:r>
            <a:fld id="{45444E61-C712-40FD-ADD9-7B255B4F9A4D}" type="slidenum">
              <a:rPr lang="de-DE" altLang="de-DE"/>
              <a:pPr>
                <a:defRPr/>
              </a:pPr>
              <a:t>‹Nr.›</a:t>
            </a:fld>
            <a:endParaRPr lang="de-DE" altLang="de-DE"/>
          </a:p>
        </p:txBody>
      </p:sp>
      <p:sp>
        <p:nvSpPr>
          <p:cNvPr id="4"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2320210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F31F4837-D9EC-4D3E-84B4-4FC79C579D8D}"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478774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2"/>
            <a:ext cx="84201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A4F6CADF-18A2-461B-9125-5562A4BB171A}"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34451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508000" y="1773240"/>
            <a:ext cx="4381501"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041899" y="1773240"/>
            <a:ext cx="4381501"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6D9B416B-BFEA-4E3C-A1F6-0D2E2E7890F5}"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4238544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032377"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032377"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sldNum" sz="quarter" idx="10"/>
          </p:nvPr>
        </p:nvSpPr>
        <p:spPr>
          <a:ln/>
        </p:spPr>
        <p:txBody>
          <a:bodyPr/>
          <a:lstStyle>
            <a:lvl1pPr>
              <a:defRPr/>
            </a:lvl1pPr>
          </a:lstStyle>
          <a:p>
            <a:pPr>
              <a:defRPr/>
            </a:pPr>
            <a:r>
              <a:rPr lang="de-DE" altLang="de-DE"/>
              <a:t> Folie </a:t>
            </a:r>
            <a:fld id="{8FDD3928-FB4B-451D-B457-5FAF41A31438}" type="slidenum">
              <a:rPr lang="de-DE" altLang="de-DE"/>
              <a:pPr>
                <a:defRPr/>
              </a:pPr>
              <a:t>‹Nr.›</a:t>
            </a:fld>
            <a:endParaRPr lang="de-DE" altLang="de-DE"/>
          </a:p>
        </p:txBody>
      </p:sp>
      <p:sp>
        <p:nvSpPr>
          <p:cNvPr id="8"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667679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
          <p:cNvSpPr>
            <a:spLocks noGrp="1" noChangeArrowheads="1"/>
          </p:cNvSpPr>
          <p:nvPr>
            <p:ph type="sldNum" sz="quarter" idx="10"/>
          </p:nvPr>
        </p:nvSpPr>
        <p:spPr>
          <a:ln/>
        </p:spPr>
        <p:txBody>
          <a:bodyPr/>
          <a:lstStyle>
            <a:lvl1pPr>
              <a:defRPr/>
            </a:lvl1pPr>
          </a:lstStyle>
          <a:p>
            <a:pPr>
              <a:defRPr/>
            </a:pPr>
            <a:r>
              <a:rPr lang="de-DE" altLang="de-DE"/>
              <a:t> Folie </a:t>
            </a:r>
            <a:fld id="{A5CC95E4-3327-4E6D-82A6-F720D74A793D}" type="slidenum">
              <a:rPr lang="de-DE" altLang="de-DE"/>
              <a:pPr>
                <a:defRPr/>
              </a:pPr>
              <a:t>‹Nr.›</a:t>
            </a:fld>
            <a:endParaRPr lang="de-DE" altLang="de-DE"/>
          </a:p>
        </p:txBody>
      </p:sp>
      <p:sp>
        <p:nvSpPr>
          <p:cNvPr id="4"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178020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r>
              <a:rPr lang="de-DE" altLang="de-DE"/>
              <a:t> Folie </a:t>
            </a:r>
            <a:fld id="{AD610C77-799F-40CC-B6B1-1F9CF2E7D7EF}" type="slidenum">
              <a:rPr lang="de-DE" altLang="de-DE"/>
              <a:pPr>
                <a:defRPr/>
              </a:pPr>
              <a:t>‹Nr.›</a:t>
            </a:fld>
            <a:endParaRPr lang="de-DE" altLang="de-DE"/>
          </a:p>
        </p:txBody>
      </p:sp>
      <p:sp>
        <p:nvSpPr>
          <p:cNvPr id="3"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4186118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873499" y="27305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95300" y="1435102"/>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49D63B75-C25B-4D0D-BDA3-450FB57C28BA}"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2408294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DDE90C9C-E6CE-4424-A4B3-0FFC3F99CE48}"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2497960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Bild 5"/>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9761538" y="0"/>
            <a:ext cx="150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508000" y="188913"/>
            <a:ext cx="87185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1028" name="Rectangle 4"/>
          <p:cNvSpPr>
            <a:spLocks noGrp="1" noChangeArrowheads="1"/>
          </p:cNvSpPr>
          <p:nvPr>
            <p:ph type="body" idx="1"/>
          </p:nvPr>
        </p:nvSpPr>
        <p:spPr bwMode="auto">
          <a:xfrm>
            <a:off x="508000" y="1773238"/>
            <a:ext cx="8915400"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p:txBody>
      </p:sp>
      <p:sp>
        <p:nvSpPr>
          <p:cNvPr id="613381" name="Rectangle 5"/>
          <p:cNvSpPr>
            <a:spLocks noGrp="1" noChangeArrowheads="1"/>
          </p:cNvSpPr>
          <p:nvPr>
            <p:ph type="sldNum" sz="quarter" idx="4"/>
          </p:nvPr>
        </p:nvSpPr>
        <p:spPr bwMode="auto">
          <a:xfrm>
            <a:off x="8229600" y="6524625"/>
            <a:ext cx="1309688"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rgbClr val="71AD2A"/>
                </a:solidFill>
                <a:latin typeface="Arial" pitchFamily="34" charset="0"/>
              </a:defRPr>
            </a:lvl1pPr>
          </a:lstStyle>
          <a:p>
            <a:pPr>
              <a:defRPr/>
            </a:pPr>
            <a:r>
              <a:rPr lang="de-DE" altLang="de-DE"/>
              <a:t> Folie </a:t>
            </a:r>
            <a:fld id="{20E7D08B-6174-4BC4-B99C-7B3E9B64A41E}" type="slidenum">
              <a:rPr lang="de-DE" altLang="de-DE"/>
              <a:pPr>
                <a:defRPr/>
              </a:pPr>
              <a:t>‹Nr.›</a:t>
            </a:fld>
            <a:endParaRPr lang="de-DE" altLang="de-DE"/>
          </a:p>
        </p:txBody>
      </p:sp>
      <p:sp>
        <p:nvSpPr>
          <p:cNvPr id="613382" name="Rectangle 6"/>
          <p:cNvSpPr>
            <a:spLocks noGrp="1" noChangeArrowheads="1"/>
          </p:cNvSpPr>
          <p:nvPr>
            <p:ph type="ftr" sz="quarter" idx="3"/>
          </p:nvPr>
        </p:nvSpPr>
        <p:spPr bwMode="auto">
          <a:xfrm>
            <a:off x="117475" y="6524625"/>
            <a:ext cx="765651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00">
                <a:solidFill>
                  <a:srgbClr val="71AD2A"/>
                </a:solidFill>
                <a:latin typeface="+mn-lt"/>
                <a:ea typeface="+mn-ea"/>
                <a:cs typeface="+mn-cs"/>
              </a:defRPr>
            </a:lvl1pPr>
          </a:lstStyle>
          <a:p>
            <a:pPr>
              <a:defRPr/>
            </a:pPr>
            <a:r>
              <a:rPr lang="de-DE" smtClean="0"/>
              <a:t>HSWT    Prof. Dr. U. Groß                  </a:t>
            </a:r>
            <a:endParaRPr lang="de-DE"/>
          </a:p>
        </p:txBody>
      </p:sp>
    </p:spTree>
  </p:cSld>
  <p:clrMap bg1="lt1" tx1="dk1" bg2="lt2" tx2="dk2" accent1="accent1" accent2="accent2" accent3="accent3" accent4="accent4" accent5="accent5" accent6="accent6" hlink="hlink" folHlink="folHlink"/>
  <p:sldLayoutIdLst>
    <p:sldLayoutId id="2147484816" r:id="rId1"/>
    <p:sldLayoutId id="2147484817" r:id="rId2"/>
    <p:sldLayoutId id="2147484818" r:id="rId3"/>
    <p:sldLayoutId id="2147484819" r:id="rId4"/>
    <p:sldLayoutId id="2147484820" r:id="rId5"/>
    <p:sldLayoutId id="2147484821" r:id="rId6"/>
    <p:sldLayoutId id="2147484822" r:id="rId7"/>
    <p:sldLayoutId id="2147484823" r:id="rId8"/>
    <p:sldLayoutId id="2147484824" r:id="rId9"/>
    <p:sldLayoutId id="2147484825" r:id="rId10"/>
    <p:sldLayoutId id="2147484826" r:id="rId11"/>
    <p:sldLayoutId id="2147484827" r:id="rId12"/>
    <p:sldLayoutId id="2147484828" r:id="rId13"/>
    <p:sldLayoutId id="2147484829" r:id="rId14"/>
  </p:sldLayoutIdLst>
  <p:timing>
    <p:tnLst>
      <p:par>
        <p:cTn id="1" dur="indefinite" restart="never" nodeType="tmRoot"/>
      </p:par>
    </p:tnLst>
  </p:timing>
  <p:hf hdr="0" dt="0"/>
  <p:txStyles>
    <p:titleStyle>
      <a:lvl1pPr algn="l" defTabSz="457200" rtl="0" eaLnBrk="0" fontAlgn="base" hangingPunct="0">
        <a:spcBef>
          <a:spcPct val="0"/>
        </a:spcBef>
        <a:spcAft>
          <a:spcPct val="0"/>
        </a:spcAft>
        <a:defRPr sz="2800" b="1">
          <a:solidFill>
            <a:schemeClr val="tx1"/>
          </a:solidFill>
          <a:latin typeface="+mj-lt"/>
          <a:ea typeface="+mj-ea"/>
          <a:cs typeface="+mj-cs"/>
        </a:defRPr>
      </a:lvl1pPr>
      <a:lvl2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2pPr>
      <a:lvl3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3pPr>
      <a:lvl4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4pPr>
      <a:lvl5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5pPr>
      <a:lvl6pPr marL="4572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6pPr>
      <a:lvl7pPr marL="9144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7pPr>
      <a:lvl8pPr marL="13716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8pPr>
      <a:lvl9pPr marL="18288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9pPr>
    </p:titleStyle>
    <p:bodyStyle>
      <a:lvl1pPr marL="342900" indent="-342900" algn="l" defTabSz="457200" rtl="0" eaLnBrk="0" fontAlgn="base" hangingPunct="0">
        <a:spcBef>
          <a:spcPct val="20000"/>
        </a:spcBef>
        <a:spcAft>
          <a:spcPct val="0"/>
        </a:spcAft>
        <a:buClr>
          <a:srgbClr val="71AD2A"/>
        </a:buClr>
        <a:buFont typeface="Arial Unicode MS" pitchFamily="34" charset="-128"/>
        <a:buChar char="»"/>
        <a:defRPr sz="24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71AD2A"/>
        </a:buClr>
        <a:buFont typeface="Univers" pitchFamily="34" charset="0"/>
        <a:buChar char="›"/>
        <a:defRPr sz="2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71AD2A"/>
        </a:buClr>
        <a:buFont typeface="Arial Unicode MS" pitchFamily="34" charset="-128"/>
        <a:buChar char="›"/>
        <a:defRPr sz="20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71AD2A"/>
        </a:buClr>
        <a:buFont typeface="Arial Unicode MS" pitchFamily="34" charset="-128"/>
        <a:buChar char="›"/>
        <a:defRPr>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71AD2A"/>
        </a:buClr>
        <a:buFont typeface="Wingdings" pitchFamily="2" charset="2"/>
        <a:buChar char="§"/>
        <a:defRPr>
          <a:solidFill>
            <a:schemeClr val="tx1"/>
          </a:solidFill>
          <a:latin typeface="+mn-lt"/>
          <a:ea typeface="+mn-ea"/>
          <a:cs typeface="+mn-cs"/>
        </a:defRPr>
      </a:lvl5pPr>
      <a:lvl6pPr marL="25146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9718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34290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38862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cAgCPmyqKmY"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HgIIpHmGw5k"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file:///C:\Users\Fluhrer\Documents\Triesdorf\Bachelorarbeit\Satellitengest&#252;tzte%20Landwirtschaft%201.pptx#-1,23,Korrektursysteme &#8211; Welche Verfahren gibt es?" TargetMode="External"/><Relationship Id="rId2" Type="http://schemas.openxmlformats.org/officeDocument/2006/relationships/hyperlink" Target="file:///C:\Users\Fluhrer\Documents\Triesdorf\Bachelorarbeit\Satellitengest&#252;tzte%20Landwirtschaft%201.pptx#-1,12,GNSS &#8211; Allgemeine St&#246;rungen vom Satellit zum Empf&#228;nger" TargetMode="Externa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3Ykv7BqHCBc"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_wXBZTSB988" TargetMode="Externa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www.youtube.com/watch?v=xbELfOhsfh8"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oDoohyrb7Wo" TargetMode="Externa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omments" Target="../comments/comment8.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omments" Target="../comments/comment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www.youtube.com/watch?v=RXeVNuwcl-Q"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www.youtube.com/watch?v=zoNBdRNSqQQ"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Führungsarten der Lenksysteme</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9" name="Inhaltsplatzhalter 8"/>
          <p:cNvPicPr>
            <a:picLocks noGrp="1" noChangeAspect="1"/>
          </p:cNvPicPr>
          <p:nvPr>
            <p:ph idx="1"/>
          </p:nvPr>
        </p:nvPicPr>
        <p:blipFill rotWithShape="1">
          <a:blip r:embed="rId3"/>
          <a:srcRect l="50760" t="34105" r="5149" b="37598"/>
          <a:stretch/>
        </p:blipFill>
        <p:spPr>
          <a:xfrm>
            <a:off x="508000" y="1085826"/>
            <a:ext cx="8718550" cy="2321520"/>
          </a:xfrm>
          <a:prstGeom prst="rect">
            <a:avLst/>
          </a:prstGeom>
        </p:spPr>
      </p:pic>
      <p:pic>
        <p:nvPicPr>
          <p:cNvPr id="10" name="Grafik 9"/>
          <p:cNvPicPr>
            <a:picLocks noChangeAspect="1"/>
          </p:cNvPicPr>
          <p:nvPr/>
        </p:nvPicPr>
        <p:blipFill rotWithShape="1">
          <a:blip r:embed="rId4"/>
          <a:srcRect l="50886" t="34485" r="5422" b="36911"/>
          <a:stretch/>
        </p:blipFill>
        <p:spPr>
          <a:xfrm>
            <a:off x="508000" y="3672494"/>
            <a:ext cx="8718550" cy="2575743"/>
          </a:xfrm>
          <a:prstGeom prst="rect">
            <a:avLst/>
          </a:prstGeom>
        </p:spPr>
      </p:pic>
      <p:sp>
        <p:nvSpPr>
          <p:cNvPr id="11" name="Textfeld 10"/>
          <p:cNvSpPr txBox="1"/>
          <p:nvPr/>
        </p:nvSpPr>
        <p:spPr>
          <a:xfrm>
            <a:off x="7552296" y="6263320"/>
            <a:ext cx="2664296" cy="246221"/>
          </a:xfrm>
          <a:prstGeom prst="rect">
            <a:avLst/>
          </a:prstGeom>
          <a:noFill/>
        </p:spPr>
        <p:txBody>
          <a:bodyPr wrap="square" rtlCol="0">
            <a:spAutoFit/>
          </a:bodyPr>
          <a:lstStyle/>
          <a:p>
            <a:r>
              <a:rPr lang="de-DE" sz="1000" dirty="0" smtClean="0">
                <a:latin typeface="+mn-lt"/>
              </a:rPr>
              <a:t>Quelle: Claas</a:t>
            </a:r>
            <a:endParaRPr lang="de-DE" sz="1000" dirty="0">
              <a:latin typeface="+mn-lt"/>
            </a:endParaRPr>
          </a:p>
        </p:txBody>
      </p:sp>
    </p:spTree>
    <p:extLst>
      <p:ext uri="{BB962C8B-B14F-4D97-AF65-F5344CB8AC3E}">
        <p14:creationId xmlns:p14="http://schemas.microsoft.com/office/powerpoint/2010/main" val="12412504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Führungsart: A+ Winkel </a:t>
            </a:r>
            <a:r>
              <a:rPr lang="de-DE" dirty="0" smtClean="0"/>
              <a:t>Modus Anwendung</a:t>
            </a:r>
            <a:endParaRPr lang="de-DE" dirty="0"/>
          </a:p>
        </p:txBody>
      </p:sp>
      <p:sp>
        <p:nvSpPr>
          <p:cNvPr id="3" name="Inhaltsplatzhalter 2"/>
          <p:cNvSpPr>
            <a:spLocks noGrp="1"/>
          </p:cNvSpPr>
          <p:nvPr>
            <p:ph idx="1"/>
          </p:nvPr>
        </p:nvSpPr>
        <p:spPr>
          <a:xfrm>
            <a:off x="508000" y="1383357"/>
            <a:ext cx="8915400" cy="4497387"/>
          </a:xfrm>
        </p:spPr>
        <p:txBody>
          <a:bodyPr/>
          <a:lstStyle/>
          <a:p>
            <a:r>
              <a:rPr lang="de-DE" sz="2000" dirty="0"/>
              <a:t>Fahrspur wird durch das Setzen </a:t>
            </a:r>
            <a:r>
              <a:rPr lang="de-DE" sz="2000" dirty="0" smtClean="0"/>
              <a:t>des Punkt A + entsprechenden Winkel zu Norden ermittelt</a:t>
            </a:r>
          </a:p>
          <a:p>
            <a:r>
              <a:rPr lang="de-DE" sz="2000" dirty="0" smtClean="0"/>
              <a:t>alle </a:t>
            </a:r>
            <a:r>
              <a:rPr lang="de-DE" sz="2000" dirty="0"/>
              <a:t>weiteren Fahrspuren werden in gleichmäßigem Abstand (entsprechend der eingestellten Arbeitsbreite) zur ersten Fahrspur </a:t>
            </a:r>
            <a:r>
              <a:rPr lang="de-DE" sz="2000" dirty="0" smtClean="0"/>
              <a:t>verlaufen</a:t>
            </a:r>
          </a:p>
          <a:p>
            <a:r>
              <a:rPr lang="de-DE" sz="2000" dirty="0" smtClean="0"/>
              <a:t>durch </a:t>
            </a:r>
            <a:r>
              <a:rPr lang="de-DE" sz="2000" dirty="0"/>
              <a:t>Bearbeitung jeder zweiten Spur können enge Wendemanöver vermieden werden </a:t>
            </a:r>
          </a:p>
          <a:p>
            <a:r>
              <a:rPr lang="de-DE" sz="2000" dirty="0"/>
              <a:t>Arbeiten mit mehreren </a:t>
            </a:r>
            <a:r>
              <a:rPr lang="de-DE" sz="2000" dirty="0" smtClean="0"/>
              <a:t>Maschinen</a:t>
            </a:r>
          </a:p>
          <a:p>
            <a:pPr marL="0" indent="0">
              <a:buNone/>
            </a:pPr>
            <a:r>
              <a:rPr lang="de-DE" sz="2000" dirty="0" smtClean="0"/>
              <a:t>     mit </a:t>
            </a:r>
            <a:r>
              <a:rPr lang="de-DE" sz="2000" dirty="0"/>
              <a:t>gleicher Arbeitsbreite auf einem </a:t>
            </a:r>
            <a:endParaRPr lang="de-DE" sz="2000" dirty="0" smtClean="0"/>
          </a:p>
          <a:p>
            <a:pPr marL="0" indent="0">
              <a:buNone/>
            </a:pPr>
            <a:r>
              <a:rPr lang="de-DE" sz="2000" dirty="0"/>
              <a:t> </a:t>
            </a:r>
            <a:r>
              <a:rPr lang="de-DE" sz="2000" dirty="0" smtClean="0"/>
              <a:t>    Schlag möglich</a:t>
            </a:r>
          </a:p>
          <a:p>
            <a:endParaRPr lang="de-DE" dirty="0"/>
          </a:p>
          <a:p>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10</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a:blip r:embed="rId2"/>
          <a:stretch>
            <a:fillRect/>
          </a:stretch>
        </p:blipFill>
        <p:spPr>
          <a:xfrm>
            <a:off x="5097016" y="3405535"/>
            <a:ext cx="3914917" cy="2595760"/>
          </a:xfrm>
          <a:prstGeom prst="rect">
            <a:avLst/>
          </a:prstGeom>
        </p:spPr>
      </p:pic>
      <p:sp>
        <p:nvSpPr>
          <p:cNvPr id="7" name="Textfeld 6"/>
          <p:cNvSpPr txBox="1"/>
          <p:nvPr/>
        </p:nvSpPr>
        <p:spPr>
          <a:xfrm>
            <a:off x="7465941" y="6001295"/>
            <a:ext cx="1957459" cy="246221"/>
          </a:xfrm>
          <a:prstGeom prst="rect">
            <a:avLst/>
          </a:prstGeom>
          <a:noFill/>
        </p:spPr>
        <p:txBody>
          <a:bodyPr wrap="square" rtlCol="0">
            <a:spAutoFit/>
          </a:bodyPr>
          <a:lstStyle/>
          <a:p>
            <a:r>
              <a:rPr lang="de-DE" sz="1000" dirty="0" smtClean="0">
                <a:latin typeface="+mn-lt"/>
              </a:rPr>
              <a:t>Quelle: Amazone</a:t>
            </a:r>
            <a:endParaRPr lang="de-DE" sz="1000" dirty="0">
              <a:latin typeface="+mn-lt"/>
            </a:endParaRPr>
          </a:p>
        </p:txBody>
      </p:sp>
    </p:spTree>
    <p:extLst>
      <p:ext uri="{BB962C8B-B14F-4D97-AF65-F5344CB8AC3E}">
        <p14:creationId xmlns:p14="http://schemas.microsoft.com/office/powerpoint/2010/main" val="28361162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Führungsart: Kreis Modus</a:t>
            </a:r>
            <a:endParaRPr lang="de-DE" dirty="0"/>
          </a:p>
        </p:txBody>
      </p:sp>
      <p:sp>
        <p:nvSpPr>
          <p:cNvPr id="3" name="Inhaltsplatzhalter 2"/>
          <p:cNvSpPr>
            <a:spLocks noGrp="1"/>
          </p:cNvSpPr>
          <p:nvPr>
            <p:ph idx="1"/>
          </p:nvPr>
        </p:nvSpPr>
        <p:spPr>
          <a:xfrm>
            <a:off x="508000" y="1413162"/>
            <a:ext cx="8915400" cy="4497387"/>
          </a:xfrm>
        </p:spPr>
        <p:txBody>
          <a:bodyPr/>
          <a:lstStyle/>
          <a:p>
            <a:r>
              <a:rPr lang="de-DE" sz="2000" dirty="0" smtClean="0"/>
              <a:t>erste </a:t>
            </a:r>
            <a:r>
              <a:rPr lang="de-DE" sz="2000" dirty="0"/>
              <a:t>Kreisspur aufzeichnen und zu beiden Seiten hin </a:t>
            </a:r>
            <a:r>
              <a:rPr lang="de-DE" sz="2000" dirty="0" smtClean="0"/>
              <a:t>arbeiten</a:t>
            </a:r>
          </a:p>
          <a:p>
            <a:r>
              <a:rPr lang="de-DE" sz="2000" dirty="0"/>
              <a:t>a</a:t>
            </a:r>
            <a:r>
              <a:rPr lang="de-DE" sz="2000" dirty="0" smtClean="0"/>
              <a:t>lle weiteren </a:t>
            </a:r>
            <a:r>
              <a:rPr lang="de-DE" sz="2000" dirty="0"/>
              <a:t>Durchgänge werden in gleichmäßigem Abstand (entsprechend der </a:t>
            </a:r>
            <a:r>
              <a:rPr lang="de-DE" sz="2000" dirty="0" smtClean="0"/>
              <a:t>eingestellten Arbeitsbreite</a:t>
            </a:r>
            <a:r>
              <a:rPr lang="de-DE" sz="2000" dirty="0"/>
              <a:t>) zur ersten Spur </a:t>
            </a:r>
            <a:r>
              <a:rPr lang="de-DE" sz="2000" dirty="0" smtClean="0"/>
              <a:t>verlaufen</a:t>
            </a:r>
          </a:p>
          <a:p>
            <a:r>
              <a:rPr lang="de-DE" sz="2000" dirty="0" smtClean="0"/>
              <a:t>um </a:t>
            </a:r>
            <a:r>
              <a:rPr lang="de-DE" sz="2000" dirty="0"/>
              <a:t>Felder zu bearbeiten, die mit einer Kreisberegnungsanlage ausgestattet </a:t>
            </a:r>
            <a:r>
              <a:rPr lang="de-DE" sz="2000" dirty="0" smtClean="0"/>
              <a:t>sind</a:t>
            </a:r>
          </a:p>
          <a:p>
            <a:pPr marL="0" indent="0">
              <a:buNone/>
            </a:pP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11</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7" name="Grafik 6"/>
          <p:cNvPicPr>
            <a:picLocks noChangeAspect="1"/>
          </p:cNvPicPr>
          <p:nvPr/>
        </p:nvPicPr>
        <p:blipFill>
          <a:blip r:embed="rId2"/>
          <a:stretch>
            <a:fillRect/>
          </a:stretch>
        </p:blipFill>
        <p:spPr>
          <a:xfrm>
            <a:off x="5287220" y="3349052"/>
            <a:ext cx="3194172" cy="2698055"/>
          </a:xfrm>
          <a:prstGeom prst="rect">
            <a:avLst/>
          </a:prstGeom>
        </p:spPr>
      </p:pic>
      <p:pic>
        <p:nvPicPr>
          <p:cNvPr id="8" name="Grafik 7"/>
          <p:cNvPicPr>
            <a:picLocks noChangeAspect="1"/>
          </p:cNvPicPr>
          <p:nvPr/>
        </p:nvPicPr>
        <p:blipFill>
          <a:blip r:embed="rId3"/>
          <a:stretch>
            <a:fillRect/>
          </a:stretch>
        </p:blipFill>
        <p:spPr>
          <a:xfrm>
            <a:off x="1075920" y="3350282"/>
            <a:ext cx="3600400" cy="2696825"/>
          </a:xfrm>
          <a:prstGeom prst="rect">
            <a:avLst/>
          </a:prstGeom>
        </p:spPr>
      </p:pic>
      <p:sp>
        <p:nvSpPr>
          <p:cNvPr id="9" name="Textfeld 8"/>
          <p:cNvSpPr txBox="1"/>
          <p:nvPr/>
        </p:nvSpPr>
        <p:spPr>
          <a:xfrm>
            <a:off x="6756966" y="6047107"/>
            <a:ext cx="2664296" cy="246221"/>
          </a:xfrm>
          <a:prstGeom prst="rect">
            <a:avLst/>
          </a:prstGeom>
          <a:noFill/>
        </p:spPr>
        <p:txBody>
          <a:bodyPr wrap="square" rtlCol="0">
            <a:spAutoFit/>
          </a:bodyPr>
          <a:lstStyle/>
          <a:p>
            <a:r>
              <a:rPr lang="de-DE" sz="1000" dirty="0" smtClean="0">
                <a:latin typeface="+mn-lt"/>
              </a:rPr>
              <a:t>Quelle: Claas</a:t>
            </a:r>
            <a:endParaRPr lang="de-DE" sz="1000" dirty="0">
              <a:latin typeface="+mn-lt"/>
            </a:endParaRPr>
          </a:p>
        </p:txBody>
      </p:sp>
      <p:sp>
        <p:nvSpPr>
          <p:cNvPr id="10" name="Textfeld 9"/>
          <p:cNvSpPr txBox="1"/>
          <p:nvPr/>
        </p:nvSpPr>
        <p:spPr>
          <a:xfrm>
            <a:off x="2443413" y="6047106"/>
            <a:ext cx="2506563" cy="246221"/>
          </a:xfrm>
          <a:prstGeom prst="rect">
            <a:avLst/>
          </a:prstGeom>
          <a:noFill/>
        </p:spPr>
        <p:txBody>
          <a:bodyPr wrap="square" rtlCol="0">
            <a:spAutoFit/>
          </a:bodyPr>
          <a:lstStyle/>
          <a:p>
            <a:r>
              <a:rPr lang="de-DE" sz="1000" dirty="0" smtClean="0">
                <a:latin typeface="+mn-lt"/>
              </a:rPr>
              <a:t>Quelle: Landwirtschaft-Sachsen</a:t>
            </a:r>
            <a:endParaRPr lang="de-DE" sz="1000" dirty="0">
              <a:latin typeface="+mn-lt"/>
            </a:endParaRPr>
          </a:p>
        </p:txBody>
      </p:sp>
    </p:spTree>
    <p:extLst>
      <p:ext uri="{BB962C8B-B14F-4D97-AF65-F5344CB8AC3E}">
        <p14:creationId xmlns:p14="http://schemas.microsoft.com/office/powerpoint/2010/main" val="38286140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Wendestrategien durch Spurführung</a:t>
            </a:r>
            <a:endParaRPr lang="de-DE" dirty="0"/>
          </a:p>
        </p:txBody>
      </p:sp>
      <p:pic>
        <p:nvPicPr>
          <p:cNvPr id="6" name="Inhaltsplatzhalter 5"/>
          <p:cNvPicPr>
            <a:picLocks noGrp="1" noChangeAspect="1"/>
          </p:cNvPicPr>
          <p:nvPr>
            <p:ph idx="1"/>
          </p:nvPr>
        </p:nvPicPr>
        <p:blipFill>
          <a:blip r:embed="rId2"/>
          <a:stretch>
            <a:fillRect/>
          </a:stretch>
        </p:blipFill>
        <p:spPr>
          <a:xfrm>
            <a:off x="508000" y="2348880"/>
            <a:ext cx="8718550" cy="2088232"/>
          </a:xfrm>
          <a:prstGeom prst="rect">
            <a:avLst/>
          </a:prstGeom>
        </p:spPr>
      </p:pic>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12</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7" name="Textfeld 6"/>
          <p:cNvSpPr txBox="1"/>
          <p:nvPr/>
        </p:nvSpPr>
        <p:spPr>
          <a:xfrm>
            <a:off x="508000" y="1763524"/>
            <a:ext cx="2860824" cy="369332"/>
          </a:xfrm>
          <a:prstGeom prst="rect">
            <a:avLst/>
          </a:prstGeom>
          <a:noFill/>
        </p:spPr>
        <p:txBody>
          <a:bodyPr wrap="square" rtlCol="0">
            <a:spAutoFit/>
          </a:bodyPr>
          <a:lstStyle/>
          <a:p>
            <a:r>
              <a:rPr lang="de-DE" sz="1800" b="1" dirty="0" smtClean="0">
                <a:latin typeface="+mn-lt"/>
              </a:rPr>
              <a:t>Schwalbenschwanzform</a:t>
            </a:r>
            <a:endParaRPr lang="de-DE" sz="1800" b="1" dirty="0">
              <a:latin typeface="+mn-lt"/>
            </a:endParaRPr>
          </a:p>
        </p:txBody>
      </p:sp>
      <p:sp>
        <p:nvSpPr>
          <p:cNvPr id="8" name="Textfeld 7"/>
          <p:cNvSpPr txBox="1"/>
          <p:nvPr/>
        </p:nvSpPr>
        <p:spPr>
          <a:xfrm>
            <a:off x="3859163" y="1763524"/>
            <a:ext cx="2016224" cy="369332"/>
          </a:xfrm>
          <a:prstGeom prst="rect">
            <a:avLst/>
          </a:prstGeom>
          <a:noFill/>
        </p:spPr>
        <p:txBody>
          <a:bodyPr wrap="square" rtlCol="0">
            <a:spAutoFit/>
          </a:bodyPr>
          <a:lstStyle/>
          <a:p>
            <a:r>
              <a:rPr lang="de-DE" sz="1800" b="1" dirty="0" smtClean="0">
                <a:latin typeface="+mn-lt"/>
              </a:rPr>
              <a:t>Omegaform</a:t>
            </a:r>
            <a:endParaRPr lang="de-DE" sz="1800" b="1" dirty="0">
              <a:latin typeface="+mn-lt"/>
            </a:endParaRPr>
          </a:p>
        </p:txBody>
      </p:sp>
      <p:sp>
        <p:nvSpPr>
          <p:cNvPr id="9" name="Textfeld 8"/>
          <p:cNvSpPr txBox="1"/>
          <p:nvPr/>
        </p:nvSpPr>
        <p:spPr>
          <a:xfrm>
            <a:off x="6365726" y="1763524"/>
            <a:ext cx="2689374" cy="369332"/>
          </a:xfrm>
          <a:prstGeom prst="rect">
            <a:avLst/>
          </a:prstGeom>
          <a:noFill/>
        </p:spPr>
        <p:txBody>
          <a:bodyPr wrap="square" rtlCol="0">
            <a:spAutoFit/>
          </a:bodyPr>
          <a:lstStyle/>
          <a:p>
            <a:r>
              <a:rPr lang="de-DE" sz="1800" b="1" dirty="0" smtClean="0">
                <a:latin typeface="+mn-lt"/>
              </a:rPr>
              <a:t>Beetmodus</a:t>
            </a:r>
            <a:endParaRPr lang="de-DE" sz="1800" b="1" dirty="0">
              <a:latin typeface="+mn-lt"/>
            </a:endParaRPr>
          </a:p>
        </p:txBody>
      </p:sp>
      <p:sp>
        <p:nvSpPr>
          <p:cNvPr id="10" name="Textfeld 9"/>
          <p:cNvSpPr txBox="1"/>
          <p:nvPr/>
        </p:nvSpPr>
        <p:spPr>
          <a:xfrm>
            <a:off x="6396485" y="4530025"/>
            <a:ext cx="2860824" cy="246221"/>
          </a:xfrm>
          <a:prstGeom prst="rect">
            <a:avLst/>
          </a:prstGeom>
          <a:noFill/>
        </p:spPr>
        <p:txBody>
          <a:bodyPr wrap="square" rtlCol="0">
            <a:spAutoFit/>
          </a:bodyPr>
          <a:lstStyle/>
          <a:p>
            <a:r>
              <a:rPr lang="de-DE" sz="1000" dirty="0" smtClean="0">
                <a:latin typeface="+mn-lt"/>
              </a:rPr>
              <a:t>Quelle: Landwirtschaftskammer Oberösterreich</a:t>
            </a:r>
            <a:endParaRPr lang="de-DE" sz="1000" dirty="0">
              <a:latin typeface="+mn-lt"/>
            </a:endParaRPr>
          </a:p>
        </p:txBody>
      </p:sp>
      <p:sp>
        <p:nvSpPr>
          <p:cNvPr id="11" name="Textfeld 10"/>
          <p:cNvSpPr txBox="1"/>
          <p:nvPr/>
        </p:nvSpPr>
        <p:spPr>
          <a:xfrm>
            <a:off x="508000" y="5465769"/>
            <a:ext cx="6637412" cy="369332"/>
          </a:xfrm>
          <a:prstGeom prst="rect">
            <a:avLst/>
          </a:prstGeom>
          <a:noFill/>
        </p:spPr>
        <p:txBody>
          <a:bodyPr wrap="square" rtlCol="0">
            <a:spAutoFit/>
          </a:bodyPr>
          <a:lstStyle/>
          <a:p>
            <a:r>
              <a:rPr lang="de-DE" sz="1800" dirty="0" smtClean="0">
                <a:latin typeface="+mn-lt"/>
              </a:rPr>
              <a:t>Wendestrategie hat großen Einfluss auf die Wirtschaftlichkeit!</a:t>
            </a:r>
            <a:endParaRPr lang="de-DE" sz="1800" dirty="0">
              <a:latin typeface="+mn-lt"/>
            </a:endParaRPr>
          </a:p>
        </p:txBody>
      </p:sp>
    </p:spTree>
    <p:extLst>
      <p:ext uri="{BB962C8B-B14F-4D97-AF65-F5344CB8AC3E}">
        <p14:creationId xmlns:p14="http://schemas.microsoft.com/office/powerpoint/2010/main" val="25187162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Omegaform mit vollautomatischen Wendevorgang</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13</a:t>
            </a:fld>
            <a:endParaRPr lang="de-DE" altLang="de-DE"/>
          </a:p>
        </p:txBody>
      </p:sp>
      <p:sp>
        <p:nvSpPr>
          <p:cNvPr id="5" name="Fußzeilenplatzhalter 4"/>
          <p:cNvSpPr>
            <a:spLocks noGrp="1"/>
          </p:cNvSpPr>
          <p:nvPr>
            <p:ph type="ftr" sz="quarter" idx="11"/>
          </p:nvPr>
        </p:nvSpPr>
        <p:spPr/>
        <p:txBody>
          <a:bodyPr/>
          <a:lstStyle/>
          <a:p>
            <a:pPr>
              <a:defRPr/>
            </a:pPr>
            <a:r>
              <a:rPr lang="de-DE" dirty="0" smtClean="0"/>
              <a:t>HSWT    Prof. Dr. U. Groß                  </a:t>
            </a:r>
            <a:endParaRPr lang="de-DE" dirty="0"/>
          </a:p>
        </p:txBody>
      </p:sp>
      <p:sp>
        <p:nvSpPr>
          <p:cNvPr id="7" name="Textfeld 6"/>
          <p:cNvSpPr txBox="1"/>
          <p:nvPr/>
        </p:nvSpPr>
        <p:spPr>
          <a:xfrm>
            <a:off x="6748656" y="5910523"/>
            <a:ext cx="2860824" cy="246221"/>
          </a:xfrm>
          <a:prstGeom prst="rect">
            <a:avLst/>
          </a:prstGeom>
          <a:noFill/>
        </p:spPr>
        <p:txBody>
          <a:bodyPr wrap="square" rtlCol="0">
            <a:spAutoFit/>
          </a:bodyPr>
          <a:lstStyle/>
          <a:p>
            <a:r>
              <a:rPr lang="de-DE" sz="1000" dirty="0" smtClean="0">
                <a:latin typeface="+mn-lt"/>
              </a:rPr>
              <a:t>Quelle: Landwirtschaftskammer Oberösterreich</a:t>
            </a:r>
            <a:endParaRPr lang="de-DE" sz="1000" dirty="0">
              <a:latin typeface="+mn-lt"/>
            </a:endParaRPr>
          </a:p>
        </p:txBody>
      </p:sp>
      <p:sp>
        <p:nvSpPr>
          <p:cNvPr id="8" name="Inhaltsplatzhalter 7"/>
          <p:cNvSpPr>
            <a:spLocks noGrp="1"/>
          </p:cNvSpPr>
          <p:nvPr>
            <p:ph idx="1"/>
          </p:nvPr>
        </p:nvSpPr>
        <p:spPr>
          <a:xfrm>
            <a:off x="508000" y="1405839"/>
            <a:ext cx="8915400" cy="4514304"/>
          </a:xfrm>
        </p:spPr>
        <p:txBody>
          <a:bodyPr/>
          <a:lstStyle/>
          <a:p>
            <a:r>
              <a:rPr lang="de-DE" sz="2000" dirty="0" smtClean="0"/>
              <a:t>kürzerer Wendevorgang und </a:t>
            </a:r>
          </a:p>
          <a:p>
            <a:pPr marL="0" indent="0">
              <a:buNone/>
            </a:pPr>
            <a:r>
              <a:rPr lang="de-DE" sz="2000" dirty="0" smtClean="0"/>
              <a:t>      exaktes Einspuren</a:t>
            </a:r>
          </a:p>
          <a:p>
            <a:pPr lvl="1"/>
            <a:r>
              <a:rPr lang="de-DE" sz="1800" dirty="0"/>
              <a:t>e</a:t>
            </a:r>
            <a:r>
              <a:rPr lang="de-DE" sz="1800" dirty="0" smtClean="0"/>
              <a:t>rhöhte Flächenleistungen </a:t>
            </a:r>
          </a:p>
          <a:p>
            <a:r>
              <a:rPr lang="de-DE" sz="2000" dirty="0" smtClean="0"/>
              <a:t>Wenden in einem Zug – ohne Vorwärts- /</a:t>
            </a:r>
          </a:p>
          <a:p>
            <a:pPr marL="0" indent="0">
              <a:buNone/>
            </a:pPr>
            <a:r>
              <a:rPr lang="de-DE" sz="2000" dirty="0" smtClean="0"/>
              <a:t>     Rückwärtsfahren</a:t>
            </a:r>
          </a:p>
          <a:p>
            <a:pPr lvl="1"/>
            <a:r>
              <a:rPr lang="de-DE" sz="1800" dirty="0" smtClean="0"/>
              <a:t>schont den Boden</a:t>
            </a:r>
          </a:p>
          <a:p>
            <a:pPr lvl="1"/>
            <a:r>
              <a:rPr lang="de-DE" sz="1800" dirty="0" smtClean="0"/>
              <a:t>Verringerung der Pflanzenschäden</a:t>
            </a:r>
            <a:endParaRPr lang="de-DE" sz="1800" dirty="0"/>
          </a:p>
          <a:p>
            <a:pPr lvl="1"/>
            <a:r>
              <a:rPr lang="de-DE" sz="1800" dirty="0" smtClean="0"/>
              <a:t>Fahrer </a:t>
            </a:r>
            <a:r>
              <a:rPr lang="de-DE" sz="1800" dirty="0"/>
              <a:t>wird zusätzlich </a:t>
            </a:r>
            <a:r>
              <a:rPr lang="de-DE" sz="1800" dirty="0" smtClean="0"/>
              <a:t>entlastet</a:t>
            </a:r>
            <a:endParaRPr lang="de-DE" sz="1800" dirty="0"/>
          </a:p>
        </p:txBody>
      </p:sp>
      <p:pic>
        <p:nvPicPr>
          <p:cNvPr id="9" name="Grafik 8"/>
          <p:cNvPicPr>
            <a:picLocks noChangeAspect="1"/>
          </p:cNvPicPr>
          <p:nvPr/>
        </p:nvPicPr>
        <p:blipFill rotWithShape="1">
          <a:blip r:embed="rId2"/>
          <a:srcRect t="9757"/>
          <a:stretch/>
        </p:blipFill>
        <p:spPr>
          <a:xfrm>
            <a:off x="5673080" y="1844824"/>
            <a:ext cx="3866208" cy="4060252"/>
          </a:xfrm>
          <a:prstGeom prst="rect">
            <a:avLst/>
          </a:prstGeom>
        </p:spPr>
      </p:pic>
      <p:pic>
        <p:nvPicPr>
          <p:cNvPr id="10" name="Grafik 9">
            <a:hlinkClick r:id="rId3"/>
          </p:cNvPr>
          <p:cNvPicPr>
            <a:picLocks noChangeAspect="1"/>
          </p:cNvPicPr>
          <p:nvPr/>
        </p:nvPicPr>
        <p:blipFill>
          <a:blip r:embed="rId4"/>
          <a:stretch>
            <a:fillRect/>
          </a:stretch>
        </p:blipFill>
        <p:spPr>
          <a:xfrm>
            <a:off x="8333436" y="763969"/>
            <a:ext cx="951058" cy="969348"/>
          </a:xfrm>
          <a:prstGeom prst="rect">
            <a:avLst/>
          </a:prstGeom>
        </p:spPr>
      </p:pic>
    </p:spTree>
    <p:extLst>
      <p:ext uri="{BB962C8B-B14F-4D97-AF65-F5344CB8AC3E}">
        <p14:creationId xmlns:p14="http://schemas.microsoft.com/office/powerpoint/2010/main" val="22970833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Beetmodus mit vollautomatischen Wendevorgang</a:t>
            </a:r>
            <a:endParaRPr lang="de-DE" dirty="0"/>
          </a:p>
        </p:txBody>
      </p:sp>
      <p:pic>
        <p:nvPicPr>
          <p:cNvPr id="6" name="Inhaltsplatzhalter 5"/>
          <p:cNvPicPr>
            <a:picLocks noGrp="1" noChangeAspect="1"/>
          </p:cNvPicPr>
          <p:nvPr>
            <p:ph idx="1"/>
          </p:nvPr>
        </p:nvPicPr>
        <p:blipFill rotWithShape="1">
          <a:blip r:embed="rId2"/>
          <a:srcRect l="49841" t="43220" r="1549" b="15151"/>
          <a:stretch/>
        </p:blipFill>
        <p:spPr>
          <a:xfrm>
            <a:off x="1608795" y="1772816"/>
            <a:ext cx="6516960" cy="3137797"/>
          </a:xfrm>
          <a:prstGeom prst="rect">
            <a:avLst/>
          </a:prstGeom>
        </p:spPr>
      </p:pic>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14</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7" name="Textfeld 6"/>
          <p:cNvSpPr txBox="1"/>
          <p:nvPr/>
        </p:nvSpPr>
        <p:spPr>
          <a:xfrm>
            <a:off x="1352600" y="1772816"/>
            <a:ext cx="3744416" cy="338554"/>
          </a:xfrm>
          <a:prstGeom prst="rect">
            <a:avLst/>
          </a:prstGeom>
          <a:noFill/>
        </p:spPr>
        <p:txBody>
          <a:bodyPr wrap="square" rtlCol="0">
            <a:spAutoFit/>
          </a:bodyPr>
          <a:lstStyle/>
          <a:p>
            <a:r>
              <a:rPr lang="de-DE" sz="1600" dirty="0" smtClean="0">
                <a:latin typeface="+mn-lt"/>
              </a:rPr>
              <a:t>Bsp. „Auto Turn“ Fa. Claas</a:t>
            </a:r>
            <a:endParaRPr lang="de-DE" sz="1600" dirty="0">
              <a:latin typeface="+mn-lt"/>
            </a:endParaRPr>
          </a:p>
        </p:txBody>
      </p:sp>
      <p:sp>
        <p:nvSpPr>
          <p:cNvPr id="8" name="Textfeld 7"/>
          <p:cNvSpPr txBox="1"/>
          <p:nvPr/>
        </p:nvSpPr>
        <p:spPr>
          <a:xfrm>
            <a:off x="6321152" y="4910613"/>
            <a:ext cx="2664296" cy="246221"/>
          </a:xfrm>
          <a:prstGeom prst="rect">
            <a:avLst/>
          </a:prstGeom>
          <a:noFill/>
        </p:spPr>
        <p:txBody>
          <a:bodyPr wrap="square" rtlCol="0">
            <a:spAutoFit/>
          </a:bodyPr>
          <a:lstStyle/>
          <a:p>
            <a:r>
              <a:rPr lang="de-DE" sz="1000" dirty="0" smtClean="0">
                <a:latin typeface="+mn-lt"/>
              </a:rPr>
              <a:t>Quelle: Claas</a:t>
            </a:r>
            <a:endParaRPr lang="de-DE" sz="1000" dirty="0">
              <a:latin typeface="+mn-lt"/>
            </a:endParaRPr>
          </a:p>
        </p:txBody>
      </p:sp>
    </p:spTree>
    <p:extLst>
      <p:ext uri="{BB962C8B-B14F-4D97-AF65-F5344CB8AC3E}">
        <p14:creationId xmlns:p14="http://schemas.microsoft.com/office/powerpoint/2010/main" val="31664377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weiterer Nutzen der Spurführung</a:t>
            </a:r>
            <a:endParaRPr lang="de-DE" dirty="0"/>
          </a:p>
        </p:txBody>
      </p:sp>
      <p:pic>
        <p:nvPicPr>
          <p:cNvPr id="6" name="Inhaltsplatzhalter 5"/>
          <p:cNvPicPr>
            <a:picLocks noGrp="1" noChangeAspect="1"/>
          </p:cNvPicPr>
          <p:nvPr>
            <p:ph idx="1"/>
          </p:nvPr>
        </p:nvPicPr>
        <p:blipFill>
          <a:blip r:embed="rId2"/>
          <a:stretch>
            <a:fillRect/>
          </a:stretch>
        </p:blipFill>
        <p:spPr>
          <a:xfrm>
            <a:off x="1453498" y="1628800"/>
            <a:ext cx="6827554" cy="4497387"/>
          </a:xfrm>
          <a:prstGeom prst="rect">
            <a:avLst/>
          </a:prstGeom>
        </p:spPr>
      </p:pic>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15</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7" name="Textfeld 6"/>
          <p:cNvSpPr txBox="1"/>
          <p:nvPr/>
        </p:nvSpPr>
        <p:spPr>
          <a:xfrm>
            <a:off x="1453498" y="1164805"/>
            <a:ext cx="6827554" cy="400110"/>
          </a:xfrm>
          <a:prstGeom prst="rect">
            <a:avLst/>
          </a:prstGeom>
          <a:noFill/>
        </p:spPr>
        <p:txBody>
          <a:bodyPr wrap="square" rtlCol="0">
            <a:spAutoFit/>
          </a:bodyPr>
          <a:lstStyle/>
          <a:p>
            <a:r>
              <a:rPr lang="de-DE" sz="2000" dirty="0" smtClean="0">
                <a:latin typeface="+mn-lt"/>
              </a:rPr>
              <a:t>Fahren bei schlechter Sicht und bei Nacht</a:t>
            </a:r>
            <a:endParaRPr lang="de-DE" sz="2000" dirty="0">
              <a:latin typeface="+mn-lt"/>
            </a:endParaRPr>
          </a:p>
        </p:txBody>
      </p:sp>
      <p:sp>
        <p:nvSpPr>
          <p:cNvPr id="8" name="Inhaltsplatzhalter 12"/>
          <p:cNvSpPr txBox="1">
            <a:spLocks/>
          </p:cNvSpPr>
          <p:nvPr/>
        </p:nvSpPr>
        <p:spPr bwMode="auto">
          <a:xfrm>
            <a:off x="5529064" y="6126187"/>
            <a:ext cx="320802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lvl1pPr marL="342900" indent="-342900" algn="l" defTabSz="457200" rtl="0" eaLnBrk="0" fontAlgn="base" hangingPunct="0">
              <a:spcBef>
                <a:spcPct val="20000"/>
              </a:spcBef>
              <a:spcAft>
                <a:spcPct val="0"/>
              </a:spcAft>
              <a:buClr>
                <a:srgbClr val="71AD2A"/>
              </a:buClr>
              <a:buFont typeface="Arial Unicode MS" pitchFamily="34" charset="-128"/>
              <a:buChar char="»"/>
              <a:defRPr sz="24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71AD2A"/>
              </a:buClr>
              <a:buFont typeface="Univers" pitchFamily="34" charset="0"/>
              <a:buChar char="›"/>
              <a:defRPr sz="2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71AD2A"/>
              </a:buClr>
              <a:buFont typeface="Arial Unicode MS" pitchFamily="34" charset="-128"/>
              <a:buChar char="›"/>
              <a:defRPr sz="20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71AD2A"/>
              </a:buClr>
              <a:buFont typeface="Arial Unicode MS" pitchFamily="34" charset="-128"/>
              <a:buChar char="›"/>
              <a:defRPr>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71AD2A"/>
              </a:buClr>
              <a:buFont typeface="Wingdings" pitchFamily="2" charset="2"/>
              <a:buChar char="§"/>
              <a:defRPr>
                <a:solidFill>
                  <a:schemeClr val="tx1"/>
                </a:solidFill>
                <a:latin typeface="+mn-lt"/>
                <a:ea typeface="+mn-ea"/>
                <a:cs typeface="+mn-cs"/>
              </a:defRPr>
            </a:lvl5pPr>
            <a:lvl6pPr marL="25146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9718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34290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38862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9pPr>
          </a:lstStyle>
          <a:p>
            <a:pPr marL="0" indent="0">
              <a:buFont typeface="Arial Unicode MS" pitchFamily="34" charset="-128"/>
              <a:buNone/>
            </a:pPr>
            <a:r>
              <a:rPr lang="de-DE" sz="1000" kern="0" dirty="0" smtClean="0"/>
              <a:t>Quelle: Landwirtschaftskammer Oberösterreich</a:t>
            </a:r>
            <a:endParaRPr lang="de-DE" sz="1000" kern="0" dirty="0"/>
          </a:p>
        </p:txBody>
      </p:sp>
    </p:spTree>
    <p:extLst>
      <p:ext uri="{BB962C8B-B14F-4D97-AF65-F5344CB8AC3E}">
        <p14:creationId xmlns:p14="http://schemas.microsoft.com/office/powerpoint/2010/main" val="14951896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Nutzen der Spurführung???</a:t>
            </a:r>
            <a:endParaRPr lang="de-DE" dirty="0"/>
          </a:p>
        </p:txBody>
      </p:sp>
      <p:pic>
        <p:nvPicPr>
          <p:cNvPr id="6" name="Inhaltsplatzhalter 5"/>
          <p:cNvPicPr>
            <a:picLocks noGrp="1" noChangeAspect="1"/>
          </p:cNvPicPr>
          <p:nvPr>
            <p:ph idx="1"/>
          </p:nvPr>
        </p:nvPicPr>
        <p:blipFill>
          <a:blip r:embed="rId3"/>
          <a:stretch>
            <a:fillRect/>
          </a:stretch>
        </p:blipFill>
        <p:spPr>
          <a:xfrm>
            <a:off x="936603" y="1020247"/>
            <a:ext cx="7861343" cy="5231765"/>
          </a:xfrm>
          <a:prstGeom prst="rect">
            <a:avLst/>
          </a:prstGeom>
        </p:spPr>
      </p:pic>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16</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7" name="Textfeld 6"/>
          <p:cNvSpPr txBox="1"/>
          <p:nvPr/>
        </p:nvSpPr>
        <p:spPr>
          <a:xfrm>
            <a:off x="6771320" y="6252012"/>
            <a:ext cx="2916560" cy="246221"/>
          </a:xfrm>
          <a:prstGeom prst="rect">
            <a:avLst/>
          </a:prstGeom>
          <a:noFill/>
        </p:spPr>
        <p:txBody>
          <a:bodyPr wrap="square" rtlCol="0">
            <a:spAutoFit/>
          </a:bodyPr>
          <a:lstStyle/>
          <a:p>
            <a:r>
              <a:rPr lang="de-DE" sz="1000" dirty="0" smtClean="0">
                <a:latin typeface="+mn-lt"/>
              </a:rPr>
              <a:t>Quelle: WEMAG</a:t>
            </a:r>
            <a:endParaRPr lang="de-DE" sz="1000" dirty="0">
              <a:latin typeface="+mn-lt"/>
            </a:endParaRPr>
          </a:p>
        </p:txBody>
      </p:sp>
    </p:spTree>
    <p:extLst>
      <p:ext uri="{BB962C8B-B14F-4D97-AF65-F5344CB8AC3E}">
        <p14:creationId xmlns:p14="http://schemas.microsoft.com/office/powerpoint/2010/main" val="2929938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Einsparpotentiale Lenksysteme</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17</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rotWithShape="1">
          <a:blip r:embed="rId2"/>
          <a:srcRect l="18615" t="22940" r="20324" b="5949"/>
          <a:stretch/>
        </p:blipFill>
        <p:spPr>
          <a:xfrm>
            <a:off x="1230871" y="1280589"/>
            <a:ext cx="7272808" cy="4761959"/>
          </a:xfrm>
          <a:prstGeom prst="rect">
            <a:avLst/>
          </a:prstGeom>
        </p:spPr>
      </p:pic>
      <p:sp>
        <p:nvSpPr>
          <p:cNvPr id="7" name="Textfeld 6"/>
          <p:cNvSpPr txBox="1"/>
          <p:nvPr/>
        </p:nvSpPr>
        <p:spPr>
          <a:xfrm>
            <a:off x="561355" y="880479"/>
            <a:ext cx="6768752" cy="400110"/>
          </a:xfrm>
          <a:prstGeom prst="rect">
            <a:avLst/>
          </a:prstGeom>
          <a:noFill/>
        </p:spPr>
        <p:txBody>
          <a:bodyPr wrap="square" rtlCol="0">
            <a:spAutoFit/>
          </a:bodyPr>
          <a:lstStyle/>
          <a:p>
            <a:r>
              <a:rPr lang="de-DE" sz="2000" dirty="0" smtClean="0">
                <a:latin typeface="+mn-lt"/>
              </a:rPr>
              <a:t>Datenquelle: KTBL; 5 ha-Schläge</a:t>
            </a:r>
            <a:r>
              <a:rPr lang="de-DE" sz="2000" dirty="0">
                <a:latin typeface="+mn-lt"/>
              </a:rPr>
              <a:t>;</a:t>
            </a:r>
            <a:r>
              <a:rPr lang="de-DE" sz="2000" dirty="0" smtClean="0">
                <a:latin typeface="+mn-lt"/>
              </a:rPr>
              <a:t> AB: 3m / 18m</a:t>
            </a:r>
            <a:endParaRPr lang="de-DE" sz="2000" dirty="0">
              <a:latin typeface="+mn-lt"/>
            </a:endParaRPr>
          </a:p>
        </p:txBody>
      </p:sp>
      <p:sp>
        <p:nvSpPr>
          <p:cNvPr id="8" name="Textfeld 7"/>
          <p:cNvSpPr txBox="1"/>
          <p:nvPr/>
        </p:nvSpPr>
        <p:spPr>
          <a:xfrm>
            <a:off x="4592960" y="6160476"/>
            <a:ext cx="4054735" cy="246221"/>
          </a:xfrm>
          <a:prstGeom prst="rect">
            <a:avLst/>
          </a:prstGeom>
          <a:noFill/>
        </p:spPr>
        <p:txBody>
          <a:bodyPr wrap="square" rtlCol="0">
            <a:spAutoFit/>
          </a:bodyPr>
          <a:lstStyle/>
          <a:p>
            <a:r>
              <a:rPr lang="de-DE" sz="1000" dirty="0" smtClean="0">
                <a:latin typeface="+mn-lt"/>
              </a:rPr>
              <a:t>Quelle: Landwirtschaftskammer Nordrhein-Westfalen (Stand 2013)</a:t>
            </a:r>
            <a:endParaRPr lang="de-DE" sz="1000" dirty="0">
              <a:latin typeface="+mn-lt"/>
            </a:endParaRPr>
          </a:p>
        </p:txBody>
      </p:sp>
    </p:spTree>
    <p:extLst>
      <p:ext uri="{BB962C8B-B14F-4D97-AF65-F5344CB8AC3E}">
        <p14:creationId xmlns:p14="http://schemas.microsoft.com/office/powerpoint/2010/main" val="3812136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Ziele und Nutzen der Lenksysteme</a:t>
            </a:r>
            <a:endParaRPr lang="de-DE" dirty="0"/>
          </a:p>
        </p:txBody>
      </p:sp>
      <p:sp>
        <p:nvSpPr>
          <p:cNvPr id="3" name="Inhaltsplatzhalter 2"/>
          <p:cNvSpPr>
            <a:spLocks noGrp="1"/>
          </p:cNvSpPr>
          <p:nvPr>
            <p:ph idx="1"/>
          </p:nvPr>
        </p:nvSpPr>
        <p:spPr>
          <a:xfrm>
            <a:off x="508000" y="1052736"/>
            <a:ext cx="8915400" cy="4497387"/>
          </a:xfrm>
        </p:spPr>
        <p:txBody>
          <a:bodyPr/>
          <a:lstStyle/>
          <a:p>
            <a:r>
              <a:rPr lang="de-DE" sz="2200" b="1" dirty="0" smtClean="0"/>
              <a:t>Betriebskosten optimieren</a:t>
            </a:r>
          </a:p>
          <a:p>
            <a:r>
              <a:rPr lang="de-DE" sz="1900" dirty="0"/>
              <a:t>Reduzierter Betriebsmitteleinsatz</a:t>
            </a:r>
          </a:p>
          <a:p>
            <a:r>
              <a:rPr lang="de-DE" sz="1900" dirty="0" smtClean="0"/>
              <a:t>Bessere </a:t>
            </a:r>
            <a:r>
              <a:rPr lang="de-DE" sz="1900" dirty="0"/>
              <a:t>Maschinenauslastung</a:t>
            </a:r>
          </a:p>
          <a:p>
            <a:r>
              <a:rPr lang="de-DE" sz="1900" dirty="0" smtClean="0"/>
              <a:t>Höhere </a:t>
            </a:r>
            <a:r>
              <a:rPr lang="de-DE" sz="1900" dirty="0"/>
              <a:t>Flächenleistung</a:t>
            </a:r>
          </a:p>
          <a:p>
            <a:r>
              <a:rPr lang="de-DE" sz="1900" dirty="0" smtClean="0"/>
              <a:t>Einsatz </a:t>
            </a:r>
            <a:r>
              <a:rPr lang="de-DE" sz="1900" dirty="0"/>
              <a:t>weniger geübter Fahrer</a:t>
            </a:r>
          </a:p>
          <a:p>
            <a:r>
              <a:rPr lang="de-DE" sz="1900" dirty="0" smtClean="0"/>
              <a:t>Gleichzeitige </a:t>
            </a:r>
            <a:r>
              <a:rPr lang="de-DE" sz="1900" dirty="0"/>
              <a:t>Flächenberechnung / Dokumentation </a:t>
            </a:r>
            <a:r>
              <a:rPr lang="de-DE" sz="1900" dirty="0" smtClean="0"/>
              <a:t>möglich</a:t>
            </a:r>
          </a:p>
          <a:p>
            <a:endParaRPr lang="de-DE" dirty="0"/>
          </a:p>
          <a:p>
            <a:r>
              <a:rPr lang="de-DE" sz="2200" b="1" dirty="0" smtClean="0"/>
              <a:t>Arbeitsqualität erhöhen</a:t>
            </a:r>
          </a:p>
          <a:p>
            <a:r>
              <a:rPr lang="de-DE" sz="1900" dirty="0"/>
              <a:t>Volle Auslastung der </a:t>
            </a:r>
            <a:r>
              <a:rPr lang="de-DE" sz="1900" dirty="0" smtClean="0"/>
              <a:t>Arbeitsbreite (keine Überlappung/Fehlstellen)</a:t>
            </a:r>
            <a:endParaRPr lang="de-DE" sz="1900" dirty="0"/>
          </a:p>
          <a:p>
            <a:r>
              <a:rPr lang="de-DE" sz="1900" dirty="0" smtClean="0"/>
              <a:t>Gesicherte </a:t>
            </a:r>
            <a:r>
              <a:rPr lang="de-DE" sz="1900" dirty="0"/>
              <a:t>Optimalspur</a:t>
            </a:r>
          </a:p>
          <a:p>
            <a:r>
              <a:rPr lang="de-DE" sz="1900" dirty="0" smtClean="0"/>
              <a:t>Konzentration </a:t>
            </a:r>
            <a:r>
              <a:rPr lang="de-DE" sz="1900" dirty="0"/>
              <a:t>des Fahrers auf die Maschineneinstellung</a:t>
            </a:r>
          </a:p>
          <a:p>
            <a:r>
              <a:rPr lang="de-DE" sz="1900" dirty="0" smtClean="0"/>
              <a:t>Exaktes </a:t>
            </a:r>
            <a:r>
              <a:rPr lang="de-DE" sz="1900" dirty="0"/>
              <a:t>Fahren bei schlechter Sicht</a:t>
            </a:r>
          </a:p>
          <a:p>
            <a:r>
              <a:rPr lang="de-DE" sz="1900" dirty="0" smtClean="0"/>
              <a:t>Neue </a:t>
            </a:r>
            <a:r>
              <a:rPr lang="de-DE" sz="1900" dirty="0"/>
              <a:t>Fahrstrategien möglich ( Beete anlegen, keine engen Wendemanöver)</a:t>
            </a:r>
          </a:p>
          <a:p>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18</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Tree>
    <p:extLst>
      <p:ext uri="{BB962C8B-B14F-4D97-AF65-F5344CB8AC3E}">
        <p14:creationId xmlns:p14="http://schemas.microsoft.com/office/powerpoint/2010/main" val="11886312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Kosten für Parallelfahrsysteme </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19</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10" name="Textfeld 9"/>
          <p:cNvSpPr txBox="1"/>
          <p:nvPr/>
        </p:nvSpPr>
        <p:spPr>
          <a:xfrm>
            <a:off x="4520952" y="2965626"/>
            <a:ext cx="5018336" cy="246221"/>
          </a:xfrm>
          <a:prstGeom prst="rect">
            <a:avLst/>
          </a:prstGeom>
          <a:noFill/>
        </p:spPr>
        <p:txBody>
          <a:bodyPr wrap="square" rtlCol="0">
            <a:spAutoFit/>
          </a:bodyPr>
          <a:lstStyle/>
          <a:p>
            <a:r>
              <a:rPr lang="de-DE" sz="1000" dirty="0" smtClean="0">
                <a:latin typeface="+mn-lt"/>
              </a:rPr>
              <a:t>Quelle: KTBL-Heft 96 „Parallelfahrsysteme“ (Stand 2013; Eigene Darstellung)</a:t>
            </a:r>
            <a:endParaRPr lang="de-DE" sz="1000" dirty="0">
              <a:latin typeface="+mn-lt"/>
            </a:endParaRPr>
          </a:p>
        </p:txBody>
      </p:sp>
      <p:sp>
        <p:nvSpPr>
          <p:cNvPr id="11" name="Inhaltsplatzhalter 2"/>
          <p:cNvSpPr txBox="1">
            <a:spLocks/>
          </p:cNvSpPr>
          <p:nvPr/>
        </p:nvSpPr>
        <p:spPr bwMode="auto">
          <a:xfrm>
            <a:off x="508000" y="1700808"/>
            <a:ext cx="8915400" cy="456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71AD2A"/>
              </a:buClr>
              <a:buFont typeface="Arial Unicode MS" pitchFamily="34" charset="-128"/>
              <a:buChar char="»"/>
              <a:defRPr sz="24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71AD2A"/>
              </a:buClr>
              <a:buFont typeface="Univers" pitchFamily="34" charset="0"/>
              <a:buChar char="›"/>
              <a:defRPr sz="2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71AD2A"/>
              </a:buClr>
              <a:buFont typeface="Arial Unicode MS" pitchFamily="34" charset="-128"/>
              <a:buChar char="›"/>
              <a:defRPr sz="20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71AD2A"/>
              </a:buClr>
              <a:buFont typeface="Arial Unicode MS" pitchFamily="34" charset="-128"/>
              <a:buChar char="›"/>
              <a:defRPr>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71AD2A"/>
              </a:buClr>
              <a:buFont typeface="Wingdings" pitchFamily="2" charset="2"/>
              <a:buChar char="§"/>
              <a:defRPr>
                <a:solidFill>
                  <a:schemeClr val="tx1"/>
                </a:solidFill>
                <a:latin typeface="+mn-lt"/>
                <a:ea typeface="+mn-ea"/>
                <a:cs typeface="+mn-cs"/>
              </a:defRPr>
            </a:lvl5pPr>
            <a:lvl6pPr marL="25146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9718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34290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38862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9pPr>
          </a:lstStyle>
          <a:p>
            <a:endParaRPr lang="de-DE" kern="0" dirty="0" smtClean="0"/>
          </a:p>
          <a:p>
            <a:endParaRPr lang="de-DE" kern="0" dirty="0"/>
          </a:p>
          <a:p>
            <a:endParaRPr lang="de-DE" kern="0" dirty="0" smtClean="0"/>
          </a:p>
          <a:p>
            <a:pPr marL="0" indent="0">
              <a:buNone/>
            </a:pPr>
            <a:endParaRPr lang="de-DE" kern="0" dirty="0"/>
          </a:p>
          <a:p>
            <a:r>
              <a:rPr lang="de-DE" sz="2000" kern="0" dirty="0" smtClean="0"/>
              <a:t>Kosten für die Antenne mit Empfänger, Navigationsrechner, bei Lenkautomaten für die Kopplung mit der Lenkung</a:t>
            </a:r>
          </a:p>
          <a:p>
            <a:r>
              <a:rPr lang="de-DE" sz="2000" kern="0" dirty="0" smtClean="0"/>
              <a:t>Direkter Kostenvergleich meist nicht möglich (feste und variable Kombinationen der Komponenten)</a:t>
            </a:r>
          </a:p>
          <a:p>
            <a:r>
              <a:rPr lang="de-DE" sz="2000" kern="0" dirty="0" smtClean="0"/>
              <a:t>Große Preisspannen neben der Genauigkeit durch:</a:t>
            </a:r>
          </a:p>
          <a:p>
            <a:pPr lvl="1"/>
            <a:r>
              <a:rPr lang="de-DE" sz="1800" kern="0" dirty="0" smtClean="0"/>
              <a:t>Displaygröße</a:t>
            </a:r>
          </a:p>
          <a:p>
            <a:pPr lvl="1"/>
            <a:r>
              <a:rPr lang="de-DE" sz="1800" kern="0" dirty="0" smtClean="0"/>
              <a:t>Funktionalität</a:t>
            </a:r>
          </a:p>
          <a:p>
            <a:pPr lvl="1"/>
            <a:endParaRPr lang="de-DE" kern="0" dirty="0"/>
          </a:p>
        </p:txBody>
      </p:sp>
      <mc:AlternateContent xmlns:mc="http://schemas.openxmlformats.org/markup-compatibility/2006" xmlns:a14="http://schemas.microsoft.com/office/drawing/2010/main">
        <mc:Choice Requires="a14">
          <p:graphicFrame>
            <p:nvGraphicFramePr>
              <p:cNvPr id="3" name="Tabelle 2"/>
              <p:cNvGraphicFramePr>
                <a:graphicFrameLocks noGrp="1"/>
              </p:cNvGraphicFramePr>
              <p:nvPr>
                <p:extLst/>
              </p:nvPr>
            </p:nvGraphicFramePr>
            <p:xfrm>
              <a:off x="491255" y="1372400"/>
              <a:ext cx="8718550" cy="1478280"/>
            </p:xfrm>
            <a:graphic>
              <a:graphicData uri="http://schemas.openxmlformats.org/drawingml/2006/table">
                <a:tbl>
                  <a:tblPr firstRow="1" bandRow="1">
                    <a:tableStyleId>{5C22544A-7EE6-4342-B048-85BDC9FD1C3A}</a:tableStyleId>
                  </a:tblPr>
                  <a:tblGrid>
                    <a:gridCol w="2906183"/>
                    <a:gridCol w="1987610"/>
                    <a:gridCol w="2160240"/>
                    <a:gridCol w="1664517"/>
                  </a:tblGrid>
                  <a:tr h="257738">
                    <a:tc>
                      <a:txBody>
                        <a:bodyPr/>
                        <a:lstStyle/>
                        <a:p>
                          <a:pPr algn="l"/>
                          <a:r>
                            <a:rPr lang="de-DE" dirty="0" smtClean="0"/>
                            <a:t>Lenksystem</a:t>
                          </a:r>
                          <a:endParaRPr lang="de-DE" dirty="0"/>
                        </a:p>
                      </a:txBody>
                      <a:tcPr/>
                    </a:tc>
                    <a:tc>
                      <a:txBody>
                        <a:bodyPr/>
                        <a:lstStyle/>
                        <a:p>
                          <a:pPr algn="ctr"/>
                          <a:r>
                            <a:rPr lang="de-DE" dirty="0" smtClean="0"/>
                            <a:t>Referenzsignal</a:t>
                          </a:r>
                          <a:endParaRPr lang="de-DE" dirty="0"/>
                        </a:p>
                      </a:txBody>
                      <a:tcPr/>
                    </a:tc>
                    <a:tc>
                      <a:txBody>
                        <a:bodyPr/>
                        <a:lstStyle/>
                        <a:p>
                          <a:pPr algn="ctr"/>
                          <a:r>
                            <a:rPr lang="de-DE" dirty="0" smtClean="0"/>
                            <a:t>Genauigkeit (cm)</a:t>
                          </a:r>
                          <a:endParaRPr lang="de-DE" dirty="0"/>
                        </a:p>
                      </a:txBody>
                      <a:tcPr/>
                    </a:tc>
                    <a:tc>
                      <a:txBody>
                        <a:bodyPr/>
                        <a:lstStyle/>
                        <a:p>
                          <a:pPr algn="ctr"/>
                          <a:r>
                            <a:rPr lang="de-DE" dirty="0" smtClean="0"/>
                            <a:t>Preis</a:t>
                          </a:r>
                          <a:r>
                            <a:rPr lang="de-DE" baseline="0" dirty="0" smtClean="0"/>
                            <a:t> (€)</a:t>
                          </a:r>
                          <a:endParaRPr lang="de-DE" dirty="0"/>
                        </a:p>
                      </a:txBody>
                      <a:tcPr/>
                    </a:tc>
                  </a:tr>
                  <a:tr h="370840">
                    <a:tc>
                      <a:txBody>
                        <a:bodyPr/>
                        <a:lstStyle/>
                        <a:p>
                          <a:r>
                            <a:rPr lang="de-DE" dirty="0" smtClean="0"/>
                            <a:t>Lenkhilfe</a:t>
                          </a:r>
                          <a:endParaRPr lang="de-DE" dirty="0"/>
                        </a:p>
                      </a:txBody>
                      <a:tcPr/>
                    </a:tc>
                    <a:tc>
                      <a:txBody>
                        <a:bodyPr/>
                        <a:lstStyle/>
                        <a:p>
                          <a:pPr algn="ctr"/>
                          <a:r>
                            <a:rPr lang="de-DE" dirty="0" smtClean="0"/>
                            <a:t>Satellit</a:t>
                          </a:r>
                          <a:endParaRPr lang="de-DE" dirty="0"/>
                        </a:p>
                      </a:txBody>
                      <a:tcPr/>
                    </a:tc>
                    <a:tc>
                      <a:txBody>
                        <a:bodyPr/>
                        <a:lstStyle/>
                        <a:p>
                          <a:pPr algn="ct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30</m:t>
                                </m:r>
                              </m:oMath>
                            </m:oMathPara>
                          </a14:m>
                          <a:endParaRPr lang="de-DE" dirty="0">
                            <a:latin typeface="+mn-lt"/>
                          </a:endParaRPr>
                        </a:p>
                      </a:txBody>
                      <a:tcPr/>
                    </a:tc>
                    <a:tc>
                      <a:txBody>
                        <a:bodyPr/>
                        <a:lstStyle/>
                        <a:p>
                          <a:pPr algn="ctr"/>
                          <a:r>
                            <a:rPr lang="de-DE" dirty="0" smtClean="0"/>
                            <a:t>800-2.500</a:t>
                          </a:r>
                          <a:endParaRPr lang="de-DE" dirty="0"/>
                        </a:p>
                      </a:txBody>
                      <a:tcPr/>
                    </a:tc>
                  </a:tr>
                  <a:tr h="370840">
                    <a:tc>
                      <a:txBody>
                        <a:bodyPr/>
                        <a:lstStyle/>
                        <a:p>
                          <a:r>
                            <a:rPr lang="de-DE" dirty="0" smtClean="0"/>
                            <a:t>Lenkassistent</a:t>
                          </a:r>
                          <a:endParaRPr lang="de-DE" dirty="0"/>
                        </a:p>
                      </a:txBody>
                      <a:tcPr/>
                    </a:tc>
                    <a:tc>
                      <a:txBody>
                        <a:bodyPr/>
                        <a:lstStyle/>
                        <a:p>
                          <a:pPr algn="ctr"/>
                          <a:r>
                            <a:rPr lang="de-DE" dirty="0" smtClean="0"/>
                            <a:t>Satellit oder RTK</a:t>
                          </a:r>
                          <a:endParaRPr lang="de-DE"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20</m:t>
                                </m:r>
                              </m:oMath>
                            </m:oMathPara>
                          </a14:m>
                          <a:endParaRPr lang="de-DE" dirty="0">
                            <a:latin typeface="+mn-lt"/>
                          </a:endParaRPr>
                        </a:p>
                      </a:txBody>
                      <a:tcPr/>
                    </a:tc>
                    <a:tc>
                      <a:txBody>
                        <a:bodyPr/>
                        <a:lstStyle/>
                        <a:p>
                          <a:pPr algn="ctr"/>
                          <a:r>
                            <a:rPr lang="de-DE" dirty="0" smtClean="0"/>
                            <a:t>4.000-15.000</a:t>
                          </a:r>
                          <a:endParaRPr lang="de-DE" dirty="0"/>
                        </a:p>
                      </a:txBody>
                      <a:tcPr/>
                    </a:tc>
                  </a:tr>
                  <a:tr h="370840">
                    <a:tc>
                      <a:txBody>
                        <a:bodyPr/>
                        <a:lstStyle/>
                        <a:p>
                          <a:r>
                            <a:rPr lang="de-DE" dirty="0" smtClean="0"/>
                            <a:t>Lenkautomat</a:t>
                          </a:r>
                          <a:endParaRPr lang="de-DE" dirty="0"/>
                        </a:p>
                      </a:txBody>
                      <a:tcPr/>
                    </a:tc>
                    <a:tc>
                      <a:txBody>
                        <a:bodyPr/>
                        <a:lstStyle/>
                        <a:p>
                          <a:pPr algn="ctr"/>
                          <a:r>
                            <a:rPr lang="de-DE" dirty="0" smtClean="0"/>
                            <a:t>RTK</a:t>
                          </a:r>
                          <a:endParaRPr lang="de-DE"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2,5</m:t>
                                </m:r>
                              </m:oMath>
                            </m:oMathPara>
                          </a14:m>
                          <a:endParaRPr lang="de-DE" dirty="0">
                            <a:latin typeface="+mn-lt"/>
                          </a:endParaRPr>
                        </a:p>
                      </a:txBody>
                      <a:tcPr/>
                    </a:tc>
                    <a:tc>
                      <a:txBody>
                        <a:bodyPr/>
                        <a:lstStyle/>
                        <a:p>
                          <a:pPr algn="ctr"/>
                          <a:r>
                            <a:rPr lang="de-DE" dirty="0" smtClean="0"/>
                            <a:t>8.500-40.000</a:t>
                          </a:r>
                          <a:endParaRPr lang="de-DE" dirty="0"/>
                        </a:p>
                      </a:txBody>
                      <a:tcPr/>
                    </a:tc>
                  </a:tr>
                </a:tbl>
              </a:graphicData>
            </a:graphic>
          </p:graphicFrame>
        </mc:Choice>
        <mc:Fallback xmlns="">
          <p:graphicFrame>
            <p:nvGraphicFramePr>
              <p:cNvPr id="3" name="Tabelle 2"/>
              <p:cNvGraphicFramePr>
                <a:graphicFrameLocks noGrp="1"/>
              </p:cNvGraphicFramePr>
              <p:nvPr>
                <p:extLst/>
              </p:nvPr>
            </p:nvGraphicFramePr>
            <p:xfrm>
              <a:off x="491255" y="1372400"/>
              <a:ext cx="8718550" cy="1478280"/>
            </p:xfrm>
            <a:graphic>
              <a:graphicData uri="http://schemas.openxmlformats.org/drawingml/2006/table">
                <a:tbl>
                  <a:tblPr firstRow="1" bandRow="1">
                    <a:tableStyleId>{5C22544A-7EE6-4342-B048-85BDC9FD1C3A}</a:tableStyleId>
                  </a:tblPr>
                  <a:tblGrid>
                    <a:gridCol w="2906183"/>
                    <a:gridCol w="1987610"/>
                    <a:gridCol w="2160240"/>
                    <a:gridCol w="1664517"/>
                  </a:tblGrid>
                  <a:tr h="365760">
                    <a:tc>
                      <a:txBody>
                        <a:bodyPr/>
                        <a:lstStyle/>
                        <a:p>
                          <a:pPr algn="l"/>
                          <a:r>
                            <a:rPr lang="de-DE" dirty="0" smtClean="0"/>
                            <a:t>Lenksystem</a:t>
                          </a:r>
                          <a:endParaRPr lang="de-DE" dirty="0"/>
                        </a:p>
                      </a:txBody>
                      <a:tcPr/>
                    </a:tc>
                    <a:tc>
                      <a:txBody>
                        <a:bodyPr/>
                        <a:lstStyle/>
                        <a:p>
                          <a:pPr algn="ctr"/>
                          <a:r>
                            <a:rPr lang="de-DE" dirty="0" smtClean="0"/>
                            <a:t>Referenzsignal</a:t>
                          </a:r>
                          <a:endParaRPr lang="de-DE" dirty="0"/>
                        </a:p>
                      </a:txBody>
                      <a:tcPr/>
                    </a:tc>
                    <a:tc>
                      <a:txBody>
                        <a:bodyPr/>
                        <a:lstStyle/>
                        <a:p>
                          <a:pPr algn="ctr"/>
                          <a:r>
                            <a:rPr lang="de-DE" dirty="0" smtClean="0"/>
                            <a:t>Genauigkeit (cm)</a:t>
                          </a:r>
                          <a:endParaRPr lang="de-DE" dirty="0"/>
                        </a:p>
                      </a:txBody>
                      <a:tcPr/>
                    </a:tc>
                    <a:tc>
                      <a:txBody>
                        <a:bodyPr/>
                        <a:lstStyle/>
                        <a:p>
                          <a:pPr algn="ctr"/>
                          <a:r>
                            <a:rPr lang="de-DE" dirty="0" smtClean="0"/>
                            <a:t>Preis</a:t>
                          </a:r>
                          <a:r>
                            <a:rPr lang="de-DE" baseline="0" dirty="0" smtClean="0"/>
                            <a:t> (€)</a:t>
                          </a:r>
                          <a:endParaRPr lang="de-DE" dirty="0"/>
                        </a:p>
                      </a:txBody>
                      <a:tcPr/>
                    </a:tc>
                  </a:tr>
                  <a:tr h="370840">
                    <a:tc>
                      <a:txBody>
                        <a:bodyPr/>
                        <a:lstStyle/>
                        <a:p>
                          <a:r>
                            <a:rPr lang="de-DE" dirty="0" smtClean="0"/>
                            <a:t>Lenkhilfe</a:t>
                          </a:r>
                          <a:endParaRPr lang="de-DE" dirty="0"/>
                        </a:p>
                      </a:txBody>
                      <a:tcPr/>
                    </a:tc>
                    <a:tc>
                      <a:txBody>
                        <a:bodyPr/>
                        <a:lstStyle/>
                        <a:p>
                          <a:pPr algn="ctr"/>
                          <a:r>
                            <a:rPr lang="de-DE" dirty="0" smtClean="0"/>
                            <a:t>Satellit</a:t>
                          </a:r>
                          <a:endParaRPr lang="de-DE" dirty="0"/>
                        </a:p>
                      </a:txBody>
                      <a:tcPr/>
                    </a:tc>
                    <a:tc>
                      <a:txBody>
                        <a:bodyPr/>
                        <a:lstStyle/>
                        <a:p>
                          <a:endParaRPr lang="de-DE"/>
                        </a:p>
                      </a:txBody>
                      <a:tcPr>
                        <a:blipFill rotWithShape="0">
                          <a:blip r:embed="rId2"/>
                          <a:stretch>
                            <a:fillRect l="-226479" t="-106557" r="-78028" b="-224590"/>
                          </a:stretch>
                        </a:blipFill>
                      </a:tcPr>
                    </a:tc>
                    <a:tc>
                      <a:txBody>
                        <a:bodyPr/>
                        <a:lstStyle/>
                        <a:p>
                          <a:pPr algn="ctr"/>
                          <a:r>
                            <a:rPr lang="de-DE" dirty="0" smtClean="0"/>
                            <a:t>800-2.500</a:t>
                          </a:r>
                          <a:endParaRPr lang="de-DE" dirty="0"/>
                        </a:p>
                      </a:txBody>
                      <a:tcPr/>
                    </a:tc>
                  </a:tr>
                  <a:tr h="370840">
                    <a:tc>
                      <a:txBody>
                        <a:bodyPr/>
                        <a:lstStyle/>
                        <a:p>
                          <a:r>
                            <a:rPr lang="de-DE" dirty="0" smtClean="0"/>
                            <a:t>Lenkassistent</a:t>
                          </a:r>
                          <a:endParaRPr lang="de-DE" dirty="0"/>
                        </a:p>
                      </a:txBody>
                      <a:tcPr/>
                    </a:tc>
                    <a:tc>
                      <a:txBody>
                        <a:bodyPr/>
                        <a:lstStyle/>
                        <a:p>
                          <a:pPr algn="ctr"/>
                          <a:r>
                            <a:rPr lang="de-DE" dirty="0" smtClean="0"/>
                            <a:t>Satellit oder RTK</a:t>
                          </a:r>
                          <a:endParaRPr lang="de-DE" dirty="0"/>
                        </a:p>
                      </a:txBody>
                      <a:tcPr/>
                    </a:tc>
                    <a:tc>
                      <a:txBody>
                        <a:bodyPr/>
                        <a:lstStyle/>
                        <a:p>
                          <a:endParaRPr lang="de-DE"/>
                        </a:p>
                      </a:txBody>
                      <a:tcPr>
                        <a:blipFill rotWithShape="0">
                          <a:blip r:embed="rId2"/>
                          <a:stretch>
                            <a:fillRect l="-226479" t="-206557" r="-78028" b="-124590"/>
                          </a:stretch>
                        </a:blipFill>
                      </a:tcPr>
                    </a:tc>
                    <a:tc>
                      <a:txBody>
                        <a:bodyPr/>
                        <a:lstStyle/>
                        <a:p>
                          <a:pPr algn="ctr"/>
                          <a:r>
                            <a:rPr lang="de-DE" dirty="0" smtClean="0"/>
                            <a:t>4.000-15.000</a:t>
                          </a:r>
                          <a:endParaRPr lang="de-DE" dirty="0"/>
                        </a:p>
                      </a:txBody>
                      <a:tcPr/>
                    </a:tc>
                  </a:tr>
                  <a:tr h="370840">
                    <a:tc>
                      <a:txBody>
                        <a:bodyPr/>
                        <a:lstStyle/>
                        <a:p>
                          <a:r>
                            <a:rPr lang="de-DE" dirty="0" smtClean="0"/>
                            <a:t>Lenkautomat</a:t>
                          </a:r>
                          <a:endParaRPr lang="de-DE" dirty="0"/>
                        </a:p>
                      </a:txBody>
                      <a:tcPr/>
                    </a:tc>
                    <a:tc>
                      <a:txBody>
                        <a:bodyPr/>
                        <a:lstStyle/>
                        <a:p>
                          <a:pPr algn="ctr"/>
                          <a:r>
                            <a:rPr lang="de-DE" dirty="0" smtClean="0"/>
                            <a:t>RTK</a:t>
                          </a:r>
                          <a:endParaRPr lang="de-DE" dirty="0"/>
                        </a:p>
                      </a:txBody>
                      <a:tcPr/>
                    </a:tc>
                    <a:tc>
                      <a:txBody>
                        <a:bodyPr/>
                        <a:lstStyle/>
                        <a:p>
                          <a:endParaRPr lang="de-DE"/>
                        </a:p>
                      </a:txBody>
                      <a:tcPr>
                        <a:blipFill rotWithShape="0">
                          <a:blip r:embed="rId2"/>
                          <a:stretch>
                            <a:fillRect l="-226479" t="-306557" r="-78028" b="-24590"/>
                          </a:stretch>
                        </a:blipFill>
                      </a:tcPr>
                    </a:tc>
                    <a:tc>
                      <a:txBody>
                        <a:bodyPr/>
                        <a:lstStyle/>
                        <a:p>
                          <a:pPr algn="ctr"/>
                          <a:r>
                            <a:rPr lang="de-DE" dirty="0" smtClean="0"/>
                            <a:t>8.500-40.000</a:t>
                          </a:r>
                          <a:endParaRPr lang="de-DE" dirty="0"/>
                        </a:p>
                      </a:txBody>
                      <a:tcPr/>
                    </a:tc>
                  </a:tr>
                </a:tbl>
              </a:graphicData>
            </a:graphic>
          </p:graphicFrame>
        </mc:Fallback>
      </mc:AlternateContent>
    </p:spTree>
    <p:extLst>
      <p:ext uri="{BB962C8B-B14F-4D97-AF65-F5344CB8AC3E}">
        <p14:creationId xmlns:p14="http://schemas.microsoft.com/office/powerpoint/2010/main" val="32763701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Führungsart: A–B Modus</a:t>
            </a:r>
            <a:endParaRPr lang="de-DE" dirty="0"/>
          </a:p>
        </p:txBody>
      </p:sp>
      <p:sp>
        <p:nvSpPr>
          <p:cNvPr id="3" name="Inhaltsplatzhalter 2"/>
          <p:cNvSpPr>
            <a:spLocks noGrp="1"/>
          </p:cNvSpPr>
          <p:nvPr>
            <p:ph idx="1"/>
          </p:nvPr>
        </p:nvSpPr>
        <p:spPr>
          <a:xfrm>
            <a:off x="505586" y="1337511"/>
            <a:ext cx="8915400" cy="4497387"/>
          </a:xfrm>
        </p:spPr>
        <p:txBody>
          <a:bodyPr/>
          <a:lstStyle/>
          <a:p>
            <a:r>
              <a:rPr lang="de-DE" sz="2000" dirty="0" smtClean="0"/>
              <a:t>Standardanwendung </a:t>
            </a:r>
            <a:r>
              <a:rPr lang="de-DE" sz="2000" dirty="0"/>
              <a:t>bei allen Terminals</a:t>
            </a:r>
          </a:p>
          <a:p>
            <a:r>
              <a:rPr lang="de-DE" sz="2000" dirty="0" smtClean="0"/>
              <a:t>Höchste </a:t>
            </a:r>
            <a:r>
              <a:rPr lang="de-DE" sz="2000" dirty="0"/>
              <a:t>Genauigkeit </a:t>
            </a:r>
            <a:r>
              <a:rPr lang="de-DE" sz="2000" dirty="0" smtClean="0"/>
              <a:t>(je </a:t>
            </a:r>
            <a:r>
              <a:rPr lang="de-DE" sz="2000" dirty="0"/>
              <a:t>nach </a:t>
            </a:r>
            <a:r>
              <a:rPr lang="de-DE" sz="2000" dirty="0" smtClean="0"/>
              <a:t>Korrektursignal)</a:t>
            </a:r>
            <a:endParaRPr lang="de-DE" sz="2000" dirty="0"/>
          </a:p>
          <a:p>
            <a:r>
              <a:rPr lang="de-DE" sz="2000" dirty="0" smtClean="0"/>
              <a:t>Am </a:t>
            </a:r>
            <a:r>
              <a:rPr lang="de-DE" sz="2000" dirty="0"/>
              <a:t>häufigsten angewendete Führungsart </a:t>
            </a:r>
          </a:p>
          <a:p>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a:blip r:embed="rId2"/>
          <a:stretch>
            <a:fillRect/>
          </a:stretch>
        </p:blipFill>
        <p:spPr>
          <a:xfrm>
            <a:off x="505585" y="2924944"/>
            <a:ext cx="4992555" cy="2808312"/>
          </a:xfrm>
          <a:prstGeom prst="rect">
            <a:avLst/>
          </a:prstGeom>
        </p:spPr>
      </p:pic>
      <p:pic>
        <p:nvPicPr>
          <p:cNvPr id="7" name="Grafik 6"/>
          <p:cNvPicPr>
            <a:picLocks noChangeAspect="1"/>
          </p:cNvPicPr>
          <p:nvPr/>
        </p:nvPicPr>
        <p:blipFill>
          <a:blip r:embed="rId3"/>
          <a:stretch>
            <a:fillRect/>
          </a:stretch>
        </p:blipFill>
        <p:spPr>
          <a:xfrm>
            <a:off x="5226740" y="3234163"/>
            <a:ext cx="3686082" cy="2894777"/>
          </a:xfrm>
          <a:prstGeom prst="rect">
            <a:avLst/>
          </a:prstGeom>
        </p:spPr>
      </p:pic>
      <p:sp>
        <p:nvSpPr>
          <p:cNvPr id="8" name="Textfeld 7"/>
          <p:cNvSpPr txBox="1"/>
          <p:nvPr/>
        </p:nvSpPr>
        <p:spPr>
          <a:xfrm>
            <a:off x="3045631" y="5733256"/>
            <a:ext cx="1800200" cy="246221"/>
          </a:xfrm>
          <a:prstGeom prst="rect">
            <a:avLst/>
          </a:prstGeom>
          <a:noFill/>
        </p:spPr>
        <p:txBody>
          <a:bodyPr wrap="square" rtlCol="0">
            <a:spAutoFit/>
          </a:bodyPr>
          <a:lstStyle/>
          <a:p>
            <a:r>
              <a:rPr lang="de-DE" sz="1000" dirty="0" smtClean="0">
                <a:latin typeface="+mn-lt"/>
              </a:rPr>
              <a:t>Quelle: BayWa</a:t>
            </a:r>
            <a:endParaRPr lang="de-DE" sz="1000" dirty="0">
              <a:latin typeface="+mn-lt"/>
            </a:endParaRPr>
          </a:p>
        </p:txBody>
      </p:sp>
      <p:sp>
        <p:nvSpPr>
          <p:cNvPr id="9" name="Textfeld 8"/>
          <p:cNvSpPr txBox="1"/>
          <p:nvPr/>
        </p:nvSpPr>
        <p:spPr>
          <a:xfrm>
            <a:off x="7126052" y="6127675"/>
            <a:ext cx="2664296" cy="246221"/>
          </a:xfrm>
          <a:prstGeom prst="rect">
            <a:avLst/>
          </a:prstGeom>
          <a:noFill/>
        </p:spPr>
        <p:txBody>
          <a:bodyPr wrap="square" rtlCol="0">
            <a:spAutoFit/>
          </a:bodyPr>
          <a:lstStyle/>
          <a:p>
            <a:r>
              <a:rPr lang="de-DE" sz="1000" dirty="0" smtClean="0">
                <a:latin typeface="+mn-lt"/>
              </a:rPr>
              <a:t>Quelle: Claas</a:t>
            </a:r>
            <a:endParaRPr lang="de-DE" sz="1000" dirty="0">
              <a:latin typeface="+mn-lt"/>
            </a:endParaRPr>
          </a:p>
        </p:txBody>
      </p:sp>
    </p:spTree>
    <p:extLst>
      <p:ext uri="{BB962C8B-B14F-4D97-AF65-F5344CB8AC3E}">
        <p14:creationId xmlns:p14="http://schemas.microsoft.com/office/powerpoint/2010/main" val="10965749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Kosten und Nutzen von Parallelfahrsysteme </a:t>
            </a:r>
            <a:endParaRPr lang="de-DE" dirty="0"/>
          </a:p>
        </p:txBody>
      </p:sp>
      <p:sp>
        <p:nvSpPr>
          <p:cNvPr id="3" name="Inhaltsplatzhalter 2"/>
          <p:cNvSpPr>
            <a:spLocks noGrp="1"/>
          </p:cNvSpPr>
          <p:nvPr>
            <p:ph idx="1"/>
          </p:nvPr>
        </p:nvSpPr>
        <p:spPr>
          <a:xfrm>
            <a:off x="508000" y="1398367"/>
            <a:ext cx="8915400" cy="4497387"/>
          </a:xfrm>
        </p:spPr>
        <p:txBody>
          <a:bodyPr/>
          <a:lstStyle/>
          <a:p>
            <a:r>
              <a:rPr lang="de-DE" sz="2000" dirty="0"/>
              <a:t>Systeme werden </a:t>
            </a:r>
            <a:r>
              <a:rPr lang="de-DE" sz="2000" dirty="0" smtClean="0"/>
              <a:t>kostengünstiger</a:t>
            </a:r>
          </a:p>
          <a:p>
            <a:r>
              <a:rPr lang="de-DE" sz="2000" dirty="0" smtClean="0"/>
              <a:t>Mit </a:t>
            </a:r>
            <a:r>
              <a:rPr lang="de-DE" sz="2000" dirty="0"/>
              <a:t>dem geringstmöglichen Aufwand das volle Ertragspotential eines Standortes nutzen           absolut gleichmäßige Arbeitsqualität über die </a:t>
            </a:r>
            <a:r>
              <a:rPr lang="de-DE" sz="2000" dirty="0" smtClean="0"/>
              <a:t>Fläche</a:t>
            </a:r>
            <a:endParaRPr lang="de-DE" sz="2000" dirty="0"/>
          </a:p>
          <a:p>
            <a:r>
              <a:rPr lang="de-DE" sz="2000" dirty="0" smtClean="0"/>
              <a:t>Parallelfahrsysteme </a:t>
            </a:r>
            <a:r>
              <a:rPr lang="de-DE" sz="2000" dirty="0"/>
              <a:t>erhöhen die </a:t>
            </a:r>
            <a:r>
              <a:rPr lang="de-DE" sz="2000" dirty="0" smtClean="0"/>
              <a:t>Einsatzzeiträume</a:t>
            </a:r>
          </a:p>
          <a:p>
            <a:endParaRPr lang="de-DE" sz="2000" dirty="0" smtClean="0"/>
          </a:p>
          <a:p>
            <a:r>
              <a:rPr lang="de-DE" sz="2000" b="1" dirty="0"/>
              <a:t>Kosten werden in Zukunft vernachlässigt, da </a:t>
            </a:r>
            <a:r>
              <a:rPr lang="de-DE" sz="2000" b="1" dirty="0" smtClean="0"/>
              <a:t>Arbeitsentlastung </a:t>
            </a:r>
            <a:r>
              <a:rPr lang="de-DE" sz="2000" b="1" dirty="0"/>
              <a:t>im Vordergrund </a:t>
            </a:r>
            <a:r>
              <a:rPr lang="de-DE" sz="2000" b="1" dirty="0" smtClean="0"/>
              <a:t>steht !!!</a:t>
            </a:r>
          </a:p>
          <a:p>
            <a:pPr lvl="1"/>
            <a:r>
              <a:rPr lang="de-DE" sz="1800" dirty="0" smtClean="0"/>
              <a:t>Arbeiten </a:t>
            </a:r>
            <a:r>
              <a:rPr lang="de-DE" sz="1800" dirty="0"/>
              <a:t>auch bei schlechten Sichtbedingungen möglich (nachts, Nebel, Staub) </a:t>
            </a:r>
            <a:endParaRPr lang="de-DE" sz="1800" dirty="0" smtClean="0"/>
          </a:p>
          <a:p>
            <a:pPr lvl="1"/>
            <a:r>
              <a:rPr lang="de-DE" sz="1800" dirty="0"/>
              <a:t>Komfortansprüche sind nicht immer monetär zu </a:t>
            </a:r>
            <a:r>
              <a:rPr lang="de-DE" sz="1800" dirty="0" smtClean="0"/>
              <a:t>beurteilen</a:t>
            </a:r>
            <a:r>
              <a:rPr lang="de-DE" sz="1800" dirty="0"/>
              <a:t> </a:t>
            </a:r>
            <a:endParaRPr lang="de-DE" sz="1800" dirty="0" smtClean="0"/>
          </a:p>
          <a:p>
            <a:pPr lvl="1"/>
            <a:r>
              <a:rPr lang="de-DE" sz="1800" dirty="0" smtClean="0"/>
              <a:t>Wer </a:t>
            </a:r>
            <a:r>
              <a:rPr lang="de-DE" sz="1800" dirty="0"/>
              <a:t>verzichtet </a:t>
            </a:r>
            <a:r>
              <a:rPr lang="de-DE" sz="1800" dirty="0" smtClean="0"/>
              <a:t>heutzutage auf </a:t>
            </a:r>
            <a:r>
              <a:rPr lang="de-DE" sz="1800" dirty="0"/>
              <a:t>eine </a:t>
            </a:r>
            <a:r>
              <a:rPr lang="de-DE" sz="1800" dirty="0" smtClean="0"/>
              <a:t>Klimaanlage !!? </a:t>
            </a:r>
          </a:p>
          <a:p>
            <a:pPr lvl="1"/>
            <a:r>
              <a:rPr lang="de-DE" sz="1800" dirty="0" smtClean="0"/>
              <a:t>Sozialer Nutzen</a:t>
            </a:r>
            <a:endParaRPr lang="de-DE" sz="1800" dirty="0"/>
          </a:p>
          <a:p>
            <a:pPr marL="0" indent="0">
              <a:buNone/>
            </a:pPr>
            <a:r>
              <a:rPr lang="de-DE" dirty="0" smtClean="0"/>
              <a:t>		</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20</a:t>
            </a:fld>
            <a:endParaRPr lang="de-DE" altLang="de-DE"/>
          </a:p>
        </p:txBody>
      </p:sp>
      <p:sp>
        <p:nvSpPr>
          <p:cNvPr id="5" name="Fußzeilenplatzhalter 4"/>
          <p:cNvSpPr>
            <a:spLocks noGrp="1"/>
          </p:cNvSpPr>
          <p:nvPr>
            <p:ph type="ftr" sz="quarter" idx="11"/>
          </p:nvPr>
        </p:nvSpPr>
        <p:spPr/>
        <p:txBody>
          <a:bodyPr/>
          <a:lstStyle/>
          <a:p>
            <a:pPr>
              <a:defRPr/>
            </a:pPr>
            <a:r>
              <a:rPr lang="de-DE" dirty="0" smtClean="0"/>
              <a:t>HSWT    Prof. Dr. U. Groß                  </a:t>
            </a:r>
            <a:endParaRPr lang="de-DE" dirty="0"/>
          </a:p>
        </p:txBody>
      </p:sp>
      <p:cxnSp>
        <p:nvCxnSpPr>
          <p:cNvPr id="7" name="Gerade Verbindung mit Pfeil 6"/>
          <p:cNvCxnSpPr/>
          <p:nvPr/>
        </p:nvCxnSpPr>
        <p:spPr bwMode="auto">
          <a:xfrm>
            <a:off x="3152800" y="2276872"/>
            <a:ext cx="504056" cy="0"/>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pic>
        <p:nvPicPr>
          <p:cNvPr id="8" name="Grafik 7">
            <a:hlinkClick r:id="rId2"/>
          </p:cNvPr>
          <p:cNvPicPr>
            <a:picLocks noChangeAspect="1"/>
          </p:cNvPicPr>
          <p:nvPr/>
        </p:nvPicPr>
        <p:blipFill rotWithShape="1">
          <a:blip r:embed="rId3"/>
          <a:srcRect l="24387" r="24401"/>
          <a:stretch/>
        </p:blipFill>
        <p:spPr>
          <a:xfrm>
            <a:off x="8475982" y="188913"/>
            <a:ext cx="947418" cy="972734"/>
          </a:xfrm>
          <a:prstGeom prst="rect">
            <a:avLst/>
          </a:prstGeom>
        </p:spPr>
      </p:pic>
    </p:spTree>
    <p:extLst>
      <p:ext uri="{BB962C8B-B14F-4D97-AF65-F5344CB8AC3E}">
        <p14:creationId xmlns:p14="http://schemas.microsoft.com/office/powerpoint/2010/main" val="37927394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Einfaches Bsp</a:t>
            </a:r>
            <a:r>
              <a:rPr lang="de-DE" dirty="0"/>
              <a:t>.</a:t>
            </a:r>
            <a:r>
              <a:rPr lang="de-DE" dirty="0" smtClean="0"/>
              <a:t> Bodenbearbeitung – 6m Grubber</a:t>
            </a:r>
            <a:endParaRPr lang="de-DE" dirty="0"/>
          </a:p>
        </p:txBody>
      </p:sp>
      <p:sp>
        <p:nvSpPr>
          <p:cNvPr id="3" name="Inhaltsplatzhalter 2"/>
          <p:cNvSpPr>
            <a:spLocks noGrp="1"/>
          </p:cNvSpPr>
          <p:nvPr>
            <p:ph idx="1"/>
          </p:nvPr>
        </p:nvSpPr>
        <p:spPr>
          <a:xfrm>
            <a:off x="508000" y="1412875"/>
            <a:ext cx="8915400" cy="4176365"/>
          </a:xfrm>
        </p:spPr>
        <p:txBody>
          <a:bodyPr/>
          <a:lstStyle/>
          <a:p>
            <a:r>
              <a:rPr lang="de-DE" sz="2000" dirty="0" smtClean="0"/>
              <a:t>10</a:t>
            </a:r>
            <a:r>
              <a:rPr lang="de-DE" sz="2000" dirty="0"/>
              <a:t>% Überlappung = 60cm Doppelbearbeitung</a:t>
            </a:r>
          </a:p>
          <a:p>
            <a:r>
              <a:rPr lang="de-DE" sz="2000" dirty="0" smtClean="0"/>
              <a:t>Reduktion </a:t>
            </a:r>
            <a:r>
              <a:rPr lang="de-DE" sz="2000" dirty="0"/>
              <a:t>der Überlappung durch RTK von 60cm auf 2.5cm</a:t>
            </a:r>
          </a:p>
          <a:p>
            <a:r>
              <a:rPr lang="de-DE" sz="2000" dirty="0" smtClean="0"/>
              <a:t>Genutzte </a:t>
            </a:r>
            <a:r>
              <a:rPr lang="de-DE" sz="2000" dirty="0"/>
              <a:t>Arbeitsbreite erhöht sich von 5,4m auf 5.98m</a:t>
            </a:r>
          </a:p>
          <a:p>
            <a:r>
              <a:rPr lang="de-DE" sz="2000" dirty="0" smtClean="0"/>
              <a:t>Für </a:t>
            </a:r>
            <a:r>
              <a:rPr lang="de-DE" sz="2000" dirty="0"/>
              <a:t>1ha ist eine Verkürzung des Weges von 1852m Weg auf 1674m möglich (Diff. 178m)</a:t>
            </a:r>
          </a:p>
          <a:p>
            <a:r>
              <a:rPr lang="de-DE" sz="2000" dirty="0" smtClean="0"/>
              <a:t>Einsparung </a:t>
            </a:r>
            <a:r>
              <a:rPr lang="de-DE" sz="2000" dirty="0"/>
              <a:t>9.6%</a:t>
            </a:r>
          </a:p>
          <a:p>
            <a:r>
              <a:rPr lang="de-DE" sz="2000" dirty="0" smtClean="0"/>
              <a:t>Bei </a:t>
            </a:r>
            <a:r>
              <a:rPr lang="de-DE" sz="2000" dirty="0"/>
              <a:t>variablen Arbeitserledigungskosten von 40.60 €/ha</a:t>
            </a:r>
          </a:p>
          <a:p>
            <a:r>
              <a:rPr lang="de-DE" sz="2000" b="1" dirty="0" smtClean="0"/>
              <a:t>Einsparung </a:t>
            </a:r>
            <a:r>
              <a:rPr lang="de-DE" sz="2000" b="1" dirty="0"/>
              <a:t>von 3.90 €/ha</a:t>
            </a:r>
          </a:p>
          <a:p>
            <a:pPr marL="0" indent="0">
              <a:buNone/>
            </a:pPr>
            <a:endParaRPr lang="de-DE" dirty="0"/>
          </a:p>
          <a:p>
            <a:pPr marL="0" indent="0" algn="ctr">
              <a:buNone/>
            </a:pPr>
            <a:r>
              <a:rPr lang="de-DE" dirty="0" smtClean="0"/>
              <a:t>		</a:t>
            </a:r>
            <a:r>
              <a:rPr lang="de-DE" sz="2200" i="1" dirty="0" smtClean="0"/>
              <a:t>Nutzen </a:t>
            </a:r>
            <a:r>
              <a:rPr lang="de-DE" sz="2200" i="1" dirty="0"/>
              <a:t>ist immer abhängig vom Einsatzspektrum</a:t>
            </a:r>
          </a:p>
          <a:p>
            <a:pPr marL="0" indent="0" algn="ctr">
              <a:buNone/>
            </a:pPr>
            <a:r>
              <a:rPr lang="de-DE" sz="2200" i="1" dirty="0" smtClean="0"/>
              <a:t>			(</a:t>
            </a:r>
            <a:r>
              <a:rPr lang="de-DE" sz="2200" i="1" dirty="0"/>
              <a:t>Intensität der Anwendung)!</a:t>
            </a:r>
          </a:p>
          <a:p>
            <a:pPr marL="3657600" lvl="8" indent="0">
              <a:buNone/>
            </a:pPr>
            <a:r>
              <a:rPr lang="de-DE" dirty="0" smtClean="0"/>
              <a:t>								</a:t>
            </a:r>
            <a:r>
              <a:rPr lang="de-DE" sz="1000" dirty="0" smtClean="0"/>
              <a:t>Quelle</a:t>
            </a:r>
            <a:r>
              <a:rPr lang="de-DE" sz="1000" dirty="0"/>
              <a:t>: </a:t>
            </a:r>
            <a:r>
              <a:rPr lang="de-DE" sz="1000" dirty="0" smtClean="0"/>
              <a:t>KTBL</a:t>
            </a:r>
            <a:endParaRPr lang="de-DE" dirty="0"/>
          </a:p>
          <a:p>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21</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Tree>
    <p:extLst>
      <p:ext uri="{BB962C8B-B14F-4D97-AF65-F5344CB8AC3E}">
        <p14:creationId xmlns:p14="http://schemas.microsoft.com/office/powerpoint/2010/main" val="17078374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el 6"/>
          <p:cNvSpPr>
            <a:spLocks noGrp="1"/>
          </p:cNvSpPr>
          <p:nvPr>
            <p:ph type="title"/>
          </p:nvPr>
        </p:nvSpPr>
        <p:spPr>
          <a:xfrm>
            <a:off x="508000" y="188912"/>
            <a:ext cx="8718550" cy="863823"/>
          </a:xfrm>
        </p:spPr>
        <p:txBody>
          <a:bodyPr/>
          <a:lstStyle/>
          <a:p>
            <a:r>
              <a:rPr lang="de-DE" altLang="de-DE" dirty="0" smtClean="0"/>
              <a:t>Was ist bei der Anschaffung eines Lenksytems zu beachten?</a:t>
            </a:r>
          </a:p>
        </p:txBody>
      </p:sp>
      <p:sp>
        <p:nvSpPr>
          <p:cNvPr id="8" name="Inhaltsplatzhalter 7"/>
          <p:cNvSpPr>
            <a:spLocks noGrp="1"/>
          </p:cNvSpPr>
          <p:nvPr>
            <p:ph idx="1"/>
          </p:nvPr>
        </p:nvSpPr>
        <p:spPr>
          <a:xfrm>
            <a:off x="508000" y="1196752"/>
            <a:ext cx="8915400" cy="4497387"/>
          </a:xfrm>
        </p:spPr>
        <p:txBody>
          <a:bodyPr/>
          <a:lstStyle/>
          <a:p>
            <a:pPr>
              <a:defRPr/>
            </a:pPr>
            <a:r>
              <a:rPr lang="de-DE" sz="2000" dirty="0" smtClean="0"/>
              <a:t>Für welche Arbeiten möchte ich das Lenksystem wirklich aktuell aber auch in </a:t>
            </a:r>
            <a:r>
              <a:rPr lang="de-DE" sz="2000" dirty="0"/>
              <a:t>Z</a:t>
            </a:r>
            <a:r>
              <a:rPr lang="de-DE" sz="2000" dirty="0" smtClean="0"/>
              <a:t>ukunft nutzen?</a:t>
            </a:r>
          </a:p>
          <a:p>
            <a:pPr>
              <a:defRPr/>
            </a:pPr>
            <a:r>
              <a:rPr lang="de-DE" sz="2000" dirty="0" smtClean="0"/>
              <a:t>Wo setze ich das System ein? Verfügbarkeit der jeweiligen Korrektursignale abklären?</a:t>
            </a:r>
          </a:p>
          <a:p>
            <a:pPr>
              <a:defRPr/>
            </a:pPr>
            <a:r>
              <a:rPr lang="de-DE" sz="2000" dirty="0"/>
              <a:t>Welcher Anbieter des Korrektursignals? (sonst eigene Basisstation</a:t>
            </a:r>
            <a:r>
              <a:rPr lang="de-DE" sz="2000" dirty="0" smtClean="0"/>
              <a:t>)</a:t>
            </a:r>
          </a:p>
          <a:p>
            <a:pPr>
              <a:defRPr/>
            </a:pPr>
            <a:r>
              <a:rPr lang="de-DE" sz="2000" dirty="0" smtClean="0"/>
              <a:t>Angebote einholen und prüfen! Nicht nur der Preis ist entscheidend!!!</a:t>
            </a:r>
          </a:p>
          <a:p>
            <a:pPr lvl="1">
              <a:defRPr/>
            </a:pPr>
            <a:r>
              <a:rPr lang="de-DE" sz="2000" dirty="0" smtClean="0"/>
              <a:t>wie steht es mit der „Aufrüstbarkeit“ der Systeme aus? </a:t>
            </a:r>
            <a:endParaRPr lang="de-DE" sz="2000" dirty="0"/>
          </a:p>
          <a:p>
            <a:pPr>
              <a:defRPr/>
            </a:pPr>
            <a:r>
              <a:rPr lang="de-DE" sz="2000" dirty="0" smtClean="0"/>
              <a:t>Nutzen </a:t>
            </a:r>
            <a:r>
              <a:rPr lang="de-DE" sz="2000" dirty="0"/>
              <a:t>ist immer abhängig vom Einsatzspektrum und der </a:t>
            </a:r>
            <a:r>
              <a:rPr lang="de-DE" sz="2000" dirty="0" smtClean="0"/>
              <a:t>Betriebsstruktur</a:t>
            </a:r>
            <a:endParaRPr lang="de-DE" sz="2000" dirty="0"/>
          </a:p>
          <a:p>
            <a:pPr>
              <a:defRPr/>
            </a:pPr>
            <a:r>
              <a:rPr lang="de-DE" sz="2000" dirty="0" smtClean="0"/>
              <a:t>Je </a:t>
            </a:r>
            <a:r>
              <a:rPr lang="de-DE" sz="2000" dirty="0"/>
              <a:t>höher die Arbeitsbreite und je genauer das Signal, desto höher die Einsparung</a:t>
            </a:r>
          </a:p>
          <a:p>
            <a:pPr>
              <a:defRPr/>
            </a:pPr>
            <a:r>
              <a:rPr lang="de-DE" sz="2000" dirty="0" smtClean="0"/>
              <a:t>Ist </a:t>
            </a:r>
            <a:r>
              <a:rPr lang="de-DE" sz="2000" dirty="0"/>
              <a:t>eine gemeinsame Nutzung mit anderem Betrieb möglich?</a:t>
            </a:r>
          </a:p>
          <a:p>
            <a:pPr>
              <a:defRPr/>
            </a:pPr>
            <a:r>
              <a:rPr lang="de-DE" sz="2000" dirty="0" smtClean="0"/>
              <a:t>Ist </a:t>
            </a:r>
            <a:r>
              <a:rPr lang="de-DE" sz="2000" dirty="0"/>
              <a:t>ein </a:t>
            </a:r>
            <a:r>
              <a:rPr lang="de-DE" sz="2000" dirty="0" smtClean="0"/>
              <a:t>zuverlässiger </a:t>
            </a:r>
            <a:r>
              <a:rPr lang="de-DE" sz="2000" dirty="0"/>
              <a:t>Service gegeben?</a:t>
            </a:r>
          </a:p>
          <a:p>
            <a:pPr>
              <a:defRPr/>
            </a:pPr>
            <a:r>
              <a:rPr lang="de-DE" sz="2000" dirty="0" smtClean="0"/>
              <a:t>Das </a:t>
            </a:r>
            <a:r>
              <a:rPr lang="de-DE" sz="2000" dirty="0"/>
              <a:t>Lenken der Maschine beansprucht 60% der </a:t>
            </a:r>
            <a:r>
              <a:rPr lang="de-DE" sz="2000" dirty="0" smtClean="0"/>
              <a:t>Aufmerksamkeit</a:t>
            </a:r>
          </a:p>
        </p:txBody>
      </p:sp>
      <p:sp>
        <p:nvSpPr>
          <p:cNvPr id="131076" name="Foliennummernplatzhalter 2"/>
          <p:cNvSpPr>
            <a:spLocks noGrp="1"/>
          </p:cNvSpPr>
          <p:nvPr>
            <p:ph type="sldNum" sz="quarter" idx="10"/>
          </p:nvPr>
        </p:nvSpPr>
        <p:spPr>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E843A2E5-F2A4-4515-A5C7-53D3B9FE4CF7}" type="slidenum">
              <a:rPr lang="de-DE" altLang="de-DE" sz="1000">
                <a:solidFill>
                  <a:srgbClr val="71AD2A"/>
                </a:solidFill>
              </a:rPr>
              <a:pPr algn="r">
                <a:spcBef>
                  <a:spcPct val="0"/>
                </a:spcBef>
                <a:buClrTx/>
                <a:buFontTx/>
                <a:buNone/>
              </a:pPr>
              <a:t>22</a:t>
            </a:fld>
            <a:endParaRPr lang="de-DE" altLang="de-DE" sz="1000">
              <a:solidFill>
                <a:srgbClr val="71AD2A"/>
              </a:solidFill>
            </a:endParaRPr>
          </a:p>
        </p:txBody>
      </p:sp>
      <p:sp>
        <p:nvSpPr>
          <p:cNvPr id="4" name="Fußzeilenplatzhalter 3"/>
          <p:cNvSpPr>
            <a:spLocks noGrp="1"/>
          </p:cNvSpPr>
          <p:nvPr>
            <p:ph type="ftr" sz="quarter" idx="11"/>
          </p:nvPr>
        </p:nvSpPr>
        <p:spPr/>
        <p:txBody>
          <a:bodyPr/>
          <a:lstStyle/>
          <a:p>
            <a:pPr>
              <a:defRPr/>
            </a:pPr>
            <a:r>
              <a:rPr lang="de-DE" dirty="0" smtClean="0"/>
              <a:t>HSWT    Prof. Dr. U. Groß                  </a:t>
            </a:r>
            <a:endParaRPr lang="de-DE" dirty="0"/>
          </a:p>
        </p:txBody>
      </p:sp>
    </p:spTree>
    <p:extLst>
      <p:ext uri="{BB962C8B-B14F-4D97-AF65-F5344CB8AC3E}">
        <p14:creationId xmlns:p14="http://schemas.microsoft.com/office/powerpoint/2010/main" val="477040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8000" y="188912"/>
            <a:ext cx="8718550" cy="1223963"/>
          </a:xfrm>
        </p:spPr>
        <p:txBody>
          <a:bodyPr/>
          <a:lstStyle/>
          <a:p>
            <a:pPr marL="514350" indent="-514350">
              <a:buFont typeface="+mj-lt"/>
              <a:buAutoNum type="arabicPeriod" startAt="4"/>
            </a:pPr>
            <a:r>
              <a:rPr lang="de-DE" dirty="0" smtClean="0"/>
              <a:t>Wovon ist die Genauigkeit auf dem Acker abhängig? – Präzises Lenksystem allein reicht nicht aus!</a:t>
            </a:r>
            <a:endParaRPr lang="de-DE" dirty="0"/>
          </a:p>
        </p:txBody>
      </p:sp>
      <p:sp>
        <p:nvSpPr>
          <p:cNvPr id="3" name="Inhaltsplatzhalter 2"/>
          <p:cNvSpPr>
            <a:spLocks noGrp="1"/>
          </p:cNvSpPr>
          <p:nvPr>
            <p:ph idx="1"/>
          </p:nvPr>
        </p:nvSpPr>
        <p:spPr>
          <a:xfrm>
            <a:off x="508000" y="1412875"/>
            <a:ext cx="8915400" cy="4497387"/>
          </a:xfrm>
        </p:spPr>
        <p:txBody>
          <a:bodyPr/>
          <a:lstStyle/>
          <a:p>
            <a:pPr marL="0" indent="0">
              <a:buNone/>
            </a:pPr>
            <a:endParaRPr lang="de-DE" dirty="0"/>
          </a:p>
          <a:p>
            <a:r>
              <a:rPr lang="de-DE" sz="2000" dirty="0" smtClean="0">
                <a:hlinkClick r:id="rId2" action="ppaction://hlinkpres?slideindex=12&amp;slidetitle=GNSS – Allgemeine Störungen vom Satellit zum Empfänger"/>
              </a:rPr>
              <a:t>GNSS-Signalfehler</a:t>
            </a:r>
            <a:endParaRPr lang="de-DE" sz="2000" dirty="0" smtClean="0"/>
          </a:p>
          <a:p>
            <a:pPr marL="0" indent="0">
              <a:buNone/>
            </a:pPr>
            <a:endParaRPr lang="de-DE" sz="2000" dirty="0" smtClean="0"/>
          </a:p>
          <a:p>
            <a:r>
              <a:rPr lang="de-DE" sz="2000" dirty="0" smtClean="0">
                <a:hlinkClick r:id="rId3" action="ppaction://hlinkpres?slideindex=23&amp;slidetitle=Korrektursysteme – Welche Verfahren gibt es?"/>
              </a:rPr>
              <a:t>Korrektursysteme</a:t>
            </a:r>
            <a:endParaRPr lang="de-DE" sz="2000" dirty="0" smtClean="0"/>
          </a:p>
          <a:p>
            <a:pPr marL="0" indent="0">
              <a:buNone/>
            </a:pPr>
            <a:endParaRPr lang="de-DE" sz="2000" dirty="0" smtClean="0"/>
          </a:p>
          <a:p>
            <a:r>
              <a:rPr lang="de-DE" sz="2000" dirty="0" smtClean="0"/>
              <a:t>Umgebungsbedingte Störungen</a:t>
            </a:r>
          </a:p>
          <a:p>
            <a:pPr marL="0" indent="0">
              <a:buNone/>
            </a:pPr>
            <a:endParaRPr lang="de-DE" sz="2000" dirty="0"/>
          </a:p>
          <a:p>
            <a:r>
              <a:rPr lang="de-DE" sz="2000" dirty="0" smtClean="0"/>
              <a:t>Parallelfahrsystem</a:t>
            </a:r>
          </a:p>
          <a:p>
            <a:pPr marL="0" indent="0">
              <a:buNone/>
            </a:pPr>
            <a:endParaRPr lang="de-DE" sz="2000" dirty="0" smtClean="0"/>
          </a:p>
          <a:p>
            <a:r>
              <a:rPr lang="de-DE" sz="2000" dirty="0" smtClean="0"/>
              <a:t>Benutzer</a:t>
            </a:r>
          </a:p>
          <a:p>
            <a:pPr marL="0" indent="0">
              <a:buNone/>
            </a:pP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23</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a:blip r:embed="rId4"/>
          <a:stretch>
            <a:fillRect/>
          </a:stretch>
        </p:blipFill>
        <p:spPr>
          <a:xfrm>
            <a:off x="5457056" y="2924944"/>
            <a:ext cx="4082232" cy="2985318"/>
          </a:xfrm>
          <a:prstGeom prst="rect">
            <a:avLst/>
          </a:prstGeom>
        </p:spPr>
      </p:pic>
      <p:sp>
        <p:nvSpPr>
          <p:cNvPr id="7" name="Textfeld 6"/>
          <p:cNvSpPr txBox="1"/>
          <p:nvPr/>
        </p:nvSpPr>
        <p:spPr>
          <a:xfrm>
            <a:off x="8099128" y="5910262"/>
            <a:ext cx="1440160" cy="246221"/>
          </a:xfrm>
          <a:prstGeom prst="rect">
            <a:avLst/>
          </a:prstGeom>
          <a:noFill/>
        </p:spPr>
        <p:txBody>
          <a:bodyPr wrap="square" rtlCol="0">
            <a:spAutoFit/>
          </a:bodyPr>
          <a:lstStyle/>
          <a:p>
            <a:r>
              <a:rPr lang="de-DE" sz="1000" dirty="0" smtClean="0">
                <a:latin typeface="+mn-lt"/>
                <a:ea typeface="Segoe UI Symbol" panose="020B0502040204020203" pitchFamily="34" charset="0"/>
              </a:rPr>
              <a:t>Quelle: Elektroniknet</a:t>
            </a:r>
            <a:endParaRPr lang="de-DE" sz="1000" dirty="0">
              <a:latin typeface="+mn-lt"/>
              <a:ea typeface="Segoe UI Symbol" panose="020B0502040204020203" pitchFamily="34" charset="0"/>
            </a:endParaRPr>
          </a:p>
        </p:txBody>
      </p:sp>
    </p:spTree>
    <p:extLst>
      <p:ext uri="{BB962C8B-B14F-4D97-AF65-F5344CB8AC3E}">
        <p14:creationId xmlns:p14="http://schemas.microsoft.com/office/powerpoint/2010/main" val="4942014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Umgebungsbedingte Störungen</a:t>
            </a:r>
            <a:endParaRPr lang="de-DE" dirty="0"/>
          </a:p>
        </p:txBody>
      </p:sp>
      <p:sp>
        <p:nvSpPr>
          <p:cNvPr id="3" name="Inhaltsplatzhalter 2"/>
          <p:cNvSpPr>
            <a:spLocks noGrp="1"/>
          </p:cNvSpPr>
          <p:nvPr>
            <p:ph idx="1"/>
          </p:nvPr>
        </p:nvSpPr>
        <p:spPr>
          <a:xfrm>
            <a:off x="508000" y="1412875"/>
            <a:ext cx="8915400" cy="4497387"/>
          </a:xfrm>
        </p:spPr>
        <p:txBody>
          <a:bodyPr/>
          <a:lstStyle/>
          <a:p>
            <a:r>
              <a:rPr lang="de-DE" sz="2200" dirty="0" smtClean="0"/>
              <a:t>GPS-Genauigkeit bedeutet nicht, dass diese Genauigkeit auch erzielt wird, da zahlreiche äußere Faktoren die Signallage beeinflussen</a:t>
            </a:r>
          </a:p>
          <a:p>
            <a:pPr marL="914400" lvl="1" indent="-457200">
              <a:buFont typeface="+mj-lt"/>
              <a:buAutoNum type="alphaLcParenR"/>
            </a:pPr>
            <a:r>
              <a:rPr lang="de-DE" sz="2000" dirty="0" smtClean="0"/>
              <a:t>Neigung des Traktors am Hang</a:t>
            </a:r>
          </a:p>
          <a:p>
            <a:pPr marL="914400" lvl="1" indent="-457200">
              <a:buFont typeface="+mj-lt"/>
              <a:buAutoNum type="alphaLcParenR"/>
            </a:pPr>
            <a:r>
              <a:rPr lang="de-DE" sz="2000" dirty="0" smtClean="0"/>
              <a:t>Abdrift der Anbaugeräte</a:t>
            </a:r>
          </a:p>
          <a:p>
            <a:pPr marL="914400" lvl="1" indent="-457200">
              <a:buFont typeface="+mj-lt"/>
              <a:buAutoNum type="alphaLcParenR"/>
            </a:pPr>
            <a:r>
              <a:rPr lang="de-DE" sz="2000" dirty="0" smtClean="0"/>
              <a:t>GNSS-Signal-Mehrwegeeffekte</a:t>
            </a:r>
          </a:p>
          <a:p>
            <a:pPr marL="914400" lvl="1" indent="-457200">
              <a:buFont typeface="+mj-lt"/>
              <a:buAutoNum type="alphaLcParenR"/>
            </a:pPr>
            <a:r>
              <a:rPr lang="de-DE" sz="2000" dirty="0" smtClean="0"/>
              <a:t>Abschattung</a:t>
            </a:r>
          </a:p>
          <a:p>
            <a:pPr marL="914400" lvl="1" indent="-457200">
              <a:buFont typeface="+mj-lt"/>
              <a:buAutoNum type="alphaLcParenR"/>
            </a:pPr>
            <a:r>
              <a:rPr lang="de-DE" sz="2000" dirty="0" smtClean="0"/>
              <a:t>Störwellen</a:t>
            </a:r>
          </a:p>
          <a:p>
            <a:pPr marL="0" indent="0">
              <a:buNone/>
            </a:pP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24</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a:blip r:embed="rId2"/>
          <a:stretch>
            <a:fillRect/>
          </a:stretch>
        </p:blipFill>
        <p:spPr>
          <a:xfrm>
            <a:off x="6309283" y="2780928"/>
            <a:ext cx="2905398" cy="2669490"/>
          </a:xfrm>
          <a:prstGeom prst="rect">
            <a:avLst/>
          </a:prstGeom>
        </p:spPr>
      </p:pic>
      <p:sp>
        <p:nvSpPr>
          <p:cNvPr id="7" name="Textfeld 6"/>
          <p:cNvSpPr txBox="1"/>
          <p:nvPr/>
        </p:nvSpPr>
        <p:spPr>
          <a:xfrm>
            <a:off x="8130673" y="5450418"/>
            <a:ext cx="1188368" cy="246221"/>
          </a:xfrm>
          <a:prstGeom prst="rect">
            <a:avLst/>
          </a:prstGeom>
          <a:noFill/>
        </p:spPr>
        <p:txBody>
          <a:bodyPr wrap="square" rtlCol="0">
            <a:spAutoFit/>
          </a:bodyPr>
          <a:lstStyle/>
          <a:p>
            <a:r>
              <a:rPr lang="de-DE" sz="1000" dirty="0" smtClean="0">
                <a:latin typeface="+mn-lt"/>
              </a:rPr>
              <a:t>Quelle: </a:t>
            </a:r>
            <a:r>
              <a:rPr lang="de-DE" sz="1000" dirty="0" err="1" smtClean="0">
                <a:latin typeface="+mn-lt"/>
              </a:rPr>
              <a:t>Giga</a:t>
            </a:r>
            <a:endParaRPr lang="de-DE" sz="1000" dirty="0">
              <a:latin typeface="+mn-lt"/>
            </a:endParaRPr>
          </a:p>
        </p:txBody>
      </p:sp>
    </p:spTree>
    <p:extLst>
      <p:ext uri="{BB962C8B-B14F-4D97-AF65-F5344CB8AC3E}">
        <p14:creationId xmlns:p14="http://schemas.microsoft.com/office/powerpoint/2010/main" val="36777925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514350" indent="-514350">
              <a:buFont typeface="+mj-lt"/>
              <a:buAutoNum type="alphaLcParenR"/>
            </a:pPr>
            <a:r>
              <a:rPr lang="de-DE" dirty="0" smtClean="0"/>
              <a:t>Neigung des Traktors am Hang</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25</a:t>
            </a:fld>
            <a:endParaRPr lang="de-DE" altLang="de-DE"/>
          </a:p>
        </p:txBody>
      </p:sp>
      <p:sp>
        <p:nvSpPr>
          <p:cNvPr id="5" name="Fußzeilenplatzhalter 4"/>
          <p:cNvSpPr>
            <a:spLocks noGrp="1"/>
          </p:cNvSpPr>
          <p:nvPr>
            <p:ph type="ftr" sz="quarter" idx="11"/>
          </p:nvPr>
        </p:nvSpPr>
        <p:spPr/>
        <p:txBody>
          <a:bodyPr/>
          <a:lstStyle/>
          <a:p>
            <a:pPr>
              <a:defRPr/>
            </a:pPr>
            <a:r>
              <a:rPr lang="de-DE" dirty="0" smtClean="0"/>
              <a:t>HSWT    Prof. Dr. U. Groß                  </a:t>
            </a:r>
            <a:endParaRPr lang="de-DE" dirty="0"/>
          </a:p>
        </p:txBody>
      </p:sp>
      <p:sp>
        <p:nvSpPr>
          <p:cNvPr id="7" name="Inhaltsplatzhalter 6"/>
          <p:cNvSpPr>
            <a:spLocks noGrp="1"/>
          </p:cNvSpPr>
          <p:nvPr>
            <p:ph idx="1"/>
          </p:nvPr>
        </p:nvSpPr>
        <p:spPr/>
        <p:txBody>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sz="2000" dirty="0"/>
          </a:p>
          <a:p>
            <a:r>
              <a:rPr lang="de-DE" sz="2000" dirty="0" smtClean="0"/>
              <a:t>Für optimale Genauigkeit und für die exakte Gerätesteuerung ist die Korrektur von Hoch- und Querachse zusätzlich erforderlich!</a:t>
            </a:r>
            <a:endParaRPr lang="de-DE" sz="2000" dirty="0"/>
          </a:p>
        </p:txBody>
      </p:sp>
      <p:pic>
        <p:nvPicPr>
          <p:cNvPr id="8" name="Grafik 7"/>
          <p:cNvPicPr>
            <a:picLocks noChangeAspect="1"/>
          </p:cNvPicPr>
          <p:nvPr/>
        </p:nvPicPr>
        <p:blipFill rotWithShape="1">
          <a:blip r:embed="rId2"/>
          <a:srcRect l="3510" b="33512"/>
          <a:stretch/>
        </p:blipFill>
        <p:spPr>
          <a:xfrm>
            <a:off x="508000" y="1002545"/>
            <a:ext cx="8718550" cy="3722600"/>
          </a:xfrm>
          <a:prstGeom prst="rect">
            <a:avLst/>
          </a:prstGeom>
        </p:spPr>
      </p:pic>
      <p:sp>
        <p:nvSpPr>
          <p:cNvPr id="9" name="Textfeld 8"/>
          <p:cNvSpPr txBox="1"/>
          <p:nvPr/>
        </p:nvSpPr>
        <p:spPr>
          <a:xfrm>
            <a:off x="7041232" y="4725145"/>
            <a:ext cx="3024336" cy="246221"/>
          </a:xfrm>
          <a:prstGeom prst="rect">
            <a:avLst/>
          </a:prstGeom>
          <a:noFill/>
        </p:spPr>
        <p:txBody>
          <a:bodyPr wrap="square" rtlCol="0">
            <a:spAutoFit/>
          </a:bodyPr>
          <a:lstStyle/>
          <a:p>
            <a:r>
              <a:rPr lang="de-DE" sz="1000" dirty="0" smtClean="0">
                <a:latin typeface="+mn-lt"/>
              </a:rPr>
              <a:t>Quelle: Geo-Konzept </a:t>
            </a:r>
            <a:endParaRPr lang="de-DE" sz="1000" dirty="0">
              <a:latin typeface="+mn-lt"/>
            </a:endParaRPr>
          </a:p>
        </p:txBody>
      </p:sp>
    </p:spTree>
    <p:extLst>
      <p:ext uri="{BB962C8B-B14F-4D97-AF65-F5344CB8AC3E}">
        <p14:creationId xmlns:p14="http://schemas.microsoft.com/office/powerpoint/2010/main" val="7943792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514350" indent="-514350">
              <a:buFont typeface="+mj-lt"/>
              <a:buAutoNum type="alphaLcParenR" startAt="2"/>
            </a:pPr>
            <a:r>
              <a:rPr lang="de-DE" dirty="0" smtClean="0"/>
              <a:t>Abdrift der Anbaugeräte</a:t>
            </a:r>
            <a:endParaRPr lang="de-DE" dirty="0"/>
          </a:p>
        </p:txBody>
      </p:sp>
      <p:sp>
        <p:nvSpPr>
          <p:cNvPr id="3" name="Inhaltsplatzhalter 2"/>
          <p:cNvSpPr>
            <a:spLocks noGrp="1"/>
          </p:cNvSpPr>
          <p:nvPr>
            <p:ph idx="1"/>
          </p:nvPr>
        </p:nvSpPr>
        <p:spPr>
          <a:xfrm>
            <a:off x="508000" y="1412875"/>
            <a:ext cx="8915400" cy="4497387"/>
          </a:xfrm>
        </p:spPr>
        <p:txBody>
          <a:bodyPr/>
          <a:lstStyle/>
          <a:p>
            <a:r>
              <a:rPr lang="de-DE" sz="2000" dirty="0" smtClean="0"/>
              <a:t>Bei Hangneigung driftet Anbaugerät ab und Zugmaschine kann die Position nicht durch die Positionskorrektur korrigieren</a:t>
            </a:r>
          </a:p>
          <a:p>
            <a:pPr lvl="1"/>
            <a:r>
              <a:rPr lang="de-DE" sz="1800" dirty="0"/>
              <a:t>Fehlstehlen und Überlappungen </a:t>
            </a:r>
            <a:endParaRPr lang="de-DE" sz="1800" dirty="0" smtClean="0"/>
          </a:p>
          <a:p>
            <a:pPr marL="457200" lvl="1" indent="0">
              <a:buNone/>
            </a:pPr>
            <a:endParaRPr lang="de-DE" sz="1800" dirty="0" smtClean="0"/>
          </a:p>
          <a:p>
            <a:pPr marL="457200" lvl="1" indent="0">
              <a:buNone/>
            </a:pPr>
            <a:endParaRPr lang="de-DE" sz="1800" dirty="0" smtClean="0"/>
          </a:p>
          <a:p>
            <a:r>
              <a:rPr lang="de-DE" sz="2000" b="1" dirty="0" smtClean="0"/>
              <a:t>Lösungen:</a:t>
            </a:r>
          </a:p>
          <a:p>
            <a:pPr marL="800100" lvl="1" indent="-342900">
              <a:buFont typeface="+mj-lt"/>
              <a:buAutoNum type="arabicParenBoth"/>
            </a:pPr>
            <a:r>
              <a:rPr lang="de-DE" sz="1800" dirty="0" smtClean="0"/>
              <a:t>Passive Anbaugerätesteuerung</a:t>
            </a:r>
          </a:p>
          <a:p>
            <a:pPr marL="800100" lvl="1" indent="-342900">
              <a:buFont typeface="+mj-lt"/>
              <a:buAutoNum type="arabicParenBoth"/>
            </a:pPr>
            <a:r>
              <a:rPr lang="de-DE" sz="1800" dirty="0" smtClean="0"/>
              <a:t>Aktive Anbaugerätesteuerung</a:t>
            </a:r>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26</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a:blip r:embed="rId2"/>
          <a:stretch>
            <a:fillRect/>
          </a:stretch>
        </p:blipFill>
        <p:spPr>
          <a:xfrm>
            <a:off x="4844369" y="2480272"/>
            <a:ext cx="4730305" cy="3737172"/>
          </a:xfrm>
          <a:prstGeom prst="rect">
            <a:avLst/>
          </a:prstGeom>
        </p:spPr>
      </p:pic>
      <p:sp>
        <p:nvSpPr>
          <p:cNvPr id="7" name="Textfeld 6"/>
          <p:cNvSpPr txBox="1"/>
          <p:nvPr/>
        </p:nvSpPr>
        <p:spPr>
          <a:xfrm>
            <a:off x="5773540" y="2126412"/>
            <a:ext cx="4000895" cy="369332"/>
          </a:xfrm>
          <a:prstGeom prst="rect">
            <a:avLst/>
          </a:prstGeom>
          <a:noFill/>
        </p:spPr>
        <p:txBody>
          <a:bodyPr wrap="square" rtlCol="0">
            <a:spAutoFit/>
          </a:bodyPr>
          <a:lstStyle/>
          <a:p>
            <a:r>
              <a:rPr lang="de-DE" sz="1800" dirty="0" smtClean="0">
                <a:latin typeface="+mn-lt"/>
              </a:rPr>
              <a:t>Geräteabdrift im hügeligen Gelände</a:t>
            </a:r>
            <a:endParaRPr lang="de-DE" sz="1800" dirty="0">
              <a:latin typeface="+mn-lt"/>
            </a:endParaRPr>
          </a:p>
        </p:txBody>
      </p:sp>
      <p:sp>
        <p:nvSpPr>
          <p:cNvPr id="8" name="Inhaltsplatzhalter 12"/>
          <p:cNvSpPr txBox="1">
            <a:spLocks/>
          </p:cNvSpPr>
          <p:nvPr/>
        </p:nvSpPr>
        <p:spPr bwMode="auto">
          <a:xfrm>
            <a:off x="6697980" y="6215576"/>
            <a:ext cx="320802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lvl1pPr marL="342900" indent="-342900" algn="l" defTabSz="457200" rtl="0" eaLnBrk="0" fontAlgn="base" hangingPunct="0">
              <a:spcBef>
                <a:spcPct val="20000"/>
              </a:spcBef>
              <a:spcAft>
                <a:spcPct val="0"/>
              </a:spcAft>
              <a:buClr>
                <a:srgbClr val="71AD2A"/>
              </a:buClr>
              <a:buFont typeface="Arial Unicode MS" pitchFamily="34" charset="-128"/>
              <a:buChar char="»"/>
              <a:defRPr sz="24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71AD2A"/>
              </a:buClr>
              <a:buFont typeface="Univers" pitchFamily="34" charset="0"/>
              <a:buChar char="›"/>
              <a:defRPr sz="2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71AD2A"/>
              </a:buClr>
              <a:buFont typeface="Arial Unicode MS" pitchFamily="34" charset="-128"/>
              <a:buChar char="›"/>
              <a:defRPr sz="20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71AD2A"/>
              </a:buClr>
              <a:buFont typeface="Arial Unicode MS" pitchFamily="34" charset="-128"/>
              <a:buChar char="›"/>
              <a:defRPr>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71AD2A"/>
              </a:buClr>
              <a:buFont typeface="Wingdings" pitchFamily="2" charset="2"/>
              <a:buChar char="§"/>
              <a:defRPr>
                <a:solidFill>
                  <a:schemeClr val="tx1"/>
                </a:solidFill>
                <a:latin typeface="+mn-lt"/>
                <a:ea typeface="+mn-ea"/>
                <a:cs typeface="+mn-cs"/>
              </a:defRPr>
            </a:lvl5pPr>
            <a:lvl6pPr marL="25146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9718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34290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38862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9pPr>
          </a:lstStyle>
          <a:p>
            <a:pPr marL="0" indent="0">
              <a:buFont typeface="Arial Unicode MS" pitchFamily="34" charset="-128"/>
              <a:buNone/>
            </a:pPr>
            <a:r>
              <a:rPr lang="de-DE" sz="1000" kern="0" smtClean="0"/>
              <a:t>Quelle: Landwirtschaftskammer Oberösterreich</a:t>
            </a:r>
            <a:endParaRPr lang="de-DE" sz="1000" kern="0" dirty="0"/>
          </a:p>
        </p:txBody>
      </p:sp>
    </p:spTree>
    <p:extLst>
      <p:ext uri="{BB962C8B-B14F-4D97-AF65-F5344CB8AC3E}">
        <p14:creationId xmlns:p14="http://schemas.microsoft.com/office/powerpoint/2010/main" val="36584921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Lösung (1) - Passive Anbaugerätesteuerung</a:t>
            </a:r>
            <a:endParaRPr lang="de-DE" dirty="0"/>
          </a:p>
        </p:txBody>
      </p:sp>
      <p:pic>
        <p:nvPicPr>
          <p:cNvPr id="6" name="Inhaltsplatzhalter 5"/>
          <p:cNvPicPr>
            <a:picLocks noGrp="1" noChangeAspect="1"/>
          </p:cNvPicPr>
          <p:nvPr>
            <p:ph idx="1"/>
          </p:nvPr>
        </p:nvPicPr>
        <p:blipFill>
          <a:blip r:embed="rId2"/>
          <a:stretch>
            <a:fillRect/>
          </a:stretch>
        </p:blipFill>
        <p:spPr>
          <a:xfrm>
            <a:off x="2102431" y="1196752"/>
            <a:ext cx="5529688" cy="3701414"/>
          </a:xfrm>
          <a:prstGeom prst="rect">
            <a:avLst/>
          </a:prstGeom>
        </p:spPr>
      </p:pic>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27</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7" name="Textfeld 6"/>
          <p:cNvSpPr txBox="1"/>
          <p:nvPr/>
        </p:nvSpPr>
        <p:spPr>
          <a:xfrm>
            <a:off x="508000" y="5296405"/>
            <a:ext cx="8568952" cy="1015663"/>
          </a:xfrm>
          <a:prstGeom prst="rect">
            <a:avLst/>
          </a:prstGeom>
          <a:noFill/>
        </p:spPr>
        <p:txBody>
          <a:bodyPr wrap="square" rtlCol="0">
            <a:spAutoFit/>
          </a:bodyPr>
          <a:lstStyle/>
          <a:p>
            <a:pPr algn="l"/>
            <a:r>
              <a:rPr lang="de-DE" sz="2000" b="1" dirty="0">
                <a:latin typeface="+mn-lt"/>
              </a:rPr>
              <a:t>GPS Antenne am Traktor und Gerät: </a:t>
            </a:r>
            <a:r>
              <a:rPr lang="de-DE" sz="2000" dirty="0">
                <a:latin typeface="+mn-lt"/>
              </a:rPr>
              <a:t>Gerät hält die Spur – keine Fehlstellen und Überlappung – Neigungskompensation erforderlich </a:t>
            </a:r>
            <a:r>
              <a:rPr lang="de-DE" sz="2000" i="1" dirty="0">
                <a:latin typeface="+mn-lt"/>
              </a:rPr>
              <a:t>(Ausgleich durch den </a:t>
            </a:r>
            <a:r>
              <a:rPr lang="de-DE" sz="2000" i="1" dirty="0" smtClean="0">
                <a:latin typeface="+mn-lt"/>
              </a:rPr>
              <a:t>Traktor)</a:t>
            </a:r>
            <a:endParaRPr lang="de-DE" sz="2000" i="1" dirty="0">
              <a:latin typeface="+mn-lt"/>
            </a:endParaRPr>
          </a:p>
        </p:txBody>
      </p:sp>
      <p:sp>
        <p:nvSpPr>
          <p:cNvPr id="8" name="Inhaltsplatzhalter 12"/>
          <p:cNvSpPr txBox="1">
            <a:spLocks/>
          </p:cNvSpPr>
          <p:nvPr/>
        </p:nvSpPr>
        <p:spPr bwMode="auto">
          <a:xfrm>
            <a:off x="4827997" y="4888287"/>
            <a:ext cx="320802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lvl1pPr marL="342900" indent="-342900" algn="l" defTabSz="457200" rtl="0" eaLnBrk="0" fontAlgn="base" hangingPunct="0">
              <a:spcBef>
                <a:spcPct val="20000"/>
              </a:spcBef>
              <a:spcAft>
                <a:spcPct val="0"/>
              </a:spcAft>
              <a:buClr>
                <a:srgbClr val="71AD2A"/>
              </a:buClr>
              <a:buFont typeface="Arial Unicode MS" pitchFamily="34" charset="-128"/>
              <a:buChar char="»"/>
              <a:defRPr sz="24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71AD2A"/>
              </a:buClr>
              <a:buFont typeface="Univers" pitchFamily="34" charset="0"/>
              <a:buChar char="›"/>
              <a:defRPr sz="2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71AD2A"/>
              </a:buClr>
              <a:buFont typeface="Arial Unicode MS" pitchFamily="34" charset="-128"/>
              <a:buChar char="›"/>
              <a:defRPr sz="20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71AD2A"/>
              </a:buClr>
              <a:buFont typeface="Arial Unicode MS" pitchFamily="34" charset="-128"/>
              <a:buChar char="›"/>
              <a:defRPr>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71AD2A"/>
              </a:buClr>
              <a:buFont typeface="Wingdings" pitchFamily="2" charset="2"/>
              <a:buChar char="§"/>
              <a:defRPr>
                <a:solidFill>
                  <a:schemeClr val="tx1"/>
                </a:solidFill>
                <a:latin typeface="+mn-lt"/>
                <a:ea typeface="+mn-ea"/>
                <a:cs typeface="+mn-cs"/>
              </a:defRPr>
            </a:lvl5pPr>
            <a:lvl6pPr marL="25146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9718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34290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38862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9pPr>
          </a:lstStyle>
          <a:p>
            <a:pPr marL="0" indent="0">
              <a:buFont typeface="Arial Unicode MS" pitchFamily="34" charset="-128"/>
              <a:buNone/>
            </a:pPr>
            <a:r>
              <a:rPr lang="de-DE" sz="1000" kern="0" dirty="0" smtClean="0"/>
              <a:t>Quelle: Landwirtschaftskammer Oberösterreich</a:t>
            </a:r>
            <a:endParaRPr lang="de-DE" sz="1000" kern="0" dirty="0"/>
          </a:p>
        </p:txBody>
      </p:sp>
      <p:pic>
        <p:nvPicPr>
          <p:cNvPr id="9" name="Grafik 8">
            <a:hlinkClick r:id="rId3"/>
          </p:cNvPr>
          <p:cNvPicPr>
            <a:picLocks noChangeAspect="1"/>
          </p:cNvPicPr>
          <p:nvPr/>
        </p:nvPicPr>
        <p:blipFill>
          <a:blip r:embed="rId4"/>
          <a:stretch>
            <a:fillRect/>
          </a:stretch>
        </p:blipFill>
        <p:spPr>
          <a:xfrm>
            <a:off x="8588230" y="188913"/>
            <a:ext cx="951058" cy="969348"/>
          </a:xfrm>
          <a:prstGeom prst="rect">
            <a:avLst/>
          </a:prstGeom>
        </p:spPr>
      </p:pic>
    </p:spTree>
    <p:extLst>
      <p:ext uri="{BB962C8B-B14F-4D97-AF65-F5344CB8AC3E}">
        <p14:creationId xmlns:p14="http://schemas.microsoft.com/office/powerpoint/2010/main" val="22506475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Lösung (2) - Aktive Anbaugerätesteuerung</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28</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7" name="Textfeld 6"/>
          <p:cNvSpPr txBox="1"/>
          <p:nvPr/>
        </p:nvSpPr>
        <p:spPr>
          <a:xfrm>
            <a:off x="1096598" y="4828553"/>
            <a:ext cx="7541345" cy="2000548"/>
          </a:xfrm>
          <a:prstGeom prst="rect">
            <a:avLst/>
          </a:prstGeom>
          <a:noFill/>
        </p:spPr>
        <p:txBody>
          <a:bodyPr wrap="square" rtlCol="0">
            <a:spAutoFit/>
          </a:bodyPr>
          <a:lstStyle/>
          <a:p>
            <a:pPr algn="l"/>
            <a:r>
              <a:rPr lang="de-DE" sz="2000" b="1" dirty="0">
                <a:latin typeface="+mn-lt"/>
              </a:rPr>
              <a:t>GPS Antenne am Traktor und Gerät: </a:t>
            </a:r>
            <a:r>
              <a:rPr lang="de-DE" sz="2000" dirty="0">
                <a:latin typeface="+mn-lt"/>
              </a:rPr>
              <a:t>Gerät hält die Spur – keine Fehlstellen und Überlappung </a:t>
            </a:r>
            <a:r>
              <a:rPr lang="de-DE" sz="2000" dirty="0" smtClean="0">
                <a:latin typeface="+mn-lt"/>
              </a:rPr>
              <a:t>– Neigungs- und Lenkwinkelsensor erforderlich </a:t>
            </a:r>
          </a:p>
          <a:p>
            <a:pPr algn="l"/>
            <a:r>
              <a:rPr lang="de-DE" sz="2000" i="1" dirty="0" smtClean="0">
                <a:latin typeface="+mn-lt"/>
              </a:rPr>
              <a:t>(</a:t>
            </a:r>
            <a:r>
              <a:rPr lang="de-DE" sz="2000" i="1" dirty="0">
                <a:latin typeface="+mn-lt"/>
              </a:rPr>
              <a:t>Ausgleich durch </a:t>
            </a:r>
            <a:r>
              <a:rPr lang="de-DE" sz="2000" i="1" dirty="0" smtClean="0">
                <a:latin typeface="+mn-lt"/>
              </a:rPr>
              <a:t>aktive Lenkung des Gerätes durch Unterlenker, Lenkachse, Deichsel, Verschieberahmen)</a:t>
            </a:r>
            <a:endParaRPr lang="de-DE" sz="2000" i="1" dirty="0">
              <a:latin typeface="+mn-lt"/>
            </a:endParaRPr>
          </a:p>
          <a:p>
            <a:r>
              <a:rPr lang="de-DE" dirty="0" smtClean="0"/>
              <a:t> </a:t>
            </a:r>
            <a:endParaRPr lang="de-DE" dirty="0"/>
          </a:p>
        </p:txBody>
      </p:sp>
      <p:sp>
        <p:nvSpPr>
          <p:cNvPr id="10" name="Inhaltsplatzhalter 12"/>
          <p:cNvSpPr txBox="1">
            <a:spLocks/>
          </p:cNvSpPr>
          <p:nvPr/>
        </p:nvSpPr>
        <p:spPr bwMode="auto">
          <a:xfrm>
            <a:off x="7113240" y="4582332"/>
            <a:ext cx="320802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lvl1pPr marL="342900" indent="-342900" algn="l" defTabSz="457200" rtl="0" eaLnBrk="0" fontAlgn="base" hangingPunct="0">
              <a:spcBef>
                <a:spcPct val="20000"/>
              </a:spcBef>
              <a:spcAft>
                <a:spcPct val="0"/>
              </a:spcAft>
              <a:buClr>
                <a:srgbClr val="71AD2A"/>
              </a:buClr>
              <a:buFont typeface="Arial Unicode MS" pitchFamily="34" charset="-128"/>
              <a:buChar char="»"/>
              <a:defRPr sz="24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71AD2A"/>
              </a:buClr>
              <a:buFont typeface="Univers" pitchFamily="34" charset="0"/>
              <a:buChar char="›"/>
              <a:defRPr sz="2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71AD2A"/>
              </a:buClr>
              <a:buFont typeface="Arial Unicode MS" pitchFamily="34" charset="-128"/>
              <a:buChar char="›"/>
              <a:defRPr sz="20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71AD2A"/>
              </a:buClr>
              <a:buFont typeface="Arial Unicode MS" pitchFamily="34" charset="-128"/>
              <a:buChar char="›"/>
              <a:defRPr>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71AD2A"/>
              </a:buClr>
              <a:buFont typeface="Wingdings" pitchFamily="2" charset="2"/>
              <a:buChar char="§"/>
              <a:defRPr>
                <a:solidFill>
                  <a:schemeClr val="tx1"/>
                </a:solidFill>
                <a:latin typeface="+mn-lt"/>
                <a:ea typeface="+mn-ea"/>
                <a:cs typeface="+mn-cs"/>
              </a:defRPr>
            </a:lvl5pPr>
            <a:lvl6pPr marL="25146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9718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34290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38862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9pPr>
          </a:lstStyle>
          <a:p>
            <a:pPr marL="0" indent="0">
              <a:buFont typeface="Arial Unicode MS" pitchFamily="34" charset="-128"/>
              <a:buNone/>
            </a:pPr>
            <a:r>
              <a:rPr lang="de-DE" sz="1000" kern="0" dirty="0" smtClean="0"/>
              <a:t>Quelle: John Deere</a:t>
            </a:r>
            <a:endParaRPr lang="de-DE" sz="1000" kern="0" dirty="0"/>
          </a:p>
        </p:txBody>
      </p:sp>
      <p:pic>
        <p:nvPicPr>
          <p:cNvPr id="14" name="Inhaltsplatzhalter 13"/>
          <p:cNvPicPr>
            <a:picLocks noGrp="1" noChangeAspect="1"/>
          </p:cNvPicPr>
          <p:nvPr>
            <p:ph idx="1"/>
          </p:nvPr>
        </p:nvPicPr>
        <p:blipFill>
          <a:blip r:embed="rId2"/>
          <a:stretch>
            <a:fillRect/>
          </a:stretch>
        </p:blipFill>
        <p:spPr>
          <a:xfrm>
            <a:off x="1410413" y="785706"/>
            <a:ext cx="6913716" cy="3796626"/>
          </a:xfrm>
          <a:prstGeom prst="rect">
            <a:avLst/>
          </a:prstGeom>
        </p:spPr>
      </p:pic>
      <p:pic>
        <p:nvPicPr>
          <p:cNvPr id="8" name="Grafik 7">
            <a:hlinkClick r:id="rId3"/>
          </p:cNvPr>
          <p:cNvPicPr>
            <a:picLocks noChangeAspect="1"/>
          </p:cNvPicPr>
          <p:nvPr/>
        </p:nvPicPr>
        <p:blipFill>
          <a:blip r:embed="rId4"/>
          <a:stretch>
            <a:fillRect/>
          </a:stretch>
        </p:blipFill>
        <p:spPr>
          <a:xfrm>
            <a:off x="8588230" y="188913"/>
            <a:ext cx="951058" cy="969348"/>
          </a:xfrm>
          <a:prstGeom prst="rect">
            <a:avLst/>
          </a:prstGeom>
        </p:spPr>
      </p:pic>
    </p:spTree>
    <p:extLst>
      <p:ext uri="{BB962C8B-B14F-4D97-AF65-F5344CB8AC3E}">
        <p14:creationId xmlns:p14="http://schemas.microsoft.com/office/powerpoint/2010/main" val="12584248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8000" y="188912"/>
            <a:ext cx="8718550" cy="1007840"/>
          </a:xfrm>
        </p:spPr>
        <p:txBody>
          <a:bodyPr/>
          <a:lstStyle/>
          <a:p>
            <a:r>
              <a:rPr lang="de-DE" dirty="0" smtClean="0"/>
              <a:t>Aktive Anbaugerätesteuerung (Achsschenkellenkung)</a:t>
            </a:r>
            <a:endParaRPr lang="de-DE" dirty="0"/>
          </a:p>
        </p:txBody>
      </p:sp>
      <p:pic>
        <p:nvPicPr>
          <p:cNvPr id="6" name="Inhaltsplatzhalter 5"/>
          <p:cNvPicPr>
            <a:picLocks noGrp="1" noChangeAspect="1"/>
          </p:cNvPicPr>
          <p:nvPr>
            <p:ph idx="1"/>
          </p:nvPr>
        </p:nvPicPr>
        <p:blipFill rotWithShape="1">
          <a:blip r:embed="rId2"/>
          <a:srcRect l="25537" t="24007" r="21352" b="10348"/>
          <a:stretch/>
        </p:blipFill>
        <p:spPr>
          <a:xfrm>
            <a:off x="803467" y="1082763"/>
            <a:ext cx="8127608" cy="4036473"/>
          </a:xfrm>
          <a:prstGeom prst="rect">
            <a:avLst/>
          </a:prstGeom>
        </p:spPr>
      </p:pic>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29</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7" name="Textfeld 6"/>
          <p:cNvSpPr txBox="1"/>
          <p:nvPr/>
        </p:nvSpPr>
        <p:spPr>
          <a:xfrm>
            <a:off x="6717432" y="5152205"/>
            <a:ext cx="3024336" cy="246221"/>
          </a:xfrm>
          <a:prstGeom prst="rect">
            <a:avLst/>
          </a:prstGeom>
          <a:noFill/>
        </p:spPr>
        <p:txBody>
          <a:bodyPr wrap="square" rtlCol="0">
            <a:spAutoFit/>
          </a:bodyPr>
          <a:lstStyle/>
          <a:p>
            <a:r>
              <a:rPr lang="de-DE" sz="1000" dirty="0" smtClean="0">
                <a:latin typeface="+mn-lt"/>
              </a:rPr>
              <a:t>Quelle: Geo-Konzept </a:t>
            </a:r>
            <a:endParaRPr lang="de-DE" sz="1000" dirty="0">
              <a:latin typeface="+mn-lt"/>
            </a:endParaRPr>
          </a:p>
        </p:txBody>
      </p:sp>
      <p:sp>
        <p:nvSpPr>
          <p:cNvPr id="8" name="Textfeld 7"/>
          <p:cNvSpPr txBox="1"/>
          <p:nvPr/>
        </p:nvSpPr>
        <p:spPr>
          <a:xfrm>
            <a:off x="1096598" y="5556944"/>
            <a:ext cx="7541345" cy="1077218"/>
          </a:xfrm>
          <a:prstGeom prst="rect">
            <a:avLst/>
          </a:prstGeom>
          <a:noFill/>
        </p:spPr>
        <p:txBody>
          <a:bodyPr wrap="square" rtlCol="0">
            <a:spAutoFit/>
          </a:bodyPr>
          <a:lstStyle/>
          <a:p>
            <a:pPr algn="l"/>
            <a:r>
              <a:rPr lang="de-DE" sz="2000" dirty="0" smtClean="0">
                <a:latin typeface="+mn-lt"/>
              </a:rPr>
              <a:t>Räder der Achse des Anbaugerätes werden aktiv gelenkt und halten die Spur</a:t>
            </a:r>
            <a:endParaRPr lang="de-DE" sz="2000" dirty="0">
              <a:latin typeface="+mn-lt"/>
            </a:endParaRPr>
          </a:p>
          <a:p>
            <a:r>
              <a:rPr lang="de-DE" dirty="0" smtClean="0">
                <a:latin typeface="+mn-lt"/>
              </a:rPr>
              <a:t> </a:t>
            </a:r>
            <a:endParaRPr lang="de-DE" dirty="0">
              <a:latin typeface="+mn-lt"/>
            </a:endParaRPr>
          </a:p>
        </p:txBody>
      </p:sp>
    </p:spTree>
    <p:extLst>
      <p:ext uri="{BB962C8B-B14F-4D97-AF65-F5344CB8AC3E}">
        <p14:creationId xmlns:p14="http://schemas.microsoft.com/office/powerpoint/2010/main" val="13399852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Führungsart: A–B Modus Anwendung </a:t>
            </a:r>
            <a:endParaRPr lang="de-DE" dirty="0"/>
          </a:p>
        </p:txBody>
      </p:sp>
      <p:sp>
        <p:nvSpPr>
          <p:cNvPr id="3" name="Inhaltsplatzhalter 2"/>
          <p:cNvSpPr>
            <a:spLocks noGrp="1"/>
          </p:cNvSpPr>
          <p:nvPr>
            <p:ph idx="1"/>
          </p:nvPr>
        </p:nvSpPr>
        <p:spPr>
          <a:xfrm>
            <a:off x="508000" y="1274524"/>
            <a:ext cx="8915400" cy="4497387"/>
          </a:xfrm>
        </p:spPr>
        <p:txBody>
          <a:bodyPr/>
          <a:lstStyle/>
          <a:p>
            <a:r>
              <a:rPr lang="de-DE" sz="2000" dirty="0" smtClean="0"/>
              <a:t>Fahrspur </a:t>
            </a:r>
            <a:r>
              <a:rPr lang="de-DE" sz="2000" dirty="0"/>
              <a:t>wird durch das Setzen der Punkte A und B definiert</a:t>
            </a:r>
            <a:endParaRPr lang="de-DE" sz="2000" dirty="0" smtClean="0"/>
          </a:p>
          <a:p>
            <a:r>
              <a:rPr lang="de-DE" sz="2000" dirty="0" smtClean="0"/>
              <a:t>alle </a:t>
            </a:r>
            <a:r>
              <a:rPr lang="de-DE" sz="2000" dirty="0"/>
              <a:t>weiteren Fahrspuren werden in gleichmäßigem Abstand </a:t>
            </a:r>
            <a:r>
              <a:rPr lang="de-DE" sz="2000" dirty="0" smtClean="0"/>
              <a:t>(</a:t>
            </a:r>
            <a:r>
              <a:rPr lang="de-DE" sz="2000" dirty="0"/>
              <a:t>entsprechend der eingestellten Arbeitsbreite) zur ersten Fahrspur verlaufen</a:t>
            </a:r>
          </a:p>
          <a:p>
            <a:r>
              <a:rPr lang="de-DE" sz="2000" dirty="0" smtClean="0"/>
              <a:t>durch </a:t>
            </a:r>
            <a:r>
              <a:rPr lang="de-DE" sz="2000" dirty="0"/>
              <a:t>Bearbeitung jeder </a:t>
            </a:r>
            <a:r>
              <a:rPr lang="de-DE" sz="2000" dirty="0" smtClean="0"/>
              <a:t>zweiten </a:t>
            </a:r>
            <a:r>
              <a:rPr lang="de-DE" sz="2000" dirty="0"/>
              <a:t>Spur können enge Wendemanöver </a:t>
            </a:r>
            <a:r>
              <a:rPr lang="de-DE" sz="2000" dirty="0" smtClean="0"/>
              <a:t>vermieden werden </a:t>
            </a:r>
            <a:endParaRPr lang="de-DE" sz="2000" dirty="0"/>
          </a:p>
          <a:p>
            <a:r>
              <a:rPr lang="de-DE" sz="2000" dirty="0" smtClean="0"/>
              <a:t>Arbeiten </a:t>
            </a:r>
            <a:r>
              <a:rPr lang="de-DE" sz="2000" dirty="0"/>
              <a:t>mit mehreren Maschinen </a:t>
            </a:r>
            <a:r>
              <a:rPr lang="de-DE" sz="2000" dirty="0" smtClean="0"/>
              <a:t>mit gleicher </a:t>
            </a:r>
            <a:r>
              <a:rPr lang="de-DE" sz="2000" dirty="0"/>
              <a:t>Arbeitsbreite auf einem </a:t>
            </a:r>
            <a:r>
              <a:rPr lang="de-DE" sz="2000" dirty="0" smtClean="0"/>
              <a:t>Schlag möglich</a:t>
            </a:r>
            <a:endParaRPr lang="de-DE" sz="2000" dirty="0"/>
          </a:p>
          <a:p>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a:blip r:embed="rId2"/>
          <a:stretch>
            <a:fillRect/>
          </a:stretch>
        </p:blipFill>
        <p:spPr>
          <a:xfrm>
            <a:off x="508000" y="4097560"/>
            <a:ext cx="3786210" cy="2119883"/>
          </a:xfrm>
          <a:prstGeom prst="rect">
            <a:avLst/>
          </a:prstGeom>
        </p:spPr>
      </p:pic>
      <p:sp>
        <p:nvSpPr>
          <p:cNvPr id="7" name="Textfeld 6"/>
          <p:cNvSpPr txBox="1"/>
          <p:nvPr/>
        </p:nvSpPr>
        <p:spPr>
          <a:xfrm>
            <a:off x="2436037" y="6247923"/>
            <a:ext cx="1872208" cy="246221"/>
          </a:xfrm>
          <a:prstGeom prst="rect">
            <a:avLst/>
          </a:prstGeom>
          <a:noFill/>
        </p:spPr>
        <p:txBody>
          <a:bodyPr wrap="square" rtlCol="0">
            <a:spAutoFit/>
          </a:bodyPr>
          <a:lstStyle/>
          <a:p>
            <a:r>
              <a:rPr lang="de-DE" sz="1000" dirty="0" smtClean="0">
                <a:latin typeface="+mn-lt"/>
              </a:rPr>
              <a:t>Quelle: Claas Lenksysteme</a:t>
            </a:r>
            <a:endParaRPr lang="de-DE" sz="1000" dirty="0">
              <a:latin typeface="+mn-lt"/>
            </a:endParaRPr>
          </a:p>
        </p:txBody>
      </p:sp>
      <p:pic>
        <p:nvPicPr>
          <p:cNvPr id="9" name="Grafik 8"/>
          <p:cNvPicPr>
            <a:picLocks noChangeAspect="1"/>
          </p:cNvPicPr>
          <p:nvPr/>
        </p:nvPicPr>
        <p:blipFill>
          <a:blip r:embed="rId3"/>
          <a:stretch>
            <a:fillRect/>
          </a:stretch>
        </p:blipFill>
        <p:spPr>
          <a:xfrm>
            <a:off x="4815483" y="4097560"/>
            <a:ext cx="4086643" cy="2119884"/>
          </a:xfrm>
          <a:prstGeom prst="rect">
            <a:avLst/>
          </a:prstGeom>
        </p:spPr>
      </p:pic>
      <p:sp>
        <p:nvSpPr>
          <p:cNvPr id="10" name="Textfeld 9"/>
          <p:cNvSpPr txBox="1"/>
          <p:nvPr/>
        </p:nvSpPr>
        <p:spPr>
          <a:xfrm>
            <a:off x="6711455" y="6247923"/>
            <a:ext cx="2664296" cy="246221"/>
          </a:xfrm>
          <a:prstGeom prst="rect">
            <a:avLst/>
          </a:prstGeom>
          <a:noFill/>
        </p:spPr>
        <p:txBody>
          <a:bodyPr wrap="square" rtlCol="0">
            <a:spAutoFit/>
          </a:bodyPr>
          <a:lstStyle/>
          <a:p>
            <a:r>
              <a:rPr lang="de-DE" sz="1000" dirty="0" smtClean="0">
                <a:latin typeface="+mn-lt"/>
              </a:rPr>
              <a:t>Quelle: Landtechnik </a:t>
            </a:r>
            <a:r>
              <a:rPr lang="de-DE" sz="1000" dirty="0" err="1" smtClean="0">
                <a:latin typeface="+mn-lt"/>
              </a:rPr>
              <a:t>Gradwohl</a:t>
            </a:r>
            <a:endParaRPr lang="de-DE" sz="1000" dirty="0">
              <a:latin typeface="+mn-lt"/>
            </a:endParaRPr>
          </a:p>
        </p:txBody>
      </p:sp>
      <p:pic>
        <p:nvPicPr>
          <p:cNvPr id="11" name="Grafik 10">
            <a:hlinkClick r:id="rId4"/>
          </p:cNvPr>
          <p:cNvPicPr>
            <a:picLocks noChangeAspect="1"/>
          </p:cNvPicPr>
          <p:nvPr/>
        </p:nvPicPr>
        <p:blipFill rotWithShape="1">
          <a:blip r:embed="rId5"/>
          <a:srcRect l="24387" r="24401"/>
          <a:stretch/>
        </p:blipFill>
        <p:spPr>
          <a:xfrm>
            <a:off x="8408630" y="980728"/>
            <a:ext cx="947418" cy="972734"/>
          </a:xfrm>
          <a:prstGeom prst="rect">
            <a:avLst/>
          </a:prstGeom>
        </p:spPr>
      </p:pic>
    </p:spTree>
    <p:extLst>
      <p:ext uri="{BB962C8B-B14F-4D97-AF65-F5344CB8AC3E}">
        <p14:creationId xmlns:p14="http://schemas.microsoft.com/office/powerpoint/2010/main" val="715481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Aktive Anbaugerätesteuerung (Deichsellenkung)</a:t>
            </a:r>
            <a:endParaRPr lang="de-DE" dirty="0"/>
          </a:p>
        </p:txBody>
      </p:sp>
      <p:sp>
        <p:nvSpPr>
          <p:cNvPr id="3" name="Inhaltsplatzhalter 2"/>
          <p:cNvSpPr>
            <a:spLocks noGrp="1"/>
          </p:cNvSpPr>
          <p:nvPr>
            <p:ph idx="1"/>
          </p:nvPr>
        </p:nvSpPr>
        <p:spPr>
          <a:xfrm>
            <a:off x="508000" y="5013176"/>
            <a:ext cx="8915400" cy="1257449"/>
          </a:xfrm>
        </p:spPr>
        <p:txBody>
          <a:bodyPr/>
          <a:lstStyle/>
          <a:p>
            <a:r>
              <a:rPr lang="de-DE" sz="2000" dirty="0" smtClean="0"/>
              <a:t>Zugdeichsel </a:t>
            </a:r>
            <a:r>
              <a:rPr lang="de-DE" sz="2000" dirty="0"/>
              <a:t>mit einem hydraulischen </a:t>
            </a:r>
            <a:r>
              <a:rPr lang="de-DE" sz="2000" dirty="0" smtClean="0"/>
              <a:t>Steuerzylinder</a:t>
            </a:r>
          </a:p>
          <a:p>
            <a:r>
              <a:rPr lang="de-DE" sz="2000" dirty="0"/>
              <a:t>Deichselsteuerung arbeitet mit zwei auf der Deichsel angebrachten Sensoren, die jederzeit den Winkel der Deichsel gegenüber dem Schlepper angeben</a:t>
            </a:r>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30</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rotWithShape="1">
          <a:blip r:embed="rId2"/>
          <a:srcRect l="25285" t="17677" r="23104" b="17677"/>
          <a:stretch/>
        </p:blipFill>
        <p:spPr>
          <a:xfrm>
            <a:off x="642107" y="1321764"/>
            <a:ext cx="8450336" cy="3547396"/>
          </a:xfrm>
          <a:prstGeom prst="rect">
            <a:avLst/>
          </a:prstGeom>
        </p:spPr>
      </p:pic>
      <p:sp>
        <p:nvSpPr>
          <p:cNvPr id="7" name="Textfeld 6"/>
          <p:cNvSpPr txBox="1"/>
          <p:nvPr/>
        </p:nvSpPr>
        <p:spPr>
          <a:xfrm>
            <a:off x="6881664" y="4869160"/>
            <a:ext cx="3024336" cy="246221"/>
          </a:xfrm>
          <a:prstGeom prst="rect">
            <a:avLst/>
          </a:prstGeom>
          <a:noFill/>
        </p:spPr>
        <p:txBody>
          <a:bodyPr wrap="square" rtlCol="0">
            <a:spAutoFit/>
          </a:bodyPr>
          <a:lstStyle/>
          <a:p>
            <a:r>
              <a:rPr lang="de-DE" sz="1000" dirty="0" smtClean="0">
                <a:latin typeface="+mn-lt"/>
              </a:rPr>
              <a:t>Quelle: Geo-Konzept </a:t>
            </a:r>
            <a:endParaRPr lang="de-DE" sz="1000" dirty="0">
              <a:latin typeface="+mn-lt"/>
            </a:endParaRPr>
          </a:p>
        </p:txBody>
      </p:sp>
      <p:pic>
        <p:nvPicPr>
          <p:cNvPr id="8" name="Grafik 7">
            <a:hlinkClick r:id="rId3"/>
          </p:cNvPr>
          <p:cNvPicPr>
            <a:picLocks noChangeAspect="1"/>
          </p:cNvPicPr>
          <p:nvPr/>
        </p:nvPicPr>
        <p:blipFill>
          <a:blip r:embed="rId4"/>
          <a:stretch>
            <a:fillRect/>
          </a:stretch>
        </p:blipFill>
        <p:spPr>
          <a:xfrm>
            <a:off x="8864240" y="188913"/>
            <a:ext cx="675048" cy="688030"/>
          </a:xfrm>
          <a:prstGeom prst="rect">
            <a:avLst/>
          </a:prstGeom>
        </p:spPr>
      </p:pic>
    </p:spTree>
    <p:extLst>
      <p:ext uri="{BB962C8B-B14F-4D97-AF65-F5344CB8AC3E}">
        <p14:creationId xmlns:p14="http://schemas.microsoft.com/office/powerpoint/2010/main" val="24858819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Aktive Anbaugerätesteuerung (Verschiebrahmen)</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31</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rotWithShape="1">
          <a:blip r:embed="rId2"/>
          <a:srcRect l="26739" t="20263" r="22377" b="13798"/>
          <a:stretch/>
        </p:blipFill>
        <p:spPr>
          <a:xfrm>
            <a:off x="866165" y="898343"/>
            <a:ext cx="7992888" cy="3538770"/>
          </a:xfrm>
          <a:prstGeom prst="rect">
            <a:avLst/>
          </a:prstGeom>
        </p:spPr>
      </p:pic>
      <p:sp>
        <p:nvSpPr>
          <p:cNvPr id="8" name="Textfeld 7"/>
          <p:cNvSpPr txBox="1"/>
          <p:nvPr/>
        </p:nvSpPr>
        <p:spPr>
          <a:xfrm>
            <a:off x="6514952" y="4361419"/>
            <a:ext cx="3024336" cy="246221"/>
          </a:xfrm>
          <a:prstGeom prst="rect">
            <a:avLst/>
          </a:prstGeom>
          <a:noFill/>
        </p:spPr>
        <p:txBody>
          <a:bodyPr wrap="square" rtlCol="0">
            <a:spAutoFit/>
          </a:bodyPr>
          <a:lstStyle/>
          <a:p>
            <a:r>
              <a:rPr lang="de-DE" sz="1000" dirty="0" smtClean="0">
                <a:latin typeface="+mn-lt"/>
              </a:rPr>
              <a:t>Quelle: Geo-Konzept </a:t>
            </a:r>
            <a:endParaRPr lang="de-DE" sz="1000" dirty="0">
              <a:latin typeface="+mn-lt"/>
            </a:endParaRPr>
          </a:p>
        </p:txBody>
      </p:sp>
      <p:sp>
        <p:nvSpPr>
          <p:cNvPr id="7" name="Inhaltsplatzhalter 6"/>
          <p:cNvSpPr>
            <a:spLocks noGrp="1"/>
          </p:cNvSpPr>
          <p:nvPr>
            <p:ph idx="1"/>
          </p:nvPr>
        </p:nvSpPr>
        <p:spPr>
          <a:xfrm>
            <a:off x="508000" y="4531946"/>
            <a:ext cx="8915400" cy="1270575"/>
          </a:xfrm>
        </p:spPr>
        <p:txBody>
          <a:bodyPr/>
          <a:lstStyle/>
          <a:p>
            <a:r>
              <a:rPr lang="de-DE" sz="2000" dirty="0" smtClean="0"/>
              <a:t>Verschieberahmen beidseitig über Dreipunktaufnahme ausgestattet</a:t>
            </a:r>
          </a:p>
          <a:p>
            <a:pPr lvl="1"/>
            <a:r>
              <a:rPr lang="de-DE" sz="1800" dirty="0" smtClean="0"/>
              <a:t>Rahmen kann flexibel und mit geringen Aufwand an verschiedenen Schleppern und Anbaugeräten angebaut werden</a:t>
            </a:r>
          </a:p>
          <a:p>
            <a:pPr lvl="1"/>
            <a:r>
              <a:rPr lang="de-DE" sz="1800" dirty="0" smtClean="0"/>
              <a:t>Gelenkt wird der hydraulische Verschieberahmen und somit das Anbaugerät</a:t>
            </a:r>
          </a:p>
          <a:p>
            <a:pPr lvl="1"/>
            <a:r>
              <a:rPr lang="de-DE" sz="1800" dirty="0" smtClean="0"/>
              <a:t>Zugfahrzeug kann mit oder ohne Lenksystem ausgestattet werden</a:t>
            </a:r>
          </a:p>
          <a:p>
            <a:r>
              <a:rPr lang="de-DE" sz="2000" dirty="0" smtClean="0"/>
              <a:t>Einsatz im Weinbau und Sonderkulturen</a:t>
            </a:r>
            <a:endParaRPr lang="de-DE" sz="2000" dirty="0"/>
          </a:p>
        </p:txBody>
      </p:sp>
    </p:spTree>
    <p:extLst>
      <p:ext uri="{BB962C8B-B14F-4D97-AF65-F5344CB8AC3E}">
        <p14:creationId xmlns:p14="http://schemas.microsoft.com/office/powerpoint/2010/main" val="8172514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Nutzen - Anbaugerätesteuerung</a:t>
            </a:r>
            <a:endParaRPr lang="de-DE" dirty="0"/>
          </a:p>
        </p:txBody>
      </p:sp>
      <p:sp>
        <p:nvSpPr>
          <p:cNvPr id="3" name="Inhaltsplatzhalter 2"/>
          <p:cNvSpPr>
            <a:spLocks noGrp="1"/>
          </p:cNvSpPr>
          <p:nvPr>
            <p:ph idx="1"/>
          </p:nvPr>
        </p:nvSpPr>
        <p:spPr>
          <a:xfrm>
            <a:off x="508000" y="1412776"/>
            <a:ext cx="8915400" cy="4857849"/>
          </a:xfrm>
        </p:spPr>
        <p:txBody>
          <a:bodyPr/>
          <a:lstStyle/>
          <a:p>
            <a:r>
              <a:rPr lang="de-DE" sz="2200" dirty="0" smtClean="0"/>
              <a:t>Einsparung von Maschinenkapazitäten</a:t>
            </a:r>
          </a:p>
          <a:p>
            <a:pPr lvl="1"/>
            <a:r>
              <a:rPr lang="de-DE" sz="2000" dirty="0" smtClean="0"/>
              <a:t>Steigerung der Flächenleistung</a:t>
            </a:r>
          </a:p>
          <a:p>
            <a:pPr lvl="1"/>
            <a:r>
              <a:rPr lang="de-DE" sz="2000" dirty="0" smtClean="0"/>
              <a:t>Unabhängigkeit von Arbeitsbreiten</a:t>
            </a:r>
          </a:p>
          <a:p>
            <a:pPr lvl="1"/>
            <a:r>
              <a:rPr lang="de-DE" sz="2000" dirty="0" smtClean="0"/>
              <a:t>Höchste Präzision am Hang </a:t>
            </a:r>
          </a:p>
          <a:p>
            <a:pPr marL="457200" lvl="1" indent="0">
              <a:buNone/>
            </a:pPr>
            <a:endParaRPr lang="de-DE" dirty="0" smtClean="0"/>
          </a:p>
          <a:p>
            <a:r>
              <a:rPr lang="de-DE" sz="2200" dirty="0" smtClean="0"/>
              <a:t>Geringere Hackverluste</a:t>
            </a:r>
          </a:p>
          <a:p>
            <a:pPr lvl="1"/>
            <a:r>
              <a:rPr lang="de-DE" sz="2000" dirty="0" smtClean="0"/>
              <a:t>Einsparung von Herbiziden</a:t>
            </a:r>
          </a:p>
          <a:p>
            <a:pPr lvl="1"/>
            <a:r>
              <a:rPr lang="de-DE" sz="2000" dirty="0" smtClean="0"/>
              <a:t>Steigerung der Arbeitsqualität</a:t>
            </a:r>
          </a:p>
          <a:p>
            <a:pPr lvl="1"/>
            <a:r>
              <a:rPr lang="de-DE" sz="2000" dirty="0" smtClean="0"/>
              <a:t>Steigerung des Ertrags</a:t>
            </a:r>
          </a:p>
          <a:p>
            <a:pPr lvl="1"/>
            <a:r>
              <a:rPr lang="de-DE" sz="2000" dirty="0" smtClean="0"/>
              <a:t>Steigerung der Marktleistung</a:t>
            </a:r>
          </a:p>
          <a:p>
            <a:pPr lvl="1"/>
            <a:endParaRPr lang="de-DE" dirty="0" smtClean="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32</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rotWithShape="1">
          <a:blip r:embed="rId3"/>
          <a:srcRect l="54318" t="23273" r="16111" b="22425"/>
          <a:stretch/>
        </p:blipFill>
        <p:spPr>
          <a:xfrm>
            <a:off x="6026042" y="1844824"/>
            <a:ext cx="3513246" cy="4221910"/>
          </a:xfrm>
          <a:prstGeom prst="rect">
            <a:avLst/>
          </a:prstGeom>
        </p:spPr>
      </p:pic>
      <p:sp>
        <p:nvSpPr>
          <p:cNvPr id="7" name="Textfeld 6"/>
          <p:cNvSpPr txBox="1"/>
          <p:nvPr/>
        </p:nvSpPr>
        <p:spPr>
          <a:xfrm>
            <a:off x="7372276" y="6080986"/>
            <a:ext cx="3024336" cy="246221"/>
          </a:xfrm>
          <a:prstGeom prst="rect">
            <a:avLst/>
          </a:prstGeom>
          <a:noFill/>
        </p:spPr>
        <p:txBody>
          <a:bodyPr wrap="square" rtlCol="0">
            <a:spAutoFit/>
          </a:bodyPr>
          <a:lstStyle/>
          <a:p>
            <a:r>
              <a:rPr lang="de-DE" sz="1000" dirty="0" smtClean="0">
                <a:latin typeface="+mn-lt"/>
              </a:rPr>
              <a:t>Quelle: Geo-Konzept </a:t>
            </a:r>
            <a:endParaRPr lang="de-DE" sz="1000" dirty="0">
              <a:latin typeface="+mn-lt"/>
            </a:endParaRPr>
          </a:p>
        </p:txBody>
      </p:sp>
    </p:spTree>
    <p:extLst>
      <p:ext uri="{BB962C8B-B14F-4D97-AF65-F5344CB8AC3E}">
        <p14:creationId xmlns:p14="http://schemas.microsoft.com/office/powerpoint/2010/main" val="23932114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514350" indent="-514350">
              <a:buFont typeface="+mj-lt"/>
              <a:buAutoNum type="alphaLcParenR" startAt="3"/>
            </a:pPr>
            <a:r>
              <a:rPr lang="de-DE" dirty="0" smtClean="0"/>
              <a:t>GNSS-Signal-Mehrwegeffekte</a:t>
            </a:r>
            <a:endParaRPr lang="de-DE" dirty="0"/>
          </a:p>
        </p:txBody>
      </p:sp>
      <p:sp>
        <p:nvSpPr>
          <p:cNvPr id="3" name="Inhaltsplatzhalter 2"/>
          <p:cNvSpPr>
            <a:spLocks noGrp="1"/>
          </p:cNvSpPr>
          <p:nvPr>
            <p:ph idx="1"/>
          </p:nvPr>
        </p:nvSpPr>
        <p:spPr>
          <a:xfrm>
            <a:off x="508000" y="1412776"/>
            <a:ext cx="8915400" cy="4497387"/>
          </a:xfrm>
        </p:spPr>
        <p:txBody>
          <a:bodyPr/>
          <a:lstStyle/>
          <a:p>
            <a:r>
              <a:rPr lang="de-DE" sz="2000" dirty="0" smtClean="0"/>
              <a:t>Mehrwegeffekt (</a:t>
            </a:r>
            <a:r>
              <a:rPr lang="de-DE" sz="2000" dirty="0" err="1" smtClean="0"/>
              <a:t>multipath</a:t>
            </a:r>
            <a:r>
              <a:rPr lang="de-DE" sz="2000" dirty="0" smtClean="0"/>
              <a:t> </a:t>
            </a:r>
            <a:r>
              <a:rPr lang="de-DE" sz="2000" dirty="0" err="1" smtClean="0"/>
              <a:t>error</a:t>
            </a:r>
            <a:r>
              <a:rPr lang="de-DE" sz="2000" dirty="0" smtClean="0"/>
              <a:t>)</a:t>
            </a:r>
          </a:p>
          <a:p>
            <a:r>
              <a:rPr lang="de-DE" sz="2000" dirty="0" smtClean="0"/>
              <a:t>Satellitensignale werden an Gebäuden oder Bergen reflektiert</a:t>
            </a:r>
          </a:p>
          <a:p>
            <a:r>
              <a:rPr lang="de-DE" sz="2000" dirty="0" smtClean="0"/>
              <a:t>Signale erreichen zeitversetzt Empfänger</a:t>
            </a:r>
          </a:p>
          <a:p>
            <a:pPr lvl="1"/>
            <a:r>
              <a:rPr lang="de-DE" sz="1800" dirty="0" smtClean="0"/>
              <a:t>Positionsfehler</a:t>
            </a:r>
          </a:p>
          <a:p>
            <a:pPr lvl="1"/>
            <a:endParaRPr lang="de-DE" dirty="0" smtClean="0"/>
          </a:p>
          <a:p>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33</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a:blip r:embed="rId2"/>
          <a:stretch>
            <a:fillRect/>
          </a:stretch>
        </p:blipFill>
        <p:spPr>
          <a:xfrm>
            <a:off x="3110765" y="2636912"/>
            <a:ext cx="4678849" cy="3693097"/>
          </a:xfrm>
          <a:prstGeom prst="rect">
            <a:avLst/>
          </a:prstGeom>
        </p:spPr>
      </p:pic>
      <p:sp>
        <p:nvSpPr>
          <p:cNvPr id="7" name="Textfeld 6"/>
          <p:cNvSpPr txBox="1"/>
          <p:nvPr/>
        </p:nvSpPr>
        <p:spPr>
          <a:xfrm>
            <a:off x="5401303" y="6123673"/>
            <a:ext cx="2448272" cy="246221"/>
          </a:xfrm>
          <a:prstGeom prst="rect">
            <a:avLst/>
          </a:prstGeom>
          <a:noFill/>
        </p:spPr>
        <p:txBody>
          <a:bodyPr wrap="square" rtlCol="0">
            <a:spAutoFit/>
          </a:bodyPr>
          <a:lstStyle/>
          <a:p>
            <a:r>
              <a:rPr lang="de-DE" sz="1000" dirty="0" smtClean="0">
                <a:latin typeface="+mn-lt"/>
              </a:rPr>
              <a:t>Quelle: Kreismedienzentrum Reutlingen</a:t>
            </a:r>
            <a:endParaRPr lang="de-DE" sz="1000" dirty="0">
              <a:latin typeface="+mn-lt"/>
            </a:endParaRPr>
          </a:p>
        </p:txBody>
      </p:sp>
    </p:spTree>
    <p:extLst>
      <p:ext uri="{BB962C8B-B14F-4D97-AF65-F5344CB8AC3E}">
        <p14:creationId xmlns:p14="http://schemas.microsoft.com/office/powerpoint/2010/main" val="24646570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514350" indent="-514350">
              <a:buFont typeface="+mj-lt"/>
              <a:buAutoNum type="alphaLcParenR" startAt="4"/>
            </a:pPr>
            <a:r>
              <a:rPr lang="de-DE" dirty="0" smtClean="0"/>
              <a:t>Abschattung</a:t>
            </a:r>
            <a:endParaRPr lang="de-DE" dirty="0"/>
          </a:p>
        </p:txBody>
      </p:sp>
      <p:sp>
        <p:nvSpPr>
          <p:cNvPr id="3" name="Inhaltsplatzhalter 2"/>
          <p:cNvSpPr>
            <a:spLocks noGrp="1"/>
          </p:cNvSpPr>
          <p:nvPr>
            <p:ph idx="1"/>
          </p:nvPr>
        </p:nvSpPr>
        <p:spPr>
          <a:xfrm>
            <a:off x="508000" y="798513"/>
            <a:ext cx="8915400" cy="5217889"/>
          </a:xfrm>
        </p:spPr>
        <p:txBody>
          <a:bodyPr/>
          <a:lstStyle/>
          <a:p>
            <a:endParaRPr lang="de-DE" sz="2000" dirty="0" smtClean="0"/>
          </a:p>
          <a:p>
            <a:pPr marL="0" indent="0">
              <a:buNone/>
            </a:pPr>
            <a:r>
              <a:rPr lang="de-DE" sz="2000" i="1" dirty="0" smtClean="0"/>
              <a:t>Phänomen: „Je </a:t>
            </a:r>
            <a:r>
              <a:rPr lang="de-DE" sz="2000" i="1" dirty="0"/>
              <a:t>weiter nördlich man sich befindet, desto </a:t>
            </a:r>
            <a:r>
              <a:rPr lang="de-DE" sz="2000" i="1" dirty="0" smtClean="0"/>
              <a:t>ungenauer wird mein GNSS-Gerät“ </a:t>
            </a:r>
          </a:p>
          <a:p>
            <a:pPr marL="0" indent="0">
              <a:buNone/>
            </a:pPr>
            <a:endParaRPr lang="de-DE" sz="2000" dirty="0"/>
          </a:p>
          <a:p>
            <a:r>
              <a:rPr lang="de-DE" sz="2000" dirty="0"/>
              <a:t>Abschattung </a:t>
            </a:r>
            <a:r>
              <a:rPr lang="de-DE" sz="2000" dirty="0" smtClean="0"/>
              <a:t>bei satellitengestützten Korrektursysteme </a:t>
            </a:r>
            <a:r>
              <a:rPr lang="de-DE" sz="2000" dirty="0"/>
              <a:t>durch Hügel, Bäume,…</a:t>
            </a:r>
          </a:p>
          <a:p>
            <a:r>
              <a:rPr lang="de-DE" sz="2000" dirty="0"/>
              <a:t>Geostationärer Satellit befindet sich </a:t>
            </a:r>
            <a:endParaRPr lang="de-DE" sz="2000" dirty="0" smtClean="0"/>
          </a:p>
          <a:p>
            <a:pPr marL="0" indent="0">
              <a:buNone/>
            </a:pPr>
            <a:r>
              <a:rPr lang="de-DE" sz="2000" dirty="0"/>
              <a:t> </a:t>
            </a:r>
            <a:r>
              <a:rPr lang="de-DE" sz="2000" dirty="0" smtClean="0"/>
              <a:t>    über </a:t>
            </a:r>
            <a:r>
              <a:rPr lang="de-DE" sz="2000" dirty="0"/>
              <a:t>dem Äquator</a:t>
            </a:r>
          </a:p>
          <a:p>
            <a:pPr lvl="1"/>
            <a:r>
              <a:rPr lang="de-DE" sz="1800" dirty="0"/>
              <a:t>w</a:t>
            </a:r>
            <a:r>
              <a:rPr lang="de-DE" sz="1800" dirty="0" smtClean="0"/>
              <a:t>ird der Winkel über dem Horizont</a:t>
            </a:r>
          </a:p>
          <a:p>
            <a:pPr marL="457200" lvl="1" indent="0">
              <a:buNone/>
            </a:pPr>
            <a:r>
              <a:rPr lang="de-DE" sz="1800" dirty="0"/>
              <a:t> </a:t>
            </a:r>
            <a:r>
              <a:rPr lang="de-DE" sz="1800" dirty="0" smtClean="0"/>
              <a:t>   </a:t>
            </a:r>
            <a:r>
              <a:rPr lang="de-DE" sz="1600" dirty="0" smtClean="0"/>
              <a:t>flacher erhöht </a:t>
            </a:r>
            <a:r>
              <a:rPr lang="de-DE" sz="1600" dirty="0"/>
              <a:t>sich die Wahrscheinlichkeit </a:t>
            </a:r>
            <a:endParaRPr lang="de-DE" sz="1600" dirty="0" smtClean="0"/>
          </a:p>
          <a:p>
            <a:pPr marL="457200" lvl="1" indent="0">
              <a:buNone/>
            </a:pPr>
            <a:r>
              <a:rPr lang="de-DE" sz="1600" dirty="0" smtClean="0"/>
              <a:t>    der </a:t>
            </a:r>
            <a:r>
              <a:rPr lang="de-DE" sz="1600" dirty="0"/>
              <a:t>Abschattung des Signals Richtung </a:t>
            </a:r>
            <a:endParaRPr lang="de-DE" sz="1600" dirty="0" smtClean="0"/>
          </a:p>
          <a:p>
            <a:pPr marL="457200" lvl="1" indent="0">
              <a:buNone/>
            </a:pPr>
            <a:r>
              <a:rPr lang="de-DE" sz="1600" dirty="0"/>
              <a:t> </a:t>
            </a:r>
            <a:r>
              <a:rPr lang="de-DE" sz="1600" dirty="0" smtClean="0"/>
              <a:t>   Norden deutlich</a:t>
            </a:r>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34</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a:blip r:embed="rId2"/>
          <a:stretch>
            <a:fillRect/>
          </a:stretch>
        </p:blipFill>
        <p:spPr>
          <a:xfrm>
            <a:off x="5247120" y="2667679"/>
            <a:ext cx="4175354" cy="3551498"/>
          </a:xfrm>
          <a:prstGeom prst="rect">
            <a:avLst/>
          </a:prstGeom>
        </p:spPr>
      </p:pic>
      <p:sp>
        <p:nvSpPr>
          <p:cNvPr id="7" name="Textfeld 6"/>
          <p:cNvSpPr txBox="1"/>
          <p:nvPr/>
        </p:nvSpPr>
        <p:spPr>
          <a:xfrm>
            <a:off x="5714617" y="6225892"/>
            <a:ext cx="3240360" cy="400110"/>
          </a:xfrm>
          <a:prstGeom prst="rect">
            <a:avLst/>
          </a:prstGeom>
          <a:noFill/>
        </p:spPr>
        <p:txBody>
          <a:bodyPr wrap="square" rtlCol="0">
            <a:spAutoFit/>
          </a:bodyPr>
          <a:lstStyle/>
          <a:p>
            <a:r>
              <a:rPr lang="de-DE" sz="1000" dirty="0" smtClean="0">
                <a:latin typeface="Arial" panose="020B0604020202020204" pitchFamily="34" charset="0"/>
                <a:cs typeface="Arial" panose="020B0604020202020204" pitchFamily="34" charset="0"/>
              </a:rPr>
              <a:t>Quelle: DLG-Merkblatt </a:t>
            </a:r>
            <a:r>
              <a:rPr lang="de-DE" sz="1000" dirty="0">
                <a:latin typeface="Arial" panose="020B0604020202020204" pitchFamily="34" charset="0"/>
                <a:cs typeface="Arial" panose="020B0604020202020204" pitchFamily="34" charset="0"/>
              </a:rPr>
              <a:t>388: </a:t>
            </a:r>
            <a:r>
              <a:rPr lang="de-DE" sz="1000" dirty="0" smtClean="0">
                <a:latin typeface="Arial" panose="020B0604020202020204" pitchFamily="34" charset="0"/>
                <a:cs typeface="Arial" panose="020B0604020202020204" pitchFamily="34" charset="0"/>
              </a:rPr>
              <a:t>Satellitenortungssysteme (GNSS)  in der Landwirtschaft</a:t>
            </a:r>
            <a:endParaRPr lang="de-DE"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45706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514350" indent="-514350">
              <a:buFont typeface="+mj-lt"/>
              <a:buAutoNum type="alphaLcParenR" startAt="5"/>
            </a:pPr>
            <a:r>
              <a:rPr lang="de-DE" dirty="0" smtClean="0"/>
              <a:t>Störwellen</a:t>
            </a:r>
            <a:endParaRPr lang="de-DE" dirty="0"/>
          </a:p>
        </p:txBody>
      </p:sp>
      <p:sp>
        <p:nvSpPr>
          <p:cNvPr id="3" name="Inhaltsplatzhalter 2"/>
          <p:cNvSpPr>
            <a:spLocks noGrp="1"/>
          </p:cNvSpPr>
          <p:nvPr>
            <p:ph idx="1"/>
          </p:nvPr>
        </p:nvSpPr>
        <p:spPr>
          <a:xfrm>
            <a:off x="508000" y="1268760"/>
            <a:ext cx="8915400" cy="4497387"/>
          </a:xfrm>
        </p:spPr>
        <p:txBody>
          <a:bodyPr/>
          <a:lstStyle/>
          <a:p>
            <a:r>
              <a:rPr lang="de-DE" sz="2000" dirty="0" smtClean="0"/>
              <a:t>An Hochspannungsleitungen kann der Navigationsrechner gestört werden</a:t>
            </a:r>
          </a:p>
          <a:p>
            <a:r>
              <a:rPr lang="de-DE" sz="2000" dirty="0" smtClean="0"/>
              <a:t>Elektromotoren, die die Kabinenlüftung antreiben, können Störwellen senden</a:t>
            </a:r>
          </a:p>
          <a:p>
            <a:r>
              <a:rPr lang="de-DE" sz="2000" dirty="0" smtClean="0"/>
              <a:t>Störwellen lassen sich kaum</a:t>
            </a:r>
          </a:p>
          <a:p>
            <a:pPr marL="0" indent="0">
              <a:buNone/>
            </a:pPr>
            <a:r>
              <a:rPr lang="de-DE" sz="2000" dirty="0"/>
              <a:t> </a:t>
            </a:r>
            <a:r>
              <a:rPr lang="de-DE" sz="2000" dirty="0" smtClean="0"/>
              <a:t>    ausschließen</a:t>
            </a:r>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35</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a:blip r:embed="rId3"/>
          <a:stretch>
            <a:fillRect/>
          </a:stretch>
        </p:blipFill>
        <p:spPr>
          <a:xfrm>
            <a:off x="4493091" y="2204865"/>
            <a:ext cx="4327779" cy="4039260"/>
          </a:xfrm>
          <a:prstGeom prst="rect">
            <a:avLst/>
          </a:prstGeom>
        </p:spPr>
      </p:pic>
      <p:sp>
        <p:nvSpPr>
          <p:cNvPr id="7" name="Textfeld 6"/>
          <p:cNvSpPr txBox="1"/>
          <p:nvPr/>
        </p:nvSpPr>
        <p:spPr>
          <a:xfrm>
            <a:off x="6896041" y="6278404"/>
            <a:ext cx="2088232" cy="246221"/>
          </a:xfrm>
          <a:prstGeom prst="rect">
            <a:avLst/>
          </a:prstGeom>
          <a:noFill/>
        </p:spPr>
        <p:txBody>
          <a:bodyPr wrap="square" rtlCol="0">
            <a:spAutoFit/>
          </a:bodyPr>
          <a:lstStyle/>
          <a:p>
            <a:r>
              <a:rPr lang="de-DE" sz="1000" dirty="0" smtClean="0">
                <a:latin typeface="+mn-lt"/>
              </a:rPr>
              <a:t>Quelle: Elektronikpraxis Vogel</a:t>
            </a:r>
            <a:endParaRPr lang="de-DE" sz="1000" dirty="0">
              <a:latin typeface="+mn-lt"/>
            </a:endParaRPr>
          </a:p>
        </p:txBody>
      </p:sp>
    </p:spTree>
    <p:extLst>
      <p:ext uri="{BB962C8B-B14F-4D97-AF65-F5344CB8AC3E}">
        <p14:creationId xmlns:p14="http://schemas.microsoft.com/office/powerpoint/2010/main" val="3178078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Parallelfahrsystem</a:t>
            </a:r>
            <a:endParaRPr lang="de-DE" dirty="0"/>
          </a:p>
        </p:txBody>
      </p:sp>
      <p:sp>
        <p:nvSpPr>
          <p:cNvPr id="3" name="Inhaltsplatzhalter 2"/>
          <p:cNvSpPr>
            <a:spLocks noGrp="1"/>
          </p:cNvSpPr>
          <p:nvPr>
            <p:ph idx="1"/>
          </p:nvPr>
        </p:nvSpPr>
        <p:spPr>
          <a:xfrm>
            <a:off x="506428" y="1412776"/>
            <a:ext cx="8915400" cy="4497387"/>
          </a:xfrm>
        </p:spPr>
        <p:txBody>
          <a:bodyPr/>
          <a:lstStyle/>
          <a:p>
            <a:r>
              <a:rPr lang="de-DE" sz="2000" dirty="0" smtClean="0"/>
              <a:t>Genauigkeit abhängig vom:</a:t>
            </a:r>
          </a:p>
          <a:p>
            <a:pPr lvl="1"/>
            <a:r>
              <a:rPr lang="de-DE" sz="1800" dirty="0" smtClean="0"/>
              <a:t>Lenksystem (Manuelles System, Lenkassistenzsystem, Lenkautomat)</a:t>
            </a:r>
          </a:p>
          <a:p>
            <a:pPr lvl="1"/>
            <a:r>
              <a:rPr lang="de-DE" sz="1800" dirty="0" smtClean="0"/>
              <a:t>GNSS-Sensor</a:t>
            </a:r>
          </a:p>
          <a:p>
            <a:pPr lvl="1"/>
            <a:r>
              <a:rPr lang="de-DE" sz="1800" dirty="0" smtClean="0"/>
              <a:t>Korrektursignal</a:t>
            </a:r>
          </a:p>
          <a:p>
            <a:pPr lvl="1"/>
            <a:endParaRPr lang="de-DE" dirty="0" smtClean="0"/>
          </a:p>
          <a:p>
            <a:r>
              <a:rPr lang="de-DE" sz="2000" dirty="0" smtClean="0"/>
              <a:t>Präzisestes Lenksystem</a:t>
            </a:r>
          </a:p>
          <a:p>
            <a:pPr marL="0" indent="0">
              <a:buNone/>
            </a:pPr>
            <a:r>
              <a:rPr lang="de-DE" sz="2000" dirty="0"/>
              <a:t> </a:t>
            </a:r>
            <a:r>
              <a:rPr lang="de-DE" sz="2000" dirty="0" smtClean="0"/>
              <a:t>   (Lenkautomat) unpräzise ohne </a:t>
            </a:r>
          </a:p>
          <a:p>
            <a:pPr marL="0" indent="0">
              <a:buNone/>
            </a:pPr>
            <a:r>
              <a:rPr lang="de-DE" sz="2000" dirty="0"/>
              <a:t> </a:t>
            </a:r>
            <a:r>
              <a:rPr lang="de-DE" sz="2000" dirty="0" smtClean="0"/>
              <a:t>   genaues Referenzsignal</a:t>
            </a:r>
          </a:p>
          <a:p>
            <a:pPr marL="457200" lvl="1" indent="0">
              <a:buNone/>
            </a:pPr>
            <a:endParaRPr lang="de-DE" dirty="0" smtClean="0"/>
          </a:p>
          <a:p>
            <a:pPr marL="457200" lvl="1" indent="0">
              <a:buNone/>
            </a:pP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36</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a:blip r:embed="rId2"/>
          <a:stretch>
            <a:fillRect/>
          </a:stretch>
        </p:blipFill>
        <p:spPr>
          <a:xfrm>
            <a:off x="5169024" y="2276384"/>
            <a:ext cx="4383728" cy="3908539"/>
          </a:xfrm>
          <a:prstGeom prst="rect">
            <a:avLst/>
          </a:prstGeom>
        </p:spPr>
      </p:pic>
      <p:sp>
        <p:nvSpPr>
          <p:cNvPr id="7" name="Textfeld 6"/>
          <p:cNvSpPr txBox="1"/>
          <p:nvPr/>
        </p:nvSpPr>
        <p:spPr>
          <a:xfrm>
            <a:off x="7595997" y="6282536"/>
            <a:ext cx="1728192" cy="246221"/>
          </a:xfrm>
          <a:prstGeom prst="rect">
            <a:avLst/>
          </a:prstGeom>
          <a:noFill/>
        </p:spPr>
        <p:txBody>
          <a:bodyPr wrap="square" rtlCol="0">
            <a:spAutoFit/>
          </a:bodyPr>
          <a:lstStyle/>
          <a:p>
            <a:r>
              <a:rPr lang="de-DE" sz="1000" dirty="0" smtClean="0">
                <a:latin typeface="+mn-lt"/>
              </a:rPr>
              <a:t>Quelle: Steyr Center Nord</a:t>
            </a:r>
            <a:endParaRPr lang="de-DE" sz="1000" dirty="0">
              <a:latin typeface="+mn-lt"/>
            </a:endParaRPr>
          </a:p>
        </p:txBody>
      </p:sp>
    </p:spTree>
    <p:extLst>
      <p:ext uri="{BB962C8B-B14F-4D97-AF65-F5344CB8AC3E}">
        <p14:creationId xmlns:p14="http://schemas.microsoft.com/office/powerpoint/2010/main" val="37266248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8000" y="188912"/>
            <a:ext cx="8718550" cy="935831"/>
          </a:xfrm>
        </p:spPr>
        <p:txBody>
          <a:bodyPr/>
          <a:lstStyle/>
          <a:p>
            <a:r>
              <a:rPr lang="de-DE" dirty="0" smtClean="0"/>
              <a:t>Benutzer – Fehlerquelle zwischen Sitz und Lenkrad</a:t>
            </a:r>
            <a:endParaRPr lang="de-DE" dirty="0"/>
          </a:p>
        </p:txBody>
      </p:sp>
      <p:sp>
        <p:nvSpPr>
          <p:cNvPr id="3" name="Inhaltsplatzhalter 2"/>
          <p:cNvSpPr>
            <a:spLocks noGrp="1"/>
          </p:cNvSpPr>
          <p:nvPr>
            <p:ph idx="1"/>
          </p:nvPr>
        </p:nvSpPr>
        <p:spPr/>
        <p:txBody>
          <a:bodyPr/>
          <a:lstStyle/>
          <a:p>
            <a:r>
              <a:rPr lang="de-DE" sz="2000" dirty="0" smtClean="0"/>
              <a:t>Falsche Positionierung des GNSS-Empfänger (mittig?)</a:t>
            </a:r>
          </a:p>
          <a:p>
            <a:r>
              <a:rPr lang="de-DE" sz="2000" dirty="0" smtClean="0"/>
              <a:t>Falsche Dateneingabe im Spurführungsdisplay</a:t>
            </a:r>
          </a:p>
          <a:p>
            <a:pPr lvl="1"/>
            <a:r>
              <a:rPr lang="de-DE" sz="1800" dirty="0" smtClean="0"/>
              <a:t>Abstand und Position des GNSS-Empfänger zum Arbeitsgerät</a:t>
            </a:r>
          </a:p>
          <a:p>
            <a:pPr lvl="1"/>
            <a:r>
              <a:rPr lang="de-DE" sz="1800" dirty="0" smtClean="0"/>
              <a:t>Anbau des Gerät (angebaut, aufgebaut, gezogen)</a:t>
            </a:r>
          </a:p>
          <a:p>
            <a:pPr lvl="1"/>
            <a:r>
              <a:rPr lang="de-DE" sz="1800" dirty="0" smtClean="0"/>
              <a:t>Arbeitsbreite/Führungsbreite</a:t>
            </a:r>
          </a:p>
          <a:p>
            <a:pPr lvl="1"/>
            <a:r>
              <a:rPr lang="de-DE" sz="1800" dirty="0" smtClean="0"/>
              <a:t>Führungsart des Lenksystems</a:t>
            </a:r>
          </a:p>
          <a:p>
            <a:endParaRPr lang="de-DE" dirty="0" smtClean="0"/>
          </a:p>
          <a:p>
            <a:r>
              <a:rPr lang="de-DE" sz="2000" dirty="0" smtClean="0"/>
              <a:t>Genauigkeit des GNSS-Empfänger – Korrektursignal – Lenksystem passt nicht zusammen</a:t>
            </a:r>
          </a:p>
          <a:p>
            <a:pPr lvl="1"/>
            <a:r>
              <a:rPr lang="de-DE" sz="1800" dirty="0" smtClean="0"/>
              <a:t>Bsp.: Einfrequenz-GNSS-Empfänger mit Korrektursignal über geostationäre Satelliten und Lenkautomat</a:t>
            </a:r>
            <a:endParaRPr lang="de-DE" sz="1800"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37</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Tree>
    <p:extLst>
      <p:ext uri="{BB962C8B-B14F-4D97-AF65-F5344CB8AC3E}">
        <p14:creationId xmlns:p14="http://schemas.microsoft.com/office/powerpoint/2010/main" val="38902603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8000" y="404664"/>
            <a:ext cx="8718550" cy="609600"/>
          </a:xfrm>
        </p:spPr>
        <p:txBody>
          <a:bodyPr/>
          <a:lstStyle/>
          <a:p>
            <a:r>
              <a:rPr lang="de-DE" dirty="0" smtClean="0"/>
              <a:t>Signalweg von der Kontrollstation zum GNSS-Empfänger</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38</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6" name="Ellipse 5"/>
          <p:cNvSpPr/>
          <p:nvPr/>
        </p:nvSpPr>
        <p:spPr bwMode="auto">
          <a:xfrm>
            <a:off x="508000" y="5381079"/>
            <a:ext cx="1656184" cy="808856"/>
          </a:xfrm>
          <a:prstGeom prst="ellips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mn-lt"/>
              </a:rPr>
              <a:t>Kontroll-station</a:t>
            </a:r>
          </a:p>
        </p:txBody>
      </p:sp>
      <p:sp>
        <p:nvSpPr>
          <p:cNvPr id="11" name="Ellipse 10"/>
          <p:cNvSpPr/>
          <p:nvPr/>
        </p:nvSpPr>
        <p:spPr bwMode="auto">
          <a:xfrm>
            <a:off x="508000" y="2170038"/>
            <a:ext cx="1656184" cy="808856"/>
          </a:xfrm>
          <a:prstGeom prst="ellips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mn-lt"/>
              </a:rPr>
              <a:t>GNSS-</a:t>
            </a:r>
          </a:p>
          <a:p>
            <a:pPr marL="0" marR="0" indent="0" algn="ctr" defTabSz="914400" rtl="0" eaLnBrk="0" fontAlgn="base" latinLnBrk="0" hangingPunct="0">
              <a:lnSpc>
                <a:spcPct val="100000"/>
              </a:lnSpc>
              <a:spcBef>
                <a:spcPct val="0"/>
              </a:spcBef>
              <a:spcAft>
                <a:spcPct val="0"/>
              </a:spcAft>
              <a:buClrTx/>
              <a:buSzTx/>
              <a:buFontTx/>
              <a:buNone/>
              <a:tabLst/>
            </a:pPr>
            <a:r>
              <a:rPr lang="de-DE" sz="2000" dirty="0" smtClean="0">
                <a:latin typeface="+mn-lt"/>
              </a:rPr>
              <a:t>Satellit</a:t>
            </a:r>
            <a:endParaRPr kumimoji="0" lang="de-DE" sz="2000" b="0" i="0" u="none" strike="noStrike" cap="none" normalizeH="0" baseline="0" dirty="0" smtClean="0">
              <a:ln>
                <a:noFill/>
              </a:ln>
              <a:solidFill>
                <a:schemeClr val="tx1"/>
              </a:solidFill>
              <a:effectLst/>
              <a:latin typeface="+mn-lt"/>
            </a:endParaRPr>
          </a:p>
        </p:txBody>
      </p:sp>
      <p:sp>
        <p:nvSpPr>
          <p:cNvPr id="12" name="Ellipse 11"/>
          <p:cNvSpPr/>
          <p:nvPr/>
        </p:nvSpPr>
        <p:spPr bwMode="auto">
          <a:xfrm>
            <a:off x="5725996" y="2170038"/>
            <a:ext cx="1656184" cy="808856"/>
          </a:xfrm>
          <a:prstGeom prst="ellips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mn-lt"/>
              </a:rPr>
              <a:t>Antenne</a:t>
            </a:r>
          </a:p>
        </p:txBody>
      </p:sp>
      <p:sp>
        <p:nvSpPr>
          <p:cNvPr id="13" name="Ellipse 12"/>
          <p:cNvSpPr/>
          <p:nvPr/>
        </p:nvSpPr>
        <p:spPr bwMode="auto">
          <a:xfrm>
            <a:off x="5581980" y="3420455"/>
            <a:ext cx="1944216" cy="836848"/>
          </a:xfrm>
          <a:prstGeom prst="ellips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mn-lt"/>
              </a:rPr>
              <a:t>Antennen-</a:t>
            </a:r>
          </a:p>
          <a:p>
            <a:pPr marL="0" marR="0" indent="0" algn="ctr" defTabSz="914400" rtl="0" eaLnBrk="0" fontAlgn="base" latinLnBrk="0" hangingPunct="0">
              <a:lnSpc>
                <a:spcPct val="100000"/>
              </a:lnSpc>
              <a:spcBef>
                <a:spcPct val="0"/>
              </a:spcBef>
              <a:spcAft>
                <a:spcPct val="0"/>
              </a:spcAft>
              <a:buClrTx/>
              <a:buSzTx/>
              <a:buFontTx/>
              <a:buNone/>
              <a:tabLst/>
            </a:pPr>
            <a:r>
              <a:rPr lang="de-DE" sz="2000" dirty="0" smtClean="0">
                <a:latin typeface="+mn-lt"/>
              </a:rPr>
              <a:t>kabel</a:t>
            </a:r>
            <a:endParaRPr kumimoji="0" lang="de-DE" sz="2000" b="0" i="0" u="none" strike="noStrike" cap="none" normalizeH="0" baseline="0" dirty="0" smtClean="0">
              <a:ln>
                <a:noFill/>
              </a:ln>
              <a:solidFill>
                <a:schemeClr val="tx1"/>
              </a:solidFill>
              <a:effectLst/>
              <a:latin typeface="+mn-lt"/>
            </a:endParaRPr>
          </a:p>
        </p:txBody>
      </p:sp>
      <p:sp>
        <p:nvSpPr>
          <p:cNvPr id="14" name="Ellipse 13"/>
          <p:cNvSpPr/>
          <p:nvPr/>
        </p:nvSpPr>
        <p:spPr bwMode="auto">
          <a:xfrm>
            <a:off x="5530030" y="5381079"/>
            <a:ext cx="2048116" cy="808856"/>
          </a:xfrm>
          <a:prstGeom prst="ellips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mn-lt"/>
              </a:rPr>
              <a:t>Empfänger</a:t>
            </a:r>
          </a:p>
        </p:txBody>
      </p:sp>
      <p:sp>
        <p:nvSpPr>
          <p:cNvPr id="15" name="Textfeld 14"/>
          <p:cNvSpPr txBox="1"/>
          <p:nvPr/>
        </p:nvSpPr>
        <p:spPr>
          <a:xfrm>
            <a:off x="363984" y="1431374"/>
            <a:ext cx="1944216" cy="738664"/>
          </a:xfrm>
          <a:prstGeom prst="rect">
            <a:avLst/>
          </a:prstGeom>
          <a:solidFill>
            <a:schemeClr val="bg2">
              <a:lumMod val="90000"/>
            </a:schemeClr>
          </a:solidFill>
          <a:ln>
            <a:solidFill>
              <a:srgbClr val="FF0000"/>
            </a:solidFill>
            <a:prstDash val="dash"/>
          </a:ln>
        </p:spPr>
        <p:txBody>
          <a:bodyPr wrap="square" rtlCol="0">
            <a:spAutoFit/>
          </a:bodyPr>
          <a:lstStyle/>
          <a:p>
            <a:r>
              <a:rPr lang="de-DE" sz="1400" dirty="0" smtClean="0">
                <a:latin typeface="+mn-lt"/>
              </a:rPr>
              <a:t>Uhrenfehler</a:t>
            </a:r>
          </a:p>
          <a:p>
            <a:r>
              <a:rPr lang="de-DE" sz="1400" dirty="0" smtClean="0">
                <a:latin typeface="+mn-lt"/>
              </a:rPr>
              <a:t>Bahnfehler</a:t>
            </a:r>
          </a:p>
          <a:p>
            <a:r>
              <a:rPr lang="de-DE" sz="1400" dirty="0" smtClean="0">
                <a:latin typeface="+mn-lt"/>
              </a:rPr>
              <a:t>Satellitenkonstellation</a:t>
            </a:r>
            <a:endParaRPr lang="de-DE" sz="1400" dirty="0">
              <a:latin typeface="+mn-lt"/>
            </a:endParaRPr>
          </a:p>
        </p:txBody>
      </p:sp>
      <p:sp>
        <p:nvSpPr>
          <p:cNvPr id="16" name="Textfeld 15"/>
          <p:cNvSpPr txBox="1"/>
          <p:nvPr/>
        </p:nvSpPr>
        <p:spPr>
          <a:xfrm>
            <a:off x="3584848" y="2205134"/>
            <a:ext cx="1362934" cy="738664"/>
          </a:xfrm>
          <a:prstGeom prst="rect">
            <a:avLst/>
          </a:prstGeom>
          <a:solidFill>
            <a:schemeClr val="bg2">
              <a:lumMod val="90000"/>
            </a:schemeClr>
          </a:solidFill>
          <a:ln>
            <a:solidFill>
              <a:srgbClr val="FF0000"/>
            </a:solidFill>
            <a:prstDash val="dash"/>
          </a:ln>
        </p:spPr>
        <p:txBody>
          <a:bodyPr wrap="square" rtlCol="0">
            <a:spAutoFit/>
          </a:bodyPr>
          <a:lstStyle/>
          <a:p>
            <a:r>
              <a:rPr lang="de-DE" sz="1400" dirty="0" smtClean="0">
                <a:latin typeface="+mn-lt"/>
              </a:rPr>
              <a:t>Ionosphäre</a:t>
            </a:r>
          </a:p>
          <a:p>
            <a:r>
              <a:rPr lang="de-DE" sz="1400" dirty="0" smtClean="0">
                <a:latin typeface="+mn-lt"/>
              </a:rPr>
              <a:t>Reflektion</a:t>
            </a:r>
          </a:p>
          <a:p>
            <a:r>
              <a:rPr lang="de-DE" sz="1400" dirty="0" smtClean="0">
                <a:latin typeface="+mn-lt"/>
              </a:rPr>
              <a:t>Abschattung</a:t>
            </a:r>
            <a:endParaRPr lang="de-DE" sz="1400" dirty="0">
              <a:latin typeface="+mn-lt"/>
            </a:endParaRPr>
          </a:p>
        </p:txBody>
      </p:sp>
      <p:sp>
        <p:nvSpPr>
          <p:cNvPr id="17" name="Textfeld 16"/>
          <p:cNvSpPr txBox="1"/>
          <p:nvPr/>
        </p:nvSpPr>
        <p:spPr>
          <a:xfrm>
            <a:off x="7382180" y="2312856"/>
            <a:ext cx="1362934" cy="523220"/>
          </a:xfrm>
          <a:prstGeom prst="rect">
            <a:avLst/>
          </a:prstGeom>
          <a:solidFill>
            <a:schemeClr val="bg2">
              <a:lumMod val="90000"/>
            </a:schemeClr>
          </a:solidFill>
          <a:ln>
            <a:solidFill>
              <a:srgbClr val="FF0000"/>
            </a:solidFill>
            <a:prstDash val="dash"/>
          </a:ln>
        </p:spPr>
        <p:txBody>
          <a:bodyPr wrap="square" rtlCol="0">
            <a:spAutoFit/>
          </a:bodyPr>
          <a:lstStyle/>
          <a:p>
            <a:r>
              <a:rPr lang="de-DE" sz="1400" dirty="0" smtClean="0">
                <a:latin typeface="+mn-lt"/>
              </a:rPr>
              <a:t>Bauweise</a:t>
            </a:r>
          </a:p>
          <a:p>
            <a:r>
              <a:rPr lang="de-DE" sz="1400" dirty="0" smtClean="0">
                <a:latin typeface="+mn-lt"/>
              </a:rPr>
              <a:t>Qualität</a:t>
            </a:r>
            <a:endParaRPr lang="de-DE" sz="1400" dirty="0">
              <a:latin typeface="+mn-lt"/>
            </a:endParaRPr>
          </a:p>
        </p:txBody>
      </p:sp>
      <p:sp>
        <p:nvSpPr>
          <p:cNvPr id="18" name="Textfeld 17"/>
          <p:cNvSpPr txBox="1"/>
          <p:nvPr/>
        </p:nvSpPr>
        <p:spPr>
          <a:xfrm>
            <a:off x="7541252" y="3469547"/>
            <a:ext cx="1804236" cy="738664"/>
          </a:xfrm>
          <a:prstGeom prst="rect">
            <a:avLst/>
          </a:prstGeom>
          <a:solidFill>
            <a:schemeClr val="bg2">
              <a:lumMod val="90000"/>
            </a:schemeClr>
          </a:solidFill>
          <a:ln>
            <a:solidFill>
              <a:srgbClr val="FF0000"/>
            </a:solidFill>
            <a:prstDash val="dash"/>
          </a:ln>
        </p:spPr>
        <p:txBody>
          <a:bodyPr wrap="square" rtlCol="0">
            <a:spAutoFit/>
          </a:bodyPr>
          <a:lstStyle/>
          <a:p>
            <a:r>
              <a:rPr lang="de-DE" sz="1400" dirty="0" smtClean="0">
                <a:latin typeface="+mn-lt"/>
              </a:rPr>
              <a:t>elektromagnetische Störung</a:t>
            </a:r>
          </a:p>
          <a:p>
            <a:r>
              <a:rPr lang="de-DE" sz="1400" dirty="0" smtClean="0">
                <a:latin typeface="+mn-lt"/>
              </a:rPr>
              <a:t>Qualität</a:t>
            </a:r>
            <a:endParaRPr lang="de-DE" sz="1400" dirty="0">
              <a:latin typeface="+mn-lt"/>
            </a:endParaRPr>
          </a:p>
        </p:txBody>
      </p:sp>
      <p:sp>
        <p:nvSpPr>
          <p:cNvPr id="19" name="Textfeld 18"/>
          <p:cNvSpPr txBox="1"/>
          <p:nvPr/>
        </p:nvSpPr>
        <p:spPr>
          <a:xfrm>
            <a:off x="3576779" y="5308453"/>
            <a:ext cx="1944216" cy="954107"/>
          </a:xfrm>
          <a:prstGeom prst="rect">
            <a:avLst/>
          </a:prstGeom>
          <a:solidFill>
            <a:schemeClr val="bg2">
              <a:lumMod val="90000"/>
            </a:schemeClr>
          </a:solidFill>
          <a:ln>
            <a:solidFill>
              <a:srgbClr val="FF0000"/>
            </a:solidFill>
            <a:prstDash val="dash"/>
          </a:ln>
        </p:spPr>
        <p:txBody>
          <a:bodyPr wrap="square" rtlCol="0">
            <a:spAutoFit/>
          </a:bodyPr>
          <a:lstStyle/>
          <a:p>
            <a:r>
              <a:rPr lang="de-DE" sz="1400" dirty="0" smtClean="0">
                <a:latin typeface="+mn-lt"/>
              </a:rPr>
              <a:t>Filter</a:t>
            </a:r>
          </a:p>
          <a:p>
            <a:r>
              <a:rPr lang="de-DE" sz="1400" dirty="0" smtClean="0">
                <a:latin typeface="+mn-lt"/>
              </a:rPr>
              <a:t>Verarbeitung</a:t>
            </a:r>
          </a:p>
          <a:p>
            <a:r>
              <a:rPr lang="de-DE" sz="1400" dirty="0" smtClean="0">
                <a:latin typeface="+mn-lt"/>
              </a:rPr>
              <a:t>Korrekturen (DGNSS)</a:t>
            </a:r>
          </a:p>
          <a:p>
            <a:r>
              <a:rPr lang="de-DE" sz="1400" dirty="0" smtClean="0">
                <a:latin typeface="+mn-lt"/>
              </a:rPr>
              <a:t>1/2 -Frequenz</a:t>
            </a:r>
            <a:endParaRPr lang="de-DE" sz="1400" dirty="0">
              <a:latin typeface="+mn-lt"/>
            </a:endParaRPr>
          </a:p>
        </p:txBody>
      </p:sp>
      <p:cxnSp>
        <p:nvCxnSpPr>
          <p:cNvPr id="21" name="Gerade Verbindung mit Pfeil 20"/>
          <p:cNvCxnSpPr>
            <a:stCxn id="6" idx="0"/>
            <a:endCxn id="11" idx="4"/>
          </p:cNvCxnSpPr>
          <p:nvPr/>
        </p:nvCxnSpPr>
        <p:spPr bwMode="auto">
          <a:xfrm flipV="1">
            <a:off x="1336092" y="2978894"/>
            <a:ext cx="0" cy="2402185"/>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cxnSp>
        <p:nvCxnSpPr>
          <p:cNvPr id="23" name="Gerader Verbinder 22"/>
          <p:cNvCxnSpPr>
            <a:stCxn id="11" idx="6"/>
            <a:endCxn id="16" idx="1"/>
          </p:cNvCxnSpPr>
          <p:nvPr/>
        </p:nvCxnSpPr>
        <p:spPr bwMode="auto">
          <a:xfrm>
            <a:off x="2164184" y="2574466"/>
            <a:ext cx="1420664" cy="0"/>
          </a:xfrm>
          <a:prstGeom prst="line">
            <a:avLst/>
          </a:prstGeom>
          <a:ln>
            <a:headEnd type="none" w="med" len="med"/>
            <a:tailEnd type="none" w="med" len="med"/>
          </a:ln>
          <a:extLst/>
        </p:spPr>
        <p:style>
          <a:lnRef idx="2">
            <a:schemeClr val="dk1"/>
          </a:lnRef>
          <a:fillRef idx="0">
            <a:schemeClr val="dk1"/>
          </a:fillRef>
          <a:effectRef idx="1">
            <a:schemeClr val="dk1"/>
          </a:effectRef>
          <a:fontRef idx="minor">
            <a:schemeClr val="tx1"/>
          </a:fontRef>
        </p:style>
      </p:cxnSp>
      <p:cxnSp>
        <p:nvCxnSpPr>
          <p:cNvPr id="25" name="Gerade Verbindung mit Pfeil 24"/>
          <p:cNvCxnSpPr>
            <a:stCxn id="16" idx="3"/>
            <a:endCxn id="12" idx="2"/>
          </p:cNvCxnSpPr>
          <p:nvPr/>
        </p:nvCxnSpPr>
        <p:spPr bwMode="auto">
          <a:xfrm>
            <a:off x="4947782" y="2574466"/>
            <a:ext cx="778214" cy="0"/>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cxnSp>
        <p:nvCxnSpPr>
          <p:cNvPr id="27" name="Gerade Verbindung mit Pfeil 26"/>
          <p:cNvCxnSpPr>
            <a:stCxn id="12" idx="4"/>
            <a:endCxn id="13" idx="0"/>
          </p:cNvCxnSpPr>
          <p:nvPr/>
        </p:nvCxnSpPr>
        <p:spPr bwMode="auto">
          <a:xfrm>
            <a:off x="6554088" y="2978894"/>
            <a:ext cx="0" cy="441561"/>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cxnSp>
        <p:nvCxnSpPr>
          <p:cNvPr id="29" name="Gerade Verbindung mit Pfeil 28"/>
          <p:cNvCxnSpPr>
            <a:stCxn id="13" idx="4"/>
            <a:endCxn id="14" idx="0"/>
          </p:cNvCxnSpPr>
          <p:nvPr/>
        </p:nvCxnSpPr>
        <p:spPr bwMode="auto">
          <a:xfrm>
            <a:off x="6554088" y="4257303"/>
            <a:ext cx="0" cy="1123776"/>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sp>
        <p:nvSpPr>
          <p:cNvPr id="30" name="Textfeld 29"/>
          <p:cNvSpPr txBox="1"/>
          <p:nvPr/>
        </p:nvSpPr>
        <p:spPr>
          <a:xfrm>
            <a:off x="7977336" y="5417869"/>
            <a:ext cx="1740868" cy="738664"/>
          </a:xfrm>
          <a:prstGeom prst="rect">
            <a:avLst/>
          </a:prstGeom>
          <a:solidFill>
            <a:schemeClr val="bg2">
              <a:lumMod val="90000"/>
            </a:schemeClr>
          </a:solidFill>
          <a:ln>
            <a:solidFill>
              <a:srgbClr val="FF0000"/>
            </a:solidFill>
            <a:prstDash val="dash"/>
          </a:ln>
        </p:spPr>
        <p:txBody>
          <a:bodyPr wrap="square" rtlCol="0">
            <a:spAutoFit/>
          </a:bodyPr>
          <a:lstStyle/>
          <a:p>
            <a:r>
              <a:rPr lang="de-DE" sz="1400" dirty="0" smtClean="0">
                <a:latin typeface="+mn-lt"/>
              </a:rPr>
              <a:t>Neigungskorrektur</a:t>
            </a:r>
          </a:p>
          <a:p>
            <a:r>
              <a:rPr lang="de-DE" sz="1400" dirty="0" smtClean="0">
                <a:latin typeface="+mn-lt"/>
              </a:rPr>
              <a:t>Richtungsmessung</a:t>
            </a:r>
          </a:p>
          <a:p>
            <a:r>
              <a:rPr lang="de-DE" sz="1400" dirty="0" smtClean="0">
                <a:latin typeface="+mn-lt"/>
              </a:rPr>
              <a:t>Koppelortung</a:t>
            </a:r>
            <a:endParaRPr lang="de-DE" sz="1400" dirty="0">
              <a:latin typeface="+mn-lt"/>
            </a:endParaRPr>
          </a:p>
        </p:txBody>
      </p:sp>
      <p:cxnSp>
        <p:nvCxnSpPr>
          <p:cNvPr id="32" name="Gerade Verbindung mit Pfeil 31"/>
          <p:cNvCxnSpPr>
            <a:stCxn id="14" idx="6"/>
            <a:endCxn id="30" idx="1"/>
          </p:cNvCxnSpPr>
          <p:nvPr/>
        </p:nvCxnSpPr>
        <p:spPr bwMode="auto">
          <a:xfrm>
            <a:off x="7578146" y="5785507"/>
            <a:ext cx="399190" cy="1694"/>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sp>
        <p:nvSpPr>
          <p:cNvPr id="33" name="Textfeld 32"/>
          <p:cNvSpPr txBox="1"/>
          <p:nvPr/>
        </p:nvSpPr>
        <p:spPr>
          <a:xfrm>
            <a:off x="4721939" y="6507087"/>
            <a:ext cx="4229380" cy="246221"/>
          </a:xfrm>
          <a:prstGeom prst="rect">
            <a:avLst/>
          </a:prstGeom>
          <a:noFill/>
        </p:spPr>
        <p:txBody>
          <a:bodyPr wrap="square" rtlCol="0">
            <a:spAutoFit/>
          </a:bodyPr>
          <a:lstStyle/>
          <a:p>
            <a:r>
              <a:rPr lang="de-DE" sz="1000" dirty="0" smtClean="0">
                <a:latin typeface="+mn-lt"/>
              </a:rPr>
              <a:t>Quelle: Patrick Ole Noack „Precision Farming“ (Eigene Darstellung)</a:t>
            </a:r>
            <a:endParaRPr lang="de-DE" sz="1000" dirty="0">
              <a:latin typeface="+mn-lt"/>
            </a:endParaRPr>
          </a:p>
        </p:txBody>
      </p:sp>
    </p:spTree>
    <p:extLst>
      <p:ext uri="{BB962C8B-B14F-4D97-AF65-F5344CB8AC3E}">
        <p14:creationId xmlns:p14="http://schemas.microsoft.com/office/powerpoint/2010/main" val="21037242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8000" y="332656"/>
            <a:ext cx="8718550" cy="609600"/>
          </a:xfrm>
        </p:spPr>
        <p:txBody>
          <a:bodyPr/>
          <a:lstStyle/>
          <a:p>
            <a:r>
              <a:rPr lang="de-DE" dirty="0" smtClean="0"/>
              <a:t>Signalweg vom Empfänger zum Anbaugerät (Lenksystem)</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39</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6" name="Ellipse 5"/>
          <p:cNvSpPr/>
          <p:nvPr/>
        </p:nvSpPr>
        <p:spPr bwMode="auto">
          <a:xfrm>
            <a:off x="679822" y="2640737"/>
            <a:ext cx="1728192" cy="808856"/>
          </a:xfrm>
          <a:prstGeom prst="ellips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chemeClr val="tx1"/>
                </a:solidFill>
                <a:effectLst/>
                <a:latin typeface="+mn-lt"/>
              </a:rPr>
              <a:t>Empfänger</a:t>
            </a:r>
          </a:p>
        </p:txBody>
      </p:sp>
      <p:sp>
        <p:nvSpPr>
          <p:cNvPr id="7" name="Ellipse 6"/>
          <p:cNvSpPr/>
          <p:nvPr/>
        </p:nvSpPr>
        <p:spPr bwMode="auto">
          <a:xfrm>
            <a:off x="3260812" y="2640737"/>
            <a:ext cx="1872208" cy="808856"/>
          </a:xfrm>
          <a:prstGeom prst="ellips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DE" sz="1600" dirty="0" smtClean="0">
                <a:latin typeface="+mn-lt"/>
              </a:rPr>
              <a:t>Navigations-</a:t>
            </a:r>
          </a:p>
          <a:p>
            <a:pPr marL="0" marR="0" indent="0" algn="ctr" defTabSz="914400" rtl="0" eaLnBrk="0" fontAlgn="base" latinLnBrk="0" hangingPunct="0">
              <a:lnSpc>
                <a:spcPct val="100000"/>
              </a:lnSpc>
              <a:spcBef>
                <a:spcPct val="0"/>
              </a:spcBef>
              <a:spcAft>
                <a:spcPct val="0"/>
              </a:spcAft>
              <a:buClrTx/>
              <a:buSzTx/>
              <a:buFontTx/>
              <a:buNone/>
              <a:tabLst/>
            </a:pPr>
            <a:r>
              <a:rPr lang="de-DE" sz="1600" dirty="0" smtClean="0">
                <a:latin typeface="+mn-lt"/>
              </a:rPr>
              <a:t>prozess</a:t>
            </a:r>
            <a:endParaRPr kumimoji="0" lang="de-DE" sz="1600" b="0" i="0" u="none" strike="noStrike" cap="none" normalizeH="0" baseline="0" dirty="0" smtClean="0">
              <a:ln>
                <a:noFill/>
              </a:ln>
              <a:solidFill>
                <a:schemeClr val="tx1"/>
              </a:solidFill>
              <a:effectLst/>
              <a:latin typeface="+mn-lt"/>
            </a:endParaRPr>
          </a:p>
        </p:txBody>
      </p:sp>
      <p:sp>
        <p:nvSpPr>
          <p:cNvPr id="8" name="Ellipse 7"/>
          <p:cNvSpPr/>
          <p:nvPr/>
        </p:nvSpPr>
        <p:spPr bwMode="auto">
          <a:xfrm>
            <a:off x="7700841" y="2640737"/>
            <a:ext cx="1825278" cy="808856"/>
          </a:xfrm>
          <a:prstGeom prst="ellips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chemeClr val="tx1"/>
                </a:solidFill>
                <a:effectLst/>
                <a:latin typeface="+mn-lt"/>
              </a:rPr>
              <a:t>Genauigkeit</a:t>
            </a:r>
          </a:p>
          <a:p>
            <a:pPr marL="0" marR="0" indent="0" algn="ctr" defTabSz="914400" rtl="0" eaLnBrk="0" fontAlgn="base" latinLnBrk="0" hangingPunct="0">
              <a:lnSpc>
                <a:spcPct val="100000"/>
              </a:lnSpc>
              <a:spcBef>
                <a:spcPct val="0"/>
              </a:spcBef>
              <a:spcAft>
                <a:spcPct val="0"/>
              </a:spcAft>
              <a:buClrTx/>
              <a:buSzTx/>
              <a:buFontTx/>
              <a:buNone/>
              <a:tabLst/>
            </a:pPr>
            <a:r>
              <a:rPr lang="de-DE" sz="1600" dirty="0" smtClean="0">
                <a:latin typeface="+mn-lt"/>
              </a:rPr>
              <a:t>Anbaugerät</a:t>
            </a:r>
            <a:endParaRPr kumimoji="0" lang="de-DE" sz="1600" b="0" i="0" u="none" strike="noStrike" cap="none" normalizeH="0" baseline="0" dirty="0" smtClean="0">
              <a:ln>
                <a:noFill/>
              </a:ln>
              <a:solidFill>
                <a:schemeClr val="tx1"/>
              </a:solidFill>
              <a:effectLst/>
              <a:latin typeface="+mn-lt"/>
            </a:endParaRPr>
          </a:p>
        </p:txBody>
      </p:sp>
      <p:sp>
        <p:nvSpPr>
          <p:cNvPr id="9" name="Textfeld 8"/>
          <p:cNvSpPr txBox="1"/>
          <p:nvPr/>
        </p:nvSpPr>
        <p:spPr>
          <a:xfrm>
            <a:off x="679822" y="4138064"/>
            <a:ext cx="1394408" cy="523220"/>
          </a:xfrm>
          <a:prstGeom prst="rect">
            <a:avLst/>
          </a:prstGeom>
          <a:solidFill>
            <a:schemeClr val="bg2">
              <a:lumMod val="90000"/>
            </a:schemeClr>
          </a:solidFill>
          <a:ln>
            <a:solidFill>
              <a:srgbClr val="FF0000"/>
            </a:solidFill>
            <a:prstDash val="dash"/>
          </a:ln>
        </p:spPr>
        <p:txBody>
          <a:bodyPr wrap="square" rtlCol="0" anchor="ctr">
            <a:spAutoFit/>
          </a:bodyPr>
          <a:lstStyle/>
          <a:p>
            <a:r>
              <a:rPr lang="de-DE" sz="1400" dirty="0" smtClean="0">
                <a:latin typeface="+mn-lt"/>
              </a:rPr>
              <a:t>Einstellungen</a:t>
            </a:r>
          </a:p>
          <a:p>
            <a:r>
              <a:rPr lang="de-DE" sz="1400" dirty="0" smtClean="0">
                <a:latin typeface="+mn-lt"/>
              </a:rPr>
              <a:t>Parameter</a:t>
            </a:r>
            <a:endParaRPr lang="de-DE" sz="1400" dirty="0">
              <a:latin typeface="+mn-lt"/>
            </a:endParaRPr>
          </a:p>
        </p:txBody>
      </p:sp>
      <p:sp>
        <p:nvSpPr>
          <p:cNvPr id="10" name="Textfeld 9"/>
          <p:cNvSpPr txBox="1"/>
          <p:nvPr/>
        </p:nvSpPr>
        <p:spPr>
          <a:xfrm>
            <a:off x="3152800" y="4030342"/>
            <a:ext cx="2088232" cy="738664"/>
          </a:xfrm>
          <a:prstGeom prst="rect">
            <a:avLst/>
          </a:prstGeom>
          <a:solidFill>
            <a:schemeClr val="bg2">
              <a:lumMod val="90000"/>
            </a:schemeClr>
          </a:solidFill>
          <a:ln>
            <a:solidFill>
              <a:srgbClr val="FF0000"/>
            </a:solidFill>
            <a:prstDash val="dash"/>
          </a:ln>
        </p:spPr>
        <p:txBody>
          <a:bodyPr wrap="square" rtlCol="0">
            <a:spAutoFit/>
          </a:bodyPr>
          <a:lstStyle/>
          <a:p>
            <a:r>
              <a:rPr lang="de-DE" sz="1400" dirty="0" smtClean="0">
                <a:latin typeface="+mn-lt"/>
              </a:rPr>
              <a:t>Aktor:</a:t>
            </a:r>
          </a:p>
          <a:p>
            <a:r>
              <a:rPr lang="de-DE" sz="1400" dirty="0" smtClean="0">
                <a:latin typeface="+mn-lt"/>
              </a:rPr>
              <a:t>Mensch, Elektromotor, Lenkventil</a:t>
            </a:r>
          </a:p>
        </p:txBody>
      </p:sp>
      <p:sp>
        <p:nvSpPr>
          <p:cNvPr id="11" name="Textfeld 10"/>
          <p:cNvSpPr txBox="1"/>
          <p:nvPr/>
        </p:nvSpPr>
        <p:spPr>
          <a:xfrm>
            <a:off x="5739615" y="4138064"/>
            <a:ext cx="1728192" cy="523220"/>
          </a:xfrm>
          <a:prstGeom prst="rect">
            <a:avLst/>
          </a:prstGeom>
          <a:solidFill>
            <a:schemeClr val="bg2">
              <a:lumMod val="90000"/>
            </a:schemeClr>
          </a:solidFill>
          <a:ln>
            <a:solidFill>
              <a:srgbClr val="FF0000"/>
            </a:solidFill>
            <a:prstDash val="dash"/>
          </a:ln>
        </p:spPr>
        <p:txBody>
          <a:bodyPr wrap="square" rtlCol="0">
            <a:spAutoFit/>
          </a:bodyPr>
          <a:lstStyle/>
          <a:p>
            <a:r>
              <a:rPr lang="de-DE" sz="1400" dirty="0" smtClean="0">
                <a:latin typeface="+mn-lt"/>
              </a:rPr>
              <a:t>Fahrzeugdynamik,</a:t>
            </a:r>
          </a:p>
          <a:p>
            <a:r>
              <a:rPr lang="de-DE" sz="1400" dirty="0" smtClean="0">
                <a:latin typeface="+mn-lt"/>
              </a:rPr>
              <a:t>Ballastierung</a:t>
            </a:r>
            <a:endParaRPr lang="de-DE" sz="1400" dirty="0">
              <a:latin typeface="+mn-lt"/>
            </a:endParaRPr>
          </a:p>
        </p:txBody>
      </p:sp>
      <p:sp>
        <p:nvSpPr>
          <p:cNvPr id="12" name="Textfeld 11"/>
          <p:cNvSpPr txBox="1"/>
          <p:nvPr/>
        </p:nvSpPr>
        <p:spPr>
          <a:xfrm>
            <a:off x="7783159" y="4030342"/>
            <a:ext cx="1757830" cy="738664"/>
          </a:xfrm>
          <a:prstGeom prst="rect">
            <a:avLst/>
          </a:prstGeom>
          <a:solidFill>
            <a:schemeClr val="bg2">
              <a:lumMod val="90000"/>
            </a:schemeClr>
          </a:solidFill>
          <a:ln>
            <a:solidFill>
              <a:srgbClr val="FF0000"/>
            </a:solidFill>
            <a:prstDash val="dash"/>
          </a:ln>
        </p:spPr>
        <p:txBody>
          <a:bodyPr wrap="square" rtlCol="0">
            <a:spAutoFit/>
          </a:bodyPr>
          <a:lstStyle/>
          <a:p>
            <a:r>
              <a:rPr lang="de-DE" sz="1400" dirty="0" smtClean="0">
                <a:latin typeface="+mn-lt"/>
              </a:rPr>
              <a:t>Anbaugerät:</a:t>
            </a:r>
          </a:p>
          <a:p>
            <a:r>
              <a:rPr lang="de-DE" sz="1400" dirty="0">
                <a:latin typeface="+mn-lt"/>
              </a:rPr>
              <a:t>a</a:t>
            </a:r>
            <a:r>
              <a:rPr lang="de-DE" sz="1400" dirty="0" smtClean="0">
                <a:latin typeface="+mn-lt"/>
              </a:rPr>
              <a:t>ufgebaut, angebaut, gezogen</a:t>
            </a:r>
            <a:endParaRPr lang="de-DE" sz="1400" dirty="0">
              <a:latin typeface="+mn-lt"/>
            </a:endParaRPr>
          </a:p>
        </p:txBody>
      </p:sp>
      <p:sp>
        <p:nvSpPr>
          <p:cNvPr id="13" name="Textfeld 12"/>
          <p:cNvSpPr txBox="1"/>
          <p:nvPr/>
        </p:nvSpPr>
        <p:spPr>
          <a:xfrm>
            <a:off x="6761864" y="5331344"/>
            <a:ext cx="1851616" cy="738664"/>
          </a:xfrm>
          <a:prstGeom prst="rect">
            <a:avLst/>
          </a:prstGeom>
          <a:solidFill>
            <a:schemeClr val="bg2">
              <a:lumMod val="90000"/>
            </a:schemeClr>
          </a:solidFill>
          <a:ln>
            <a:solidFill>
              <a:srgbClr val="FF0000"/>
            </a:solidFill>
            <a:prstDash val="dash"/>
          </a:ln>
        </p:spPr>
        <p:txBody>
          <a:bodyPr wrap="square" rtlCol="0">
            <a:spAutoFit/>
          </a:bodyPr>
          <a:lstStyle/>
          <a:p>
            <a:r>
              <a:rPr lang="de-DE" sz="1400" dirty="0" smtClean="0">
                <a:latin typeface="+mn-lt"/>
              </a:rPr>
              <a:t>Boden: Feuchte, Rückverfestigung, Neigung</a:t>
            </a:r>
          </a:p>
        </p:txBody>
      </p:sp>
      <p:sp>
        <p:nvSpPr>
          <p:cNvPr id="14" name="Textfeld 13"/>
          <p:cNvSpPr txBox="1"/>
          <p:nvPr/>
        </p:nvSpPr>
        <p:spPr>
          <a:xfrm>
            <a:off x="3224808" y="1526280"/>
            <a:ext cx="1944216" cy="523220"/>
          </a:xfrm>
          <a:prstGeom prst="rect">
            <a:avLst/>
          </a:prstGeom>
          <a:solidFill>
            <a:schemeClr val="bg2">
              <a:lumMod val="90000"/>
            </a:schemeClr>
          </a:solidFill>
          <a:ln>
            <a:solidFill>
              <a:srgbClr val="FF0000"/>
            </a:solidFill>
            <a:prstDash val="dash"/>
          </a:ln>
        </p:spPr>
        <p:txBody>
          <a:bodyPr wrap="square" rtlCol="0">
            <a:spAutoFit/>
          </a:bodyPr>
          <a:lstStyle/>
          <a:p>
            <a:r>
              <a:rPr lang="de-DE" sz="1400" dirty="0" smtClean="0">
                <a:latin typeface="+mn-lt"/>
              </a:rPr>
              <a:t>Neigungskorrektur</a:t>
            </a:r>
          </a:p>
          <a:p>
            <a:r>
              <a:rPr lang="de-DE" sz="1400" dirty="0" smtClean="0">
                <a:latin typeface="+mn-lt"/>
              </a:rPr>
              <a:t>Richtungsmessung</a:t>
            </a:r>
            <a:endParaRPr lang="de-DE" sz="1400" dirty="0">
              <a:latin typeface="+mn-lt"/>
            </a:endParaRPr>
          </a:p>
        </p:txBody>
      </p:sp>
      <p:cxnSp>
        <p:nvCxnSpPr>
          <p:cNvPr id="16" name="Gerade Verbindung mit Pfeil 15"/>
          <p:cNvCxnSpPr>
            <a:stCxn id="6" idx="6"/>
            <a:endCxn id="7" idx="2"/>
          </p:cNvCxnSpPr>
          <p:nvPr/>
        </p:nvCxnSpPr>
        <p:spPr bwMode="auto">
          <a:xfrm>
            <a:off x="2408014" y="3045165"/>
            <a:ext cx="852798" cy="0"/>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cxnSp>
        <p:nvCxnSpPr>
          <p:cNvPr id="18" name="Gerade Verbindung mit Pfeil 17"/>
          <p:cNvCxnSpPr>
            <a:stCxn id="9" idx="0"/>
            <a:endCxn id="7" idx="3"/>
          </p:cNvCxnSpPr>
          <p:nvPr/>
        </p:nvCxnSpPr>
        <p:spPr bwMode="auto">
          <a:xfrm flipV="1">
            <a:off x="1377026" y="3331139"/>
            <a:ext cx="2157965" cy="806925"/>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cxnSp>
        <p:nvCxnSpPr>
          <p:cNvPr id="22" name="Gerade Verbindung mit Pfeil 21"/>
          <p:cNvCxnSpPr>
            <a:stCxn id="7" idx="4"/>
            <a:endCxn id="10" idx="0"/>
          </p:cNvCxnSpPr>
          <p:nvPr/>
        </p:nvCxnSpPr>
        <p:spPr bwMode="auto">
          <a:xfrm>
            <a:off x="4196916" y="3449593"/>
            <a:ext cx="0" cy="580749"/>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sp>
        <p:nvSpPr>
          <p:cNvPr id="23" name="Textfeld 22"/>
          <p:cNvSpPr txBox="1"/>
          <p:nvPr/>
        </p:nvSpPr>
        <p:spPr>
          <a:xfrm>
            <a:off x="5523591" y="2889411"/>
            <a:ext cx="1944216" cy="307777"/>
          </a:xfrm>
          <a:prstGeom prst="rect">
            <a:avLst/>
          </a:prstGeom>
          <a:solidFill>
            <a:schemeClr val="bg2">
              <a:lumMod val="90000"/>
            </a:schemeClr>
          </a:solidFill>
          <a:ln>
            <a:solidFill>
              <a:srgbClr val="FF0000"/>
            </a:solidFill>
            <a:prstDash val="dash"/>
          </a:ln>
        </p:spPr>
        <p:txBody>
          <a:bodyPr wrap="square" rtlCol="0">
            <a:spAutoFit/>
          </a:bodyPr>
          <a:lstStyle/>
          <a:p>
            <a:r>
              <a:rPr lang="de-DE" sz="1400" dirty="0" smtClean="0">
                <a:latin typeface="+mn-lt"/>
              </a:rPr>
              <a:t>Lenkwinkelsensor</a:t>
            </a:r>
            <a:endParaRPr lang="de-DE" sz="1400" dirty="0">
              <a:latin typeface="+mn-lt"/>
            </a:endParaRPr>
          </a:p>
        </p:txBody>
      </p:sp>
      <p:cxnSp>
        <p:nvCxnSpPr>
          <p:cNvPr id="25" name="Gerade Verbindung mit Pfeil 24"/>
          <p:cNvCxnSpPr>
            <a:stCxn id="23" idx="1"/>
            <a:endCxn id="7" idx="6"/>
          </p:cNvCxnSpPr>
          <p:nvPr/>
        </p:nvCxnSpPr>
        <p:spPr bwMode="auto">
          <a:xfrm flipH="1">
            <a:off x="5133020" y="3043300"/>
            <a:ext cx="390571" cy="1865"/>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cxnSp>
        <p:nvCxnSpPr>
          <p:cNvPr id="27" name="Gerade Verbindung mit Pfeil 26"/>
          <p:cNvCxnSpPr>
            <a:stCxn id="10" idx="3"/>
            <a:endCxn id="11" idx="1"/>
          </p:cNvCxnSpPr>
          <p:nvPr/>
        </p:nvCxnSpPr>
        <p:spPr bwMode="auto">
          <a:xfrm>
            <a:off x="5241032" y="4399674"/>
            <a:ext cx="498583" cy="0"/>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cxnSp>
        <p:nvCxnSpPr>
          <p:cNvPr id="29" name="Gerade Verbindung mit Pfeil 28"/>
          <p:cNvCxnSpPr>
            <a:stCxn id="13" idx="0"/>
            <a:endCxn id="11" idx="2"/>
          </p:cNvCxnSpPr>
          <p:nvPr/>
        </p:nvCxnSpPr>
        <p:spPr bwMode="auto">
          <a:xfrm flipH="1" flipV="1">
            <a:off x="6603711" y="4661284"/>
            <a:ext cx="1083961" cy="670060"/>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cxnSp>
        <p:nvCxnSpPr>
          <p:cNvPr id="31" name="Gerade Verbindung mit Pfeil 30"/>
          <p:cNvCxnSpPr>
            <a:stCxn id="13" idx="0"/>
            <a:endCxn id="12" idx="2"/>
          </p:cNvCxnSpPr>
          <p:nvPr/>
        </p:nvCxnSpPr>
        <p:spPr bwMode="auto">
          <a:xfrm flipV="1">
            <a:off x="7687672" y="4769006"/>
            <a:ext cx="974402" cy="562338"/>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cxnSp>
        <p:nvCxnSpPr>
          <p:cNvPr id="33" name="Gerade Verbindung mit Pfeil 32"/>
          <p:cNvCxnSpPr>
            <a:endCxn id="8" idx="4"/>
          </p:cNvCxnSpPr>
          <p:nvPr/>
        </p:nvCxnSpPr>
        <p:spPr bwMode="auto">
          <a:xfrm flipV="1">
            <a:off x="8613480" y="3449593"/>
            <a:ext cx="0" cy="562338"/>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cxnSp>
        <p:nvCxnSpPr>
          <p:cNvPr id="36" name="Gerade Verbindung mit Pfeil 35"/>
          <p:cNvCxnSpPr>
            <a:stCxn id="14" idx="2"/>
            <a:endCxn id="7" idx="0"/>
          </p:cNvCxnSpPr>
          <p:nvPr/>
        </p:nvCxnSpPr>
        <p:spPr bwMode="auto">
          <a:xfrm>
            <a:off x="4196916" y="2049500"/>
            <a:ext cx="0" cy="591237"/>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sp>
        <p:nvSpPr>
          <p:cNvPr id="37" name="Textfeld 36"/>
          <p:cNvSpPr txBox="1"/>
          <p:nvPr/>
        </p:nvSpPr>
        <p:spPr>
          <a:xfrm>
            <a:off x="4384100" y="6386125"/>
            <a:ext cx="4229380" cy="246221"/>
          </a:xfrm>
          <a:prstGeom prst="rect">
            <a:avLst/>
          </a:prstGeom>
          <a:noFill/>
        </p:spPr>
        <p:txBody>
          <a:bodyPr wrap="square" rtlCol="0">
            <a:spAutoFit/>
          </a:bodyPr>
          <a:lstStyle/>
          <a:p>
            <a:r>
              <a:rPr lang="de-DE" sz="1000" dirty="0" smtClean="0">
                <a:latin typeface="+mn-lt"/>
              </a:rPr>
              <a:t>Quelle: Patrick Ole Noack „Precision Farming“ (Eigene Darstellung)</a:t>
            </a:r>
            <a:endParaRPr lang="de-DE" sz="1000" dirty="0">
              <a:latin typeface="+mn-lt"/>
            </a:endParaRPr>
          </a:p>
        </p:txBody>
      </p:sp>
    </p:spTree>
    <p:extLst>
      <p:ext uri="{BB962C8B-B14F-4D97-AF65-F5344CB8AC3E}">
        <p14:creationId xmlns:p14="http://schemas.microsoft.com/office/powerpoint/2010/main" val="39182109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Führungsart: Kontur Modus</a:t>
            </a:r>
            <a:endParaRPr lang="de-DE" dirty="0"/>
          </a:p>
        </p:txBody>
      </p:sp>
      <p:sp>
        <p:nvSpPr>
          <p:cNvPr id="3" name="Inhaltsplatzhalter 2"/>
          <p:cNvSpPr>
            <a:spLocks noGrp="1"/>
          </p:cNvSpPr>
          <p:nvPr>
            <p:ph idx="1"/>
          </p:nvPr>
        </p:nvSpPr>
        <p:spPr>
          <a:xfrm>
            <a:off x="409575" y="1412875"/>
            <a:ext cx="8915400" cy="4497387"/>
          </a:xfrm>
        </p:spPr>
        <p:txBody>
          <a:bodyPr/>
          <a:lstStyle/>
          <a:p>
            <a:r>
              <a:rPr lang="de-DE" sz="2000" dirty="0" smtClean="0"/>
              <a:t>Geeignet </a:t>
            </a:r>
            <a:r>
              <a:rPr lang="de-DE" sz="2000" dirty="0"/>
              <a:t>für Schläge mit </a:t>
            </a:r>
            <a:r>
              <a:rPr lang="de-DE" sz="2000" dirty="0" smtClean="0"/>
              <a:t>Konturen oder Vorgewende</a:t>
            </a:r>
          </a:p>
          <a:p>
            <a:r>
              <a:rPr lang="de-DE" sz="2000" dirty="0" smtClean="0"/>
              <a:t>Abfahren </a:t>
            </a:r>
            <a:r>
              <a:rPr lang="de-DE" sz="2000" dirty="0"/>
              <a:t>des </a:t>
            </a:r>
            <a:r>
              <a:rPr lang="de-DE" sz="2000" dirty="0" smtClean="0"/>
              <a:t>Ackers in </a:t>
            </a:r>
            <a:r>
              <a:rPr lang="de-DE" sz="2000" dirty="0"/>
              <a:t>Beeten möglich</a:t>
            </a:r>
          </a:p>
          <a:p>
            <a:r>
              <a:rPr lang="de-DE" sz="2000" dirty="0"/>
              <a:t>Nicht so exakt wie A – B Modus </a:t>
            </a:r>
          </a:p>
          <a:p>
            <a:pPr marL="0" indent="0">
              <a:buNone/>
            </a:pPr>
            <a:endParaRPr lang="de-DE" sz="2000"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4</a:t>
            </a:fld>
            <a:endParaRPr lang="de-DE" altLang="de-DE"/>
          </a:p>
        </p:txBody>
      </p:sp>
      <p:sp>
        <p:nvSpPr>
          <p:cNvPr id="5" name="Fußzeilenplatzhalter 4"/>
          <p:cNvSpPr>
            <a:spLocks noGrp="1"/>
          </p:cNvSpPr>
          <p:nvPr>
            <p:ph type="ftr" sz="quarter" idx="11"/>
          </p:nvPr>
        </p:nvSpPr>
        <p:spPr/>
        <p:txBody>
          <a:bodyPr/>
          <a:lstStyle/>
          <a:p>
            <a:pPr>
              <a:defRPr/>
            </a:pPr>
            <a:r>
              <a:rPr lang="de-DE" dirty="0" smtClean="0"/>
              <a:t>HSWT    Prof. Dr. U. Groß                  </a:t>
            </a:r>
            <a:endParaRPr lang="de-DE" dirty="0"/>
          </a:p>
        </p:txBody>
      </p:sp>
      <p:pic>
        <p:nvPicPr>
          <p:cNvPr id="6" name="Grafik 5"/>
          <p:cNvPicPr>
            <a:picLocks noChangeAspect="1"/>
          </p:cNvPicPr>
          <p:nvPr/>
        </p:nvPicPr>
        <p:blipFill>
          <a:blip r:embed="rId2"/>
          <a:stretch>
            <a:fillRect/>
          </a:stretch>
        </p:blipFill>
        <p:spPr>
          <a:xfrm>
            <a:off x="5860566" y="2563105"/>
            <a:ext cx="3562834" cy="2391983"/>
          </a:xfrm>
          <a:prstGeom prst="rect">
            <a:avLst/>
          </a:prstGeom>
        </p:spPr>
      </p:pic>
      <p:pic>
        <p:nvPicPr>
          <p:cNvPr id="7" name="Grafik 6"/>
          <p:cNvPicPr>
            <a:picLocks noChangeAspect="1"/>
          </p:cNvPicPr>
          <p:nvPr/>
        </p:nvPicPr>
        <p:blipFill>
          <a:blip r:embed="rId3"/>
          <a:stretch>
            <a:fillRect/>
          </a:stretch>
        </p:blipFill>
        <p:spPr>
          <a:xfrm>
            <a:off x="707407" y="2924944"/>
            <a:ext cx="4855328" cy="2935610"/>
          </a:xfrm>
          <a:prstGeom prst="rect">
            <a:avLst/>
          </a:prstGeom>
        </p:spPr>
      </p:pic>
      <p:sp>
        <p:nvSpPr>
          <p:cNvPr id="8" name="Textfeld 7"/>
          <p:cNvSpPr txBox="1"/>
          <p:nvPr/>
        </p:nvSpPr>
        <p:spPr>
          <a:xfrm>
            <a:off x="3691188" y="5860554"/>
            <a:ext cx="2169378" cy="246221"/>
          </a:xfrm>
          <a:prstGeom prst="rect">
            <a:avLst/>
          </a:prstGeom>
          <a:noFill/>
        </p:spPr>
        <p:txBody>
          <a:bodyPr wrap="square" rtlCol="0">
            <a:spAutoFit/>
          </a:bodyPr>
          <a:lstStyle/>
          <a:p>
            <a:r>
              <a:rPr lang="de-DE" sz="1000" dirty="0" smtClean="0">
                <a:latin typeface="+mn-lt"/>
              </a:rPr>
              <a:t>Quelle: Claas Futterernte</a:t>
            </a:r>
            <a:endParaRPr lang="de-DE" sz="1000" dirty="0">
              <a:latin typeface="+mn-lt"/>
            </a:endParaRPr>
          </a:p>
        </p:txBody>
      </p:sp>
      <p:sp>
        <p:nvSpPr>
          <p:cNvPr id="9" name="Textfeld 8"/>
          <p:cNvSpPr txBox="1"/>
          <p:nvPr/>
        </p:nvSpPr>
        <p:spPr>
          <a:xfrm>
            <a:off x="7641983" y="4952675"/>
            <a:ext cx="2664296" cy="246221"/>
          </a:xfrm>
          <a:prstGeom prst="rect">
            <a:avLst/>
          </a:prstGeom>
          <a:noFill/>
        </p:spPr>
        <p:txBody>
          <a:bodyPr wrap="square" rtlCol="0">
            <a:spAutoFit/>
          </a:bodyPr>
          <a:lstStyle/>
          <a:p>
            <a:r>
              <a:rPr lang="de-DE" sz="1000" dirty="0" smtClean="0">
                <a:latin typeface="+mn-lt"/>
              </a:rPr>
              <a:t>Quelle: Claas</a:t>
            </a:r>
            <a:endParaRPr lang="de-DE" sz="1000" dirty="0">
              <a:latin typeface="+mn-lt"/>
            </a:endParaRPr>
          </a:p>
        </p:txBody>
      </p:sp>
    </p:spTree>
    <p:extLst>
      <p:ext uri="{BB962C8B-B14F-4D97-AF65-F5344CB8AC3E}">
        <p14:creationId xmlns:p14="http://schemas.microsoft.com/office/powerpoint/2010/main" val="32355086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Führungsart: Kontur Modus Anwendung</a:t>
            </a:r>
            <a:endParaRPr lang="de-DE" dirty="0"/>
          </a:p>
        </p:txBody>
      </p:sp>
      <p:sp>
        <p:nvSpPr>
          <p:cNvPr id="3" name="Inhaltsplatzhalter 2"/>
          <p:cNvSpPr>
            <a:spLocks noGrp="1"/>
          </p:cNvSpPr>
          <p:nvPr>
            <p:ph idx="1"/>
          </p:nvPr>
        </p:nvSpPr>
        <p:spPr>
          <a:xfrm>
            <a:off x="534186" y="1412875"/>
            <a:ext cx="8915400" cy="4497387"/>
          </a:xfrm>
        </p:spPr>
        <p:txBody>
          <a:bodyPr/>
          <a:lstStyle/>
          <a:p>
            <a:r>
              <a:rPr lang="de-DE" sz="2000" dirty="0" smtClean="0"/>
              <a:t>normalerweise für </a:t>
            </a:r>
            <a:r>
              <a:rPr lang="de-DE" sz="2000" dirty="0"/>
              <a:t>die Ausarbeitung der Vorgewende </a:t>
            </a:r>
            <a:r>
              <a:rPr lang="de-DE" sz="2000" dirty="0" smtClean="0"/>
              <a:t>oder für </a:t>
            </a:r>
            <a:r>
              <a:rPr lang="de-DE" sz="2000" dirty="0"/>
              <a:t>das Nachfahren von leicht </a:t>
            </a:r>
            <a:r>
              <a:rPr lang="de-DE" sz="2000" dirty="0" smtClean="0"/>
              <a:t>gekrümmten Schlaggrenzen</a:t>
            </a:r>
          </a:p>
          <a:p>
            <a:r>
              <a:rPr lang="de-DE" sz="2000" dirty="0"/>
              <a:t>i</a:t>
            </a:r>
            <a:r>
              <a:rPr lang="de-DE" sz="2000" dirty="0" smtClean="0"/>
              <a:t>mmer die folgende Fahrspur wird  ermittelt und in </a:t>
            </a:r>
            <a:r>
              <a:rPr lang="de-DE" sz="2000" dirty="0"/>
              <a:t>gleichmäßigem Abstand (entsprechend der eingestellten Arbeitsbreite) zur </a:t>
            </a:r>
            <a:r>
              <a:rPr lang="de-DE" sz="2000" dirty="0" smtClean="0"/>
              <a:t>vorherigen </a:t>
            </a:r>
            <a:r>
              <a:rPr lang="de-DE" sz="2000" dirty="0"/>
              <a:t>Fahrspur </a:t>
            </a:r>
            <a:r>
              <a:rPr lang="de-DE" sz="2000" dirty="0" smtClean="0"/>
              <a:t>verlaufen</a:t>
            </a:r>
          </a:p>
          <a:p>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5</a:t>
            </a:fld>
            <a:endParaRPr lang="de-DE" altLang="de-DE"/>
          </a:p>
        </p:txBody>
      </p:sp>
      <p:sp>
        <p:nvSpPr>
          <p:cNvPr id="5" name="Fußzeilenplatzhalter 4"/>
          <p:cNvSpPr>
            <a:spLocks noGrp="1"/>
          </p:cNvSpPr>
          <p:nvPr>
            <p:ph type="ftr" sz="quarter" idx="11"/>
          </p:nvPr>
        </p:nvSpPr>
        <p:spPr/>
        <p:txBody>
          <a:bodyPr/>
          <a:lstStyle/>
          <a:p>
            <a:pPr>
              <a:defRPr/>
            </a:pPr>
            <a:r>
              <a:rPr lang="de-DE" dirty="0" smtClean="0"/>
              <a:t>HSWT    Prof. Dr. U. Groß                  </a:t>
            </a:r>
            <a:endParaRPr lang="de-DE" dirty="0"/>
          </a:p>
        </p:txBody>
      </p:sp>
      <p:pic>
        <p:nvPicPr>
          <p:cNvPr id="6" name="Grafik 5"/>
          <p:cNvPicPr>
            <a:picLocks noChangeAspect="1"/>
          </p:cNvPicPr>
          <p:nvPr/>
        </p:nvPicPr>
        <p:blipFill rotWithShape="1">
          <a:blip r:embed="rId2"/>
          <a:srcRect l="7560" t="6444" r="68501" b="70756"/>
          <a:stretch/>
        </p:blipFill>
        <p:spPr>
          <a:xfrm>
            <a:off x="740690" y="3284984"/>
            <a:ext cx="3168352" cy="2985641"/>
          </a:xfrm>
          <a:prstGeom prst="rect">
            <a:avLst/>
          </a:prstGeom>
        </p:spPr>
      </p:pic>
      <p:pic>
        <p:nvPicPr>
          <p:cNvPr id="7" name="Grafik 6"/>
          <p:cNvPicPr>
            <a:picLocks noChangeAspect="1"/>
          </p:cNvPicPr>
          <p:nvPr/>
        </p:nvPicPr>
        <p:blipFill>
          <a:blip r:embed="rId3"/>
          <a:stretch>
            <a:fillRect/>
          </a:stretch>
        </p:blipFill>
        <p:spPr>
          <a:xfrm>
            <a:off x="4115546" y="3501008"/>
            <a:ext cx="5217396" cy="2547106"/>
          </a:xfrm>
          <a:prstGeom prst="rect">
            <a:avLst/>
          </a:prstGeom>
        </p:spPr>
      </p:pic>
      <p:sp>
        <p:nvSpPr>
          <p:cNvPr id="8" name="Textfeld 7"/>
          <p:cNvSpPr txBox="1"/>
          <p:nvPr/>
        </p:nvSpPr>
        <p:spPr>
          <a:xfrm>
            <a:off x="1784648" y="6163259"/>
            <a:ext cx="1872208" cy="246221"/>
          </a:xfrm>
          <a:prstGeom prst="rect">
            <a:avLst/>
          </a:prstGeom>
          <a:noFill/>
        </p:spPr>
        <p:txBody>
          <a:bodyPr wrap="square" rtlCol="0">
            <a:spAutoFit/>
          </a:bodyPr>
          <a:lstStyle/>
          <a:p>
            <a:r>
              <a:rPr lang="de-DE" sz="1000" dirty="0" smtClean="0">
                <a:latin typeface="+mn-lt"/>
              </a:rPr>
              <a:t>Quelle: Müller Elektronik</a:t>
            </a:r>
            <a:endParaRPr lang="de-DE" sz="1000" dirty="0">
              <a:latin typeface="+mn-lt"/>
            </a:endParaRPr>
          </a:p>
        </p:txBody>
      </p:sp>
      <p:sp>
        <p:nvSpPr>
          <p:cNvPr id="11" name="Textfeld 10"/>
          <p:cNvSpPr txBox="1"/>
          <p:nvPr/>
        </p:nvSpPr>
        <p:spPr>
          <a:xfrm>
            <a:off x="7545288" y="6163259"/>
            <a:ext cx="2169378" cy="246221"/>
          </a:xfrm>
          <a:prstGeom prst="rect">
            <a:avLst/>
          </a:prstGeom>
          <a:noFill/>
        </p:spPr>
        <p:txBody>
          <a:bodyPr wrap="square" rtlCol="0">
            <a:spAutoFit/>
          </a:bodyPr>
          <a:lstStyle/>
          <a:p>
            <a:r>
              <a:rPr lang="de-DE" sz="1000" dirty="0" smtClean="0">
                <a:latin typeface="+mn-lt"/>
              </a:rPr>
              <a:t>Quelle: Claas Futterernte</a:t>
            </a:r>
            <a:endParaRPr lang="de-DE" sz="1000" dirty="0">
              <a:latin typeface="+mn-lt"/>
            </a:endParaRPr>
          </a:p>
        </p:txBody>
      </p:sp>
      <p:pic>
        <p:nvPicPr>
          <p:cNvPr id="9" name="Grafik 8">
            <a:hlinkClick r:id="rId4"/>
          </p:cNvPr>
          <p:cNvPicPr>
            <a:picLocks noChangeAspect="1"/>
          </p:cNvPicPr>
          <p:nvPr/>
        </p:nvPicPr>
        <p:blipFill>
          <a:blip r:embed="rId5"/>
          <a:stretch>
            <a:fillRect/>
          </a:stretch>
        </p:blipFill>
        <p:spPr>
          <a:xfrm>
            <a:off x="8415167" y="318026"/>
            <a:ext cx="951058" cy="969348"/>
          </a:xfrm>
          <a:prstGeom prst="rect">
            <a:avLst/>
          </a:prstGeom>
        </p:spPr>
      </p:pic>
    </p:spTree>
    <p:extLst>
      <p:ext uri="{BB962C8B-B14F-4D97-AF65-F5344CB8AC3E}">
        <p14:creationId xmlns:p14="http://schemas.microsoft.com/office/powerpoint/2010/main" val="27811840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Führungsart: A–B  Kontur Modus</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6</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7" name="Inhaltsplatzhalter 6"/>
          <p:cNvSpPr>
            <a:spLocks noGrp="1"/>
          </p:cNvSpPr>
          <p:nvPr>
            <p:ph idx="1"/>
          </p:nvPr>
        </p:nvSpPr>
        <p:spPr>
          <a:xfrm>
            <a:off x="525868" y="1412875"/>
            <a:ext cx="8915400" cy="4497387"/>
          </a:xfrm>
        </p:spPr>
        <p:txBody>
          <a:bodyPr/>
          <a:lstStyle/>
          <a:p>
            <a:r>
              <a:rPr lang="de-DE" sz="2000" dirty="0"/>
              <a:t>Standard Anwendung bei allen </a:t>
            </a:r>
            <a:r>
              <a:rPr lang="de-DE" sz="2000" dirty="0" smtClean="0"/>
              <a:t>Terminals</a:t>
            </a:r>
          </a:p>
          <a:p>
            <a:r>
              <a:rPr lang="de-DE" sz="2000" dirty="0" smtClean="0"/>
              <a:t>Geeignet </a:t>
            </a:r>
            <a:r>
              <a:rPr lang="de-DE" sz="2000" dirty="0"/>
              <a:t>für Schläge mit Konturen</a:t>
            </a:r>
            <a:br>
              <a:rPr lang="de-DE" sz="2000" dirty="0"/>
            </a:br>
            <a:r>
              <a:rPr lang="de-DE" sz="2000" dirty="0"/>
              <a:t>oder </a:t>
            </a:r>
            <a:r>
              <a:rPr lang="de-DE" sz="2000" dirty="0" smtClean="0"/>
              <a:t>Vorgewende</a:t>
            </a:r>
          </a:p>
          <a:p>
            <a:r>
              <a:rPr lang="de-DE" sz="2000" dirty="0" smtClean="0"/>
              <a:t>Abfahren </a:t>
            </a:r>
            <a:r>
              <a:rPr lang="de-DE" sz="2000" dirty="0"/>
              <a:t>des </a:t>
            </a:r>
            <a:r>
              <a:rPr lang="de-DE" sz="2000" dirty="0" smtClean="0"/>
              <a:t>Ackers in </a:t>
            </a:r>
            <a:r>
              <a:rPr lang="de-DE" sz="2000" dirty="0"/>
              <a:t>Beeten möglich</a:t>
            </a:r>
          </a:p>
          <a:p>
            <a:endParaRPr lang="de-DE" sz="2000" dirty="0"/>
          </a:p>
        </p:txBody>
      </p:sp>
      <p:pic>
        <p:nvPicPr>
          <p:cNvPr id="8" name="Grafik 7"/>
          <p:cNvPicPr>
            <a:picLocks noChangeAspect="1"/>
          </p:cNvPicPr>
          <p:nvPr/>
        </p:nvPicPr>
        <p:blipFill>
          <a:blip r:embed="rId2"/>
          <a:stretch>
            <a:fillRect/>
          </a:stretch>
        </p:blipFill>
        <p:spPr>
          <a:xfrm>
            <a:off x="6393160" y="2433689"/>
            <a:ext cx="3318995" cy="2455758"/>
          </a:xfrm>
          <a:prstGeom prst="rect">
            <a:avLst/>
          </a:prstGeom>
        </p:spPr>
      </p:pic>
      <p:pic>
        <p:nvPicPr>
          <p:cNvPr id="9" name="Grafik 8"/>
          <p:cNvPicPr>
            <a:picLocks noChangeAspect="1"/>
          </p:cNvPicPr>
          <p:nvPr/>
        </p:nvPicPr>
        <p:blipFill rotWithShape="1">
          <a:blip r:embed="rId3"/>
          <a:srcRect t="8912"/>
          <a:stretch/>
        </p:blipFill>
        <p:spPr>
          <a:xfrm>
            <a:off x="525868" y="2978934"/>
            <a:ext cx="5721086" cy="2931328"/>
          </a:xfrm>
          <a:prstGeom prst="rect">
            <a:avLst/>
          </a:prstGeom>
        </p:spPr>
      </p:pic>
      <p:sp>
        <p:nvSpPr>
          <p:cNvPr id="10" name="Textfeld 9"/>
          <p:cNvSpPr txBox="1"/>
          <p:nvPr/>
        </p:nvSpPr>
        <p:spPr>
          <a:xfrm>
            <a:off x="4549708" y="5935990"/>
            <a:ext cx="1656465" cy="246221"/>
          </a:xfrm>
          <a:prstGeom prst="rect">
            <a:avLst/>
          </a:prstGeom>
          <a:noFill/>
        </p:spPr>
        <p:txBody>
          <a:bodyPr wrap="square" rtlCol="0">
            <a:spAutoFit/>
          </a:bodyPr>
          <a:lstStyle/>
          <a:p>
            <a:r>
              <a:rPr lang="de-DE" sz="1000" dirty="0" smtClean="0">
                <a:latin typeface="+mn-lt"/>
              </a:rPr>
              <a:t>Quelle: Claas (</a:t>
            </a:r>
            <a:r>
              <a:rPr lang="de-DE" sz="1000" dirty="0" err="1" smtClean="0">
                <a:latin typeface="+mn-lt"/>
              </a:rPr>
              <a:t>Youtube</a:t>
            </a:r>
            <a:r>
              <a:rPr lang="de-DE" sz="1000" dirty="0" smtClean="0">
                <a:latin typeface="+mn-lt"/>
              </a:rPr>
              <a:t>)</a:t>
            </a:r>
            <a:endParaRPr lang="de-DE" sz="1000" dirty="0">
              <a:latin typeface="+mn-lt"/>
            </a:endParaRPr>
          </a:p>
        </p:txBody>
      </p:sp>
      <p:sp>
        <p:nvSpPr>
          <p:cNvPr id="11" name="Textfeld 10"/>
          <p:cNvSpPr txBox="1"/>
          <p:nvPr/>
        </p:nvSpPr>
        <p:spPr>
          <a:xfrm>
            <a:off x="7894402" y="4889447"/>
            <a:ext cx="2664296" cy="246221"/>
          </a:xfrm>
          <a:prstGeom prst="rect">
            <a:avLst/>
          </a:prstGeom>
          <a:noFill/>
        </p:spPr>
        <p:txBody>
          <a:bodyPr wrap="square" rtlCol="0">
            <a:spAutoFit/>
          </a:bodyPr>
          <a:lstStyle/>
          <a:p>
            <a:r>
              <a:rPr lang="de-DE" sz="1000" dirty="0" smtClean="0">
                <a:latin typeface="+mn-lt"/>
              </a:rPr>
              <a:t>Quelle: Claas</a:t>
            </a:r>
            <a:endParaRPr lang="de-DE" sz="1000" dirty="0">
              <a:latin typeface="+mn-lt"/>
            </a:endParaRPr>
          </a:p>
        </p:txBody>
      </p:sp>
    </p:spTree>
    <p:extLst>
      <p:ext uri="{BB962C8B-B14F-4D97-AF65-F5344CB8AC3E}">
        <p14:creationId xmlns:p14="http://schemas.microsoft.com/office/powerpoint/2010/main" val="29648330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Führungsart: A–B Kontur Modus Anwendung</a:t>
            </a:r>
            <a:endParaRPr lang="de-DE" dirty="0"/>
          </a:p>
        </p:txBody>
      </p:sp>
      <p:sp>
        <p:nvSpPr>
          <p:cNvPr id="3" name="Inhaltsplatzhalter 2"/>
          <p:cNvSpPr>
            <a:spLocks noGrp="1"/>
          </p:cNvSpPr>
          <p:nvPr>
            <p:ph idx="1"/>
          </p:nvPr>
        </p:nvSpPr>
        <p:spPr>
          <a:xfrm>
            <a:off x="535145" y="1412875"/>
            <a:ext cx="8915400" cy="4497387"/>
          </a:xfrm>
        </p:spPr>
        <p:txBody>
          <a:bodyPr/>
          <a:lstStyle/>
          <a:p>
            <a:r>
              <a:rPr lang="de-DE" sz="2000" dirty="0"/>
              <a:t>Referenzlinie </a:t>
            </a:r>
            <a:r>
              <a:rPr lang="de-DE" sz="2000" dirty="0" smtClean="0"/>
              <a:t>wird z.B. an einer </a:t>
            </a:r>
            <a:r>
              <a:rPr lang="de-DE" sz="2000" dirty="0"/>
              <a:t>leicht gekrümmten Schlagkante </a:t>
            </a:r>
            <a:r>
              <a:rPr lang="de-DE" sz="2000" dirty="0" smtClean="0"/>
              <a:t>aufgezeichnet</a:t>
            </a:r>
            <a:endParaRPr lang="de-DE" sz="2000" dirty="0"/>
          </a:p>
          <a:p>
            <a:r>
              <a:rPr lang="de-DE" sz="2000" dirty="0" smtClean="0"/>
              <a:t>alle </a:t>
            </a:r>
            <a:r>
              <a:rPr lang="de-DE" sz="2000" dirty="0"/>
              <a:t>weiteren Fahrspuren werden in gleichmäßigem Abstand (entsprechend der eingestellten Arbeitsbreite) zur ersten Fahrspur verlaufen</a:t>
            </a:r>
          </a:p>
          <a:p>
            <a:r>
              <a:rPr lang="de-DE" sz="2000" dirty="0"/>
              <a:t>durch Bearbeitung jeder zweiten Spur können enge Wendemanöver vermieden werden </a:t>
            </a:r>
          </a:p>
          <a:p>
            <a:r>
              <a:rPr lang="de-DE" sz="2000" dirty="0"/>
              <a:t>Arbeiten mit mehreren </a:t>
            </a:r>
            <a:r>
              <a:rPr lang="de-DE" sz="2000" dirty="0" smtClean="0"/>
              <a:t>Maschinen</a:t>
            </a:r>
          </a:p>
          <a:p>
            <a:pPr marL="0" indent="0">
              <a:buNone/>
            </a:pPr>
            <a:r>
              <a:rPr lang="de-DE" sz="2000" dirty="0"/>
              <a:t> </a:t>
            </a:r>
            <a:r>
              <a:rPr lang="de-DE" sz="2000" dirty="0" smtClean="0"/>
              <a:t>    mit </a:t>
            </a:r>
            <a:r>
              <a:rPr lang="de-DE" sz="2000" dirty="0"/>
              <a:t>gleicher Arbeitsbreite auf einem </a:t>
            </a:r>
            <a:endParaRPr lang="de-DE" sz="2000" dirty="0" smtClean="0"/>
          </a:p>
          <a:p>
            <a:pPr marL="0" indent="0">
              <a:buNone/>
            </a:pPr>
            <a:r>
              <a:rPr lang="de-DE" sz="2000" dirty="0"/>
              <a:t> </a:t>
            </a:r>
            <a:r>
              <a:rPr lang="de-DE" sz="2000" dirty="0" smtClean="0"/>
              <a:t>    Schlag möglich</a:t>
            </a:r>
          </a:p>
          <a:p>
            <a:endParaRPr lang="de-DE" dirty="0"/>
          </a:p>
          <a:p>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7</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a:blip r:embed="rId2"/>
          <a:stretch>
            <a:fillRect/>
          </a:stretch>
        </p:blipFill>
        <p:spPr>
          <a:xfrm>
            <a:off x="5241032" y="3661568"/>
            <a:ext cx="4077307" cy="2543175"/>
          </a:xfrm>
          <a:prstGeom prst="rect">
            <a:avLst/>
          </a:prstGeom>
        </p:spPr>
      </p:pic>
      <p:sp>
        <p:nvSpPr>
          <p:cNvPr id="7" name="Textfeld 6"/>
          <p:cNvSpPr txBox="1"/>
          <p:nvPr/>
        </p:nvSpPr>
        <p:spPr>
          <a:xfrm>
            <a:off x="7543804" y="6204743"/>
            <a:ext cx="2376264" cy="246221"/>
          </a:xfrm>
          <a:prstGeom prst="rect">
            <a:avLst/>
          </a:prstGeom>
          <a:noFill/>
        </p:spPr>
        <p:txBody>
          <a:bodyPr wrap="square" rtlCol="0">
            <a:spAutoFit/>
          </a:bodyPr>
          <a:lstStyle/>
          <a:p>
            <a:r>
              <a:rPr lang="de-DE" sz="1000" dirty="0" smtClean="0">
                <a:latin typeface="+mn-lt"/>
              </a:rPr>
              <a:t>Quelle: Motor-Talk</a:t>
            </a:r>
            <a:endParaRPr lang="de-DE" sz="1000" dirty="0">
              <a:latin typeface="+mn-lt"/>
            </a:endParaRPr>
          </a:p>
        </p:txBody>
      </p:sp>
    </p:spTree>
    <p:extLst>
      <p:ext uri="{BB962C8B-B14F-4D97-AF65-F5344CB8AC3E}">
        <p14:creationId xmlns:p14="http://schemas.microsoft.com/office/powerpoint/2010/main" val="18564334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Führungsart: Adaptiver A–B Kontur Modus</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8</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7" name="Inhaltsplatzhalter 6"/>
          <p:cNvSpPr>
            <a:spLocks noGrp="1"/>
          </p:cNvSpPr>
          <p:nvPr>
            <p:ph idx="1"/>
          </p:nvPr>
        </p:nvSpPr>
        <p:spPr>
          <a:xfrm>
            <a:off x="508000" y="1412875"/>
            <a:ext cx="8915400" cy="4497387"/>
          </a:xfrm>
        </p:spPr>
        <p:txBody>
          <a:bodyPr/>
          <a:lstStyle/>
          <a:p>
            <a:r>
              <a:rPr lang="de-DE" sz="2000" dirty="0" smtClean="0"/>
              <a:t>Unterschied zu A–B Kontur Modus:</a:t>
            </a:r>
            <a:endParaRPr lang="de-DE" dirty="0" smtClean="0"/>
          </a:p>
          <a:p>
            <a:pPr lvl="1"/>
            <a:r>
              <a:rPr lang="de-DE" sz="1800" dirty="0"/>
              <a:t>Hindernisse im Schlag mit aufzeichnen</a:t>
            </a:r>
          </a:p>
          <a:p>
            <a:pPr lvl="1"/>
            <a:r>
              <a:rPr lang="de-DE" sz="1800" dirty="0"/>
              <a:t>Referenzlinie verlängern, bei unförmigen </a:t>
            </a:r>
            <a:r>
              <a:rPr lang="de-DE" sz="1800" dirty="0" smtClean="0"/>
              <a:t>Schlag</a:t>
            </a:r>
          </a:p>
          <a:p>
            <a:pPr marL="457200" lvl="1" indent="0">
              <a:buNone/>
            </a:pPr>
            <a:endParaRPr lang="de-DE" sz="1800" dirty="0" smtClean="0"/>
          </a:p>
          <a:p>
            <a:pPr lvl="1"/>
            <a:endParaRPr lang="de-DE" sz="2000" dirty="0" smtClean="0"/>
          </a:p>
        </p:txBody>
      </p:sp>
      <p:pic>
        <p:nvPicPr>
          <p:cNvPr id="8" name="Grafik 7"/>
          <p:cNvPicPr>
            <a:picLocks noChangeAspect="1"/>
          </p:cNvPicPr>
          <p:nvPr/>
        </p:nvPicPr>
        <p:blipFill>
          <a:blip r:embed="rId2"/>
          <a:stretch>
            <a:fillRect/>
          </a:stretch>
        </p:blipFill>
        <p:spPr>
          <a:xfrm>
            <a:off x="4664968" y="2780929"/>
            <a:ext cx="3253036" cy="3129334"/>
          </a:xfrm>
          <a:prstGeom prst="rect">
            <a:avLst/>
          </a:prstGeom>
        </p:spPr>
      </p:pic>
      <p:sp>
        <p:nvSpPr>
          <p:cNvPr id="10" name="Textfeld 9"/>
          <p:cNvSpPr txBox="1"/>
          <p:nvPr/>
        </p:nvSpPr>
        <p:spPr>
          <a:xfrm>
            <a:off x="6147470" y="5910262"/>
            <a:ext cx="2664296" cy="246221"/>
          </a:xfrm>
          <a:prstGeom prst="rect">
            <a:avLst/>
          </a:prstGeom>
          <a:noFill/>
        </p:spPr>
        <p:txBody>
          <a:bodyPr wrap="square" rtlCol="0">
            <a:spAutoFit/>
          </a:bodyPr>
          <a:lstStyle/>
          <a:p>
            <a:r>
              <a:rPr lang="de-DE" sz="1000" dirty="0" smtClean="0">
                <a:latin typeface="+mn-lt"/>
              </a:rPr>
              <a:t>Quelle: Claas</a:t>
            </a:r>
            <a:endParaRPr lang="de-DE" sz="1000" dirty="0">
              <a:latin typeface="+mn-lt"/>
            </a:endParaRPr>
          </a:p>
        </p:txBody>
      </p:sp>
      <p:pic>
        <p:nvPicPr>
          <p:cNvPr id="3" name="Grafik 2"/>
          <p:cNvPicPr>
            <a:picLocks noChangeAspect="1"/>
          </p:cNvPicPr>
          <p:nvPr/>
        </p:nvPicPr>
        <p:blipFill>
          <a:blip r:embed="rId3"/>
          <a:stretch>
            <a:fillRect/>
          </a:stretch>
        </p:blipFill>
        <p:spPr>
          <a:xfrm>
            <a:off x="1123396" y="2780928"/>
            <a:ext cx="3253540" cy="3129333"/>
          </a:xfrm>
          <a:prstGeom prst="rect">
            <a:avLst/>
          </a:prstGeom>
        </p:spPr>
      </p:pic>
      <p:sp>
        <p:nvSpPr>
          <p:cNvPr id="9" name="Textfeld 8"/>
          <p:cNvSpPr txBox="1"/>
          <p:nvPr/>
        </p:nvSpPr>
        <p:spPr>
          <a:xfrm>
            <a:off x="2648744" y="5910261"/>
            <a:ext cx="1872208" cy="246221"/>
          </a:xfrm>
          <a:prstGeom prst="rect">
            <a:avLst/>
          </a:prstGeom>
          <a:noFill/>
        </p:spPr>
        <p:txBody>
          <a:bodyPr wrap="square" rtlCol="0">
            <a:spAutoFit/>
          </a:bodyPr>
          <a:lstStyle/>
          <a:p>
            <a:r>
              <a:rPr lang="de-DE" sz="1000" dirty="0" smtClean="0">
                <a:latin typeface="+mn-lt"/>
              </a:rPr>
              <a:t>Quelle: Müller Elektronik</a:t>
            </a:r>
            <a:endParaRPr lang="de-DE" sz="1000" dirty="0">
              <a:latin typeface="+mn-lt"/>
            </a:endParaRPr>
          </a:p>
        </p:txBody>
      </p:sp>
      <p:pic>
        <p:nvPicPr>
          <p:cNvPr id="11" name="Grafik 10">
            <a:hlinkClick r:id="rId4"/>
          </p:cNvPr>
          <p:cNvPicPr>
            <a:picLocks noChangeAspect="1"/>
          </p:cNvPicPr>
          <p:nvPr/>
        </p:nvPicPr>
        <p:blipFill>
          <a:blip r:embed="rId5"/>
          <a:stretch>
            <a:fillRect/>
          </a:stretch>
        </p:blipFill>
        <p:spPr>
          <a:xfrm>
            <a:off x="8408915" y="744130"/>
            <a:ext cx="951058" cy="969348"/>
          </a:xfrm>
          <a:prstGeom prst="rect">
            <a:avLst/>
          </a:prstGeom>
        </p:spPr>
      </p:pic>
    </p:spTree>
    <p:extLst>
      <p:ext uri="{BB962C8B-B14F-4D97-AF65-F5344CB8AC3E}">
        <p14:creationId xmlns:p14="http://schemas.microsoft.com/office/powerpoint/2010/main" val="2832352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Führungsart: A+ Winkel Modus</a:t>
            </a:r>
          </a:p>
        </p:txBody>
      </p:sp>
      <p:sp>
        <p:nvSpPr>
          <p:cNvPr id="3" name="Inhaltsplatzhalter 2"/>
          <p:cNvSpPr>
            <a:spLocks noGrp="1"/>
          </p:cNvSpPr>
          <p:nvPr>
            <p:ph idx="1"/>
          </p:nvPr>
        </p:nvSpPr>
        <p:spPr>
          <a:xfrm>
            <a:off x="508000" y="1412875"/>
            <a:ext cx="8915400" cy="4497387"/>
          </a:xfrm>
        </p:spPr>
        <p:txBody>
          <a:bodyPr/>
          <a:lstStyle/>
          <a:p>
            <a:r>
              <a:rPr lang="de-DE" sz="2000" dirty="0"/>
              <a:t>G</a:t>
            </a:r>
            <a:r>
              <a:rPr lang="de-DE" sz="2000" dirty="0" smtClean="0"/>
              <a:t>leiche </a:t>
            </a:r>
            <a:r>
              <a:rPr lang="de-DE" sz="2000" dirty="0"/>
              <a:t>Möglichkeiten wie </a:t>
            </a:r>
            <a:r>
              <a:rPr lang="de-DE" sz="2000" dirty="0" smtClean="0"/>
              <a:t>im A </a:t>
            </a:r>
            <a:r>
              <a:rPr lang="de-DE" sz="2000" dirty="0"/>
              <a:t>– B Modus</a:t>
            </a:r>
          </a:p>
          <a:p>
            <a:r>
              <a:rPr lang="de-DE" sz="2000" dirty="0" smtClean="0"/>
              <a:t>Zum </a:t>
            </a:r>
            <a:r>
              <a:rPr lang="de-DE" sz="2000" dirty="0"/>
              <a:t>Punkt A </a:t>
            </a:r>
            <a:r>
              <a:rPr lang="de-DE" sz="2000" dirty="0" smtClean="0"/>
              <a:t>wird, </a:t>
            </a:r>
            <a:r>
              <a:rPr lang="de-DE" sz="2000" dirty="0"/>
              <a:t>anstatt </a:t>
            </a:r>
            <a:r>
              <a:rPr lang="de-DE" sz="2000" dirty="0" smtClean="0"/>
              <a:t>zum Punkt B, </a:t>
            </a:r>
            <a:r>
              <a:rPr lang="de-DE" sz="2000" dirty="0"/>
              <a:t>ein</a:t>
            </a:r>
            <a:br>
              <a:rPr lang="de-DE" sz="2000" dirty="0"/>
            </a:br>
            <a:r>
              <a:rPr lang="de-DE" sz="2000" dirty="0"/>
              <a:t>Winkel gegenüber Norden </a:t>
            </a:r>
            <a:r>
              <a:rPr lang="de-DE" sz="2000" dirty="0" smtClean="0"/>
              <a:t>eingegeben</a:t>
            </a:r>
          </a:p>
          <a:p>
            <a:r>
              <a:rPr lang="de-DE" sz="2000" dirty="0"/>
              <a:t>Geeignet um schräg zur „Normalspur“ zu</a:t>
            </a:r>
            <a:br>
              <a:rPr lang="de-DE" sz="2000" dirty="0"/>
            </a:br>
            <a:r>
              <a:rPr lang="de-DE" sz="2000" dirty="0"/>
              <a:t>arbeiten, z.B. 1. Stoppelsturz</a:t>
            </a:r>
          </a:p>
          <a:p>
            <a:endParaRPr lang="de-DE" dirty="0"/>
          </a:p>
          <a:p>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9</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a:blip r:embed="rId2"/>
          <a:stretch>
            <a:fillRect/>
          </a:stretch>
        </p:blipFill>
        <p:spPr>
          <a:xfrm>
            <a:off x="5652816" y="2291899"/>
            <a:ext cx="3618363" cy="3618363"/>
          </a:xfrm>
          <a:prstGeom prst="rect">
            <a:avLst/>
          </a:prstGeom>
        </p:spPr>
      </p:pic>
      <p:sp>
        <p:nvSpPr>
          <p:cNvPr id="7" name="Textfeld 6"/>
          <p:cNvSpPr txBox="1"/>
          <p:nvPr/>
        </p:nvSpPr>
        <p:spPr>
          <a:xfrm>
            <a:off x="7549432" y="5910260"/>
            <a:ext cx="2664296" cy="246221"/>
          </a:xfrm>
          <a:prstGeom prst="rect">
            <a:avLst/>
          </a:prstGeom>
          <a:noFill/>
        </p:spPr>
        <p:txBody>
          <a:bodyPr wrap="square" rtlCol="0">
            <a:spAutoFit/>
          </a:bodyPr>
          <a:lstStyle/>
          <a:p>
            <a:r>
              <a:rPr lang="de-DE" sz="1000" dirty="0" smtClean="0">
                <a:latin typeface="+mn-lt"/>
              </a:rPr>
              <a:t>Quelle: Claas</a:t>
            </a:r>
            <a:endParaRPr lang="de-DE" sz="1000" dirty="0">
              <a:latin typeface="+mn-lt"/>
            </a:endParaRPr>
          </a:p>
        </p:txBody>
      </p:sp>
      <p:pic>
        <p:nvPicPr>
          <p:cNvPr id="8" name="Grafik 7"/>
          <p:cNvPicPr>
            <a:picLocks noChangeAspect="1"/>
          </p:cNvPicPr>
          <p:nvPr/>
        </p:nvPicPr>
        <p:blipFill rotWithShape="1">
          <a:blip r:embed="rId3"/>
          <a:srcRect b="16258"/>
          <a:stretch/>
        </p:blipFill>
        <p:spPr>
          <a:xfrm>
            <a:off x="1189865" y="3224960"/>
            <a:ext cx="3879047" cy="2685301"/>
          </a:xfrm>
          <a:prstGeom prst="rect">
            <a:avLst/>
          </a:prstGeom>
        </p:spPr>
      </p:pic>
      <p:sp>
        <p:nvSpPr>
          <p:cNvPr id="9" name="Textfeld 8"/>
          <p:cNvSpPr txBox="1"/>
          <p:nvPr/>
        </p:nvSpPr>
        <p:spPr>
          <a:xfrm>
            <a:off x="3129388" y="5910260"/>
            <a:ext cx="1939524" cy="246221"/>
          </a:xfrm>
          <a:prstGeom prst="rect">
            <a:avLst/>
          </a:prstGeom>
          <a:noFill/>
        </p:spPr>
        <p:txBody>
          <a:bodyPr wrap="square" rtlCol="0">
            <a:spAutoFit/>
          </a:bodyPr>
          <a:lstStyle/>
          <a:p>
            <a:r>
              <a:rPr lang="de-DE" sz="1000" dirty="0" smtClean="0">
                <a:latin typeface="+mn-lt"/>
              </a:rPr>
              <a:t>Quelle: Ackerbaubetrieb Rauth</a:t>
            </a:r>
            <a:endParaRPr lang="de-DE" sz="1000" dirty="0">
              <a:latin typeface="+mn-lt"/>
            </a:endParaRPr>
          </a:p>
        </p:txBody>
      </p:sp>
    </p:spTree>
    <p:extLst>
      <p:ext uri="{BB962C8B-B14F-4D97-AF65-F5344CB8AC3E}">
        <p14:creationId xmlns:p14="http://schemas.microsoft.com/office/powerpoint/2010/main" val="173595695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alleSeiten">
  <a:themeElements>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alleSeiten">
      <a:majorFont>
        <a:latin typeface="Arial"/>
        <a:ea typeface="ＭＳ Ｐゴシック"/>
        <a:cs typeface="Arial"/>
      </a:majorFont>
      <a:minorFont>
        <a:latin typeface="Arial"/>
        <a:ea typeface="ＭＳ Ｐゴシック"/>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2021</Words>
  <Application>Microsoft Office PowerPoint</Application>
  <PresentationFormat>A4-Papier (210x297 mm)</PresentationFormat>
  <Paragraphs>415</Paragraphs>
  <Slides>39</Slides>
  <Notes>4</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39</vt:i4>
      </vt:variant>
    </vt:vector>
  </HeadingPairs>
  <TitlesOfParts>
    <vt:vector size="48" baseType="lpstr">
      <vt:lpstr>Arial Unicode MS</vt:lpstr>
      <vt:lpstr>ＭＳ Ｐゴシック</vt:lpstr>
      <vt:lpstr>Arial</vt:lpstr>
      <vt:lpstr>Cambria Math</vt:lpstr>
      <vt:lpstr>Segoe UI Symbol</vt:lpstr>
      <vt:lpstr>Times New Roman</vt:lpstr>
      <vt:lpstr>Univers</vt:lpstr>
      <vt:lpstr>Wingdings</vt:lpstr>
      <vt:lpstr>1_alleSeiten</vt:lpstr>
      <vt:lpstr>Führungsarten der Lenksysteme</vt:lpstr>
      <vt:lpstr>Führungsart: A–B Modus</vt:lpstr>
      <vt:lpstr>Führungsart: A–B Modus Anwendung </vt:lpstr>
      <vt:lpstr>Führungsart: Kontur Modus</vt:lpstr>
      <vt:lpstr>Führungsart: Kontur Modus Anwendung</vt:lpstr>
      <vt:lpstr>Führungsart: A–B  Kontur Modus</vt:lpstr>
      <vt:lpstr>Führungsart: A–B Kontur Modus Anwendung</vt:lpstr>
      <vt:lpstr>Führungsart: Adaptiver A–B Kontur Modus</vt:lpstr>
      <vt:lpstr>Führungsart: A+ Winkel Modus</vt:lpstr>
      <vt:lpstr>Führungsart: A+ Winkel Modus Anwendung</vt:lpstr>
      <vt:lpstr>Führungsart: Kreis Modus</vt:lpstr>
      <vt:lpstr>Wendestrategien durch Spurführung</vt:lpstr>
      <vt:lpstr>Omegaform mit vollautomatischen Wendevorgang</vt:lpstr>
      <vt:lpstr>Beetmodus mit vollautomatischen Wendevorgang</vt:lpstr>
      <vt:lpstr>weiterer Nutzen der Spurführung</vt:lpstr>
      <vt:lpstr>Nutzen der Spurführung???</vt:lpstr>
      <vt:lpstr>Einsparpotentiale Lenksysteme</vt:lpstr>
      <vt:lpstr>Ziele und Nutzen der Lenksysteme</vt:lpstr>
      <vt:lpstr>Kosten für Parallelfahrsysteme </vt:lpstr>
      <vt:lpstr>Kosten und Nutzen von Parallelfahrsysteme </vt:lpstr>
      <vt:lpstr>Einfaches Bsp. Bodenbearbeitung – 6m Grubber</vt:lpstr>
      <vt:lpstr>Was ist bei der Anschaffung eines Lenksytems zu beachten?</vt:lpstr>
      <vt:lpstr>Wovon ist die Genauigkeit auf dem Acker abhängig? – Präzises Lenksystem allein reicht nicht aus!</vt:lpstr>
      <vt:lpstr>Umgebungsbedingte Störungen</vt:lpstr>
      <vt:lpstr>Neigung des Traktors am Hang</vt:lpstr>
      <vt:lpstr>Abdrift der Anbaugeräte</vt:lpstr>
      <vt:lpstr>Lösung (1) - Passive Anbaugerätesteuerung</vt:lpstr>
      <vt:lpstr>Lösung (2) - Aktive Anbaugerätesteuerung</vt:lpstr>
      <vt:lpstr>Aktive Anbaugerätesteuerung (Achsschenkellenkung)</vt:lpstr>
      <vt:lpstr>Aktive Anbaugerätesteuerung (Deichsellenkung)</vt:lpstr>
      <vt:lpstr>Aktive Anbaugerätesteuerung (Verschiebrahmen)</vt:lpstr>
      <vt:lpstr>Nutzen - Anbaugerätesteuerung</vt:lpstr>
      <vt:lpstr>GNSS-Signal-Mehrwegeffekte</vt:lpstr>
      <vt:lpstr>Abschattung</vt:lpstr>
      <vt:lpstr>Störwellen</vt:lpstr>
      <vt:lpstr>Parallelfahrsystem</vt:lpstr>
      <vt:lpstr>Benutzer – Fehlerquelle zwischen Sitz und Lenkrad</vt:lpstr>
      <vt:lpstr>Signalweg von der Kontrollstation zum GNSS-Empfänger</vt:lpstr>
      <vt:lpstr>Signalweg vom Empfänger zum Anbaugerät (Lenksystem)</vt:lpstr>
    </vt:vector>
  </TitlesOfParts>
  <Company>Fachhochschule Nürtingen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 Einführung</dc:title>
  <dc:creator>Fluhrer</dc:creator>
  <cp:lastModifiedBy>Fluhrer</cp:lastModifiedBy>
  <cp:revision>576</cp:revision>
  <cp:lastPrinted>2000-01-28T17:33:17Z</cp:lastPrinted>
  <dcterms:created xsi:type="dcterms:W3CDTF">1999-07-14T19:19:32Z</dcterms:created>
  <dcterms:modified xsi:type="dcterms:W3CDTF">2020-05-27T06:23:45Z</dcterms:modified>
</cp:coreProperties>
</file>