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media/image35.jpg" ContentType="image/jp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687" r:id="rId2"/>
    <p:sldMasterId id="2147483654" r:id="rId3"/>
  </p:sldMasterIdLst>
  <p:notesMasterIdLst>
    <p:notesMasterId r:id="rId85"/>
  </p:notesMasterIdLst>
  <p:handoutMasterIdLst>
    <p:handoutMasterId r:id="rId86"/>
  </p:handoutMasterIdLst>
  <p:sldIdLst>
    <p:sldId id="268" r:id="rId4"/>
    <p:sldId id="1628" r:id="rId5"/>
    <p:sldId id="1849" r:id="rId6"/>
    <p:sldId id="1850" r:id="rId7"/>
    <p:sldId id="1886" r:id="rId8"/>
    <p:sldId id="1887" r:id="rId9"/>
    <p:sldId id="1883" r:id="rId10"/>
    <p:sldId id="1882" r:id="rId11"/>
    <p:sldId id="1851" r:id="rId12"/>
    <p:sldId id="1852" r:id="rId13"/>
    <p:sldId id="1855" r:id="rId14"/>
    <p:sldId id="1864" r:id="rId15"/>
    <p:sldId id="1863" r:id="rId16"/>
    <p:sldId id="1865" r:id="rId17"/>
    <p:sldId id="1884" r:id="rId18"/>
    <p:sldId id="1885" r:id="rId19"/>
    <p:sldId id="1890" r:id="rId20"/>
    <p:sldId id="1856" r:id="rId21"/>
    <p:sldId id="1858" r:id="rId22"/>
    <p:sldId id="1859" r:id="rId23"/>
    <p:sldId id="1860" r:id="rId24"/>
    <p:sldId id="1857" r:id="rId25"/>
    <p:sldId id="1861" r:id="rId26"/>
    <p:sldId id="1862" r:id="rId27"/>
    <p:sldId id="1881" r:id="rId28"/>
    <p:sldId id="1872" r:id="rId29"/>
    <p:sldId id="1853" r:id="rId30"/>
    <p:sldId id="1854" r:id="rId31"/>
    <p:sldId id="1889" r:id="rId32"/>
    <p:sldId id="1866" r:id="rId33"/>
    <p:sldId id="1871" r:id="rId34"/>
    <p:sldId id="1876" r:id="rId35"/>
    <p:sldId id="1892" r:id="rId36"/>
    <p:sldId id="1873" r:id="rId37"/>
    <p:sldId id="1874" r:id="rId38"/>
    <p:sldId id="1877" r:id="rId39"/>
    <p:sldId id="1891" r:id="rId40"/>
    <p:sldId id="1893" r:id="rId41"/>
    <p:sldId id="1894" r:id="rId42"/>
    <p:sldId id="1900" r:id="rId43"/>
    <p:sldId id="1898" r:id="rId44"/>
    <p:sldId id="1902" r:id="rId45"/>
    <p:sldId id="1899" r:id="rId46"/>
    <p:sldId id="1904" r:id="rId47"/>
    <p:sldId id="1903" r:id="rId48"/>
    <p:sldId id="1895" r:id="rId49"/>
    <p:sldId id="1896" r:id="rId50"/>
    <p:sldId id="1905" r:id="rId51"/>
    <p:sldId id="1910" r:id="rId52"/>
    <p:sldId id="1913" r:id="rId53"/>
    <p:sldId id="1907" r:id="rId54"/>
    <p:sldId id="1908" r:id="rId55"/>
    <p:sldId id="1906" r:id="rId56"/>
    <p:sldId id="1909" r:id="rId57"/>
    <p:sldId id="1912" r:id="rId58"/>
    <p:sldId id="1915" r:id="rId59"/>
    <p:sldId id="1713" r:id="rId60"/>
    <p:sldId id="1715" r:id="rId61"/>
    <p:sldId id="1716" r:id="rId62"/>
    <p:sldId id="1717" r:id="rId63"/>
    <p:sldId id="1718" r:id="rId64"/>
    <p:sldId id="1916" r:id="rId65"/>
    <p:sldId id="1918" r:id="rId66"/>
    <p:sldId id="1917" r:id="rId67"/>
    <p:sldId id="1919" r:id="rId68"/>
    <p:sldId id="1920" r:id="rId69"/>
    <p:sldId id="1911" r:id="rId70"/>
    <p:sldId id="1888" r:id="rId71"/>
    <p:sldId id="1878" r:id="rId72"/>
    <p:sldId id="1879" r:id="rId73"/>
    <p:sldId id="1880" r:id="rId74"/>
    <p:sldId id="1922" r:id="rId75"/>
    <p:sldId id="1921" r:id="rId76"/>
    <p:sldId id="1923" r:id="rId77"/>
    <p:sldId id="1924" r:id="rId78"/>
    <p:sldId id="1867" r:id="rId79"/>
    <p:sldId id="1868" r:id="rId80"/>
    <p:sldId id="1869" r:id="rId81"/>
    <p:sldId id="1897" r:id="rId82"/>
    <p:sldId id="1870" r:id="rId83"/>
    <p:sldId id="1587" r:id="rId84"/>
  </p:sldIdLst>
  <p:sldSz cx="9144000" cy="5143500" type="screen16x9"/>
  <p:notesSz cx="6858000" cy="9144000"/>
  <p:defaultTextStyle>
    <a:defPPr>
      <a:defRPr lang="de-DE"/>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140" userDrawn="1">
          <p15:clr>
            <a:srgbClr val="A4A3A4"/>
          </p15:clr>
        </p15:guide>
        <p15:guide id="2" pos="612">
          <p15:clr>
            <a:srgbClr val="A4A3A4"/>
          </p15:clr>
        </p15:guide>
        <p15:guide id="3" pos="5329">
          <p15:clr>
            <a:srgbClr val="A4A3A4"/>
          </p15:clr>
        </p15:guide>
        <p15:guide id="4" orient="horz" pos="1166">
          <p15:clr>
            <a:srgbClr val="A4A3A4"/>
          </p15:clr>
        </p15:guide>
        <p15:guide id="5" pos="2971">
          <p15:clr>
            <a:srgbClr val="A4A3A4"/>
          </p15:clr>
        </p15:guide>
        <p15:guide id="6" pos="2835">
          <p15:clr>
            <a:srgbClr val="A4A3A4"/>
          </p15:clr>
        </p15:guide>
        <p15:guide id="7" pos="3107">
          <p15:clr>
            <a:srgbClr val="A4A3A4"/>
          </p15:clr>
        </p15:guide>
        <p15:guide id="8" orient="horz" pos="2890" userDrawn="1">
          <p15:clr>
            <a:srgbClr val="A4A3A4"/>
          </p15:clr>
        </p15:guide>
        <p15:guide id="9" orient="horz" pos="2777" userDrawn="1">
          <p15:clr>
            <a:srgbClr val="A4A3A4"/>
          </p15:clr>
        </p15:guide>
        <p15:guide id="10" orient="horz" pos="7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B800"/>
    <a:srgbClr val="D26900"/>
    <a:srgbClr val="A45200"/>
    <a:srgbClr val="663300"/>
    <a:srgbClr val="800000"/>
    <a:srgbClr val="797979"/>
    <a:srgbClr val="7AB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14"/>
    <p:restoredTop sz="90756" autoAdjust="0"/>
  </p:normalViewPr>
  <p:slideViewPr>
    <p:cSldViewPr snapToGrid="0" showGuides="1">
      <p:cViewPr varScale="1">
        <p:scale>
          <a:sx n="132" d="100"/>
          <a:sy n="132" d="100"/>
        </p:scale>
        <p:origin x="1560" y="126"/>
      </p:cViewPr>
      <p:guideLst>
        <p:guide orient="horz" pos="3140"/>
        <p:guide pos="612"/>
        <p:guide pos="5329"/>
        <p:guide orient="horz" pos="1166"/>
        <p:guide pos="2971"/>
        <p:guide pos="2835"/>
        <p:guide pos="3107"/>
        <p:guide orient="horz" pos="2890"/>
        <p:guide orient="horz" pos="2777"/>
        <p:guide orient="horz" pos="781"/>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ableStyles" Target="tableStyle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939F028-D89F-C046-822F-837811D2D458}"/>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F9703030-51C4-C344-99E7-B14DFD7502A3}"/>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4B33F08E-1E37-7145-A622-D3E39134B2B1}" type="datetimeFigureOut">
              <a:rPr lang="de-DE" smtClean="0"/>
              <a:t>23.11.2025</a:t>
            </a:fld>
            <a:endParaRPr lang="de-DE"/>
          </a:p>
        </p:txBody>
      </p:sp>
      <p:sp>
        <p:nvSpPr>
          <p:cNvPr id="4" name="Fußzeilenplatzhalter 3">
            <a:extLst>
              <a:ext uri="{FF2B5EF4-FFF2-40B4-BE49-F238E27FC236}">
                <a16:creationId xmlns:a16="http://schemas.microsoft.com/office/drawing/2014/main" id="{4FAD0A15-FD0C-C245-A883-A76A5021F5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98EDF909-BF86-3547-AD47-42363E9E19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606E7B-9D3C-6849-A7F1-AA9A084F15B0}" type="slidenum">
              <a:rPr lang="de-DE" smtClean="0"/>
              <a:t>‹Nr.›</a:t>
            </a:fld>
            <a:endParaRPr lang="de-DE"/>
          </a:p>
        </p:txBody>
      </p:sp>
    </p:spTree>
    <p:extLst>
      <p:ext uri="{BB962C8B-B14F-4D97-AF65-F5344CB8AC3E}">
        <p14:creationId xmlns:p14="http://schemas.microsoft.com/office/powerpoint/2010/main" val="1099347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074754B4-8D1D-2B41-BDA7-52ABE22D2E6D}"/>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eaLnBrk="1" hangingPunct="1">
              <a:defRPr sz="1200"/>
            </a:lvl1pPr>
          </a:lstStyle>
          <a:p>
            <a:pPr>
              <a:defRPr/>
            </a:pPr>
            <a:endParaRPr lang="de-DE"/>
          </a:p>
        </p:txBody>
      </p:sp>
      <p:sp>
        <p:nvSpPr>
          <p:cNvPr id="3" name="Datumsplatzhalter 2">
            <a:extLst>
              <a:ext uri="{FF2B5EF4-FFF2-40B4-BE49-F238E27FC236}">
                <a16:creationId xmlns:a16="http://schemas.microsoft.com/office/drawing/2014/main" id="{4F5EE89F-9D41-4348-A65C-4EAD28C4BD41}"/>
              </a:ext>
            </a:extLst>
          </p:cNvPr>
          <p:cNvSpPr>
            <a:spLocks noGrp="1"/>
          </p:cNvSpPr>
          <p:nvPr>
            <p:ph type="dt" idx="1"/>
          </p:nvPr>
        </p:nvSpPr>
        <p:spPr>
          <a:xfrm>
            <a:off x="3884613" y="1"/>
            <a:ext cx="2971800" cy="458788"/>
          </a:xfrm>
          <a:prstGeom prst="rect">
            <a:avLst/>
          </a:prstGeom>
        </p:spPr>
        <p:txBody>
          <a:bodyPr vert="horz" lIns="91440" tIns="45720" rIns="91440" bIns="45720" rtlCol="0"/>
          <a:lstStyle>
            <a:lvl1pPr algn="r" eaLnBrk="1" hangingPunct="1">
              <a:defRPr sz="1200" smtClean="0"/>
            </a:lvl1pPr>
          </a:lstStyle>
          <a:p>
            <a:pPr>
              <a:defRPr/>
            </a:pPr>
            <a:fld id="{D141D68A-27D0-954B-B677-A78B99C7E5B8}" type="datetimeFigureOut">
              <a:rPr lang="de-DE"/>
              <a:pPr>
                <a:defRPr/>
              </a:pPr>
              <a:t>23.11.2025</a:t>
            </a:fld>
            <a:endParaRPr lang="de-DE"/>
          </a:p>
        </p:txBody>
      </p:sp>
      <p:sp>
        <p:nvSpPr>
          <p:cNvPr id="4" name="Folienbildplatzhalter 3">
            <a:extLst>
              <a:ext uri="{FF2B5EF4-FFF2-40B4-BE49-F238E27FC236}">
                <a16:creationId xmlns:a16="http://schemas.microsoft.com/office/drawing/2014/main" id="{0A771452-3ED6-A84B-AC5C-561043E0346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a:ext uri="{FF2B5EF4-FFF2-40B4-BE49-F238E27FC236}">
                <a16:creationId xmlns:a16="http://schemas.microsoft.com/office/drawing/2014/main" id="{F5EE78D8-7438-A141-86CB-03A317E5AD8C}"/>
              </a:ext>
            </a:extLst>
          </p:cNvPr>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61810F62-1431-9D40-AB36-61009CBA38C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de-DE"/>
          </a:p>
        </p:txBody>
      </p:sp>
      <p:sp>
        <p:nvSpPr>
          <p:cNvPr id="7" name="Foliennummernplatzhalter 6">
            <a:extLst>
              <a:ext uri="{FF2B5EF4-FFF2-40B4-BE49-F238E27FC236}">
                <a16:creationId xmlns:a16="http://schemas.microsoft.com/office/drawing/2014/main" id="{E67BCBDC-F6FA-3E48-8279-29DA9E09C6B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hangingPunct="1">
              <a:defRPr sz="1200" smtClean="0"/>
            </a:lvl1pPr>
          </a:lstStyle>
          <a:p>
            <a:pPr>
              <a:defRPr/>
            </a:pPr>
            <a:fld id="{273CBCBF-FFDA-C943-A2C8-A35F76A11E07}"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273CBCBF-FFDA-C943-A2C8-A35F76A11E07}" type="slidenum">
              <a:rPr lang="de-DE" smtClean="0"/>
              <a:pPr>
                <a:defRPr/>
              </a:pPr>
              <a:t>70</a:t>
            </a:fld>
            <a:endParaRPr lang="de-DE"/>
          </a:p>
        </p:txBody>
      </p:sp>
    </p:spTree>
    <p:extLst>
      <p:ext uri="{BB962C8B-B14F-4D97-AF65-F5344CB8AC3E}">
        <p14:creationId xmlns:p14="http://schemas.microsoft.com/office/powerpoint/2010/main" val="1130633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folie_mit_Bi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164431E-EAC1-CB49-AA70-9F75F51F7448}"/>
              </a:ext>
            </a:extLst>
          </p:cNvPr>
          <p:cNvSpPr>
            <a:spLocks noGrp="1"/>
          </p:cNvSpPr>
          <p:nvPr>
            <p:ph type="pic" sz="quarter" idx="18" hasCustomPrompt="1"/>
          </p:nvPr>
        </p:nvSpPr>
        <p:spPr>
          <a:xfrm>
            <a:off x="576262" y="1058863"/>
            <a:ext cx="7956551" cy="3565525"/>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r>
              <a:rPr lang="de-DE" dirty="0"/>
              <a:t>Hintergrundbild über diesen Platzhalter hinzufügen. Falls kein Hintergrundbild vorhanden ist, bitte eine der anderen Titelfolien verwenden</a:t>
            </a:r>
          </a:p>
        </p:txBody>
      </p:sp>
      <p:sp>
        <p:nvSpPr>
          <p:cNvPr id="11" name="Content Placeholder 10">
            <a:extLst>
              <a:ext uri="{FF2B5EF4-FFF2-40B4-BE49-F238E27FC236}">
                <a16:creationId xmlns:a16="http://schemas.microsoft.com/office/drawing/2014/main" id="{022F645E-E365-024D-AD0E-0205983FBBA8}"/>
              </a:ext>
            </a:extLst>
          </p:cNvPr>
          <p:cNvSpPr>
            <a:spLocks noGrp="1"/>
          </p:cNvSpPr>
          <p:nvPr>
            <p:ph sz="quarter" idx="19"/>
          </p:nvPr>
        </p:nvSpPr>
        <p:spPr>
          <a:xfrm>
            <a:off x="0" y="1579048"/>
            <a:ext cx="3566998" cy="356445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vert270"/>
          <a:lstStyle>
            <a:lvl1pPr marL="0" indent="0">
              <a:buFontTx/>
              <a:buNone/>
              <a:defRPr sz="1200">
                <a:latin typeface="Arial" panose="020B0604020202020204" pitchFamily="34" charset="0"/>
                <a:cs typeface="Arial" panose="020B0604020202020204" pitchFamily="34" charset="0"/>
              </a:defRPr>
            </a:lvl1pPr>
          </a:lstStyle>
          <a:p>
            <a:pPr lvl="0"/>
            <a:endParaRPr lang="de-DE" dirty="0"/>
          </a:p>
        </p:txBody>
      </p:sp>
      <p:sp>
        <p:nvSpPr>
          <p:cNvPr id="14" name="Textplatzhalter 9">
            <a:extLst>
              <a:ext uri="{FF2B5EF4-FFF2-40B4-BE49-F238E27FC236}">
                <a16:creationId xmlns:a16="http://schemas.microsoft.com/office/drawing/2014/main" id="{61193814-994C-3040-A597-729DEBEC2059}"/>
              </a:ext>
            </a:extLst>
          </p:cNvPr>
          <p:cNvSpPr>
            <a:spLocks noGrp="1"/>
          </p:cNvSpPr>
          <p:nvPr>
            <p:ph type="body" sz="quarter" idx="17" hasCustomPrompt="1"/>
          </p:nvPr>
        </p:nvSpPr>
        <p:spPr>
          <a:xfrm>
            <a:off x="971551" y="4287986"/>
            <a:ext cx="2450076" cy="282369"/>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fld id="{A3D54916-CEBA-6B48-A3D0-23D67B2BC3B8}" type="datetime1">
              <a:rPr lang="de-DE" smtClean="0"/>
              <a:t>30.07.19</a:t>
            </a:fld>
            <a:endParaRPr lang="de-DE" dirty="0"/>
          </a:p>
        </p:txBody>
      </p:sp>
      <p:sp>
        <p:nvSpPr>
          <p:cNvPr id="7" name="Textplatzhalter 9"/>
          <p:cNvSpPr>
            <a:spLocks noGrp="1"/>
          </p:cNvSpPr>
          <p:nvPr>
            <p:ph type="body" sz="quarter" idx="14" hasCustomPrompt="1"/>
          </p:nvPr>
        </p:nvSpPr>
        <p:spPr>
          <a:xfrm>
            <a:off x="971551" y="3912118"/>
            <a:ext cx="3796710" cy="233363"/>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r>
              <a:rPr lang="de-DE" dirty="0"/>
              <a:t>Hier steht die Referentin/der Referent</a:t>
            </a:r>
          </a:p>
        </p:txBody>
      </p:sp>
      <p:sp>
        <p:nvSpPr>
          <p:cNvPr id="9" name="Textplatzhalter 9"/>
          <p:cNvSpPr>
            <a:spLocks noGrp="1"/>
          </p:cNvSpPr>
          <p:nvPr>
            <p:ph type="body" sz="quarter" idx="13" hasCustomPrompt="1"/>
          </p:nvPr>
        </p:nvSpPr>
        <p:spPr>
          <a:xfrm>
            <a:off x="960728" y="2426661"/>
            <a:ext cx="7434000" cy="381000"/>
          </a:xfrm>
          <a:prstGeom prst="rect">
            <a:avLst/>
          </a:prstGeom>
        </p:spPr>
        <p:txBody>
          <a:bodyPr vert="horz" lIns="0" tIns="0" rIns="0" bIns="0"/>
          <a:lstStyle>
            <a:lvl1pPr marL="0" indent="0">
              <a:spcBef>
                <a:spcPts val="0"/>
              </a:spcBef>
              <a:buNone/>
              <a:defRPr sz="21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Hier steht der Untertitel</a:t>
            </a:r>
          </a:p>
        </p:txBody>
      </p:sp>
      <p:sp>
        <p:nvSpPr>
          <p:cNvPr id="8" name="Textplatzhalter 5"/>
          <p:cNvSpPr>
            <a:spLocks noGrp="1"/>
          </p:cNvSpPr>
          <p:nvPr>
            <p:ph type="body" sz="quarter" idx="12" hasCustomPrompt="1"/>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Hier steht der Titel</a:t>
            </a:r>
          </a:p>
        </p:txBody>
      </p:sp>
    </p:spTree>
    <p:extLst>
      <p:ext uri="{BB962C8B-B14F-4D97-AF65-F5344CB8AC3E}">
        <p14:creationId xmlns:p14="http://schemas.microsoft.com/office/powerpoint/2010/main" val="2496817279"/>
      </p:ext>
    </p:extLst>
  </p:cSld>
  <p:clrMapOvr>
    <a:masterClrMapping/>
  </p:clrMapOvr>
  <p:extLst>
    <p:ext uri="{DCECCB84-F9BA-43D5-87BE-67443E8EF086}">
      <p15:sldGuideLst xmlns:p15="http://schemas.microsoft.com/office/powerpoint/2012/main">
        <p15:guide id="1" orient="horz" pos="667">
          <p15:clr>
            <a:srgbClr val="FBAE40"/>
          </p15:clr>
        </p15:guide>
        <p15:guide id="2" pos="363">
          <p15:clr>
            <a:srgbClr val="FBAE40"/>
          </p15:clr>
        </p15:guide>
        <p15:guide id="3" pos="5375" userDrawn="1">
          <p15:clr>
            <a:srgbClr val="FBAE40"/>
          </p15:clr>
        </p15:guide>
        <p15:guide id="4" orient="horz" pos="29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Inhalt Headline Auflistung">
    <p:spTree>
      <p:nvGrpSpPr>
        <p:cNvPr id="1" name=""/>
        <p:cNvGrpSpPr/>
        <p:nvPr/>
      </p:nvGrpSpPr>
      <p:grpSpPr>
        <a:xfrm>
          <a:off x="0" y="0"/>
          <a:ext cx="0" cy="0"/>
          <a:chOff x="0" y="0"/>
          <a:chExt cx="0" cy="0"/>
        </a:xfrm>
      </p:grpSpPr>
      <p:sp>
        <p:nvSpPr>
          <p:cNvPr id="13" name="Textplatzhalter 12"/>
          <p:cNvSpPr>
            <a:spLocks noGrp="1"/>
          </p:cNvSpPr>
          <p:nvPr>
            <p:ph type="body" sz="quarter" idx="12"/>
          </p:nvPr>
        </p:nvSpPr>
        <p:spPr>
          <a:xfrm>
            <a:off x="960326" y="402889"/>
            <a:ext cx="7434000" cy="641184"/>
          </a:xfrm>
          <a:prstGeom prst="rect">
            <a:avLst/>
          </a:prstGeom>
        </p:spPr>
        <p:txBody>
          <a:bodyPr vert="horz" lIns="0" tIns="0" rIns="0" bIns="0"/>
          <a:lstStyle>
            <a:lvl1pPr>
              <a:spcBef>
                <a:spcPts val="0"/>
              </a:spcBef>
              <a:spcAft>
                <a:spcPts val="1650"/>
              </a:spcAft>
              <a:buFontTx/>
              <a:buNone/>
              <a:defRPr sz="2800" b="1">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0" indent="0">
              <a:spcBef>
                <a:spcPts val="0"/>
              </a:spcBef>
              <a:spcAft>
                <a:spcPts val="1650"/>
              </a:spcAft>
              <a:buFontTx/>
              <a:buNone/>
              <a:defRPr b="1" baseline="0">
                <a:solidFill>
                  <a:schemeClr val="tx1"/>
                </a:solidFill>
                <a:latin typeface="Arial"/>
                <a:cs typeface="Arial"/>
              </a:defRPr>
            </a:lvl2pPr>
            <a:lvl3pPr>
              <a:buClr>
                <a:srgbClr val="71AD2A"/>
              </a:buClr>
              <a:buFont typeface="Lucida Grande"/>
              <a:buChar char="»"/>
              <a:defRPr>
                <a:latin typeface="Arial"/>
                <a:cs typeface="Arial"/>
              </a:defRPr>
            </a:lvl3pPr>
            <a:lvl4pPr>
              <a:defRPr>
                <a:latin typeface="Arial"/>
                <a:cs typeface="Arial"/>
              </a:defRPr>
            </a:lvl4pPr>
            <a:lvl5pPr>
              <a:defRPr>
                <a:latin typeface="Arial"/>
                <a:cs typeface="Arial"/>
              </a:defRPr>
            </a:lvl5pPr>
          </a:lstStyle>
          <a:p>
            <a:pPr lvl="0"/>
            <a:r>
              <a:rPr lang="de-DE" dirty="0"/>
              <a:t>Mastertextformat bearbeiten</a:t>
            </a:r>
          </a:p>
        </p:txBody>
      </p:sp>
      <p:sp>
        <p:nvSpPr>
          <p:cNvPr id="15" name="Textplatzhalter 14"/>
          <p:cNvSpPr>
            <a:spLocks noGrp="1"/>
          </p:cNvSpPr>
          <p:nvPr>
            <p:ph type="body" sz="quarter" idx="13" hasCustomPrompt="1"/>
          </p:nvPr>
        </p:nvSpPr>
        <p:spPr>
          <a:xfrm>
            <a:off x="971550" y="1193259"/>
            <a:ext cx="7434000" cy="3386361"/>
          </a:xfrm>
          <a:prstGeom prst="rect">
            <a:avLst/>
          </a:prstGeom>
        </p:spPr>
        <p:txBody>
          <a:bodyPr vert="horz" lIns="0" rIns="0" bIns="0">
            <a:normAutofit/>
          </a:bodyPr>
          <a:lstStyle>
            <a:lvl1pPr marL="135731" indent="-133350">
              <a:lnSpc>
                <a:spcPct val="120000"/>
              </a:lnSpc>
              <a:spcBef>
                <a:spcPts val="300"/>
              </a:spcBef>
              <a:buClr>
                <a:srgbClr val="71AD2A"/>
              </a:buClr>
              <a:buSzPct val="100000"/>
              <a:buFont typeface="Wingdings" pitchFamily="2" charset="2"/>
              <a:buChar char="§"/>
              <a:tabLst/>
              <a:defRPr sz="2100">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404813" indent="-135731">
              <a:lnSpc>
                <a:spcPct val="120000"/>
              </a:lnSpc>
              <a:spcBef>
                <a:spcPts val="300"/>
              </a:spcBef>
              <a:buClr>
                <a:srgbClr val="71AD2A"/>
              </a:buClr>
              <a:buFont typeface="Wingdings" pitchFamily="2" charset="2"/>
              <a:buChar char="§"/>
              <a:tabLst/>
              <a:defRPr sz="1900">
                <a:latin typeface="Arial" panose="020B0604020202020204" pitchFamily="34" charset="0"/>
                <a:ea typeface="Fira Sans" panose="020B0503050000020004" pitchFamily="34" charset="0"/>
                <a:cs typeface="Arial" panose="020B0604020202020204" pitchFamily="34" charset="0"/>
              </a:defRPr>
            </a:lvl2pPr>
            <a:lvl3pPr marL="538163" indent="-133350">
              <a:lnSpc>
                <a:spcPct val="120000"/>
              </a:lnSpc>
              <a:spcBef>
                <a:spcPts val="300"/>
              </a:spcBef>
              <a:buClr>
                <a:srgbClr val="71AD2A"/>
              </a:buClr>
              <a:buFont typeface="Wingdings" pitchFamily="2" charset="2"/>
              <a:buChar char="§"/>
              <a:defRPr sz="1700">
                <a:latin typeface="Arial" panose="020B0604020202020204" pitchFamily="34" charset="0"/>
                <a:ea typeface="Fira Sans" panose="020B0503050000020004" pitchFamily="34" charset="0"/>
                <a:cs typeface="Arial" panose="020B0604020202020204" pitchFamily="34" charset="0"/>
              </a:defRPr>
            </a:lvl3pPr>
            <a:lvl4pPr marL="671513" indent="-133350">
              <a:buClr>
                <a:srgbClr val="71AD2A"/>
              </a:buClr>
              <a:buFont typeface="Wingdings" pitchFamily="2" charset="2"/>
              <a:buChar char="§"/>
              <a:tabLst/>
              <a:defRPr sz="1200">
                <a:latin typeface="Arial" panose="020B0604020202020204" pitchFamily="34" charset="0"/>
                <a:ea typeface="Fira Sans" panose="020B0503050000020004" pitchFamily="34" charset="0"/>
                <a:cs typeface="Arial" panose="020B0604020202020204" pitchFamily="34" charset="0"/>
              </a:defRPr>
            </a:lvl4pPr>
            <a:lvl5pPr marL="809625" indent="-138113">
              <a:buClr>
                <a:srgbClr val="71AD2A"/>
              </a:buClr>
              <a:buFont typeface="Wingdings" pitchFamily="2" charset="2"/>
              <a:buChar char="§"/>
              <a:tabLst>
                <a:tab pos="1276350" algn="l"/>
              </a:tabLst>
              <a:defRPr sz="1200" baseline="0">
                <a:latin typeface="Arial" panose="020B0604020202020204" pitchFamily="34" charset="0"/>
                <a:ea typeface="Fira Sans" panose="020B05030500000200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4115388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folie_mit_Keyvisual_im_Passe">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2D91F386-E352-7F4D-89FB-D623A1C7FC91}"/>
              </a:ext>
            </a:extLst>
          </p:cNvPr>
          <p:cNvPicPr>
            <a:picLocks noChangeAspect="1"/>
          </p:cNvPicPr>
          <p:nvPr userDrawn="1"/>
        </p:nvPicPr>
        <p:blipFill rotWithShape="1">
          <a:blip r:embed="rId2" cstate="hqprint">
            <a:alphaModFix amt="85000"/>
            <a:extLst>
              <a:ext uri="{28A0092B-C50C-407E-A947-70E740481C1C}">
                <a14:useLocalDpi xmlns:a14="http://schemas.microsoft.com/office/drawing/2010/main"/>
              </a:ext>
            </a:extLst>
          </a:blip>
          <a:srcRect/>
          <a:stretch/>
        </p:blipFill>
        <p:spPr>
          <a:xfrm>
            <a:off x="576262" y="1058863"/>
            <a:ext cx="7956551" cy="3565525"/>
          </a:xfrm>
          <a:prstGeom prst="rect">
            <a:avLst/>
          </a:prstGeom>
        </p:spPr>
      </p:pic>
      <p:sp>
        <p:nvSpPr>
          <p:cNvPr id="16" name="Rechteck 15">
            <a:extLst>
              <a:ext uri="{FF2B5EF4-FFF2-40B4-BE49-F238E27FC236}">
                <a16:creationId xmlns:a16="http://schemas.microsoft.com/office/drawing/2014/main" id="{886879A0-D9F5-E145-9635-EA0C785984D5}"/>
              </a:ext>
            </a:extLst>
          </p:cNvPr>
          <p:cNvSpPr/>
          <p:nvPr userDrawn="1"/>
        </p:nvSpPr>
        <p:spPr>
          <a:xfrm>
            <a:off x="2643817" y="3761497"/>
            <a:ext cx="3152102" cy="1382003"/>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721616A7-0653-A940-A8E2-27D0C4BF986D}"/>
              </a:ext>
            </a:extLst>
          </p:cNvPr>
          <p:cNvSpPr/>
          <p:nvPr userDrawn="1"/>
        </p:nvSpPr>
        <p:spPr>
          <a:xfrm>
            <a:off x="3061821" y="3224092"/>
            <a:ext cx="1721090" cy="1721090"/>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67356BA4-41D0-4A46-A02B-6A78F79A8DE8}"/>
              </a:ext>
            </a:extLst>
          </p:cNvPr>
          <p:cNvSpPr/>
          <p:nvPr userDrawn="1"/>
        </p:nvSpPr>
        <p:spPr>
          <a:xfrm>
            <a:off x="0" y="1581697"/>
            <a:ext cx="3562760" cy="3561804"/>
          </a:xfrm>
          <a:prstGeom prst="rect">
            <a:avLst/>
          </a:prstGeom>
          <a:solidFill>
            <a:schemeClr val="accent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hasCustomPrompt="1"/>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Hier steht der Titel</a:t>
            </a:r>
          </a:p>
        </p:txBody>
      </p:sp>
      <p:sp>
        <p:nvSpPr>
          <p:cNvPr id="9" name="Textplatzhalter 9"/>
          <p:cNvSpPr>
            <a:spLocks noGrp="1"/>
          </p:cNvSpPr>
          <p:nvPr>
            <p:ph type="body" sz="quarter" idx="13" hasCustomPrompt="1"/>
          </p:nvPr>
        </p:nvSpPr>
        <p:spPr>
          <a:xfrm>
            <a:off x="960728" y="2426661"/>
            <a:ext cx="7434000" cy="381000"/>
          </a:xfrm>
          <a:prstGeom prst="rect">
            <a:avLst/>
          </a:prstGeom>
        </p:spPr>
        <p:txBody>
          <a:bodyPr vert="horz" lIns="0" tIns="0" rIns="0" bIns="0"/>
          <a:lstStyle>
            <a:lvl1pPr marL="0" indent="0">
              <a:spcBef>
                <a:spcPts val="0"/>
              </a:spcBef>
              <a:buNone/>
              <a:defRPr sz="21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Hier steht der Untertitel</a:t>
            </a:r>
          </a:p>
        </p:txBody>
      </p:sp>
      <p:sp>
        <p:nvSpPr>
          <p:cNvPr id="10" name="Textplatzhalter 9">
            <a:extLst>
              <a:ext uri="{FF2B5EF4-FFF2-40B4-BE49-F238E27FC236}">
                <a16:creationId xmlns:a16="http://schemas.microsoft.com/office/drawing/2014/main" id="{2EE1536B-D72F-9F43-BFF5-361152D00806}"/>
              </a:ext>
            </a:extLst>
          </p:cNvPr>
          <p:cNvSpPr>
            <a:spLocks noGrp="1"/>
          </p:cNvSpPr>
          <p:nvPr>
            <p:ph type="body" sz="quarter" idx="14" hasCustomPrompt="1"/>
          </p:nvPr>
        </p:nvSpPr>
        <p:spPr>
          <a:xfrm>
            <a:off x="971550" y="3912118"/>
            <a:ext cx="3600449" cy="233363"/>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r>
              <a:rPr lang="de-DE" dirty="0"/>
              <a:t>Hier steht die Referentin/der Referent</a:t>
            </a:r>
          </a:p>
        </p:txBody>
      </p:sp>
      <p:sp>
        <p:nvSpPr>
          <p:cNvPr id="11" name="Textplatzhalter 9">
            <a:extLst>
              <a:ext uri="{FF2B5EF4-FFF2-40B4-BE49-F238E27FC236}">
                <a16:creationId xmlns:a16="http://schemas.microsoft.com/office/drawing/2014/main" id="{89C9E519-5629-154E-9EDA-9F1D7E0980B6}"/>
              </a:ext>
            </a:extLst>
          </p:cNvPr>
          <p:cNvSpPr>
            <a:spLocks noGrp="1"/>
          </p:cNvSpPr>
          <p:nvPr>
            <p:ph type="body" sz="quarter" idx="17" hasCustomPrompt="1"/>
          </p:nvPr>
        </p:nvSpPr>
        <p:spPr>
          <a:xfrm>
            <a:off x="971551" y="4287986"/>
            <a:ext cx="2450076" cy="282369"/>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fld id="{A3D54916-CEBA-6B48-A3D0-23D67B2BC3B8}" type="datetime1">
              <a:rPr lang="de-DE" smtClean="0"/>
              <a:t>30.07.19</a:t>
            </a:fld>
            <a:endParaRPr lang="de-DE" dirty="0"/>
          </a:p>
        </p:txBody>
      </p:sp>
    </p:spTree>
    <p:extLst>
      <p:ext uri="{BB962C8B-B14F-4D97-AF65-F5344CB8AC3E}">
        <p14:creationId xmlns:p14="http://schemas.microsoft.com/office/powerpoint/2010/main" val="3082100480"/>
      </p:ext>
    </p:extLst>
  </p:cSld>
  <p:clrMapOvr>
    <a:masterClrMapping/>
  </p:clrMapOvr>
  <p:extLst>
    <p:ext uri="{DCECCB84-F9BA-43D5-87BE-67443E8EF086}">
      <p15:sldGuideLst xmlns:p15="http://schemas.microsoft.com/office/powerpoint/2012/main">
        <p15:guide id="1" orient="horz" pos="667">
          <p15:clr>
            <a:srgbClr val="FBAE40"/>
          </p15:clr>
        </p15:guide>
        <p15:guide id="2" pos="363">
          <p15:clr>
            <a:srgbClr val="FBAE40"/>
          </p15:clr>
        </p15:guide>
        <p15:guide id="3" pos="5375" userDrawn="1">
          <p15:clr>
            <a:srgbClr val="FBAE40"/>
          </p15:clr>
        </p15:guide>
        <p15:guide id="4" orient="horz" pos="291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_mit_Keyvisual">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1D6AE9A-6707-104A-903A-662D6A58BC4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2295" y="-115747"/>
            <a:ext cx="9372042" cy="5370654"/>
          </a:xfrm>
          <a:prstGeom prst="rect">
            <a:avLst/>
          </a:prstGeom>
        </p:spPr>
      </p:pic>
      <p:sp>
        <p:nvSpPr>
          <p:cNvPr id="2" name="Rechteck 1">
            <a:extLst>
              <a:ext uri="{FF2B5EF4-FFF2-40B4-BE49-F238E27FC236}">
                <a16:creationId xmlns:a16="http://schemas.microsoft.com/office/drawing/2014/main" id="{67356BA4-41D0-4A46-A02B-6A78F79A8DE8}"/>
              </a:ext>
            </a:extLst>
          </p:cNvPr>
          <p:cNvSpPr/>
          <p:nvPr userDrawn="1"/>
        </p:nvSpPr>
        <p:spPr>
          <a:xfrm>
            <a:off x="3239458" y="2908070"/>
            <a:ext cx="2894972" cy="2894972"/>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C515EBF6-8F29-1F43-949C-EECBC5B96FFD}"/>
              </a:ext>
            </a:extLst>
          </p:cNvPr>
          <p:cNvSpPr/>
          <p:nvPr userDrawn="1"/>
        </p:nvSpPr>
        <p:spPr>
          <a:xfrm>
            <a:off x="5031170" y="2426661"/>
            <a:ext cx="3152102" cy="3152102"/>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9D0D581E-4A2D-114B-ACAA-E9AC0192C2B7}"/>
              </a:ext>
            </a:extLst>
          </p:cNvPr>
          <p:cNvSpPr/>
          <p:nvPr userDrawn="1"/>
        </p:nvSpPr>
        <p:spPr>
          <a:xfrm>
            <a:off x="7065597" y="1889256"/>
            <a:ext cx="1721090" cy="1721090"/>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hasCustomPrompt="1"/>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Hier steht der Titel</a:t>
            </a:r>
          </a:p>
        </p:txBody>
      </p:sp>
      <p:pic>
        <p:nvPicPr>
          <p:cNvPr id="16" name="Bild 6">
            <a:extLst>
              <a:ext uri="{FF2B5EF4-FFF2-40B4-BE49-F238E27FC236}">
                <a16:creationId xmlns:a16="http://schemas.microsoft.com/office/drawing/2014/main" id="{88F7AAB2-CE1C-7740-A0BE-3976D684B734}"/>
              </a:ext>
            </a:extLst>
          </p:cNvPr>
          <p:cNvPicPr>
            <a:picLocks noChangeAspect="1"/>
          </p:cNvPicPr>
          <p:nvPr userDrawn="1"/>
        </p:nvPicPr>
        <p:blipFill>
          <a:blip r:embed="rId3"/>
          <a:srcRect/>
          <a:stretch/>
        </p:blipFill>
        <p:spPr bwMode="auto">
          <a:xfrm>
            <a:off x="576263" y="377825"/>
            <a:ext cx="2357437" cy="31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platzhalter 9">
            <a:extLst>
              <a:ext uri="{FF2B5EF4-FFF2-40B4-BE49-F238E27FC236}">
                <a16:creationId xmlns:a16="http://schemas.microsoft.com/office/drawing/2014/main" id="{46C0452A-134E-1140-B219-A5D5347E4C1E}"/>
              </a:ext>
            </a:extLst>
          </p:cNvPr>
          <p:cNvSpPr>
            <a:spLocks noGrp="1"/>
          </p:cNvSpPr>
          <p:nvPr>
            <p:ph type="body" sz="quarter" idx="13" hasCustomPrompt="1"/>
          </p:nvPr>
        </p:nvSpPr>
        <p:spPr>
          <a:xfrm>
            <a:off x="960728" y="2426661"/>
            <a:ext cx="7434000" cy="381000"/>
          </a:xfrm>
          <a:prstGeom prst="rect">
            <a:avLst/>
          </a:prstGeom>
        </p:spPr>
        <p:txBody>
          <a:bodyPr vert="horz" lIns="0" tIns="0" rIns="0" bIns="0"/>
          <a:lstStyle>
            <a:lvl1pPr marL="0" indent="0">
              <a:spcBef>
                <a:spcPts val="0"/>
              </a:spcBef>
              <a:buNone/>
              <a:defRPr sz="21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Hier steht der Untertitel</a:t>
            </a:r>
          </a:p>
        </p:txBody>
      </p:sp>
      <p:sp>
        <p:nvSpPr>
          <p:cNvPr id="11" name="Textplatzhalter 9">
            <a:extLst>
              <a:ext uri="{FF2B5EF4-FFF2-40B4-BE49-F238E27FC236}">
                <a16:creationId xmlns:a16="http://schemas.microsoft.com/office/drawing/2014/main" id="{9B94B36A-D591-034B-A737-CDC922FB57B0}"/>
              </a:ext>
            </a:extLst>
          </p:cNvPr>
          <p:cNvSpPr>
            <a:spLocks noGrp="1"/>
          </p:cNvSpPr>
          <p:nvPr>
            <p:ph type="body" sz="quarter" idx="14" hasCustomPrompt="1"/>
          </p:nvPr>
        </p:nvSpPr>
        <p:spPr>
          <a:xfrm>
            <a:off x="971550" y="4151351"/>
            <a:ext cx="4059619" cy="233363"/>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r>
              <a:rPr lang="de-DE" dirty="0"/>
              <a:t>Hier steht die Referentin/der Referent</a:t>
            </a:r>
          </a:p>
        </p:txBody>
      </p:sp>
      <p:sp>
        <p:nvSpPr>
          <p:cNvPr id="12" name="Textplatzhalter 9">
            <a:extLst>
              <a:ext uri="{FF2B5EF4-FFF2-40B4-BE49-F238E27FC236}">
                <a16:creationId xmlns:a16="http://schemas.microsoft.com/office/drawing/2014/main" id="{A5EE3737-C127-A24B-A035-A0B122426CD1}"/>
              </a:ext>
            </a:extLst>
          </p:cNvPr>
          <p:cNvSpPr>
            <a:spLocks noGrp="1"/>
          </p:cNvSpPr>
          <p:nvPr>
            <p:ph type="body" sz="quarter" idx="17" hasCustomPrompt="1"/>
          </p:nvPr>
        </p:nvSpPr>
        <p:spPr>
          <a:xfrm>
            <a:off x="971551" y="4527219"/>
            <a:ext cx="2450076" cy="282369"/>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fld id="{A3D54916-CEBA-6B48-A3D0-23D67B2BC3B8}" type="datetime1">
              <a:rPr lang="de-DE" smtClean="0"/>
              <a:t>30.07.19</a:t>
            </a:fld>
            <a:endParaRPr lang="de-DE" dirty="0"/>
          </a:p>
        </p:txBody>
      </p:sp>
    </p:spTree>
    <p:extLst>
      <p:ext uri="{BB962C8B-B14F-4D97-AF65-F5344CB8AC3E}">
        <p14:creationId xmlns:p14="http://schemas.microsoft.com/office/powerpoint/2010/main" val="2326242871"/>
      </p:ext>
    </p:extLst>
  </p:cSld>
  <p:clrMapOvr>
    <a:masterClrMapping/>
  </p:clrMapOvr>
  <p:extLst>
    <p:ext uri="{DCECCB84-F9BA-43D5-87BE-67443E8EF086}">
      <p15:sldGuideLst xmlns:p15="http://schemas.microsoft.com/office/powerpoint/2012/main">
        <p15:guide id="1" orient="horz" pos="667" userDrawn="1">
          <p15:clr>
            <a:srgbClr val="FBAE40"/>
          </p15:clr>
        </p15:guide>
        <p15:guide id="2" pos="36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chlussfolie_mit_Keyvisual_im_Passe">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2D91F386-E352-7F4D-89FB-D623A1C7FC91}"/>
              </a:ext>
            </a:extLst>
          </p:cNvPr>
          <p:cNvPicPr>
            <a:picLocks noChangeAspect="1"/>
          </p:cNvPicPr>
          <p:nvPr userDrawn="1"/>
        </p:nvPicPr>
        <p:blipFill rotWithShape="1">
          <a:blip r:embed="rId2" cstate="hqprint">
            <a:alphaModFix amt="85000"/>
            <a:extLst>
              <a:ext uri="{28A0092B-C50C-407E-A947-70E740481C1C}">
                <a14:useLocalDpi xmlns:a14="http://schemas.microsoft.com/office/drawing/2010/main"/>
              </a:ext>
            </a:extLst>
          </a:blip>
          <a:srcRect/>
          <a:stretch/>
        </p:blipFill>
        <p:spPr>
          <a:xfrm>
            <a:off x="576262" y="1058863"/>
            <a:ext cx="7956551" cy="3565525"/>
          </a:xfrm>
          <a:prstGeom prst="rect">
            <a:avLst/>
          </a:prstGeom>
        </p:spPr>
      </p:pic>
      <p:sp>
        <p:nvSpPr>
          <p:cNvPr id="2" name="Rechteck 1">
            <a:extLst>
              <a:ext uri="{FF2B5EF4-FFF2-40B4-BE49-F238E27FC236}">
                <a16:creationId xmlns:a16="http://schemas.microsoft.com/office/drawing/2014/main" id="{67356BA4-41D0-4A46-A02B-6A78F79A8DE8}"/>
              </a:ext>
            </a:extLst>
          </p:cNvPr>
          <p:cNvSpPr/>
          <p:nvPr userDrawn="1"/>
        </p:nvSpPr>
        <p:spPr>
          <a:xfrm>
            <a:off x="-394574" y="1577236"/>
            <a:ext cx="3921651" cy="3921651"/>
          </a:xfrm>
          <a:prstGeom prst="rect">
            <a:avLst/>
          </a:prstGeom>
          <a:solidFill>
            <a:schemeClr val="accent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hasCustomPrompt="1"/>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Hier steht der Titel</a:t>
            </a:r>
          </a:p>
        </p:txBody>
      </p:sp>
      <p:sp>
        <p:nvSpPr>
          <p:cNvPr id="9" name="Textplatzhalter 9"/>
          <p:cNvSpPr>
            <a:spLocks noGrp="1"/>
          </p:cNvSpPr>
          <p:nvPr>
            <p:ph type="body" sz="quarter" idx="13" hasCustomPrompt="1"/>
          </p:nvPr>
        </p:nvSpPr>
        <p:spPr>
          <a:xfrm>
            <a:off x="960728" y="2426661"/>
            <a:ext cx="7434000" cy="381000"/>
          </a:xfrm>
          <a:prstGeom prst="rect">
            <a:avLst/>
          </a:prstGeom>
        </p:spPr>
        <p:txBody>
          <a:bodyPr vert="horz" lIns="0" tIns="0" rIns="0" bIns="0"/>
          <a:lstStyle>
            <a:lvl1pPr marL="0" indent="0">
              <a:spcBef>
                <a:spcPts val="0"/>
              </a:spcBef>
              <a:buNone/>
              <a:defRPr sz="21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Hier steht der Untertitel</a:t>
            </a:r>
          </a:p>
        </p:txBody>
      </p:sp>
      <p:pic>
        <p:nvPicPr>
          <p:cNvPr id="10" name="Grafik 9">
            <a:extLst>
              <a:ext uri="{FF2B5EF4-FFF2-40B4-BE49-F238E27FC236}">
                <a16:creationId xmlns:a16="http://schemas.microsoft.com/office/drawing/2014/main" id="{2E3697CF-F509-1E40-9750-D195256D7484}"/>
              </a:ext>
            </a:extLst>
          </p:cNvPr>
          <p:cNvPicPr>
            <a:picLocks noChangeAspect="1"/>
          </p:cNvPicPr>
          <p:nvPr userDrawn="1"/>
        </p:nvPicPr>
        <p:blipFill>
          <a:blip r:embed="rId3"/>
          <a:srcRect/>
          <a:stretch/>
        </p:blipFill>
        <p:spPr>
          <a:xfrm>
            <a:off x="6158807" y="3427858"/>
            <a:ext cx="1955240" cy="656779"/>
          </a:xfrm>
          <a:prstGeom prst="rect">
            <a:avLst/>
          </a:prstGeom>
        </p:spPr>
      </p:pic>
      <p:sp>
        <p:nvSpPr>
          <p:cNvPr id="11" name="Textplatzhalter 9">
            <a:extLst>
              <a:ext uri="{FF2B5EF4-FFF2-40B4-BE49-F238E27FC236}">
                <a16:creationId xmlns:a16="http://schemas.microsoft.com/office/drawing/2014/main" id="{4143453E-A24A-D748-91E3-3BE0B033D9F9}"/>
              </a:ext>
            </a:extLst>
          </p:cNvPr>
          <p:cNvSpPr>
            <a:spLocks noGrp="1"/>
          </p:cNvSpPr>
          <p:nvPr>
            <p:ph type="body" sz="quarter" idx="14" hasCustomPrompt="1"/>
          </p:nvPr>
        </p:nvSpPr>
        <p:spPr>
          <a:xfrm>
            <a:off x="971550" y="3912118"/>
            <a:ext cx="3600449" cy="233363"/>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r>
              <a:rPr lang="de-DE" dirty="0"/>
              <a:t>Hier steht die Referentin/der Referent</a:t>
            </a:r>
          </a:p>
        </p:txBody>
      </p:sp>
      <p:sp>
        <p:nvSpPr>
          <p:cNvPr id="12" name="Textplatzhalter 9">
            <a:extLst>
              <a:ext uri="{FF2B5EF4-FFF2-40B4-BE49-F238E27FC236}">
                <a16:creationId xmlns:a16="http://schemas.microsoft.com/office/drawing/2014/main" id="{82E727C1-573A-034B-A94F-51C998FD8DA4}"/>
              </a:ext>
            </a:extLst>
          </p:cNvPr>
          <p:cNvSpPr>
            <a:spLocks noGrp="1"/>
          </p:cNvSpPr>
          <p:nvPr>
            <p:ph type="body" sz="quarter" idx="17" hasCustomPrompt="1"/>
          </p:nvPr>
        </p:nvSpPr>
        <p:spPr>
          <a:xfrm>
            <a:off x="971551" y="4287986"/>
            <a:ext cx="2450076" cy="282369"/>
          </a:xfrm>
          <a:prstGeom prst="rect">
            <a:avLst/>
          </a:prstGeom>
        </p:spPr>
        <p:txBody>
          <a:bodyPr vert="horz" lIns="0" tIns="0" rIns="0" bIns="0"/>
          <a:lstStyle>
            <a:lvl1pPr marL="0" indent="0" algn="l">
              <a:spcBef>
                <a:spcPts val="0"/>
              </a:spcBef>
              <a:buFont typeface="Arial" pitchFamily="-110" charset="0"/>
              <a:buNone/>
              <a:defRPr sz="15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fld id="{A3D54916-CEBA-6B48-A3D0-23D67B2BC3B8}" type="datetime1">
              <a:rPr lang="de-DE" smtClean="0"/>
              <a:t>30.07.19</a:t>
            </a:fld>
            <a:endParaRPr lang="de-DE" dirty="0"/>
          </a:p>
        </p:txBody>
      </p:sp>
    </p:spTree>
    <p:extLst>
      <p:ext uri="{BB962C8B-B14F-4D97-AF65-F5344CB8AC3E}">
        <p14:creationId xmlns:p14="http://schemas.microsoft.com/office/powerpoint/2010/main" val="61475200"/>
      </p:ext>
    </p:extLst>
  </p:cSld>
  <p:clrMapOvr>
    <a:masterClrMapping/>
  </p:clrMapOvr>
  <p:extLst>
    <p:ext uri="{DCECCB84-F9BA-43D5-87BE-67443E8EF086}">
      <p15:sldGuideLst xmlns:p15="http://schemas.microsoft.com/office/powerpoint/2012/main">
        <p15:guide id="1" orient="horz" pos="667">
          <p15:clr>
            <a:srgbClr val="FBAE40"/>
          </p15:clr>
        </p15:guide>
        <p15:guide id="2" pos="363">
          <p15:clr>
            <a:srgbClr val="FBAE40"/>
          </p15:clr>
        </p15:guide>
        <p15:guide id="3" pos="5375">
          <p15:clr>
            <a:srgbClr val="FBAE40"/>
          </p15:clr>
        </p15:guide>
        <p15:guide id="4" orient="horz" pos="291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Headline Auflistung">
    <p:spTree>
      <p:nvGrpSpPr>
        <p:cNvPr id="1" name=""/>
        <p:cNvGrpSpPr/>
        <p:nvPr/>
      </p:nvGrpSpPr>
      <p:grpSpPr>
        <a:xfrm>
          <a:off x="0" y="0"/>
          <a:ext cx="0" cy="0"/>
          <a:chOff x="0" y="0"/>
          <a:chExt cx="0" cy="0"/>
        </a:xfrm>
      </p:grpSpPr>
      <p:sp>
        <p:nvSpPr>
          <p:cNvPr id="13" name="Textplatzhalter 12"/>
          <p:cNvSpPr>
            <a:spLocks noGrp="1"/>
          </p:cNvSpPr>
          <p:nvPr>
            <p:ph type="body" sz="quarter" idx="12"/>
          </p:nvPr>
        </p:nvSpPr>
        <p:spPr>
          <a:xfrm>
            <a:off x="971550" y="243288"/>
            <a:ext cx="7434000" cy="641184"/>
          </a:xfrm>
          <a:prstGeom prst="rect">
            <a:avLst/>
          </a:prstGeom>
        </p:spPr>
        <p:txBody>
          <a:bodyPr vert="horz" lIns="0" tIns="0" rIns="0" bIns="0"/>
          <a:lstStyle>
            <a:lvl1pPr>
              <a:spcBef>
                <a:spcPts val="0"/>
              </a:spcBef>
              <a:spcAft>
                <a:spcPts val="1650"/>
              </a:spcAft>
              <a:buFontTx/>
              <a:buNone/>
              <a:defRPr sz="2000" b="1">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0" indent="0">
              <a:spcBef>
                <a:spcPts val="0"/>
              </a:spcBef>
              <a:spcAft>
                <a:spcPts val="1650"/>
              </a:spcAft>
              <a:buFontTx/>
              <a:buNone/>
              <a:defRPr b="1" baseline="0">
                <a:solidFill>
                  <a:schemeClr val="tx1"/>
                </a:solidFill>
                <a:latin typeface="Arial"/>
                <a:cs typeface="Arial"/>
              </a:defRPr>
            </a:lvl2pPr>
            <a:lvl3pPr>
              <a:buClr>
                <a:srgbClr val="71AD2A"/>
              </a:buClr>
              <a:buFont typeface="Lucida Grande"/>
              <a:buChar char="»"/>
              <a:defRPr>
                <a:latin typeface="Arial"/>
                <a:cs typeface="Arial"/>
              </a:defRPr>
            </a:lvl3pPr>
            <a:lvl4pPr>
              <a:defRPr>
                <a:latin typeface="Arial"/>
                <a:cs typeface="Arial"/>
              </a:defRPr>
            </a:lvl4pPr>
            <a:lvl5pPr>
              <a:defRPr>
                <a:latin typeface="Arial"/>
                <a:cs typeface="Arial"/>
              </a:defRPr>
            </a:lvl5pPr>
          </a:lstStyle>
          <a:p>
            <a:pPr lvl="0"/>
            <a:r>
              <a:rPr lang="de-DE" dirty="0"/>
              <a:t>Mastertextformat bearbeiten</a:t>
            </a:r>
          </a:p>
        </p:txBody>
      </p:sp>
      <p:sp>
        <p:nvSpPr>
          <p:cNvPr id="15" name="Textplatzhalter 14"/>
          <p:cNvSpPr>
            <a:spLocks noGrp="1"/>
          </p:cNvSpPr>
          <p:nvPr>
            <p:ph type="body" sz="quarter" idx="13" hasCustomPrompt="1"/>
          </p:nvPr>
        </p:nvSpPr>
        <p:spPr>
          <a:xfrm>
            <a:off x="971550" y="1043941"/>
            <a:ext cx="7434000" cy="3535680"/>
          </a:xfrm>
          <a:prstGeom prst="rect">
            <a:avLst/>
          </a:prstGeom>
        </p:spPr>
        <p:txBody>
          <a:bodyPr vert="horz" lIns="0" rIns="0" bIns="0">
            <a:normAutofit/>
          </a:bodyPr>
          <a:lstStyle>
            <a:lvl1pPr marL="135731" indent="-133350">
              <a:lnSpc>
                <a:spcPct val="120000"/>
              </a:lnSpc>
              <a:spcBef>
                <a:spcPts val="300"/>
              </a:spcBef>
              <a:buClr>
                <a:srgbClr val="71AD2A"/>
              </a:buClr>
              <a:buSzPct val="100000"/>
              <a:buFont typeface="Wingdings" pitchFamily="2" charset="2"/>
              <a:buChar char="§"/>
              <a:tabLst/>
              <a:defRPr sz="2100">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404813" indent="-135731">
              <a:lnSpc>
                <a:spcPct val="120000"/>
              </a:lnSpc>
              <a:spcBef>
                <a:spcPts val="300"/>
              </a:spcBef>
              <a:buClr>
                <a:srgbClr val="71AD2A"/>
              </a:buClr>
              <a:buFont typeface="Wingdings" pitchFamily="2" charset="2"/>
              <a:buChar char="§"/>
              <a:tabLst/>
              <a:defRPr sz="1900">
                <a:latin typeface="Arial" panose="020B0604020202020204" pitchFamily="34" charset="0"/>
                <a:ea typeface="Fira Sans" panose="020B0503050000020004" pitchFamily="34" charset="0"/>
                <a:cs typeface="Arial" panose="020B0604020202020204" pitchFamily="34" charset="0"/>
              </a:defRPr>
            </a:lvl2pPr>
            <a:lvl3pPr marL="538163" indent="-133350">
              <a:lnSpc>
                <a:spcPct val="120000"/>
              </a:lnSpc>
              <a:spcBef>
                <a:spcPts val="300"/>
              </a:spcBef>
              <a:buClr>
                <a:srgbClr val="71AD2A"/>
              </a:buClr>
              <a:buFont typeface="Wingdings" pitchFamily="2" charset="2"/>
              <a:buChar char="§"/>
              <a:defRPr sz="1700">
                <a:latin typeface="Arial" panose="020B0604020202020204" pitchFamily="34" charset="0"/>
                <a:ea typeface="Fira Sans" panose="020B0503050000020004" pitchFamily="34" charset="0"/>
                <a:cs typeface="Arial" panose="020B0604020202020204" pitchFamily="34" charset="0"/>
              </a:defRPr>
            </a:lvl3pPr>
            <a:lvl4pPr marL="671513" indent="-133350">
              <a:buClr>
                <a:srgbClr val="71AD2A"/>
              </a:buClr>
              <a:buFont typeface="Wingdings" pitchFamily="2" charset="2"/>
              <a:buChar char="§"/>
              <a:tabLst/>
              <a:defRPr sz="1200">
                <a:latin typeface="Arial" panose="020B0604020202020204" pitchFamily="34" charset="0"/>
                <a:ea typeface="Fira Sans" panose="020B0503050000020004" pitchFamily="34" charset="0"/>
                <a:cs typeface="Arial" panose="020B0604020202020204" pitchFamily="34" charset="0"/>
              </a:defRPr>
            </a:lvl4pPr>
            <a:lvl5pPr marL="809625" indent="-138113">
              <a:buClr>
                <a:srgbClr val="71AD2A"/>
              </a:buClr>
              <a:buFont typeface="Wingdings" pitchFamily="2" charset="2"/>
              <a:buChar char="§"/>
              <a:tabLst>
                <a:tab pos="1276350" algn="l"/>
              </a:tabLst>
              <a:defRPr sz="1200" baseline="0">
                <a:latin typeface="Arial" panose="020B0604020202020204" pitchFamily="34" charset="0"/>
                <a:ea typeface="Fira Sans" panose="020B05030500000200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3819645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Inhalt Headline Auflistung">
    <p:spTree>
      <p:nvGrpSpPr>
        <p:cNvPr id="1" name=""/>
        <p:cNvGrpSpPr/>
        <p:nvPr/>
      </p:nvGrpSpPr>
      <p:grpSpPr>
        <a:xfrm>
          <a:off x="0" y="0"/>
          <a:ext cx="0" cy="0"/>
          <a:chOff x="0" y="0"/>
          <a:chExt cx="0" cy="0"/>
        </a:xfrm>
      </p:grpSpPr>
      <p:sp>
        <p:nvSpPr>
          <p:cNvPr id="13" name="Textplatzhalter 12"/>
          <p:cNvSpPr>
            <a:spLocks noGrp="1"/>
          </p:cNvSpPr>
          <p:nvPr>
            <p:ph type="body" sz="quarter" idx="12"/>
          </p:nvPr>
        </p:nvSpPr>
        <p:spPr>
          <a:xfrm>
            <a:off x="971550" y="243288"/>
            <a:ext cx="7434000" cy="641184"/>
          </a:xfrm>
          <a:prstGeom prst="rect">
            <a:avLst/>
          </a:prstGeom>
        </p:spPr>
        <p:txBody>
          <a:bodyPr vert="horz" lIns="0" tIns="0" rIns="0" bIns="0"/>
          <a:lstStyle>
            <a:lvl1pPr>
              <a:spcBef>
                <a:spcPts val="0"/>
              </a:spcBef>
              <a:spcAft>
                <a:spcPts val="1650"/>
              </a:spcAft>
              <a:buFontTx/>
              <a:buNone/>
              <a:defRPr sz="2000" b="1">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0" indent="0">
              <a:spcBef>
                <a:spcPts val="0"/>
              </a:spcBef>
              <a:spcAft>
                <a:spcPts val="1650"/>
              </a:spcAft>
              <a:buFontTx/>
              <a:buNone/>
              <a:defRPr b="1" baseline="0">
                <a:solidFill>
                  <a:schemeClr val="tx1"/>
                </a:solidFill>
                <a:latin typeface="Arial"/>
                <a:cs typeface="Arial"/>
              </a:defRPr>
            </a:lvl2pPr>
            <a:lvl3pPr>
              <a:buClr>
                <a:srgbClr val="71AD2A"/>
              </a:buClr>
              <a:buFont typeface="Lucida Grande"/>
              <a:buChar char="»"/>
              <a:defRPr>
                <a:latin typeface="Arial"/>
                <a:cs typeface="Arial"/>
              </a:defRPr>
            </a:lvl3pPr>
            <a:lvl4pPr>
              <a:defRPr>
                <a:latin typeface="Arial"/>
                <a:cs typeface="Arial"/>
              </a:defRPr>
            </a:lvl4pPr>
            <a:lvl5pPr>
              <a:defRPr>
                <a:latin typeface="Arial"/>
                <a:cs typeface="Arial"/>
              </a:defRPr>
            </a:lvl5pPr>
          </a:lstStyle>
          <a:p>
            <a:pPr lvl="0"/>
            <a:r>
              <a:rPr lang="de-DE" dirty="0"/>
              <a:t>Mastertextformat bearbeiten</a:t>
            </a:r>
          </a:p>
        </p:txBody>
      </p:sp>
      <p:sp>
        <p:nvSpPr>
          <p:cNvPr id="15" name="Textplatzhalter 14"/>
          <p:cNvSpPr>
            <a:spLocks noGrp="1"/>
          </p:cNvSpPr>
          <p:nvPr>
            <p:ph type="body" sz="quarter" idx="13" hasCustomPrompt="1"/>
          </p:nvPr>
        </p:nvSpPr>
        <p:spPr>
          <a:xfrm>
            <a:off x="971550" y="1043941"/>
            <a:ext cx="7434000" cy="3535680"/>
          </a:xfrm>
          <a:prstGeom prst="rect">
            <a:avLst/>
          </a:prstGeom>
        </p:spPr>
        <p:txBody>
          <a:bodyPr vert="horz" lIns="0" rIns="0" bIns="0">
            <a:normAutofit/>
          </a:bodyPr>
          <a:lstStyle>
            <a:lvl1pPr marL="135731" indent="-133350">
              <a:lnSpc>
                <a:spcPct val="120000"/>
              </a:lnSpc>
              <a:spcBef>
                <a:spcPts val="300"/>
              </a:spcBef>
              <a:buClr>
                <a:srgbClr val="71AD2A"/>
              </a:buClr>
              <a:buSzPct val="100000"/>
              <a:buFont typeface="Wingdings" pitchFamily="2" charset="2"/>
              <a:buChar char="§"/>
              <a:tabLst/>
              <a:defRPr sz="2100">
                <a:solidFill>
                  <a:schemeClr val="tx1"/>
                </a:solidFill>
                <a:latin typeface="Arial" panose="020B0604020202020204" pitchFamily="34" charset="0"/>
                <a:ea typeface="Fira Sans" panose="020B0503050000020004" pitchFamily="34" charset="0"/>
                <a:cs typeface="Arial" panose="020B0604020202020204" pitchFamily="34" charset="0"/>
              </a:defRPr>
            </a:lvl1pPr>
            <a:lvl2pPr marL="404813" indent="-135731">
              <a:lnSpc>
                <a:spcPct val="120000"/>
              </a:lnSpc>
              <a:spcBef>
                <a:spcPts val="300"/>
              </a:spcBef>
              <a:buClr>
                <a:srgbClr val="71AD2A"/>
              </a:buClr>
              <a:buFont typeface="Wingdings" pitchFamily="2" charset="2"/>
              <a:buChar char="§"/>
              <a:tabLst/>
              <a:defRPr sz="1900">
                <a:latin typeface="Arial" panose="020B0604020202020204" pitchFamily="34" charset="0"/>
                <a:ea typeface="Fira Sans" panose="020B0503050000020004" pitchFamily="34" charset="0"/>
                <a:cs typeface="Arial" panose="020B0604020202020204" pitchFamily="34" charset="0"/>
              </a:defRPr>
            </a:lvl2pPr>
            <a:lvl3pPr marL="538163" indent="-133350">
              <a:lnSpc>
                <a:spcPct val="120000"/>
              </a:lnSpc>
              <a:spcBef>
                <a:spcPts val="300"/>
              </a:spcBef>
              <a:buClr>
                <a:srgbClr val="71AD2A"/>
              </a:buClr>
              <a:buFont typeface="Wingdings" pitchFamily="2" charset="2"/>
              <a:buChar char="§"/>
              <a:defRPr sz="1700">
                <a:latin typeface="Arial" panose="020B0604020202020204" pitchFamily="34" charset="0"/>
                <a:ea typeface="Fira Sans" panose="020B0503050000020004" pitchFamily="34" charset="0"/>
                <a:cs typeface="Arial" panose="020B0604020202020204" pitchFamily="34" charset="0"/>
              </a:defRPr>
            </a:lvl3pPr>
            <a:lvl4pPr marL="671513" indent="-133350">
              <a:buClr>
                <a:srgbClr val="71AD2A"/>
              </a:buClr>
              <a:buFont typeface="Wingdings" pitchFamily="2" charset="2"/>
              <a:buChar char="§"/>
              <a:tabLst/>
              <a:defRPr sz="1200">
                <a:latin typeface="Arial" panose="020B0604020202020204" pitchFamily="34" charset="0"/>
                <a:ea typeface="Fira Sans" panose="020B0503050000020004" pitchFamily="34" charset="0"/>
                <a:cs typeface="Arial" panose="020B0604020202020204" pitchFamily="34" charset="0"/>
              </a:defRPr>
            </a:lvl4pPr>
            <a:lvl5pPr marL="809625" indent="-138113">
              <a:buClr>
                <a:srgbClr val="71AD2A"/>
              </a:buClr>
              <a:buFont typeface="Wingdings" pitchFamily="2" charset="2"/>
              <a:buChar char="§"/>
              <a:tabLst>
                <a:tab pos="1276350" algn="l"/>
              </a:tabLst>
              <a:defRPr sz="1200" baseline="0">
                <a:latin typeface="Arial" panose="020B0604020202020204" pitchFamily="34" charset="0"/>
                <a:ea typeface="Fira Sans" panose="020B05030500000200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3112069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renn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DF5258E-1357-E14B-B44C-7D92F3E5894F}"/>
              </a:ext>
            </a:extLst>
          </p:cNvPr>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9" name="Textplatzhalter 9"/>
          <p:cNvSpPr>
            <a:spLocks noGrp="1"/>
          </p:cNvSpPr>
          <p:nvPr>
            <p:ph type="body" sz="quarter" idx="13"/>
          </p:nvPr>
        </p:nvSpPr>
        <p:spPr>
          <a:xfrm>
            <a:off x="960728" y="2426661"/>
            <a:ext cx="7434000" cy="381000"/>
          </a:xfrm>
          <a:prstGeom prst="rect">
            <a:avLst/>
          </a:prstGeom>
        </p:spPr>
        <p:txBody>
          <a:bodyPr vert="horz" lIns="0" tIns="0" rIns="0" bIns="0"/>
          <a:lstStyle>
            <a:lvl1pPr marL="0" indent="0">
              <a:spcBef>
                <a:spcPts val="0"/>
              </a:spcBef>
              <a:buNone/>
              <a:defRPr sz="23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Mastertextformat bearbeiten</a:t>
            </a:r>
          </a:p>
        </p:txBody>
      </p:sp>
      <p:sp>
        <p:nvSpPr>
          <p:cNvPr id="15" name="Textfeld 14">
            <a:extLst>
              <a:ext uri="{FF2B5EF4-FFF2-40B4-BE49-F238E27FC236}">
                <a16:creationId xmlns:a16="http://schemas.microsoft.com/office/drawing/2014/main" id="{F79CB8E5-9732-4048-BEB4-F154CF925930}"/>
              </a:ext>
            </a:extLst>
          </p:cNvPr>
          <p:cNvSpPr txBox="1"/>
          <p:nvPr userDrawn="1"/>
        </p:nvSpPr>
        <p:spPr>
          <a:xfrm>
            <a:off x="971550" y="4850651"/>
            <a:ext cx="2706624" cy="169277"/>
          </a:xfrm>
          <a:prstGeom prst="rect">
            <a:avLst/>
          </a:prstGeom>
          <a:noFill/>
        </p:spPr>
        <p:txBody>
          <a:bodyPr wrap="square" lIns="0" tIns="0" rIns="0" bIns="0" rtlCol="0">
            <a:spAutoFit/>
          </a:bodyPr>
          <a:lstStyle/>
          <a:p>
            <a:r>
              <a:rPr lang="de-DE" sz="1100" dirty="0">
                <a:solidFill>
                  <a:schemeClr val="bg1"/>
                </a:solidFill>
                <a:latin typeface="Arial" panose="020B0604020202020204" pitchFamily="34" charset="0"/>
                <a:ea typeface="Fira Sans" panose="020B0503050000020004" pitchFamily="34" charset="0"/>
                <a:cs typeface="Arial" panose="020B0604020202020204" pitchFamily="34" charset="0"/>
              </a:rPr>
              <a:t>Hochschule Weihenstephan-</a:t>
            </a:r>
            <a:r>
              <a:rPr lang="de-DE" sz="1100" dirty="0" err="1">
                <a:solidFill>
                  <a:schemeClr val="bg1"/>
                </a:solidFill>
                <a:latin typeface="Arial" panose="020B0604020202020204" pitchFamily="34" charset="0"/>
                <a:ea typeface="Fira Sans" panose="020B0503050000020004" pitchFamily="34" charset="0"/>
                <a:cs typeface="Arial" panose="020B0604020202020204" pitchFamily="34" charset="0"/>
              </a:rPr>
              <a:t>Triesdorf</a:t>
            </a:r>
            <a:endParaRPr lang="de-DE" sz="1100" dirty="0">
              <a:solidFill>
                <a:schemeClr val="bg1"/>
              </a:solidFill>
              <a:latin typeface="Arial" panose="020B0604020202020204" pitchFamily="34" charset="0"/>
              <a:ea typeface="Fira Sans" panose="020B0503050000020004" pitchFamily="34" charset="0"/>
              <a:cs typeface="Arial" panose="020B0604020202020204" pitchFamily="34" charset="0"/>
            </a:endParaRPr>
          </a:p>
        </p:txBody>
      </p:sp>
    </p:spTree>
    <p:extLst>
      <p:ext uri="{BB962C8B-B14F-4D97-AF65-F5344CB8AC3E}">
        <p14:creationId xmlns:p14="http://schemas.microsoft.com/office/powerpoint/2010/main" val="3505041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renn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DF5258E-1357-E14B-B44C-7D92F3E5894F}"/>
              </a:ext>
            </a:extLst>
          </p:cNvPr>
          <p:cNvSpPr/>
          <p:nvPr userDrawn="1"/>
        </p:nvSpPr>
        <p:spPr>
          <a:xfrm>
            <a:off x="-39119" y="-44009"/>
            <a:ext cx="9246687" cy="522234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9" name="Textplatzhalter 9"/>
          <p:cNvSpPr>
            <a:spLocks noGrp="1"/>
          </p:cNvSpPr>
          <p:nvPr>
            <p:ph type="body" sz="quarter" idx="13"/>
          </p:nvPr>
        </p:nvSpPr>
        <p:spPr>
          <a:xfrm>
            <a:off x="960728" y="2426661"/>
            <a:ext cx="7434000" cy="381000"/>
          </a:xfrm>
          <a:prstGeom prst="rect">
            <a:avLst/>
          </a:prstGeom>
        </p:spPr>
        <p:txBody>
          <a:bodyPr vert="horz" lIns="0" tIns="0" rIns="0" bIns="0"/>
          <a:lstStyle>
            <a:lvl1pPr marL="0" indent="0">
              <a:spcBef>
                <a:spcPts val="0"/>
              </a:spcBef>
              <a:buNone/>
              <a:defRPr sz="23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Mastertextformat bearbeiten</a:t>
            </a:r>
          </a:p>
        </p:txBody>
      </p:sp>
      <p:pic>
        <p:nvPicPr>
          <p:cNvPr id="4" name="Grafik 3">
            <a:extLst>
              <a:ext uri="{FF2B5EF4-FFF2-40B4-BE49-F238E27FC236}">
                <a16:creationId xmlns:a16="http://schemas.microsoft.com/office/drawing/2014/main" id="{133F8556-4BDC-214D-9518-F6B8B143E53A}"/>
              </a:ext>
            </a:extLst>
          </p:cNvPr>
          <p:cNvPicPr>
            <a:picLocks noChangeAspect="1"/>
          </p:cNvPicPr>
          <p:nvPr userDrawn="1"/>
        </p:nvPicPr>
        <p:blipFill>
          <a:blip r:embed="rId2"/>
          <a:srcRect/>
          <a:stretch/>
        </p:blipFill>
        <p:spPr>
          <a:xfrm>
            <a:off x="960728" y="3702270"/>
            <a:ext cx="3190746" cy="1071794"/>
          </a:xfrm>
          <a:prstGeom prst="rect">
            <a:avLst/>
          </a:prstGeom>
        </p:spPr>
      </p:pic>
    </p:spTree>
    <p:extLst>
      <p:ext uri="{BB962C8B-B14F-4D97-AF65-F5344CB8AC3E}">
        <p14:creationId xmlns:p14="http://schemas.microsoft.com/office/powerpoint/2010/main" val="900082799"/>
      </p:ext>
    </p:extLst>
  </p:cSld>
  <p:clrMapOvr>
    <a:masterClrMapping/>
  </p:clrMapOvr>
  <p:extLst>
    <p:ext uri="{DCECCB84-F9BA-43D5-87BE-67443E8EF086}">
      <p15:sldGuideLst xmlns:p15="http://schemas.microsoft.com/office/powerpoint/2012/main">
        <p15:guide id="1" pos="61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renn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DF5258E-1357-E14B-B44C-7D92F3E5894F}"/>
              </a:ext>
            </a:extLst>
          </p:cNvPr>
          <p:cNvSpPr/>
          <p:nvPr userDrawn="1"/>
        </p:nvSpPr>
        <p:spPr>
          <a:xfrm>
            <a:off x="-39119" y="-44009"/>
            <a:ext cx="9246687" cy="522234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platzhalter 5"/>
          <p:cNvSpPr>
            <a:spLocks noGrp="1"/>
          </p:cNvSpPr>
          <p:nvPr>
            <p:ph type="body" sz="quarter" idx="12"/>
          </p:nvPr>
        </p:nvSpPr>
        <p:spPr>
          <a:xfrm>
            <a:off x="960728" y="1769435"/>
            <a:ext cx="7434000" cy="452438"/>
          </a:xfrm>
          <a:prstGeom prst="rect">
            <a:avLst/>
          </a:prstGeom>
        </p:spPr>
        <p:txBody>
          <a:bodyPr vert="horz" wrap="none" lIns="0" tIns="0" rIns="0" bIns="0"/>
          <a:lstStyle>
            <a:lvl1pPr marL="0" indent="0">
              <a:spcBef>
                <a:spcPts val="0"/>
              </a:spcBef>
              <a:buNone/>
              <a:defRPr sz="3200" b="1">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a:latin typeface="Arial"/>
                <a:cs typeface="Arial"/>
              </a:defRPr>
            </a:lvl2pPr>
            <a:lvl3pPr>
              <a:buNone/>
              <a:defRPr>
                <a:latin typeface="Arial"/>
                <a:cs typeface="Arial"/>
              </a:defRPr>
            </a:lvl3pPr>
            <a:lvl4pPr>
              <a:buNone/>
              <a:defRPr>
                <a:latin typeface="Arial"/>
                <a:cs typeface="Arial"/>
              </a:defRPr>
            </a:lvl4pPr>
            <a:lvl5pPr>
              <a:buNone/>
              <a:defRPr>
                <a:latin typeface="Arial"/>
                <a:cs typeface="Arial"/>
              </a:defRPr>
            </a:lvl5pPr>
          </a:lstStyle>
          <a:p>
            <a:pPr lvl="0"/>
            <a:r>
              <a:rPr lang="de-DE" dirty="0"/>
              <a:t>Mastertextformat bearbeiten</a:t>
            </a:r>
          </a:p>
        </p:txBody>
      </p:sp>
      <p:sp>
        <p:nvSpPr>
          <p:cNvPr id="9" name="Textplatzhalter 9"/>
          <p:cNvSpPr>
            <a:spLocks noGrp="1"/>
          </p:cNvSpPr>
          <p:nvPr>
            <p:ph type="body" sz="quarter" idx="13"/>
          </p:nvPr>
        </p:nvSpPr>
        <p:spPr>
          <a:xfrm>
            <a:off x="960728" y="2426661"/>
            <a:ext cx="7434000" cy="381000"/>
          </a:xfrm>
          <a:prstGeom prst="rect">
            <a:avLst/>
          </a:prstGeom>
        </p:spPr>
        <p:txBody>
          <a:bodyPr vert="horz" lIns="0" tIns="0" rIns="0" bIns="0"/>
          <a:lstStyle>
            <a:lvl1pPr marL="0" indent="0">
              <a:spcBef>
                <a:spcPts val="0"/>
              </a:spcBef>
              <a:buNone/>
              <a:defRPr sz="2300">
                <a:solidFill>
                  <a:schemeClr val="bg1"/>
                </a:solidFill>
                <a:latin typeface="Arial" panose="020B0604020202020204" pitchFamily="34" charset="0"/>
                <a:ea typeface="Fira Sans" panose="020B0503050000020004" pitchFamily="34" charset="0"/>
                <a:cs typeface="Arial" panose="020B0604020202020204" pitchFamily="34" charset="0"/>
              </a:defRPr>
            </a:lvl1pPr>
            <a:lvl2pPr>
              <a:buNone/>
              <a:defRPr sz="1950">
                <a:latin typeface="Arial"/>
                <a:cs typeface="Arial"/>
              </a:defRPr>
            </a:lvl2pPr>
            <a:lvl3pPr>
              <a:buNone/>
              <a:defRPr sz="1950">
                <a:latin typeface="Arial"/>
                <a:cs typeface="Arial"/>
              </a:defRPr>
            </a:lvl3pPr>
            <a:lvl4pPr>
              <a:buNone/>
              <a:defRPr sz="1950">
                <a:latin typeface="Arial"/>
                <a:cs typeface="Arial"/>
              </a:defRPr>
            </a:lvl4pPr>
            <a:lvl5pPr>
              <a:buNone/>
              <a:defRPr sz="1950">
                <a:latin typeface="Arial"/>
                <a:cs typeface="Arial"/>
              </a:defRPr>
            </a:lvl5pPr>
          </a:lstStyle>
          <a:p>
            <a:pPr lvl="0"/>
            <a:r>
              <a:rPr lang="de-DE" dirty="0"/>
              <a:t>Mastertextformat bearbeiten</a:t>
            </a:r>
          </a:p>
        </p:txBody>
      </p:sp>
    </p:spTree>
    <p:extLst>
      <p:ext uri="{BB962C8B-B14F-4D97-AF65-F5344CB8AC3E}">
        <p14:creationId xmlns:p14="http://schemas.microsoft.com/office/powerpoint/2010/main" val="3980592221"/>
      </p:ext>
    </p:extLst>
  </p:cSld>
  <p:clrMapOvr>
    <a:masterClrMapping/>
  </p:clrMapOvr>
  <p:extLst>
    <p:ext uri="{DCECCB84-F9BA-43D5-87BE-67443E8EF086}">
      <p15:sldGuideLst xmlns:p15="http://schemas.microsoft.com/office/powerpoint/2012/main">
        <p15:guide id="1" pos="612">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Bild 6">
            <a:extLst>
              <a:ext uri="{FF2B5EF4-FFF2-40B4-BE49-F238E27FC236}">
                <a16:creationId xmlns:a16="http://schemas.microsoft.com/office/drawing/2014/main" id="{CC183D64-BBAA-904A-97C3-8E4BA2578850}"/>
              </a:ext>
            </a:extLst>
          </p:cNvPr>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576263" y="377825"/>
            <a:ext cx="23574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6" r:id="rId1"/>
    <p:sldLayoutId id="2147483698" r:id="rId2"/>
    <p:sldLayoutId id="2147483679" r:id="rId3"/>
    <p:sldLayoutId id="2147483699" r:id="rId4"/>
  </p:sldLayoutIdLst>
  <p:txStyles>
    <p:titleStyle>
      <a:lvl1pPr algn="ctr" defTabSz="342900" rtl="0" eaLnBrk="1" fontAlgn="base" hangingPunct="1">
        <a:spcBef>
          <a:spcPct val="0"/>
        </a:spcBef>
        <a:spcAft>
          <a:spcPct val="0"/>
        </a:spcAft>
        <a:defRPr sz="3300" kern="1200">
          <a:solidFill>
            <a:schemeClr val="tx1"/>
          </a:solidFill>
          <a:latin typeface="+mj-lt"/>
          <a:ea typeface="ＭＳ Ｐゴシック" pitchFamily="-110" charset="-128"/>
          <a:cs typeface="ＭＳ Ｐゴシック" pitchFamily="-110" charset="-128"/>
        </a:defRPr>
      </a:lvl1pPr>
      <a:lvl2pPr algn="ctr" defTabSz="342900" rtl="0" eaLnBrk="1" fontAlgn="base" hangingPunct="1">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2pPr>
      <a:lvl3pPr algn="ctr" defTabSz="342900" rtl="0" eaLnBrk="1" fontAlgn="base" hangingPunct="1">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3pPr>
      <a:lvl4pPr algn="ctr" defTabSz="342900" rtl="0" eaLnBrk="1" fontAlgn="base" hangingPunct="1">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4pPr>
      <a:lvl5pPr algn="ctr" defTabSz="342900" rtl="0" eaLnBrk="1" fontAlgn="base" hangingPunct="1">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5pPr>
      <a:lvl6pPr marL="342900" algn="ctr" defTabSz="342900" rtl="0" eaLnBrk="1" fontAlgn="base" hangingPunct="1">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6pPr>
      <a:lvl7pPr marL="685800" algn="ctr" defTabSz="342900" rtl="0" eaLnBrk="1" fontAlgn="base" hangingPunct="1">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7pPr>
      <a:lvl8pPr marL="1028700" algn="ctr" defTabSz="342900" rtl="0" eaLnBrk="1" fontAlgn="base" hangingPunct="1">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8pPr>
      <a:lvl9pPr marL="1371600" algn="ctr" defTabSz="342900" rtl="0" eaLnBrk="1" fontAlgn="base" hangingPunct="1">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9pPr>
    </p:titleStyle>
    <p:bodyStyle>
      <a:lvl1pPr marL="257175" indent="-257175" algn="l" defTabSz="3429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ＭＳ Ｐゴシック" pitchFamily="-11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sz="2100" kern="1200">
          <a:solidFill>
            <a:schemeClr val="tx1"/>
          </a:solidFill>
          <a:latin typeface="+mn-lt"/>
          <a:ea typeface="ＭＳ Ｐゴシック" pitchFamily="-110" charset="-128"/>
          <a:cs typeface="+mn-cs"/>
        </a:defRPr>
      </a:lvl2pPr>
      <a:lvl3pPr marL="857250" indent="-171450" algn="l" defTabSz="342900" rtl="0" eaLnBrk="1" fontAlgn="base" hangingPunct="1">
        <a:spcBef>
          <a:spcPct val="20000"/>
        </a:spcBef>
        <a:spcAft>
          <a:spcPct val="0"/>
        </a:spcAft>
        <a:buFont typeface="Arial" panose="020B0604020202020204" pitchFamily="34" charset="0"/>
        <a:buChar char="•"/>
        <a:defRPr kern="1200">
          <a:solidFill>
            <a:schemeClr val="tx1"/>
          </a:solidFill>
          <a:latin typeface="+mn-lt"/>
          <a:ea typeface="ＭＳ Ｐゴシック" pitchFamily="-110" charset="-128"/>
          <a:cs typeface="+mn-cs"/>
        </a:defRPr>
      </a:lvl3pPr>
      <a:lvl4pPr marL="1200150" indent="-171450"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4pPr>
      <a:lvl5pPr marL="1543050" indent="-171450"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12" userDrawn="1">
          <p15:clr>
            <a:srgbClr val="F26B43"/>
          </p15:clr>
        </p15:guide>
        <p15:guide id="2" orient="horz" pos="41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E37574B-F433-4F49-A7A5-C3F390EA62A2}"/>
              </a:ext>
            </a:extLst>
          </p:cNvPr>
          <p:cNvSpPr txBox="1"/>
          <p:nvPr userDrawn="1"/>
        </p:nvSpPr>
        <p:spPr>
          <a:xfrm>
            <a:off x="0" y="4783500"/>
            <a:ext cx="720000" cy="184666"/>
          </a:xfrm>
          <a:prstGeom prst="rect">
            <a:avLst/>
          </a:prstGeom>
          <a:noFill/>
        </p:spPr>
        <p:txBody>
          <a:bodyPr wrap="square" lIns="0" tIns="0" rIns="0" bIns="0" rtlCol="0" anchor="ctr">
            <a:spAutoFit/>
          </a:bodyPr>
          <a:lstStyle/>
          <a:p>
            <a:pPr marL="0" marR="0" lvl="0" indent="0" algn="ctr" defTabSz="342900" rtl="0" eaLnBrk="0" fontAlgn="base" latinLnBrk="0" hangingPunct="0">
              <a:lnSpc>
                <a:spcPct val="100000"/>
              </a:lnSpc>
              <a:spcBef>
                <a:spcPts val="0"/>
              </a:spcBef>
              <a:spcAft>
                <a:spcPct val="0"/>
              </a:spcAft>
              <a:buClrTx/>
              <a:buSzTx/>
              <a:buFont typeface="Arial" pitchFamily="-110" charset="0"/>
              <a:buNone/>
              <a:tabLst/>
              <a:defRPr/>
            </a:pPr>
            <a:r>
              <a:rPr lang="de-DE" sz="1200">
                <a:solidFill>
                  <a:schemeClr val="accent1"/>
                </a:solidFill>
                <a:latin typeface="Arial" panose="020B0604020202020204" pitchFamily="34" charset="0"/>
                <a:cs typeface="Arial" panose="020B0604020202020204" pitchFamily="34" charset="0"/>
              </a:rPr>
              <a:t> </a:t>
            </a:r>
            <a:fld id="{D68E159F-B9DF-C345-98A9-484992D3C9EA}" type="slidenum">
              <a:rPr lang="de-DE" sz="1200" smtClean="0">
                <a:solidFill>
                  <a:schemeClr val="accent1"/>
                </a:solidFill>
                <a:latin typeface="Arial" panose="020B0604020202020204" pitchFamily="34" charset="0"/>
                <a:cs typeface="Arial" panose="020B0604020202020204" pitchFamily="34" charset="0"/>
              </a:rPr>
              <a:pPr marL="0" marR="0" lvl="0" indent="0" algn="ctr" defTabSz="342900" rtl="0" eaLnBrk="0" fontAlgn="base" latinLnBrk="0" hangingPunct="0">
                <a:lnSpc>
                  <a:spcPct val="100000"/>
                </a:lnSpc>
                <a:spcBef>
                  <a:spcPts val="0"/>
                </a:spcBef>
                <a:spcAft>
                  <a:spcPct val="0"/>
                </a:spcAft>
                <a:buClrTx/>
                <a:buSzTx/>
                <a:buFont typeface="Arial" pitchFamily="-110" charset="0"/>
                <a:buNone/>
                <a:tabLst/>
                <a:defRPr/>
              </a:pPr>
              <a:t>‹Nr.›</a:t>
            </a:fld>
            <a:endParaRPr lang="de-DE" sz="1200" dirty="0">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1139B4EA-CE0A-2125-C08D-B593DD889D0B}"/>
              </a:ext>
            </a:extLst>
          </p:cNvPr>
          <p:cNvSpPr txBox="1"/>
          <p:nvPr userDrawn="1"/>
        </p:nvSpPr>
        <p:spPr>
          <a:xfrm rot="16200000">
            <a:off x="-1944924" y="2448639"/>
            <a:ext cx="4136069" cy="246221"/>
          </a:xfrm>
          <a:prstGeom prst="rect">
            <a:avLst/>
          </a:prstGeom>
          <a:noFill/>
        </p:spPr>
        <p:txBody>
          <a:bodyPr wrap="none" rtlCol="0">
            <a:spAutoFit/>
          </a:bodyPr>
          <a:lstStyle/>
          <a:p>
            <a:pPr algn="l"/>
            <a:r>
              <a:rPr lang="de-DE" sz="1000">
                <a:solidFill>
                  <a:schemeClr val="accent1"/>
                </a:solidFill>
                <a:latin typeface="Arial" panose="020B0604020202020204" pitchFamily="34" charset="0"/>
                <a:ea typeface="Fira Sans" panose="020B0503050000020004" pitchFamily="34" charset="0"/>
                <a:cs typeface="Arial" panose="020B0604020202020204" pitchFamily="34" charset="0"/>
              </a:rPr>
              <a:t>Hochschule Weihenstephan-Triesdorf  | </a:t>
            </a:r>
            <a:r>
              <a:rPr lang="de-DE" sz="1000">
                <a:solidFill>
                  <a:schemeClr val="accent1"/>
                </a:solidFill>
                <a:latin typeface="Arial" panose="020B0604020202020204" pitchFamily="34" charset="0"/>
                <a:cs typeface="Arial" panose="020B0604020202020204" pitchFamily="34" charset="0"/>
              </a:rPr>
              <a:t>Prof. Dr. Carl-Philipp Federolf</a:t>
            </a:r>
            <a:endParaRPr lang="de-DE" sz="1000" dirty="0"/>
          </a:p>
        </p:txBody>
      </p:sp>
    </p:spTree>
    <p:extLst>
      <p:ext uri="{BB962C8B-B14F-4D97-AF65-F5344CB8AC3E}">
        <p14:creationId xmlns:p14="http://schemas.microsoft.com/office/powerpoint/2010/main" val="2318832124"/>
      </p:ext>
    </p:extLst>
  </p:cSld>
  <p:clrMap bg1="lt1" tx1="dk1" bg2="lt2" tx2="dk2" accent1="accent1" accent2="accent2" accent3="accent3" accent4="accent4" accent5="accent5" accent6="accent6" hlink="hlink" folHlink="folHlink"/>
  <p:sldLayoutIdLst>
    <p:sldLayoutId id="2147483691" r:id="rId1"/>
    <p:sldLayoutId id="2147483702" r:id="rId2"/>
  </p:sldLayoutIdLst>
  <p:txStyles>
    <p:titleStyle>
      <a:lvl1pPr algn="ctr" defTabSz="342900" rtl="0" eaLnBrk="0" fontAlgn="base" hangingPunct="0">
        <a:spcBef>
          <a:spcPct val="0"/>
        </a:spcBef>
        <a:spcAft>
          <a:spcPct val="0"/>
        </a:spcAft>
        <a:defRPr sz="3300" kern="1200">
          <a:solidFill>
            <a:schemeClr val="tx1"/>
          </a:solidFill>
          <a:latin typeface="+mj-lt"/>
          <a:ea typeface="ＭＳ Ｐゴシック" pitchFamily="-110" charset="-128"/>
          <a:cs typeface="ＭＳ Ｐゴシック" pitchFamily="-110" charset="-128"/>
        </a:defRPr>
      </a:lvl1pPr>
      <a:lvl2pPr algn="ctr" defTabSz="342900" rtl="0" eaLnBrk="0" fontAlgn="base" hangingPunct="0">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2pPr>
      <a:lvl3pPr algn="ctr" defTabSz="342900" rtl="0" eaLnBrk="0" fontAlgn="base" hangingPunct="0">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3pPr>
      <a:lvl4pPr algn="ctr" defTabSz="342900" rtl="0" eaLnBrk="0" fontAlgn="base" hangingPunct="0">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4pPr>
      <a:lvl5pPr algn="ctr" defTabSz="342900" rtl="0" eaLnBrk="0" fontAlgn="base" hangingPunct="0">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5pPr>
      <a:lvl6pPr marL="342900" algn="ctr" defTabSz="342900" rtl="0" fontAlgn="base">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6pPr>
      <a:lvl7pPr marL="685800" algn="ctr" defTabSz="342900" rtl="0" fontAlgn="base">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7pPr>
      <a:lvl8pPr marL="1028700" algn="ctr" defTabSz="342900" rtl="0" fontAlgn="base">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8pPr>
      <a:lvl9pPr marL="1371600" algn="ctr" defTabSz="342900" rtl="0" fontAlgn="base">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ＭＳ Ｐゴシック" pitchFamily="-110" charset="-128"/>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10" charset="-128"/>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ＭＳ Ｐゴシック" pitchFamily="-110"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12">
          <p15:clr>
            <a:srgbClr val="F26B43"/>
          </p15:clr>
        </p15:guide>
        <p15:guide id="2" orient="horz" pos="41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1"/>
    <p:sldLayoutId id="2147483682" r:id="rId2"/>
    <p:sldLayoutId id="2147483685" r:id="rId3"/>
    <p:sldLayoutId id="2147483703" r:id="rId4"/>
  </p:sldLayoutIdLst>
  <p:txStyles>
    <p:titleStyle>
      <a:lvl1pPr algn="ctr" defTabSz="342900" rtl="0" eaLnBrk="0" fontAlgn="base" hangingPunct="0">
        <a:spcBef>
          <a:spcPct val="0"/>
        </a:spcBef>
        <a:spcAft>
          <a:spcPct val="0"/>
        </a:spcAft>
        <a:defRPr sz="3300" kern="1200">
          <a:solidFill>
            <a:schemeClr val="tx1"/>
          </a:solidFill>
          <a:latin typeface="+mj-lt"/>
          <a:ea typeface="ＭＳ Ｐゴシック" pitchFamily="-110" charset="-128"/>
          <a:cs typeface="ＭＳ Ｐゴシック" pitchFamily="-110" charset="-128"/>
        </a:defRPr>
      </a:lvl1pPr>
      <a:lvl2pPr algn="ctr" defTabSz="342900" rtl="0" eaLnBrk="0" fontAlgn="base" hangingPunct="0">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2pPr>
      <a:lvl3pPr algn="ctr" defTabSz="342900" rtl="0" eaLnBrk="0" fontAlgn="base" hangingPunct="0">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3pPr>
      <a:lvl4pPr algn="ctr" defTabSz="342900" rtl="0" eaLnBrk="0" fontAlgn="base" hangingPunct="0">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4pPr>
      <a:lvl5pPr algn="ctr" defTabSz="342900" rtl="0" eaLnBrk="0" fontAlgn="base" hangingPunct="0">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5pPr>
      <a:lvl6pPr marL="342900" algn="ctr" defTabSz="342900" rtl="0" fontAlgn="base">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6pPr>
      <a:lvl7pPr marL="685800" algn="ctr" defTabSz="342900" rtl="0" fontAlgn="base">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7pPr>
      <a:lvl8pPr marL="1028700" algn="ctr" defTabSz="342900" rtl="0" fontAlgn="base">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8pPr>
      <a:lvl9pPr marL="1371600" algn="ctr" defTabSz="342900" rtl="0" fontAlgn="base">
        <a:spcBef>
          <a:spcPct val="0"/>
        </a:spcBef>
        <a:spcAft>
          <a:spcPct val="0"/>
        </a:spcAft>
        <a:defRPr sz="3300">
          <a:solidFill>
            <a:schemeClr val="tx1"/>
          </a:solidFill>
          <a:latin typeface="Calibri" pitchFamily="-110" charset="0"/>
          <a:ea typeface="ＭＳ Ｐゴシック" pitchFamily="-110" charset="-128"/>
          <a:cs typeface="ＭＳ Ｐゴシック" pitchFamily="-110" charset="-128"/>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ＭＳ Ｐゴシック" pitchFamily="-110" charset="-128"/>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10" charset="-128"/>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ＭＳ Ｐゴシック" pitchFamily="-110"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016/j.cofs.2017.01.004" TargetMode="External"/><Relationship Id="rId2" Type="http://schemas.openxmlformats.org/officeDocument/2006/relationships/hyperlink" Target="https://de.wikipedia.org/wiki/Glyk%C3%A4mischer_Index" TargetMode="External"/><Relationship Id="rId1" Type="http://schemas.openxmlformats.org/officeDocument/2006/relationships/slideLayout" Target="../slideLayouts/slideLayout6.xml"/><Relationship Id="rId4" Type="http://schemas.openxmlformats.org/officeDocument/2006/relationships/hyperlink" Target="https://doi.org/10.1038/ejcn.2013.2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getreide-info.de/naehrstoffe-im-getreide/"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saaten-union.de/news/10198_Pferdefutter_Hafer__bewaehrt,_tiergerecht_und_hochverdaulich/"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hyperlink" Target="https://www.saaten-union.de/news/10198_Pferdefutter_Hafer__bewaehrt,_tiergerecht_und_hochverdaulich/"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www.agrar-statistik.de/diagramme/hafer-anbauflaeche-weltweit-uebersicht_chart1643714432.html" TargetMode="External"/><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agrar-statistik.de/diagramme/hafer-ertrag-weltweit-uebersicht_chart1643714546.html"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hyperlink" Target="https://www.hafer-die-alleskoerner.de/landwirtschaft/haferanbau-wissen/daten-zum-haferanbau"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www.nordsaat.de/fileadmin/Bilder/Veroeffentlichungen/2022_02_24_MM_7_Schwerpunkt_Beuch_Hafer.pdf" TargetMode="External"/><Relationship Id="rId2" Type="http://schemas.openxmlformats.org/officeDocument/2006/relationships/hyperlink" Target="https://www.hafer-die-alleskoerner.de/landwirtschaft/haferanbau-wissen/daten-zum-haferanbau"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nordsaat.de/fileadmin/Bilder/Veroeffentlichungen/2022_02_24_MM_7_Schwerpunkt_Beuch_Hafer.pdf"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hyperlink" Target="https://www.regiomarkt-franken.de/lebensmittel/muehlenprodukte-und-muesli/samen/bioland-nackthafer-ein-ur-getreide-aus-franken_4315_8931"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www.saaten-union.de/news/10198_Pferdefutter_Hafer__bewaehrt,_tiergerecht_und_hochverdaulich/"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hyperlink" Target="https://www.lfl.bayern.de/mam/cms07/iab/dateien/036hafer_ertrag25.pdf"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hyperlink" Target="https://saatzucht-edelhof.at/sorten-saatgut/sommerhafer/" TargetMode="External"/><Relationship Id="rId2" Type="http://schemas.openxmlformats.org/officeDocument/2006/relationships/hyperlink" Target="https://www.cultivari.de/sorten/talkunar/" TargetMode="External"/><Relationship Id="rId1" Type="http://schemas.openxmlformats.org/officeDocument/2006/relationships/slideLayout" Target="../slideLayouts/slideLayout6.xml"/><Relationship Id="rId4" Type="http://schemas.openxmlformats.org/officeDocument/2006/relationships/hyperlink" Target="https://www.wochenblatt-dlv.de/"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s://www.nordsaat.de/fileadmin/Bilder/Veroeffentlichungen/2022_02_24_MM_7_Schwerpunkt_Beuch_Hafer.pdf" TargetMode="Externa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hyperlink" Target="https://www.nordsaat.de/fileadmin/Bilder/Veroeffentlichungen/2022_02_24_MM_7_Schwerpunkt_Beuch_Hafer.pdf" TargetMode="Externa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s://www.oekolandbau.de/bio-in-der-praxis/oekologische-landwirtschaft/oekologischer-pflanzenbau/oekologischer-pflanzenschutz/pflanzendoktor/schaderreger/schaderreger-im-ackerbau/echter-mehltau-blumeria-graminis-f-sp-tritici-ehem-erysiphe-graminis-f-sp-tritici/" TargetMode="External"/><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hyperlink" Target="https://www.lfl.bayern.de/ips/getreide/100979/index.php"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hyperlink" Target="https://www.lfl.bayern.de/ips/getreide/100979/index.php"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hyperlink" Target="https://www.lfl.bayern.de/ips/getreide/100979/index.php" TargetMode="Externa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hyperlink" Target="https://doi.org/10.53846/goediss-11597" TargetMode="Externa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s://www.lfl.bayern.de/ips/getreide/100979/index.php" TargetMode="External"/><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hyperlink" Target="https://www.lfl.bayern.de/ips/getreide/100979/index.php" TargetMode="Externa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www.lfl.bayern.de/ips/unkraut/131212/index.php" TargetMode="Externa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hyperlink" Target="https://www.lfl.bayern.de/ips/unkraut/131212/index.php" TargetMode="Externa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hyperlink" Target="https://www.lfl.bayern.de/ips/unkraut/131212/index.php" TargetMode="Externa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hyperlink" Target="https://www.lfl.bayern.de/ips/unkraut/131212/index.php" TargetMode="Externa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https://www.lfl.bayern.de/ips/unkraut/025748/index.php" TargetMode="External"/><Relationship Id="rId2" Type="http://schemas.openxmlformats.org/officeDocument/2006/relationships/hyperlink" Target="https://www.lfl.bayern.de/mam/cms07/ips/dateien/sommergetreide_14.pdf" TargetMode="Externa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hyperlink" Target="https://agrar.bayer.de/Pflanzenschutz/Pflanzenschutzmittel/Decis%20forte/Wirksamkeit" TargetMode="External"/><Relationship Id="rId2" Type="http://schemas.openxmlformats.org/officeDocument/2006/relationships/hyperlink" Target="https://www.lfl.bayern.de/mam/cms07/publikationen/daten/merkblaetter/getreideschaedlinge_lfl-merkblatt.pdf" TargetMode="External"/><Relationship Id="rId1" Type="http://schemas.openxmlformats.org/officeDocument/2006/relationships/slideLayout" Target="../slideLayouts/slideLayout10.xml"/><Relationship Id="rId6" Type="http://schemas.openxmlformats.org/officeDocument/2006/relationships/image" Target="../media/image37.jpg"/><Relationship Id="rId5" Type="http://schemas.openxmlformats.org/officeDocument/2006/relationships/hyperlink" Target="https://www.lfl.bayern.de/ips/getreide/237079/index.php" TargetMode="External"/><Relationship Id="rId4" Type="http://schemas.openxmlformats.org/officeDocument/2006/relationships/image" Target="../media/image3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hyperlink" Target="https://www.lksh.de/fileadmin/PDF_Downloadcenter/Bauernblatt/2020/BB_04_25.01/38-41_Seidel.pdf" TargetMode="Externa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hyperlink" Target="https://www.lksh.de/fileadmin/PDF_Downloadcenter/Bauernblatt/2020/BB_04_25.01/38-41_Seidel.pdf" TargetMode="External"/><Relationship Id="rId2" Type="http://schemas.openxmlformats.org/officeDocument/2006/relationships/hyperlink" Target="https://www.lfl.bayern.de/mam/cms07/iab/dateien/blw_2025_heft_12_nmin_zr_sommergetreide_endg%C3%BCltig.pdf" TargetMode="External"/><Relationship Id="rId1" Type="http://schemas.openxmlformats.org/officeDocument/2006/relationships/slideLayout" Target="../slideLayouts/slideLayout10.xml"/><Relationship Id="rId4" Type="http://schemas.openxmlformats.org/officeDocument/2006/relationships/hyperlink" Target="https://www.lfl.bayern.de/mam/cms07/publikationen/daten/informationen/2022_08_iab_info_gelbes_heft.pdf"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hyperlink" Target="https://www.hortigate.de/Apps/WebObjects/ISIP.woa/vb/bericht?nr=101574"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71.xml.rels><?xml version="1.0" encoding="UTF-8" standalone="yes"?>
<Relationships xmlns="http://schemas.openxmlformats.org/package/2006/relationships"><Relationship Id="rId2" Type="http://schemas.openxmlformats.org/officeDocument/2006/relationships/hyperlink" Target="https://www.hortigate.de/Apps/WebObjects/ISIP.woa/vb/bericht?nr=101574" TargetMode="Externa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hyperlink" Target="https://www.landundforst.de/pflanze/getreide/winterhafer-sollten-beim-oekologischen-anbau-beachten-569933" TargetMode="Externa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hyperlink" Target="https://www.hauptsaaten.de/fleuron/" TargetMode="Externa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s://www.hafer-die-alleskoerner.de/landwirtschaft/haferanbau-wissen/rohstoffqualitaet-fuer-die-schaelmuehle" TargetMode="External"/><Relationship Id="rId2" Type="http://schemas.openxmlformats.org/officeDocument/2006/relationships/hyperlink" Target="https://www.hauptsaaten.de/fileadmin/hauptsaaten/files/2021_Haferfibel.pdf" TargetMode="Externa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hyperlink" Target="https://www.hafer-die-alleskoerner.de/landwirtschaft/haferanbau-wissen/rohstoffqualitaet-fuer-die-schaelmuehle" TargetMode="External"/><Relationship Id="rId2" Type="http://schemas.openxmlformats.org/officeDocument/2006/relationships/hyperlink" Target="https://www.hauptsaaten.de/fileadmin/hauptsaaten/files/2021_Haferfibel.pdf" TargetMode="Externa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hyperlink" Target="https://www.hafer-die-alleskoerner.de/landwirtschaft/haferanbau-wissen/vermarktung-die-schaelmuehlen"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hyperlink" Target="https://www.hafer-die-alleskoerner.de/landwirtschaft/haferanbau-wissen/rohstoffqualitaet-fuer-die-schaelmuehle" TargetMode="External"/><Relationship Id="rId2" Type="http://schemas.openxmlformats.org/officeDocument/2006/relationships/hyperlink" Target="https://www.hauptsaaten.de/fileadmin/hauptsaaten/files/2021_Haferfibel.pdf" TargetMode="Externa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doi.org/10.1073/pnas.1505213112" TargetMode="External"/><Relationship Id="rId2" Type="http://schemas.openxmlformats.org/officeDocument/2006/relationships/hyperlink" Target="https://powo.science.kew.org/taxon/urn:lsid:ipni.org:names:17560-1"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19906E-73AD-AC40-98D6-8AC96C670DA1}"/>
              </a:ext>
            </a:extLst>
          </p:cNvPr>
          <p:cNvSpPr>
            <a:spLocks noGrp="1"/>
          </p:cNvSpPr>
          <p:nvPr>
            <p:ph type="body" sz="quarter" idx="12"/>
          </p:nvPr>
        </p:nvSpPr>
        <p:spPr/>
        <p:txBody>
          <a:bodyPr wrap="square"/>
          <a:lstStyle/>
          <a:p>
            <a:r>
              <a:rPr lang="de-DE" sz="3200">
                <a:solidFill>
                  <a:srgbClr val="FFFFFF"/>
                </a:solidFill>
              </a:rPr>
              <a:t>Landwirtschaftliche Nutzpflanzenkunde</a:t>
            </a:r>
            <a:endParaRPr lang="de-DE"/>
          </a:p>
        </p:txBody>
      </p:sp>
      <p:sp>
        <p:nvSpPr>
          <p:cNvPr id="3" name="Text Placeholder 2">
            <a:extLst>
              <a:ext uri="{FF2B5EF4-FFF2-40B4-BE49-F238E27FC236}">
                <a16:creationId xmlns:a16="http://schemas.microsoft.com/office/drawing/2014/main" id="{C9DF6B74-95A2-394E-8500-EFBF025EB082}"/>
              </a:ext>
            </a:extLst>
          </p:cNvPr>
          <p:cNvSpPr>
            <a:spLocks noGrp="1"/>
          </p:cNvSpPr>
          <p:nvPr>
            <p:ph type="body" sz="quarter" idx="13"/>
          </p:nvPr>
        </p:nvSpPr>
        <p:spPr>
          <a:xfrm>
            <a:off x="971550" y="2873929"/>
            <a:ext cx="7434000" cy="381000"/>
          </a:xfrm>
        </p:spPr>
        <p:txBody>
          <a:bodyPr/>
          <a:lstStyle/>
          <a:p>
            <a:r>
              <a:rPr lang="de-DE" sz="2100">
                <a:solidFill>
                  <a:srgbClr val="FFFFFF"/>
                </a:solidFill>
                <a:latin typeface="Arial"/>
                <a:cs typeface="Arial"/>
              </a:rPr>
              <a:t>LT3 - </a:t>
            </a:r>
            <a:r>
              <a:rPr lang="de-DE"/>
              <a:t>Wintersemester 2025/26</a:t>
            </a:r>
          </a:p>
        </p:txBody>
      </p:sp>
      <p:sp>
        <p:nvSpPr>
          <p:cNvPr id="4" name="Text Placeholder 3">
            <a:extLst>
              <a:ext uri="{FF2B5EF4-FFF2-40B4-BE49-F238E27FC236}">
                <a16:creationId xmlns:a16="http://schemas.microsoft.com/office/drawing/2014/main" id="{D9B0086B-DE50-4E43-874D-932846BCED15}"/>
              </a:ext>
            </a:extLst>
          </p:cNvPr>
          <p:cNvSpPr>
            <a:spLocks noGrp="1"/>
          </p:cNvSpPr>
          <p:nvPr>
            <p:ph type="body" sz="quarter" idx="14"/>
          </p:nvPr>
        </p:nvSpPr>
        <p:spPr/>
        <p:txBody>
          <a:bodyPr/>
          <a:lstStyle/>
          <a:p>
            <a:r>
              <a:rPr lang="de-DE"/>
              <a:t>Prof. Dr. Carl-Philipp Federolf</a:t>
            </a:r>
          </a:p>
        </p:txBody>
      </p:sp>
      <p:sp>
        <p:nvSpPr>
          <p:cNvPr id="5" name="Text Placeholder 4">
            <a:extLst>
              <a:ext uri="{FF2B5EF4-FFF2-40B4-BE49-F238E27FC236}">
                <a16:creationId xmlns:a16="http://schemas.microsoft.com/office/drawing/2014/main" id="{62937F48-5DAA-D24D-80C6-4EBC916AE4C5}"/>
              </a:ext>
            </a:extLst>
          </p:cNvPr>
          <p:cNvSpPr>
            <a:spLocks noGrp="1"/>
          </p:cNvSpPr>
          <p:nvPr>
            <p:ph type="body" sz="quarter" idx="17"/>
          </p:nvPr>
        </p:nvSpPr>
        <p:spPr/>
        <p:txBody>
          <a:bodyPr/>
          <a:lstStyle/>
          <a:p>
            <a:r>
              <a:rPr lang="de-DE"/>
              <a:t>24.11.2025</a:t>
            </a:r>
          </a:p>
          <a:p>
            <a:endParaRPr lang="de-DE"/>
          </a:p>
        </p:txBody>
      </p:sp>
    </p:spTree>
    <p:extLst>
      <p:ext uri="{BB962C8B-B14F-4D97-AF65-F5344CB8AC3E}">
        <p14:creationId xmlns:p14="http://schemas.microsoft.com/office/powerpoint/2010/main" val="3991997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9620EA0-3EE6-7EA7-6D15-A2F91186F9F1}"/>
              </a:ext>
            </a:extLst>
          </p:cNvPr>
          <p:cNvSpPr>
            <a:spLocks noGrp="1"/>
          </p:cNvSpPr>
          <p:nvPr>
            <p:ph type="body" sz="quarter" idx="12"/>
          </p:nvPr>
        </p:nvSpPr>
        <p:spPr/>
        <p:txBody>
          <a:bodyPr/>
          <a:lstStyle/>
          <a:p>
            <a:r>
              <a:rPr lang="de-DE"/>
              <a:t>Nutzung von Hafer</a:t>
            </a:r>
          </a:p>
        </p:txBody>
      </p:sp>
      <p:sp>
        <p:nvSpPr>
          <p:cNvPr id="3" name="Textplatzhalter 2">
            <a:extLst>
              <a:ext uri="{FF2B5EF4-FFF2-40B4-BE49-F238E27FC236}">
                <a16:creationId xmlns:a16="http://schemas.microsoft.com/office/drawing/2014/main" id="{2C14F68D-3092-0A51-ECB6-482FE4F4DED5}"/>
              </a:ext>
            </a:extLst>
          </p:cNvPr>
          <p:cNvSpPr>
            <a:spLocks noGrp="1"/>
          </p:cNvSpPr>
          <p:nvPr>
            <p:ph type="body" sz="quarter" idx="13"/>
          </p:nvPr>
        </p:nvSpPr>
        <p:spPr/>
        <p:txBody>
          <a:bodyPr>
            <a:normAutofit fontScale="92500" lnSpcReduction="10000"/>
          </a:bodyPr>
          <a:lstStyle/>
          <a:p>
            <a:r>
              <a:rPr lang="de-DE"/>
              <a:t>Nackt-Hafer </a:t>
            </a:r>
            <a:r>
              <a:rPr lang="de-DE" i="1"/>
              <a:t>(Avena nuda):</a:t>
            </a:r>
          </a:p>
          <a:p>
            <a:pPr lvl="1"/>
            <a:r>
              <a:rPr lang="de-DE"/>
              <a:t>„Unkraut“ in Haferflächen</a:t>
            </a:r>
          </a:p>
          <a:p>
            <a:pPr lvl="1"/>
            <a:r>
              <a:rPr lang="de-DE"/>
              <a:t>Ca. 85% der Kerne freidreschend</a:t>
            </a:r>
          </a:p>
          <a:p>
            <a:pPr lvl="1"/>
            <a:r>
              <a:rPr lang="de-DE"/>
              <a:t>Anbau zur Nutzung für Flocken und Breie</a:t>
            </a:r>
          </a:p>
          <a:p>
            <a:r>
              <a:rPr lang="de-DE"/>
              <a:t>Sand-Hafer / Rauhafer (</a:t>
            </a:r>
            <a:r>
              <a:rPr lang="de-DE" i="1"/>
              <a:t>Avena strigosa</a:t>
            </a:r>
            <a:r>
              <a:rPr lang="de-DE"/>
              <a:t>):</a:t>
            </a:r>
          </a:p>
          <a:p>
            <a:pPr lvl="1"/>
            <a:r>
              <a:rPr lang="de-DE"/>
              <a:t>Früher auf schlechten Standorten wie Hafer</a:t>
            </a:r>
          </a:p>
          <a:p>
            <a:pPr lvl="1"/>
            <a:r>
              <a:rPr lang="de-DE"/>
              <a:t>Heute bekannt als abfrierende Zwischenfrucht</a:t>
            </a:r>
          </a:p>
          <a:p>
            <a:r>
              <a:rPr lang="de-DE"/>
              <a:t>Saat-Hafer </a:t>
            </a:r>
            <a:r>
              <a:rPr lang="de-DE" i="1"/>
              <a:t>(Avena sativa):</a:t>
            </a:r>
          </a:p>
          <a:p>
            <a:pPr lvl="1"/>
            <a:r>
              <a:rPr lang="de-DE"/>
              <a:t>Futter</a:t>
            </a:r>
          </a:p>
          <a:p>
            <a:pPr lvl="1"/>
            <a:r>
              <a:rPr lang="de-DE"/>
              <a:t>Haferflocken</a:t>
            </a:r>
          </a:p>
        </p:txBody>
      </p:sp>
    </p:spTree>
    <p:extLst>
      <p:ext uri="{BB962C8B-B14F-4D97-AF65-F5344CB8AC3E}">
        <p14:creationId xmlns:p14="http://schemas.microsoft.com/office/powerpoint/2010/main" val="3368885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44958-1D91-BEF7-995B-5C28012BE904}"/>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037A0084-BAF4-C8D5-A4F0-F4C82A898CD8}"/>
              </a:ext>
            </a:extLst>
          </p:cNvPr>
          <p:cNvSpPr>
            <a:spLocks noGrp="1"/>
          </p:cNvSpPr>
          <p:nvPr>
            <p:ph type="body" sz="quarter" idx="12"/>
          </p:nvPr>
        </p:nvSpPr>
        <p:spPr/>
        <p:txBody>
          <a:bodyPr/>
          <a:lstStyle/>
          <a:p>
            <a:r>
              <a:rPr lang="de-DE"/>
              <a:t>Nutzung von Hafer</a:t>
            </a:r>
          </a:p>
        </p:txBody>
      </p:sp>
      <p:sp>
        <p:nvSpPr>
          <p:cNvPr id="3" name="Textplatzhalter 2">
            <a:extLst>
              <a:ext uri="{FF2B5EF4-FFF2-40B4-BE49-F238E27FC236}">
                <a16:creationId xmlns:a16="http://schemas.microsoft.com/office/drawing/2014/main" id="{4E57E2CE-93E6-9825-A40D-AE0C82C400AC}"/>
              </a:ext>
            </a:extLst>
          </p:cNvPr>
          <p:cNvSpPr>
            <a:spLocks noGrp="1"/>
          </p:cNvSpPr>
          <p:nvPr>
            <p:ph type="body" sz="quarter" idx="13"/>
          </p:nvPr>
        </p:nvSpPr>
        <p:spPr/>
        <p:txBody>
          <a:bodyPr>
            <a:normAutofit/>
          </a:bodyPr>
          <a:lstStyle/>
          <a:p>
            <a:r>
              <a:rPr lang="de-DE"/>
              <a:t>Geringerer Einfluss auf Blutzuckerwerte als z.B. Weizen</a:t>
            </a:r>
          </a:p>
          <a:p>
            <a:r>
              <a:rPr lang="de-DE"/>
              <a:t>Lösliche Faserstoffe, sowie </a:t>
            </a:r>
            <a:r>
              <a:rPr lang="el-GR"/>
              <a:t>β-</a:t>
            </a:r>
            <a:r>
              <a:rPr lang="de-DE"/>
              <a:t>Glucan reduzieren den </a:t>
            </a:r>
            <a:r>
              <a:rPr lang="de-DE">
                <a:hlinkClick r:id="rId2"/>
              </a:rPr>
              <a:t>glykämischen Index</a:t>
            </a:r>
            <a:endParaRPr lang="de-DE"/>
          </a:p>
          <a:p>
            <a:r>
              <a:rPr lang="el-GR"/>
              <a:t>β-</a:t>
            </a:r>
            <a:r>
              <a:rPr lang="de-DE"/>
              <a:t>Glucan insbesondere in Hafer und Gerste enthalten</a:t>
            </a:r>
          </a:p>
          <a:p>
            <a:r>
              <a:rPr lang="de-DE"/>
              <a:t>Aminosäurenszusammensetzung höherwertig als in anderen Getreiden</a:t>
            </a:r>
          </a:p>
          <a:p>
            <a:endParaRPr lang="de-DE"/>
          </a:p>
        </p:txBody>
      </p:sp>
      <p:sp>
        <p:nvSpPr>
          <p:cNvPr id="5" name="Textfeld 4">
            <a:extLst>
              <a:ext uri="{FF2B5EF4-FFF2-40B4-BE49-F238E27FC236}">
                <a16:creationId xmlns:a16="http://schemas.microsoft.com/office/drawing/2014/main" id="{1B2F6A0C-2909-A053-BD05-A909DF0B0A04}"/>
              </a:ext>
            </a:extLst>
          </p:cNvPr>
          <p:cNvSpPr txBox="1"/>
          <p:nvPr/>
        </p:nvSpPr>
        <p:spPr>
          <a:xfrm>
            <a:off x="602342" y="4435614"/>
            <a:ext cx="8476344" cy="707886"/>
          </a:xfrm>
          <a:prstGeom prst="rect">
            <a:avLst/>
          </a:prstGeom>
          <a:noFill/>
        </p:spPr>
        <p:txBody>
          <a:bodyPr wrap="square">
            <a:spAutoFit/>
          </a:bodyPr>
          <a:lstStyle/>
          <a:p>
            <a:r>
              <a:rPr lang="en-US" sz="800"/>
              <a:t>Martínez-Villaluenga, C., &amp; Peñas, E. (2017). Health benefits of oat: Current evidence and molecular mechanisms. Current Opinion in Food Science, 14, 26–31. </a:t>
            </a:r>
            <a:r>
              <a:rPr lang="en-US" sz="800">
                <a:hlinkClick r:id="rId3"/>
              </a:rPr>
              <a:t>https://doi.org/10.1016/j.cofs.2017.01.004</a:t>
            </a:r>
            <a:endParaRPr lang="en-US" sz="800"/>
          </a:p>
          <a:p>
            <a:r>
              <a:rPr lang="en-US" sz="800"/>
              <a:t>Tosh, S. M. (2013). Review of human studies investigating the post-prandial blood-glucose lowering ability of oat and barley food products. </a:t>
            </a:r>
            <a:r>
              <a:rPr lang="en-US" sz="800" i="1"/>
              <a:t>European Journal of Clinical Nutrition</a:t>
            </a:r>
            <a:r>
              <a:rPr lang="en-US" sz="800"/>
              <a:t>, </a:t>
            </a:r>
            <a:r>
              <a:rPr lang="en-US" sz="800" i="1"/>
              <a:t>67</a:t>
            </a:r>
            <a:r>
              <a:rPr lang="en-US" sz="800"/>
              <a:t>(4), 310–317. </a:t>
            </a:r>
            <a:r>
              <a:rPr lang="en-US" sz="800">
                <a:hlinkClick r:id="rId4"/>
              </a:rPr>
              <a:t>https://doi.org/10.1038/ejcn.2013.25</a:t>
            </a:r>
            <a:endParaRPr lang="en-US" sz="800"/>
          </a:p>
          <a:p>
            <a:r>
              <a:rPr lang="de-DE" sz="800"/>
              <a:t>Reiner, L. &amp; Deutsche Landwirtschafts-Gesellschaft (Hrsg.). (1983). </a:t>
            </a:r>
            <a:r>
              <a:rPr lang="de-DE" sz="800" i="1"/>
              <a:t>Hafer aktuell</a:t>
            </a:r>
            <a:r>
              <a:rPr lang="de-DE" sz="800"/>
              <a:t>. DLG-Verl.</a:t>
            </a:r>
            <a:endParaRPr lang="en-US" sz="800"/>
          </a:p>
        </p:txBody>
      </p:sp>
    </p:spTree>
    <p:extLst>
      <p:ext uri="{BB962C8B-B14F-4D97-AF65-F5344CB8AC3E}">
        <p14:creationId xmlns:p14="http://schemas.microsoft.com/office/powerpoint/2010/main" val="3747049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CDF5F6A-22D4-1A66-27E1-BC09C34A3961}"/>
              </a:ext>
            </a:extLst>
          </p:cNvPr>
          <p:cNvSpPr>
            <a:spLocks noGrp="1"/>
          </p:cNvSpPr>
          <p:nvPr>
            <p:ph type="body" sz="quarter" idx="12"/>
          </p:nvPr>
        </p:nvSpPr>
        <p:spPr/>
        <p:txBody>
          <a:bodyPr/>
          <a:lstStyle/>
          <a:p>
            <a:endParaRPr lang="de-DE"/>
          </a:p>
        </p:txBody>
      </p:sp>
      <p:sp>
        <p:nvSpPr>
          <p:cNvPr id="3" name="Textplatzhalter 2">
            <a:extLst>
              <a:ext uri="{FF2B5EF4-FFF2-40B4-BE49-F238E27FC236}">
                <a16:creationId xmlns:a16="http://schemas.microsoft.com/office/drawing/2014/main" id="{529B610A-3882-2CB9-FD4C-3E0216F72DC0}"/>
              </a:ext>
            </a:extLst>
          </p:cNvPr>
          <p:cNvSpPr>
            <a:spLocks noGrp="1"/>
          </p:cNvSpPr>
          <p:nvPr>
            <p:ph type="body" sz="quarter" idx="13"/>
          </p:nvPr>
        </p:nvSpPr>
        <p:spPr/>
        <p:txBody>
          <a:bodyPr/>
          <a:lstStyle/>
          <a:p>
            <a:endParaRPr lang="de-DE"/>
          </a:p>
        </p:txBody>
      </p:sp>
      <p:pic>
        <p:nvPicPr>
          <p:cNvPr id="5" name="Grafik 4" descr="Ein Bild, das Text, Screenshot, Schrift, Zahl enthält.&#10;&#10;KI-generierte Inhalte können fehlerhaft sein.">
            <a:hlinkClick r:id="rId2"/>
            <a:extLst>
              <a:ext uri="{FF2B5EF4-FFF2-40B4-BE49-F238E27FC236}">
                <a16:creationId xmlns:a16="http://schemas.microsoft.com/office/drawing/2014/main" id="{8A70E0D6-EB00-7588-8DD7-FACE5A408198}"/>
              </a:ext>
            </a:extLst>
          </p:cNvPr>
          <p:cNvPicPr>
            <a:picLocks noChangeAspect="1"/>
          </p:cNvPicPr>
          <p:nvPr/>
        </p:nvPicPr>
        <p:blipFill>
          <a:blip r:embed="rId3"/>
          <a:stretch>
            <a:fillRect/>
          </a:stretch>
        </p:blipFill>
        <p:spPr>
          <a:xfrm>
            <a:off x="0" y="1114494"/>
            <a:ext cx="9144000" cy="2914511"/>
          </a:xfrm>
          <a:prstGeom prst="rect">
            <a:avLst/>
          </a:prstGeom>
        </p:spPr>
      </p:pic>
      <p:cxnSp>
        <p:nvCxnSpPr>
          <p:cNvPr id="7" name="Gerade Verbindung mit Pfeil 6">
            <a:extLst>
              <a:ext uri="{FF2B5EF4-FFF2-40B4-BE49-F238E27FC236}">
                <a16:creationId xmlns:a16="http://schemas.microsoft.com/office/drawing/2014/main" id="{3765D960-D8D1-27DF-26C2-4B27FA6CC547}"/>
              </a:ext>
            </a:extLst>
          </p:cNvPr>
          <p:cNvCxnSpPr/>
          <p:nvPr/>
        </p:nvCxnSpPr>
        <p:spPr>
          <a:xfrm>
            <a:off x="2506980" y="1691640"/>
            <a:ext cx="0" cy="80772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Gerade Verbindung mit Pfeil 7">
            <a:extLst>
              <a:ext uri="{FF2B5EF4-FFF2-40B4-BE49-F238E27FC236}">
                <a16:creationId xmlns:a16="http://schemas.microsoft.com/office/drawing/2014/main" id="{07F1B6B4-BE70-790C-4456-FB3D70FC61EC}"/>
              </a:ext>
            </a:extLst>
          </p:cNvPr>
          <p:cNvCxnSpPr/>
          <p:nvPr/>
        </p:nvCxnSpPr>
        <p:spPr>
          <a:xfrm>
            <a:off x="3512820" y="1691640"/>
            <a:ext cx="0" cy="80772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Gerade Verbindung mit Pfeil 8">
            <a:extLst>
              <a:ext uri="{FF2B5EF4-FFF2-40B4-BE49-F238E27FC236}">
                <a16:creationId xmlns:a16="http://schemas.microsoft.com/office/drawing/2014/main" id="{CE98F046-56D5-BE4A-7722-69FCDC29F304}"/>
              </a:ext>
            </a:extLst>
          </p:cNvPr>
          <p:cNvCxnSpPr/>
          <p:nvPr/>
        </p:nvCxnSpPr>
        <p:spPr>
          <a:xfrm>
            <a:off x="1539240" y="1691640"/>
            <a:ext cx="0" cy="80772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6459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2D1E797-DCCE-D5F9-6E45-5B19EF1950E0}"/>
              </a:ext>
            </a:extLst>
          </p:cNvPr>
          <p:cNvSpPr>
            <a:spLocks noGrp="1"/>
          </p:cNvSpPr>
          <p:nvPr>
            <p:ph type="body" sz="quarter" idx="12"/>
          </p:nvPr>
        </p:nvSpPr>
        <p:spPr/>
        <p:txBody>
          <a:bodyPr/>
          <a:lstStyle/>
          <a:p>
            <a:endParaRPr lang="de-DE"/>
          </a:p>
        </p:txBody>
      </p:sp>
      <p:sp>
        <p:nvSpPr>
          <p:cNvPr id="3" name="Textplatzhalter 2">
            <a:extLst>
              <a:ext uri="{FF2B5EF4-FFF2-40B4-BE49-F238E27FC236}">
                <a16:creationId xmlns:a16="http://schemas.microsoft.com/office/drawing/2014/main" id="{8F33D5F4-260A-E591-2510-A5114B0E11E3}"/>
              </a:ext>
            </a:extLst>
          </p:cNvPr>
          <p:cNvSpPr>
            <a:spLocks noGrp="1"/>
          </p:cNvSpPr>
          <p:nvPr>
            <p:ph type="body" sz="quarter" idx="13"/>
          </p:nvPr>
        </p:nvSpPr>
        <p:spPr/>
        <p:txBody>
          <a:bodyPr/>
          <a:lstStyle/>
          <a:p>
            <a:endParaRPr lang="de-DE"/>
          </a:p>
        </p:txBody>
      </p:sp>
      <p:pic>
        <p:nvPicPr>
          <p:cNvPr id="5" name="Grafik 4" descr="Ein Bild, das Text, Screenshot, Schrift, Zahl enthält.&#10;&#10;KI-generierte Inhalte können fehlerhaft sein.">
            <a:hlinkClick r:id="rId2"/>
            <a:extLst>
              <a:ext uri="{FF2B5EF4-FFF2-40B4-BE49-F238E27FC236}">
                <a16:creationId xmlns:a16="http://schemas.microsoft.com/office/drawing/2014/main" id="{86644FB1-95BA-06F6-AFE3-735ACA103BF4}"/>
              </a:ext>
            </a:extLst>
          </p:cNvPr>
          <p:cNvPicPr>
            <a:picLocks noChangeAspect="1"/>
          </p:cNvPicPr>
          <p:nvPr/>
        </p:nvPicPr>
        <p:blipFill>
          <a:blip r:embed="rId3"/>
          <a:stretch>
            <a:fillRect/>
          </a:stretch>
        </p:blipFill>
        <p:spPr>
          <a:xfrm>
            <a:off x="509143" y="302464"/>
            <a:ext cx="8125714" cy="4538571"/>
          </a:xfrm>
          <a:prstGeom prst="rect">
            <a:avLst/>
          </a:prstGeom>
        </p:spPr>
      </p:pic>
    </p:spTree>
    <p:extLst>
      <p:ext uri="{BB962C8B-B14F-4D97-AF65-F5344CB8AC3E}">
        <p14:creationId xmlns:p14="http://schemas.microsoft.com/office/powerpoint/2010/main" val="1533335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20EED-C180-9224-C546-E1E0FE58A48F}"/>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8F360EE-76BA-EB7E-FB67-D8E5986DA334}"/>
              </a:ext>
            </a:extLst>
          </p:cNvPr>
          <p:cNvSpPr>
            <a:spLocks noGrp="1"/>
          </p:cNvSpPr>
          <p:nvPr>
            <p:ph type="body" sz="quarter" idx="12"/>
          </p:nvPr>
        </p:nvSpPr>
        <p:spPr/>
        <p:txBody>
          <a:bodyPr/>
          <a:lstStyle/>
          <a:p>
            <a:r>
              <a:rPr lang="de-DE"/>
              <a:t>Nutzung von Hafer</a:t>
            </a:r>
          </a:p>
        </p:txBody>
      </p:sp>
      <p:sp>
        <p:nvSpPr>
          <p:cNvPr id="3" name="Textplatzhalter 2">
            <a:extLst>
              <a:ext uri="{FF2B5EF4-FFF2-40B4-BE49-F238E27FC236}">
                <a16:creationId xmlns:a16="http://schemas.microsoft.com/office/drawing/2014/main" id="{D10A0C9C-7043-3A90-6571-E7160EAB72E9}"/>
              </a:ext>
            </a:extLst>
          </p:cNvPr>
          <p:cNvSpPr>
            <a:spLocks noGrp="1"/>
          </p:cNvSpPr>
          <p:nvPr>
            <p:ph type="body" sz="quarter" idx="13"/>
          </p:nvPr>
        </p:nvSpPr>
        <p:spPr/>
        <p:txBody>
          <a:bodyPr>
            <a:normAutofit/>
          </a:bodyPr>
          <a:lstStyle/>
          <a:p>
            <a:r>
              <a:rPr lang="de-DE"/>
              <a:t>Geringerer Einfluss auf Blutzuckerwerte als z.B. Weizen</a:t>
            </a:r>
          </a:p>
          <a:p>
            <a:pPr lvl="1"/>
            <a:r>
              <a:rPr lang="de-DE"/>
              <a:t>Auch wegen geringerem Stärke- und höherem Fettgehalt</a:t>
            </a:r>
          </a:p>
          <a:p>
            <a:endParaRPr lang="de-DE"/>
          </a:p>
          <a:p>
            <a:r>
              <a:rPr lang="de-DE"/>
              <a:t>Für Tierernährung relevant – insb. Sauen und Pferde</a:t>
            </a:r>
          </a:p>
          <a:p>
            <a:pPr lvl="1"/>
            <a:r>
              <a:rPr lang="de-DE"/>
              <a:t>Keine eindeutigen Unterschiede zwischen Gelb-, Weiß und Schwarzhafer – jedoch </a:t>
            </a:r>
            <a:r>
              <a:rPr lang="de-DE">
                <a:sym typeface="Wingdings" panose="05000000000000000000" pitchFamily="2" charset="2"/>
              </a:rPr>
              <a:t>deutliche Sortenunterschiede</a:t>
            </a:r>
            <a:endParaRPr lang="de-DE"/>
          </a:p>
          <a:p>
            <a:endParaRPr lang="de-DE"/>
          </a:p>
        </p:txBody>
      </p:sp>
      <p:sp>
        <p:nvSpPr>
          <p:cNvPr id="5" name="Textfeld 4">
            <a:extLst>
              <a:ext uri="{FF2B5EF4-FFF2-40B4-BE49-F238E27FC236}">
                <a16:creationId xmlns:a16="http://schemas.microsoft.com/office/drawing/2014/main" id="{E7376B0D-2CFE-4A32-3AAC-48DECAE68E80}"/>
              </a:ext>
            </a:extLst>
          </p:cNvPr>
          <p:cNvSpPr txBox="1"/>
          <p:nvPr/>
        </p:nvSpPr>
        <p:spPr>
          <a:xfrm>
            <a:off x="667656" y="4558725"/>
            <a:ext cx="8476344" cy="215444"/>
          </a:xfrm>
          <a:prstGeom prst="rect">
            <a:avLst/>
          </a:prstGeom>
          <a:noFill/>
        </p:spPr>
        <p:txBody>
          <a:bodyPr wrap="square">
            <a:spAutoFit/>
          </a:bodyPr>
          <a:lstStyle/>
          <a:p>
            <a:r>
              <a:rPr lang="de-DE" sz="800"/>
              <a:t>Lengwenat und Zeyner 2025 Pferdefutter Hafer: bewährt, tiergerecht und hochverdaulich</a:t>
            </a:r>
            <a:r>
              <a:rPr lang="en-US" sz="800"/>
              <a:t>. </a:t>
            </a:r>
            <a:r>
              <a:rPr lang="en-US" sz="800">
                <a:hlinkClick r:id="rId2"/>
              </a:rPr>
              <a:t>saaten-union.de</a:t>
            </a:r>
            <a:endParaRPr lang="en-US" sz="800"/>
          </a:p>
        </p:txBody>
      </p:sp>
    </p:spTree>
    <p:extLst>
      <p:ext uri="{BB962C8B-B14F-4D97-AF65-F5344CB8AC3E}">
        <p14:creationId xmlns:p14="http://schemas.microsoft.com/office/powerpoint/2010/main" val="761648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BA838AF-8BBB-4302-C4EF-2914466EBB5D}"/>
              </a:ext>
            </a:extLst>
          </p:cNvPr>
          <p:cNvSpPr>
            <a:spLocks noGrp="1"/>
          </p:cNvSpPr>
          <p:nvPr>
            <p:ph type="body" sz="quarter" idx="12"/>
          </p:nvPr>
        </p:nvSpPr>
        <p:spPr/>
        <p:txBody>
          <a:bodyPr/>
          <a:lstStyle/>
          <a:p>
            <a:endParaRPr lang="de-DE"/>
          </a:p>
        </p:txBody>
      </p:sp>
      <p:sp>
        <p:nvSpPr>
          <p:cNvPr id="3" name="Textplatzhalter 2">
            <a:extLst>
              <a:ext uri="{FF2B5EF4-FFF2-40B4-BE49-F238E27FC236}">
                <a16:creationId xmlns:a16="http://schemas.microsoft.com/office/drawing/2014/main" id="{FC387657-342A-60AD-188F-06AB867B694C}"/>
              </a:ext>
            </a:extLst>
          </p:cNvPr>
          <p:cNvSpPr>
            <a:spLocks noGrp="1"/>
          </p:cNvSpPr>
          <p:nvPr>
            <p:ph type="body" sz="quarter" idx="13"/>
          </p:nvPr>
        </p:nvSpPr>
        <p:spPr/>
        <p:txBody>
          <a:bodyPr/>
          <a:lstStyle/>
          <a:p>
            <a:endParaRPr lang="de-DE"/>
          </a:p>
        </p:txBody>
      </p:sp>
      <p:pic>
        <p:nvPicPr>
          <p:cNvPr id="5" name="Grafik 4" descr="Ein Bild, das draußen, Pflanze, Gras, Stiel Stamm enthält.&#10;&#10;KI-generierte Inhalte können fehlerhaft sein.">
            <a:extLst>
              <a:ext uri="{FF2B5EF4-FFF2-40B4-BE49-F238E27FC236}">
                <a16:creationId xmlns:a16="http://schemas.microsoft.com/office/drawing/2014/main" id="{C4428D1D-36D5-665B-8791-D292B9F1F3AA}"/>
              </a:ext>
            </a:extLst>
          </p:cNvPr>
          <p:cNvPicPr>
            <a:picLocks noChangeAspect="1"/>
          </p:cNvPicPr>
          <p:nvPr/>
        </p:nvPicPr>
        <p:blipFill>
          <a:blip r:embed="rId2"/>
          <a:stretch>
            <a:fillRect/>
          </a:stretch>
        </p:blipFill>
        <p:spPr>
          <a:xfrm>
            <a:off x="1143000" y="0"/>
            <a:ext cx="6858000" cy="5143500"/>
          </a:xfrm>
          <a:prstGeom prst="rect">
            <a:avLst/>
          </a:prstGeom>
        </p:spPr>
      </p:pic>
      <p:sp>
        <p:nvSpPr>
          <p:cNvPr id="7" name="Textfeld 6">
            <a:extLst>
              <a:ext uri="{FF2B5EF4-FFF2-40B4-BE49-F238E27FC236}">
                <a16:creationId xmlns:a16="http://schemas.microsoft.com/office/drawing/2014/main" id="{3C4255E5-ADFF-F35A-1EA3-F7AF92008D80}"/>
              </a:ext>
            </a:extLst>
          </p:cNvPr>
          <p:cNvSpPr txBox="1"/>
          <p:nvPr/>
        </p:nvSpPr>
        <p:spPr>
          <a:xfrm rot="16200000">
            <a:off x="6688723" y="2688223"/>
            <a:ext cx="4572000" cy="338554"/>
          </a:xfrm>
          <a:prstGeom prst="rect">
            <a:avLst/>
          </a:prstGeom>
          <a:noFill/>
        </p:spPr>
        <p:txBody>
          <a:bodyPr wrap="square">
            <a:spAutoFit/>
          </a:bodyPr>
          <a:lstStyle/>
          <a:p>
            <a:r>
              <a:rPr lang="de-DE" sz="800"/>
              <a:t>Von Rasbak - Eigenes Werk, CC BY-SA 3.0, https://commons.wikimedia.org/w/index.php?curid=20775016</a:t>
            </a:r>
          </a:p>
        </p:txBody>
      </p:sp>
    </p:spTree>
    <p:extLst>
      <p:ext uri="{BB962C8B-B14F-4D97-AF65-F5344CB8AC3E}">
        <p14:creationId xmlns:p14="http://schemas.microsoft.com/office/powerpoint/2010/main" val="1155587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457C111-C766-F217-BFC0-743790711C10}"/>
              </a:ext>
            </a:extLst>
          </p:cNvPr>
          <p:cNvSpPr>
            <a:spLocks noGrp="1"/>
          </p:cNvSpPr>
          <p:nvPr>
            <p:ph type="body" sz="quarter" idx="12"/>
          </p:nvPr>
        </p:nvSpPr>
        <p:spPr/>
        <p:txBody>
          <a:bodyPr/>
          <a:lstStyle/>
          <a:p>
            <a:endParaRPr lang="de-DE"/>
          </a:p>
        </p:txBody>
      </p:sp>
      <p:sp>
        <p:nvSpPr>
          <p:cNvPr id="3" name="Textplatzhalter 2">
            <a:extLst>
              <a:ext uri="{FF2B5EF4-FFF2-40B4-BE49-F238E27FC236}">
                <a16:creationId xmlns:a16="http://schemas.microsoft.com/office/drawing/2014/main" id="{7ED12543-29A6-F3E6-ABC9-FEEA9BE45553}"/>
              </a:ext>
            </a:extLst>
          </p:cNvPr>
          <p:cNvSpPr>
            <a:spLocks noGrp="1"/>
          </p:cNvSpPr>
          <p:nvPr>
            <p:ph type="body" sz="quarter" idx="13"/>
          </p:nvPr>
        </p:nvSpPr>
        <p:spPr/>
        <p:txBody>
          <a:bodyPr/>
          <a:lstStyle/>
          <a:p>
            <a:endParaRPr lang="de-DE"/>
          </a:p>
        </p:txBody>
      </p:sp>
      <p:pic>
        <p:nvPicPr>
          <p:cNvPr id="5" name="Grafik 4" descr="Ein Bild, das Speisegetreide, Mais enthält.&#10;&#10;KI-generierte Inhalte können fehlerhaft sein.">
            <a:extLst>
              <a:ext uri="{FF2B5EF4-FFF2-40B4-BE49-F238E27FC236}">
                <a16:creationId xmlns:a16="http://schemas.microsoft.com/office/drawing/2014/main" id="{A15330B5-6F14-DAE7-79EF-AEFB7E5822E7}"/>
              </a:ext>
            </a:extLst>
          </p:cNvPr>
          <p:cNvPicPr>
            <a:picLocks noChangeAspect="1"/>
          </p:cNvPicPr>
          <p:nvPr/>
        </p:nvPicPr>
        <p:blipFill>
          <a:blip r:embed="rId2"/>
          <a:stretch>
            <a:fillRect/>
          </a:stretch>
        </p:blipFill>
        <p:spPr>
          <a:xfrm>
            <a:off x="1143000" y="0"/>
            <a:ext cx="6858000" cy="5143500"/>
          </a:xfrm>
          <a:prstGeom prst="rect">
            <a:avLst/>
          </a:prstGeom>
        </p:spPr>
      </p:pic>
      <p:sp>
        <p:nvSpPr>
          <p:cNvPr id="7" name="Textfeld 6">
            <a:extLst>
              <a:ext uri="{FF2B5EF4-FFF2-40B4-BE49-F238E27FC236}">
                <a16:creationId xmlns:a16="http://schemas.microsoft.com/office/drawing/2014/main" id="{976B1C25-6096-D887-50E4-2268994ECB13}"/>
              </a:ext>
            </a:extLst>
          </p:cNvPr>
          <p:cNvSpPr txBox="1"/>
          <p:nvPr/>
        </p:nvSpPr>
        <p:spPr>
          <a:xfrm rot="16200000">
            <a:off x="6688723" y="2688223"/>
            <a:ext cx="4572000" cy="338554"/>
          </a:xfrm>
          <a:prstGeom prst="rect">
            <a:avLst/>
          </a:prstGeom>
          <a:noFill/>
        </p:spPr>
        <p:txBody>
          <a:bodyPr wrap="square">
            <a:spAutoFit/>
          </a:bodyPr>
          <a:lstStyle/>
          <a:p>
            <a:r>
              <a:rPr lang="de-DE" sz="800"/>
              <a:t>Von Rasbak - Eigenes Werk, CC BY-SA 3.0, https://commons.wikimedia.org/w/index.php?curid=31468842</a:t>
            </a:r>
          </a:p>
        </p:txBody>
      </p:sp>
    </p:spTree>
    <p:extLst>
      <p:ext uri="{BB962C8B-B14F-4D97-AF65-F5344CB8AC3E}">
        <p14:creationId xmlns:p14="http://schemas.microsoft.com/office/powerpoint/2010/main" val="3017492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23329E-A306-2EA6-9A7D-4AAD69D1C4A1}"/>
              </a:ext>
            </a:extLst>
          </p:cNvPr>
          <p:cNvSpPr>
            <a:spLocks noGrp="1"/>
          </p:cNvSpPr>
          <p:nvPr>
            <p:ph type="body" sz="quarter" idx="12"/>
          </p:nvPr>
        </p:nvSpPr>
        <p:spPr/>
        <p:txBody>
          <a:bodyPr/>
          <a:lstStyle/>
          <a:p>
            <a:r>
              <a:rPr lang="de-DE"/>
              <a:t>Schwarzhafer</a:t>
            </a:r>
          </a:p>
        </p:txBody>
      </p:sp>
      <p:sp>
        <p:nvSpPr>
          <p:cNvPr id="3" name="Textplatzhalter 2">
            <a:extLst>
              <a:ext uri="{FF2B5EF4-FFF2-40B4-BE49-F238E27FC236}">
                <a16:creationId xmlns:a16="http://schemas.microsoft.com/office/drawing/2014/main" id="{45986C4E-B16F-9409-635A-FC6D73A92601}"/>
              </a:ext>
            </a:extLst>
          </p:cNvPr>
          <p:cNvSpPr>
            <a:spLocks noGrp="1"/>
          </p:cNvSpPr>
          <p:nvPr>
            <p:ph type="body" sz="quarter" idx="13"/>
          </p:nvPr>
        </p:nvSpPr>
        <p:spPr/>
        <p:txBody>
          <a:bodyPr/>
          <a:lstStyle/>
          <a:p>
            <a:r>
              <a:rPr lang="de-DE"/>
              <a:t>gilt als „Superfood“ für Pferde</a:t>
            </a:r>
          </a:p>
          <a:p>
            <a:r>
              <a:rPr lang="de-DE"/>
              <a:t>Anbau eher in wärmeren Klimaten in Frankreich und Österreich</a:t>
            </a:r>
          </a:p>
          <a:p>
            <a:endParaRPr lang="de-DE"/>
          </a:p>
        </p:txBody>
      </p:sp>
    </p:spTree>
    <p:extLst>
      <p:ext uri="{BB962C8B-B14F-4D97-AF65-F5344CB8AC3E}">
        <p14:creationId xmlns:p14="http://schemas.microsoft.com/office/powerpoint/2010/main" val="2753507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2D17E3A-AFA6-6577-C446-5553944BA201}"/>
              </a:ext>
            </a:extLst>
          </p:cNvPr>
          <p:cNvSpPr>
            <a:spLocks noGrp="1"/>
          </p:cNvSpPr>
          <p:nvPr>
            <p:ph type="body" sz="quarter" idx="12"/>
          </p:nvPr>
        </p:nvSpPr>
        <p:spPr/>
        <p:txBody>
          <a:bodyPr/>
          <a:lstStyle/>
          <a:p>
            <a:r>
              <a:rPr lang="de-DE"/>
              <a:t>Anbaugebiete Weltweit</a:t>
            </a:r>
          </a:p>
        </p:txBody>
      </p:sp>
      <p:sp>
        <p:nvSpPr>
          <p:cNvPr id="3" name="Textplatzhalter 2">
            <a:extLst>
              <a:ext uri="{FF2B5EF4-FFF2-40B4-BE49-F238E27FC236}">
                <a16:creationId xmlns:a16="http://schemas.microsoft.com/office/drawing/2014/main" id="{02DB9884-AADF-A9EE-C2D0-504B524EE4B2}"/>
              </a:ext>
            </a:extLst>
          </p:cNvPr>
          <p:cNvSpPr>
            <a:spLocks noGrp="1"/>
          </p:cNvSpPr>
          <p:nvPr>
            <p:ph type="body" sz="quarter" idx="13"/>
          </p:nvPr>
        </p:nvSpPr>
        <p:spPr/>
        <p:txBody>
          <a:bodyPr/>
          <a:lstStyle/>
          <a:p>
            <a:endParaRPr lang="de-DE"/>
          </a:p>
        </p:txBody>
      </p:sp>
      <p:pic>
        <p:nvPicPr>
          <p:cNvPr id="5" name="Grafik 4" descr="Ein Bild, das Text, Zeichnung, Tinte, Karte enthält.&#10;&#10;KI-generierte Inhalte können fehlerhaft sein.">
            <a:extLst>
              <a:ext uri="{FF2B5EF4-FFF2-40B4-BE49-F238E27FC236}">
                <a16:creationId xmlns:a16="http://schemas.microsoft.com/office/drawing/2014/main" id="{92004530-621D-8E74-C8E7-7195ECF151EE}"/>
              </a:ext>
            </a:extLst>
          </p:cNvPr>
          <p:cNvPicPr>
            <a:picLocks noChangeAspect="1"/>
          </p:cNvPicPr>
          <p:nvPr/>
        </p:nvPicPr>
        <p:blipFill>
          <a:blip r:embed="rId2"/>
          <a:srcRect l="8567" r="16137"/>
          <a:stretch>
            <a:fillRect/>
          </a:stretch>
        </p:blipFill>
        <p:spPr>
          <a:xfrm rot="16200000">
            <a:off x="2442486" y="-756892"/>
            <a:ext cx="4259028" cy="7541755"/>
          </a:xfrm>
          <a:prstGeom prst="rect">
            <a:avLst/>
          </a:prstGeom>
        </p:spPr>
      </p:pic>
      <p:sp>
        <p:nvSpPr>
          <p:cNvPr id="7" name="Textfeld 6">
            <a:extLst>
              <a:ext uri="{FF2B5EF4-FFF2-40B4-BE49-F238E27FC236}">
                <a16:creationId xmlns:a16="http://schemas.microsoft.com/office/drawing/2014/main" id="{716ADF7D-3C16-1FD2-8E1B-6EEBC99BA791}"/>
              </a:ext>
            </a:extLst>
          </p:cNvPr>
          <p:cNvSpPr txBox="1"/>
          <p:nvPr/>
        </p:nvSpPr>
        <p:spPr>
          <a:xfrm rot="16200000">
            <a:off x="6750278" y="2749778"/>
            <a:ext cx="4572000" cy="215444"/>
          </a:xfrm>
          <a:prstGeom prst="rect">
            <a:avLst/>
          </a:prstGeom>
          <a:noFill/>
        </p:spPr>
        <p:txBody>
          <a:bodyPr wrap="square">
            <a:spAutoFit/>
          </a:bodyPr>
          <a:lstStyle/>
          <a:p>
            <a:pPr>
              <a:buNone/>
            </a:pPr>
            <a:r>
              <a:rPr lang="de-DE" sz="800">
                <a:effectLst/>
              </a:rPr>
              <a:t>Reiner, L. &amp; Deutsche Landwirtschafts-Gesellschaft (Hrsg.). (1983). </a:t>
            </a:r>
            <a:r>
              <a:rPr lang="de-DE" sz="800" i="1">
                <a:effectLst/>
              </a:rPr>
              <a:t>Hafer aktuell</a:t>
            </a:r>
            <a:r>
              <a:rPr lang="de-DE" sz="800">
                <a:effectLst/>
              </a:rPr>
              <a:t>. DLG-Verl.</a:t>
            </a:r>
          </a:p>
        </p:txBody>
      </p:sp>
    </p:spTree>
    <p:extLst>
      <p:ext uri="{BB962C8B-B14F-4D97-AF65-F5344CB8AC3E}">
        <p14:creationId xmlns:p14="http://schemas.microsoft.com/office/powerpoint/2010/main" val="3331380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9F9CBCF-5449-60B9-612D-4716B0573643}"/>
              </a:ext>
            </a:extLst>
          </p:cNvPr>
          <p:cNvSpPr>
            <a:spLocks noGrp="1"/>
          </p:cNvSpPr>
          <p:nvPr>
            <p:ph type="body" sz="quarter" idx="12"/>
          </p:nvPr>
        </p:nvSpPr>
        <p:spPr/>
        <p:txBody>
          <a:bodyPr/>
          <a:lstStyle/>
          <a:p>
            <a:endParaRPr lang="de-DE"/>
          </a:p>
        </p:txBody>
      </p:sp>
      <p:sp>
        <p:nvSpPr>
          <p:cNvPr id="3" name="Textplatzhalter 2">
            <a:extLst>
              <a:ext uri="{FF2B5EF4-FFF2-40B4-BE49-F238E27FC236}">
                <a16:creationId xmlns:a16="http://schemas.microsoft.com/office/drawing/2014/main" id="{9AB374F2-0811-B5F4-ACA5-28BFE6D843A0}"/>
              </a:ext>
            </a:extLst>
          </p:cNvPr>
          <p:cNvSpPr>
            <a:spLocks noGrp="1"/>
          </p:cNvSpPr>
          <p:nvPr>
            <p:ph type="body" sz="quarter" idx="13"/>
          </p:nvPr>
        </p:nvSpPr>
        <p:spPr/>
        <p:txBody>
          <a:bodyPr/>
          <a:lstStyle/>
          <a:p>
            <a:endParaRPr lang="de-DE"/>
          </a:p>
        </p:txBody>
      </p:sp>
      <p:pic>
        <p:nvPicPr>
          <p:cNvPr id="5" name="Grafik 4" descr="Ein Bild, das Screenshot enthält.&#10;&#10;KI-generierte Inhalte können fehlerhaft sein.">
            <a:extLst>
              <a:ext uri="{FF2B5EF4-FFF2-40B4-BE49-F238E27FC236}">
                <a16:creationId xmlns:a16="http://schemas.microsoft.com/office/drawing/2014/main" id="{5EA1A454-D8EE-6030-C40C-53897EC6B34A}"/>
              </a:ext>
            </a:extLst>
          </p:cNvPr>
          <p:cNvPicPr>
            <a:picLocks noChangeAspect="1"/>
          </p:cNvPicPr>
          <p:nvPr/>
        </p:nvPicPr>
        <p:blipFill>
          <a:blip r:embed="rId2"/>
          <a:stretch>
            <a:fillRect/>
          </a:stretch>
        </p:blipFill>
        <p:spPr>
          <a:xfrm>
            <a:off x="332450" y="707339"/>
            <a:ext cx="8712200" cy="3728822"/>
          </a:xfrm>
          <a:prstGeom prst="rect">
            <a:avLst/>
          </a:prstGeom>
        </p:spPr>
      </p:pic>
      <p:sp>
        <p:nvSpPr>
          <p:cNvPr id="7" name="Textfeld 6">
            <a:extLst>
              <a:ext uri="{FF2B5EF4-FFF2-40B4-BE49-F238E27FC236}">
                <a16:creationId xmlns:a16="http://schemas.microsoft.com/office/drawing/2014/main" id="{A1A4CD55-D6F7-D35D-6930-015F2B2AFD19}"/>
              </a:ext>
            </a:extLst>
          </p:cNvPr>
          <p:cNvSpPr txBox="1"/>
          <p:nvPr/>
        </p:nvSpPr>
        <p:spPr>
          <a:xfrm>
            <a:off x="622300" y="4792490"/>
            <a:ext cx="4572000" cy="215444"/>
          </a:xfrm>
          <a:prstGeom prst="rect">
            <a:avLst/>
          </a:prstGeom>
          <a:noFill/>
        </p:spPr>
        <p:txBody>
          <a:bodyPr wrap="square">
            <a:spAutoFit/>
          </a:bodyPr>
          <a:lstStyle/>
          <a:p>
            <a:r>
              <a:rPr lang="de-DE" sz="800">
                <a:hlinkClick r:id="rId3"/>
              </a:rPr>
              <a:t>www.agrar-statistik.de</a:t>
            </a:r>
            <a:endParaRPr lang="de-DE" sz="800"/>
          </a:p>
        </p:txBody>
      </p:sp>
    </p:spTree>
    <p:extLst>
      <p:ext uri="{BB962C8B-B14F-4D97-AF65-F5344CB8AC3E}">
        <p14:creationId xmlns:p14="http://schemas.microsoft.com/office/powerpoint/2010/main" val="3402142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2EDC024-5EC4-9BD8-C56E-1707750A2D61}"/>
              </a:ext>
            </a:extLst>
          </p:cNvPr>
          <p:cNvSpPr>
            <a:spLocks noGrp="1"/>
          </p:cNvSpPr>
          <p:nvPr>
            <p:ph type="body" sz="quarter" idx="12"/>
          </p:nvPr>
        </p:nvSpPr>
        <p:spPr/>
        <p:txBody>
          <a:bodyPr/>
          <a:lstStyle/>
          <a:p>
            <a:r>
              <a:rPr lang="de-DE"/>
              <a:t>Hafer – </a:t>
            </a:r>
            <a:r>
              <a:rPr lang="de-DE" i="1"/>
              <a:t>Avena ssp.</a:t>
            </a:r>
          </a:p>
        </p:txBody>
      </p:sp>
      <p:sp>
        <p:nvSpPr>
          <p:cNvPr id="3" name="Textplatzhalter 2">
            <a:extLst>
              <a:ext uri="{FF2B5EF4-FFF2-40B4-BE49-F238E27FC236}">
                <a16:creationId xmlns:a16="http://schemas.microsoft.com/office/drawing/2014/main" id="{D32B4017-CCC4-3516-9F6A-850E4F2FE9E6}"/>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3906076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9428E57-CE5F-11EF-266C-09237A79E8C9}"/>
              </a:ext>
            </a:extLst>
          </p:cNvPr>
          <p:cNvSpPr>
            <a:spLocks noGrp="1"/>
          </p:cNvSpPr>
          <p:nvPr>
            <p:ph type="body" sz="quarter" idx="12"/>
          </p:nvPr>
        </p:nvSpPr>
        <p:spPr/>
        <p:txBody>
          <a:bodyPr/>
          <a:lstStyle/>
          <a:p>
            <a:endParaRPr lang="de-DE"/>
          </a:p>
        </p:txBody>
      </p:sp>
      <p:sp>
        <p:nvSpPr>
          <p:cNvPr id="3" name="Textplatzhalter 2">
            <a:extLst>
              <a:ext uri="{FF2B5EF4-FFF2-40B4-BE49-F238E27FC236}">
                <a16:creationId xmlns:a16="http://schemas.microsoft.com/office/drawing/2014/main" id="{16B56055-BCE6-BF0F-A918-70191062AF29}"/>
              </a:ext>
            </a:extLst>
          </p:cNvPr>
          <p:cNvSpPr>
            <a:spLocks noGrp="1"/>
          </p:cNvSpPr>
          <p:nvPr>
            <p:ph type="body" sz="quarter" idx="13"/>
          </p:nvPr>
        </p:nvSpPr>
        <p:spPr/>
        <p:txBody>
          <a:bodyPr/>
          <a:lstStyle/>
          <a:p>
            <a:endParaRPr lang="de-DE"/>
          </a:p>
        </p:txBody>
      </p:sp>
      <p:pic>
        <p:nvPicPr>
          <p:cNvPr id="5" name="Grafik 4" descr="Ein Bild, das Screenshot, Schwarz enthält.&#10;&#10;KI-generierte Inhalte können fehlerhaft sein.">
            <a:extLst>
              <a:ext uri="{FF2B5EF4-FFF2-40B4-BE49-F238E27FC236}">
                <a16:creationId xmlns:a16="http://schemas.microsoft.com/office/drawing/2014/main" id="{904E8798-2E8C-C014-6250-154925E75AF2}"/>
              </a:ext>
            </a:extLst>
          </p:cNvPr>
          <p:cNvPicPr>
            <a:picLocks noChangeAspect="1"/>
          </p:cNvPicPr>
          <p:nvPr/>
        </p:nvPicPr>
        <p:blipFill>
          <a:blip r:embed="rId2"/>
          <a:stretch>
            <a:fillRect/>
          </a:stretch>
        </p:blipFill>
        <p:spPr>
          <a:xfrm>
            <a:off x="406400" y="788872"/>
            <a:ext cx="8737600" cy="3739693"/>
          </a:xfrm>
          <a:prstGeom prst="rect">
            <a:avLst/>
          </a:prstGeom>
        </p:spPr>
      </p:pic>
      <p:sp>
        <p:nvSpPr>
          <p:cNvPr id="6" name="Textfeld 5">
            <a:extLst>
              <a:ext uri="{FF2B5EF4-FFF2-40B4-BE49-F238E27FC236}">
                <a16:creationId xmlns:a16="http://schemas.microsoft.com/office/drawing/2014/main" id="{B4150B42-5F6D-50D2-B241-9B6A764E36FB}"/>
              </a:ext>
            </a:extLst>
          </p:cNvPr>
          <p:cNvSpPr txBox="1"/>
          <p:nvPr/>
        </p:nvSpPr>
        <p:spPr>
          <a:xfrm>
            <a:off x="622300" y="4792490"/>
            <a:ext cx="4572000" cy="215444"/>
          </a:xfrm>
          <a:prstGeom prst="rect">
            <a:avLst/>
          </a:prstGeom>
          <a:noFill/>
        </p:spPr>
        <p:txBody>
          <a:bodyPr wrap="square">
            <a:spAutoFit/>
          </a:bodyPr>
          <a:lstStyle/>
          <a:p>
            <a:r>
              <a:rPr lang="de-DE" sz="800">
                <a:hlinkClick r:id="rId3"/>
              </a:rPr>
              <a:t>www.agrar-statistik.de</a:t>
            </a:r>
            <a:endParaRPr lang="de-DE" sz="800"/>
          </a:p>
        </p:txBody>
      </p:sp>
    </p:spTree>
    <p:extLst>
      <p:ext uri="{BB962C8B-B14F-4D97-AF65-F5344CB8AC3E}">
        <p14:creationId xmlns:p14="http://schemas.microsoft.com/office/powerpoint/2010/main" val="3351585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8AB966D-FFA8-1BE7-E9E8-C897135EBF08}"/>
              </a:ext>
            </a:extLst>
          </p:cNvPr>
          <p:cNvSpPr>
            <a:spLocks noGrp="1"/>
          </p:cNvSpPr>
          <p:nvPr>
            <p:ph type="body" sz="quarter" idx="12"/>
          </p:nvPr>
        </p:nvSpPr>
        <p:spPr/>
        <p:txBody>
          <a:bodyPr/>
          <a:lstStyle/>
          <a:p>
            <a:r>
              <a:rPr lang="de-DE"/>
              <a:t>Hafer in der EU – in tsd. ha</a:t>
            </a:r>
          </a:p>
        </p:txBody>
      </p:sp>
      <p:graphicFrame>
        <p:nvGraphicFramePr>
          <p:cNvPr id="4" name="Tabelle 3">
            <a:extLst>
              <a:ext uri="{FF2B5EF4-FFF2-40B4-BE49-F238E27FC236}">
                <a16:creationId xmlns:a16="http://schemas.microsoft.com/office/drawing/2014/main" id="{80D9774A-89BA-707E-5877-903E8D610E5F}"/>
              </a:ext>
            </a:extLst>
          </p:cNvPr>
          <p:cNvGraphicFramePr>
            <a:graphicFrameLocks noGrp="1"/>
          </p:cNvGraphicFramePr>
          <p:nvPr>
            <p:extLst>
              <p:ext uri="{D42A27DB-BD31-4B8C-83A1-F6EECF244321}">
                <p14:modId xmlns:p14="http://schemas.microsoft.com/office/powerpoint/2010/main" val="1217339871"/>
              </p:ext>
            </p:extLst>
          </p:nvPr>
        </p:nvGraphicFramePr>
        <p:xfrm>
          <a:off x="1186157" y="884472"/>
          <a:ext cx="6441486" cy="3393234"/>
        </p:xfrm>
        <a:graphic>
          <a:graphicData uri="http://schemas.openxmlformats.org/drawingml/2006/table">
            <a:tbl>
              <a:tblPr/>
              <a:tblGrid>
                <a:gridCol w="4426016">
                  <a:extLst>
                    <a:ext uri="{9D8B030D-6E8A-4147-A177-3AD203B41FA5}">
                      <a16:colId xmlns:a16="http://schemas.microsoft.com/office/drawing/2014/main" val="1692454549"/>
                    </a:ext>
                  </a:extLst>
                </a:gridCol>
                <a:gridCol w="1007735">
                  <a:extLst>
                    <a:ext uri="{9D8B030D-6E8A-4147-A177-3AD203B41FA5}">
                      <a16:colId xmlns:a16="http://schemas.microsoft.com/office/drawing/2014/main" val="1872414451"/>
                    </a:ext>
                  </a:extLst>
                </a:gridCol>
                <a:gridCol w="1007735">
                  <a:extLst>
                    <a:ext uri="{9D8B030D-6E8A-4147-A177-3AD203B41FA5}">
                      <a16:colId xmlns:a16="http://schemas.microsoft.com/office/drawing/2014/main" val="53025452"/>
                    </a:ext>
                  </a:extLst>
                </a:gridCol>
              </a:tblGrid>
              <a:tr h="202692">
                <a:tc>
                  <a:txBody>
                    <a:bodyPr/>
                    <a:lstStyle/>
                    <a:p>
                      <a:pPr algn="ctr">
                        <a:buNone/>
                      </a:pPr>
                      <a:r>
                        <a:rPr lang="de-DE" sz="1600" b="1"/>
                        <a:t>Mitgliedsstaat</a:t>
                      </a:r>
                      <a:endParaRPr lang="de-DE" sz="1600"/>
                    </a:p>
                  </a:txBody>
                  <a:tcPr marL="8589" marR="8589" marT="8589" marB="8589" anchor="ctr">
                    <a:lnL>
                      <a:noFill/>
                    </a:lnL>
                    <a:lnR>
                      <a:noFill/>
                    </a:lnR>
                    <a:lnT>
                      <a:noFill/>
                    </a:lnT>
                    <a:lnB>
                      <a:noFill/>
                    </a:lnB>
                    <a:noFill/>
                  </a:tcPr>
                </a:tc>
                <a:tc>
                  <a:txBody>
                    <a:bodyPr/>
                    <a:lstStyle/>
                    <a:p>
                      <a:pPr algn="ctr">
                        <a:buNone/>
                      </a:pPr>
                      <a:r>
                        <a:rPr lang="de-DE" sz="1600" b="1">
                          <a:effectLst/>
                        </a:rPr>
                        <a:t>2022</a:t>
                      </a:r>
                      <a:endParaRPr lang="de-DE" sz="1600">
                        <a:effectLst/>
                      </a:endParaRPr>
                    </a:p>
                  </a:txBody>
                  <a:tcPr marL="8589" marR="8589" marT="8589" marB="8589" anchor="ctr">
                    <a:lnL>
                      <a:noFill/>
                    </a:lnL>
                    <a:lnR>
                      <a:noFill/>
                    </a:lnR>
                    <a:lnT>
                      <a:noFill/>
                    </a:lnT>
                    <a:lnB>
                      <a:noFill/>
                    </a:lnB>
                    <a:noFill/>
                  </a:tcPr>
                </a:tc>
                <a:tc>
                  <a:txBody>
                    <a:bodyPr/>
                    <a:lstStyle/>
                    <a:p>
                      <a:pPr algn="ctr">
                        <a:buNone/>
                      </a:pPr>
                      <a:r>
                        <a:rPr lang="de-DE" sz="1600" b="1">
                          <a:effectLst/>
                        </a:rPr>
                        <a:t>2023</a:t>
                      </a:r>
                      <a:endParaRPr lang="de-DE" sz="1600">
                        <a:effectLst/>
                      </a:endParaRPr>
                    </a:p>
                  </a:txBody>
                  <a:tcPr marL="8589" marR="8589" marT="8589" marB="8589" anchor="ctr">
                    <a:lnL>
                      <a:noFill/>
                    </a:lnL>
                    <a:lnR>
                      <a:noFill/>
                    </a:lnR>
                    <a:lnT>
                      <a:noFill/>
                    </a:lnT>
                    <a:lnB>
                      <a:noFill/>
                    </a:lnB>
                    <a:noFill/>
                  </a:tcPr>
                </a:tc>
                <a:extLst>
                  <a:ext uri="{0D108BD9-81ED-4DB2-BD59-A6C34878D82A}">
                    <a16:rowId xmlns:a16="http://schemas.microsoft.com/office/drawing/2014/main" val="1277143629"/>
                  </a:ext>
                </a:extLst>
              </a:tr>
              <a:tr h="259721">
                <a:tc>
                  <a:txBody>
                    <a:bodyPr/>
                    <a:lstStyle/>
                    <a:p>
                      <a:pPr algn="ctr">
                        <a:buNone/>
                      </a:pPr>
                      <a:r>
                        <a:rPr lang="de-DE" sz="1600"/>
                        <a:t>Deutschland</a:t>
                      </a:r>
                    </a:p>
                  </a:txBody>
                  <a:tcPr marL="8589" marR="8589" marT="8589" marB="8589" anchor="ctr">
                    <a:lnL>
                      <a:noFill/>
                    </a:lnL>
                    <a:lnR>
                      <a:noFill/>
                    </a:lnR>
                    <a:lnT>
                      <a:noFill/>
                    </a:lnT>
                    <a:lnB>
                      <a:noFill/>
                    </a:lnB>
                    <a:noFill/>
                  </a:tcPr>
                </a:tc>
                <a:tc>
                  <a:txBody>
                    <a:bodyPr/>
                    <a:lstStyle/>
                    <a:p>
                      <a:pPr marL="0" algn="ctr">
                        <a:buNone/>
                      </a:pPr>
                      <a:r>
                        <a:rPr lang="de-DE" sz="1600">
                          <a:effectLst/>
                        </a:rPr>
                        <a:t>160</a:t>
                      </a:r>
                    </a:p>
                  </a:txBody>
                  <a:tcPr marL="8589" marR="8589" marT="8589" marB="8589" anchor="ctr">
                    <a:lnL>
                      <a:noFill/>
                    </a:lnL>
                    <a:lnR>
                      <a:noFill/>
                    </a:lnR>
                    <a:lnT>
                      <a:noFill/>
                    </a:lnT>
                    <a:lnB>
                      <a:noFill/>
                    </a:lnB>
                    <a:noFill/>
                  </a:tcPr>
                </a:tc>
                <a:tc>
                  <a:txBody>
                    <a:bodyPr/>
                    <a:lstStyle/>
                    <a:p>
                      <a:pPr marL="0" algn="ctr">
                        <a:buNone/>
                      </a:pPr>
                      <a:r>
                        <a:rPr lang="de-DE" sz="1600">
                          <a:effectLst/>
                        </a:rPr>
                        <a:t>144</a:t>
                      </a:r>
                    </a:p>
                  </a:txBody>
                  <a:tcPr marL="8589" marR="8589" marT="8589" marB="8589" anchor="ctr">
                    <a:lnL>
                      <a:noFill/>
                    </a:lnL>
                    <a:lnR>
                      <a:noFill/>
                    </a:lnR>
                    <a:lnT>
                      <a:noFill/>
                    </a:lnT>
                    <a:lnB>
                      <a:noFill/>
                    </a:lnB>
                    <a:noFill/>
                  </a:tcPr>
                </a:tc>
                <a:extLst>
                  <a:ext uri="{0D108BD9-81ED-4DB2-BD59-A6C34878D82A}">
                    <a16:rowId xmlns:a16="http://schemas.microsoft.com/office/drawing/2014/main" val="915258004"/>
                  </a:ext>
                </a:extLst>
              </a:tr>
              <a:tr h="259721">
                <a:tc>
                  <a:txBody>
                    <a:bodyPr/>
                    <a:lstStyle/>
                    <a:p>
                      <a:pPr algn="ctr">
                        <a:buNone/>
                      </a:pPr>
                      <a:r>
                        <a:rPr lang="de-DE" sz="1600"/>
                        <a:t>Dänemark</a:t>
                      </a:r>
                    </a:p>
                  </a:txBody>
                  <a:tcPr marL="8589" marR="8589" marT="8589" marB="8589" anchor="ctr">
                    <a:lnL>
                      <a:noFill/>
                    </a:lnL>
                    <a:lnR>
                      <a:noFill/>
                    </a:lnR>
                    <a:lnT>
                      <a:noFill/>
                    </a:lnT>
                    <a:lnB>
                      <a:noFill/>
                    </a:lnB>
                    <a:noFill/>
                  </a:tcPr>
                </a:tc>
                <a:tc>
                  <a:txBody>
                    <a:bodyPr/>
                    <a:lstStyle/>
                    <a:p>
                      <a:pPr marL="0" algn="ctr">
                        <a:buNone/>
                      </a:pPr>
                      <a:r>
                        <a:rPr lang="de-DE" sz="1600">
                          <a:effectLst/>
                        </a:rPr>
                        <a:t>62</a:t>
                      </a:r>
                    </a:p>
                  </a:txBody>
                  <a:tcPr marL="8589" marR="8589" marT="8589" marB="8589" anchor="ctr">
                    <a:lnL>
                      <a:noFill/>
                    </a:lnL>
                    <a:lnR>
                      <a:noFill/>
                    </a:lnR>
                    <a:lnT>
                      <a:noFill/>
                    </a:lnT>
                    <a:lnB>
                      <a:noFill/>
                    </a:lnB>
                    <a:noFill/>
                  </a:tcPr>
                </a:tc>
                <a:tc>
                  <a:txBody>
                    <a:bodyPr/>
                    <a:lstStyle/>
                    <a:p>
                      <a:pPr marL="0" algn="ctr">
                        <a:buNone/>
                      </a:pPr>
                      <a:r>
                        <a:rPr lang="de-DE" sz="1600">
                          <a:effectLst/>
                        </a:rPr>
                        <a:t>55</a:t>
                      </a:r>
                    </a:p>
                  </a:txBody>
                  <a:tcPr marL="8589" marR="8589" marT="8589" marB="8589" anchor="ctr">
                    <a:lnL>
                      <a:noFill/>
                    </a:lnL>
                    <a:lnR>
                      <a:noFill/>
                    </a:lnR>
                    <a:lnT>
                      <a:noFill/>
                    </a:lnT>
                    <a:lnB>
                      <a:noFill/>
                    </a:lnB>
                    <a:noFill/>
                  </a:tcPr>
                </a:tc>
                <a:extLst>
                  <a:ext uri="{0D108BD9-81ED-4DB2-BD59-A6C34878D82A}">
                    <a16:rowId xmlns:a16="http://schemas.microsoft.com/office/drawing/2014/main" val="2355205518"/>
                  </a:ext>
                </a:extLst>
              </a:tr>
              <a:tr h="259721">
                <a:tc>
                  <a:txBody>
                    <a:bodyPr/>
                    <a:lstStyle/>
                    <a:p>
                      <a:pPr algn="ctr">
                        <a:buNone/>
                      </a:pPr>
                      <a:r>
                        <a:rPr lang="de-DE" sz="1600"/>
                        <a:t>Finnland</a:t>
                      </a:r>
                    </a:p>
                  </a:txBody>
                  <a:tcPr marL="8589" marR="8589" marT="8589" marB="8589" anchor="ctr">
                    <a:lnL>
                      <a:noFill/>
                    </a:lnL>
                    <a:lnR>
                      <a:noFill/>
                    </a:lnR>
                    <a:lnT>
                      <a:noFill/>
                    </a:lnT>
                    <a:lnB>
                      <a:noFill/>
                    </a:lnB>
                    <a:noFill/>
                  </a:tcPr>
                </a:tc>
                <a:tc>
                  <a:txBody>
                    <a:bodyPr/>
                    <a:lstStyle/>
                    <a:p>
                      <a:pPr marL="0" algn="ctr">
                        <a:buNone/>
                      </a:pPr>
                      <a:r>
                        <a:rPr lang="de-DE" sz="1600">
                          <a:effectLst/>
                        </a:rPr>
                        <a:t>329</a:t>
                      </a:r>
                    </a:p>
                  </a:txBody>
                  <a:tcPr marL="8589" marR="8589" marT="8589" marB="8589" anchor="ctr">
                    <a:lnL>
                      <a:noFill/>
                    </a:lnL>
                    <a:lnR>
                      <a:noFill/>
                    </a:lnR>
                    <a:lnT>
                      <a:noFill/>
                    </a:lnT>
                    <a:lnB>
                      <a:noFill/>
                    </a:lnB>
                    <a:noFill/>
                  </a:tcPr>
                </a:tc>
                <a:tc>
                  <a:txBody>
                    <a:bodyPr/>
                    <a:lstStyle/>
                    <a:p>
                      <a:pPr marL="0" algn="ctr">
                        <a:buNone/>
                      </a:pPr>
                      <a:r>
                        <a:rPr lang="de-DE" sz="1600">
                          <a:effectLst/>
                        </a:rPr>
                        <a:t>305</a:t>
                      </a:r>
                    </a:p>
                  </a:txBody>
                  <a:tcPr marL="8589" marR="8589" marT="8589" marB="8589" anchor="ctr">
                    <a:lnL>
                      <a:noFill/>
                    </a:lnL>
                    <a:lnR>
                      <a:noFill/>
                    </a:lnR>
                    <a:lnT>
                      <a:noFill/>
                    </a:lnT>
                    <a:lnB>
                      <a:noFill/>
                    </a:lnB>
                    <a:noFill/>
                  </a:tcPr>
                </a:tc>
                <a:extLst>
                  <a:ext uri="{0D108BD9-81ED-4DB2-BD59-A6C34878D82A}">
                    <a16:rowId xmlns:a16="http://schemas.microsoft.com/office/drawing/2014/main" val="1662628114"/>
                  </a:ext>
                </a:extLst>
              </a:tr>
              <a:tr h="259721">
                <a:tc>
                  <a:txBody>
                    <a:bodyPr/>
                    <a:lstStyle/>
                    <a:p>
                      <a:pPr algn="ctr">
                        <a:buNone/>
                      </a:pPr>
                      <a:r>
                        <a:rPr lang="de-DE" sz="1600"/>
                        <a:t>Frankreich</a:t>
                      </a:r>
                    </a:p>
                  </a:txBody>
                  <a:tcPr marL="8589" marR="8589" marT="8589" marB="8589" anchor="ctr">
                    <a:lnL>
                      <a:noFill/>
                    </a:lnL>
                    <a:lnR>
                      <a:noFill/>
                    </a:lnR>
                    <a:lnT>
                      <a:noFill/>
                    </a:lnT>
                    <a:lnB>
                      <a:noFill/>
                    </a:lnB>
                    <a:noFill/>
                  </a:tcPr>
                </a:tc>
                <a:tc>
                  <a:txBody>
                    <a:bodyPr/>
                    <a:lstStyle/>
                    <a:p>
                      <a:pPr marL="0" algn="ctr">
                        <a:buNone/>
                      </a:pPr>
                      <a:r>
                        <a:rPr lang="de-DE" sz="1600">
                          <a:effectLst/>
                        </a:rPr>
                        <a:t>97</a:t>
                      </a:r>
                    </a:p>
                  </a:txBody>
                  <a:tcPr marL="8589" marR="8589" marT="8589" marB="8589" anchor="ctr">
                    <a:lnL>
                      <a:noFill/>
                    </a:lnL>
                    <a:lnR>
                      <a:noFill/>
                    </a:lnR>
                    <a:lnT>
                      <a:noFill/>
                    </a:lnT>
                    <a:lnB>
                      <a:noFill/>
                    </a:lnB>
                    <a:noFill/>
                  </a:tcPr>
                </a:tc>
                <a:tc>
                  <a:txBody>
                    <a:bodyPr/>
                    <a:lstStyle/>
                    <a:p>
                      <a:pPr marL="0" algn="ctr">
                        <a:buNone/>
                      </a:pPr>
                      <a:r>
                        <a:rPr lang="de-DE" sz="1600">
                          <a:effectLst/>
                        </a:rPr>
                        <a:t>79</a:t>
                      </a:r>
                    </a:p>
                  </a:txBody>
                  <a:tcPr marL="8589" marR="8589" marT="8589" marB="8589" anchor="ctr">
                    <a:lnL>
                      <a:noFill/>
                    </a:lnL>
                    <a:lnR>
                      <a:noFill/>
                    </a:lnR>
                    <a:lnT>
                      <a:noFill/>
                    </a:lnT>
                    <a:lnB>
                      <a:noFill/>
                    </a:lnB>
                    <a:noFill/>
                  </a:tcPr>
                </a:tc>
                <a:extLst>
                  <a:ext uri="{0D108BD9-81ED-4DB2-BD59-A6C34878D82A}">
                    <a16:rowId xmlns:a16="http://schemas.microsoft.com/office/drawing/2014/main" val="1665558066"/>
                  </a:ext>
                </a:extLst>
              </a:tr>
              <a:tr h="259721">
                <a:tc>
                  <a:txBody>
                    <a:bodyPr/>
                    <a:lstStyle/>
                    <a:p>
                      <a:pPr algn="ctr">
                        <a:buNone/>
                      </a:pPr>
                      <a:r>
                        <a:rPr lang="de-DE" sz="1600"/>
                        <a:t>Irland</a:t>
                      </a:r>
                    </a:p>
                  </a:txBody>
                  <a:tcPr marL="8589" marR="8589" marT="8589" marB="8589" anchor="ctr">
                    <a:lnL>
                      <a:noFill/>
                    </a:lnL>
                    <a:lnR>
                      <a:noFill/>
                    </a:lnR>
                    <a:lnT>
                      <a:noFill/>
                    </a:lnT>
                    <a:lnB>
                      <a:noFill/>
                    </a:lnB>
                    <a:noFill/>
                  </a:tcPr>
                </a:tc>
                <a:tc>
                  <a:txBody>
                    <a:bodyPr/>
                    <a:lstStyle/>
                    <a:p>
                      <a:pPr marL="0" algn="ctr">
                        <a:buNone/>
                      </a:pPr>
                      <a:r>
                        <a:rPr lang="de-DE" sz="1600">
                          <a:effectLst/>
                        </a:rPr>
                        <a:t>29</a:t>
                      </a:r>
                    </a:p>
                  </a:txBody>
                  <a:tcPr marL="8589" marR="8589" marT="8589" marB="8589" anchor="ctr">
                    <a:lnL>
                      <a:noFill/>
                    </a:lnL>
                    <a:lnR>
                      <a:noFill/>
                    </a:lnR>
                    <a:lnT>
                      <a:noFill/>
                    </a:lnT>
                    <a:lnB>
                      <a:noFill/>
                    </a:lnB>
                    <a:noFill/>
                  </a:tcPr>
                </a:tc>
                <a:tc>
                  <a:txBody>
                    <a:bodyPr/>
                    <a:lstStyle/>
                    <a:p>
                      <a:pPr marL="0" algn="ctr">
                        <a:buNone/>
                      </a:pPr>
                      <a:r>
                        <a:rPr lang="de-DE" sz="1600">
                          <a:effectLst/>
                        </a:rPr>
                        <a:t>25</a:t>
                      </a:r>
                    </a:p>
                  </a:txBody>
                  <a:tcPr marL="8589" marR="8589" marT="8589" marB="8589" anchor="ctr">
                    <a:lnL>
                      <a:noFill/>
                    </a:lnL>
                    <a:lnR>
                      <a:noFill/>
                    </a:lnR>
                    <a:lnT>
                      <a:noFill/>
                    </a:lnT>
                    <a:lnB>
                      <a:noFill/>
                    </a:lnB>
                    <a:noFill/>
                  </a:tcPr>
                </a:tc>
                <a:extLst>
                  <a:ext uri="{0D108BD9-81ED-4DB2-BD59-A6C34878D82A}">
                    <a16:rowId xmlns:a16="http://schemas.microsoft.com/office/drawing/2014/main" val="2706585632"/>
                  </a:ext>
                </a:extLst>
              </a:tr>
              <a:tr h="259721">
                <a:tc>
                  <a:txBody>
                    <a:bodyPr/>
                    <a:lstStyle/>
                    <a:p>
                      <a:pPr algn="ctr">
                        <a:buNone/>
                      </a:pPr>
                      <a:r>
                        <a:rPr lang="de-DE" sz="1600"/>
                        <a:t>Polen</a:t>
                      </a:r>
                    </a:p>
                  </a:txBody>
                  <a:tcPr marL="8589" marR="8589" marT="8589" marB="8589" anchor="ctr">
                    <a:lnL>
                      <a:noFill/>
                    </a:lnL>
                    <a:lnR>
                      <a:noFill/>
                    </a:lnR>
                    <a:lnT>
                      <a:noFill/>
                    </a:lnT>
                    <a:lnB>
                      <a:noFill/>
                    </a:lnB>
                    <a:noFill/>
                  </a:tcPr>
                </a:tc>
                <a:tc>
                  <a:txBody>
                    <a:bodyPr/>
                    <a:lstStyle/>
                    <a:p>
                      <a:pPr marL="0" algn="ctr">
                        <a:buNone/>
                      </a:pPr>
                      <a:r>
                        <a:rPr lang="de-DE" sz="1600">
                          <a:effectLst/>
                        </a:rPr>
                        <a:t>465</a:t>
                      </a:r>
                    </a:p>
                  </a:txBody>
                  <a:tcPr marL="8589" marR="8589" marT="8589" marB="8589" anchor="ctr">
                    <a:lnL>
                      <a:noFill/>
                    </a:lnL>
                    <a:lnR>
                      <a:noFill/>
                    </a:lnR>
                    <a:lnT>
                      <a:noFill/>
                    </a:lnT>
                    <a:lnB>
                      <a:noFill/>
                    </a:lnB>
                    <a:noFill/>
                  </a:tcPr>
                </a:tc>
                <a:tc>
                  <a:txBody>
                    <a:bodyPr/>
                    <a:lstStyle/>
                    <a:p>
                      <a:pPr marL="0" algn="ctr">
                        <a:buNone/>
                      </a:pPr>
                      <a:r>
                        <a:rPr lang="de-DE" sz="1600">
                          <a:effectLst/>
                        </a:rPr>
                        <a:t>460</a:t>
                      </a:r>
                    </a:p>
                  </a:txBody>
                  <a:tcPr marL="8589" marR="8589" marT="8589" marB="8589" anchor="ctr">
                    <a:lnL>
                      <a:noFill/>
                    </a:lnL>
                    <a:lnR>
                      <a:noFill/>
                    </a:lnR>
                    <a:lnT>
                      <a:noFill/>
                    </a:lnT>
                    <a:lnB>
                      <a:noFill/>
                    </a:lnB>
                    <a:noFill/>
                  </a:tcPr>
                </a:tc>
                <a:extLst>
                  <a:ext uri="{0D108BD9-81ED-4DB2-BD59-A6C34878D82A}">
                    <a16:rowId xmlns:a16="http://schemas.microsoft.com/office/drawing/2014/main" val="2537263977"/>
                  </a:ext>
                </a:extLst>
              </a:tr>
              <a:tr h="259721">
                <a:tc>
                  <a:txBody>
                    <a:bodyPr/>
                    <a:lstStyle/>
                    <a:p>
                      <a:pPr algn="ctr">
                        <a:buNone/>
                      </a:pPr>
                      <a:r>
                        <a:rPr lang="de-DE" sz="1600"/>
                        <a:t>Schweden</a:t>
                      </a:r>
                    </a:p>
                  </a:txBody>
                  <a:tcPr marL="8589" marR="8589" marT="8589" marB="8589" anchor="ctr">
                    <a:lnL>
                      <a:noFill/>
                    </a:lnL>
                    <a:lnR>
                      <a:noFill/>
                    </a:lnR>
                    <a:lnT>
                      <a:noFill/>
                    </a:lnT>
                    <a:lnB>
                      <a:noFill/>
                    </a:lnB>
                    <a:noFill/>
                  </a:tcPr>
                </a:tc>
                <a:tc>
                  <a:txBody>
                    <a:bodyPr/>
                    <a:lstStyle/>
                    <a:p>
                      <a:pPr marL="0" algn="ctr">
                        <a:buNone/>
                      </a:pPr>
                      <a:r>
                        <a:rPr lang="de-DE" sz="1600">
                          <a:effectLst/>
                        </a:rPr>
                        <a:t>154</a:t>
                      </a:r>
                    </a:p>
                  </a:txBody>
                  <a:tcPr marL="8589" marR="8589" marT="8589" marB="8589" anchor="ctr">
                    <a:lnL>
                      <a:noFill/>
                    </a:lnL>
                    <a:lnR>
                      <a:noFill/>
                    </a:lnR>
                    <a:lnT>
                      <a:noFill/>
                    </a:lnT>
                    <a:lnB>
                      <a:noFill/>
                    </a:lnB>
                    <a:noFill/>
                  </a:tcPr>
                </a:tc>
                <a:tc>
                  <a:txBody>
                    <a:bodyPr/>
                    <a:lstStyle/>
                    <a:p>
                      <a:pPr marL="0" algn="ctr">
                        <a:buNone/>
                      </a:pPr>
                      <a:r>
                        <a:rPr lang="de-DE" sz="1600">
                          <a:effectLst/>
                        </a:rPr>
                        <a:t>132</a:t>
                      </a:r>
                    </a:p>
                  </a:txBody>
                  <a:tcPr marL="8589" marR="8589" marT="8589" marB="8589" anchor="ctr">
                    <a:lnL>
                      <a:noFill/>
                    </a:lnL>
                    <a:lnR>
                      <a:noFill/>
                    </a:lnR>
                    <a:lnT>
                      <a:noFill/>
                    </a:lnT>
                    <a:lnB>
                      <a:noFill/>
                    </a:lnB>
                    <a:noFill/>
                  </a:tcPr>
                </a:tc>
                <a:extLst>
                  <a:ext uri="{0D108BD9-81ED-4DB2-BD59-A6C34878D82A}">
                    <a16:rowId xmlns:a16="http://schemas.microsoft.com/office/drawing/2014/main" val="3864233211"/>
                  </a:ext>
                </a:extLst>
              </a:tr>
              <a:tr h="259721">
                <a:tc>
                  <a:txBody>
                    <a:bodyPr/>
                    <a:lstStyle/>
                    <a:p>
                      <a:pPr algn="ctr">
                        <a:buNone/>
                      </a:pPr>
                      <a:r>
                        <a:rPr lang="de-DE" sz="1600"/>
                        <a:t>Spanien</a:t>
                      </a:r>
                    </a:p>
                  </a:txBody>
                  <a:tcPr marL="8589" marR="8589" marT="8589" marB="8589" anchor="ctr">
                    <a:lnL>
                      <a:noFill/>
                    </a:lnL>
                    <a:lnR>
                      <a:noFill/>
                    </a:lnR>
                    <a:lnT>
                      <a:noFill/>
                    </a:lnT>
                    <a:lnB>
                      <a:noFill/>
                    </a:lnB>
                    <a:noFill/>
                  </a:tcPr>
                </a:tc>
                <a:tc>
                  <a:txBody>
                    <a:bodyPr/>
                    <a:lstStyle/>
                    <a:p>
                      <a:pPr marL="0" algn="ctr">
                        <a:buNone/>
                      </a:pPr>
                      <a:r>
                        <a:rPr lang="de-DE" sz="1600">
                          <a:effectLst/>
                        </a:rPr>
                        <a:t>460</a:t>
                      </a:r>
                    </a:p>
                  </a:txBody>
                  <a:tcPr marL="8589" marR="8589" marT="8589" marB="8589" anchor="ctr">
                    <a:lnL>
                      <a:noFill/>
                    </a:lnL>
                    <a:lnR>
                      <a:noFill/>
                    </a:lnR>
                    <a:lnT>
                      <a:noFill/>
                    </a:lnT>
                    <a:lnB>
                      <a:noFill/>
                    </a:lnB>
                    <a:noFill/>
                  </a:tcPr>
                </a:tc>
                <a:tc>
                  <a:txBody>
                    <a:bodyPr/>
                    <a:lstStyle/>
                    <a:p>
                      <a:pPr marL="0" algn="ctr">
                        <a:buNone/>
                      </a:pPr>
                      <a:r>
                        <a:rPr lang="de-DE" sz="1600">
                          <a:effectLst/>
                        </a:rPr>
                        <a:t>455</a:t>
                      </a:r>
                    </a:p>
                  </a:txBody>
                  <a:tcPr marL="8589" marR="8589" marT="8589" marB="8589" anchor="ctr">
                    <a:lnL>
                      <a:noFill/>
                    </a:lnL>
                    <a:lnR>
                      <a:noFill/>
                    </a:lnR>
                    <a:lnT>
                      <a:noFill/>
                    </a:lnT>
                    <a:lnB>
                      <a:noFill/>
                    </a:lnB>
                    <a:noFill/>
                  </a:tcPr>
                </a:tc>
                <a:extLst>
                  <a:ext uri="{0D108BD9-81ED-4DB2-BD59-A6C34878D82A}">
                    <a16:rowId xmlns:a16="http://schemas.microsoft.com/office/drawing/2014/main" val="3220750732"/>
                  </a:ext>
                </a:extLst>
              </a:tr>
              <a:tr h="259721">
                <a:tc>
                  <a:txBody>
                    <a:bodyPr/>
                    <a:lstStyle/>
                    <a:p>
                      <a:pPr algn="ctr">
                        <a:buNone/>
                      </a:pPr>
                      <a:r>
                        <a:rPr lang="de-DE" sz="1600"/>
                        <a:t>Tschechische Republik</a:t>
                      </a:r>
                    </a:p>
                  </a:txBody>
                  <a:tcPr marL="8589" marR="8589" marT="8589" marB="8589" anchor="ctr">
                    <a:lnL>
                      <a:noFill/>
                    </a:lnL>
                    <a:lnR>
                      <a:noFill/>
                    </a:lnR>
                    <a:lnT>
                      <a:noFill/>
                    </a:lnT>
                    <a:lnB>
                      <a:noFill/>
                    </a:lnB>
                    <a:noFill/>
                  </a:tcPr>
                </a:tc>
                <a:tc>
                  <a:txBody>
                    <a:bodyPr/>
                    <a:lstStyle/>
                    <a:p>
                      <a:pPr marL="0" algn="ctr">
                        <a:buNone/>
                      </a:pPr>
                      <a:r>
                        <a:rPr lang="de-DE" sz="1600">
                          <a:effectLst/>
                        </a:rPr>
                        <a:t>46</a:t>
                      </a:r>
                    </a:p>
                  </a:txBody>
                  <a:tcPr marL="8589" marR="8589" marT="8589" marB="8589" anchor="ctr">
                    <a:lnL>
                      <a:noFill/>
                    </a:lnL>
                    <a:lnR>
                      <a:noFill/>
                    </a:lnR>
                    <a:lnT>
                      <a:noFill/>
                    </a:lnT>
                    <a:lnB>
                      <a:noFill/>
                    </a:lnB>
                    <a:noFill/>
                  </a:tcPr>
                </a:tc>
                <a:tc>
                  <a:txBody>
                    <a:bodyPr/>
                    <a:lstStyle/>
                    <a:p>
                      <a:pPr marL="0" algn="ctr">
                        <a:buNone/>
                      </a:pPr>
                      <a:r>
                        <a:rPr lang="de-DE" sz="1600">
                          <a:effectLst/>
                        </a:rPr>
                        <a:t>44</a:t>
                      </a:r>
                    </a:p>
                  </a:txBody>
                  <a:tcPr marL="8589" marR="8589" marT="8589" marB="8589" anchor="ctr">
                    <a:lnL>
                      <a:noFill/>
                    </a:lnL>
                    <a:lnR>
                      <a:noFill/>
                    </a:lnR>
                    <a:lnT>
                      <a:noFill/>
                    </a:lnT>
                    <a:lnB>
                      <a:noFill/>
                    </a:lnB>
                    <a:noFill/>
                  </a:tcPr>
                </a:tc>
                <a:extLst>
                  <a:ext uri="{0D108BD9-81ED-4DB2-BD59-A6C34878D82A}">
                    <a16:rowId xmlns:a16="http://schemas.microsoft.com/office/drawing/2014/main" val="86145267"/>
                  </a:ext>
                </a:extLst>
              </a:tr>
              <a:tr h="259721">
                <a:tc>
                  <a:txBody>
                    <a:bodyPr/>
                    <a:lstStyle/>
                    <a:p>
                      <a:pPr algn="ctr">
                        <a:buNone/>
                      </a:pPr>
                      <a:r>
                        <a:rPr lang="de-DE" sz="1600"/>
                        <a:t>Baltikum (3 Länder)</a:t>
                      </a:r>
                    </a:p>
                  </a:txBody>
                  <a:tcPr marL="8589" marR="8589" marT="8589" marB="8589" anchor="ctr">
                    <a:lnL>
                      <a:noFill/>
                    </a:lnL>
                    <a:lnR>
                      <a:noFill/>
                    </a:lnR>
                    <a:lnT>
                      <a:noFill/>
                    </a:lnT>
                    <a:lnB>
                      <a:noFill/>
                    </a:lnB>
                    <a:noFill/>
                  </a:tcPr>
                </a:tc>
                <a:tc>
                  <a:txBody>
                    <a:bodyPr/>
                    <a:lstStyle/>
                    <a:p>
                      <a:pPr marL="0" algn="ctr">
                        <a:buNone/>
                      </a:pPr>
                      <a:r>
                        <a:rPr lang="de-DE" sz="1600">
                          <a:effectLst/>
                        </a:rPr>
                        <a:t>200</a:t>
                      </a:r>
                    </a:p>
                  </a:txBody>
                  <a:tcPr marL="8589" marR="8589" marT="8589" marB="8589" anchor="ctr">
                    <a:lnL>
                      <a:noFill/>
                    </a:lnL>
                    <a:lnR>
                      <a:noFill/>
                    </a:lnR>
                    <a:lnT>
                      <a:noFill/>
                    </a:lnT>
                    <a:lnB>
                      <a:noFill/>
                    </a:lnB>
                    <a:noFill/>
                  </a:tcPr>
                </a:tc>
                <a:tc>
                  <a:txBody>
                    <a:bodyPr/>
                    <a:lstStyle/>
                    <a:p>
                      <a:pPr marL="0" algn="ctr">
                        <a:buNone/>
                      </a:pPr>
                      <a:r>
                        <a:rPr lang="de-DE" sz="1600">
                          <a:effectLst/>
                        </a:rPr>
                        <a:t>223</a:t>
                      </a:r>
                    </a:p>
                  </a:txBody>
                  <a:tcPr marL="8589" marR="8589" marT="8589" marB="8589" anchor="ctr">
                    <a:lnL>
                      <a:noFill/>
                    </a:lnL>
                    <a:lnR>
                      <a:noFill/>
                    </a:lnR>
                    <a:lnT>
                      <a:noFill/>
                    </a:lnT>
                    <a:lnB>
                      <a:noFill/>
                    </a:lnB>
                    <a:noFill/>
                  </a:tcPr>
                </a:tc>
                <a:extLst>
                  <a:ext uri="{0D108BD9-81ED-4DB2-BD59-A6C34878D82A}">
                    <a16:rowId xmlns:a16="http://schemas.microsoft.com/office/drawing/2014/main" val="2178941883"/>
                  </a:ext>
                </a:extLst>
              </a:tr>
              <a:tr h="202692">
                <a:tc>
                  <a:txBody>
                    <a:bodyPr/>
                    <a:lstStyle/>
                    <a:p>
                      <a:pPr algn="ctr">
                        <a:buNone/>
                      </a:pPr>
                      <a:r>
                        <a:rPr lang="de-DE" sz="1600"/>
                        <a:t> </a:t>
                      </a:r>
                    </a:p>
                  </a:txBody>
                  <a:tcPr marL="8589" marR="8589" marT="8589" marB="8589" anchor="ctr">
                    <a:lnL>
                      <a:noFill/>
                    </a:lnL>
                    <a:lnR>
                      <a:noFill/>
                    </a:lnR>
                    <a:lnT>
                      <a:noFill/>
                    </a:lnT>
                    <a:lnB>
                      <a:noFill/>
                    </a:lnB>
                    <a:noFill/>
                  </a:tcPr>
                </a:tc>
                <a:tc>
                  <a:txBody>
                    <a:bodyPr/>
                    <a:lstStyle/>
                    <a:p>
                      <a:pPr algn="ctr">
                        <a:buNone/>
                      </a:pPr>
                      <a:r>
                        <a:rPr lang="de-DE" sz="1600">
                          <a:effectLst/>
                        </a:rPr>
                        <a:t> </a:t>
                      </a:r>
                    </a:p>
                  </a:txBody>
                  <a:tcPr marL="8589" marR="8589" marT="8589" marB="8589" anchor="ctr">
                    <a:lnL>
                      <a:noFill/>
                    </a:lnL>
                    <a:lnR>
                      <a:noFill/>
                    </a:lnR>
                    <a:lnT>
                      <a:noFill/>
                    </a:lnT>
                    <a:lnB>
                      <a:noFill/>
                    </a:lnB>
                    <a:noFill/>
                  </a:tcPr>
                </a:tc>
                <a:tc>
                  <a:txBody>
                    <a:bodyPr/>
                    <a:lstStyle/>
                    <a:p>
                      <a:pPr algn="ctr">
                        <a:buNone/>
                      </a:pPr>
                      <a:r>
                        <a:rPr lang="de-DE" sz="1600">
                          <a:effectLst/>
                        </a:rPr>
                        <a:t> </a:t>
                      </a:r>
                    </a:p>
                  </a:txBody>
                  <a:tcPr marL="8589" marR="8589" marT="8589" marB="8589" anchor="ctr">
                    <a:lnL>
                      <a:noFill/>
                    </a:lnL>
                    <a:lnR>
                      <a:noFill/>
                    </a:lnR>
                    <a:lnT>
                      <a:noFill/>
                    </a:lnT>
                    <a:lnB>
                      <a:noFill/>
                    </a:lnB>
                    <a:noFill/>
                  </a:tcPr>
                </a:tc>
                <a:extLst>
                  <a:ext uri="{0D108BD9-81ED-4DB2-BD59-A6C34878D82A}">
                    <a16:rowId xmlns:a16="http://schemas.microsoft.com/office/drawing/2014/main" val="918671278"/>
                  </a:ext>
                </a:extLst>
              </a:tr>
              <a:tr h="259721">
                <a:tc>
                  <a:txBody>
                    <a:bodyPr/>
                    <a:lstStyle/>
                    <a:p>
                      <a:pPr algn="ctr">
                        <a:buNone/>
                      </a:pPr>
                      <a:r>
                        <a:rPr lang="de-DE" sz="1600"/>
                        <a:t>Vereinigtes Königreich</a:t>
                      </a:r>
                    </a:p>
                  </a:txBody>
                  <a:tcPr marL="8589" marR="8589" marT="8589" marB="8589" anchor="ctr">
                    <a:lnL>
                      <a:noFill/>
                    </a:lnL>
                    <a:lnR>
                      <a:noFill/>
                    </a:lnR>
                    <a:lnT>
                      <a:noFill/>
                    </a:lnT>
                    <a:lnB>
                      <a:noFill/>
                    </a:lnB>
                    <a:noFill/>
                  </a:tcPr>
                </a:tc>
                <a:tc>
                  <a:txBody>
                    <a:bodyPr/>
                    <a:lstStyle/>
                    <a:p>
                      <a:pPr marL="0" algn="ctr">
                        <a:buNone/>
                      </a:pPr>
                      <a:r>
                        <a:rPr lang="de-DE" sz="1600">
                          <a:effectLst/>
                        </a:rPr>
                        <a:t>174</a:t>
                      </a:r>
                    </a:p>
                  </a:txBody>
                  <a:tcPr marL="8589" marR="8589" marT="8589" marB="8589" anchor="ctr">
                    <a:lnL>
                      <a:noFill/>
                    </a:lnL>
                    <a:lnR>
                      <a:noFill/>
                    </a:lnR>
                    <a:lnT>
                      <a:noFill/>
                    </a:lnT>
                    <a:lnB>
                      <a:noFill/>
                    </a:lnB>
                    <a:noFill/>
                  </a:tcPr>
                </a:tc>
                <a:tc>
                  <a:txBody>
                    <a:bodyPr/>
                    <a:lstStyle/>
                    <a:p>
                      <a:pPr marL="0" algn="ctr">
                        <a:buNone/>
                      </a:pPr>
                      <a:r>
                        <a:rPr lang="de-DE" sz="1600">
                          <a:effectLst/>
                        </a:rPr>
                        <a:t>163</a:t>
                      </a:r>
                    </a:p>
                  </a:txBody>
                  <a:tcPr marL="8589" marR="8589" marT="8589" marB="8589" anchor="ctr">
                    <a:lnL>
                      <a:noFill/>
                    </a:lnL>
                    <a:lnR>
                      <a:noFill/>
                    </a:lnR>
                    <a:lnT>
                      <a:noFill/>
                    </a:lnT>
                    <a:lnB>
                      <a:noFill/>
                    </a:lnB>
                    <a:noFill/>
                  </a:tcPr>
                </a:tc>
                <a:extLst>
                  <a:ext uri="{0D108BD9-81ED-4DB2-BD59-A6C34878D82A}">
                    <a16:rowId xmlns:a16="http://schemas.microsoft.com/office/drawing/2014/main" val="3203216147"/>
                  </a:ext>
                </a:extLst>
              </a:tr>
            </a:tbl>
          </a:graphicData>
        </a:graphic>
      </p:graphicFrame>
      <p:sp>
        <p:nvSpPr>
          <p:cNvPr id="6" name="Textfeld 5">
            <a:extLst>
              <a:ext uri="{FF2B5EF4-FFF2-40B4-BE49-F238E27FC236}">
                <a16:creationId xmlns:a16="http://schemas.microsoft.com/office/drawing/2014/main" id="{D2AC7F51-C6FB-950F-5F61-EAE7B6B36715}"/>
              </a:ext>
            </a:extLst>
          </p:cNvPr>
          <p:cNvSpPr txBox="1"/>
          <p:nvPr/>
        </p:nvSpPr>
        <p:spPr>
          <a:xfrm>
            <a:off x="558800" y="4918890"/>
            <a:ext cx="4572000" cy="215444"/>
          </a:xfrm>
          <a:prstGeom prst="rect">
            <a:avLst/>
          </a:prstGeom>
          <a:noFill/>
        </p:spPr>
        <p:txBody>
          <a:bodyPr wrap="square">
            <a:spAutoFit/>
          </a:bodyPr>
          <a:lstStyle/>
          <a:p>
            <a:r>
              <a:rPr lang="de-DE" sz="800">
                <a:hlinkClick r:id="rId2"/>
              </a:rPr>
              <a:t>hafer-die-alleskoerner</a:t>
            </a:r>
            <a:endParaRPr lang="de-DE" sz="800"/>
          </a:p>
        </p:txBody>
      </p:sp>
    </p:spTree>
    <p:extLst>
      <p:ext uri="{BB962C8B-B14F-4D97-AF65-F5344CB8AC3E}">
        <p14:creationId xmlns:p14="http://schemas.microsoft.com/office/powerpoint/2010/main" val="1674827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789CEDB-16E4-E416-EB04-D0AC5CACAD1C}"/>
              </a:ext>
            </a:extLst>
          </p:cNvPr>
          <p:cNvSpPr>
            <a:spLocks noGrp="1"/>
          </p:cNvSpPr>
          <p:nvPr>
            <p:ph type="body" sz="quarter" idx="12"/>
          </p:nvPr>
        </p:nvSpPr>
        <p:spPr/>
        <p:txBody>
          <a:bodyPr/>
          <a:lstStyle/>
          <a:p>
            <a:r>
              <a:rPr lang="de-DE"/>
              <a:t>Haferanbau in Deutschland</a:t>
            </a:r>
          </a:p>
        </p:txBody>
      </p:sp>
      <p:sp>
        <p:nvSpPr>
          <p:cNvPr id="3" name="Textplatzhalter 2">
            <a:extLst>
              <a:ext uri="{FF2B5EF4-FFF2-40B4-BE49-F238E27FC236}">
                <a16:creationId xmlns:a16="http://schemas.microsoft.com/office/drawing/2014/main" id="{9EEAC28E-AA7A-FAB1-CF22-344F9C20B1A1}"/>
              </a:ext>
            </a:extLst>
          </p:cNvPr>
          <p:cNvSpPr>
            <a:spLocks noGrp="1"/>
          </p:cNvSpPr>
          <p:nvPr>
            <p:ph type="body" sz="quarter" idx="13"/>
          </p:nvPr>
        </p:nvSpPr>
        <p:spPr>
          <a:xfrm>
            <a:off x="971550" y="1043941"/>
            <a:ext cx="4006850" cy="3535680"/>
          </a:xfrm>
        </p:spPr>
        <p:txBody>
          <a:bodyPr/>
          <a:lstStyle/>
          <a:p>
            <a:r>
              <a:rPr lang="de-DE"/>
              <a:t>Traditionell bei 700 – 900 mm</a:t>
            </a:r>
          </a:p>
          <a:p>
            <a:r>
              <a:rPr lang="de-DE"/>
              <a:t>Fokus auf nicht Weizenfähige Standorte</a:t>
            </a:r>
          </a:p>
        </p:txBody>
      </p:sp>
      <p:pic>
        <p:nvPicPr>
          <p:cNvPr id="5" name="Grafik 4" descr="Ein Bild, das Text, Buch, Karte, Papier enthält.&#10;&#10;KI-generierte Inhalte können fehlerhaft sein.">
            <a:extLst>
              <a:ext uri="{FF2B5EF4-FFF2-40B4-BE49-F238E27FC236}">
                <a16:creationId xmlns:a16="http://schemas.microsoft.com/office/drawing/2014/main" id="{1C5C0C7C-9C55-6381-5807-2794646D5642}"/>
              </a:ext>
            </a:extLst>
          </p:cNvPr>
          <p:cNvPicPr>
            <a:picLocks noChangeAspect="1"/>
          </p:cNvPicPr>
          <p:nvPr/>
        </p:nvPicPr>
        <p:blipFill>
          <a:blip r:embed="rId2"/>
          <a:stretch>
            <a:fillRect/>
          </a:stretch>
        </p:blipFill>
        <p:spPr>
          <a:xfrm>
            <a:off x="5070931" y="0"/>
            <a:ext cx="3857625" cy="5143500"/>
          </a:xfrm>
          <a:prstGeom prst="rect">
            <a:avLst/>
          </a:prstGeom>
        </p:spPr>
      </p:pic>
      <p:sp>
        <p:nvSpPr>
          <p:cNvPr id="6" name="Textfeld 5">
            <a:extLst>
              <a:ext uri="{FF2B5EF4-FFF2-40B4-BE49-F238E27FC236}">
                <a16:creationId xmlns:a16="http://schemas.microsoft.com/office/drawing/2014/main" id="{E12CEEEC-4F4A-78FB-B799-873E0D788421}"/>
              </a:ext>
            </a:extLst>
          </p:cNvPr>
          <p:cNvSpPr txBox="1"/>
          <p:nvPr/>
        </p:nvSpPr>
        <p:spPr>
          <a:xfrm rot="16200000">
            <a:off x="6750278" y="2749778"/>
            <a:ext cx="4572000" cy="215444"/>
          </a:xfrm>
          <a:prstGeom prst="rect">
            <a:avLst/>
          </a:prstGeom>
          <a:noFill/>
        </p:spPr>
        <p:txBody>
          <a:bodyPr wrap="square">
            <a:spAutoFit/>
          </a:bodyPr>
          <a:lstStyle/>
          <a:p>
            <a:pPr>
              <a:buNone/>
            </a:pPr>
            <a:r>
              <a:rPr lang="de-DE" sz="800">
                <a:effectLst/>
              </a:rPr>
              <a:t>Reiner, L. &amp; Deutsche Landwirtschafts-Gesellschaft (Hrsg.). (1983). </a:t>
            </a:r>
            <a:r>
              <a:rPr lang="de-DE" sz="800" i="1">
                <a:effectLst/>
              </a:rPr>
              <a:t>Hafer aktuell</a:t>
            </a:r>
            <a:r>
              <a:rPr lang="de-DE" sz="800">
                <a:effectLst/>
              </a:rPr>
              <a:t>. DLG-Verl.</a:t>
            </a:r>
          </a:p>
        </p:txBody>
      </p:sp>
    </p:spTree>
    <p:extLst>
      <p:ext uri="{BB962C8B-B14F-4D97-AF65-F5344CB8AC3E}">
        <p14:creationId xmlns:p14="http://schemas.microsoft.com/office/powerpoint/2010/main" val="1996098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C2852F7-6C45-323F-CA0A-CDE25CB83A5B}"/>
              </a:ext>
            </a:extLst>
          </p:cNvPr>
          <p:cNvSpPr>
            <a:spLocks noGrp="1"/>
          </p:cNvSpPr>
          <p:nvPr>
            <p:ph type="body" sz="quarter" idx="12"/>
          </p:nvPr>
        </p:nvSpPr>
        <p:spPr/>
        <p:txBody>
          <a:bodyPr/>
          <a:lstStyle/>
          <a:p>
            <a:r>
              <a:rPr lang="de-DE"/>
              <a:t>Hafer in D heute – Erntemenge in t</a:t>
            </a:r>
          </a:p>
        </p:txBody>
      </p:sp>
      <p:graphicFrame>
        <p:nvGraphicFramePr>
          <p:cNvPr id="4" name="Tabelle 3">
            <a:extLst>
              <a:ext uri="{FF2B5EF4-FFF2-40B4-BE49-F238E27FC236}">
                <a16:creationId xmlns:a16="http://schemas.microsoft.com/office/drawing/2014/main" id="{A010B198-AD61-2EB1-2A8D-00065CB07F16}"/>
              </a:ext>
            </a:extLst>
          </p:cNvPr>
          <p:cNvGraphicFramePr>
            <a:graphicFrameLocks noGrp="1"/>
          </p:cNvGraphicFramePr>
          <p:nvPr>
            <p:extLst>
              <p:ext uri="{D42A27DB-BD31-4B8C-83A1-F6EECF244321}">
                <p14:modId xmlns:p14="http://schemas.microsoft.com/office/powerpoint/2010/main" val="2618931590"/>
              </p:ext>
            </p:extLst>
          </p:nvPr>
        </p:nvGraphicFramePr>
        <p:xfrm>
          <a:off x="1338690" y="722292"/>
          <a:ext cx="6699719" cy="4177920"/>
        </p:xfrm>
        <a:graphic>
          <a:graphicData uri="http://schemas.openxmlformats.org/drawingml/2006/table">
            <a:tbl>
              <a:tblPr>
                <a:tableStyleId>{69012ECD-51FC-41F1-AA8D-1B2483CD663E}</a:tableStyleId>
              </a:tblPr>
              <a:tblGrid>
                <a:gridCol w="2280379">
                  <a:extLst>
                    <a:ext uri="{9D8B030D-6E8A-4147-A177-3AD203B41FA5}">
                      <a16:colId xmlns:a16="http://schemas.microsoft.com/office/drawing/2014/main" val="783118001"/>
                    </a:ext>
                  </a:extLst>
                </a:gridCol>
                <a:gridCol w="1184383">
                  <a:extLst>
                    <a:ext uri="{9D8B030D-6E8A-4147-A177-3AD203B41FA5}">
                      <a16:colId xmlns:a16="http://schemas.microsoft.com/office/drawing/2014/main" val="1342989177"/>
                    </a:ext>
                  </a:extLst>
                </a:gridCol>
                <a:gridCol w="1184383">
                  <a:extLst>
                    <a:ext uri="{9D8B030D-6E8A-4147-A177-3AD203B41FA5}">
                      <a16:colId xmlns:a16="http://schemas.microsoft.com/office/drawing/2014/main" val="320358265"/>
                    </a:ext>
                  </a:extLst>
                </a:gridCol>
                <a:gridCol w="1025287">
                  <a:extLst>
                    <a:ext uri="{9D8B030D-6E8A-4147-A177-3AD203B41FA5}">
                      <a16:colId xmlns:a16="http://schemas.microsoft.com/office/drawing/2014/main" val="2842162032"/>
                    </a:ext>
                  </a:extLst>
                </a:gridCol>
                <a:gridCol w="1025287">
                  <a:extLst>
                    <a:ext uri="{9D8B030D-6E8A-4147-A177-3AD203B41FA5}">
                      <a16:colId xmlns:a16="http://schemas.microsoft.com/office/drawing/2014/main" val="2699381349"/>
                    </a:ext>
                  </a:extLst>
                </a:gridCol>
              </a:tblGrid>
              <a:tr h="217487">
                <a:tc>
                  <a:txBody>
                    <a:bodyPr/>
                    <a:lstStyle/>
                    <a:p>
                      <a:pPr algn="ctr">
                        <a:buNone/>
                      </a:pPr>
                      <a:r>
                        <a:rPr lang="de-DE" sz="1600" b="1">
                          <a:effectLst/>
                        </a:rPr>
                        <a:t>Bundesland</a:t>
                      </a:r>
                      <a:endParaRPr lang="de-DE" sz="1600">
                        <a:effectLst/>
                      </a:endParaRPr>
                    </a:p>
                  </a:txBody>
                  <a:tcPr marL="9216" marR="9216" marT="9216" marB="9216" anchor="ctr"/>
                </a:tc>
                <a:tc>
                  <a:txBody>
                    <a:bodyPr/>
                    <a:lstStyle/>
                    <a:p>
                      <a:pPr algn="ctr">
                        <a:buNone/>
                      </a:pPr>
                      <a:r>
                        <a:rPr lang="de-DE" sz="1600" b="1">
                          <a:effectLst/>
                        </a:rPr>
                        <a:t>2021</a:t>
                      </a:r>
                      <a:endParaRPr lang="de-DE" sz="1600">
                        <a:effectLst/>
                      </a:endParaRPr>
                    </a:p>
                  </a:txBody>
                  <a:tcPr marL="9216" marR="9216" marT="9216" marB="9216" anchor="ctr"/>
                </a:tc>
                <a:tc>
                  <a:txBody>
                    <a:bodyPr/>
                    <a:lstStyle/>
                    <a:p>
                      <a:pPr algn="ctr">
                        <a:buNone/>
                      </a:pPr>
                      <a:r>
                        <a:rPr lang="de-DE" sz="1600" b="1">
                          <a:effectLst/>
                        </a:rPr>
                        <a:t>2022</a:t>
                      </a:r>
                      <a:endParaRPr lang="de-DE" sz="1600">
                        <a:effectLst/>
                      </a:endParaRPr>
                    </a:p>
                  </a:txBody>
                  <a:tcPr marL="9216" marR="9216" marT="9216" marB="9216" anchor="ctr"/>
                </a:tc>
                <a:tc>
                  <a:txBody>
                    <a:bodyPr/>
                    <a:lstStyle/>
                    <a:p>
                      <a:pPr algn="ctr">
                        <a:buNone/>
                      </a:pPr>
                      <a:r>
                        <a:rPr lang="de-DE" sz="1600" b="1">
                          <a:effectLst/>
                        </a:rPr>
                        <a:t>2023</a:t>
                      </a:r>
                      <a:endParaRPr lang="de-DE" sz="1600">
                        <a:effectLst/>
                      </a:endParaRPr>
                    </a:p>
                  </a:txBody>
                  <a:tcPr marL="9216" marR="9216" marT="9216" marB="9216" anchor="ctr"/>
                </a:tc>
                <a:tc>
                  <a:txBody>
                    <a:bodyPr/>
                    <a:lstStyle/>
                    <a:p>
                      <a:pPr algn="ctr">
                        <a:buNone/>
                      </a:pPr>
                      <a:r>
                        <a:rPr lang="de-DE" sz="1600" b="1">
                          <a:effectLst/>
                        </a:rPr>
                        <a:t>2024</a:t>
                      </a:r>
                      <a:endParaRPr lang="de-DE" sz="1600">
                        <a:effectLst/>
                      </a:endParaRPr>
                    </a:p>
                  </a:txBody>
                  <a:tcPr marL="9216" marR="9216" marT="9216" marB="9216" anchor="ctr"/>
                </a:tc>
                <a:extLst>
                  <a:ext uri="{0D108BD9-81ED-4DB2-BD59-A6C34878D82A}">
                    <a16:rowId xmlns:a16="http://schemas.microsoft.com/office/drawing/2014/main" val="1343623320"/>
                  </a:ext>
                </a:extLst>
              </a:tr>
              <a:tr h="217487">
                <a:tc>
                  <a:txBody>
                    <a:bodyPr/>
                    <a:lstStyle/>
                    <a:p>
                      <a:pPr algn="ctr">
                        <a:buNone/>
                      </a:pPr>
                      <a:r>
                        <a:rPr lang="de-DE" sz="1600">
                          <a:effectLst/>
                        </a:rPr>
                        <a:t>Baden-Württemberg</a:t>
                      </a:r>
                    </a:p>
                  </a:txBody>
                  <a:tcPr marL="9216" marR="9216" marT="9216" marB="9216" anchor="ctr"/>
                </a:tc>
                <a:tc>
                  <a:txBody>
                    <a:bodyPr/>
                    <a:lstStyle/>
                    <a:p>
                      <a:pPr algn="ctr">
                        <a:buNone/>
                      </a:pPr>
                      <a:r>
                        <a:rPr lang="de-DE" sz="1600">
                          <a:effectLst/>
                        </a:rPr>
                        <a:t>97.300</a:t>
                      </a:r>
                    </a:p>
                  </a:txBody>
                  <a:tcPr marL="9216" marR="9216" marT="9216" marB="9216" anchor="ctr"/>
                </a:tc>
                <a:tc>
                  <a:txBody>
                    <a:bodyPr/>
                    <a:lstStyle/>
                    <a:p>
                      <a:pPr algn="ctr">
                        <a:buNone/>
                      </a:pPr>
                      <a:r>
                        <a:rPr lang="de-DE" sz="1600">
                          <a:effectLst/>
                        </a:rPr>
                        <a:t>96.000</a:t>
                      </a:r>
                    </a:p>
                  </a:txBody>
                  <a:tcPr marL="9216" marR="9216" marT="9216" marB="9216" anchor="ctr"/>
                </a:tc>
                <a:tc>
                  <a:txBody>
                    <a:bodyPr/>
                    <a:lstStyle/>
                    <a:p>
                      <a:pPr algn="ctr">
                        <a:buNone/>
                      </a:pPr>
                      <a:r>
                        <a:rPr lang="de-DE" sz="1600">
                          <a:effectLst/>
                        </a:rPr>
                        <a:t>70.900</a:t>
                      </a:r>
                    </a:p>
                  </a:txBody>
                  <a:tcPr marL="9216" marR="9216" marT="9216" marB="9216" anchor="ctr"/>
                </a:tc>
                <a:tc>
                  <a:txBody>
                    <a:bodyPr/>
                    <a:lstStyle/>
                    <a:p>
                      <a:pPr algn="ctr">
                        <a:buNone/>
                      </a:pPr>
                      <a:r>
                        <a:rPr lang="de-DE" sz="1600">
                          <a:effectLst/>
                        </a:rPr>
                        <a:t>82.900</a:t>
                      </a:r>
                    </a:p>
                  </a:txBody>
                  <a:tcPr marL="9216" marR="9216" marT="9216" marB="9216" anchor="ctr"/>
                </a:tc>
                <a:extLst>
                  <a:ext uri="{0D108BD9-81ED-4DB2-BD59-A6C34878D82A}">
                    <a16:rowId xmlns:a16="http://schemas.microsoft.com/office/drawing/2014/main" val="1059411077"/>
                  </a:ext>
                </a:extLst>
              </a:tr>
              <a:tr h="217487">
                <a:tc>
                  <a:txBody>
                    <a:bodyPr/>
                    <a:lstStyle/>
                    <a:p>
                      <a:pPr algn="ctr">
                        <a:buNone/>
                      </a:pPr>
                      <a:r>
                        <a:rPr lang="de-DE" sz="1600">
                          <a:effectLst/>
                        </a:rPr>
                        <a:t>Bayern</a:t>
                      </a:r>
                    </a:p>
                  </a:txBody>
                  <a:tcPr marL="9216" marR="9216" marT="9216" marB="9216" anchor="ctr"/>
                </a:tc>
                <a:tc>
                  <a:txBody>
                    <a:bodyPr/>
                    <a:lstStyle/>
                    <a:p>
                      <a:pPr algn="ctr">
                        <a:buNone/>
                      </a:pPr>
                      <a:r>
                        <a:rPr lang="de-DE" sz="1600">
                          <a:effectLst/>
                        </a:rPr>
                        <a:t>152.200</a:t>
                      </a:r>
                    </a:p>
                  </a:txBody>
                  <a:tcPr marL="9216" marR="9216" marT="9216" marB="9216" anchor="ctr"/>
                </a:tc>
                <a:tc>
                  <a:txBody>
                    <a:bodyPr/>
                    <a:lstStyle/>
                    <a:p>
                      <a:pPr algn="ctr">
                        <a:buNone/>
                      </a:pPr>
                      <a:r>
                        <a:rPr lang="de-DE" sz="1600">
                          <a:effectLst/>
                        </a:rPr>
                        <a:t>135.900</a:t>
                      </a:r>
                    </a:p>
                  </a:txBody>
                  <a:tcPr marL="9216" marR="9216" marT="9216" marB="9216" anchor="ctr"/>
                </a:tc>
                <a:tc>
                  <a:txBody>
                    <a:bodyPr/>
                    <a:lstStyle/>
                    <a:p>
                      <a:pPr algn="ctr">
                        <a:buNone/>
                      </a:pPr>
                      <a:r>
                        <a:rPr lang="de-DE" sz="1600">
                          <a:effectLst/>
                        </a:rPr>
                        <a:t>76.900</a:t>
                      </a:r>
                    </a:p>
                  </a:txBody>
                  <a:tcPr marL="9216" marR="9216" marT="9216" marB="9216" anchor="ctr"/>
                </a:tc>
                <a:tc>
                  <a:txBody>
                    <a:bodyPr/>
                    <a:lstStyle/>
                    <a:p>
                      <a:pPr algn="ctr">
                        <a:buNone/>
                      </a:pPr>
                      <a:r>
                        <a:rPr lang="de-DE" sz="1600">
                          <a:effectLst/>
                        </a:rPr>
                        <a:t>104.900</a:t>
                      </a:r>
                    </a:p>
                  </a:txBody>
                  <a:tcPr marL="9216" marR="9216" marT="9216" marB="9216" anchor="ctr"/>
                </a:tc>
                <a:extLst>
                  <a:ext uri="{0D108BD9-81ED-4DB2-BD59-A6C34878D82A}">
                    <a16:rowId xmlns:a16="http://schemas.microsoft.com/office/drawing/2014/main" val="3821201685"/>
                  </a:ext>
                </a:extLst>
              </a:tr>
              <a:tr h="217487">
                <a:tc>
                  <a:txBody>
                    <a:bodyPr/>
                    <a:lstStyle/>
                    <a:p>
                      <a:pPr algn="ctr">
                        <a:buNone/>
                      </a:pPr>
                      <a:r>
                        <a:rPr lang="de-DE" sz="1600">
                          <a:effectLst/>
                        </a:rPr>
                        <a:t>Brandenburg</a:t>
                      </a:r>
                    </a:p>
                  </a:txBody>
                  <a:tcPr marL="9216" marR="9216" marT="9216" marB="9216" anchor="ctr"/>
                </a:tc>
                <a:tc>
                  <a:txBody>
                    <a:bodyPr/>
                    <a:lstStyle/>
                    <a:p>
                      <a:pPr algn="ctr">
                        <a:buNone/>
                      </a:pPr>
                      <a:r>
                        <a:rPr lang="de-DE" sz="1600">
                          <a:effectLst/>
                        </a:rPr>
                        <a:t>45.700</a:t>
                      </a:r>
                    </a:p>
                  </a:txBody>
                  <a:tcPr marL="9216" marR="9216" marT="9216" marB="9216" anchor="ctr"/>
                </a:tc>
                <a:tc>
                  <a:txBody>
                    <a:bodyPr/>
                    <a:lstStyle/>
                    <a:p>
                      <a:pPr algn="ctr">
                        <a:buNone/>
                      </a:pPr>
                      <a:r>
                        <a:rPr lang="de-DE" sz="1600">
                          <a:effectLst/>
                        </a:rPr>
                        <a:t>38.000</a:t>
                      </a:r>
                    </a:p>
                  </a:txBody>
                  <a:tcPr marL="9216" marR="9216" marT="9216" marB="9216" anchor="ctr"/>
                </a:tc>
                <a:tc>
                  <a:txBody>
                    <a:bodyPr/>
                    <a:lstStyle/>
                    <a:p>
                      <a:pPr algn="ctr">
                        <a:buNone/>
                      </a:pPr>
                      <a:r>
                        <a:rPr lang="de-DE" sz="1600">
                          <a:effectLst/>
                        </a:rPr>
                        <a:t>26.200</a:t>
                      </a:r>
                    </a:p>
                  </a:txBody>
                  <a:tcPr marL="9216" marR="9216" marT="9216" marB="9216" anchor="ctr"/>
                </a:tc>
                <a:tc>
                  <a:txBody>
                    <a:bodyPr/>
                    <a:lstStyle/>
                    <a:p>
                      <a:pPr algn="ctr">
                        <a:buNone/>
                      </a:pPr>
                      <a:r>
                        <a:rPr lang="de-DE" sz="1600">
                          <a:effectLst/>
                        </a:rPr>
                        <a:t>47.000</a:t>
                      </a:r>
                    </a:p>
                  </a:txBody>
                  <a:tcPr marL="9216" marR="9216" marT="9216" marB="9216" anchor="ctr"/>
                </a:tc>
                <a:extLst>
                  <a:ext uri="{0D108BD9-81ED-4DB2-BD59-A6C34878D82A}">
                    <a16:rowId xmlns:a16="http://schemas.microsoft.com/office/drawing/2014/main" val="3731052814"/>
                  </a:ext>
                </a:extLst>
              </a:tr>
              <a:tr h="217487">
                <a:tc>
                  <a:txBody>
                    <a:bodyPr/>
                    <a:lstStyle/>
                    <a:p>
                      <a:pPr algn="ctr">
                        <a:buNone/>
                      </a:pPr>
                      <a:r>
                        <a:rPr lang="de-DE" sz="1600">
                          <a:effectLst/>
                        </a:rPr>
                        <a:t>Hessen</a:t>
                      </a:r>
                    </a:p>
                  </a:txBody>
                  <a:tcPr marL="9216" marR="9216" marT="9216" marB="9216" anchor="ctr"/>
                </a:tc>
                <a:tc>
                  <a:txBody>
                    <a:bodyPr/>
                    <a:lstStyle/>
                    <a:p>
                      <a:pPr algn="ctr">
                        <a:buNone/>
                      </a:pPr>
                      <a:r>
                        <a:rPr lang="de-DE" sz="1600">
                          <a:effectLst/>
                        </a:rPr>
                        <a:t>43.800</a:t>
                      </a:r>
                    </a:p>
                  </a:txBody>
                  <a:tcPr marL="9216" marR="9216" marT="9216" marB="9216" anchor="ctr"/>
                </a:tc>
                <a:tc>
                  <a:txBody>
                    <a:bodyPr/>
                    <a:lstStyle/>
                    <a:p>
                      <a:pPr algn="ctr">
                        <a:buNone/>
                      </a:pPr>
                      <a:r>
                        <a:rPr lang="de-DE" sz="1600">
                          <a:effectLst/>
                        </a:rPr>
                        <a:t>44.400</a:t>
                      </a:r>
                    </a:p>
                  </a:txBody>
                  <a:tcPr marL="9216" marR="9216" marT="9216" marB="9216" anchor="ctr"/>
                </a:tc>
                <a:tc>
                  <a:txBody>
                    <a:bodyPr/>
                    <a:lstStyle/>
                    <a:p>
                      <a:pPr algn="ctr">
                        <a:buNone/>
                      </a:pPr>
                      <a:r>
                        <a:rPr lang="de-DE" sz="1600">
                          <a:effectLst/>
                        </a:rPr>
                        <a:t>29.400</a:t>
                      </a:r>
                    </a:p>
                  </a:txBody>
                  <a:tcPr marL="9216" marR="9216" marT="9216" marB="9216" anchor="ctr"/>
                </a:tc>
                <a:tc>
                  <a:txBody>
                    <a:bodyPr/>
                    <a:lstStyle/>
                    <a:p>
                      <a:pPr algn="ctr">
                        <a:buNone/>
                      </a:pPr>
                      <a:r>
                        <a:rPr lang="de-DE" sz="1600">
                          <a:effectLst/>
                        </a:rPr>
                        <a:t>39.500</a:t>
                      </a:r>
                    </a:p>
                  </a:txBody>
                  <a:tcPr marL="9216" marR="9216" marT="9216" marB="9216" anchor="ctr"/>
                </a:tc>
                <a:extLst>
                  <a:ext uri="{0D108BD9-81ED-4DB2-BD59-A6C34878D82A}">
                    <a16:rowId xmlns:a16="http://schemas.microsoft.com/office/drawing/2014/main" val="4194909791"/>
                  </a:ext>
                </a:extLst>
              </a:tr>
              <a:tr h="217487">
                <a:tc>
                  <a:txBody>
                    <a:bodyPr/>
                    <a:lstStyle/>
                    <a:p>
                      <a:pPr algn="ctr">
                        <a:buNone/>
                      </a:pPr>
                      <a:r>
                        <a:rPr lang="de-DE" sz="1600">
                          <a:effectLst/>
                        </a:rPr>
                        <a:t>Mecklenburg-Vorpommern</a:t>
                      </a:r>
                    </a:p>
                  </a:txBody>
                  <a:tcPr marL="9216" marR="9216" marT="9216" marB="9216" anchor="ctr"/>
                </a:tc>
                <a:tc>
                  <a:txBody>
                    <a:bodyPr/>
                    <a:lstStyle/>
                    <a:p>
                      <a:pPr algn="ctr">
                        <a:buNone/>
                      </a:pPr>
                      <a:r>
                        <a:rPr lang="de-DE" sz="1600">
                          <a:effectLst/>
                        </a:rPr>
                        <a:t>44.100</a:t>
                      </a:r>
                    </a:p>
                  </a:txBody>
                  <a:tcPr marL="9216" marR="9216" marT="9216" marB="9216" anchor="ctr"/>
                </a:tc>
                <a:tc>
                  <a:txBody>
                    <a:bodyPr/>
                    <a:lstStyle/>
                    <a:p>
                      <a:pPr algn="ctr">
                        <a:buNone/>
                      </a:pPr>
                      <a:r>
                        <a:rPr lang="de-DE" sz="1600">
                          <a:effectLst/>
                        </a:rPr>
                        <a:t>42.600</a:t>
                      </a:r>
                    </a:p>
                  </a:txBody>
                  <a:tcPr marL="9216" marR="9216" marT="9216" marB="9216" anchor="ctr"/>
                </a:tc>
                <a:tc>
                  <a:txBody>
                    <a:bodyPr/>
                    <a:lstStyle/>
                    <a:p>
                      <a:pPr algn="ctr">
                        <a:buNone/>
                      </a:pPr>
                      <a:r>
                        <a:rPr lang="de-DE" sz="1600">
                          <a:effectLst/>
                        </a:rPr>
                        <a:t>30.100</a:t>
                      </a:r>
                    </a:p>
                  </a:txBody>
                  <a:tcPr marL="9216" marR="9216" marT="9216" marB="9216" anchor="ctr"/>
                </a:tc>
                <a:tc>
                  <a:txBody>
                    <a:bodyPr/>
                    <a:lstStyle/>
                    <a:p>
                      <a:pPr algn="ctr">
                        <a:buNone/>
                      </a:pPr>
                      <a:r>
                        <a:rPr lang="de-DE" sz="1600">
                          <a:effectLst/>
                        </a:rPr>
                        <a:t>45.500</a:t>
                      </a:r>
                    </a:p>
                  </a:txBody>
                  <a:tcPr marL="9216" marR="9216" marT="9216" marB="9216" anchor="ctr"/>
                </a:tc>
                <a:extLst>
                  <a:ext uri="{0D108BD9-81ED-4DB2-BD59-A6C34878D82A}">
                    <a16:rowId xmlns:a16="http://schemas.microsoft.com/office/drawing/2014/main" val="852633949"/>
                  </a:ext>
                </a:extLst>
              </a:tr>
              <a:tr h="217487">
                <a:tc>
                  <a:txBody>
                    <a:bodyPr/>
                    <a:lstStyle/>
                    <a:p>
                      <a:pPr algn="ctr">
                        <a:buNone/>
                      </a:pPr>
                      <a:r>
                        <a:rPr lang="de-DE" sz="1600">
                          <a:effectLst/>
                        </a:rPr>
                        <a:t>Niedersachsen</a:t>
                      </a:r>
                    </a:p>
                  </a:txBody>
                  <a:tcPr marL="9216" marR="9216" marT="9216" marB="9216" anchor="ctr"/>
                </a:tc>
                <a:tc>
                  <a:txBody>
                    <a:bodyPr/>
                    <a:lstStyle/>
                    <a:p>
                      <a:pPr algn="ctr">
                        <a:buNone/>
                      </a:pPr>
                      <a:r>
                        <a:rPr lang="de-DE" sz="1600">
                          <a:effectLst/>
                        </a:rPr>
                        <a:t>67.300</a:t>
                      </a:r>
                    </a:p>
                  </a:txBody>
                  <a:tcPr marL="9216" marR="9216" marT="9216" marB="9216" anchor="ctr"/>
                </a:tc>
                <a:tc>
                  <a:txBody>
                    <a:bodyPr/>
                    <a:lstStyle/>
                    <a:p>
                      <a:pPr algn="ctr">
                        <a:buNone/>
                      </a:pPr>
                      <a:r>
                        <a:rPr lang="de-DE" sz="1600">
                          <a:effectLst/>
                        </a:rPr>
                        <a:t>75.200</a:t>
                      </a:r>
                    </a:p>
                  </a:txBody>
                  <a:tcPr marL="9216" marR="9216" marT="9216" marB="9216" anchor="ctr"/>
                </a:tc>
                <a:tc>
                  <a:txBody>
                    <a:bodyPr/>
                    <a:lstStyle/>
                    <a:p>
                      <a:pPr algn="ctr">
                        <a:buNone/>
                      </a:pPr>
                      <a:r>
                        <a:rPr lang="de-DE" sz="1600">
                          <a:effectLst/>
                        </a:rPr>
                        <a:t>38.800</a:t>
                      </a:r>
                    </a:p>
                  </a:txBody>
                  <a:tcPr marL="9216" marR="9216" marT="9216" marB="9216" anchor="ctr"/>
                </a:tc>
                <a:tc>
                  <a:txBody>
                    <a:bodyPr/>
                    <a:lstStyle/>
                    <a:p>
                      <a:pPr algn="ctr">
                        <a:buNone/>
                      </a:pPr>
                      <a:r>
                        <a:rPr lang="de-DE" sz="1600">
                          <a:effectLst/>
                        </a:rPr>
                        <a:t>40.500</a:t>
                      </a:r>
                    </a:p>
                  </a:txBody>
                  <a:tcPr marL="9216" marR="9216" marT="9216" marB="9216" anchor="ctr"/>
                </a:tc>
                <a:extLst>
                  <a:ext uri="{0D108BD9-81ED-4DB2-BD59-A6C34878D82A}">
                    <a16:rowId xmlns:a16="http://schemas.microsoft.com/office/drawing/2014/main" val="1782586282"/>
                  </a:ext>
                </a:extLst>
              </a:tr>
              <a:tr h="217487">
                <a:tc>
                  <a:txBody>
                    <a:bodyPr/>
                    <a:lstStyle/>
                    <a:p>
                      <a:pPr algn="ctr">
                        <a:buNone/>
                      </a:pPr>
                      <a:r>
                        <a:rPr lang="de-DE" sz="1600">
                          <a:effectLst/>
                        </a:rPr>
                        <a:t>Nordrhein-Westfalen</a:t>
                      </a:r>
                    </a:p>
                  </a:txBody>
                  <a:tcPr marL="9216" marR="9216" marT="9216" marB="9216" anchor="ctr"/>
                </a:tc>
                <a:tc>
                  <a:txBody>
                    <a:bodyPr/>
                    <a:lstStyle/>
                    <a:p>
                      <a:pPr algn="ctr">
                        <a:buNone/>
                      </a:pPr>
                      <a:r>
                        <a:rPr lang="de-DE" sz="1600">
                          <a:effectLst/>
                        </a:rPr>
                        <a:t>35.000</a:t>
                      </a:r>
                    </a:p>
                  </a:txBody>
                  <a:tcPr marL="9216" marR="9216" marT="9216" marB="9216" anchor="ctr"/>
                </a:tc>
                <a:tc>
                  <a:txBody>
                    <a:bodyPr/>
                    <a:lstStyle/>
                    <a:p>
                      <a:pPr algn="ctr">
                        <a:buNone/>
                      </a:pPr>
                      <a:r>
                        <a:rPr lang="de-DE" sz="1600">
                          <a:effectLst/>
                        </a:rPr>
                        <a:t>41.200</a:t>
                      </a:r>
                    </a:p>
                  </a:txBody>
                  <a:tcPr marL="9216" marR="9216" marT="9216" marB="9216" anchor="ctr"/>
                </a:tc>
                <a:tc>
                  <a:txBody>
                    <a:bodyPr/>
                    <a:lstStyle/>
                    <a:p>
                      <a:pPr algn="ctr">
                        <a:buNone/>
                      </a:pPr>
                      <a:r>
                        <a:rPr lang="de-DE" sz="1600">
                          <a:effectLst/>
                        </a:rPr>
                        <a:t>25.200</a:t>
                      </a:r>
                    </a:p>
                  </a:txBody>
                  <a:tcPr marL="9216" marR="9216" marT="9216" marB="9216" anchor="ctr"/>
                </a:tc>
                <a:tc>
                  <a:txBody>
                    <a:bodyPr/>
                    <a:lstStyle/>
                    <a:p>
                      <a:pPr algn="ctr">
                        <a:buNone/>
                      </a:pPr>
                      <a:r>
                        <a:rPr lang="de-DE" sz="1600">
                          <a:effectLst/>
                        </a:rPr>
                        <a:t>40.500</a:t>
                      </a:r>
                    </a:p>
                  </a:txBody>
                  <a:tcPr marL="9216" marR="9216" marT="9216" marB="9216" anchor="ctr"/>
                </a:tc>
                <a:extLst>
                  <a:ext uri="{0D108BD9-81ED-4DB2-BD59-A6C34878D82A}">
                    <a16:rowId xmlns:a16="http://schemas.microsoft.com/office/drawing/2014/main" val="3976396752"/>
                  </a:ext>
                </a:extLst>
              </a:tr>
              <a:tr h="217487">
                <a:tc>
                  <a:txBody>
                    <a:bodyPr/>
                    <a:lstStyle/>
                    <a:p>
                      <a:pPr algn="ctr">
                        <a:buNone/>
                      </a:pPr>
                      <a:r>
                        <a:rPr lang="de-DE" sz="1600">
                          <a:effectLst/>
                        </a:rPr>
                        <a:t>Rheinland-Pfalz</a:t>
                      </a:r>
                    </a:p>
                  </a:txBody>
                  <a:tcPr marL="9216" marR="9216" marT="9216" marB="9216" anchor="ctr"/>
                </a:tc>
                <a:tc>
                  <a:txBody>
                    <a:bodyPr/>
                    <a:lstStyle/>
                    <a:p>
                      <a:pPr algn="ctr">
                        <a:buNone/>
                      </a:pPr>
                      <a:r>
                        <a:rPr lang="de-DE" sz="1600">
                          <a:effectLst/>
                        </a:rPr>
                        <a:t>22.900</a:t>
                      </a:r>
                    </a:p>
                  </a:txBody>
                  <a:tcPr marL="9216" marR="9216" marT="9216" marB="9216" anchor="ctr"/>
                </a:tc>
                <a:tc>
                  <a:txBody>
                    <a:bodyPr/>
                    <a:lstStyle/>
                    <a:p>
                      <a:pPr algn="ctr">
                        <a:buNone/>
                      </a:pPr>
                      <a:r>
                        <a:rPr lang="de-DE" sz="1600">
                          <a:effectLst/>
                        </a:rPr>
                        <a:t>24.700</a:t>
                      </a:r>
                    </a:p>
                  </a:txBody>
                  <a:tcPr marL="9216" marR="9216" marT="9216" marB="9216" anchor="ctr"/>
                </a:tc>
                <a:tc>
                  <a:txBody>
                    <a:bodyPr/>
                    <a:lstStyle/>
                    <a:p>
                      <a:pPr algn="ctr">
                        <a:buNone/>
                      </a:pPr>
                      <a:r>
                        <a:rPr lang="de-DE" sz="1600">
                          <a:effectLst/>
                        </a:rPr>
                        <a:t>14.700</a:t>
                      </a:r>
                    </a:p>
                  </a:txBody>
                  <a:tcPr marL="9216" marR="9216" marT="9216" marB="9216" anchor="ctr"/>
                </a:tc>
                <a:tc>
                  <a:txBody>
                    <a:bodyPr/>
                    <a:lstStyle/>
                    <a:p>
                      <a:pPr algn="ctr">
                        <a:buNone/>
                      </a:pPr>
                      <a:r>
                        <a:rPr lang="de-DE" sz="1600">
                          <a:effectLst/>
                        </a:rPr>
                        <a:t>18.400</a:t>
                      </a:r>
                    </a:p>
                  </a:txBody>
                  <a:tcPr marL="9216" marR="9216" marT="9216" marB="9216" anchor="ctr"/>
                </a:tc>
                <a:extLst>
                  <a:ext uri="{0D108BD9-81ED-4DB2-BD59-A6C34878D82A}">
                    <a16:rowId xmlns:a16="http://schemas.microsoft.com/office/drawing/2014/main" val="300724169"/>
                  </a:ext>
                </a:extLst>
              </a:tr>
              <a:tr h="217487">
                <a:tc>
                  <a:txBody>
                    <a:bodyPr/>
                    <a:lstStyle/>
                    <a:p>
                      <a:pPr algn="ctr">
                        <a:buNone/>
                      </a:pPr>
                      <a:r>
                        <a:rPr lang="de-DE" sz="1600">
                          <a:effectLst/>
                        </a:rPr>
                        <a:t>Saarland</a:t>
                      </a:r>
                    </a:p>
                  </a:txBody>
                  <a:tcPr marL="9216" marR="9216" marT="9216" marB="9216" anchor="ctr"/>
                </a:tc>
                <a:tc>
                  <a:txBody>
                    <a:bodyPr/>
                    <a:lstStyle/>
                    <a:p>
                      <a:pPr algn="ctr">
                        <a:buNone/>
                      </a:pPr>
                      <a:r>
                        <a:rPr lang="de-DE" sz="1600">
                          <a:effectLst/>
                        </a:rPr>
                        <a:t>6.300</a:t>
                      </a:r>
                    </a:p>
                  </a:txBody>
                  <a:tcPr marL="9216" marR="9216" marT="9216" marB="9216" anchor="ctr"/>
                </a:tc>
                <a:tc>
                  <a:txBody>
                    <a:bodyPr/>
                    <a:lstStyle/>
                    <a:p>
                      <a:pPr algn="ctr">
                        <a:buNone/>
                      </a:pPr>
                      <a:r>
                        <a:rPr lang="de-DE" sz="1600">
                          <a:effectLst/>
                        </a:rPr>
                        <a:t>7.500</a:t>
                      </a:r>
                    </a:p>
                  </a:txBody>
                  <a:tcPr marL="9216" marR="9216" marT="9216" marB="9216" anchor="ctr"/>
                </a:tc>
                <a:tc>
                  <a:txBody>
                    <a:bodyPr/>
                    <a:lstStyle/>
                    <a:p>
                      <a:pPr algn="ctr">
                        <a:buNone/>
                      </a:pPr>
                      <a:r>
                        <a:rPr lang="de-DE" sz="1600">
                          <a:effectLst/>
                        </a:rPr>
                        <a:t>4.900</a:t>
                      </a:r>
                    </a:p>
                  </a:txBody>
                  <a:tcPr marL="9216" marR="9216" marT="9216" marB="9216" anchor="ctr"/>
                </a:tc>
                <a:tc>
                  <a:txBody>
                    <a:bodyPr/>
                    <a:lstStyle/>
                    <a:p>
                      <a:pPr algn="ctr">
                        <a:buNone/>
                      </a:pPr>
                      <a:r>
                        <a:rPr lang="de-DE" sz="1600">
                          <a:effectLst/>
                        </a:rPr>
                        <a:t>5.500</a:t>
                      </a:r>
                    </a:p>
                  </a:txBody>
                  <a:tcPr marL="9216" marR="9216" marT="9216" marB="9216" anchor="ctr"/>
                </a:tc>
                <a:extLst>
                  <a:ext uri="{0D108BD9-81ED-4DB2-BD59-A6C34878D82A}">
                    <a16:rowId xmlns:a16="http://schemas.microsoft.com/office/drawing/2014/main" val="4103077488"/>
                  </a:ext>
                </a:extLst>
              </a:tr>
              <a:tr h="217487">
                <a:tc>
                  <a:txBody>
                    <a:bodyPr/>
                    <a:lstStyle/>
                    <a:p>
                      <a:pPr algn="ctr">
                        <a:buNone/>
                      </a:pPr>
                      <a:r>
                        <a:rPr lang="de-DE" sz="1600">
                          <a:effectLst/>
                        </a:rPr>
                        <a:t>Sachsen</a:t>
                      </a:r>
                    </a:p>
                  </a:txBody>
                  <a:tcPr marL="9216" marR="9216" marT="9216" marB="9216" anchor="ctr"/>
                </a:tc>
                <a:tc>
                  <a:txBody>
                    <a:bodyPr/>
                    <a:lstStyle/>
                    <a:p>
                      <a:pPr algn="ctr">
                        <a:buNone/>
                      </a:pPr>
                      <a:r>
                        <a:rPr lang="de-DE" sz="1600">
                          <a:effectLst/>
                        </a:rPr>
                        <a:t>64.900</a:t>
                      </a:r>
                    </a:p>
                  </a:txBody>
                  <a:tcPr marL="9216" marR="9216" marT="9216" marB="9216" anchor="ctr"/>
                </a:tc>
                <a:tc>
                  <a:txBody>
                    <a:bodyPr/>
                    <a:lstStyle/>
                    <a:p>
                      <a:pPr algn="ctr">
                        <a:buNone/>
                      </a:pPr>
                      <a:r>
                        <a:rPr lang="de-DE" sz="1600">
                          <a:effectLst/>
                        </a:rPr>
                        <a:t>57.200</a:t>
                      </a:r>
                    </a:p>
                  </a:txBody>
                  <a:tcPr marL="9216" marR="9216" marT="9216" marB="9216" anchor="ctr"/>
                </a:tc>
                <a:tc>
                  <a:txBody>
                    <a:bodyPr/>
                    <a:lstStyle/>
                    <a:p>
                      <a:pPr algn="ctr">
                        <a:buNone/>
                      </a:pPr>
                      <a:r>
                        <a:rPr lang="de-DE" sz="1600">
                          <a:effectLst/>
                        </a:rPr>
                        <a:t>45.500</a:t>
                      </a:r>
                    </a:p>
                  </a:txBody>
                  <a:tcPr marL="9216" marR="9216" marT="9216" marB="9216" anchor="ctr"/>
                </a:tc>
                <a:tc>
                  <a:txBody>
                    <a:bodyPr/>
                    <a:lstStyle/>
                    <a:p>
                      <a:pPr algn="ctr">
                        <a:buNone/>
                      </a:pPr>
                      <a:r>
                        <a:rPr lang="de-DE" sz="1600">
                          <a:effectLst/>
                        </a:rPr>
                        <a:t>63.600</a:t>
                      </a:r>
                    </a:p>
                  </a:txBody>
                  <a:tcPr marL="9216" marR="9216" marT="9216" marB="9216" anchor="ctr"/>
                </a:tc>
                <a:extLst>
                  <a:ext uri="{0D108BD9-81ED-4DB2-BD59-A6C34878D82A}">
                    <a16:rowId xmlns:a16="http://schemas.microsoft.com/office/drawing/2014/main" val="3811974213"/>
                  </a:ext>
                </a:extLst>
              </a:tr>
              <a:tr h="217487">
                <a:tc>
                  <a:txBody>
                    <a:bodyPr/>
                    <a:lstStyle/>
                    <a:p>
                      <a:pPr algn="ctr">
                        <a:buNone/>
                      </a:pPr>
                      <a:r>
                        <a:rPr lang="de-DE" sz="1600">
                          <a:effectLst/>
                        </a:rPr>
                        <a:t>Sachsen-Anhalt</a:t>
                      </a:r>
                    </a:p>
                  </a:txBody>
                  <a:tcPr marL="9216" marR="9216" marT="9216" marB="9216" anchor="ctr"/>
                </a:tc>
                <a:tc>
                  <a:txBody>
                    <a:bodyPr/>
                    <a:lstStyle/>
                    <a:p>
                      <a:pPr algn="ctr">
                        <a:buNone/>
                      </a:pPr>
                      <a:r>
                        <a:rPr lang="de-DE" sz="1600">
                          <a:effectLst/>
                        </a:rPr>
                        <a:t>34.600</a:t>
                      </a:r>
                    </a:p>
                  </a:txBody>
                  <a:tcPr marL="9216" marR="9216" marT="9216" marB="9216" anchor="ctr"/>
                </a:tc>
                <a:tc>
                  <a:txBody>
                    <a:bodyPr/>
                    <a:lstStyle/>
                    <a:p>
                      <a:pPr algn="ctr">
                        <a:buNone/>
                      </a:pPr>
                      <a:r>
                        <a:rPr lang="de-DE" sz="1600">
                          <a:effectLst/>
                        </a:rPr>
                        <a:t>23.200</a:t>
                      </a:r>
                    </a:p>
                  </a:txBody>
                  <a:tcPr marL="9216" marR="9216" marT="9216" marB="9216" anchor="ctr"/>
                </a:tc>
                <a:tc>
                  <a:txBody>
                    <a:bodyPr/>
                    <a:lstStyle/>
                    <a:p>
                      <a:pPr algn="ctr">
                        <a:buNone/>
                      </a:pPr>
                      <a:r>
                        <a:rPr lang="de-DE" sz="1600">
                          <a:effectLst/>
                        </a:rPr>
                        <a:t> k.A.</a:t>
                      </a:r>
                    </a:p>
                  </a:txBody>
                  <a:tcPr marL="9216" marR="9216" marT="9216" marB="9216" anchor="ctr"/>
                </a:tc>
                <a:tc>
                  <a:txBody>
                    <a:bodyPr/>
                    <a:lstStyle/>
                    <a:p>
                      <a:pPr algn="ctr">
                        <a:buNone/>
                      </a:pPr>
                      <a:r>
                        <a:rPr lang="de-DE" sz="1600">
                          <a:effectLst/>
                        </a:rPr>
                        <a:t> 30.900</a:t>
                      </a:r>
                    </a:p>
                  </a:txBody>
                  <a:tcPr marL="9216" marR="9216" marT="9216" marB="9216" anchor="ctr"/>
                </a:tc>
                <a:extLst>
                  <a:ext uri="{0D108BD9-81ED-4DB2-BD59-A6C34878D82A}">
                    <a16:rowId xmlns:a16="http://schemas.microsoft.com/office/drawing/2014/main" val="2308054671"/>
                  </a:ext>
                </a:extLst>
              </a:tr>
              <a:tr h="217487">
                <a:tc>
                  <a:txBody>
                    <a:bodyPr/>
                    <a:lstStyle/>
                    <a:p>
                      <a:pPr algn="ctr">
                        <a:buNone/>
                      </a:pPr>
                      <a:r>
                        <a:rPr lang="de-DE" sz="1600">
                          <a:effectLst/>
                        </a:rPr>
                        <a:t>Schleswig-Holstein</a:t>
                      </a:r>
                    </a:p>
                  </a:txBody>
                  <a:tcPr marL="9216" marR="9216" marT="9216" marB="9216" anchor="ctr"/>
                </a:tc>
                <a:tc>
                  <a:txBody>
                    <a:bodyPr/>
                    <a:lstStyle/>
                    <a:p>
                      <a:pPr algn="ctr">
                        <a:buNone/>
                      </a:pPr>
                      <a:r>
                        <a:rPr lang="de-DE" sz="1600">
                          <a:effectLst/>
                        </a:rPr>
                        <a:t>121.400</a:t>
                      </a:r>
                    </a:p>
                  </a:txBody>
                  <a:tcPr marL="9216" marR="9216" marT="9216" marB="9216" anchor="ctr"/>
                </a:tc>
                <a:tc>
                  <a:txBody>
                    <a:bodyPr/>
                    <a:lstStyle/>
                    <a:p>
                      <a:pPr algn="ctr">
                        <a:buNone/>
                      </a:pPr>
                      <a:r>
                        <a:rPr lang="de-DE" sz="1600">
                          <a:effectLst/>
                        </a:rPr>
                        <a:t>138.500</a:t>
                      </a:r>
                    </a:p>
                  </a:txBody>
                  <a:tcPr marL="9216" marR="9216" marT="9216" marB="9216" anchor="ctr"/>
                </a:tc>
                <a:tc>
                  <a:txBody>
                    <a:bodyPr/>
                    <a:lstStyle/>
                    <a:p>
                      <a:pPr algn="ctr">
                        <a:buNone/>
                      </a:pPr>
                      <a:r>
                        <a:rPr lang="de-DE" sz="1600">
                          <a:effectLst/>
                        </a:rPr>
                        <a:t>67.800</a:t>
                      </a:r>
                    </a:p>
                  </a:txBody>
                  <a:tcPr marL="9216" marR="9216" marT="9216" marB="9216" anchor="ctr"/>
                </a:tc>
                <a:tc>
                  <a:txBody>
                    <a:bodyPr/>
                    <a:lstStyle/>
                    <a:p>
                      <a:pPr algn="ctr">
                        <a:buNone/>
                      </a:pPr>
                      <a:r>
                        <a:rPr lang="de-DE" sz="1600">
                          <a:effectLst/>
                        </a:rPr>
                        <a:t>112.400</a:t>
                      </a:r>
                    </a:p>
                  </a:txBody>
                  <a:tcPr marL="9216" marR="9216" marT="9216" marB="9216" anchor="ctr"/>
                </a:tc>
                <a:extLst>
                  <a:ext uri="{0D108BD9-81ED-4DB2-BD59-A6C34878D82A}">
                    <a16:rowId xmlns:a16="http://schemas.microsoft.com/office/drawing/2014/main" val="2445014315"/>
                  </a:ext>
                </a:extLst>
              </a:tr>
              <a:tr h="217487">
                <a:tc>
                  <a:txBody>
                    <a:bodyPr/>
                    <a:lstStyle/>
                    <a:p>
                      <a:pPr algn="ctr">
                        <a:buNone/>
                      </a:pPr>
                      <a:r>
                        <a:rPr lang="de-DE" sz="1600">
                          <a:effectLst/>
                        </a:rPr>
                        <a:t>Thüringen</a:t>
                      </a:r>
                    </a:p>
                  </a:txBody>
                  <a:tcPr marL="9216" marR="9216" marT="9216" marB="9216" anchor="ctr"/>
                </a:tc>
                <a:tc>
                  <a:txBody>
                    <a:bodyPr/>
                    <a:lstStyle/>
                    <a:p>
                      <a:pPr algn="ctr">
                        <a:buNone/>
                      </a:pPr>
                      <a:r>
                        <a:rPr lang="de-DE" sz="1600">
                          <a:effectLst/>
                        </a:rPr>
                        <a:t>28.600</a:t>
                      </a:r>
                    </a:p>
                  </a:txBody>
                  <a:tcPr marL="9216" marR="9216" marT="9216" marB="9216" anchor="ctr"/>
                </a:tc>
                <a:tc>
                  <a:txBody>
                    <a:bodyPr/>
                    <a:lstStyle/>
                    <a:p>
                      <a:pPr algn="ctr">
                        <a:buNone/>
                      </a:pPr>
                      <a:r>
                        <a:rPr lang="de-DE" sz="1600">
                          <a:effectLst/>
                        </a:rPr>
                        <a:t>28.700</a:t>
                      </a:r>
                    </a:p>
                  </a:txBody>
                  <a:tcPr marL="9216" marR="9216" marT="9216" marB="9216" anchor="ctr"/>
                </a:tc>
                <a:tc>
                  <a:txBody>
                    <a:bodyPr/>
                    <a:lstStyle/>
                    <a:p>
                      <a:pPr algn="ctr">
                        <a:buNone/>
                      </a:pPr>
                      <a:r>
                        <a:rPr lang="de-DE" sz="1600">
                          <a:effectLst/>
                        </a:rPr>
                        <a:t>19.900</a:t>
                      </a:r>
                    </a:p>
                  </a:txBody>
                  <a:tcPr marL="9216" marR="9216" marT="9216" marB="9216" anchor="ctr"/>
                </a:tc>
                <a:tc>
                  <a:txBody>
                    <a:bodyPr/>
                    <a:lstStyle/>
                    <a:p>
                      <a:pPr algn="ctr">
                        <a:buNone/>
                      </a:pPr>
                      <a:r>
                        <a:rPr lang="de-DE" sz="1600">
                          <a:effectLst/>
                        </a:rPr>
                        <a:t>29.000</a:t>
                      </a:r>
                    </a:p>
                  </a:txBody>
                  <a:tcPr marL="9216" marR="9216" marT="9216" marB="9216" anchor="ctr"/>
                </a:tc>
                <a:extLst>
                  <a:ext uri="{0D108BD9-81ED-4DB2-BD59-A6C34878D82A}">
                    <a16:rowId xmlns:a16="http://schemas.microsoft.com/office/drawing/2014/main" val="574103822"/>
                  </a:ext>
                </a:extLst>
              </a:tr>
              <a:tr h="217487">
                <a:tc>
                  <a:txBody>
                    <a:bodyPr/>
                    <a:lstStyle/>
                    <a:p>
                      <a:pPr algn="ctr">
                        <a:buNone/>
                      </a:pPr>
                      <a:r>
                        <a:rPr lang="de-DE" sz="1600" b="1">
                          <a:effectLst/>
                        </a:rPr>
                        <a:t>Deutschland gesamt</a:t>
                      </a:r>
                      <a:endParaRPr lang="de-DE" sz="1600">
                        <a:effectLst/>
                      </a:endParaRPr>
                    </a:p>
                  </a:txBody>
                  <a:tcPr marL="9216" marR="9216" marT="9216" marB="9216" anchor="ctr"/>
                </a:tc>
                <a:tc>
                  <a:txBody>
                    <a:bodyPr/>
                    <a:lstStyle/>
                    <a:p>
                      <a:pPr algn="ctr">
                        <a:buNone/>
                      </a:pPr>
                      <a:r>
                        <a:rPr lang="de-DE" sz="1600" b="1">
                          <a:effectLst/>
                        </a:rPr>
                        <a:t>766.500</a:t>
                      </a:r>
                      <a:endParaRPr lang="de-DE" sz="1600">
                        <a:effectLst/>
                      </a:endParaRPr>
                    </a:p>
                  </a:txBody>
                  <a:tcPr marL="9216" marR="9216" marT="9216" marB="9216" anchor="ctr"/>
                </a:tc>
                <a:tc>
                  <a:txBody>
                    <a:bodyPr/>
                    <a:lstStyle/>
                    <a:p>
                      <a:pPr algn="ctr">
                        <a:buNone/>
                      </a:pPr>
                      <a:r>
                        <a:rPr lang="de-DE" sz="1600" b="1">
                          <a:effectLst/>
                        </a:rPr>
                        <a:t>754.700</a:t>
                      </a:r>
                      <a:endParaRPr lang="de-DE" sz="1600">
                        <a:effectLst/>
                      </a:endParaRPr>
                    </a:p>
                  </a:txBody>
                  <a:tcPr marL="9216" marR="9216" marT="9216" marB="9216" anchor="ctr"/>
                </a:tc>
                <a:tc>
                  <a:txBody>
                    <a:bodyPr/>
                    <a:lstStyle/>
                    <a:p>
                      <a:pPr algn="ctr">
                        <a:buNone/>
                      </a:pPr>
                      <a:r>
                        <a:rPr lang="de-DE" sz="1600" b="1">
                          <a:effectLst/>
                        </a:rPr>
                        <a:t>467.000</a:t>
                      </a:r>
                      <a:endParaRPr lang="de-DE" sz="1600">
                        <a:effectLst/>
                      </a:endParaRPr>
                    </a:p>
                  </a:txBody>
                  <a:tcPr marL="9216" marR="9216" marT="9216" marB="9216" anchor="ctr"/>
                </a:tc>
                <a:tc>
                  <a:txBody>
                    <a:bodyPr/>
                    <a:lstStyle/>
                    <a:p>
                      <a:pPr algn="ctr">
                        <a:buNone/>
                      </a:pPr>
                      <a:r>
                        <a:rPr lang="de-DE" sz="1600" b="1">
                          <a:effectLst/>
                        </a:rPr>
                        <a:t>699.700</a:t>
                      </a:r>
                      <a:endParaRPr lang="de-DE" sz="1600">
                        <a:effectLst/>
                      </a:endParaRPr>
                    </a:p>
                  </a:txBody>
                  <a:tcPr marL="9216" marR="9216" marT="9216" marB="9216" anchor="ctr"/>
                </a:tc>
                <a:extLst>
                  <a:ext uri="{0D108BD9-81ED-4DB2-BD59-A6C34878D82A}">
                    <a16:rowId xmlns:a16="http://schemas.microsoft.com/office/drawing/2014/main" val="3472960417"/>
                  </a:ext>
                </a:extLst>
              </a:tr>
            </a:tbl>
          </a:graphicData>
        </a:graphic>
      </p:graphicFrame>
      <p:sp>
        <p:nvSpPr>
          <p:cNvPr id="5" name="Textfeld 4">
            <a:extLst>
              <a:ext uri="{FF2B5EF4-FFF2-40B4-BE49-F238E27FC236}">
                <a16:creationId xmlns:a16="http://schemas.microsoft.com/office/drawing/2014/main" id="{9A14710D-3B2D-FE25-4F84-D3E066B816EB}"/>
              </a:ext>
            </a:extLst>
          </p:cNvPr>
          <p:cNvSpPr txBox="1"/>
          <p:nvPr/>
        </p:nvSpPr>
        <p:spPr>
          <a:xfrm>
            <a:off x="558800" y="4918890"/>
            <a:ext cx="4572000" cy="215444"/>
          </a:xfrm>
          <a:prstGeom prst="rect">
            <a:avLst/>
          </a:prstGeom>
          <a:noFill/>
        </p:spPr>
        <p:txBody>
          <a:bodyPr wrap="square">
            <a:spAutoFit/>
          </a:bodyPr>
          <a:lstStyle/>
          <a:p>
            <a:r>
              <a:rPr lang="de-DE" sz="800">
                <a:hlinkClick r:id="rId2"/>
              </a:rPr>
              <a:t>hafer-die-alleskoerner</a:t>
            </a:r>
            <a:r>
              <a:rPr lang="de-DE" sz="800"/>
              <a:t>; </a:t>
            </a:r>
            <a:r>
              <a:rPr lang="de-DE" sz="800">
                <a:hlinkClick r:id="rId3"/>
              </a:rPr>
              <a:t>nordsaat.de</a:t>
            </a:r>
            <a:r>
              <a:rPr lang="de-DE" sz="800"/>
              <a:t>  </a:t>
            </a:r>
          </a:p>
        </p:txBody>
      </p:sp>
      <p:sp>
        <p:nvSpPr>
          <p:cNvPr id="6" name="Ellipse 5">
            <a:extLst>
              <a:ext uri="{FF2B5EF4-FFF2-40B4-BE49-F238E27FC236}">
                <a16:creationId xmlns:a16="http://schemas.microsoft.com/office/drawing/2014/main" id="{10E63BF6-EBE7-5752-4E2C-6435BC22D84C}"/>
              </a:ext>
            </a:extLst>
          </p:cNvPr>
          <p:cNvSpPr/>
          <p:nvPr/>
        </p:nvSpPr>
        <p:spPr>
          <a:xfrm>
            <a:off x="846400" y="3962400"/>
            <a:ext cx="7434000" cy="641184"/>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A1DAEDD0-288D-C6CF-D590-7E07ED27816E}"/>
              </a:ext>
            </a:extLst>
          </p:cNvPr>
          <p:cNvSpPr txBox="1"/>
          <p:nvPr/>
        </p:nvSpPr>
        <p:spPr>
          <a:xfrm rot="5400000">
            <a:off x="6771564" y="2588114"/>
            <a:ext cx="3964547" cy="446276"/>
          </a:xfrm>
          <a:prstGeom prst="rect">
            <a:avLst/>
          </a:prstGeom>
          <a:noFill/>
        </p:spPr>
        <p:txBody>
          <a:bodyPr wrap="none" rtlCol="0">
            <a:spAutoFit/>
          </a:bodyPr>
          <a:lstStyle/>
          <a:p>
            <a:pPr algn="l"/>
            <a:r>
              <a:rPr lang="de-DE" sz="2300"/>
              <a:t>Selbstversorgungsgrad: 70%</a:t>
            </a:r>
            <a:endParaRPr lang="de-DE" sz="2300" dirty="0"/>
          </a:p>
        </p:txBody>
      </p:sp>
    </p:spTree>
    <p:extLst>
      <p:ext uri="{BB962C8B-B14F-4D97-AF65-F5344CB8AC3E}">
        <p14:creationId xmlns:p14="http://schemas.microsoft.com/office/powerpoint/2010/main" val="130312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F513F97-AE0E-B62A-2E9E-F579A01C7C81}"/>
              </a:ext>
            </a:extLst>
          </p:cNvPr>
          <p:cNvSpPr>
            <a:spLocks noGrp="1"/>
          </p:cNvSpPr>
          <p:nvPr>
            <p:ph type="body" sz="quarter" idx="12"/>
          </p:nvPr>
        </p:nvSpPr>
        <p:spPr/>
        <p:txBody>
          <a:bodyPr/>
          <a:lstStyle/>
          <a:p>
            <a:endParaRPr lang="de-DE"/>
          </a:p>
        </p:txBody>
      </p:sp>
      <p:sp>
        <p:nvSpPr>
          <p:cNvPr id="3" name="Textplatzhalter 2">
            <a:extLst>
              <a:ext uri="{FF2B5EF4-FFF2-40B4-BE49-F238E27FC236}">
                <a16:creationId xmlns:a16="http://schemas.microsoft.com/office/drawing/2014/main" id="{645FAC72-50E6-43EB-D0A4-76E67B8421DB}"/>
              </a:ext>
            </a:extLst>
          </p:cNvPr>
          <p:cNvSpPr>
            <a:spLocks noGrp="1"/>
          </p:cNvSpPr>
          <p:nvPr>
            <p:ph type="body" sz="quarter" idx="13"/>
          </p:nvPr>
        </p:nvSpPr>
        <p:spPr/>
        <p:txBody>
          <a:bodyPr/>
          <a:lstStyle/>
          <a:p>
            <a:endParaRPr lang="de-DE"/>
          </a:p>
        </p:txBody>
      </p:sp>
      <p:pic>
        <p:nvPicPr>
          <p:cNvPr id="5" name="Grafik 4" descr="Ein Bild, das Himmel, draußen, Gebäude, Wolke enthält.&#10;&#10;KI-generierte Inhalte können fehlerhaft sein.">
            <a:extLst>
              <a:ext uri="{FF2B5EF4-FFF2-40B4-BE49-F238E27FC236}">
                <a16:creationId xmlns:a16="http://schemas.microsoft.com/office/drawing/2014/main" id="{F505B6DC-F5F9-842B-902F-64C06D772702}"/>
              </a:ext>
            </a:extLst>
          </p:cNvPr>
          <p:cNvPicPr>
            <a:picLocks noChangeAspect="1"/>
          </p:cNvPicPr>
          <p:nvPr/>
        </p:nvPicPr>
        <p:blipFill>
          <a:blip r:embed="rId2"/>
          <a:stretch>
            <a:fillRect/>
          </a:stretch>
        </p:blipFill>
        <p:spPr>
          <a:xfrm>
            <a:off x="1314105" y="224238"/>
            <a:ext cx="6515790" cy="4346032"/>
          </a:xfrm>
          <a:prstGeom prst="rect">
            <a:avLst/>
          </a:prstGeom>
        </p:spPr>
      </p:pic>
      <p:sp>
        <p:nvSpPr>
          <p:cNvPr id="7" name="Textfeld 6">
            <a:extLst>
              <a:ext uri="{FF2B5EF4-FFF2-40B4-BE49-F238E27FC236}">
                <a16:creationId xmlns:a16="http://schemas.microsoft.com/office/drawing/2014/main" id="{CF455E4C-33AB-4268-D1F0-18DF7F6628ED}"/>
              </a:ext>
            </a:extLst>
          </p:cNvPr>
          <p:cNvSpPr txBox="1"/>
          <p:nvPr/>
        </p:nvSpPr>
        <p:spPr>
          <a:xfrm>
            <a:off x="971550" y="4804946"/>
            <a:ext cx="4572000" cy="338554"/>
          </a:xfrm>
          <a:prstGeom prst="rect">
            <a:avLst/>
          </a:prstGeom>
          <a:noFill/>
        </p:spPr>
        <p:txBody>
          <a:bodyPr wrap="square">
            <a:spAutoFit/>
          </a:bodyPr>
          <a:lstStyle/>
          <a:p>
            <a:r>
              <a:rPr lang="de-DE" sz="800"/>
              <a:t>Von Sebastian Eggers - selbst fotografiert, CC-by-sa 2.0/de, https://de.wikipedia.org/w/index.php?curid=3702455</a:t>
            </a:r>
          </a:p>
        </p:txBody>
      </p:sp>
    </p:spTree>
    <p:extLst>
      <p:ext uri="{BB962C8B-B14F-4D97-AF65-F5344CB8AC3E}">
        <p14:creationId xmlns:p14="http://schemas.microsoft.com/office/powerpoint/2010/main" val="263777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5DB89F4-EFDC-DC00-3461-58B2DB47196D}"/>
              </a:ext>
            </a:extLst>
          </p:cNvPr>
          <p:cNvSpPr>
            <a:spLocks noGrp="1"/>
          </p:cNvSpPr>
          <p:nvPr>
            <p:ph type="body" sz="quarter" idx="12"/>
          </p:nvPr>
        </p:nvSpPr>
        <p:spPr/>
        <p:txBody>
          <a:bodyPr/>
          <a:lstStyle/>
          <a:p>
            <a:endParaRPr lang="de-DE"/>
          </a:p>
        </p:txBody>
      </p:sp>
      <p:sp>
        <p:nvSpPr>
          <p:cNvPr id="3" name="Textplatzhalter 2">
            <a:extLst>
              <a:ext uri="{FF2B5EF4-FFF2-40B4-BE49-F238E27FC236}">
                <a16:creationId xmlns:a16="http://schemas.microsoft.com/office/drawing/2014/main" id="{C23650BB-AB19-D810-1678-DE612BEBB509}"/>
              </a:ext>
            </a:extLst>
          </p:cNvPr>
          <p:cNvSpPr>
            <a:spLocks noGrp="1"/>
          </p:cNvSpPr>
          <p:nvPr>
            <p:ph type="body" sz="quarter" idx="13"/>
          </p:nvPr>
        </p:nvSpPr>
        <p:spPr/>
        <p:txBody>
          <a:bodyPr/>
          <a:lstStyle/>
          <a:p>
            <a:endParaRPr lang="de-DE"/>
          </a:p>
        </p:txBody>
      </p:sp>
      <p:pic>
        <p:nvPicPr>
          <p:cNvPr id="5" name="Grafik 4" descr="Ein Bild, das Text, Karte, Atlas, Screenshot enthält.&#10;&#10;KI-generierte Inhalte können fehlerhaft sein.">
            <a:extLst>
              <a:ext uri="{FF2B5EF4-FFF2-40B4-BE49-F238E27FC236}">
                <a16:creationId xmlns:a16="http://schemas.microsoft.com/office/drawing/2014/main" id="{D39BA243-A8F7-8C60-E2AC-2BAE9B65A351}"/>
              </a:ext>
            </a:extLst>
          </p:cNvPr>
          <p:cNvPicPr>
            <a:picLocks noChangeAspect="1"/>
          </p:cNvPicPr>
          <p:nvPr/>
        </p:nvPicPr>
        <p:blipFill>
          <a:blip r:embed="rId2"/>
          <a:stretch>
            <a:fillRect/>
          </a:stretch>
        </p:blipFill>
        <p:spPr>
          <a:xfrm>
            <a:off x="2643187" y="0"/>
            <a:ext cx="3857625" cy="5143500"/>
          </a:xfrm>
          <a:prstGeom prst="rect">
            <a:avLst/>
          </a:prstGeom>
        </p:spPr>
      </p:pic>
    </p:spTree>
    <p:extLst>
      <p:ext uri="{BB962C8B-B14F-4D97-AF65-F5344CB8AC3E}">
        <p14:creationId xmlns:p14="http://schemas.microsoft.com/office/powerpoint/2010/main" val="373423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DEC870DD-CCEE-002D-937F-0ADF2E85A341}"/>
              </a:ext>
            </a:extLst>
          </p:cNvPr>
          <p:cNvSpPr>
            <a:spLocks noGrp="1"/>
          </p:cNvSpPr>
          <p:nvPr>
            <p:ph type="body" sz="quarter" idx="12"/>
          </p:nvPr>
        </p:nvSpPr>
        <p:spPr/>
        <p:txBody>
          <a:bodyPr/>
          <a:lstStyle/>
          <a:p>
            <a:r>
              <a:rPr lang="de-DE"/>
              <a:t>Hafer – Entwicklung der Erträge</a:t>
            </a:r>
          </a:p>
        </p:txBody>
      </p:sp>
      <p:sp>
        <p:nvSpPr>
          <p:cNvPr id="5" name="Textplatzhalter 4">
            <a:extLst>
              <a:ext uri="{FF2B5EF4-FFF2-40B4-BE49-F238E27FC236}">
                <a16:creationId xmlns:a16="http://schemas.microsoft.com/office/drawing/2014/main" id="{49BCD695-F3A5-EB1F-D36D-2C220ACD3E2B}"/>
              </a:ext>
            </a:extLst>
          </p:cNvPr>
          <p:cNvSpPr>
            <a:spLocks noGrp="1"/>
          </p:cNvSpPr>
          <p:nvPr>
            <p:ph type="body" sz="quarter" idx="13"/>
          </p:nvPr>
        </p:nvSpPr>
        <p:spPr>
          <a:xfrm>
            <a:off x="971550" y="1043941"/>
            <a:ext cx="3908410" cy="3535680"/>
          </a:xfrm>
        </p:spPr>
        <p:txBody>
          <a:bodyPr/>
          <a:lstStyle/>
          <a:p>
            <a:r>
              <a:rPr lang="de-DE"/>
              <a:t>Ertragssteigerung der Sorten in Sortenprüfungen ABER: keine Ertragssteigerung im Anbau?</a:t>
            </a:r>
          </a:p>
          <a:p>
            <a:r>
              <a:rPr lang="de-DE"/>
              <a:t>Starke Ertragsschwankungen aufgrund der Witterung</a:t>
            </a:r>
          </a:p>
          <a:p>
            <a:pPr lvl="1"/>
            <a:r>
              <a:rPr lang="de-DE"/>
              <a:t>Anfällig gegen Hitze und Trockenheit in der Kornfüllung</a:t>
            </a:r>
          </a:p>
          <a:p>
            <a:r>
              <a:rPr lang="de-DE"/>
              <a:t>In S-H 2020 bis 10 t/ha</a:t>
            </a:r>
          </a:p>
        </p:txBody>
      </p:sp>
      <p:pic>
        <p:nvPicPr>
          <p:cNvPr id="7" name="Grafik 6">
            <a:hlinkClick r:id="rId2"/>
            <a:extLst>
              <a:ext uri="{FF2B5EF4-FFF2-40B4-BE49-F238E27FC236}">
                <a16:creationId xmlns:a16="http://schemas.microsoft.com/office/drawing/2014/main" id="{48983424-292C-FC3A-803B-8D3DEB7C145C}"/>
              </a:ext>
            </a:extLst>
          </p:cNvPr>
          <p:cNvPicPr>
            <a:picLocks noChangeAspect="1"/>
          </p:cNvPicPr>
          <p:nvPr/>
        </p:nvPicPr>
        <p:blipFill>
          <a:blip r:embed="rId3"/>
          <a:stretch>
            <a:fillRect/>
          </a:stretch>
        </p:blipFill>
        <p:spPr>
          <a:xfrm>
            <a:off x="4879960" y="1043942"/>
            <a:ext cx="4207293" cy="3535680"/>
          </a:xfrm>
          <a:prstGeom prst="rect">
            <a:avLst/>
          </a:prstGeom>
        </p:spPr>
      </p:pic>
      <p:sp>
        <p:nvSpPr>
          <p:cNvPr id="8" name="Textfeld 7">
            <a:extLst>
              <a:ext uri="{FF2B5EF4-FFF2-40B4-BE49-F238E27FC236}">
                <a16:creationId xmlns:a16="http://schemas.microsoft.com/office/drawing/2014/main" id="{642C1F31-0941-1F58-EE33-D0FCB9937E71}"/>
              </a:ext>
            </a:extLst>
          </p:cNvPr>
          <p:cNvSpPr txBox="1"/>
          <p:nvPr/>
        </p:nvSpPr>
        <p:spPr>
          <a:xfrm>
            <a:off x="547598" y="4928056"/>
            <a:ext cx="8428762" cy="215444"/>
          </a:xfrm>
          <a:prstGeom prst="rect">
            <a:avLst/>
          </a:prstGeom>
          <a:noFill/>
        </p:spPr>
        <p:txBody>
          <a:bodyPr wrap="square">
            <a:spAutoFit/>
          </a:bodyPr>
          <a:lstStyle/>
          <a:p>
            <a:pPr>
              <a:buNone/>
            </a:pPr>
            <a:r>
              <a:rPr lang="de-DE" sz="800">
                <a:effectLst/>
              </a:rPr>
              <a:t>Reiner, L. &amp; Deutsche Landwirtschafts-Gesellschaft (Hrsg.). (1983). </a:t>
            </a:r>
            <a:r>
              <a:rPr lang="de-DE" sz="800" i="1">
                <a:effectLst/>
              </a:rPr>
              <a:t>Hafer aktuell</a:t>
            </a:r>
            <a:r>
              <a:rPr lang="de-DE" sz="800">
                <a:effectLst/>
              </a:rPr>
              <a:t>. DLG-Verl.; </a:t>
            </a:r>
            <a:r>
              <a:rPr lang="de-DE" sz="800">
                <a:hlinkClick r:id="rId2"/>
              </a:rPr>
              <a:t>nordsaat.de</a:t>
            </a:r>
            <a:r>
              <a:rPr lang="de-DE" sz="800">
                <a:effectLst/>
              </a:rPr>
              <a:t> </a:t>
            </a:r>
          </a:p>
        </p:txBody>
      </p:sp>
    </p:spTree>
    <p:extLst>
      <p:ext uri="{BB962C8B-B14F-4D97-AF65-F5344CB8AC3E}">
        <p14:creationId xmlns:p14="http://schemas.microsoft.com/office/powerpoint/2010/main" val="275980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568CCEB-2896-6C7D-4357-B55A5BABCE30}"/>
              </a:ext>
            </a:extLst>
          </p:cNvPr>
          <p:cNvSpPr>
            <a:spLocks noGrp="1"/>
          </p:cNvSpPr>
          <p:nvPr>
            <p:ph type="body" sz="quarter" idx="12"/>
          </p:nvPr>
        </p:nvSpPr>
        <p:spPr/>
        <p:txBody>
          <a:bodyPr/>
          <a:lstStyle/>
          <a:p>
            <a:r>
              <a:rPr lang="de-DE"/>
              <a:t>Nackt-Hafer</a:t>
            </a:r>
          </a:p>
        </p:txBody>
      </p:sp>
      <p:sp>
        <p:nvSpPr>
          <p:cNvPr id="3" name="Textplatzhalter 2">
            <a:extLst>
              <a:ext uri="{FF2B5EF4-FFF2-40B4-BE49-F238E27FC236}">
                <a16:creationId xmlns:a16="http://schemas.microsoft.com/office/drawing/2014/main" id="{117B9D78-CB9A-267A-4BF4-58F78AE5E266}"/>
              </a:ext>
            </a:extLst>
          </p:cNvPr>
          <p:cNvSpPr>
            <a:spLocks noGrp="1"/>
          </p:cNvSpPr>
          <p:nvPr>
            <p:ph type="body" sz="quarter" idx="13"/>
          </p:nvPr>
        </p:nvSpPr>
        <p:spPr/>
        <p:txBody>
          <a:bodyPr>
            <a:normAutofit/>
          </a:bodyPr>
          <a:lstStyle/>
          <a:p>
            <a:r>
              <a:rPr lang="de-DE"/>
              <a:t>enthält Gluten.</a:t>
            </a:r>
          </a:p>
          <a:p>
            <a:r>
              <a:rPr lang="de-DE"/>
              <a:t>Freidreschend. Keimling weitestgehend unverletzt - Korn behält seine Keimfähigkeit, aber erntebedingte Schwankungen.</a:t>
            </a:r>
          </a:p>
          <a:p>
            <a:r>
              <a:rPr lang="de-DE"/>
              <a:t>Nackthafer besitzt eine weiche Kornschale und kann direkt roh aus dem Sack im Flocker gequetscht werden.</a:t>
            </a:r>
          </a:p>
          <a:p>
            <a:r>
              <a:rPr lang="de-DE"/>
              <a:t>enthält mehr Bitterstoffe als Spelzhafer.</a:t>
            </a:r>
          </a:p>
        </p:txBody>
      </p:sp>
      <p:sp>
        <p:nvSpPr>
          <p:cNvPr id="5" name="Textfeld 4">
            <a:extLst>
              <a:ext uri="{FF2B5EF4-FFF2-40B4-BE49-F238E27FC236}">
                <a16:creationId xmlns:a16="http://schemas.microsoft.com/office/drawing/2014/main" id="{9D1C316E-AC4E-0907-5258-CDD3B4025BBE}"/>
              </a:ext>
            </a:extLst>
          </p:cNvPr>
          <p:cNvSpPr txBox="1"/>
          <p:nvPr/>
        </p:nvSpPr>
        <p:spPr>
          <a:xfrm>
            <a:off x="464457" y="4804946"/>
            <a:ext cx="8679543" cy="215444"/>
          </a:xfrm>
          <a:prstGeom prst="rect">
            <a:avLst/>
          </a:prstGeom>
          <a:noFill/>
        </p:spPr>
        <p:txBody>
          <a:bodyPr wrap="square">
            <a:spAutoFit/>
          </a:bodyPr>
          <a:lstStyle/>
          <a:p>
            <a:r>
              <a:rPr lang="de-DE" sz="800"/>
              <a:t>Quellen: </a:t>
            </a:r>
            <a:r>
              <a:rPr lang="de-DE" sz="800">
                <a:hlinkClick r:id="rId2"/>
              </a:rPr>
              <a:t>regiomarkt-franken.de</a:t>
            </a:r>
            <a:r>
              <a:rPr lang="de-DE" sz="800"/>
              <a:t>, </a:t>
            </a:r>
          </a:p>
        </p:txBody>
      </p:sp>
    </p:spTree>
    <p:extLst>
      <p:ext uri="{BB962C8B-B14F-4D97-AF65-F5344CB8AC3E}">
        <p14:creationId xmlns:p14="http://schemas.microsoft.com/office/powerpoint/2010/main" val="957223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E7ABF39-FB92-D61D-1FD6-379258EF9317}"/>
              </a:ext>
            </a:extLst>
          </p:cNvPr>
          <p:cNvSpPr>
            <a:spLocks noGrp="1"/>
          </p:cNvSpPr>
          <p:nvPr>
            <p:ph type="body" sz="quarter" idx="12"/>
          </p:nvPr>
        </p:nvSpPr>
        <p:spPr/>
        <p:txBody>
          <a:bodyPr/>
          <a:lstStyle/>
          <a:p>
            <a:endParaRPr lang="de-DE"/>
          </a:p>
        </p:txBody>
      </p:sp>
      <p:sp>
        <p:nvSpPr>
          <p:cNvPr id="3" name="Textplatzhalter 2">
            <a:extLst>
              <a:ext uri="{FF2B5EF4-FFF2-40B4-BE49-F238E27FC236}">
                <a16:creationId xmlns:a16="http://schemas.microsoft.com/office/drawing/2014/main" id="{F5E6158A-0A35-E9C3-F886-BC96E3FA9650}"/>
              </a:ext>
            </a:extLst>
          </p:cNvPr>
          <p:cNvSpPr>
            <a:spLocks noGrp="1"/>
          </p:cNvSpPr>
          <p:nvPr>
            <p:ph type="body" sz="quarter" idx="13"/>
          </p:nvPr>
        </p:nvSpPr>
        <p:spPr/>
        <p:txBody>
          <a:bodyPr/>
          <a:lstStyle/>
          <a:p>
            <a:endParaRPr lang="de-DE"/>
          </a:p>
        </p:txBody>
      </p:sp>
      <p:pic>
        <p:nvPicPr>
          <p:cNvPr id="5" name="Grafik 4" descr="Ein Bild, das Text, Screenshot, Schrift, Zahl enthält.&#10;&#10;KI-generierte Inhalte können fehlerhaft sein.">
            <a:hlinkClick r:id="rId2"/>
            <a:extLst>
              <a:ext uri="{FF2B5EF4-FFF2-40B4-BE49-F238E27FC236}">
                <a16:creationId xmlns:a16="http://schemas.microsoft.com/office/drawing/2014/main" id="{A4945EB1-7831-015E-DFB1-03B42B14A6A0}"/>
              </a:ext>
            </a:extLst>
          </p:cNvPr>
          <p:cNvPicPr>
            <a:picLocks noChangeAspect="1"/>
          </p:cNvPicPr>
          <p:nvPr/>
        </p:nvPicPr>
        <p:blipFill>
          <a:blip r:embed="rId3"/>
          <a:stretch>
            <a:fillRect/>
          </a:stretch>
        </p:blipFill>
        <p:spPr>
          <a:xfrm>
            <a:off x="914143" y="283178"/>
            <a:ext cx="7315714" cy="4577143"/>
          </a:xfrm>
          <a:prstGeom prst="rect">
            <a:avLst/>
          </a:prstGeom>
        </p:spPr>
      </p:pic>
    </p:spTree>
    <p:extLst>
      <p:ext uri="{BB962C8B-B14F-4D97-AF65-F5344CB8AC3E}">
        <p14:creationId xmlns:p14="http://schemas.microsoft.com/office/powerpoint/2010/main" val="1937831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42EA7-9FEA-81BD-CB5B-791722E1667D}"/>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B6D72556-7E23-3403-B0B7-A7DFC3AA636E}"/>
              </a:ext>
            </a:extLst>
          </p:cNvPr>
          <p:cNvSpPr>
            <a:spLocks noGrp="1"/>
          </p:cNvSpPr>
          <p:nvPr>
            <p:ph type="body" sz="quarter" idx="12"/>
          </p:nvPr>
        </p:nvSpPr>
        <p:spPr/>
        <p:txBody>
          <a:bodyPr/>
          <a:lstStyle/>
          <a:p>
            <a:r>
              <a:rPr lang="de-DE"/>
              <a:t>Nackthafer</a:t>
            </a:r>
          </a:p>
        </p:txBody>
      </p:sp>
      <p:sp>
        <p:nvSpPr>
          <p:cNvPr id="3" name="Textplatzhalter 2">
            <a:extLst>
              <a:ext uri="{FF2B5EF4-FFF2-40B4-BE49-F238E27FC236}">
                <a16:creationId xmlns:a16="http://schemas.microsoft.com/office/drawing/2014/main" id="{4CE55703-177D-014E-51D1-5C2B0E23E313}"/>
              </a:ext>
            </a:extLst>
          </p:cNvPr>
          <p:cNvSpPr>
            <a:spLocks noGrp="1"/>
          </p:cNvSpPr>
          <p:nvPr>
            <p:ph type="body" sz="quarter" idx="13"/>
          </p:nvPr>
        </p:nvSpPr>
        <p:spPr>
          <a:xfrm>
            <a:off x="971550" y="884472"/>
            <a:ext cx="7434000" cy="3535680"/>
          </a:xfrm>
        </p:spPr>
        <p:txBody>
          <a:bodyPr>
            <a:normAutofit fontScale="92500" lnSpcReduction="20000"/>
          </a:bodyPr>
          <a:lstStyle/>
          <a:p>
            <a:r>
              <a:rPr lang="de-DE"/>
              <a:t>Anbau:</a:t>
            </a:r>
          </a:p>
          <a:p>
            <a:pPr lvl="1"/>
            <a:r>
              <a:rPr lang="de-DE"/>
              <a:t>wie Sommerhafer</a:t>
            </a:r>
          </a:p>
          <a:p>
            <a:pPr lvl="1"/>
            <a:r>
              <a:rPr lang="de-DE"/>
              <a:t>10% höhere Saatstärke – schlechte Keimfähigkeit (Weiche Körner beim Drusch geschädigt)</a:t>
            </a:r>
          </a:p>
          <a:p>
            <a:pPr lvl="1"/>
            <a:r>
              <a:rPr lang="de-DE"/>
              <a:t>ca 30% geringere Ertragserwartung – </a:t>
            </a:r>
            <a:r>
              <a:rPr lang="de-DE">
                <a:hlinkClick r:id="rId2"/>
              </a:rPr>
              <a:t>sind das nur die Spelzen?</a:t>
            </a:r>
            <a:endParaRPr lang="de-DE"/>
          </a:p>
          <a:p>
            <a:r>
              <a:rPr lang="de-DE"/>
              <a:t>Anders als Spelzhafer:</a:t>
            </a:r>
          </a:p>
          <a:p>
            <a:pPr lvl="1"/>
            <a:r>
              <a:rPr lang="de-DE"/>
              <a:t>sehr geringe Bodenbedeckung – schlechte Unkrautdeckung</a:t>
            </a:r>
          </a:p>
          <a:p>
            <a:pPr lvl="1"/>
            <a:r>
              <a:rPr lang="de-DE"/>
              <a:t>schwache Masseentwicklung</a:t>
            </a:r>
          </a:p>
          <a:p>
            <a:pPr lvl="1"/>
            <a:r>
              <a:rPr lang="de-DE"/>
              <a:t>bessere Standfestigkeit</a:t>
            </a:r>
          </a:p>
          <a:p>
            <a:pPr lvl="1"/>
            <a:r>
              <a:rPr lang="de-DE"/>
              <a:t>Korngesundheit?</a:t>
            </a:r>
          </a:p>
          <a:p>
            <a:pPr lvl="1"/>
            <a:r>
              <a:rPr lang="de-DE"/>
              <a:t>Sortierung nicht mit Spelzhafer vergleichbar</a:t>
            </a:r>
          </a:p>
          <a:p>
            <a:endParaRPr lang="de-DE"/>
          </a:p>
        </p:txBody>
      </p:sp>
    </p:spTree>
    <p:extLst>
      <p:ext uri="{BB962C8B-B14F-4D97-AF65-F5344CB8AC3E}">
        <p14:creationId xmlns:p14="http://schemas.microsoft.com/office/powerpoint/2010/main" val="23080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82C26454-38AE-2B9A-218A-52E9FA4D7B40}"/>
              </a:ext>
            </a:extLst>
          </p:cNvPr>
          <p:cNvSpPr>
            <a:spLocks noGrp="1"/>
          </p:cNvSpPr>
          <p:nvPr>
            <p:ph type="body" sz="quarter" idx="12"/>
          </p:nvPr>
        </p:nvSpPr>
        <p:spPr/>
        <p:txBody>
          <a:bodyPr/>
          <a:lstStyle/>
          <a:p>
            <a:r>
              <a:rPr lang="de-DE"/>
              <a:t>Hafer fehlen die Blattöhrchen. Die Blatthäutchen (Ligula) sind schmal bis mittelgroß, fransig und gezähnt. </a:t>
            </a:r>
          </a:p>
        </p:txBody>
      </p:sp>
      <p:sp>
        <p:nvSpPr>
          <p:cNvPr id="5" name="Textplatzhalter 4">
            <a:extLst>
              <a:ext uri="{FF2B5EF4-FFF2-40B4-BE49-F238E27FC236}">
                <a16:creationId xmlns:a16="http://schemas.microsoft.com/office/drawing/2014/main" id="{1D82E06A-4D02-7457-A918-86F831544583}"/>
              </a:ext>
            </a:extLst>
          </p:cNvPr>
          <p:cNvSpPr>
            <a:spLocks noGrp="1"/>
          </p:cNvSpPr>
          <p:nvPr>
            <p:ph type="body" sz="quarter" idx="13"/>
          </p:nvPr>
        </p:nvSpPr>
        <p:spPr/>
        <p:txBody>
          <a:bodyPr/>
          <a:lstStyle/>
          <a:p>
            <a:endParaRPr lang="de-DE"/>
          </a:p>
        </p:txBody>
      </p:sp>
      <p:sp>
        <p:nvSpPr>
          <p:cNvPr id="3" name="Textfeld 2">
            <a:extLst>
              <a:ext uri="{FF2B5EF4-FFF2-40B4-BE49-F238E27FC236}">
                <a16:creationId xmlns:a16="http://schemas.microsoft.com/office/drawing/2014/main" id="{0A4AE7F1-DD8D-BF69-9C3F-811903EDAEA3}"/>
              </a:ext>
            </a:extLst>
          </p:cNvPr>
          <p:cNvSpPr txBox="1"/>
          <p:nvPr/>
        </p:nvSpPr>
        <p:spPr>
          <a:xfrm rot="16200000">
            <a:off x="6688723" y="2688223"/>
            <a:ext cx="4572000" cy="338554"/>
          </a:xfrm>
          <a:prstGeom prst="rect">
            <a:avLst/>
          </a:prstGeom>
          <a:noFill/>
        </p:spPr>
        <p:txBody>
          <a:bodyPr wrap="square">
            <a:spAutoFit/>
          </a:bodyPr>
          <a:lstStyle/>
          <a:p>
            <a:r>
              <a:rPr lang="de-DE" sz="800"/>
              <a:t>Von Ayotte, Gilles, 1948- - Bibliothek der Université Laval, CC BY-SA 4.0, https://commons.wikimedia.org/w/index.php?curid=127739586</a:t>
            </a:r>
          </a:p>
        </p:txBody>
      </p:sp>
      <p:pic>
        <p:nvPicPr>
          <p:cNvPr id="7" name="Grafik 6" descr="Ein Bild, das Stiel Stamm, Landpflanze, Grün, Pflanze enthält.&#10;&#10;KI-generierte Inhalte können fehlerhaft sein.">
            <a:extLst>
              <a:ext uri="{FF2B5EF4-FFF2-40B4-BE49-F238E27FC236}">
                <a16:creationId xmlns:a16="http://schemas.microsoft.com/office/drawing/2014/main" id="{A7570F4F-79EF-3BF9-8A13-FD998C7D6DDB}"/>
              </a:ext>
            </a:extLst>
          </p:cNvPr>
          <p:cNvPicPr>
            <a:picLocks noChangeAspect="1"/>
          </p:cNvPicPr>
          <p:nvPr/>
        </p:nvPicPr>
        <p:blipFill>
          <a:blip r:embed="rId2"/>
          <a:stretch>
            <a:fillRect/>
          </a:stretch>
        </p:blipFill>
        <p:spPr>
          <a:xfrm>
            <a:off x="5490065" y="1043939"/>
            <a:ext cx="3046596" cy="3535682"/>
          </a:xfrm>
          <a:prstGeom prst="rect">
            <a:avLst/>
          </a:prstGeom>
        </p:spPr>
      </p:pic>
      <p:pic>
        <p:nvPicPr>
          <p:cNvPr id="9" name="Grafik 8" descr="Ein Bild, das Pflanze, Stiel Stamm, Grün, Gemüse enthält.&#10;&#10;KI-generierte Inhalte können fehlerhaft sein.">
            <a:extLst>
              <a:ext uri="{FF2B5EF4-FFF2-40B4-BE49-F238E27FC236}">
                <a16:creationId xmlns:a16="http://schemas.microsoft.com/office/drawing/2014/main" id="{37E0C4F4-D583-F750-B261-6DA8CB2CDCFB}"/>
              </a:ext>
            </a:extLst>
          </p:cNvPr>
          <p:cNvPicPr>
            <a:picLocks noChangeAspect="1"/>
          </p:cNvPicPr>
          <p:nvPr/>
        </p:nvPicPr>
        <p:blipFill>
          <a:blip r:embed="rId3"/>
          <a:stretch>
            <a:fillRect/>
          </a:stretch>
        </p:blipFill>
        <p:spPr>
          <a:xfrm>
            <a:off x="3447059" y="1043939"/>
            <a:ext cx="2043006" cy="3535682"/>
          </a:xfrm>
          <a:prstGeom prst="rect">
            <a:avLst/>
          </a:prstGeom>
        </p:spPr>
      </p:pic>
      <p:pic>
        <p:nvPicPr>
          <p:cNvPr id="11" name="Grafik 10" descr="Ein Bild, das Pflanze, Stiel Stamm, Landpflanze, Grün enthält.&#10;&#10;KI-generierte Inhalte können fehlerhaft sein.">
            <a:extLst>
              <a:ext uri="{FF2B5EF4-FFF2-40B4-BE49-F238E27FC236}">
                <a16:creationId xmlns:a16="http://schemas.microsoft.com/office/drawing/2014/main" id="{7FF7C3D2-B7AC-0464-7293-60B44BAFD026}"/>
              </a:ext>
            </a:extLst>
          </p:cNvPr>
          <p:cNvPicPr>
            <a:picLocks noChangeAspect="1"/>
          </p:cNvPicPr>
          <p:nvPr/>
        </p:nvPicPr>
        <p:blipFill>
          <a:blip r:embed="rId4"/>
          <a:stretch>
            <a:fillRect/>
          </a:stretch>
        </p:blipFill>
        <p:spPr>
          <a:xfrm>
            <a:off x="790120" y="1043942"/>
            <a:ext cx="2768714" cy="3535679"/>
          </a:xfrm>
          <a:prstGeom prst="rect">
            <a:avLst/>
          </a:prstGeom>
        </p:spPr>
      </p:pic>
    </p:spTree>
    <p:extLst>
      <p:ext uri="{BB962C8B-B14F-4D97-AF65-F5344CB8AC3E}">
        <p14:creationId xmlns:p14="http://schemas.microsoft.com/office/powerpoint/2010/main" val="59193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1D6F717-6651-D894-36AC-1BF3D7FFA1E1}"/>
              </a:ext>
            </a:extLst>
          </p:cNvPr>
          <p:cNvSpPr>
            <a:spLocks noGrp="1"/>
          </p:cNvSpPr>
          <p:nvPr>
            <p:ph type="body" sz="quarter" idx="12"/>
          </p:nvPr>
        </p:nvSpPr>
        <p:spPr/>
        <p:txBody>
          <a:bodyPr/>
          <a:lstStyle/>
          <a:p>
            <a:r>
              <a:rPr lang="de-DE"/>
              <a:t>Nackthafer</a:t>
            </a:r>
          </a:p>
        </p:txBody>
      </p:sp>
      <p:sp>
        <p:nvSpPr>
          <p:cNvPr id="3" name="Textplatzhalter 2">
            <a:extLst>
              <a:ext uri="{FF2B5EF4-FFF2-40B4-BE49-F238E27FC236}">
                <a16:creationId xmlns:a16="http://schemas.microsoft.com/office/drawing/2014/main" id="{0C69C113-A177-1445-B9E8-69059A0B4ADD}"/>
              </a:ext>
            </a:extLst>
          </p:cNvPr>
          <p:cNvSpPr>
            <a:spLocks noGrp="1"/>
          </p:cNvSpPr>
          <p:nvPr>
            <p:ph type="body" sz="quarter" idx="13"/>
          </p:nvPr>
        </p:nvSpPr>
        <p:spPr/>
        <p:txBody>
          <a:bodyPr>
            <a:normAutofit/>
          </a:bodyPr>
          <a:lstStyle/>
          <a:p>
            <a:pPr lvl="1"/>
            <a:endParaRPr lang="de-DE"/>
          </a:p>
          <a:p>
            <a:r>
              <a:rPr lang="de-DE"/>
              <a:t>Sorten</a:t>
            </a:r>
          </a:p>
          <a:p>
            <a:pPr lvl="1"/>
            <a:r>
              <a:rPr lang="de-DE">
                <a:hlinkClick r:id="rId2"/>
              </a:rPr>
              <a:t>https://www.cultivari.de/sorten/talkunar/</a:t>
            </a:r>
            <a:endParaRPr lang="de-DE"/>
          </a:p>
          <a:p>
            <a:pPr lvl="1"/>
            <a:r>
              <a:rPr lang="de-DE">
                <a:hlinkClick r:id="rId3"/>
              </a:rPr>
              <a:t>https://saatzucht-edelhof.at/sorten-saatgut/sommerhafer/</a:t>
            </a:r>
            <a:endParaRPr lang="de-DE"/>
          </a:p>
          <a:p>
            <a:pPr lvl="1"/>
            <a:r>
              <a:rPr lang="de-DE">
                <a:hlinkClick r:id="rId4"/>
              </a:rPr>
              <a:t>https://www.wochenblatt-dlv.de</a:t>
            </a:r>
            <a:endParaRPr lang="de-DE"/>
          </a:p>
          <a:p>
            <a:endParaRPr lang="de-DE"/>
          </a:p>
        </p:txBody>
      </p:sp>
    </p:spTree>
    <p:extLst>
      <p:ext uri="{BB962C8B-B14F-4D97-AF65-F5344CB8AC3E}">
        <p14:creationId xmlns:p14="http://schemas.microsoft.com/office/powerpoint/2010/main" val="4044497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DDBA9E3-08C8-39B7-D7A0-33180ABC32ED}"/>
              </a:ext>
            </a:extLst>
          </p:cNvPr>
          <p:cNvSpPr>
            <a:spLocks noGrp="1"/>
          </p:cNvSpPr>
          <p:nvPr>
            <p:ph type="body" sz="quarter" idx="12"/>
          </p:nvPr>
        </p:nvSpPr>
        <p:spPr/>
        <p:txBody>
          <a:bodyPr/>
          <a:lstStyle/>
          <a:p>
            <a:r>
              <a:rPr lang="de-DE"/>
              <a:t>Hafer - Anbau</a:t>
            </a:r>
          </a:p>
        </p:txBody>
      </p:sp>
      <p:sp>
        <p:nvSpPr>
          <p:cNvPr id="3" name="Textplatzhalter 2">
            <a:extLst>
              <a:ext uri="{FF2B5EF4-FFF2-40B4-BE49-F238E27FC236}">
                <a16:creationId xmlns:a16="http://schemas.microsoft.com/office/drawing/2014/main" id="{5E687263-D56F-6EB7-18E1-A4E1D1AA1402}"/>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3438227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3E82B68-10C9-CBB4-330C-60B5FB18A899}"/>
              </a:ext>
            </a:extLst>
          </p:cNvPr>
          <p:cNvSpPr>
            <a:spLocks noGrp="1"/>
          </p:cNvSpPr>
          <p:nvPr>
            <p:ph type="body" sz="quarter" idx="12"/>
          </p:nvPr>
        </p:nvSpPr>
        <p:spPr/>
        <p:txBody>
          <a:bodyPr/>
          <a:lstStyle/>
          <a:p>
            <a:r>
              <a:rPr lang="de-DE"/>
              <a:t>Generell</a:t>
            </a:r>
          </a:p>
        </p:txBody>
      </p:sp>
      <p:sp>
        <p:nvSpPr>
          <p:cNvPr id="3" name="Textplatzhalter 2">
            <a:extLst>
              <a:ext uri="{FF2B5EF4-FFF2-40B4-BE49-F238E27FC236}">
                <a16:creationId xmlns:a16="http://schemas.microsoft.com/office/drawing/2014/main" id="{371C4935-99A4-672F-5552-99D4D4D61FC1}"/>
              </a:ext>
            </a:extLst>
          </p:cNvPr>
          <p:cNvSpPr>
            <a:spLocks noGrp="1"/>
          </p:cNvSpPr>
          <p:nvPr>
            <p:ph type="body" sz="quarter" idx="13"/>
          </p:nvPr>
        </p:nvSpPr>
        <p:spPr/>
        <p:txBody>
          <a:bodyPr/>
          <a:lstStyle/>
          <a:p>
            <a:r>
              <a:rPr lang="de-DE"/>
              <a:t>Hafer gilt als „Gesundungsfrucht“ in Getreidefruchtfolgen</a:t>
            </a:r>
          </a:p>
          <a:p>
            <a:pPr lvl="1"/>
            <a:r>
              <a:rPr lang="de-DE"/>
              <a:t>geringe Anfälligkeit für Halmbruch und Schwarzbeinigkeit</a:t>
            </a:r>
          </a:p>
          <a:p>
            <a:r>
              <a:rPr lang="de-DE"/>
              <a:t>Faktoren die den Ertrag steigern steigern auch die Qualitätseigenschaften</a:t>
            </a:r>
          </a:p>
          <a:p>
            <a:pPr lvl="1"/>
            <a:r>
              <a:rPr lang="de-DE"/>
              <a:t>insb. Kornfüllung </a:t>
            </a:r>
            <a:r>
              <a:rPr lang="de-DE">
                <a:sym typeface="Wingdings" panose="05000000000000000000" pitchFamily="2" charset="2"/>
              </a:rPr>
              <a:t> TKG  hl-Gewicht  Kornsortierung</a:t>
            </a:r>
            <a:endParaRPr lang="de-DE"/>
          </a:p>
        </p:txBody>
      </p:sp>
      <p:sp>
        <p:nvSpPr>
          <p:cNvPr id="4" name="Textfeld 3">
            <a:extLst>
              <a:ext uri="{FF2B5EF4-FFF2-40B4-BE49-F238E27FC236}">
                <a16:creationId xmlns:a16="http://schemas.microsoft.com/office/drawing/2014/main" id="{93B53D27-2CD2-FF7C-C1AC-2CCE2056DDFC}"/>
              </a:ext>
            </a:extLst>
          </p:cNvPr>
          <p:cNvSpPr txBox="1"/>
          <p:nvPr/>
        </p:nvSpPr>
        <p:spPr>
          <a:xfrm>
            <a:off x="547598" y="4928056"/>
            <a:ext cx="8428762" cy="215444"/>
          </a:xfrm>
          <a:prstGeom prst="rect">
            <a:avLst/>
          </a:prstGeom>
          <a:noFill/>
        </p:spPr>
        <p:txBody>
          <a:bodyPr wrap="square">
            <a:spAutoFit/>
          </a:bodyPr>
          <a:lstStyle/>
          <a:p>
            <a:pPr>
              <a:buNone/>
            </a:pPr>
            <a:r>
              <a:rPr lang="de-DE" sz="800">
                <a:effectLst/>
              </a:rPr>
              <a:t>Reiner, L. &amp; Deutsche Landwirtschafts-Gesellschaft (Hrsg.). (1983). </a:t>
            </a:r>
            <a:r>
              <a:rPr lang="de-DE" sz="800" i="1">
                <a:effectLst/>
              </a:rPr>
              <a:t>Hafer aktuell</a:t>
            </a:r>
            <a:r>
              <a:rPr lang="de-DE" sz="800">
                <a:effectLst/>
              </a:rPr>
              <a:t>. DLG-Verl.; </a:t>
            </a:r>
            <a:r>
              <a:rPr lang="de-DE" sz="800">
                <a:hlinkClick r:id="rId2"/>
              </a:rPr>
              <a:t>nordsaat.de</a:t>
            </a:r>
            <a:r>
              <a:rPr lang="de-DE" sz="800">
                <a:effectLst/>
              </a:rPr>
              <a:t> </a:t>
            </a:r>
          </a:p>
        </p:txBody>
      </p:sp>
    </p:spTree>
    <p:extLst>
      <p:ext uri="{BB962C8B-B14F-4D97-AF65-F5344CB8AC3E}">
        <p14:creationId xmlns:p14="http://schemas.microsoft.com/office/powerpoint/2010/main" val="692497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9B7429A-1FCE-A4AD-766F-B303074BA1D5}"/>
              </a:ext>
            </a:extLst>
          </p:cNvPr>
          <p:cNvSpPr>
            <a:spLocks noGrp="1"/>
          </p:cNvSpPr>
          <p:nvPr>
            <p:ph type="body" sz="quarter" idx="12"/>
          </p:nvPr>
        </p:nvSpPr>
        <p:spPr/>
        <p:txBody>
          <a:bodyPr/>
          <a:lstStyle/>
          <a:p>
            <a:r>
              <a:rPr lang="de-DE"/>
              <a:t>Fruchtfolgestellung</a:t>
            </a:r>
          </a:p>
        </p:txBody>
      </p:sp>
      <p:sp>
        <p:nvSpPr>
          <p:cNvPr id="3" name="Textplatzhalter 2">
            <a:extLst>
              <a:ext uri="{FF2B5EF4-FFF2-40B4-BE49-F238E27FC236}">
                <a16:creationId xmlns:a16="http://schemas.microsoft.com/office/drawing/2014/main" id="{243DFD4F-4024-0603-B3F9-DC3486BC97F1}"/>
              </a:ext>
            </a:extLst>
          </p:cNvPr>
          <p:cNvSpPr>
            <a:spLocks noGrp="1"/>
          </p:cNvSpPr>
          <p:nvPr>
            <p:ph type="body" sz="quarter" idx="13"/>
          </p:nvPr>
        </p:nvSpPr>
        <p:spPr/>
        <p:txBody>
          <a:bodyPr/>
          <a:lstStyle/>
          <a:p>
            <a:r>
              <a:rPr lang="de-DE"/>
              <a:t>Hafer ist anspruchslos an die Vorfrucht</a:t>
            </a:r>
          </a:p>
          <a:p>
            <a:pPr lvl="1"/>
            <a:r>
              <a:rPr lang="de-DE"/>
              <a:t>aber: hohe Erträge insb. nach Leguminosen, Raps, Kartoffeln</a:t>
            </a:r>
          </a:p>
          <a:p>
            <a:r>
              <a:rPr lang="de-DE"/>
              <a:t>Gute Vorfrucht für Weizen und Gerste </a:t>
            </a:r>
          </a:p>
          <a:p>
            <a:endParaRPr lang="de-DE"/>
          </a:p>
          <a:p>
            <a:endParaRPr lang="de-DE"/>
          </a:p>
        </p:txBody>
      </p:sp>
    </p:spTree>
    <p:extLst>
      <p:ext uri="{BB962C8B-B14F-4D97-AF65-F5344CB8AC3E}">
        <p14:creationId xmlns:p14="http://schemas.microsoft.com/office/powerpoint/2010/main" val="4081612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85E85A62-AA21-9175-96C2-2C2BB4B40C43}"/>
              </a:ext>
            </a:extLst>
          </p:cNvPr>
          <p:cNvSpPr>
            <a:spLocks noGrp="1"/>
          </p:cNvSpPr>
          <p:nvPr>
            <p:ph type="body" sz="quarter" idx="12"/>
          </p:nvPr>
        </p:nvSpPr>
        <p:spPr/>
        <p:txBody>
          <a:bodyPr/>
          <a:lstStyle/>
          <a:p>
            <a:r>
              <a:rPr lang="de-DE"/>
              <a:t>Aussaat</a:t>
            </a:r>
          </a:p>
        </p:txBody>
      </p:sp>
      <p:sp>
        <p:nvSpPr>
          <p:cNvPr id="5" name="Textplatzhalter 4">
            <a:extLst>
              <a:ext uri="{FF2B5EF4-FFF2-40B4-BE49-F238E27FC236}">
                <a16:creationId xmlns:a16="http://schemas.microsoft.com/office/drawing/2014/main" id="{EE520A4C-8AAC-D85D-C9BB-13DB16F0FFD3}"/>
              </a:ext>
            </a:extLst>
          </p:cNvPr>
          <p:cNvSpPr>
            <a:spLocks noGrp="1"/>
          </p:cNvSpPr>
          <p:nvPr>
            <p:ph type="body" sz="quarter" idx="13"/>
          </p:nvPr>
        </p:nvSpPr>
        <p:spPr/>
        <p:txBody>
          <a:bodyPr/>
          <a:lstStyle/>
          <a:p>
            <a:r>
              <a:rPr lang="de-DE"/>
              <a:t>Grundbodenbearbeitung im Herbst durchführen</a:t>
            </a:r>
          </a:p>
          <a:p>
            <a:r>
              <a:rPr lang="de-DE"/>
              <a:t>zur Saat nur flache Bearbeitung bis zum Aussaathorizont</a:t>
            </a:r>
          </a:p>
          <a:p>
            <a:pPr lvl="1"/>
            <a:r>
              <a:rPr lang="de-DE"/>
              <a:t>Kapillarität zum Saatgut nicht brechen</a:t>
            </a:r>
          </a:p>
          <a:p>
            <a:r>
              <a:rPr lang="de-DE"/>
              <a:t>Saattiefe abhängig vom Keimwasserbedarf (hoch)</a:t>
            </a:r>
          </a:p>
          <a:p>
            <a:pPr lvl="1"/>
            <a:r>
              <a:rPr lang="de-DE"/>
              <a:t>2-3 cm auf schweren Böden</a:t>
            </a:r>
          </a:p>
          <a:p>
            <a:pPr lvl="1"/>
            <a:r>
              <a:rPr lang="de-DE"/>
              <a:t>3-4 cm auf leichten Böden</a:t>
            </a:r>
          </a:p>
          <a:p>
            <a:r>
              <a:rPr lang="de-DE"/>
              <a:t>Aussaat Ende Februar bis Ende März</a:t>
            </a:r>
          </a:p>
        </p:txBody>
      </p:sp>
      <p:sp>
        <p:nvSpPr>
          <p:cNvPr id="6" name="Textfeld 5">
            <a:extLst>
              <a:ext uri="{FF2B5EF4-FFF2-40B4-BE49-F238E27FC236}">
                <a16:creationId xmlns:a16="http://schemas.microsoft.com/office/drawing/2014/main" id="{4084CAB2-EF7C-F801-AB7F-C5DF848A3092}"/>
              </a:ext>
            </a:extLst>
          </p:cNvPr>
          <p:cNvSpPr txBox="1"/>
          <p:nvPr/>
        </p:nvSpPr>
        <p:spPr>
          <a:xfrm>
            <a:off x="547598" y="4928056"/>
            <a:ext cx="8428762" cy="215444"/>
          </a:xfrm>
          <a:prstGeom prst="rect">
            <a:avLst/>
          </a:prstGeom>
          <a:noFill/>
        </p:spPr>
        <p:txBody>
          <a:bodyPr wrap="square">
            <a:spAutoFit/>
          </a:bodyPr>
          <a:lstStyle/>
          <a:p>
            <a:pPr>
              <a:buNone/>
            </a:pPr>
            <a:r>
              <a:rPr lang="de-DE" sz="800">
                <a:effectLst/>
              </a:rPr>
              <a:t>Reiner, L. &amp; Deutsche Landwirtschafts-Gesellschaft (Hrsg.). (1983). </a:t>
            </a:r>
            <a:r>
              <a:rPr lang="de-DE" sz="800" i="1">
                <a:effectLst/>
              </a:rPr>
              <a:t>Hafer aktuell</a:t>
            </a:r>
            <a:r>
              <a:rPr lang="de-DE" sz="800">
                <a:effectLst/>
              </a:rPr>
              <a:t>. DLG-Verl.; </a:t>
            </a:r>
            <a:r>
              <a:rPr lang="de-DE" sz="800">
                <a:hlinkClick r:id="rId2"/>
              </a:rPr>
              <a:t>nordsaat.de</a:t>
            </a:r>
            <a:r>
              <a:rPr lang="de-DE" sz="800">
                <a:effectLst/>
              </a:rPr>
              <a:t> </a:t>
            </a:r>
          </a:p>
        </p:txBody>
      </p:sp>
    </p:spTree>
    <p:extLst>
      <p:ext uri="{BB962C8B-B14F-4D97-AF65-F5344CB8AC3E}">
        <p14:creationId xmlns:p14="http://schemas.microsoft.com/office/powerpoint/2010/main" val="1843435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C9804DB-934E-B608-3405-8CF6201D6C58}"/>
              </a:ext>
            </a:extLst>
          </p:cNvPr>
          <p:cNvSpPr>
            <a:spLocks noGrp="1"/>
          </p:cNvSpPr>
          <p:nvPr>
            <p:ph type="body" sz="quarter" idx="12"/>
          </p:nvPr>
        </p:nvSpPr>
        <p:spPr/>
        <p:txBody>
          <a:bodyPr/>
          <a:lstStyle/>
          <a:p>
            <a:r>
              <a:rPr lang="de-DE"/>
              <a:t>Aussaatzeitpunkt</a:t>
            </a:r>
          </a:p>
        </p:txBody>
      </p:sp>
      <p:sp>
        <p:nvSpPr>
          <p:cNvPr id="3" name="Textplatzhalter 2">
            <a:extLst>
              <a:ext uri="{FF2B5EF4-FFF2-40B4-BE49-F238E27FC236}">
                <a16:creationId xmlns:a16="http://schemas.microsoft.com/office/drawing/2014/main" id="{055377B0-9A3F-C995-7C7C-A827AAD7D0FC}"/>
              </a:ext>
            </a:extLst>
          </p:cNvPr>
          <p:cNvSpPr>
            <a:spLocks noGrp="1"/>
          </p:cNvSpPr>
          <p:nvPr>
            <p:ph type="body" sz="quarter" idx="13"/>
          </p:nvPr>
        </p:nvSpPr>
        <p:spPr>
          <a:xfrm>
            <a:off x="971550" y="1043941"/>
            <a:ext cx="3963969" cy="3535680"/>
          </a:xfrm>
        </p:spPr>
        <p:txBody>
          <a:bodyPr/>
          <a:lstStyle/>
          <a:p>
            <a:r>
              <a:rPr lang="de-DE"/>
              <a:t>Vernalisationsbedarf (2-5°C)</a:t>
            </a:r>
          </a:p>
          <a:p>
            <a:r>
              <a:rPr lang="de-DE"/>
              <a:t>frühe Aussaat:</a:t>
            </a:r>
          </a:p>
          <a:p>
            <a:pPr lvl="1"/>
            <a:r>
              <a:rPr lang="de-DE"/>
              <a:t>früheres Rispenschieben</a:t>
            </a:r>
          </a:p>
          <a:p>
            <a:pPr lvl="1"/>
            <a:r>
              <a:rPr lang="de-DE"/>
              <a:t>längere Kornfüllungsphase</a:t>
            </a:r>
          </a:p>
          <a:p>
            <a:pPr lvl="1"/>
            <a:r>
              <a:rPr lang="de-DE"/>
              <a:t>weniger Nachschosser</a:t>
            </a:r>
          </a:p>
          <a:p>
            <a:r>
              <a:rPr lang="de-DE"/>
              <a:t>alte Bauernregel: Maihafer gibt Spreuhafer</a:t>
            </a:r>
          </a:p>
          <a:p>
            <a:pPr lvl="1"/>
            <a:endParaRPr lang="de-DE"/>
          </a:p>
        </p:txBody>
      </p:sp>
      <p:pic>
        <p:nvPicPr>
          <p:cNvPr id="5" name="Grafik 4" descr="Ein Bild, das Text, Zeichnung, Buch, Entwurf enthält.&#10;&#10;KI-generierte Inhalte können fehlerhaft sein.">
            <a:extLst>
              <a:ext uri="{FF2B5EF4-FFF2-40B4-BE49-F238E27FC236}">
                <a16:creationId xmlns:a16="http://schemas.microsoft.com/office/drawing/2014/main" id="{F059F344-8A51-45C2-15F4-9940144DE32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rot="5400000">
            <a:off x="5237906" y="467509"/>
            <a:ext cx="3603707" cy="4208481"/>
          </a:xfrm>
          <a:prstGeom prst="rect">
            <a:avLst/>
          </a:prstGeom>
        </p:spPr>
      </p:pic>
      <p:sp>
        <p:nvSpPr>
          <p:cNvPr id="6" name="Textfeld 5">
            <a:extLst>
              <a:ext uri="{FF2B5EF4-FFF2-40B4-BE49-F238E27FC236}">
                <a16:creationId xmlns:a16="http://schemas.microsoft.com/office/drawing/2014/main" id="{4BE394DF-D32F-2230-C164-E61A8CAD5FC1}"/>
              </a:ext>
            </a:extLst>
          </p:cNvPr>
          <p:cNvSpPr txBox="1"/>
          <p:nvPr/>
        </p:nvSpPr>
        <p:spPr>
          <a:xfrm>
            <a:off x="631418" y="4937332"/>
            <a:ext cx="4572000" cy="215444"/>
          </a:xfrm>
          <a:prstGeom prst="rect">
            <a:avLst/>
          </a:prstGeom>
          <a:noFill/>
        </p:spPr>
        <p:txBody>
          <a:bodyPr wrap="square">
            <a:spAutoFit/>
          </a:bodyPr>
          <a:lstStyle/>
          <a:p>
            <a:pPr>
              <a:buNone/>
            </a:pPr>
            <a:r>
              <a:rPr lang="de-DE" sz="800">
                <a:effectLst/>
              </a:rPr>
              <a:t>Reiner, L. &amp; Deutsche Landwirtschafts-Gesellschaft (Hrsg.). (1983). </a:t>
            </a:r>
            <a:r>
              <a:rPr lang="de-DE" sz="800" i="1">
                <a:effectLst/>
              </a:rPr>
              <a:t>Hafer aktuell</a:t>
            </a:r>
            <a:r>
              <a:rPr lang="de-DE" sz="800">
                <a:effectLst/>
              </a:rPr>
              <a:t>. DLG-Verl.</a:t>
            </a:r>
          </a:p>
        </p:txBody>
      </p:sp>
    </p:spTree>
    <p:extLst>
      <p:ext uri="{BB962C8B-B14F-4D97-AF65-F5344CB8AC3E}">
        <p14:creationId xmlns:p14="http://schemas.microsoft.com/office/powerpoint/2010/main" val="317784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FCAA5B2-0F7E-D692-FC78-AF7BA9F7C96E}"/>
              </a:ext>
            </a:extLst>
          </p:cNvPr>
          <p:cNvSpPr>
            <a:spLocks noGrp="1"/>
          </p:cNvSpPr>
          <p:nvPr>
            <p:ph type="body" sz="quarter" idx="12"/>
          </p:nvPr>
        </p:nvSpPr>
        <p:spPr/>
        <p:txBody>
          <a:bodyPr/>
          <a:lstStyle/>
          <a:p>
            <a:r>
              <a:rPr lang="de-DE"/>
              <a:t>Saatstärke</a:t>
            </a:r>
          </a:p>
        </p:txBody>
      </p:sp>
      <p:sp>
        <p:nvSpPr>
          <p:cNvPr id="3" name="Textplatzhalter 2">
            <a:extLst>
              <a:ext uri="{FF2B5EF4-FFF2-40B4-BE49-F238E27FC236}">
                <a16:creationId xmlns:a16="http://schemas.microsoft.com/office/drawing/2014/main" id="{36636BBF-A6F2-05A4-03FA-587484B4C84F}"/>
              </a:ext>
            </a:extLst>
          </p:cNvPr>
          <p:cNvSpPr>
            <a:spLocks noGrp="1"/>
          </p:cNvSpPr>
          <p:nvPr>
            <p:ph type="body" sz="quarter" idx="13"/>
          </p:nvPr>
        </p:nvSpPr>
        <p:spPr>
          <a:xfrm>
            <a:off x="971550" y="1043941"/>
            <a:ext cx="3965563" cy="3535680"/>
          </a:xfrm>
        </p:spPr>
        <p:txBody>
          <a:bodyPr/>
          <a:lstStyle/>
          <a:p>
            <a:r>
              <a:rPr lang="de-DE"/>
              <a:t>280 – 400 Körner / m²</a:t>
            </a:r>
          </a:p>
          <a:p>
            <a:r>
              <a:rPr lang="de-DE"/>
              <a:t>Termin: früh </a:t>
            </a:r>
            <a:r>
              <a:rPr lang="de-DE">
                <a:sym typeface="Wingdings" panose="05000000000000000000" pitchFamily="2" charset="2"/>
              </a:rPr>
              <a:t> spät</a:t>
            </a:r>
          </a:p>
          <a:p>
            <a:r>
              <a:rPr lang="de-DE">
                <a:sym typeface="Wingdings" panose="05000000000000000000" pitchFamily="2" charset="2"/>
              </a:rPr>
              <a:t>Boden: leicht  schwer</a:t>
            </a:r>
            <a:endParaRPr lang="de-DE"/>
          </a:p>
        </p:txBody>
      </p:sp>
      <p:pic>
        <p:nvPicPr>
          <p:cNvPr id="5" name="Grafik 4" descr="Ein Bild, das Text, Papier, Zeichnung, Buch enthält.&#10;&#10;KI-generierte Inhalte können fehlerhaft sein.">
            <a:extLst>
              <a:ext uri="{FF2B5EF4-FFF2-40B4-BE49-F238E27FC236}">
                <a16:creationId xmlns:a16="http://schemas.microsoft.com/office/drawing/2014/main" id="{4048CA34-00A8-D204-EE75-C98ED7E6EB5F}"/>
              </a:ext>
            </a:extLst>
          </p:cNvPr>
          <p:cNvPicPr>
            <a:picLocks noChangeAspect="1"/>
          </p:cNvPicPr>
          <p:nvPr/>
        </p:nvPicPr>
        <p:blipFill>
          <a:blip r:embed="rId2"/>
          <a:srcRect l="5753" t="20296" b="20296"/>
          <a:stretch>
            <a:fillRect/>
          </a:stretch>
        </p:blipFill>
        <p:spPr>
          <a:xfrm>
            <a:off x="4937113" y="1043941"/>
            <a:ext cx="4206887" cy="3535680"/>
          </a:xfrm>
          <a:prstGeom prst="rect">
            <a:avLst/>
          </a:prstGeom>
        </p:spPr>
      </p:pic>
      <p:sp>
        <p:nvSpPr>
          <p:cNvPr id="6" name="Textfeld 5">
            <a:extLst>
              <a:ext uri="{FF2B5EF4-FFF2-40B4-BE49-F238E27FC236}">
                <a16:creationId xmlns:a16="http://schemas.microsoft.com/office/drawing/2014/main" id="{E072DE8E-BE37-9FB4-73DE-268A7F05F0E1}"/>
              </a:ext>
            </a:extLst>
          </p:cNvPr>
          <p:cNvSpPr txBox="1"/>
          <p:nvPr/>
        </p:nvSpPr>
        <p:spPr>
          <a:xfrm>
            <a:off x="631418" y="4937332"/>
            <a:ext cx="4572000" cy="215444"/>
          </a:xfrm>
          <a:prstGeom prst="rect">
            <a:avLst/>
          </a:prstGeom>
          <a:noFill/>
        </p:spPr>
        <p:txBody>
          <a:bodyPr wrap="square">
            <a:spAutoFit/>
          </a:bodyPr>
          <a:lstStyle/>
          <a:p>
            <a:pPr>
              <a:buNone/>
            </a:pPr>
            <a:r>
              <a:rPr lang="de-DE" sz="800">
                <a:effectLst/>
              </a:rPr>
              <a:t>Reiner, L. &amp; Deutsche Landwirtschafts-Gesellschaft (Hrsg.). (1983). </a:t>
            </a:r>
            <a:r>
              <a:rPr lang="de-DE" sz="800" i="1">
                <a:effectLst/>
              </a:rPr>
              <a:t>Hafer aktuell</a:t>
            </a:r>
            <a:r>
              <a:rPr lang="de-DE" sz="800">
                <a:effectLst/>
              </a:rPr>
              <a:t>. DLG-Verl.</a:t>
            </a:r>
          </a:p>
        </p:txBody>
      </p:sp>
    </p:spTree>
    <p:extLst>
      <p:ext uri="{BB962C8B-B14F-4D97-AF65-F5344CB8AC3E}">
        <p14:creationId xmlns:p14="http://schemas.microsoft.com/office/powerpoint/2010/main" val="27448960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254038F-2BFC-5811-BB1D-5ADB92EDAC9C}"/>
              </a:ext>
            </a:extLst>
          </p:cNvPr>
          <p:cNvSpPr>
            <a:spLocks noGrp="1"/>
          </p:cNvSpPr>
          <p:nvPr>
            <p:ph type="body" sz="quarter" idx="12"/>
          </p:nvPr>
        </p:nvSpPr>
        <p:spPr/>
        <p:txBody>
          <a:bodyPr/>
          <a:lstStyle/>
          <a:p>
            <a:r>
              <a:rPr lang="de-DE"/>
              <a:t>Pflanzenschutz</a:t>
            </a:r>
          </a:p>
        </p:txBody>
      </p:sp>
      <p:sp>
        <p:nvSpPr>
          <p:cNvPr id="3" name="Textplatzhalter 2">
            <a:extLst>
              <a:ext uri="{FF2B5EF4-FFF2-40B4-BE49-F238E27FC236}">
                <a16:creationId xmlns:a16="http://schemas.microsoft.com/office/drawing/2014/main" id="{18F6B6A2-0171-7AE7-3F0B-120DD4B175D6}"/>
              </a:ext>
            </a:extLst>
          </p:cNvPr>
          <p:cNvSpPr>
            <a:spLocks noGrp="1"/>
          </p:cNvSpPr>
          <p:nvPr>
            <p:ph type="body" sz="quarter" idx="13"/>
          </p:nvPr>
        </p:nvSpPr>
        <p:spPr/>
        <p:txBody>
          <a:bodyPr/>
          <a:lstStyle/>
          <a:p>
            <a:r>
              <a:rPr lang="de-DE"/>
              <a:t>Mehltau</a:t>
            </a:r>
          </a:p>
          <a:p>
            <a:r>
              <a:rPr lang="de-DE"/>
              <a:t>Haferkronenrost</a:t>
            </a:r>
          </a:p>
          <a:p>
            <a:r>
              <a:rPr lang="de-DE"/>
              <a:t>Haferflugbrand</a:t>
            </a:r>
          </a:p>
          <a:p>
            <a:r>
              <a:rPr lang="de-DE"/>
              <a:t>Rispenfusariosen</a:t>
            </a:r>
          </a:p>
          <a:p>
            <a:r>
              <a:rPr lang="de-DE"/>
              <a:t>Haferröte</a:t>
            </a:r>
          </a:p>
          <a:p>
            <a:r>
              <a:rPr lang="de-DE"/>
              <a:t>Haferzystenälchen</a:t>
            </a:r>
          </a:p>
        </p:txBody>
      </p:sp>
    </p:spTree>
    <p:extLst>
      <p:ext uri="{BB962C8B-B14F-4D97-AF65-F5344CB8AC3E}">
        <p14:creationId xmlns:p14="http://schemas.microsoft.com/office/powerpoint/2010/main" val="2973095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1003C0F-4A55-BCBF-F81D-B8B5ED48B170}"/>
              </a:ext>
            </a:extLst>
          </p:cNvPr>
          <p:cNvSpPr>
            <a:spLocks noGrp="1"/>
          </p:cNvSpPr>
          <p:nvPr>
            <p:ph type="body" sz="quarter" idx="12"/>
          </p:nvPr>
        </p:nvSpPr>
        <p:spPr/>
        <p:txBody>
          <a:bodyPr/>
          <a:lstStyle/>
          <a:p>
            <a:r>
              <a:rPr lang="de-DE"/>
              <a:t>Mehltau</a:t>
            </a:r>
          </a:p>
        </p:txBody>
      </p:sp>
      <p:sp>
        <p:nvSpPr>
          <p:cNvPr id="3" name="Textplatzhalter 2">
            <a:extLst>
              <a:ext uri="{FF2B5EF4-FFF2-40B4-BE49-F238E27FC236}">
                <a16:creationId xmlns:a16="http://schemas.microsoft.com/office/drawing/2014/main" id="{026062A2-D374-8346-AB9C-7B6BABED4A5C}"/>
              </a:ext>
            </a:extLst>
          </p:cNvPr>
          <p:cNvSpPr>
            <a:spLocks noGrp="1"/>
          </p:cNvSpPr>
          <p:nvPr>
            <p:ph type="body" sz="quarter" idx="13"/>
          </p:nvPr>
        </p:nvSpPr>
        <p:spPr>
          <a:xfrm>
            <a:off x="971550" y="1043941"/>
            <a:ext cx="4743450" cy="3535680"/>
          </a:xfrm>
        </p:spPr>
        <p:txBody>
          <a:bodyPr>
            <a:normAutofit fontScale="92500" lnSpcReduction="20000"/>
          </a:bodyPr>
          <a:lstStyle/>
          <a:p>
            <a:r>
              <a:rPr lang="de-DE"/>
              <a:t>Auf den Oberseiten der Blätter, an Blattscheiden und Ähren zeigen sich weiße, watteähnliche kleine Pusteln, die sich später zu mehligen Belägen entwickeln.</a:t>
            </a:r>
          </a:p>
          <a:p>
            <a:r>
              <a:rPr lang="de-DE"/>
              <a:t>besonders an jungen Blättern und in schattigen Lagen</a:t>
            </a:r>
          </a:p>
          <a:p>
            <a:r>
              <a:rPr lang="de-DE"/>
              <a:t>Reduziert Photosyntheseleistung</a:t>
            </a:r>
          </a:p>
          <a:p>
            <a:r>
              <a:rPr lang="de-DE"/>
              <a:t>Sekundärerkrankungen</a:t>
            </a:r>
          </a:p>
          <a:p>
            <a:r>
              <a:rPr lang="de-DE"/>
              <a:t>angepasste N-Düngung</a:t>
            </a:r>
          </a:p>
          <a:p>
            <a:r>
              <a:rPr lang="de-DE"/>
              <a:t>Fungizideinsatz meist nicht wirtschaftlich</a:t>
            </a:r>
          </a:p>
        </p:txBody>
      </p:sp>
      <p:pic>
        <p:nvPicPr>
          <p:cNvPr id="5" name="Grafik 4" descr="Ein Bild, das Mehltau, Pilz, Gras, Landpflanze enthält.&#10;&#10;KI-generierte Inhalte können fehlerhaft sein.">
            <a:extLst>
              <a:ext uri="{FF2B5EF4-FFF2-40B4-BE49-F238E27FC236}">
                <a16:creationId xmlns:a16="http://schemas.microsoft.com/office/drawing/2014/main" id="{0CD0BAC9-C176-8E81-BFA0-7BC88A9AD730}"/>
              </a:ext>
            </a:extLst>
          </p:cNvPr>
          <p:cNvPicPr>
            <a:picLocks noChangeAspect="1"/>
          </p:cNvPicPr>
          <p:nvPr/>
        </p:nvPicPr>
        <p:blipFill>
          <a:blip r:embed="rId2"/>
          <a:stretch>
            <a:fillRect/>
          </a:stretch>
        </p:blipFill>
        <p:spPr>
          <a:xfrm>
            <a:off x="5715000" y="0"/>
            <a:ext cx="3429000" cy="5143500"/>
          </a:xfrm>
          <a:prstGeom prst="rect">
            <a:avLst/>
          </a:prstGeom>
        </p:spPr>
      </p:pic>
      <p:sp>
        <p:nvSpPr>
          <p:cNvPr id="7" name="Textfeld 6">
            <a:extLst>
              <a:ext uri="{FF2B5EF4-FFF2-40B4-BE49-F238E27FC236}">
                <a16:creationId xmlns:a16="http://schemas.microsoft.com/office/drawing/2014/main" id="{BF7FF286-8774-BC49-6600-320F2B71106C}"/>
              </a:ext>
            </a:extLst>
          </p:cNvPr>
          <p:cNvSpPr txBox="1"/>
          <p:nvPr/>
        </p:nvSpPr>
        <p:spPr>
          <a:xfrm>
            <a:off x="906780" y="4800868"/>
            <a:ext cx="4572000" cy="215444"/>
          </a:xfrm>
          <a:prstGeom prst="rect">
            <a:avLst/>
          </a:prstGeom>
          <a:noFill/>
        </p:spPr>
        <p:txBody>
          <a:bodyPr wrap="square">
            <a:spAutoFit/>
          </a:bodyPr>
          <a:lstStyle/>
          <a:p>
            <a:r>
              <a:rPr lang="de-DE" sz="800"/>
              <a:t>Quelle und Bild: </a:t>
            </a:r>
            <a:r>
              <a:rPr lang="de-DE" sz="800">
                <a:hlinkClick r:id="rId3"/>
              </a:rPr>
              <a:t>oekolandbau.de</a:t>
            </a:r>
            <a:endParaRPr lang="de-DE" sz="800"/>
          </a:p>
        </p:txBody>
      </p:sp>
    </p:spTree>
    <p:extLst>
      <p:ext uri="{BB962C8B-B14F-4D97-AF65-F5344CB8AC3E}">
        <p14:creationId xmlns:p14="http://schemas.microsoft.com/office/powerpoint/2010/main" val="351030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F3388E1-FF65-582E-58C7-F3F6B1E8E377}"/>
              </a:ext>
            </a:extLst>
          </p:cNvPr>
          <p:cNvSpPr>
            <a:spLocks noGrp="1"/>
          </p:cNvSpPr>
          <p:nvPr>
            <p:ph type="body" sz="quarter" idx="12"/>
          </p:nvPr>
        </p:nvSpPr>
        <p:spPr/>
        <p:txBody>
          <a:bodyPr/>
          <a:lstStyle/>
          <a:p>
            <a:r>
              <a:rPr lang="de-DE"/>
              <a:t>Haferkronenrost</a:t>
            </a:r>
          </a:p>
        </p:txBody>
      </p:sp>
      <p:sp>
        <p:nvSpPr>
          <p:cNvPr id="3" name="Textplatzhalter 2">
            <a:extLst>
              <a:ext uri="{FF2B5EF4-FFF2-40B4-BE49-F238E27FC236}">
                <a16:creationId xmlns:a16="http://schemas.microsoft.com/office/drawing/2014/main" id="{6A48A2E9-27FE-2186-198B-F63F7BFE15A1}"/>
              </a:ext>
            </a:extLst>
          </p:cNvPr>
          <p:cNvSpPr>
            <a:spLocks noGrp="1"/>
          </p:cNvSpPr>
          <p:nvPr>
            <p:ph type="body" sz="quarter" idx="13"/>
          </p:nvPr>
        </p:nvSpPr>
        <p:spPr>
          <a:xfrm>
            <a:off x="525780" y="1043940"/>
            <a:ext cx="8450580" cy="3947159"/>
          </a:xfrm>
        </p:spPr>
        <p:txBody>
          <a:bodyPr>
            <a:normAutofit fontScale="55000" lnSpcReduction="20000"/>
          </a:bodyPr>
          <a:lstStyle/>
          <a:p>
            <a:r>
              <a:rPr lang="de-DE"/>
              <a:t>hoher Wärmeansprüch - Gefährdet vor allem spätreifende Haferbestände. </a:t>
            </a:r>
          </a:p>
          <a:p>
            <a:r>
              <a:rPr lang="de-DE"/>
              <a:t>Rostbefall kann den Ernteertrag erheblich beeinträchtigen</a:t>
            </a:r>
          </a:p>
          <a:p>
            <a:r>
              <a:rPr lang="de-DE"/>
              <a:t>Schadbild:</a:t>
            </a:r>
          </a:p>
          <a:p>
            <a:pPr lvl="1"/>
            <a:r>
              <a:rPr lang="de-DE"/>
              <a:t>Auf Blattspreiten und -scheiden rundliche bis ovale Sommersporenlager mit einem pulvrigen, leuchtend orangeroten Inhalt. Später ringförmig um diese Sommersporenlager schwarze Wintersporenlager, die von der Blattoberhaut bedeckt bleiben; bei starkem Befall Notreife. Braune, längliche Sommersporenlager auf Blattspreiten und -scheiden, Halmen und sogar Spelzen durch Schwarzrost.</a:t>
            </a:r>
          </a:p>
          <a:p>
            <a:r>
              <a:rPr lang="de-DE"/>
              <a:t>Von befallenen Ernterückständen wird im Frühjahr Zwischenwirt Kreuzdorn infiziert. Von gelbroten Bechersporenlagern auf der Blattunterseite des Kreuzdorns geht der Rostpilz dann auf seinen Hauptwirt Hafer über.</a:t>
            </a:r>
          </a:p>
          <a:p>
            <a:r>
              <a:rPr lang="de-DE"/>
              <a:t>Schnelle Vermehrung auf Hafer bei Temperaturen von 15 bis 25° C und kurzer Blattnässe, z. B. Tau. Bevorzugt in warmen Anbaulagen und bei überhöhter Stickstoffdüngung.</a:t>
            </a:r>
          </a:p>
          <a:p>
            <a:r>
              <a:rPr lang="de-DE"/>
              <a:t>Vorbeugende Bekämpfung:</a:t>
            </a:r>
          </a:p>
          <a:p>
            <a:pPr lvl="1"/>
            <a:r>
              <a:rPr lang="de-DE"/>
              <a:t>In Befallslagen weniger anfällige und frühreife Sorten bevorzugen; </a:t>
            </a:r>
          </a:p>
          <a:p>
            <a:pPr lvl="1"/>
            <a:r>
              <a:rPr lang="de-DE"/>
              <a:t>Hafer möglichst frühzeitig säen; </a:t>
            </a:r>
          </a:p>
          <a:p>
            <a:pPr lvl="1"/>
            <a:r>
              <a:rPr lang="de-DE"/>
              <a:t>ausgewogene Stickstoffdüngung. </a:t>
            </a:r>
          </a:p>
          <a:p>
            <a:pPr lvl="1"/>
            <a:r>
              <a:rPr lang="de-DE"/>
              <a:t>Ernterückstände und Ausfallgetreide einarbeiten. </a:t>
            </a:r>
          </a:p>
          <a:p>
            <a:pPr lvl="1"/>
            <a:r>
              <a:rPr lang="de-DE"/>
              <a:t>Flughafer in allen Fruchtfolgegliedern bekämpfen. </a:t>
            </a:r>
          </a:p>
          <a:p>
            <a:pPr lvl="1"/>
            <a:r>
              <a:rPr lang="de-DE"/>
              <a:t>In Feldnähe keine Neuanpflanzungen von Kreuzdorn.</a:t>
            </a:r>
          </a:p>
          <a:p>
            <a:r>
              <a:rPr lang="de-DE"/>
              <a:t>Frühzeitig bei Befall und günstigen Vermehrungsbedingungen zugelassene Fungizide einsetzen.</a:t>
            </a:r>
          </a:p>
        </p:txBody>
      </p:sp>
      <p:sp>
        <p:nvSpPr>
          <p:cNvPr id="5" name="Textfeld 4">
            <a:extLst>
              <a:ext uri="{FF2B5EF4-FFF2-40B4-BE49-F238E27FC236}">
                <a16:creationId xmlns:a16="http://schemas.microsoft.com/office/drawing/2014/main" id="{440192D6-A006-8EE0-3F5F-2EA45F07502E}"/>
              </a:ext>
            </a:extLst>
          </p:cNvPr>
          <p:cNvSpPr txBox="1"/>
          <p:nvPr/>
        </p:nvSpPr>
        <p:spPr>
          <a:xfrm>
            <a:off x="601980" y="4883377"/>
            <a:ext cx="4572000" cy="215444"/>
          </a:xfrm>
          <a:prstGeom prst="rect">
            <a:avLst/>
          </a:prstGeom>
          <a:noFill/>
        </p:spPr>
        <p:txBody>
          <a:bodyPr wrap="square">
            <a:spAutoFit/>
          </a:bodyPr>
          <a:lstStyle/>
          <a:p>
            <a:r>
              <a:rPr lang="de-DE" sz="800"/>
              <a:t>Quelle: </a:t>
            </a:r>
            <a:r>
              <a:rPr lang="de-DE" sz="800">
                <a:hlinkClick r:id="rId2"/>
              </a:rPr>
              <a:t>lfl.bayern.de</a:t>
            </a:r>
            <a:endParaRPr lang="de-DE" sz="800"/>
          </a:p>
        </p:txBody>
      </p:sp>
    </p:spTree>
    <p:extLst>
      <p:ext uri="{BB962C8B-B14F-4D97-AF65-F5344CB8AC3E}">
        <p14:creationId xmlns:p14="http://schemas.microsoft.com/office/powerpoint/2010/main" val="356691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798C1D4-FE02-E1D7-7FB9-81F14B1F3FF4}"/>
              </a:ext>
            </a:extLst>
          </p:cNvPr>
          <p:cNvSpPr>
            <a:spLocks noGrp="1"/>
          </p:cNvSpPr>
          <p:nvPr>
            <p:ph type="body" sz="quarter" idx="12"/>
          </p:nvPr>
        </p:nvSpPr>
        <p:spPr/>
        <p:txBody>
          <a:bodyPr/>
          <a:lstStyle/>
          <a:p>
            <a:endParaRPr lang="de-DE"/>
          </a:p>
        </p:txBody>
      </p:sp>
      <p:sp>
        <p:nvSpPr>
          <p:cNvPr id="3" name="Textplatzhalter 2">
            <a:extLst>
              <a:ext uri="{FF2B5EF4-FFF2-40B4-BE49-F238E27FC236}">
                <a16:creationId xmlns:a16="http://schemas.microsoft.com/office/drawing/2014/main" id="{A63A8961-D8CE-8674-F6F9-5550E4BC76B7}"/>
              </a:ext>
            </a:extLst>
          </p:cNvPr>
          <p:cNvSpPr>
            <a:spLocks noGrp="1"/>
          </p:cNvSpPr>
          <p:nvPr>
            <p:ph type="body" sz="quarter" idx="13"/>
          </p:nvPr>
        </p:nvSpPr>
        <p:spPr>
          <a:xfrm>
            <a:off x="971550" y="1043941"/>
            <a:ext cx="4151303" cy="3535680"/>
          </a:xfrm>
        </p:spPr>
        <p:txBody>
          <a:bodyPr/>
          <a:lstStyle/>
          <a:p>
            <a:r>
              <a:rPr lang="de-DE"/>
              <a:t>Fruchtstand: Rispe</a:t>
            </a:r>
          </a:p>
        </p:txBody>
      </p:sp>
      <p:sp>
        <p:nvSpPr>
          <p:cNvPr id="5" name="Textfeld 4">
            <a:extLst>
              <a:ext uri="{FF2B5EF4-FFF2-40B4-BE49-F238E27FC236}">
                <a16:creationId xmlns:a16="http://schemas.microsoft.com/office/drawing/2014/main" id="{00A2105E-66B6-80D6-0E75-5D96F9ABCDC6}"/>
              </a:ext>
            </a:extLst>
          </p:cNvPr>
          <p:cNvSpPr txBox="1"/>
          <p:nvPr/>
        </p:nvSpPr>
        <p:spPr>
          <a:xfrm rot="16200000">
            <a:off x="6688723" y="2688223"/>
            <a:ext cx="4572000" cy="338554"/>
          </a:xfrm>
          <a:prstGeom prst="rect">
            <a:avLst/>
          </a:prstGeom>
          <a:noFill/>
        </p:spPr>
        <p:txBody>
          <a:bodyPr wrap="square">
            <a:spAutoFit/>
          </a:bodyPr>
          <a:lstStyle/>
          <a:p>
            <a:r>
              <a:rPr lang="de-DE" sz="800"/>
              <a:t>Von Andreas Trepte - Eigenes Werk, CC BY-SA 2.5, https://commons.wikimedia.org/w/index.php?curid=905054</a:t>
            </a:r>
          </a:p>
        </p:txBody>
      </p:sp>
      <p:pic>
        <p:nvPicPr>
          <p:cNvPr id="7" name="Grafik 6" descr="Ein Bild, das Himmel, Pflanze, draußen, Stiel Stamm enthält.&#10;&#10;KI-generierte Inhalte können fehlerhaft sein.">
            <a:extLst>
              <a:ext uri="{FF2B5EF4-FFF2-40B4-BE49-F238E27FC236}">
                <a16:creationId xmlns:a16="http://schemas.microsoft.com/office/drawing/2014/main" id="{B9D22228-88F2-8757-8107-CCC69BDC8D58}"/>
              </a:ext>
            </a:extLst>
          </p:cNvPr>
          <p:cNvPicPr>
            <a:picLocks noChangeAspect="1"/>
          </p:cNvPicPr>
          <p:nvPr/>
        </p:nvPicPr>
        <p:blipFill>
          <a:blip r:embed="rId2"/>
          <a:stretch>
            <a:fillRect/>
          </a:stretch>
        </p:blipFill>
        <p:spPr>
          <a:xfrm>
            <a:off x="5122853" y="0"/>
            <a:ext cx="3682593" cy="5143500"/>
          </a:xfrm>
          <a:prstGeom prst="rect">
            <a:avLst/>
          </a:prstGeom>
        </p:spPr>
      </p:pic>
    </p:spTree>
    <p:extLst>
      <p:ext uri="{BB962C8B-B14F-4D97-AF65-F5344CB8AC3E}">
        <p14:creationId xmlns:p14="http://schemas.microsoft.com/office/powerpoint/2010/main" val="2614139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120D691-59B5-8C9F-05F0-CF581150D153}"/>
              </a:ext>
            </a:extLst>
          </p:cNvPr>
          <p:cNvSpPr>
            <a:spLocks noGrp="1"/>
          </p:cNvSpPr>
          <p:nvPr>
            <p:ph type="body" sz="quarter" idx="12"/>
          </p:nvPr>
        </p:nvSpPr>
        <p:spPr/>
        <p:txBody>
          <a:bodyPr/>
          <a:lstStyle/>
          <a:p>
            <a:endParaRPr lang="de-DE"/>
          </a:p>
        </p:txBody>
      </p:sp>
      <p:sp>
        <p:nvSpPr>
          <p:cNvPr id="3" name="Textplatzhalter 2">
            <a:extLst>
              <a:ext uri="{FF2B5EF4-FFF2-40B4-BE49-F238E27FC236}">
                <a16:creationId xmlns:a16="http://schemas.microsoft.com/office/drawing/2014/main" id="{3C013D8E-EED1-15AC-2F3E-73A9703DF2D2}"/>
              </a:ext>
            </a:extLst>
          </p:cNvPr>
          <p:cNvSpPr>
            <a:spLocks noGrp="1"/>
          </p:cNvSpPr>
          <p:nvPr>
            <p:ph type="body" sz="quarter" idx="13"/>
          </p:nvPr>
        </p:nvSpPr>
        <p:spPr/>
        <p:txBody>
          <a:bodyPr/>
          <a:lstStyle/>
          <a:p>
            <a:endParaRPr lang="de-DE"/>
          </a:p>
        </p:txBody>
      </p:sp>
      <p:pic>
        <p:nvPicPr>
          <p:cNvPr id="5" name="Grafik 4" descr="Ein Bild, das draußen, Gras, Stiel Stamm, Landpflanze enthält.&#10;&#10;KI-generierte Inhalte können fehlerhaft sein.">
            <a:extLst>
              <a:ext uri="{FF2B5EF4-FFF2-40B4-BE49-F238E27FC236}">
                <a16:creationId xmlns:a16="http://schemas.microsoft.com/office/drawing/2014/main" id="{B403689D-CC58-66B0-F290-D3C03092EBBE}"/>
              </a:ext>
            </a:extLst>
          </p:cNvPr>
          <p:cNvPicPr>
            <a:picLocks noChangeAspect="1"/>
          </p:cNvPicPr>
          <p:nvPr/>
        </p:nvPicPr>
        <p:blipFill>
          <a:blip r:embed="rId2"/>
          <a:stretch>
            <a:fillRect/>
          </a:stretch>
        </p:blipFill>
        <p:spPr>
          <a:xfrm>
            <a:off x="801185" y="0"/>
            <a:ext cx="7541630" cy="5143500"/>
          </a:xfrm>
          <a:prstGeom prst="rect">
            <a:avLst/>
          </a:prstGeom>
        </p:spPr>
      </p:pic>
      <p:sp>
        <p:nvSpPr>
          <p:cNvPr id="7" name="Textfeld 6">
            <a:extLst>
              <a:ext uri="{FF2B5EF4-FFF2-40B4-BE49-F238E27FC236}">
                <a16:creationId xmlns:a16="http://schemas.microsoft.com/office/drawing/2014/main" id="{071B5A56-BE3B-954C-2419-923BBC6351AE}"/>
              </a:ext>
            </a:extLst>
          </p:cNvPr>
          <p:cNvSpPr txBox="1"/>
          <p:nvPr/>
        </p:nvSpPr>
        <p:spPr>
          <a:xfrm rot="16200000">
            <a:off x="6688723" y="2688223"/>
            <a:ext cx="4572000" cy="338554"/>
          </a:xfrm>
          <a:prstGeom prst="rect">
            <a:avLst/>
          </a:prstGeom>
          <a:noFill/>
        </p:spPr>
        <p:txBody>
          <a:bodyPr wrap="square">
            <a:spAutoFit/>
          </a:bodyPr>
          <a:lstStyle/>
          <a:p>
            <a:r>
              <a:rPr lang="de-DE" sz="800"/>
              <a:t>By Howard F. Schwartz, Colorado State University, CC BY 3.0 us, https://commons.wikimedia.org/w/index.php?curid=87112279</a:t>
            </a:r>
          </a:p>
        </p:txBody>
      </p:sp>
    </p:spTree>
    <p:extLst>
      <p:ext uri="{BB962C8B-B14F-4D97-AF65-F5344CB8AC3E}">
        <p14:creationId xmlns:p14="http://schemas.microsoft.com/office/powerpoint/2010/main" val="1346652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1837F67-7461-9DBE-2211-6A59C3E3D618}"/>
              </a:ext>
            </a:extLst>
          </p:cNvPr>
          <p:cNvSpPr>
            <a:spLocks noGrp="1"/>
          </p:cNvSpPr>
          <p:nvPr>
            <p:ph type="body" sz="quarter" idx="12"/>
          </p:nvPr>
        </p:nvSpPr>
        <p:spPr/>
        <p:txBody>
          <a:bodyPr/>
          <a:lstStyle/>
          <a:p>
            <a:r>
              <a:rPr lang="de-DE"/>
              <a:t>Haferflugbrand</a:t>
            </a:r>
          </a:p>
        </p:txBody>
      </p:sp>
      <p:sp>
        <p:nvSpPr>
          <p:cNvPr id="3" name="Textplatzhalter 2">
            <a:extLst>
              <a:ext uri="{FF2B5EF4-FFF2-40B4-BE49-F238E27FC236}">
                <a16:creationId xmlns:a16="http://schemas.microsoft.com/office/drawing/2014/main" id="{FE568DF9-3CE9-2022-8AAC-EAB3D635FE94}"/>
              </a:ext>
            </a:extLst>
          </p:cNvPr>
          <p:cNvSpPr>
            <a:spLocks noGrp="1"/>
          </p:cNvSpPr>
          <p:nvPr>
            <p:ph type="body" sz="quarter" idx="13"/>
          </p:nvPr>
        </p:nvSpPr>
        <p:spPr/>
        <p:txBody>
          <a:bodyPr>
            <a:normAutofit fontScale="62500" lnSpcReduction="20000"/>
          </a:bodyPr>
          <a:lstStyle/>
          <a:p>
            <a:r>
              <a:rPr lang="de-DE"/>
              <a:t>Vor Einführung der regelmäßigen Saatgutbeizung eine der wichtigsten Haferkrankheiten des gemäßigten Klimas. Heute gefährlich nur in Hafervermehrungsbeständen; zulässige Höchstgrenze fünf befallene Pflanzen auf einer Fläche von 150 m².</a:t>
            </a:r>
          </a:p>
          <a:p>
            <a:r>
              <a:rPr lang="de-DE"/>
              <a:t>Nach dem Rispenschieben zwischen den Spelzen schwarze Sporenmassen, die verstäuben. Zur Erntezeit nur noch leere Rispenäste mit einigen Spelzen. Befallene Pflanzen in der Regel etwas kleiner als die gesunden.</a:t>
            </a:r>
          </a:p>
          <a:p>
            <a:r>
              <a:rPr lang="de-DE"/>
              <a:t>Befall: Durch unsichtbar verseuchtes Saatgut aus flugbrandbefallenen Beständen.</a:t>
            </a:r>
          </a:p>
          <a:p>
            <a:r>
              <a:rPr lang="de-DE"/>
              <a:t>Befallsfördernd: Warme Keimbedingungen (Bodentemperaturen über 16° C) für Hafer, z. B. nach verspäteter Aussaat, begünstigen die Keimlingsinfektion.</a:t>
            </a:r>
          </a:p>
          <a:p>
            <a:r>
              <a:rPr lang="de-DE"/>
              <a:t>Vorbeugende Bekämpfung: Möglichst Zukauf von zertifiziertem Saatgut, eigener Nachbau nicht von flugbrandbefallenen Beständen. Frühzeitige Saat des Hafers und Förderung der Jugendentwicklung.</a:t>
            </a:r>
          </a:p>
          <a:p>
            <a:r>
              <a:rPr lang="de-DE"/>
              <a:t>Gezielte Bekämpfung: </a:t>
            </a:r>
            <a:r>
              <a:rPr lang="de-DE" b="1"/>
              <a:t>Beizung</a:t>
            </a:r>
            <a:r>
              <a:rPr lang="de-DE"/>
              <a:t> mit speziell gegen Haferflugbrand zugelassenen Präparaten.</a:t>
            </a:r>
          </a:p>
        </p:txBody>
      </p:sp>
      <p:sp>
        <p:nvSpPr>
          <p:cNvPr id="4" name="Textfeld 3">
            <a:extLst>
              <a:ext uri="{FF2B5EF4-FFF2-40B4-BE49-F238E27FC236}">
                <a16:creationId xmlns:a16="http://schemas.microsoft.com/office/drawing/2014/main" id="{F5206273-0CAC-DB37-501A-1EDF5F0859E3}"/>
              </a:ext>
            </a:extLst>
          </p:cNvPr>
          <p:cNvSpPr txBox="1"/>
          <p:nvPr/>
        </p:nvSpPr>
        <p:spPr>
          <a:xfrm>
            <a:off x="601980" y="4883377"/>
            <a:ext cx="4572000" cy="215444"/>
          </a:xfrm>
          <a:prstGeom prst="rect">
            <a:avLst/>
          </a:prstGeom>
          <a:noFill/>
        </p:spPr>
        <p:txBody>
          <a:bodyPr wrap="square">
            <a:spAutoFit/>
          </a:bodyPr>
          <a:lstStyle/>
          <a:p>
            <a:r>
              <a:rPr lang="de-DE" sz="800"/>
              <a:t>Quelle: </a:t>
            </a:r>
            <a:r>
              <a:rPr lang="de-DE" sz="800">
                <a:hlinkClick r:id="rId2"/>
              </a:rPr>
              <a:t>lfl.bayern.de</a:t>
            </a:r>
            <a:endParaRPr lang="de-DE" sz="800"/>
          </a:p>
        </p:txBody>
      </p:sp>
    </p:spTree>
    <p:extLst>
      <p:ext uri="{BB962C8B-B14F-4D97-AF65-F5344CB8AC3E}">
        <p14:creationId xmlns:p14="http://schemas.microsoft.com/office/powerpoint/2010/main" val="282506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B553DCB-96C0-1579-885F-0F624A016118}"/>
              </a:ext>
            </a:extLst>
          </p:cNvPr>
          <p:cNvSpPr>
            <a:spLocks noGrp="1"/>
          </p:cNvSpPr>
          <p:nvPr>
            <p:ph type="body" sz="quarter" idx="12"/>
          </p:nvPr>
        </p:nvSpPr>
        <p:spPr/>
        <p:txBody>
          <a:bodyPr/>
          <a:lstStyle/>
          <a:p>
            <a:endParaRPr lang="de-DE"/>
          </a:p>
        </p:txBody>
      </p:sp>
      <p:sp>
        <p:nvSpPr>
          <p:cNvPr id="3" name="Textplatzhalter 2">
            <a:extLst>
              <a:ext uri="{FF2B5EF4-FFF2-40B4-BE49-F238E27FC236}">
                <a16:creationId xmlns:a16="http://schemas.microsoft.com/office/drawing/2014/main" id="{9F3A7265-812B-E199-62E8-8BE52C5C4773}"/>
              </a:ext>
            </a:extLst>
          </p:cNvPr>
          <p:cNvSpPr>
            <a:spLocks noGrp="1"/>
          </p:cNvSpPr>
          <p:nvPr>
            <p:ph type="body" sz="quarter" idx="13"/>
          </p:nvPr>
        </p:nvSpPr>
        <p:spPr/>
        <p:txBody>
          <a:bodyPr/>
          <a:lstStyle/>
          <a:p>
            <a:endParaRPr lang="de-DE"/>
          </a:p>
        </p:txBody>
      </p:sp>
      <p:pic>
        <p:nvPicPr>
          <p:cNvPr id="7" name="Grafik 6" descr="Ein Bild, das Pflanze, draußen, Gras, Stiel Stamm enthält.&#10;&#10;KI-generierte Inhalte können fehlerhaft sein.">
            <a:extLst>
              <a:ext uri="{FF2B5EF4-FFF2-40B4-BE49-F238E27FC236}">
                <a16:creationId xmlns:a16="http://schemas.microsoft.com/office/drawing/2014/main" id="{8652CC08-ACDA-2F07-B524-F48C3C9ADA16}"/>
              </a:ext>
            </a:extLst>
          </p:cNvPr>
          <p:cNvPicPr>
            <a:picLocks noChangeAspect="1"/>
          </p:cNvPicPr>
          <p:nvPr/>
        </p:nvPicPr>
        <p:blipFill>
          <a:blip r:embed="rId2"/>
          <a:stretch>
            <a:fillRect/>
          </a:stretch>
        </p:blipFill>
        <p:spPr>
          <a:xfrm>
            <a:off x="2643187" y="0"/>
            <a:ext cx="3857625" cy="5143500"/>
          </a:xfrm>
          <a:prstGeom prst="rect">
            <a:avLst/>
          </a:prstGeom>
        </p:spPr>
      </p:pic>
      <p:sp>
        <p:nvSpPr>
          <p:cNvPr id="9" name="Textfeld 8">
            <a:extLst>
              <a:ext uri="{FF2B5EF4-FFF2-40B4-BE49-F238E27FC236}">
                <a16:creationId xmlns:a16="http://schemas.microsoft.com/office/drawing/2014/main" id="{DA6EA9D5-0458-28FD-D1D0-8663400B7316}"/>
              </a:ext>
            </a:extLst>
          </p:cNvPr>
          <p:cNvSpPr txBox="1"/>
          <p:nvPr/>
        </p:nvSpPr>
        <p:spPr>
          <a:xfrm rot="16200000">
            <a:off x="6688723" y="2688223"/>
            <a:ext cx="4572000" cy="338554"/>
          </a:xfrm>
          <a:prstGeom prst="rect">
            <a:avLst/>
          </a:prstGeom>
          <a:noFill/>
        </p:spPr>
        <p:txBody>
          <a:bodyPr wrap="square">
            <a:spAutoFit/>
          </a:bodyPr>
          <a:lstStyle/>
          <a:p>
            <a:r>
              <a:rPr lang="de-DE" sz="800"/>
              <a:t>Von Ken-ichi Ueda - https://www.inaturalist.org/photos/69108254, CC BY 4.0, https://commons.wikimedia.org/w/index.php?curid=132174283</a:t>
            </a:r>
          </a:p>
        </p:txBody>
      </p:sp>
    </p:spTree>
    <p:extLst>
      <p:ext uri="{BB962C8B-B14F-4D97-AF65-F5344CB8AC3E}">
        <p14:creationId xmlns:p14="http://schemas.microsoft.com/office/powerpoint/2010/main" val="11126042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CCDF87D-DC42-A2B5-9DDA-4650DC563B9C}"/>
              </a:ext>
            </a:extLst>
          </p:cNvPr>
          <p:cNvSpPr>
            <a:spLocks noGrp="1"/>
          </p:cNvSpPr>
          <p:nvPr>
            <p:ph type="body" sz="quarter" idx="12"/>
          </p:nvPr>
        </p:nvSpPr>
        <p:spPr/>
        <p:txBody>
          <a:bodyPr/>
          <a:lstStyle/>
          <a:p>
            <a:r>
              <a:rPr lang="de-DE"/>
              <a:t>Rispenfusariosen</a:t>
            </a:r>
          </a:p>
        </p:txBody>
      </p:sp>
      <p:sp>
        <p:nvSpPr>
          <p:cNvPr id="3" name="Textplatzhalter 2">
            <a:extLst>
              <a:ext uri="{FF2B5EF4-FFF2-40B4-BE49-F238E27FC236}">
                <a16:creationId xmlns:a16="http://schemas.microsoft.com/office/drawing/2014/main" id="{6E0787E8-CC8C-6EF0-63CB-3D5F02DB1994}"/>
              </a:ext>
            </a:extLst>
          </p:cNvPr>
          <p:cNvSpPr>
            <a:spLocks noGrp="1"/>
          </p:cNvSpPr>
          <p:nvPr>
            <p:ph type="body" sz="quarter" idx="13"/>
          </p:nvPr>
        </p:nvSpPr>
        <p:spPr>
          <a:xfrm>
            <a:off x="411480" y="1043940"/>
            <a:ext cx="8641080" cy="3749039"/>
          </a:xfrm>
        </p:spPr>
        <p:txBody>
          <a:bodyPr>
            <a:normAutofit fontScale="55000" lnSpcReduction="20000"/>
          </a:bodyPr>
          <a:lstStyle/>
          <a:p>
            <a:r>
              <a:rPr lang="de-DE"/>
              <a:t>der spät abreifende Hafer ist besonders gefährdet. Neben Ertrags- und Qualitätsverlusten auch Bildung von für Mensch und Tier gefährlichen Toxinen.</a:t>
            </a:r>
          </a:p>
          <a:p>
            <a:r>
              <a:rPr lang="de-DE"/>
              <a:t>Schadbild: Einzelne Rispenäste taub, mit Schmachtkorn oder nur unsichtbar befallen, bei feuchter Witterung mit rosa Sporenschleim bedeckt. Nach längerer Feuchteperiode Besiedlung befallener Rispenteile mit Schwärzepilzen. Flissigkeit auch durch zahlreiche andere parasitäre und nichtparasitäre Ursachen.</a:t>
            </a:r>
          </a:p>
          <a:p>
            <a:r>
              <a:rPr lang="de-DE"/>
              <a:t>Befall: Durch befallene Ernterückstände auf Bodenoberfläche oder infiziertes Saatgut.</a:t>
            </a:r>
          </a:p>
          <a:p>
            <a:r>
              <a:rPr lang="de-DE"/>
              <a:t>Befallsfördernd: Enge Getreide- und Maisfruchtfolgen, Stresssituationen (z. B. Wassermangel, unsachgemäße Düngung), kurzstrohige Sorten und starke Halmverkürzung, Witterung ab Ährenschieben warm und zeitweise feucht (für Fusarium-Arten) bzw. langanhaltend kühlfeucht (für Schneeschimmelerreger).</a:t>
            </a:r>
          </a:p>
          <a:p>
            <a:r>
              <a:rPr lang="de-DE"/>
              <a:t>Vorbeugende Bekämpfung:</a:t>
            </a:r>
          </a:p>
          <a:p>
            <a:pPr lvl="1"/>
            <a:r>
              <a:rPr lang="de-DE"/>
              <a:t>Keine zu engen Getreide- und Maisfruchtfolgen; </a:t>
            </a:r>
          </a:p>
          <a:p>
            <a:pPr lvl="1"/>
            <a:r>
              <a:rPr lang="de-DE"/>
              <a:t>in alljährlichen Befallslagen auf Haferanbau verzichten. </a:t>
            </a:r>
          </a:p>
          <a:p>
            <a:pPr lvl="1"/>
            <a:r>
              <a:rPr lang="de-DE"/>
              <a:t>Frühreife Sorten bevorzugen. </a:t>
            </a:r>
          </a:p>
          <a:p>
            <a:pPr lvl="1"/>
            <a:r>
              <a:rPr lang="de-DE"/>
              <a:t>Sorgfältiges Einarbeiten der Ernterückstände. </a:t>
            </a:r>
          </a:p>
          <a:p>
            <a:pPr lvl="1"/>
            <a:r>
              <a:rPr lang="de-DE"/>
              <a:t>Saatgutbeizung. Keine zu starke Halmverkürzung. </a:t>
            </a:r>
          </a:p>
          <a:p>
            <a:pPr lvl="1"/>
            <a:r>
              <a:rPr lang="de-DE"/>
              <a:t>Jegliche Schwächung der Bestände vermeiden. Rechtzeitige Ernte der Feldbestände und schnelles Trocknen des Ernteguts.</a:t>
            </a:r>
          </a:p>
          <a:p>
            <a:r>
              <a:rPr lang="de-DE"/>
              <a:t>Bei Hafer keine Fungizide zugelassen. </a:t>
            </a:r>
          </a:p>
        </p:txBody>
      </p:sp>
      <p:sp>
        <p:nvSpPr>
          <p:cNvPr id="4" name="Textfeld 3">
            <a:extLst>
              <a:ext uri="{FF2B5EF4-FFF2-40B4-BE49-F238E27FC236}">
                <a16:creationId xmlns:a16="http://schemas.microsoft.com/office/drawing/2014/main" id="{8A7BE78C-DE4D-0542-E7B4-7DEC4566DFAB}"/>
              </a:ext>
            </a:extLst>
          </p:cNvPr>
          <p:cNvSpPr txBox="1"/>
          <p:nvPr/>
        </p:nvSpPr>
        <p:spPr>
          <a:xfrm>
            <a:off x="601980" y="4883377"/>
            <a:ext cx="4572000" cy="215444"/>
          </a:xfrm>
          <a:prstGeom prst="rect">
            <a:avLst/>
          </a:prstGeom>
          <a:noFill/>
        </p:spPr>
        <p:txBody>
          <a:bodyPr wrap="square">
            <a:spAutoFit/>
          </a:bodyPr>
          <a:lstStyle/>
          <a:p>
            <a:r>
              <a:rPr lang="de-DE" sz="800"/>
              <a:t>Quelle: </a:t>
            </a:r>
            <a:r>
              <a:rPr lang="de-DE" sz="800">
                <a:hlinkClick r:id="rId2"/>
              </a:rPr>
              <a:t>lfl.bayern.de</a:t>
            </a:r>
            <a:endParaRPr lang="de-DE" sz="800"/>
          </a:p>
        </p:txBody>
      </p:sp>
    </p:spTree>
    <p:extLst>
      <p:ext uri="{BB962C8B-B14F-4D97-AF65-F5344CB8AC3E}">
        <p14:creationId xmlns:p14="http://schemas.microsoft.com/office/powerpoint/2010/main" val="427266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25F2C74-4B82-663E-7009-AEDC081E3DC8}"/>
              </a:ext>
            </a:extLst>
          </p:cNvPr>
          <p:cNvSpPr>
            <a:spLocks noGrp="1"/>
          </p:cNvSpPr>
          <p:nvPr>
            <p:ph type="body" sz="quarter" idx="12"/>
          </p:nvPr>
        </p:nvSpPr>
        <p:spPr/>
        <p:txBody>
          <a:bodyPr/>
          <a:lstStyle/>
          <a:p>
            <a:r>
              <a:rPr lang="de-DE"/>
              <a:t>Fusariosen</a:t>
            </a:r>
          </a:p>
        </p:txBody>
      </p:sp>
      <p:sp>
        <p:nvSpPr>
          <p:cNvPr id="3" name="Textplatzhalter 2">
            <a:extLst>
              <a:ext uri="{FF2B5EF4-FFF2-40B4-BE49-F238E27FC236}">
                <a16:creationId xmlns:a16="http://schemas.microsoft.com/office/drawing/2014/main" id="{6A2A5DD0-A6CE-2190-7B35-54149A9C2358}"/>
              </a:ext>
            </a:extLst>
          </p:cNvPr>
          <p:cNvSpPr>
            <a:spLocks noGrp="1"/>
          </p:cNvSpPr>
          <p:nvPr>
            <p:ph type="body" sz="quarter" idx="13"/>
          </p:nvPr>
        </p:nvSpPr>
        <p:spPr/>
        <p:txBody>
          <a:bodyPr/>
          <a:lstStyle/>
          <a:p>
            <a:r>
              <a:rPr lang="de-DE"/>
              <a:t>stark Jahresabhängig (2020, 2022) sehr geringer Befall, 2021 auffällig</a:t>
            </a:r>
          </a:p>
        </p:txBody>
      </p:sp>
      <p:sp>
        <p:nvSpPr>
          <p:cNvPr id="5" name="Textfeld 4">
            <a:extLst>
              <a:ext uri="{FF2B5EF4-FFF2-40B4-BE49-F238E27FC236}">
                <a16:creationId xmlns:a16="http://schemas.microsoft.com/office/drawing/2014/main" id="{9B52F1FD-FBDA-C740-AF58-93AEA594A15C}"/>
              </a:ext>
            </a:extLst>
          </p:cNvPr>
          <p:cNvSpPr txBox="1"/>
          <p:nvPr/>
        </p:nvSpPr>
        <p:spPr>
          <a:xfrm>
            <a:off x="762000" y="4730935"/>
            <a:ext cx="6858000" cy="338554"/>
          </a:xfrm>
          <a:prstGeom prst="rect">
            <a:avLst/>
          </a:prstGeom>
          <a:noFill/>
        </p:spPr>
        <p:txBody>
          <a:bodyPr wrap="square">
            <a:spAutoFit/>
          </a:bodyPr>
          <a:lstStyle/>
          <a:p>
            <a:pPr>
              <a:buNone/>
            </a:pPr>
            <a:r>
              <a:rPr lang="en-US" sz="800">
                <a:effectLst/>
              </a:rPr>
              <a:t>Rodemann, C. (2025). </a:t>
            </a:r>
            <a:r>
              <a:rPr lang="en-US" sz="800" i="1">
                <a:effectLst/>
              </a:rPr>
              <a:t>Monitoring of Fusarium species on oats in Germany—Identification, mycotoxin production and cultivar effects</a:t>
            </a:r>
            <a:r>
              <a:rPr lang="en-US" sz="800">
                <a:effectLst/>
              </a:rPr>
              <a:t> [Georg-August-University Göttingen]. </a:t>
            </a:r>
            <a:r>
              <a:rPr lang="en-US" sz="800">
                <a:effectLst/>
                <a:hlinkClick r:id="rId2"/>
              </a:rPr>
              <a:t>https://doi.org/10.53846/goediss-11597</a:t>
            </a:r>
            <a:endParaRPr lang="en-US" sz="800">
              <a:effectLst/>
            </a:endParaRPr>
          </a:p>
        </p:txBody>
      </p:sp>
    </p:spTree>
    <p:extLst>
      <p:ext uri="{BB962C8B-B14F-4D97-AF65-F5344CB8AC3E}">
        <p14:creationId xmlns:p14="http://schemas.microsoft.com/office/powerpoint/2010/main" val="34574276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A9AD68D-AA57-73AB-A25C-011BCAD2AEB0}"/>
              </a:ext>
            </a:extLst>
          </p:cNvPr>
          <p:cNvSpPr>
            <a:spLocks noGrp="1"/>
          </p:cNvSpPr>
          <p:nvPr>
            <p:ph type="body" sz="quarter" idx="12"/>
          </p:nvPr>
        </p:nvSpPr>
        <p:spPr/>
        <p:txBody>
          <a:bodyPr/>
          <a:lstStyle/>
          <a:p>
            <a:endParaRPr lang="de-DE"/>
          </a:p>
        </p:txBody>
      </p:sp>
      <p:sp>
        <p:nvSpPr>
          <p:cNvPr id="3" name="Textplatzhalter 2">
            <a:extLst>
              <a:ext uri="{FF2B5EF4-FFF2-40B4-BE49-F238E27FC236}">
                <a16:creationId xmlns:a16="http://schemas.microsoft.com/office/drawing/2014/main" id="{B4CF49E7-29D1-C6A1-BBF4-DE6F95DF8563}"/>
              </a:ext>
            </a:extLst>
          </p:cNvPr>
          <p:cNvSpPr>
            <a:spLocks noGrp="1"/>
          </p:cNvSpPr>
          <p:nvPr>
            <p:ph type="body" sz="quarter" idx="13"/>
          </p:nvPr>
        </p:nvSpPr>
        <p:spPr/>
        <p:txBody>
          <a:bodyPr/>
          <a:lstStyle/>
          <a:p>
            <a:endParaRPr lang="de-DE"/>
          </a:p>
        </p:txBody>
      </p:sp>
      <p:pic>
        <p:nvPicPr>
          <p:cNvPr id="5" name="Grafik 4" descr="Ein Bild, das Pflanze, Blume enthält.&#10;&#10;KI-generierte Inhalte können fehlerhaft sein.">
            <a:extLst>
              <a:ext uri="{FF2B5EF4-FFF2-40B4-BE49-F238E27FC236}">
                <a16:creationId xmlns:a16="http://schemas.microsoft.com/office/drawing/2014/main" id="{CE86B285-1EEA-FA6A-E353-86A13BE15BA3}"/>
              </a:ext>
            </a:extLst>
          </p:cNvPr>
          <p:cNvPicPr>
            <a:picLocks noChangeAspect="1"/>
          </p:cNvPicPr>
          <p:nvPr/>
        </p:nvPicPr>
        <p:blipFill>
          <a:blip r:embed="rId2"/>
          <a:stretch>
            <a:fillRect/>
          </a:stretch>
        </p:blipFill>
        <p:spPr>
          <a:xfrm>
            <a:off x="2314575" y="1038225"/>
            <a:ext cx="4514850" cy="3067050"/>
          </a:xfrm>
          <a:prstGeom prst="rect">
            <a:avLst/>
          </a:prstGeom>
        </p:spPr>
      </p:pic>
      <p:sp>
        <p:nvSpPr>
          <p:cNvPr id="6" name="Textfeld 5">
            <a:extLst>
              <a:ext uri="{FF2B5EF4-FFF2-40B4-BE49-F238E27FC236}">
                <a16:creationId xmlns:a16="http://schemas.microsoft.com/office/drawing/2014/main" id="{3B9AEAA8-DBBC-D3AE-9056-0CA4E26FD6C8}"/>
              </a:ext>
            </a:extLst>
          </p:cNvPr>
          <p:cNvSpPr txBox="1"/>
          <p:nvPr/>
        </p:nvSpPr>
        <p:spPr>
          <a:xfrm>
            <a:off x="601980" y="4883377"/>
            <a:ext cx="4572000" cy="215444"/>
          </a:xfrm>
          <a:prstGeom prst="rect">
            <a:avLst/>
          </a:prstGeom>
          <a:noFill/>
        </p:spPr>
        <p:txBody>
          <a:bodyPr wrap="square">
            <a:spAutoFit/>
          </a:bodyPr>
          <a:lstStyle/>
          <a:p>
            <a:r>
              <a:rPr lang="de-DE" sz="800"/>
              <a:t>Quelle: </a:t>
            </a:r>
            <a:r>
              <a:rPr lang="de-DE" sz="800">
                <a:hlinkClick r:id="rId3"/>
              </a:rPr>
              <a:t>lfl.bayern.de</a:t>
            </a:r>
            <a:endParaRPr lang="de-DE" sz="800"/>
          </a:p>
        </p:txBody>
      </p:sp>
    </p:spTree>
    <p:extLst>
      <p:ext uri="{BB962C8B-B14F-4D97-AF65-F5344CB8AC3E}">
        <p14:creationId xmlns:p14="http://schemas.microsoft.com/office/powerpoint/2010/main" val="11428033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0B99E1A-3383-FE31-AC33-102B625F4AC1}"/>
              </a:ext>
            </a:extLst>
          </p:cNvPr>
          <p:cNvSpPr>
            <a:spLocks noGrp="1"/>
          </p:cNvSpPr>
          <p:nvPr>
            <p:ph type="body" sz="quarter" idx="12"/>
          </p:nvPr>
        </p:nvSpPr>
        <p:spPr/>
        <p:txBody>
          <a:bodyPr/>
          <a:lstStyle/>
          <a:p>
            <a:r>
              <a:rPr lang="de-DE"/>
              <a:t>Haferröte</a:t>
            </a:r>
          </a:p>
        </p:txBody>
      </p:sp>
      <p:sp>
        <p:nvSpPr>
          <p:cNvPr id="3" name="Textplatzhalter 2">
            <a:extLst>
              <a:ext uri="{FF2B5EF4-FFF2-40B4-BE49-F238E27FC236}">
                <a16:creationId xmlns:a16="http://schemas.microsoft.com/office/drawing/2014/main" id="{19BE341C-CA07-9DDB-C3F7-B769C4BA74E9}"/>
              </a:ext>
            </a:extLst>
          </p:cNvPr>
          <p:cNvSpPr>
            <a:spLocks noGrp="1"/>
          </p:cNvSpPr>
          <p:nvPr>
            <p:ph type="body" sz="quarter" idx="13"/>
          </p:nvPr>
        </p:nvSpPr>
        <p:spPr/>
        <p:txBody>
          <a:bodyPr/>
          <a:lstStyle/>
          <a:p>
            <a:r>
              <a:rPr lang="de-DE"/>
              <a:t>Gersten-Gelbverzwergungsvirus BYDV</a:t>
            </a:r>
          </a:p>
          <a:p>
            <a:r>
              <a:rPr lang="de-DE"/>
              <a:t>Übertragen über Blattläuse</a:t>
            </a:r>
          </a:p>
          <a:p>
            <a:r>
              <a:rPr lang="de-DE"/>
              <a:t>frühe Saat</a:t>
            </a:r>
          </a:p>
          <a:p>
            <a:r>
              <a:rPr lang="de-DE"/>
              <a:t>Kontrolle auf Blattlausbefall zwischen 2-Blattstadium und Fahnenblatt</a:t>
            </a:r>
          </a:p>
          <a:p>
            <a:pPr lvl="1"/>
            <a:r>
              <a:rPr lang="de-DE"/>
              <a:t>Schadschwelle: 10% Befallene Pflanzen</a:t>
            </a:r>
          </a:p>
          <a:p>
            <a:pPr lvl="1"/>
            <a:r>
              <a:rPr lang="de-DE"/>
              <a:t>Insektizideinsatz nach Warnaufruf</a:t>
            </a:r>
          </a:p>
        </p:txBody>
      </p:sp>
      <p:sp>
        <p:nvSpPr>
          <p:cNvPr id="4" name="Textfeld 3">
            <a:extLst>
              <a:ext uri="{FF2B5EF4-FFF2-40B4-BE49-F238E27FC236}">
                <a16:creationId xmlns:a16="http://schemas.microsoft.com/office/drawing/2014/main" id="{ED618ADC-FDDF-BC72-93F6-58C6246C8F0C}"/>
              </a:ext>
            </a:extLst>
          </p:cNvPr>
          <p:cNvSpPr txBox="1"/>
          <p:nvPr/>
        </p:nvSpPr>
        <p:spPr>
          <a:xfrm>
            <a:off x="601980" y="4883377"/>
            <a:ext cx="4572000" cy="215444"/>
          </a:xfrm>
          <a:prstGeom prst="rect">
            <a:avLst/>
          </a:prstGeom>
          <a:noFill/>
        </p:spPr>
        <p:txBody>
          <a:bodyPr wrap="square">
            <a:spAutoFit/>
          </a:bodyPr>
          <a:lstStyle/>
          <a:p>
            <a:r>
              <a:rPr lang="de-DE" sz="800"/>
              <a:t>Quelle: </a:t>
            </a:r>
            <a:r>
              <a:rPr lang="de-DE" sz="800">
                <a:hlinkClick r:id="rId2"/>
              </a:rPr>
              <a:t>lfl.bayern.de</a:t>
            </a:r>
            <a:endParaRPr lang="de-DE" sz="800"/>
          </a:p>
        </p:txBody>
      </p:sp>
    </p:spTree>
    <p:extLst>
      <p:ext uri="{BB962C8B-B14F-4D97-AF65-F5344CB8AC3E}">
        <p14:creationId xmlns:p14="http://schemas.microsoft.com/office/powerpoint/2010/main" val="42304059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8E0103E-66E2-6AB8-8014-887B3CDB99E8}"/>
              </a:ext>
            </a:extLst>
          </p:cNvPr>
          <p:cNvSpPr>
            <a:spLocks noGrp="1"/>
          </p:cNvSpPr>
          <p:nvPr>
            <p:ph type="body" sz="quarter" idx="12"/>
          </p:nvPr>
        </p:nvSpPr>
        <p:spPr/>
        <p:txBody>
          <a:bodyPr/>
          <a:lstStyle/>
          <a:p>
            <a:r>
              <a:rPr lang="de-DE"/>
              <a:t>Haferzystenälchen (</a:t>
            </a:r>
            <a:r>
              <a:rPr lang="de-DE" i="1"/>
              <a:t>Heterodera avenae</a:t>
            </a:r>
            <a:r>
              <a:rPr lang="de-DE"/>
              <a:t>)</a:t>
            </a:r>
          </a:p>
        </p:txBody>
      </p:sp>
      <p:sp>
        <p:nvSpPr>
          <p:cNvPr id="3" name="Textplatzhalter 2">
            <a:extLst>
              <a:ext uri="{FF2B5EF4-FFF2-40B4-BE49-F238E27FC236}">
                <a16:creationId xmlns:a16="http://schemas.microsoft.com/office/drawing/2014/main" id="{4F758BA4-4E2D-E3F0-B08F-73B2A210EED2}"/>
              </a:ext>
            </a:extLst>
          </p:cNvPr>
          <p:cNvSpPr>
            <a:spLocks noGrp="1"/>
          </p:cNvSpPr>
          <p:nvPr>
            <p:ph type="body" sz="quarter" idx="13"/>
          </p:nvPr>
        </p:nvSpPr>
        <p:spPr/>
        <p:txBody>
          <a:bodyPr/>
          <a:lstStyle/>
          <a:p>
            <a:r>
              <a:rPr lang="de-DE"/>
              <a:t>Zystenbildende Nematode</a:t>
            </a:r>
          </a:p>
          <a:p>
            <a:r>
              <a:rPr lang="de-DE"/>
              <a:t>fordert Anbaupause &gt; 4 Jahre – auch zu Sommergerste!</a:t>
            </a:r>
          </a:p>
        </p:txBody>
      </p:sp>
    </p:spTree>
    <p:extLst>
      <p:ext uri="{BB962C8B-B14F-4D97-AF65-F5344CB8AC3E}">
        <p14:creationId xmlns:p14="http://schemas.microsoft.com/office/powerpoint/2010/main" val="40365902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CE92206-5736-2B2D-3A76-D1BD755121CB}"/>
              </a:ext>
            </a:extLst>
          </p:cNvPr>
          <p:cNvSpPr>
            <a:spLocks noGrp="1"/>
          </p:cNvSpPr>
          <p:nvPr>
            <p:ph type="body" sz="quarter" idx="12"/>
          </p:nvPr>
        </p:nvSpPr>
        <p:spPr/>
        <p:txBody>
          <a:bodyPr/>
          <a:lstStyle/>
          <a:p>
            <a:r>
              <a:rPr lang="de-DE"/>
              <a:t>Wachstumsregler</a:t>
            </a:r>
          </a:p>
        </p:txBody>
      </p:sp>
      <p:sp>
        <p:nvSpPr>
          <p:cNvPr id="3" name="Textplatzhalter 2">
            <a:extLst>
              <a:ext uri="{FF2B5EF4-FFF2-40B4-BE49-F238E27FC236}">
                <a16:creationId xmlns:a16="http://schemas.microsoft.com/office/drawing/2014/main" id="{41A9AE5F-C60C-E731-B04D-F8BFEF1A9A5F}"/>
              </a:ext>
            </a:extLst>
          </p:cNvPr>
          <p:cNvSpPr>
            <a:spLocks noGrp="1"/>
          </p:cNvSpPr>
          <p:nvPr>
            <p:ph type="body" sz="quarter" idx="13"/>
          </p:nvPr>
        </p:nvSpPr>
        <p:spPr/>
        <p:txBody>
          <a:bodyPr/>
          <a:lstStyle/>
          <a:p>
            <a:r>
              <a:rPr lang="de-DE"/>
              <a:t>Hafer neigt zum Lager – insbesondere bei hoher N-Düngung</a:t>
            </a:r>
          </a:p>
          <a:p>
            <a:r>
              <a:rPr lang="de-DE"/>
              <a:t>Lager kostet Ertrag und vor allem Qualität (Kornfüllung)</a:t>
            </a:r>
          </a:p>
          <a:p>
            <a:r>
              <a:rPr lang="de-DE"/>
              <a:t>Einkürzen zur Vermeidung</a:t>
            </a:r>
          </a:p>
          <a:p>
            <a:endParaRPr lang="de-DE"/>
          </a:p>
        </p:txBody>
      </p:sp>
    </p:spTree>
    <p:extLst>
      <p:ext uri="{BB962C8B-B14F-4D97-AF65-F5344CB8AC3E}">
        <p14:creationId xmlns:p14="http://schemas.microsoft.com/office/powerpoint/2010/main" val="26393834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0739287-B7FB-96B3-AED7-34BE55B3F5C5}"/>
              </a:ext>
            </a:extLst>
          </p:cNvPr>
          <p:cNvSpPr>
            <a:spLocks noGrp="1"/>
          </p:cNvSpPr>
          <p:nvPr>
            <p:ph type="body" sz="quarter" idx="12"/>
          </p:nvPr>
        </p:nvSpPr>
        <p:spPr/>
        <p:txBody>
          <a:bodyPr/>
          <a:lstStyle/>
          <a:p>
            <a:r>
              <a:rPr lang="de-DE"/>
              <a:t>Begleitflora</a:t>
            </a:r>
          </a:p>
        </p:txBody>
      </p:sp>
      <p:sp>
        <p:nvSpPr>
          <p:cNvPr id="3" name="Textplatzhalter 2">
            <a:extLst>
              <a:ext uri="{FF2B5EF4-FFF2-40B4-BE49-F238E27FC236}">
                <a16:creationId xmlns:a16="http://schemas.microsoft.com/office/drawing/2014/main" id="{84153486-FEC2-5830-234D-69AAA3477EB9}"/>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2208379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63A014F-B786-98DB-CA1E-7FA103077162}"/>
              </a:ext>
            </a:extLst>
          </p:cNvPr>
          <p:cNvSpPr>
            <a:spLocks noGrp="1"/>
          </p:cNvSpPr>
          <p:nvPr>
            <p:ph type="body" sz="quarter" idx="12"/>
          </p:nvPr>
        </p:nvSpPr>
        <p:spPr/>
        <p:txBody>
          <a:bodyPr/>
          <a:lstStyle/>
          <a:p>
            <a:endParaRPr lang="de-DE"/>
          </a:p>
        </p:txBody>
      </p:sp>
      <p:sp>
        <p:nvSpPr>
          <p:cNvPr id="3" name="Textplatzhalter 2">
            <a:extLst>
              <a:ext uri="{FF2B5EF4-FFF2-40B4-BE49-F238E27FC236}">
                <a16:creationId xmlns:a16="http://schemas.microsoft.com/office/drawing/2014/main" id="{DF659712-A49B-9951-1A32-8DD560F6D774}"/>
              </a:ext>
            </a:extLst>
          </p:cNvPr>
          <p:cNvSpPr>
            <a:spLocks noGrp="1"/>
          </p:cNvSpPr>
          <p:nvPr>
            <p:ph type="body" sz="quarter" idx="13"/>
          </p:nvPr>
        </p:nvSpPr>
        <p:spPr/>
        <p:txBody>
          <a:bodyPr/>
          <a:lstStyle/>
          <a:p>
            <a:endParaRPr lang="de-DE"/>
          </a:p>
        </p:txBody>
      </p:sp>
      <p:pic>
        <p:nvPicPr>
          <p:cNvPr id="5" name="Grafik 4" descr="Ein Bild, das draußen, Himmel, Feldfrucht, Landwirtschaft enthält.&#10;&#10;KI-generierte Inhalte können fehlerhaft sein.">
            <a:extLst>
              <a:ext uri="{FF2B5EF4-FFF2-40B4-BE49-F238E27FC236}">
                <a16:creationId xmlns:a16="http://schemas.microsoft.com/office/drawing/2014/main" id="{1C887FEF-7108-2F89-FF4F-513586D26772}"/>
              </a:ext>
            </a:extLst>
          </p:cNvPr>
          <p:cNvPicPr>
            <a:picLocks noChangeAspect="1"/>
          </p:cNvPicPr>
          <p:nvPr/>
        </p:nvPicPr>
        <p:blipFill>
          <a:blip r:embed="rId2"/>
          <a:stretch>
            <a:fillRect/>
          </a:stretch>
        </p:blipFill>
        <p:spPr>
          <a:xfrm>
            <a:off x="714375" y="0"/>
            <a:ext cx="7715250" cy="5143500"/>
          </a:xfrm>
          <a:prstGeom prst="rect">
            <a:avLst/>
          </a:prstGeom>
        </p:spPr>
      </p:pic>
      <p:sp>
        <p:nvSpPr>
          <p:cNvPr id="7" name="Textfeld 6">
            <a:extLst>
              <a:ext uri="{FF2B5EF4-FFF2-40B4-BE49-F238E27FC236}">
                <a16:creationId xmlns:a16="http://schemas.microsoft.com/office/drawing/2014/main" id="{3DCD6348-FB86-CA25-C384-F3F69D2A4A50}"/>
              </a:ext>
            </a:extLst>
          </p:cNvPr>
          <p:cNvSpPr txBox="1"/>
          <p:nvPr/>
        </p:nvSpPr>
        <p:spPr>
          <a:xfrm rot="16200000">
            <a:off x="6688723" y="2688223"/>
            <a:ext cx="4572000" cy="338554"/>
          </a:xfrm>
          <a:prstGeom prst="rect">
            <a:avLst/>
          </a:prstGeom>
          <a:noFill/>
        </p:spPr>
        <p:txBody>
          <a:bodyPr wrap="square">
            <a:spAutoFit/>
          </a:bodyPr>
          <a:lstStyle/>
          <a:p>
            <a:r>
              <a:rPr lang="de-DE" sz="800"/>
              <a:t>Von Kora27 - Eigenes Werk, CC BY-SA 4.0, https://commons.wikimedia.org/w/index.php?curid=155184114</a:t>
            </a:r>
          </a:p>
        </p:txBody>
      </p:sp>
      <p:sp>
        <p:nvSpPr>
          <p:cNvPr id="8" name="Textfeld 7">
            <a:extLst>
              <a:ext uri="{FF2B5EF4-FFF2-40B4-BE49-F238E27FC236}">
                <a16:creationId xmlns:a16="http://schemas.microsoft.com/office/drawing/2014/main" id="{F5E6403F-0B24-EA71-8116-3718654816F8}"/>
              </a:ext>
            </a:extLst>
          </p:cNvPr>
          <p:cNvSpPr txBox="1"/>
          <p:nvPr/>
        </p:nvSpPr>
        <p:spPr>
          <a:xfrm>
            <a:off x="1004280" y="135004"/>
            <a:ext cx="2541080" cy="446276"/>
          </a:xfrm>
          <a:prstGeom prst="rect">
            <a:avLst/>
          </a:prstGeom>
          <a:solidFill>
            <a:schemeClr val="bg1"/>
          </a:solidFill>
        </p:spPr>
        <p:txBody>
          <a:bodyPr wrap="none" rtlCol="0">
            <a:spAutoFit/>
          </a:bodyPr>
          <a:lstStyle/>
          <a:p>
            <a:pPr algn="l"/>
            <a:r>
              <a:rPr lang="de-DE" sz="2300"/>
              <a:t>Ährchen am Halm</a:t>
            </a:r>
            <a:endParaRPr lang="de-DE" sz="2300" dirty="0"/>
          </a:p>
        </p:txBody>
      </p:sp>
      <p:cxnSp>
        <p:nvCxnSpPr>
          <p:cNvPr id="10" name="Gerade Verbindung mit Pfeil 9">
            <a:extLst>
              <a:ext uri="{FF2B5EF4-FFF2-40B4-BE49-F238E27FC236}">
                <a16:creationId xmlns:a16="http://schemas.microsoft.com/office/drawing/2014/main" id="{CFDF40E1-C2D6-2444-9C50-BE676858AA45}"/>
              </a:ext>
            </a:extLst>
          </p:cNvPr>
          <p:cNvCxnSpPr>
            <a:cxnSpLocks/>
          </p:cNvCxnSpPr>
          <p:nvPr/>
        </p:nvCxnSpPr>
        <p:spPr>
          <a:xfrm>
            <a:off x="3545360" y="358142"/>
            <a:ext cx="2390620" cy="685799"/>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2" name="Textfeld 11">
            <a:extLst>
              <a:ext uri="{FF2B5EF4-FFF2-40B4-BE49-F238E27FC236}">
                <a16:creationId xmlns:a16="http://schemas.microsoft.com/office/drawing/2014/main" id="{B22F50BC-EBAE-5284-34A9-2ECF139BF8F9}"/>
              </a:ext>
            </a:extLst>
          </p:cNvPr>
          <p:cNvSpPr txBox="1"/>
          <p:nvPr/>
        </p:nvSpPr>
        <p:spPr>
          <a:xfrm>
            <a:off x="1004280" y="884472"/>
            <a:ext cx="3326552" cy="446276"/>
          </a:xfrm>
          <a:prstGeom prst="rect">
            <a:avLst/>
          </a:prstGeom>
          <a:solidFill>
            <a:schemeClr val="bg1"/>
          </a:solidFill>
        </p:spPr>
        <p:txBody>
          <a:bodyPr wrap="none" rtlCol="0">
            <a:spAutoFit/>
          </a:bodyPr>
          <a:lstStyle/>
          <a:p>
            <a:pPr algn="l"/>
            <a:r>
              <a:rPr lang="de-DE" sz="2300"/>
              <a:t>Ährchen an Seitenästen</a:t>
            </a:r>
            <a:endParaRPr lang="de-DE" sz="2300" dirty="0"/>
          </a:p>
        </p:txBody>
      </p:sp>
      <p:cxnSp>
        <p:nvCxnSpPr>
          <p:cNvPr id="13" name="Gerade Verbindung mit Pfeil 12">
            <a:extLst>
              <a:ext uri="{FF2B5EF4-FFF2-40B4-BE49-F238E27FC236}">
                <a16:creationId xmlns:a16="http://schemas.microsoft.com/office/drawing/2014/main" id="{553EC639-630B-187F-DD06-6E3B82755335}"/>
              </a:ext>
            </a:extLst>
          </p:cNvPr>
          <p:cNvCxnSpPr>
            <a:cxnSpLocks/>
          </p:cNvCxnSpPr>
          <p:nvPr/>
        </p:nvCxnSpPr>
        <p:spPr>
          <a:xfrm>
            <a:off x="2181380" y="1390101"/>
            <a:ext cx="1621000" cy="1886499"/>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33159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707CFDA-4B42-1354-FF55-AE1E9FAA5EC0}"/>
              </a:ext>
            </a:extLst>
          </p:cNvPr>
          <p:cNvSpPr>
            <a:spLocks noGrp="1"/>
          </p:cNvSpPr>
          <p:nvPr>
            <p:ph type="body" sz="quarter" idx="12"/>
          </p:nvPr>
        </p:nvSpPr>
        <p:spPr/>
        <p:txBody>
          <a:bodyPr/>
          <a:lstStyle/>
          <a:p>
            <a:r>
              <a:rPr lang="de-DE"/>
              <a:t>Grundsätzlich</a:t>
            </a:r>
          </a:p>
        </p:txBody>
      </p:sp>
      <p:sp>
        <p:nvSpPr>
          <p:cNvPr id="3" name="Textplatzhalter 2">
            <a:extLst>
              <a:ext uri="{FF2B5EF4-FFF2-40B4-BE49-F238E27FC236}">
                <a16:creationId xmlns:a16="http://schemas.microsoft.com/office/drawing/2014/main" id="{B758335B-F5E8-E4EB-25FC-45EB9A5A23EB}"/>
              </a:ext>
            </a:extLst>
          </p:cNvPr>
          <p:cNvSpPr>
            <a:spLocks noGrp="1"/>
          </p:cNvSpPr>
          <p:nvPr>
            <p:ph type="body" sz="quarter" idx="13"/>
          </p:nvPr>
        </p:nvSpPr>
        <p:spPr/>
        <p:txBody>
          <a:bodyPr/>
          <a:lstStyle/>
          <a:p>
            <a:r>
              <a:rPr lang="de-DE"/>
              <a:t>zwischen 3-Blatt-Stadium und Bestockung reagiert Hafer empfindlich auf Konkurrenz</a:t>
            </a:r>
          </a:p>
          <a:p>
            <a:r>
              <a:rPr lang="de-DE"/>
              <a:t>später starke Unterdrückungswirkung</a:t>
            </a:r>
          </a:p>
          <a:p>
            <a:endParaRPr lang="de-DE"/>
          </a:p>
          <a:p>
            <a:r>
              <a:rPr lang="de-DE"/>
              <a:t>Mechanische Regulierung vor Auflauf und zwischen 2- und 4- Blattstadium mit Striegel</a:t>
            </a:r>
          </a:p>
        </p:txBody>
      </p:sp>
    </p:spTree>
    <p:extLst>
      <p:ext uri="{BB962C8B-B14F-4D97-AF65-F5344CB8AC3E}">
        <p14:creationId xmlns:p14="http://schemas.microsoft.com/office/powerpoint/2010/main" val="38630689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E1D38-B5AE-F6AB-9B5C-DBBC0CA4FFD5}"/>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B1C945A6-797A-90FE-3D4D-C87F2241D679}"/>
              </a:ext>
            </a:extLst>
          </p:cNvPr>
          <p:cNvSpPr>
            <a:spLocks noGrp="1"/>
          </p:cNvSpPr>
          <p:nvPr>
            <p:ph type="body" sz="quarter" idx="12"/>
          </p:nvPr>
        </p:nvSpPr>
        <p:spPr/>
        <p:txBody>
          <a:bodyPr/>
          <a:lstStyle/>
          <a:p>
            <a:r>
              <a:rPr lang="de-DE"/>
              <a:t>Flughafer</a:t>
            </a:r>
          </a:p>
          <a:p>
            <a:endParaRPr lang="de-DE"/>
          </a:p>
        </p:txBody>
      </p:sp>
      <p:sp>
        <p:nvSpPr>
          <p:cNvPr id="3" name="Textplatzhalter 2">
            <a:extLst>
              <a:ext uri="{FF2B5EF4-FFF2-40B4-BE49-F238E27FC236}">
                <a16:creationId xmlns:a16="http://schemas.microsoft.com/office/drawing/2014/main" id="{B6255B06-09CC-B1BB-85DC-DCDA5F6EFD0B}"/>
              </a:ext>
            </a:extLst>
          </p:cNvPr>
          <p:cNvSpPr>
            <a:spLocks noGrp="1"/>
          </p:cNvSpPr>
          <p:nvPr>
            <p:ph type="body" sz="quarter" idx="13"/>
          </p:nvPr>
        </p:nvSpPr>
        <p:spPr/>
        <p:txBody>
          <a:bodyPr>
            <a:normAutofit/>
          </a:bodyPr>
          <a:lstStyle/>
          <a:p>
            <a:r>
              <a:rPr lang="de-DE"/>
              <a:t>Die Blattränder sind beim Flughafer im Gegensatz zum Kulturhafer deutlich behaart.</a:t>
            </a:r>
          </a:p>
          <a:p>
            <a:pPr lvl="1"/>
            <a:r>
              <a:rPr lang="de-DE"/>
              <a:t>deutlich höher als Hafer</a:t>
            </a:r>
          </a:p>
          <a:p>
            <a:pPr lvl="1"/>
            <a:r>
              <a:rPr lang="de-DE"/>
              <a:t>hohes Ausbreitungspotenzial</a:t>
            </a:r>
          </a:p>
          <a:p>
            <a:pPr lvl="1"/>
            <a:r>
              <a:rPr lang="de-DE"/>
              <a:t>Korn kleiner als Hafer, 20 Jahre im Boden überlebensfähig</a:t>
            </a:r>
          </a:p>
          <a:p>
            <a:endParaRPr lang="de-DE"/>
          </a:p>
        </p:txBody>
      </p:sp>
      <p:pic>
        <p:nvPicPr>
          <p:cNvPr id="5" name="Grafik 4" descr="Ein Bild, das draußen, Feldfrucht, Landwirtschaft, Himmel enthält.&#10;&#10;KI-generierte Inhalte können fehlerhaft sein.">
            <a:hlinkClick r:id="rId2"/>
            <a:extLst>
              <a:ext uri="{FF2B5EF4-FFF2-40B4-BE49-F238E27FC236}">
                <a16:creationId xmlns:a16="http://schemas.microsoft.com/office/drawing/2014/main" id="{23B11F92-869B-FFC5-E38D-0D5C8F3B0ED7}"/>
              </a:ext>
            </a:extLst>
          </p:cNvPr>
          <p:cNvPicPr>
            <a:picLocks noChangeAspect="1"/>
          </p:cNvPicPr>
          <p:nvPr/>
        </p:nvPicPr>
        <p:blipFill>
          <a:blip r:embed="rId3"/>
          <a:stretch>
            <a:fillRect/>
          </a:stretch>
        </p:blipFill>
        <p:spPr>
          <a:xfrm>
            <a:off x="4808574" y="3010662"/>
            <a:ext cx="3306726" cy="2132838"/>
          </a:xfrm>
          <a:prstGeom prst="rect">
            <a:avLst/>
          </a:prstGeom>
        </p:spPr>
      </p:pic>
    </p:spTree>
    <p:extLst>
      <p:ext uri="{BB962C8B-B14F-4D97-AF65-F5344CB8AC3E}">
        <p14:creationId xmlns:p14="http://schemas.microsoft.com/office/powerpoint/2010/main" val="27095807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D15BA-4E25-65BF-D176-AF63408ED3A0}"/>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49E602E7-7C76-36CF-81C4-6A27DCFC8EA6}"/>
              </a:ext>
            </a:extLst>
          </p:cNvPr>
          <p:cNvSpPr>
            <a:spLocks noGrp="1"/>
          </p:cNvSpPr>
          <p:nvPr>
            <p:ph type="body" sz="quarter" idx="12"/>
          </p:nvPr>
        </p:nvSpPr>
        <p:spPr/>
        <p:txBody>
          <a:bodyPr/>
          <a:lstStyle/>
          <a:p>
            <a:r>
              <a:rPr lang="de-DE"/>
              <a:t>Flughafer - Biologie</a:t>
            </a:r>
          </a:p>
          <a:p>
            <a:endParaRPr lang="de-DE"/>
          </a:p>
          <a:p>
            <a:endParaRPr lang="de-DE"/>
          </a:p>
        </p:txBody>
      </p:sp>
      <p:sp>
        <p:nvSpPr>
          <p:cNvPr id="3" name="Textplatzhalter 2">
            <a:extLst>
              <a:ext uri="{FF2B5EF4-FFF2-40B4-BE49-F238E27FC236}">
                <a16:creationId xmlns:a16="http://schemas.microsoft.com/office/drawing/2014/main" id="{AF2B940F-4D7D-167F-FE30-22F2373957B5}"/>
              </a:ext>
            </a:extLst>
          </p:cNvPr>
          <p:cNvSpPr>
            <a:spLocks noGrp="1"/>
          </p:cNvSpPr>
          <p:nvPr>
            <p:ph type="body" sz="quarter" idx="13"/>
          </p:nvPr>
        </p:nvSpPr>
        <p:spPr/>
        <p:txBody>
          <a:bodyPr>
            <a:normAutofit fontScale="92500" lnSpcReduction="10000"/>
          </a:bodyPr>
          <a:lstStyle/>
          <a:p>
            <a:r>
              <a:rPr lang="de-DE"/>
              <a:t>einjähriges Samenungras</a:t>
            </a:r>
          </a:p>
          <a:p>
            <a:r>
              <a:rPr lang="de-DE"/>
              <a:t>Die Hauptkeimzeit liegt im Frühjahr.</a:t>
            </a:r>
          </a:p>
          <a:p>
            <a:r>
              <a:rPr lang="de-DE"/>
              <a:t>Herbstkeimer fallen normalerweise dem Frost zum Opfer. </a:t>
            </a:r>
          </a:p>
          <a:p>
            <a:r>
              <a:rPr lang="de-DE"/>
              <a:t>Flughafer keimt aus 2 bis 20 cm Tiefe.</a:t>
            </a:r>
          </a:p>
          <a:p>
            <a:r>
              <a:rPr lang="de-DE"/>
              <a:t>Die Samen besitzen meist eine längere (ein- bis acht-jährige) Keimruhe, so dass immer nur ein Teil des Samenvorrats zur Keimung gelangt.</a:t>
            </a:r>
          </a:p>
          <a:p>
            <a:r>
              <a:rPr lang="de-DE"/>
              <a:t>Die Lebensdauer der Samen beträgt mind. 10 Jahre. </a:t>
            </a:r>
          </a:p>
          <a:p>
            <a:r>
              <a:rPr lang="de-DE"/>
              <a:t>Die Blattränder sind beim Flughafer im Gegensatz zum Kulturhafer deutlich behaart. </a:t>
            </a:r>
          </a:p>
          <a:p>
            <a:endParaRPr lang="de-DE"/>
          </a:p>
        </p:txBody>
      </p:sp>
      <p:sp>
        <p:nvSpPr>
          <p:cNvPr id="4" name="Textfeld 3">
            <a:extLst>
              <a:ext uri="{FF2B5EF4-FFF2-40B4-BE49-F238E27FC236}">
                <a16:creationId xmlns:a16="http://schemas.microsoft.com/office/drawing/2014/main" id="{6EB54DB4-F966-F9CC-5D89-77FE1F483F61}"/>
              </a:ext>
            </a:extLst>
          </p:cNvPr>
          <p:cNvSpPr txBox="1"/>
          <p:nvPr/>
        </p:nvSpPr>
        <p:spPr>
          <a:xfrm>
            <a:off x="579120" y="4900212"/>
            <a:ext cx="4572000" cy="215444"/>
          </a:xfrm>
          <a:prstGeom prst="rect">
            <a:avLst/>
          </a:prstGeom>
          <a:noFill/>
        </p:spPr>
        <p:txBody>
          <a:bodyPr wrap="square">
            <a:spAutoFit/>
          </a:bodyPr>
          <a:lstStyle/>
          <a:p>
            <a:r>
              <a:rPr lang="de-DE" sz="800"/>
              <a:t>Quelle: </a:t>
            </a:r>
            <a:r>
              <a:rPr lang="de-DE" sz="800">
                <a:hlinkClick r:id="rId2"/>
              </a:rPr>
              <a:t>lfl.bayern.de</a:t>
            </a:r>
            <a:endParaRPr lang="de-DE" sz="800"/>
          </a:p>
        </p:txBody>
      </p:sp>
    </p:spTree>
    <p:extLst>
      <p:ext uri="{BB962C8B-B14F-4D97-AF65-F5344CB8AC3E}">
        <p14:creationId xmlns:p14="http://schemas.microsoft.com/office/powerpoint/2010/main" val="36457062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9BE6DAF-9EBB-C3A2-7F80-B5CF8FDE2B6A}"/>
              </a:ext>
            </a:extLst>
          </p:cNvPr>
          <p:cNvSpPr>
            <a:spLocks noGrp="1"/>
          </p:cNvSpPr>
          <p:nvPr>
            <p:ph type="body" sz="quarter" idx="12"/>
          </p:nvPr>
        </p:nvSpPr>
        <p:spPr/>
        <p:txBody>
          <a:bodyPr/>
          <a:lstStyle/>
          <a:p>
            <a:r>
              <a:rPr lang="de-DE"/>
              <a:t>Flughafer</a:t>
            </a:r>
          </a:p>
          <a:p>
            <a:endParaRPr lang="de-DE"/>
          </a:p>
        </p:txBody>
      </p:sp>
      <p:sp>
        <p:nvSpPr>
          <p:cNvPr id="3" name="Textplatzhalter 2">
            <a:extLst>
              <a:ext uri="{FF2B5EF4-FFF2-40B4-BE49-F238E27FC236}">
                <a16:creationId xmlns:a16="http://schemas.microsoft.com/office/drawing/2014/main" id="{2311F52E-7551-6817-7021-915AD8442152}"/>
              </a:ext>
            </a:extLst>
          </p:cNvPr>
          <p:cNvSpPr>
            <a:spLocks noGrp="1"/>
          </p:cNvSpPr>
          <p:nvPr>
            <p:ph type="body" sz="quarter" idx="13"/>
          </p:nvPr>
        </p:nvSpPr>
        <p:spPr/>
        <p:txBody>
          <a:bodyPr>
            <a:normAutofit/>
          </a:bodyPr>
          <a:lstStyle/>
          <a:p>
            <a:r>
              <a:rPr lang="de-DE"/>
              <a:t>Bedeutung:</a:t>
            </a:r>
          </a:p>
          <a:p>
            <a:pPr lvl="1"/>
            <a:r>
              <a:rPr lang="de-DE"/>
              <a:t>lästiges Ungras im Ackerbau</a:t>
            </a:r>
          </a:p>
          <a:p>
            <a:pPr lvl="1"/>
            <a:r>
              <a:rPr lang="de-DE"/>
              <a:t>starker Konkurrent in allen Kulturen um Nährstoffe, Licht, Wasser und Standraum</a:t>
            </a:r>
          </a:p>
          <a:p>
            <a:pPr lvl="1"/>
            <a:r>
              <a:rPr lang="de-DE"/>
              <a:t>im Vermehrungsanbau Aberkennungsgrund</a:t>
            </a:r>
          </a:p>
          <a:p>
            <a:pPr lvl="1"/>
            <a:r>
              <a:rPr lang="de-DE"/>
              <a:t>Wirtspflanze für zahlreiche Pilzkrankheiten und Schädlinge (z.B. Getreidezystenälchen)</a:t>
            </a:r>
          </a:p>
          <a:p>
            <a:endParaRPr lang="de-DE"/>
          </a:p>
        </p:txBody>
      </p:sp>
      <p:sp>
        <p:nvSpPr>
          <p:cNvPr id="5" name="Textfeld 4">
            <a:extLst>
              <a:ext uri="{FF2B5EF4-FFF2-40B4-BE49-F238E27FC236}">
                <a16:creationId xmlns:a16="http://schemas.microsoft.com/office/drawing/2014/main" id="{E8BD59BC-A286-2958-5DD1-09824FC9C8A4}"/>
              </a:ext>
            </a:extLst>
          </p:cNvPr>
          <p:cNvSpPr txBox="1"/>
          <p:nvPr/>
        </p:nvSpPr>
        <p:spPr>
          <a:xfrm>
            <a:off x="579120" y="4900212"/>
            <a:ext cx="4572000" cy="215444"/>
          </a:xfrm>
          <a:prstGeom prst="rect">
            <a:avLst/>
          </a:prstGeom>
          <a:noFill/>
        </p:spPr>
        <p:txBody>
          <a:bodyPr wrap="square">
            <a:spAutoFit/>
          </a:bodyPr>
          <a:lstStyle/>
          <a:p>
            <a:r>
              <a:rPr lang="de-DE" sz="800"/>
              <a:t>Quelle: </a:t>
            </a:r>
            <a:r>
              <a:rPr lang="de-DE" sz="800">
                <a:hlinkClick r:id="rId2"/>
              </a:rPr>
              <a:t>lfl.bayern.de</a:t>
            </a:r>
            <a:endParaRPr lang="de-DE" sz="800"/>
          </a:p>
        </p:txBody>
      </p:sp>
    </p:spTree>
    <p:extLst>
      <p:ext uri="{BB962C8B-B14F-4D97-AF65-F5344CB8AC3E}">
        <p14:creationId xmlns:p14="http://schemas.microsoft.com/office/powerpoint/2010/main" val="15990535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97FB1BF-AA61-6283-ACD8-8C858AB3F3C6}"/>
              </a:ext>
            </a:extLst>
          </p:cNvPr>
          <p:cNvSpPr>
            <a:spLocks noGrp="1"/>
          </p:cNvSpPr>
          <p:nvPr>
            <p:ph type="body" sz="quarter" idx="12"/>
          </p:nvPr>
        </p:nvSpPr>
        <p:spPr/>
        <p:txBody>
          <a:bodyPr/>
          <a:lstStyle/>
          <a:p>
            <a:r>
              <a:rPr lang="de-DE"/>
              <a:t>Flughafer - Bekämpfung</a:t>
            </a:r>
          </a:p>
        </p:txBody>
      </p:sp>
      <p:sp>
        <p:nvSpPr>
          <p:cNvPr id="3" name="Textplatzhalter 2">
            <a:extLst>
              <a:ext uri="{FF2B5EF4-FFF2-40B4-BE49-F238E27FC236}">
                <a16:creationId xmlns:a16="http://schemas.microsoft.com/office/drawing/2014/main" id="{CB410E6C-3979-3125-2692-80CEE1477072}"/>
              </a:ext>
            </a:extLst>
          </p:cNvPr>
          <p:cNvSpPr>
            <a:spLocks noGrp="1"/>
          </p:cNvSpPr>
          <p:nvPr>
            <p:ph type="body" sz="quarter" idx="13"/>
          </p:nvPr>
        </p:nvSpPr>
        <p:spPr/>
        <p:txBody>
          <a:bodyPr>
            <a:normAutofit fontScale="70000" lnSpcReduction="20000"/>
          </a:bodyPr>
          <a:lstStyle/>
          <a:p>
            <a:r>
              <a:rPr lang="de-DE"/>
              <a:t>Die Einwanderung des Flughafers sollte durch Verwendung flughaferfreien Saatguts verhindert werden.</a:t>
            </a:r>
          </a:p>
          <a:p>
            <a:r>
              <a:rPr lang="de-DE"/>
              <a:t>Es sollte kein mit Flughafer durchsetztes Stroh zugekauft werden.</a:t>
            </a:r>
          </a:p>
          <a:p>
            <a:r>
              <a:rPr lang="de-DE"/>
              <a:t>Die ersten Einwanderungspflanzen sollten vor der Blüte ausgerissen werden.</a:t>
            </a:r>
          </a:p>
          <a:p>
            <a:r>
              <a:rPr lang="de-DE"/>
              <a:t>Mit mechanischen Maßnahmen ist der Flughafer nicht zu erfassen.</a:t>
            </a:r>
          </a:p>
          <a:p>
            <a:r>
              <a:rPr lang="de-DE"/>
              <a:t>Die chemische Bekämpfung erfolgt im Getreidebau im Frühjahr mit geeigneten Blattherbiziden (Wirkstoffe: Pinoxaden, Mesosulfuron), in Blattfrüchten mit Gräsermitteln (Graminiziden) und im Mais mit gräserwirksamen Sulfonylharnstoffen.</a:t>
            </a:r>
          </a:p>
          <a:p>
            <a:endParaRPr lang="de-DE"/>
          </a:p>
          <a:p>
            <a:r>
              <a:rPr lang="de-DE"/>
              <a:t>Flughafer kann Resistenzen gegenüber ACCase-Hemmern (z.B. Clodinafop, Pinoxaden) und ALS-Hemmern (z.B. Mesosulfuron) entwickeln. Bei einer regelmäßigen Flughaferbekämpfung ist ein sachgerechtes Resistenzmanagement notwendig.</a:t>
            </a:r>
          </a:p>
          <a:p>
            <a:endParaRPr lang="de-DE"/>
          </a:p>
        </p:txBody>
      </p:sp>
      <p:sp>
        <p:nvSpPr>
          <p:cNvPr id="4" name="Textfeld 3">
            <a:extLst>
              <a:ext uri="{FF2B5EF4-FFF2-40B4-BE49-F238E27FC236}">
                <a16:creationId xmlns:a16="http://schemas.microsoft.com/office/drawing/2014/main" id="{0AD061BC-4825-A348-1370-49726339970E}"/>
              </a:ext>
            </a:extLst>
          </p:cNvPr>
          <p:cNvSpPr txBox="1"/>
          <p:nvPr/>
        </p:nvSpPr>
        <p:spPr>
          <a:xfrm>
            <a:off x="579120" y="4900212"/>
            <a:ext cx="4572000" cy="215444"/>
          </a:xfrm>
          <a:prstGeom prst="rect">
            <a:avLst/>
          </a:prstGeom>
          <a:noFill/>
        </p:spPr>
        <p:txBody>
          <a:bodyPr wrap="square">
            <a:spAutoFit/>
          </a:bodyPr>
          <a:lstStyle/>
          <a:p>
            <a:r>
              <a:rPr lang="de-DE" sz="800"/>
              <a:t>Quelle: </a:t>
            </a:r>
            <a:r>
              <a:rPr lang="de-DE" sz="800">
                <a:hlinkClick r:id="rId2"/>
              </a:rPr>
              <a:t>lfl.bayern.de</a:t>
            </a:r>
            <a:endParaRPr lang="de-DE" sz="800"/>
          </a:p>
        </p:txBody>
      </p:sp>
    </p:spTree>
    <p:extLst>
      <p:ext uri="{BB962C8B-B14F-4D97-AF65-F5344CB8AC3E}">
        <p14:creationId xmlns:p14="http://schemas.microsoft.com/office/powerpoint/2010/main" val="35561587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81B4DE7-18E0-85E8-8863-338AE24C08B8}"/>
              </a:ext>
            </a:extLst>
          </p:cNvPr>
          <p:cNvSpPr>
            <a:spLocks noGrp="1"/>
          </p:cNvSpPr>
          <p:nvPr>
            <p:ph type="body" sz="quarter" idx="12"/>
          </p:nvPr>
        </p:nvSpPr>
        <p:spPr/>
        <p:txBody>
          <a:bodyPr/>
          <a:lstStyle/>
          <a:p>
            <a:r>
              <a:rPr lang="de-DE"/>
              <a:t>Zweikeimblättrige Unkräuter</a:t>
            </a:r>
          </a:p>
        </p:txBody>
      </p:sp>
      <p:sp>
        <p:nvSpPr>
          <p:cNvPr id="3" name="Textplatzhalter 2">
            <a:extLst>
              <a:ext uri="{FF2B5EF4-FFF2-40B4-BE49-F238E27FC236}">
                <a16:creationId xmlns:a16="http://schemas.microsoft.com/office/drawing/2014/main" id="{1FC6461B-7B4F-8222-958B-808CE8763BC2}"/>
              </a:ext>
            </a:extLst>
          </p:cNvPr>
          <p:cNvSpPr>
            <a:spLocks noGrp="1"/>
          </p:cNvSpPr>
          <p:nvPr>
            <p:ph type="body" sz="quarter" idx="13"/>
          </p:nvPr>
        </p:nvSpPr>
        <p:spPr/>
        <p:txBody>
          <a:bodyPr/>
          <a:lstStyle/>
          <a:p>
            <a:r>
              <a:rPr lang="de-DE"/>
              <a:t>wärmeliebende Unkräuter </a:t>
            </a:r>
          </a:p>
          <a:p>
            <a:pPr lvl="1"/>
            <a:r>
              <a:rPr lang="de-DE"/>
              <a:t>Gänsefuß-, Melde-, Hohlzahn- und Knöterich-Arten</a:t>
            </a:r>
          </a:p>
          <a:p>
            <a:r>
              <a:rPr lang="de-DE"/>
              <a:t>Typische Leitunkräuter des Wintergetreides</a:t>
            </a:r>
          </a:p>
          <a:p>
            <a:pPr lvl="1"/>
            <a:r>
              <a:rPr lang="de-DE"/>
              <a:t>Stiefmütterchen, Hirtentäschel- und Hellerkraut, Vogelmiere und Kamille </a:t>
            </a:r>
          </a:p>
          <a:p>
            <a:endParaRPr lang="de-DE"/>
          </a:p>
          <a:p>
            <a:r>
              <a:rPr lang="de-DE"/>
              <a:t>die meisten Herbizide mit Sommergetreidezulassung sind auch im Hafer zu gelassen: </a:t>
            </a:r>
            <a:r>
              <a:rPr lang="de-DE">
                <a:hlinkClick r:id="rId2"/>
              </a:rPr>
              <a:t>Liste</a:t>
            </a:r>
            <a:endParaRPr lang="de-DE"/>
          </a:p>
        </p:txBody>
      </p:sp>
      <p:sp>
        <p:nvSpPr>
          <p:cNvPr id="4" name="Textfeld 3">
            <a:extLst>
              <a:ext uri="{FF2B5EF4-FFF2-40B4-BE49-F238E27FC236}">
                <a16:creationId xmlns:a16="http://schemas.microsoft.com/office/drawing/2014/main" id="{CBDF22A0-7D9D-6EFB-F928-0BBBCCCF3EB3}"/>
              </a:ext>
            </a:extLst>
          </p:cNvPr>
          <p:cNvSpPr txBox="1"/>
          <p:nvPr/>
        </p:nvSpPr>
        <p:spPr>
          <a:xfrm>
            <a:off x="579120" y="4900212"/>
            <a:ext cx="4572000" cy="215444"/>
          </a:xfrm>
          <a:prstGeom prst="rect">
            <a:avLst/>
          </a:prstGeom>
          <a:noFill/>
        </p:spPr>
        <p:txBody>
          <a:bodyPr wrap="square">
            <a:spAutoFit/>
          </a:bodyPr>
          <a:lstStyle/>
          <a:p>
            <a:r>
              <a:rPr lang="de-DE" sz="800"/>
              <a:t>Quelle: </a:t>
            </a:r>
            <a:r>
              <a:rPr lang="de-DE" sz="800">
                <a:hlinkClick r:id="rId3"/>
              </a:rPr>
              <a:t>lfl.bayern.de</a:t>
            </a:r>
            <a:endParaRPr lang="de-DE" sz="800"/>
          </a:p>
        </p:txBody>
      </p:sp>
    </p:spTree>
    <p:extLst>
      <p:ext uri="{BB962C8B-B14F-4D97-AF65-F5344CB8AC3E}">
        <p14:creationId xmlns:p14="http://schemas.microsoft.com/office/powerpoint/2010/main" val="34673577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7E9B83C-6724-60FA-8E48-C2670A3B353E}"/>
              </a:ext>
            </a:extLst>
          </p:cNvPr>
          <p:cNvSpPr>
            <a:spLocks noGrp="1"/>
          </p:cNvSpPr>
          <p:nvPr>
            <p:ph type="body" sz="quarter" idx="12"/>
          </p:nvPr>
        </p:nvSpPr>
        <p:spPr/>
        <p:txBody>
          <a:bodyPr/>
          <a:lstStyle/>
          <a:p>
            <a:r>
              <a:rPr lang="de-DE"/>
              <a:t>Schädlinge</a:t>
            </a:r>
          </a:p>
        </p:txBody>
      </p:sp>
      <p:sp>
        <p:nvSpPr>
          <p:cNvPr id="3" name="Textplatzhalter 2">
            <a:extLst>
              <a:ext uri="{FF2B5EF4-FFF2-40B4-BE49-F238E27FC236}">
                <a16:creationId xmlns:a16="http://schemas.microsoft.com/office/drawing/2014/main" id="{32737114-86A4-1A81-BB02-B1C31C4ED1DB}"/>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13475632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FB0506-3501-CC36-D1A7-41A13ADDC426}"/>
              </a:ext>
            </a:extLst>
          </p:cNvPr>
          <p:cNvSpPr>
            <a:spLocks noGrp="1"/>
          </p:cNvSpPr>
          <p:nvPr>
            <p:ph type="body" sz="quarter" idx="12"/>
          </p:nvPr>
        </p:nvSpPr>
        <p:spPr/>
        <p:txBody>
          <a:bodyPr/>
          <a:lstStyle/>
          <a:p>
            <a:r>
              <a:rPr lang="de-DE"/>
              <a:t>Getreidehähnchen (Oulema ssp.)</a:t>
            </a:r>
          </a:p>
        </p:txBody>
      </p:sp>
      <p:sp>
        <p:nvSpPr>
          <p:cNvPr id="3" name="Textplatzhalter 2">
            <a:extLst>
              <a:ext uri="{FF2B5EF4-FFF2-40B4-BE49-F238E27FC236}">
                <a16:creationId xmlns:a16="http://schemas.microsoft.com/office/drawing/2014/main" id="{A91D7C9B-D819-0053-FFD6-6D5C444297C3}"/>
              </a:ext>
            </a:extLst>
          </p:cNvPr>
          <p:cNvSpPr>
            <a:spLocks noGrp="1"/>
          </p:cNvSpPr>
          <p:nvPr>
            <p:ph type="body" sz="quarter" idx="13"/>
          </p:nvPr>
        </p:nvSpPr>
        <p:spPr>
          <a:xfrm>
            <a:off x="971550" y="1193259"/>
            <a:ext cx="5467350" cy="3386361"/>
          </a:xfrm>
        </p:spPr>
        <p:txBody>
          <a:bodyPr>
            <a:normAutofit lnSpcReduction="10000"/>
          </a:bodyPr>
          <a:lstStyle/>
          <a:p>
            <a:r>
              <a:rPr lang="de-DE"/>
              <a:t>Blaues und Rothalsiges Getreidehähnchen (</a:t>
            </a:r>
            <a:r>
              <a:rPr lang="de-DE" i="1"/>
              <a:t>Oulema lichenis, O. melanopus</a:t>
            </a:r>
            <a:r>
              <a:rPr lang="de-DE"/>
              <a:t>)</a:t>
            </a:r>
          </a:p>
          <a:p>
            <a:r>
              <a:rPr lang="de-DE"/>
              <a:t>Käfer 4 bis 5 mm groß, metallischblau, oder 5 bis 6 mm groß, ebenfalls blau, Halsschild und Beine jedoch rötlich, jeweils mit Punktreihen auf Flügeldecke</a:t>
            </a:r>
          </a:p>
          <a:p>
            <a:r>
              <a:rPr lang="de-DE"/>
              <a:t>Larven bis 5 mm groß, gelblich, mit brauner Kopfkapsel und kurzen Beinen, meist mit schleimiger Kothülle bedeckt</a:t>
            </a:r>
          </a:p>
        </p:txBody>
      </p:sp>
      <p:pic>
        <p:nvPicPr>
          <p:cNvPr id="6" name="Grafik 5" descr="Ein Bild, das Grün, Gras, Wirbellose, Schwarz enthält.&#10;&#10;KI-generierte Inhalte können fehlerhaft sein.">
            <a:extLst>
              <a:ext uri="{FF2B5EF4-FFF2-40B4-BE49-F238E27FC236}">
                <a16:creationId xmlns:a16="http://schemas.microsoft.com/office/drawing/2014/main" id="{61EE4E54-FE8A-7D1F-55E6-2A5E5CD68870}"/>
              </a:ext>
            </a:extLst>
          </p:cNvPr>
          <p:cNvPicPr>
            <a:picLocks noChangeAspect="1"/>
          </p:cNvPicPr>
          <p:nvPr/>
        </p:nvPicPr>
        <p:blipFill>
          <a:blip r:embed="rId2"/>
          <a:stretch>
            <a:fillRect/>
          </a:stretch>
        </p:blipFill>
        <p:spPr>
          <a:xfrm>
            <a:off x="6858000" y="1189482"/>
            <a:ext cx="2228850" cy="3369278"/>
          </a:xfrm>
          <a:prstGeom prst="rect">
            <a:avLst/>
          </a:prstGeom>
        </p:spPr>
      </p:pic>
      <p:sp>
        <p:nvSpPr>
          <p:cNvPr id="7" name="Textfeld 6">
            <a:extLst>
              <a:ext uri="{FF2B5EF4-FFF2-40B4-BE49-F238E27FC236}">
                <a16:creationId xmlns:a16="http://schemas.microsoft.com/office/drawing/2014/main" id="{2389A185-CE7F-9457-DF54-8B8560EB697C}"/>
              </a:ext>
            </a:extLst>
          </p:cNvPr>
          <p:cNvSpPr txBox="1"/>
          <p:nvPr/>
        </p:nvSpPr>
        <p:spPr>
          <a:xfrm>
            <a:off x="6762750" y="4579620"/>
            <a:ext cx="1133475" cy="215444"/>
          </a:xfrm>
          <a:prstGeom prst="rect">
            <a:avLst/>
          </a:prstGeom>
          <a:noFill/>
        </p:spPr>
        <p:txBody>
          <a:bodyPr wrap="square">
            <a:spAutoFit/>
          </a:bodyPr>
          <a:lstStyle/>
          <a:p>
            <a:r>
              <a:rPr lang="de-DE" sz="800"/>
              <a:t>Foto: LfL Bayern</a:t>
            </a:r>
          </a:p>
        </p:txBody>
      </p:sp>
    </p:spTree>
    <p:extLst>
      <p:ext uri="{BB962C8B-B14F-4D97-AF65-F5344CB8AC3E}">
        <p14:creationId xmlns:p14="http://schemas.microsoft.com/office/powerpoint/2010/main" val="21621453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46D2CFE-0990-412C-02EA-2553327D3F10}"/>
              </a:ext>
            </a:extLst>
          </p:cNvPr>
          <p:cNvSpPr>
            <a:spLocks noGrp="1"/>
          </p:cNvSpPr>
          <p:nvPr>
            <p:ph type="body" sz="quarter" idx="12"/>
          </p:nvPr>
        </p:nvSpPr>
        <p:spPr/>
        <p:txBody>
          <a:bodyPr/>
          <a:lstStyle/>
          <a:p>
            <a:r>
              <a:rPr lang="de-DE"/>
              <a:t>Getreidehähnchen Schadbild</a:t>
            </a:r>
          </a:p>
        </p:txBody>
      </p:sp>
      <p:sp>
        <p:nvSpPr>
          <p:cNvPr id="3" name="Textplatzhalter 2">
            <a:extLst>
              <a:ext uri="{FF2B5EF4-FFF2-40B4-BE49-F238E27FC236}">
                <a16:creationId xmlns:a16="http://schemas.microsoft.com/office/drawing/2014/main" id="{5DE73709-BFC0-1477-37EC-C0BA155FC084}"/>
              </a:ext>
            </a:extLst>
          </p:cNvPr>
          <p:cNvSpPr>
            <a:spLocks noGrp="1"/>
          </p:cNvSpPr>
          <p:nvPr>
            <p:ph type="body" sz="quarter" idx="13"/>
          </p:nvPr>
        </p:nvSpPr>
        <p:spPr/>
        <p:txBody>
          <a:bodyPr/>
          <a:lstStyle/>
          <a:p>
            <a:r>
              <a:rPr lang="de-DE"/>
              <a:t>ab Anfang Mai durch Käfer in Blattspreite Streifenfraß</a:t>
            </a:r>
          </a:p>
          <a:p>
            <a:r>
              <a:rPr lang="de-DE"/>
              <a:t>später auf Blattspreiten großflächiger Fensterfraß der Larven (nur Blattunterhaut bleibt erhalten)</a:t>
            </a:r>
          </a:p>
        </p:txBody>
      </p:sp>
      <p:pic>
        <p:nvPicPr>
          <p:cNvPr id="4" name="object 6">
            <a:extLst>
              <a:ext uri="{FF2B5EF4-FFF2-40B4-BE49-F238E27FC236}">
                <a16:creationId xmlns:a16="http://schemas.microsoft.com/office/drawing/2014/main" id="{82C1D417-8DAF-45F9-8B1B-0E1301E975FE}"/>
              </a:ext>
            </a:extLst>
          </p:cNvPr>
          <p:cNvPicPr/>
          <p:nvPr/>
        </p:nvPicPr>
        <p:blipFill>
          <a:blip r:embed="rId2" cstate="print"/>
          <a:stretch>
            <a:fillRect/>
          </a:stretch>
        </p:blipFill>
        <p:spPr>
          <a:xfrm>
            <a:off x="5705094" y="2294763"/>
            <a:ext cx="2467356" cy="1847088"/>
          </a:xfrm>
          <a:prstGeom prst="rect">
            <a:avLst/>
          </a:prstGeom>
        </p:spPr>
      </p:pic>
    </p:spTree>
    <p:extLst>
      <p:ext uri="{BB962C8B-B14F-4D97-AF65-F5344CB8AC3E}">
        <p14:creationId xmlns:p14="http://schemas.microsoft.com/office/powerpoint/2010/main" val="21428073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F995571-BB75-8F1B-C600-1A70C0987B5F}"/>
              </a:ext>
            </a:extLst>
          </p:cNvPr>
          <p:cNvSpPr>
            <a:spLocks noGrp="1"/>
          </p:cNvSpPr>
          <p:nvPr>
            <p:ph type="body" sz="quarter" idx="12"/>
          </p:nvPr>
        </p:nvSpPr>
        <p:spPr/>
        <p:txBody>
          <a:bodyPr/>
          <a:lstStyle/>
          <a:p>
            <a:r>
              <a:rPr lang="de-DE"/>
              <a:t>Getreidehähnchen - Befall</a:t>
            </a:r>
          </a:p>
        </p:txBody>
      </p:sp>
      <p:sp>
        <p:nvSpPr>
          <p:cNvPr id="3" name="Textplatzhalter 2">
            <a:extLst>
              <a:ext uri="{FF2B5EF4-FFF2-40B4-BE49-F238E27FC236}">
                <a16:creationId xmlns:a16="http://schemas.microsoft.com/office/drawing/2014/main" id="{CE08B197-9723-18E7-1715-DD7948E85AA7}"/>
              </a:ext>
            </a:extLst>
          </p:cNvPr>
          <p:cNvSpPr>
            <a:spLocks noGrp="1"/>
          </p:cNvSpPr>
          <p:nvPr>
            <p:ph type="body" sz="quarter" idx="13"/>
          </p:nvPr>
        </p:nvSpPr>
        <p:spPr/>
        <p:txBody>
          <a:bodyPr>
            <a:normAutofit fontScale="85000" lnSpcReduction="10000"/>
          </a:bodyPr>
          <a:lstStyle/>
          <a:p>
            <a:r>
              <a:rPr lang="de-DE"/>
              <a:t>im Frühjahr Zuflug der Käfer ab 12° C</a:t>
            </a:r>
          </a:p>
          <a:p>
            <a:r>
              <a:rPr lang="de-DE"/>
              <a:t>gelbglänzende Eier einzeln auf Oberseiten der obersten Blattetagen abgelegt</a:t>
            </a:r>
          </a:p>
          <a:p>
            <a:r>
              <a:rPr lang="de-DE"/>
              <a:t>Larvenfraß zwei bis drei Wochen</a:t>
            </a:r>
          </a:p>
          <a:p>
            <a:r>
              <a:rPr lang="de-DE"/>
              <a:t>Verpuppung in weißem Schaumkokon an oberirdischen Pflanzenteilen (Blaues Hähnchen) oder in Erdkokon im Boden (Rothalsiges Hähnchen)</a:t>
            </a:r>
          </a:p>
          <a:p>
            <a:r>
              <a:rPr lang="de-DE"/>
              <a:t>Jungkäfer schließlich in spätreifenden Getreidefeldern und an Wildgräsern</a:t>
            </a:r>
          </a:p>
          <a:p>
            <a:r>
              <a:rPr lang="de-DE"/>
              <a:t>Überwinterung an Waldrändern und Hecken</a:t>
            </a:r>
          </a:p>
          <a:p>
            <a:r>
              <a:rPr lang="de-DE"/>
              <a:t>Schädlingsvermehrung durch warme, trockene Witterung begünstigt</a:t>
            </a:r>
          </a:p>
          <a:p>
            <a:endParaRPr lang="de-DE"/>
          </a:p>
        </p:txBody>
      </p:sp>
    </p:spTree>
    <p:extLst>
      <p:ext uri="{BB962C8B-B14F-4D97-AF65-F5344CB8AC3E}">
        <p14:creationId xmlns:p14="http://schemas.microsoft.com/office/powerpoint/2010/main" val="114724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D30C4A5-B931-9F7E-D430-F6C04BB38CB0}"/>
              </a:ext>
            </a:extLst>
          </p:cNvPr>
          <p:cNvSpPr>
            <a:spLocks noGrp="1"/>
          </p:cNvSpPr>
          <p:nvPr>
            <p:ph type="body" sz="quarter" idx="12"/>
          </p:nvPr>
        </p:nvSpPr>
        <p:spPr/>
        <p:txBody>
          <a:bodyPr/>
          <a:lstStyle/>
          <a:p>
            <a:endParaRPr lang="de-DE"/>
          </a:p>
        </p:txBody>
      </p:sp>
      <p:sp>
        <p:nvSpPr>
          <p:cNvPr id="3" name="Textplatzhalter 2">
            <a:extLst>
              <a:ext uri="{FF2B5EF4-FFF2-40B4-BE49-F238E27FC236}">
                <a16:creationId xmlns:a16="http://schemas.microsoft.com/office/drawing/2014/main" id="{6F02AF8C-3A32-BA7A-E0AF-7AF336AEBB96}"/>
              </a:ext>
            </a:extLst>
          </p:cNvPr>
          <p:cNvSpPr>
            <a:spLocks noGrp="1"/>
          </p:cNvSpPr>
          <p:nvPr>
            <p:ph type="body" sz="quarter" idx="13"/>
          </p:nvPr>
        </p:nvSpPr>
        <p:spPr/>
        <p:txBody>
          <a:bodyPr/>
          <a:lstStyle/>
          <a:p>
            <a:endParaRPr lang="de-DE"/>
          </a:p>
        </p:txBody>
      </p:sp>
      <p:pic>
        <p:nvPicPr>
          <p:cNvPr id="5" name="Grafik 4" descr="Ein Bild, das draußen, Himmel, Pflanze, Schilfrohr enthält.&#10;&#10;KI-generierte Inhalte können fehlerhaft sein.">
            <a:extLst>
              <a:ext uri="{FF2B5EF4-FFF2-40B4-BE49-F238E27FC236}">
                <a16:creationId xmlns:a16="http://schemas.microsoft.com/office/drawing/2014/main" id="{0EA8B755-E4F5-FEA4-C85A-F70A28A55AA7}"/>
              </a:ext>
            </a:extLst>
          </p:cNvPr>
          <p:cNvPicPr>
            <a:picLocks noChangeAspect="1"/>
          </p:cNvPicPr>
          <p:nvPr/>
        </p:nvPicPr>
        <p:blipFill>
          <a:blip r:embed="rId2"/>
          <a:stretch>
            <a:fillRect/>
          </a:stretch>
        </p:blipFill>
        <p:spPr>
          <a:xfrm>
            <a:off x="730250" y="0"/>
            <a:ext cx="7683500" cy="5143500"/>
          </a:xfrm>
          <a:prstGeom prst="rect">
            <a:avLst/>
          </a:prstGeom>
        </p:spPr>
      </p:pic>
      <p:sp>
        <p:nvSpPr>
          <p:cNvPr id="7" name="Textfeld 6">
            <a:extLst>
              <a:ext uri="{FF2B5EF4-FFF2-40B4-BE49-F238E27FC236}">
                <a16:creationId xmlns:a16="http://schemas.microsoft.com/office/drawing/2014/main" id="{60FED0A9-5089-6A00-531F-33E7971BA9B3}"/>
              </a:ext>
            </a:extLst>
          </p:cNvPr>
          <p:cNvSpPr txBox="1"/>
          <p:nvPr/>
        </p:nvSpPr>
        <p:spPr>
          <a:xfrm rot="16200000">
            <a:off x="6688723" y="2688223"/>
            <a:ext cx="4572000" cy="338554"/>
          </a:xfrm>
          <a:prstGeom prst="rect">
            <a:avLst/>
          </a:prstGeom>
          <a:noFill/>
        </p:spPr>
        <p:txBody>
          <a:bodyPr wrap="square">
            <a:spAutoFit/>
          </a:bodyPr>
          <a:lstStyle/>
          <a:p>
            <a:r>
              <a:rPr lang="de-DE" sz="800"/>
              <a:t>Von Uzi Paz Pikiwiki Israel, CC BY 2.5, https://commons.wikimedia.org/w/index.php?curid=126571770</a:t>
            </a:r>
          </a:p>
        </p:txBody>
      </p:sp>
      <p:sp>
        <p:nvSpPr>
          <p:cNvPr id="8" name="Textfeld 7">
            <a:extLst>
              <a:ext uri="{FF2B5EF4-FFF2-40B4-BE49-F238E27FC236}">
                <a16:creationId xmlns:a16="http://schemas.microsoft.com/office/drawing/2014/main" id="{3055C6EB-1B8E-AB10-D462-BAC86C1DE01C}"/>
              </a:ext>
            </a:extLst>
          </p:cNvPr>
          <p:cNvSpPr txBox="1"/>
          <p:nvPr/>
        </p:nvSpPr>
        <p:spPr>
          <a:xfrm>
            <a:off x="738450" y="3219221"/>
            <a:ext cx="3326552" cy="800219"/>
          </a:xfrm>
          <a:prstGeom prst="rect">
            <a:avLst/>
          </a:prstGeom>
          <a:solidFill>
            <a:schemeClr val="bg1"/>
          </a:solidFill>
        </p:spPr>
        <p:txBody>
          <a:bodyPr wrap="square" rtlCol="0">
            <a:spAutoFit/>
          </a:bodyPr>
          <a:lstStyle/>
          <a:p>
            <a:pPr algn="l"/>
            <a:r>
              <a:rPr lang="de-DE" sz="2300"/>
              <a:t>Ährchen an Seitenästen</a:t>
            </a:r>
          </a:p>
          <a:p>
            <a:pPr algn="l"/>
            <a:r>
              <a:rPr lang="de-DE" sz="2300"/>
              <a:t>2. Ordnung</a:t>
            </a:r>
            <a:endParaRPr lang="de-DE" sz="2300" dirty="0"/>
          </a:p>
        </p:txBody>
      </p:sp>
      <p:cxnSp>
        <p:nvCxnSpPr>
          <p:cNvPr id="9" name="Gerade Verbindung mit Pfeil 8">
            <a:extLst>
              <a:ext uri="{FF2B5EF4-FFF2-40B4-BE49-F238E27FC236}">
                <a16:creationId xmlns:a16="http://schemas.microsoft.com/office/drawing/2014/main" id="{82FBAC3A-F454-9632-2B3E-B210A12B211A}"/>
              </a:ext>
            </a:extLst>
          </p:cNvPr>
          <p:cNvCxnSpPr>
            <a:cxnSpLocks/>
          </p:cNvCxnSpPr>
          <p:nvPr/>
        </p:nvCxnSpPr>
        <p:spPr>
          <a:xfrm flipV="1">
            <a:off x="2438400" y="1043941"/>
            <a:ext cx="2933700" cy="2179319"/>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Gerader Verbinder 12">
            <a:extLst>
              <a:ext uri="{FF2B5EF4-FFF2-40B4-BE49-F238E27FC236}">
                <a16:creationId xmlns:a16="http://schemas.microsoft.com/office/drawing/2014/main" id="{4DEDBAE7-B8A7-85BD-397F-5C4C5A59E824}"/>
              </a:ext>
            </a:extLst>
          </p:cNvPr>
          <p:cNvCxnSpPr>
            <a:cxnSpLocks/>
          </p:cNvCxnSpPr>
          <p:nvPr/>
        </p:nvCxnSpPr>
        <p:spPr>
          <a:xfrm flipH="1" flipV="1">
            <a:off x="6408420" y="541295"/>
            <a:ext cx="838200" cy="815065"/>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4" name="Gerader Verbinder 13">
            <a:extLst>
              <a:ext uri="{FF2B5EF4-FFF2-40B4-BE49-F238E27FC236}">
                <a16:creationId xmlns:a16="http://schemas.microsoft.com/office/drawing/2014/main" id="{A6CA68CC-2EE3-1142-E5D6-02D60DAE6AF1}"/>
              </a:ext>
            </a:extLst>
          </p:cNvPr>
          <p:cNvCxnSpPr>
            <a:cxnSpLocks/>
          </p:cNvCxnSpPr>
          <p:nvPr/>
        </p:nvCxnSpPr>
        <p:spPr>
          <a:xfrm flipH="1" flipV="1">
            <a:off x="5059680" y="76198"/>
            <a:ext cx="1371600" cy="465097"/>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6" name="Gerader Verbinder 15">
            <a:extLst>
              <a:ext uri="{FF2B5EF4-FFF2-40B4-BE49-F238E27FC236}">
                <a16:creationId xmlns:a16="http://schemas.microsoft.com/office/drawing/2014/main" id="{821103E6-9B09-A46E-47BA-528326B9415B}"/>
              </a:ext>
            </a:extLst>
          </p:cNvPr>
          <p:cNvCxnSpPr>
            <a:cxnSpLocks/>
          </p:cNvCxnSpPr>
          <p:nvPr/>
        </p:nvCxnSpPr>
        <p:spPr>
          <a:xfrm flipH="1">
            <a:off x="5745480" y="556258"/>
            <a:ext cx="685800" cy="313249"/>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88387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7A93C22-2F94-FC17-C4E8-AFE81BD5E83C}"/>
              </a:ext>
            </a:extLst>
          </p:cNvPr>
          <p:cNvSpPr>
            <a:spLocks noGrp="1"/>
          </p:cNvSpPr>
          <p:nvPr>
            <p:ph type="body" sz="quarter" idx="12"/>
          </p:nvPr>
        </p:nvSpPr>
        <p:spPr/>
        <p:txBody>
          <a:bodyPr/>
          <a:lstStyle/>
          <a:p>
            <a:r>
              <a:rPr lang="de-DE"/>
              <a:t>Getreidehähnchen - Bekämpfungsschwelle</a:t>
            </a:r>
          </a:p>
        </p:txBody>
      </p:sp>
      <p:sp>
        <p:nvSpPr>
          <p:cNvPr id="3" name="Textplatzhalter 2">
            <a:extLst>
              <a:ext uri="{FF2B5EF4-FFF2-40B4-BE49-F238E27FC236}">
                <a16:creationId xmlns:a16="http://schemas.microsoft.com/office/drawing/2014/main" id="{6F37EC7B-6B69-C76D-CA91-55FB9584B546}"/>
              </a:ext>
            </a:extLst>
          </p:cNvPr>
          <p:cNvSpPr>
            <a:spLocks noGrp="1"/>
          </p:cNvSpPr>
          <p:nvPr>
            <p:ph type="body" sz="quarter" idx="13"/>
          </p:nvPr>
        </p:nvSpPr>
        <p:spPr/>
        <p:txBody>
          <a:bodyPr>
            <a:normAutofit/>
          </a:bodyPr>
          <a:lstStyle/>
          <a:p>
            <a:r>
              <a:rPr lang="de-DE"/>
              <a:t> auf Fahnenblättern (bei Gerste auf allen Blättern) Eier und Junglarven zählen</a:t>
            </a:r>
          </a:p>
          <a:p>
            <a:endParaRPr lang="de-DE"/>
          </a:p>
          <a:p>
            <a:r>
              <a:rPr lang="de-DE"/>
              <a:t>auf Weizen je Fahnenblatt 0,5 bis 1,0 Eier oder Larven</a:t>
            </a:r>
          </a:p>
          <a:p>
            <a:r>
              <a:rPr lang="de-DE"/>
              <a:t>auf Gerste je Halm 0,5 bis 1,0 Eier oder Larven</a:t>
            </a:r>
          </a:p>
          <a:p>
            <a:r>
              <a:rPr lang="de-DE"/>
              <a:t>auf Hafer je Fahnenblatt 0,75 bis 1,5 Eier oder Larven</a:t>
            </a:r>
          </a:p>
          <a:p>
            <a:r>
              <a:rPr lang="de-DE"/>
              <a:t>auf Roggen je Fahnenblatt 0,5 − 1,5 Eier oder Larven</a:t>
            </a:r>
          </a:p>
        </p:txBody>
      </p:sp>
    </p:spTree>
    <p:extLst>
      <p:ext uri="{BB962C8B-B14F-4D97-AF65-F5344CB8AC3E}">
        <p14:creationId xmlns:p14="http://schemas.microsoft.com/office/powerpoint/2010/main" val="34569377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86400F1-D6B7-3ABB-60B3-5FC681033EE0}"/>
              </a:ext>
            </a:extLst>
          </p:cNvPr>
          <p:cNvSpPr>
            <a:spLocks noGrp="1"/>
          </p:cNvSpPr>
          <p:nvPr>
            <p:ph type="body" sz="quarter" idx="12"/>
          </p:nvPr>
        </p:nvSpPr>
        <p:spPr/>
        <p:txBody>
          <a:bodyPr/>
          <a:lstStyle/>
          <a:p>
            <a:r>
              <a:rPr lang="de-DE"/>
              <a:t>Fördernde Faktoren:</a:t>
            </a:r>
          </a:p>
          <a:p>
            <a:endParaRPr lang="de-DE"/>
          </a:p>
        </p:txBody>
      </p:sp>
      <p:sp>
        <p:nvSpPr>
          <p:cNvPr id="3" name="Textplatzhalter 2">
            <a:extLst>
              <a:ext uri="{FF2B5EF4-FFF2-40B4-BE49-F238E27FC236}">
                <a16:creationId xmlns:a16="http://schemas.microsoft.com/office/drawing/2014/main" id="{6D2F2938-5731-6200-FD8F-26D396FF9D0C}"/>
              </a:ext>
            </a:extLst>
          </p:cNvPr>
          <p:cNvSpPr>
            <a:spLocks noGrp="1"/>
          </p:cNvSpPr>
          <p:nvPr>
            <p:ph type="body" sz="quarter" idx="13"/>
          </p:nvPr>
        </p:nvSpPr>
        <p:spPr/>
        <p:txBody>
          <a:bodyPr/>
          <a:lstStyle/>
          <a:p>
            <a:r>
              <a:rPr lang="de-DE"/>
              <a:t>Witterung warm</a:t>
            </a:r>
          </a:p>
          <a:p>
            <a:r>
              <a:rPr lang="de-DE"/>
              <a:t>Zu dichte Bestände</a:t>
            </a:r>
          </a:p>
          <a:p>
            <a:r>
              <a:rPr lang="de-DE"/>
              <a:t>Hohe Stickstoffversorgung</a:t>
            </a:r>
          </a:p>
          <a:p>
            <a:endParaRPr lang="de-DE"/>
          </a:p>
        </p:txBody>
      </p:sp>
    </p:spTree>
    <p:extLst>
      <p:ext uri="{BB962C8B-B14F-4D97-AF65-F5344CB8AC3E}">
        <p14:creationId xmlns:p14="http://schemas.microsoft.com/office/powerpoint/2010/main" val="20557350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B9022E5-5E21-F810-C0D6-41CC63097257}"/>
              </a:ext>
            </a:extLst>
          </p:cNvPr>
          <p:cNvSpPr>
            <a:spLocks noGrp="1"/>
          </p:cNvSpPr>
          <p:nvPr>
            <p:ph type="body" sz="quarter" idx="12"/>
          </p:nvPr>
        </p:nvSpPr>
        <p:spPr/>
        <p:txBody>
          <a:bodyPr/>
          <a:lstStyle/>
          <a:p>
            <a:r>
              <a:rPr lang="de-DE"/>
              <a:t>Fritfliege</a:t>
            </a:r>
          </a:p>
        </p:txBody>
      </p:sp>
      <p:sp>
        <p:nvSpPr>
          <p:cNvPr id="3" name="Textplatzhalter 2">
            <a:extLst>
              <a:ext uri="{FF2B5EF4-FFF2-40B4-BE49-F238E27FC236}">
                <a16:creationId xmlns:a16="http://schemas.microsoft.com/office/drawing/2014/main" id="{58FD76F7-E3AB-F46A-1E67-55CC83388FB7}"/>
              </a:ext>
            </a:extLst>
          </p:cNvPr>
          <p:cNvSpPr>
            <a:spLocks noGrp="1"/>
          </p:cNvSpPr>
          <p:nvPr>
            <p:ph type="body" sz="quarter" idx="13"/>
          </p:nvPr>
        </p:nvSpPr>
        <p:spPr>
          <a:xfrm>
            <a:off x="971550" y="1193259"/>
            <a:ext cx="5078730" cy="3386361"/>
          </a:xfrm>
        </p:spPr>
        <p:txBody>
          <a:bodyPr>
            <a:normAutofit fontScale="85000" lnSpcReduction="20000"/>
          </a:bodyPr>
          <a:lstStyle/>
          <a:p>
            <a:r>
              <a:rPr lang="de-DE"/>
              <a:t>Schadbild</a:t>
            </a:r>
          </a:p>
          <a:p>
            <a:pPr lvl="1"/>
            <a:r>
              <a:rPr lang="de-DE"/>
              <a:t>im Frühjahr und Herbst Herztriebe des Getreides vergilbend</a:t>
            </a:r>
          </a:p>
          <a:p>
            <a:pPr lvl="1"/>
            <a:r>
              <a:rPr lang="de-DE"/>
              <a:t>die Hüllblätter zunächst noch grün, schließlich Trieb oder Pflanze absterbend</a:t>
            </a:r>
          </a:p>
          <a:p>
            <a:pPr lvl="1"/>
            <a:r>
              <a:rPr lang="de-DE"/>
              <a:t>an Triebbasis glasig-weiße Larve, bis 5 mm groß, fußlos und ohne Kopfkapsel, mit schwarzen Mundhaken und am Hinterleibsende zwei kleinen Ausstülpungen</a:t>
            </a:r>
          </a:p>
          <a:p>
            <a:pPr lvl="1"/>
            <a:r>
              <a:rPr lang="de-DE"/>
              <a:t>im Frühsommer an Gerste und Hafer einzelne Kornanlagen zerstört, eventuell noch mit Larven oder Puppen, "Fritkörner", partielle Taubährigkeit</a:t>
            </a:r>
          </a:p>
          <a:p>
            <a:endParaRPr lang="de-DE"/>
          </a:p>
        </p:txBody>
      </p:sp>
      <p:sp>
        <p:nvSpPr>
          <p:cNvPr id="4" name="Textfeld 3">
            <a:extLst>
              <a:ext uri="{FF2B5EF4-FFF2-40B4-BE49-F238E27FC236}">
                <a16:creationId xmlns:a16="http://schemas.microsoft.com/office/drawing/2014/main" id="{64705E04-0B9A-FD0B-6144-291876735719}"/>
              </a:ext>
            </a:extLst>
          </p:cNvPr>
          <p:cNvSpPr txBox="1"/>
          <p:nvPr/>
        </p:nvSpPr>
        <p:spPr>
          <a:xfrm>
            <a:off x="579120" y="4900212"/>
            <a:ext cx="4572000" cy="215444"/>
          </a:xfrm>
          <a:prstGeom prst="rect">
            <a:avLst/>
          </a:prstGeom>
          <a:noFill/>
        </p:spPr>
        <p:txBody>
          <a:bodyPr wrap="square">
            <a:spAutoFit/>
          </a:bodyPr>
          <a:lstStyle/>
          <a:p>
            <a:r>
              <a:rPr lang="de-DE" sz="800"/>
              <a:t>Quelle: </a:t>
            </a:r>
            <a:r>
              <a:rPr lang="de-DE" sz="800">
                <a:hlinkClick r:id="rId2"/>
              </a:rPr>
              <a:t>lfl.bayern.de</a:t>
            </a:r>
            <a:endParaRPr lang="de-DE" sz="800"/>
          </a:p>
        </p:txBody>
      </p:sp>
      <p:pic>
        <p:nvPicPr>
          <p:cNvPr id="6" name="Grafik 5" descr="Ein Bild, das Raupe, Insekt, Wirbellose, Larve enthält.&#10;&#10;KI-generierte Inhalte können fehlerhaft sein.">
            <a:hlinkClick r:id="rId3"/>
            <a:extLst>
              <a:ext uri="{FF2B5EF4-FFF2-40B4-BE49-F238E27FC236}">
                <a16:creationId xmlns:a16="http://schemas.microsoft.com/office/drawing/2014/main" id="{5D9812E3-237B-8531-1ECF-792CE7A01BB4}"/>
              </a:ext>
            </a:extLst>
          </p:cNvPr>
          <p:cNvPicPr>
            <a:picLocks noChangeAspect="1"/>
          </p:cNvPicPr>
          <p:nvPr/>
        </p:nvPicPr>
        <p:blipFill>
          <a:blip r:embed="rId4"/>
          <a:stretch>
            <a:fillRect/>
          </a:stretch>
        </p:blipFill>
        <p:spPr>
          <a:xfrm>
            <a:off x="6214110" y="-465239"/>
            <a:ext cx="2929890" cy="2929890"/>
          </a:xfrm>
          <a:prstGeom prst="rect">
            <a:avLst/>
          </a:prstGeom>
        </p:spPr>
      </p:pic>
      <p:pic>
        <p:nvPicPr>
          <p:cNvPr id="10" name="Grafik 9" descr="Ein Bild, das Pflanze, Himmel, Landpflanze, Stiel Stamm enthält.&#10;&#10;KI-generierte Inhalte können fehlerhaft sein.">
            <a:hlinkClick r:id="rId5"/>
            <a:extLst>
              <a:ext uri="{FF2B5EF4-FFF2-40B4-BE49-F238E27FC236}">
                <a16:creationId xmlns:a16="http://schemas.microsoft.com/office/drawing/2014/main" id="{07E019B4-CE48-CB18-DDA5-C2D4F46FED70}"/>
              </a:ext>
            </a:extLst>
          </p:cNvPr>
          <p:cNvPicPr>
            <a:picLocks noChangeAspect="1"/>
          </p:cNvPicPr>
          <p:nvPr/>
        </p:nvPicPr>
        <p:blipFill>
          <a:blip r:embed="rId6"/>
          <a:stretch>
            <a:fillRect/>
          </a:stretch>
        </p:blipFill>
        <p:spPr>
          <a:xfrm>
            <a:off x="6751320" y="1951663"/>
            <a:ext cx="2392680" cy="3190240"/>
          </a:xfrm>
          <a:prstGeom prst="rect">
            <a:avLst/>
          </a:prstGeom>
        </p:spPr>
      </p:pic>
    </p:spTree>
    <p:extLst>
      <p:ext uri="{BB962C8B-B14F-4D97-AF65-F5344CB8AC3E}">
        <p14:creationId xmlns:p14="http://schemas.microsoft.com/office/powerpoint/2010/main" val="35839067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6E1FC6C-B0FE-7A7D-1A1F-0F29CC6A4401}"/>
              </a:ext>
            </a:extLst>
          </p:cNvPr>
          <p:cNvSpPr>
            <a:spLocks noGrp="1"/>
          </p:cNvSpPr>
          <p:nvPr>
            <p:ph type="body" sz="quarter" idx="12"/>
          </p:nvPr>
        </p:nvSpPr>
        <p:spPr/>
        <p:txBody>
          <a:bodyPr/>
          <a:lstStyle/>
          <a:p>
            <a:r>
              <a:rPr lang="de-DE"/>
              <a:t>Düngung</a:t>
            </a:r>
          </a:p>
        </p:txBody>
      </p:sp>
      <p:sp>
        <p:nvSpPr>
          <p:cNvPr id="3" name="Textplatzhalter 2">
            <a:extLst>
              <a:ext uri="{FF2B5EF4-FFF2-40B4-BE49-F238E27FC236}">
                <a16:creationId xmlns:a16="http://schemas.microsoft.com/office/drawing/2014/main" id="{37494739-4164-C409-E6C0-5F5C3351E6A1}"/>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35034592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8E9D855-A6F9-D4DC-BD9D-C29E1EA7C960}"/>
              </a:ext>
            </a:extLst>
          </p:cNvPr>
          <p:cNvSpPr>
            <a:spLocks noGrp="1"/>
          </p:cNvSpPr>
          <p:nvPr>
            <p:ph type="body" sz="quarter" idx="12"/>
          </p:nvPr>
        </p:nvSpPr>
        <p:spPr/>
        <p:txBody>
          <a:bodyPr/>
          <a:lstStyle/>
          <a:p>
            <a:r>
              <a:rPr lang="de-DE"/>
              <a:t>Grunddüngung - Erhaltungsdüngung</a:t>
            </a:r>
          </a:p>
        </p:txBody>
      </p:sp>
      <p:sp>
        <p:nvSpPr>
          <p:cNvPr id="3" name="Textplatzhalter 2">
            <a:extLst>
              <a:ext uri="{FF2B5EF4-FFF2-40B4-BE49-F238E27FC236}">
                <a16:creationId xmlns:a16="http://schemas.microsoft.com/office/drawing/2014/main" id="{E1187A21-E6EC-C7A9-C67B-452CA558A322}"/>
              </a:ext>
            </a:extLst>
          </p:cNvPr>
          <p:cNvSpPr>
            <a:spLocks noGrp="1"/>
          </p:cNvSpPr>
          <p:nvPr>
            <p:ph type="body" sz="quarter" idx="13"/>
          </p:nvPr>
        </p:nvSpPr>
        <p:spPr/>
        <p:txBody>
          <a:bodyPr/>
          <a:lstStyle/>
          <a:p>
            <a:r>
              <a:rPr lang="de-DE"/>
              <a:t>bei 6 t / ha</a:t>
            </a:r>
          </a:p>
          <a:p>
            <a:r>
              <a:rPr lang="de-DE"/>
              <a:t>40 kg / ha P2O5</a:t>
            </a:r>
          </a:p>
          <a:p>
            <a:r>
              <a:rPr lang="de-DE"/>
              <a:t>110 kg / ha K2O </a:t>
            </a:r>
            <a:r>
              <a:rPr lang="de-DE">
                <a:sym typeface="Wingdings" panose="05000000000000000000" pitchFamily="2" charset="2"/>
              </a:rPr>
              <a:t> Hafer hat einen sehr hohen K-Bedarf fürs Stroh</a:t>
            </a:r>
          </a:p>
          <a:p>
            <a:r>
              <a:rPr lang="de-DE">
                <a:sym typeface="Wingdings" panose="05000000000000000000" pitchFamily="2" charset="2"/>
              </a:rPr>
              <a:t>30 kg / ha MgO</a:t>
            </a:r>
          </a:p>
          <a:p>
            <a:endParaRPr lang="de-DE">
              <a:sym typeface="Wingdings" panose="05000000000000000000" pitchFamily="2" charset="2"/>
            </a:endParaRPr>
          </a:p>
          <a:p>
            <a:r>
              <a:rPr lang="de-DE">
                <a:sym typeface="Wingdings" panose="05000000000000000000" pitchFamily="2" charset="2"/>
              </a:rPr>
              <a:t>Bsp: eine Güllegabe zur Saat</a:t>
            </a:r>
            <a:endParaRPr lang="de-DE"/>
          </a:p>
        </p:txBody>
      </p:sp>
      <p:sp>
        <p:nvSpPr>
          <p:cNvPr id="4" name="Textfeld 3">
            <a:extLst>
              <a:ext uri="{FF2B5EF4-FFF2-40B4-BE49-F238E27FC236}">
                <a16:creationId xmlns:a16="http://schemas.microsoft.com/office/drawing/2014/main" id="{E090780F-9836-6667-A25F-9178C5EA3FDF}"/>
              </a:ext>
            </a:extLst>
          </p:cNvPr>
          <p:cNvSpPr txBox="1"/>
          <p:nvPr/>
        </p:nvSpPr>
        <p:spPr>
          <a:xfrm>
            <a:off x="777240" y="4928056"/>
            <a:ext cx="3684022" cy="215444"/>
          </a:xfrm>
          <a:prstGeom prst="rect">
            <a:avLst/>
          </a:prstGeom>
          <a:noFill/>
        </p:spPr>
        <p:txBody>
          <a:bodyPr wrap="none" rtlCol="0">
            <a:spAutoFit/>
          </a:bodyPr>
          <a:lstStyle/>
          <a:p>
            <a:r>
              <a:rPr lang="de-DE" sz="800"/>
              <a:t>Quelle: Seidel et al. 2020 </a:t>
            </a:r>
            <a:r>
              <a:rPr lang="de-DE" sz="800">
                <a:hlinkClick r:id="rId2"/>
              </a:rPr>
              <a:t>Empfehlungen zur Sortenwahl und Anbauhinweise</a:t>
            </a:r>
            <a:endParaRPr lang="de-DE" sz="800"/>
          </a:p>
        </p:txBody>
      </p:sp>
    </p:spTree>
    <p:extLst>
      <p:ext uri="{BB962C8B-B14F-4D97-AF65-F5344CB8AC3E}">
        <p14:creationId xmlns:p14="http://schemas.microsoft.com/office/powerpoint/2010/main" val="31795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6441D5E-5915-9C62-57B8-6E872C8C2045}"/>
              </a:ext>
            </a:extLst>
          </p:cNvPr>
          <p:cNvSpPr>
            <a:spLocks noGrp="1"/>
          </p:cNvSpPr>
          <p:nvPr>
            <p:ph type="body" sz="quarter" idx="12"/>
          </p:nvPr>
        </p:nvSpPr>
        <p:spPr/>
        <p:txBody>
          <a:bodyPr/>
          <a:lstStyle/>
          <a:p>
            <a:r>
              <a:rPr lang="de-DE"/>
              <a:t>Stickstoffdüngung</a:t>
            </a:r>
          </a:p>
        </p:txBody>
      </p:sp>
      <p:sp>
        <p:nvSpPr>
          <p:cNvPr id="3" name="Textplatzhalter 2">
            <a:extLst>
              <a:ext uri="{FF2B5EF4-FFF2-40B4-BE49-F238E27FC236}">
                <a16:creationId xmlns:a16="http://schemas.microsoft.com/office/drawing/2014/main" id="{680EDD0F-A96C-C588-8A8E-78B1BF4CE879}"/>
              </a:ext>
            </a:extLst>
          </p:cNvPr>
          <p:cNvSpPr>
            <a:spLocks noGrp="1"/>
          </p:cNvSpPr>
          <p:nvPr>
            <p:ph type="body" sz="quarter" idx="13"/>
          </p:nvPr>
        </p:nvSpPr>
        <p:spPr/>
        <p:txBody>
          <a:bodyPr>
            <a:normAutofit fontScale="92500"/>
          </a:bodyPr>
          <a:lstStyle/>
          <a:p>
            <a:r>
              <a:rPr lang="de-DE"/>
              <a:t>N-Bedarfswert: 130</a:t>
            </a:r>
          </a:p>
          <a:p>
            <a:pPr lvl="1"/>
            <a:r>
              <a:rPr lang="de-DE"/>
              <a:t>Abzüge für Zwischenfrucht, org Düngung im Vorjahr</a:t>
            </a:r>
          </a:p>
          <a:p>
            <a:pPr lvl="1"/>
            <a:r>
              <a:rPr lang="de-DE"/>
              <a:t>Nmin: ca. 40 kg / ha (</a:t>
            </a:r>
            <a:r>
              <a:rPr lang="de-DE">
                <a:hlinkClick r:id="rId2"/>
              </a:rPr>
              <a:t>2025 LfL</a:t>
            </a:r>
            <a:r>
              <a:rPr lang="de-DE"/>
              <a:t>)</a:t>
            </a:r>
          </a:p>
          <a:p>
            <a:pPr>
              <a:buFont typeface="Wingdings" panose="05000000000000000000" pitchFamily="2" charset="2"/>
              <a:buChar char="à"/>
            </a:pPr>
            <a:r>
              <a:rPr lang="de-DE">
                <a:sym typeface="Wingdings" panose="05000000000000000000" pitchFamily="2" charset="2"/>
              </a:rPr>
              <a:t>60 – 80 kg N / ha</a:t>
            </a:r>
          </a:p>
          <a:p>
            <a:pPr>
              <a:buFont typeface="Wingdings" panose="05000000000000000000" pitchFamily="2" charset="2"/>
              <a:buChar char="à"/>
            </a:pPr>
            <a:r>
              <a:rPr lang="de-DE">
                <a:sym typeface="Wingdings" panose="05000000000000000000" pitchFamily="2" charset="2"/>
              </a:rPr>
              <a:t>Idealerweise als Gabe zur oder nach der Saat</a:t>
            </a:r>
          </a:p>
          <a:p>
            <a:pPr>
              <a:buFont typeface="Wingdings" panose="05000000000000000000" pitchFamily="2" charset="2"/>
              <a:buChar char="à"/>
            </a:pPr>
            <a:r>
              <a:rPr lang="de-DE">
                <a:sym typeface="Wingdings" panose="05000000000000000000" pitchFamily="2" charset="2"/>
              </a:rPr>
              <a:t>zweite Gabe zum Schossbeginn</a:t>
            </a:r>
          </a:p>
          <a:p>
            <a:pPr lvl="1">
              <a:buFont typeface="Wingdings" panose="05000000000000000000" pitchFamily="2" charset="2"/>
              <a:buChar char="à"/>
            </a:pPr>
            <a:r>
              <a:rPr lang="de-DE">
                <a:sym typeface="Wingdings" panose="05000000000000000000" pitchFamily="2" charset="2"/>
              </a:rPr>
              <a:t>fördert die Pflanzenhöhe - Lagergefahr</a:t>
            </a:r>
          </a:p>
          <a:p>
            <a:pPr>
              <a:buFont typeface="Wingdings" panose="05000000000000000000" pitchFamily="2" charset="2"/>
              <a:buChar char="à"/>
            </a:pPr>
            <a:r>
              <a:rPr lang="de-DE">
                <a:sym typeface="Wingdings" panose="05000000000000000000" pitchFamily="2" charset="2"/>
              </a:rPr>
              <a:t>zweite Gabe zum Rispenschieben / Blüte</a:t>
            </a:r>
          </a:p>
          <a:p>
            <a:pPr lvl="1">
              <a:buFont typeface="Wingdings" panose="05000000000000000000" pitchFamily="2" charset="2"/>
              <a:buChar char="à"/>
            </a:pPr>
            <a:r>
              <a:rPr lang="de-DE">
                <a:sym typeface="Wingdings" panose="05000000000000000000" pitchFamily="2" charset="2"/>
              </a:rPr>
              <a:t>Einfluss auf TKG / Proteingehalt – weniger problematisch bei Lager</a:t>
            </a:r>
          </a:p>
        </p:txBody>
      </p:sp>
      <p:sp>
        <p:nvSpPr>
          <p:cNvPr id="4" name="Textfeld 3">
            <a:extLst>
              <a:ext uri="{FF2B5EF4-FFF2-40B4-BE49-F238E27FC236}">
                <a16:creationId xmlns:a16="http://schemas.microsoft.com/office/drawing/2014/main" id="{5DBFD6F1-13F2-1206-9AB3-513FC6372D94}"/>
              </a:ext>
            </a:extLst>
          </p:cNvPr>
          <p:cNvSpPr txBox="1"/>
          <p:nvPr/>
        </p:nvSpPr>
        <p:spPr>
          <a:xfrm>
            <a:off x="631418" y="4937332"/>
            <a:ext cx="8512582" cy="215444"/>
          </a:xfrm>
          <a:prstGeom prst="rect">
            <a:avLst/>
          </a:prstGeom>
          <a:noFill/>
        </p:spPr>
        <p:txBody>
          <a:bodyPr wrap="square">
            <a:spAutoFit/>
          </a:bodyPr>
          <a:lstStyle/>
          <a:p>
            <a:pPr>
              <a:buNone/>
            </a:pPr>
            <a:r>
              <a:rPr lang="de-DE" sz="800">
                <a:effectLst/>
              </a:rPr>
              <a:t>Reiner, L. &amp; Deutsche Landwirtschafts-Gesellschaft (Hrsg.). (1983). </a:t>
            </a:r>
            <a:r>
              <a:rPr lang="de-DE" sz="800" i="1">
                <a:effectLst/>
              </a:rPr>
              <a:t>Hafer aktuell</a:t>
            </a:r>
            <a:r>
              <a:rPr lang="de-DE" sz="800">
                <a:effectLst/>
              </a:rPr>
              <a:t>. DLG-Verl.; </a:t>
            </a:r>
            <a:r>
              <a:rPr lang="de-DE" sz="800">
                <a:effectLst/>
                <a:hlinkClick r:id="rId3"/>
              </a:rPr>
              <a:t>Seidel et al. 2020</a:t>
            </a:r>
            <a:r>
              <a:rPr lang="de-DE" sz="800">
                <a:effectLst/>
              </a:rPr>
              <a:t>; </a:t>
            </a:r>
            <a:r>
              <a:rPr lang="de-DE" sz="800">
                <a:effectLst/>
                <a:hlinkClick r:id="rId4"/>
              </a:rPr>
              <a:t>Gelbes Heft</a:t>
            </a:r>
            <a:endParaRPr lang="de-DE" sz="800">
              <a:effectLst/>
            </a:endParaRPr>
          </a:p>
        </p:txBody>
      </p:sp>
    </p:spTree>
    <p:extLst>
      <p:ext uri="{BB962C8B-B14F-4D97-AF65-F5344CB8AC3E}">
        <p14:creationId xmlns:p14="http://schemas.microsoft.com/office/powerpoint/2010/main" val="206426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45D60D2-942B-E656-6418-54A9490279C2}"/>
              </a:ext>
            </a:extLst>
          </p:cNvPr>
          <p:cNvSpPr>
            <a:spLocks noGrp="1"/>
          </p:cNvSpPr>
          <p:nvPr>
            <p:ph type="body" sz="quarter" idx="12"/>
          </p:nvPr>
        </p:nvSpPr>
        <p:spPr/>
        <p:txBody>
          <a:bodyPr/>
          <a:lstStyle/>
          <a:p>
            <a:r>
              <a:rPr lang="de-DE"/>
              <a:t>Mikronährstoffe</a:t>
            </a:r>
          </a:p>
        </p:txBody>
      </p:sp>
      <p:sp>
        <p:nvSpPr>
          <p:cNvPr id="3" name="Textplatzhalter 2">
            <a:extLst>
              <a:ext uri="{FF2B5EF4-FFF2-40B4-BE49-F238E27FC236}">
                <a16:creationId xmlns:a16="http://schemas.microsoft.com/office/drawing/2014/main" id="{807ADF5E-81EC-8011-CD21-B5D6081C113F}"/>
              </a:ext>
            </a:extLst>
          </p:cNvPr>
          <p:cNvSpPr>
            <a:spLocks noGrp="1"/>
          </p:cNvSpPr>
          <p:nvPr>
            <p:ph type="body" sz="quarter" idx="13"/>
          </p:nvPr>
        </p:nvSpPr>
        <p:spPr/>
        <p:txBody>
          <a:bodyPr/>
          <a:lstStyle/>
          <a:p>
            <a:r>
              <a:rPr lang="de-DE"/>
              <a:t>Kupfer und Mangan bei Hafer häufig im Mangel</a:t>
            </a:r>
          </a:p>
          <a:p>
            <a:r>
              <a:rPr lang="de-DE"/>
              <a:t>Mangan: Dörrfleckenkrankheit – Sandböden</a:t>
            </a:r>
          </a:p>
          <a:p>
            <a:r>
              <a:rPr lang="de-DE"/>
              <a:t>Kupfer: Heidemoorkrankheit – auf sandigen, organischen Böden</a:t>
            </a:r>
          </a:p>
          <a:p>
            <a:endParaRPr lang="de-DE"/>
          </a:p>
          <a:p>
            <a:r>
              <a:rPr lang="de-DE">
                <a:sym typeface="Wingdings" panose="05000000000000000000" pitchFamily="2" charset="2"/>
              </a:rPr>
              <a:t> Blattdüngung</a:t>
            </a:r>
            <a:endParaRPr lang="de-DE"/>
          </a:p>
        </p:txBody>
      </p:sp>
    </p:spTree>
    <p:extLst>
      <p:ext uri="{BB962C8B-B14F-4D97-AF65-F5344CB8AC3E}">
        <p14:creationId xmlns:p14="http://schemas.microsoft.com/office/powerpoint/2010/main" val="35228274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55F5DCF-B480-960D-8D0C-1E375F1751B9}"/>
              </a:ext>
            </a:extLst>
          </p:cNvPr>
          <p:cNvSpPr>
            <a:spLocks noGrp="1"/>
          </p:cNvSpPr>
          <p:nvPr>
            <p:ph type="body" sz="quarter" idx="12"/>
          </p:nvPr>
        </p:nvSpPr>
        <p:spPr/>
        <p:txBody>
          <a:bodyPr/>
          <a:lstStyle/>
          <a:p>
            <a:r>
              <a:rPr lang="de-DE"/>
              <a:t>Ertrag</a:t>
            </a:r>
          </a:p>
        </p:txBody>
      </p:sp>
      <p:sp>
        <p:nvSpPr>
          <p:cNvPr id="3" name="Textplatzhalter 2">
            <a:extLst>
              <a:ext uri="{FF2B5EF4-FFF2-40B4-BE49-F238E27FC236}">
                <a16:creationId xmlns:a16="http://schemas.microsoft.com/office/drawing/2014/main" id="{AE818FD8-6208-C3FE-8315-5884767385DB}"/>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22727495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5482D-A1C2-2174-E550-06D00D61896A}"/>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B6F1CB25-5628-6A70-7BEC-604B1657FA33}"/>
              </a:ext>
            </a:extLst>
          </p:cNvPr>
          <p:cNvSpPr>
            <a:spLocks noGrp="1"/>
          </p:cNvSpPr>
          <p:nvPr>
            <p:ph type="body" sz="quarter" idx="12"/>
          </p:nvPr>
        </p:nvSpPr>
        <p:spPr/>
        <p:txBody>
          <a:bodyPr/>
          <a:lstStyle/>
          <a:p>
            <a:r>
              <a:rPr lang="de-DE"/>
              <a:t>Ertragskomponenten</a:t>
            </a:r>
          </a:p>
        </p:txBody>
      </p:sp>
      <p:sp>
        <p:nvSpPr>
          <p:cNvPr id="3" name="Textplatzhalter 2">
            <a:extLst>
              <a:ext uri="{FF2B5EF4-FFF2-40B4-BE49-F238E27FC236}">
                <a16:creationId xmlns:a16="http://schemas.microsoft.com/office/drawing/2014/main" id="{7E680132-5565-C43F-BCAF-4307828D9140}"/>
              </a:ext>
            </a:extLst>
          </p:cNvPr>
          <p:cNvSpPr>
            <a:spLocks noGrp="1"/>
          </p:cNvSpPr>
          <p:nvPr>
            <p:ph type="body" sz="quarter" idx="13"/>
          </p:nvPr>
        </p:nvSpPr>
        <p:spPr/>
        <p:txBody>
          <a:bodyPr/>
          <a:lstStyle/>
          <a:p>
            <a:r>
              <a:rPr lang="de-DE"/>
              <a:t>Hafer gilt als bestockungsfreudig – in der Praxis findet sich das nicht wieder</a:t>
            </a:r>
          </a:p>
          <a:p>
            <a:r>
              <a:rPr lang="de-DE"/>
              <a:t>hohes Kompensationsvermögen über Seitenäste und TKG</a:t>
            </a:r>
          </a:p>
          <a:p>
            <a:endParaRPr lang="de-DE"/>
          </a:p>
          <a:p>
            <a:r>
              <a:rPr lang="de-DE"/>
              <a:t>TGK vor allem getrieben über Dauer der Kornfüllungsphase</a:t>
            </a:r>
          </a:p>
          <a:p>
            <a:endParaRPr lang="de-DE"/>
          </a:p>
        </p:txBody>
      </p:sp>
      <p:sp>
        <p:nvSpPr>
          <p:cNvPr id="4" name="Textfeld 3">
            <a:extLst>
              <a:ext uri="{FF2B5EF4-FFF2-40B4-BE49-F238E27FC236}">
                <a16:creationId xmlns:a16="http://schemas.microsoft.com/office/drawing/2014/main" id="{3119D5F5-4CA6-FC6E-FED8-DC0B52AE994F}"/>
              </a:ext>
            </a:extLst>
          </p:cNvPr>
          <p:cNvSpPr txBox="1"/>
          <p:nvPr/>
        </p:nvSpPr>
        <p:spPr>
          <a:xfrm>
            <a:off x="631418" y="4937332"/>
            <a:ext cx="4572000" cy="215444"/>
          </a:xfrm>
          <a:prstGeom prst="rect">
            <a:avLst/>
          </a:prstGeom>
          <a:noFill/>
        </p:spPr>
        <p:txBody>
          <a:bodyPr wrap="square">
            <a:spAutoFit/>
          </a:bodyPr>
          <a:lstStyle/>
          <a:p>
            <a:pPr>
              <a:buNone/>
            </a:pPr>
            <a:r>
              <a:rPr lang="de-DE" sz="800">
                <a:effectLst/>
              </a:rPr>
              <a:t>Reiner, L. &amp; Deutsche Landwirtschafts-Gesellschaft (Hrsg.). (1983). </a:t>
            </a:r>
            <a:r>
              <a:rPr lang="de-DE" sz="800" i="1">
                <a:effectLst/>
              </a:rPr>
              <a:t>Hafer aktuell</a:t>
            </a:r>
            <a:r>
              <a:rPr lang="de-DE" sz="800">
                <a:effectLst/>
              </a:rPr>
              <a:t>. DLG-Verl.</a:t>
            </a:r>
          </a:p>
        </p:txBody>
      </p:sp>
    </p:spTree>
    <p:extLst>
      <p:ext uri="{BB962C8B-B14F-4D97-AF65-F5344CB8AC3E}">
        <p14:creationId xmlns:p14="http://schemas.microsoft.com/office/powerpoint/2010/main" val="19880236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AFD500E-E264-C983-69C4-0C9415761383}"/>
              </a:ext>
            </a:extLst>
          </p:cNvPr>
          <p:cNvSpPr>
            <a:spLocks noGrp="1"/>
          </p:cNvSpPr>
          <p:nvPr>
            <p:ph type="body" sz="quarter" idx="12"/>
          </p:nvPr>
        </p:nvSpPr>
        <p:spPr/>
        <p:txBody>
          <a:bodyPr/>
          <a:lstStyle/>
          <a:p>
            <a:r>
              <a:rPr lang="de-DE"/>
              <a:t>Ertragskomponenten</a:t>
            </a:r>
          </a:p>
        </p:txBody>
      </p:sp>
      <p:sp>
        <p:nvSpPr>
          <p:cNvPr id="3" name="Textplatzhalter 2">
            <a:extLst>
              <a:ext uri="{FF2B5EF4-FFF2-40B4-BE49-F238E27FC236}">
                <a16:creationId xmlns:a16="http://schemas.microsoft.com/office/drawing/2014/main" id="{47FF8CC0-BAC8-AF17-E81D-756D4C0119E1}"/>
              </a:ext>
            </a:extLst>
          </p:cNvPr>
          <p:cNvSpPr>
            <a:spLocks noGrp="1"/>
          </p:cNvSpPr>
          <p:nvPr>
            <p:ph type="body" sz="quarter" idx="13"/>
          </p:nvPr>
        </p:nvSpPr>
        <p:spPr/>
        <p:txBody>
          <a:bodyPr>
            <a:normAutofit lnSpcReduction="10000"/>
          </a:bodyPr>
          <a:lstStyle/>
          <a:p>
            <a:r>
              <a:rPr lang="de-DE"/>
              <a:t>Rispenzahl</a:t>
            </a:r>
          </a:p>
          <a:p>
            <a:pPr lvl="1"/>
            <a:r>
              <a:rPr lang="de-DE"/>
              <a:t>300 – 600 – ideal um 500 für höchste Erträge</a:t>
            </a:r>
          </a:p>
          <a:p>
            <a:r>
              <a:rPr lang="de-DE"/>
              <a:t>Kornzahl / Rispe</a:t>
            </a:r>
          </a:p>
          <a:p>
            <a:pPr lvl="1"/>
            <a:r>
              <a:rPr lang="de-DE"/>
              <a:t>30 - 60</a:t>
            </a:r>
          </a:p>
          <a:p>
            <a:r>
              <a:rPr lang="de-DE"/>
              <a:t>Folglich – Korndichte:</a:t>
            </a:r>
          </a:p>
          <a:p>
            <a:pPr lvl="1"/>
            <a:r>
              <a:rPr lang="de-DE"/>
              <a:t>9000 – 36000 k / m² - realistisch 15000 - &gt;20000</a:t>
            </a:r>
          </a:p>
          <a:p>
            <a:r>
              <a:rPr lang="de-DE"/>
              <a:t>TKG:</a:t>
            </a:r>
          </a:p>
          <a:p>
            <a:pPr lvl="1"/>
            <a:r>
              <a:rPr lang="de-DE"/>
              <a:t>30 – 40 g</a:t>
            </a:r>
          </a:p>
          <a:p>
            <a:r>
              <a:rPr lang="de-DE"/>
              <a:t>Ertrag: 3 – 10 t/ha</a:t>
            </a:r>
          </a:p>
        </p:txBody>
      </p:sp>
    </p:spTree>
    <p:extLst>
      <p:ext uri="{BB962C8B-B14F-4D97-AF65-F5344CB8AC3E}">
        <p14:creationId xmlns:p14="http://schemas.microsoft.com/office/powerpoint/2010/main" val="579424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AB7F58A-C21E-07F4-B11C-1FB3D00C109A}"/>
              </a:ext>
            </a:extLst>
          </p:cNvPr>
          <p:cNvSpPr>
            <a:spLocks noGrp="1"/>
          </p:cNvSpPr>
          <p:nvPr>
            <p:ph type="body" sz="quarter" idx="12"/>
          </p:nvPr>
        </p:nvSpPr>
        <p:spPr/>
        <p:txBody>
          <a:bodyPr/>
          <a:lstStyle/>
          <a:p>
            <a:endParaRPr lang="de-DE"/>
          </a:p>
        </p:txBody>
      </p:sp>
      <p:sp>
        <p:nvSpPr>
          <p:cNvPr id="3" name="Textplatzhalter 2">
            <a:extLst>
              <a:ext uri="{FF2B5EF4-FFF2-40B4-BE49-F238E27FC236}">
                <a16:creationId xmlns:a16="http://schemas.microsoft.com/office/drawing/2014/main" id="{4E1CF4E7-7792-8678-A62C-A3969F44228B}"/>
              </a:ext>
            </a:extLst>
          </p:cNvPr>
          <p:cNvSpPr>
            <a:spLocks noGrp="1"/>
          </p:cNvSpPr>
          <p:nvPr>
            <p:ph type="body" sz="quarter" idx="13"/>
          </p:nvPr>
        </p:nvSpPr>
        <p:spPr/>
        <p:txBody>
          <a:bodyPr/>
          <a:lstStyle/>
          <a:p>
            <a:endParaRPr lang="de-DE"/>
          </a:p>
        </p:txBody>
      </p:sp>
      <p:pic>
        <p:nvPicPr>
          <p:cNvPr id="5" name="Grafik 4" descr="Ein Bild, das draußen, Gras, Feldfrucht, Speisegetreide enthält.&#10;&#10;KI-generierte Inhalte können fehlerhaft sein.">
            <a:extLst>
              <a:ext uri="{FF2B5EF4-FFF2-40B4-BE49-F238E27FC236}">
                <a16:creationId xmlns:a16="http://schemas.microsoft.com/office/drawing/2014/main" id="{B265098A-1463-EFE8-93A5-9119F8FD1D9B}"/>
              </a:ext>
            </a:extLst>
          </p:cNvPr>
          <p:cNvPicPr>
            <a:picLocks noChangeAspect="1"/>
          </p:cNvPicPr>
          <p:nvPr/>
        </p:nvPicPr>
        <p:blipFill>
          <a:blip r:embed="rId2"/>
          <a:stretch>
            <a:fillRect/>
          </a:stretch>
        </p:blipFill>
        <p:spPr>
          <a:xfrm>
            <a:off x="1143000" y="0"/>
            <a:ext cx="6858000" cy="5143500"/>
          </a:xfrm>
          <a:prstGeom prst="rect">
            <a:avLst/>
          </a:prstGeom>
        </p:spPr>
      </p:pic>
      <p:sp>
        <p:nvSpPr>
          <p:cNvPr id="7" name="Textfeld 6">
            <a:extLst>
              <a:ext uri="{FF2B5EF4-FFF2-40B4-BE49-F238E27FC236}">
                <a16:creationId xmlns:a16="http://schemas.microsoft.com/office/drawing/2014/main" id="{1CADEE14-C1DF-2E65-3A98-23DE67F05081}"/>
              </a:ext>
            </a:extLst>
          </p:cNvPr>
          <p:cNvSpPr txBox="1"/>
          <p:nvPr/>
        </p:nvSpPr>
        <p:spPr>
          <a:xfrm rot="16200000">
            <a:off x="6688723" y="2642504"/>
            <a:ext cx="4572000" cy="338554"/>
          </a:xfrm>
          <a:prstGeom prst="rect">
            <a:avLst/>
          </a:prstGeom>
          <a:noFill/>
        </p:spPr>
        <p:txBody>
          <a:bodyPr wrap="square">
            <a:spAutoFit/>
          </a:bodyPr>
          <a:lstStyle/>
          <a:p>
            <a:r>
              <a:rPr lang="de-DE" sz="800"/>
              <a:t>Von Matt Lavin from Bozeman, Montana, USA - Avena sativaUploaded by Jacopo Werther, CC BY-SA 2.0, https://commons.wikimedia.org/w/index.php?curid=25134844</a:t>
            </a:r>
          </a:p>
        </p:txBody>
      </p:sp>
    </p:spTree>
    <p:extLst>
      <p:ext uri="{BB962C8B-B14F-4D97-AF65-F5344CB8AC3E}">
        <p14:creationId xmlns:p14="http://schemas.microsoft.com/office/powerpoint/2010/main" val="19648724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2B2D7-681A-2DCE-C5A2-B10D6FFEAC89}"/>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FF94D02F-3FE8-9AA3-AB0A-49086D04338C}"/>
              </a:ext>
            </a:extLst>
          </p:cNvPr>
          <p:cNvSpPr>
            <a:spLocks noGrp="1"/>
          </p:cNvSpPr>
          <p:nvPr>
            <p:ph type="body" sz="quarter" idx="12"/>
          </p:nvPr>
        </p:nvSpPr>
        <p:spPr/>
        <p:txBody>
          <a:bodyPr/>
          <a:lstStyle/>
          <a:p>
            <a:r>
              <a:rPr lang="de-DE"/>
              <a:t>Ertragskomponenten</a:t>
            </a:r>
          </a:p>
        </p:txBody>
      </p:sp>
      <p:sp>
        <p:nvSpPr>
          <p:cNvPr id="7" name="Textplatzhalter 6">
            <a:extLst>
              <a:ext uri="{FF2B5EF4-FFF2-40B4-BE49-F238E27FC236}">
                <a16:creationId xmlns:a16="http://schemas.microsoft.com/office/drawing/2014/main" id="{376836B3-C669-6A29-FF0A-D4C01A9DB67B}"/>
              </a:ext>
            </a:extLst>
          </p:cNvPr>
          <p:cNvSpPr>
            <a:spLocks noGrp="1"/>
          </p:cNvSpPr>
          <p:nvPr>
            <p:ph type="body" sz="quarter" idx="13"/>
          </p:nvPr>
        </p:nvSpPr>
        <p:spPr/>
        <p:txBody>
          <a:bodyPr/>
          <a:lstStyle/>
          <a:p>
            <a:endParaRPr lang="de-DE"/>
          </a:p>
        </p:txBody>
      </p:sp>
      <p:pic>
        <p:nvPicPr>
          <p:cNvPr id="9" name="Grafik 8">
            <a:hlinkClick r:id="rId3"/>
            <a:extLst>
              <a:ext uri="{FF2B5EF4-FFF2-40B4-BE49-F238E27FC236}">
                <a16:creationId xmlns:a16="http://schemas.microsoft.com/office/drawing/2014/main" id="{EB5E4EE2-5F44-18FE-ED52-570ADA787103}"/>
              </a:ext>
            </a:extLst>
          </p:cNvPr>
          <p:cNvPicPr>
            <a:picLocks noChangeAspect="1"/>
          </p:cNvPicPr>
          <p:nvPr/>
        </p:nvPicPr>
        <p:blipFill>
          <a:blip r:embed="rId4"/>
          <a:stretch>
            <a:fillRect/>
          </a:stretch>
        </p:blipFill>
        <p:spPr>
          <a:xfrm>
            <a:off x="723706" y="0"/>
            <a:ext cx="7696587" cy="5143500"/>
          </a:xfrm>
          <a:prstGeom prst="rect">
            <a:avLst/>
          </a:prstGeom>
        </p:spPr>
      </p:pic>
    </p:spTree>
    <p:extLst>
      <p:ext uri="{BB962C8B-B14F-4D97-AF65-F5344CB8AC3E}">
        <p14:creationId xmlns:p14="http://schemas.microsoft.com/office/powerpoint/2010/main" val="7556103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a:extLst>
              <a:ext uri="{FF2B5EF4-FFF2-40B4-BE49-F238E27FC236}">
                <a16:creationId xmlns:a16="http://schemas.microsoft.com/office/drawing/2014/main" id="{F8B962EE-6AFA-6EF6-D8C6-81403A3E84D7}"/>
              </a:ext>
            </a:extLst>
          </p:cNvPr>
          <p:cNvGraphicFramePr>
            <a:graphicFrameLocks noGrp="1"/>
          </p:cNvGraphicFramePr>
          <p:nvPr>
            <p:extLst>
              <p:ext uri="{D42A27DB-BD31-4B8C-83A1-F6EECF244321}">
                <p14:modId xmlns:p14="http://schemas.microsoft.com/office/powerpoint/2010/main" val="2976653841"/>
              </p:ext>
            </p:extLst>
          </p:nvPr>
        </p:nvGraphicFramePr>
        <p:xfrm>
          <a:off x="640080" y="243288"/>
          <a:ext cx="8359140" cy="4631927"/>
        </p:xfrm>
        <a:graphic>
          <a:graphicData uri="http://schemas.openxmlformats.org/drawingml/2006/table">
            <a:tbl>
              <a:tblPr>
                <a:tableStyleId>{616DA210-FB5B-4158-B5E0-FEB733F419BA}</a:tableStyleId>
              </a:tblPr>
              <a:tblGrid>
                <a:gridCol w="1393190">
                  <a:extLst>
                    <a:ext uri="{9D8B030D-6E8A-4147-A177-3AD203B41FA5}">
                      <a16:colId xmlns:a16="http://schemas.microsoft.com/office/drawing/2014/main" val="2173666194"/>
                    </a:ext>
                  </a:extLst>
                </a:gridCol>
                <a:gridCol w="1393190">
                  <a:extLst>
                    <a:ext uri="{9D8B030D-6E8A-4147-A177-3AD203B41FA5}">
                      <a16:colId xmlns:a16="http://schemas.microsoft.com/office/drawing/2014/main" val="2707574970"/>
                    </a:ext>
                  </a:extLst>
                </a:gridCol>
                <a:gridCol w="1393190">
                  <a:extLst>
                    <a:ext uri="{9D8B030D-6E8A-4147-A177-3AD203B41FA5}">
                      <a16:colId xmlns:a16="http://schemas.microsoft.com/office/drawing/2014/main" val="4133299453"/>
                    </a:ext>
                  </a:extLst>
                </a:gridCol>
                <a:gridCol w="1393190">
                  <a:extLst>
                    <a:ext uri="{9D8B030D-6E8A-4147-A177-3AD203B41FA5}">
                      <a16:colId xmlns:a16="http://schemas.microsoft.com/office/drawing/2014/main" val="2376506731"/>
                    </a:ext>
                  </a:extLst>
                </a:gridCol>
                <a:gridCol w="1393190">
                  <a:extLst>
                    <a:ext uri="{9D8B030D-6E8A-4147-A177-3AD203B41FA5}">
                      <a16:colId xmlns:a16="http://schemas.microsoft.com/office/drawing/2014/main" val="1937737201"/>
                    </a:ext>
                  </a:extLst>
                </a:gridCol>
                <a:gridCol w="1393190">
                  <a:extLst>
                    <a:ext uri="{9D8B030D-6E8A-4147-A177-3AD203B41FA5}">
                      <a16:colId xmlns:a16="http://schemas.microsoft.com/office/drawing/2014/main" val="3088801866"/>
                    </a:ext>
                  </a:extLst>
                </a:gridCol>
              </a:tblGrid>
              <a:tr h="607504">
                <a:tc>
                  <a:txBody>
                    <a:bodyPr/>
                    <a:lstStyle/>
                    <a:p>
                      <a:pPr algn="l" fontAlgn="b">
                        <a:buNone/>
                      </a:pPr>
                      <a:r>
                        <a:rPr lang="de-DE" sz="1600" u="none" strike="noStrike">
                          <a:effectLst/>
                        </a:rPr>
                        <a:t>Sorten</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de-DE" sz="1600" u="none" strike="noStrike">
                          <a:effectLst/>
                        </a:rPr>
                        <a:t>Anzahl Versuche</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de-DE" sz="1600" u="none" strike="noStrike">
                          <a:effectLst/>
                        </a:rPr>
                        <a:t>Ertrag (dt/ha) </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de-DE" sz="1600" u="none" strike="noStrike">
                          <a:effectLst/>
                        </a:rPr>
                        <a:t>Rispenzahl / m²</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de-DE" sz="1600" u="none" strike="noStrike">
                          <a:effectLst/>
                        </a:rPr>
                        <a:t>TKG (Gramm)</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de-DE" sz="1600" u="none" strike="noStrike">
                          <a:effectLst/>
                        </a:rPr>
                        <a:t>Kornzahl / Rispe</a:t>
                      </a:r>
                      <a:endParaRPr lang="de-DE" sz="16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355590746"/>
                  </a:ext>
                </a:extLst>
              </a:tr>
              <a:tr h="309571">
                <a:tc gridSpan="6">
                  <a:txBody>
                    <a:bodyPr/>
                    <a:lstStyle/>
                    <a:p>
                      <a:pPr algn="l" fontAlgn="b">
                        <a:buNone/>
                      </a:pPr>
                      <a:r>
                        <a:rPr lang="de-DE" sz="1600" u="none" strike="noStrike">
                          <a:effectLst/>
                        </a:rPr>
                        <a:t>abschließende Bewertung nach drei Prüfjahren</a:t>
                      </a:r>
                      <a:endParaRPr lang="de-DE" sz="1600" b="0" i="0" u="none" strike="noStrike">
                        <a:solidFill>
                          <a:srgbClr val="000000"/>
                        </a:solidFill>
                        <a:effectLst/>
                        <a:latin typeface="Aptos Narrow" panose="020B0004020202020204" pitchFamily="34" charset="0"/>
                      </a:endParaRPr>
                    </a:p>
                  </a:txBody>
                  <a:tcPr marL="9525" marR="9525" marT="9525" marB="0" anchor="b"/>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pPr algn="l" fontAlgn="b">
                        <a:buNone/>
                      </a:pPr>
                      <a:endParaRPr lang="de-DE" sz="1600" b="0" i="0" u="none" strike="noStrike">
                        <a:solidFill>
                          <a:srgbClr val="000000"/>
                        </a:solidFill>
                        <a:effectLst/>
                        <a:latin typeface="Aptos Narrow" panose="020B0004020202020204" pitchFamily="34" charset="0"/>
                      </a:endParaRPr>
                    </a:p>
                  </a:txBody>
                  <a:tcPr marL="9525" marR="9525" marT="9525" marB="0" anchor="b"/>
                </a:tc>
                <a:tc hMerge="1">
                  <a:txBody>
                    <a:bodyPr/>
                    <a:lstStyle/>
                    <a:p>
                      <a:pPr algn="l" fontAlgn="b">
                        <a:buNone/>
                      </a:pPr>
                      <a:endParaRPr lang="de-DE" sz="16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193172313"/>
                  </a:ext>
                </a:extLst>
              </a:tr>
              <a:tr h="309571">
                <a:tc>
                  <a:txBody>
                    <a:bodyPr/>
                    <a:lstStyle/>
                    <a:p>
                      <a:pPr algn="l" fontAlgn="b">
                        <a:buNone/>
                      </a:pPr>
                      <a:r>
                        <a:rPr lang="de-DE" sz="1600" u="none" strike="noStrike">
                          <a:effectLst/>
                        </a:rPr>
                        <a:t>Max</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7</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63,9</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343</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32,9</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59</a:t>
                      </a:r>
                      <a:endParaRPr lang="de-DE" sz="16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727233395"/>
                  </a:ext>
                </a:extLst>
              </a:tr>
              <a:tr h="309571">
                <a:tc>
                  <a:txBody>
                    <a:bodyPr/>
                    <a:lstStyle/>
                    <a:p>
                      <a:pPr algn="l" fontAlgn="b">
                        <a:buNone/>
                      </a:pPr>
                      <a:r>
                        <a:rPr lang="de-DE" sz="1600" u="none" strike="noStrike">
                          <a:effectLst/>
                        </a:rPr>
                        <a:t>Lion</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7</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63,3</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326</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34,6</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58</a:t>
                      </a:r>
                      <a:endParaRPr lang="de-DE" sz="16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415036844"/>
                  </a:ext>
                </a:extLst>
              </a:tr>
              <a:tr h="309571">
                <a:tc>
                  <a:txBody>
                    <a:bodyPr/>
                    <a:lstStyle/>
                    <a:p>
                      <a:pPr algn="l" fontAlgn="b">
                        <a:buNone/>
                      </a:pPr>
                      <a:r>
                        <a:rPr lang="de-DE" sz="1600" u="none" strike="noStrike">
                          <a:effectLst/>
                        </a:rPr>
                        <a:t>Magellan</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7</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64,3</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347</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35,2</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53</a:t>
                      </a:r>
                      <a:endParaRPr lang="de-DE" sz="16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044148733"/>
                  </a:ext>
                </a:extLst>
              </a:tr>
              <a:tr h="309571">
                <a:tc>
                  <a:txBody>
                    <a:bodyPr/>
                    <a:lstStyle/>
                    <a:p>
                      <a:pPr algn="l" fontAlgn="b">
                        <a:buNone/>
                      </a:pPr>
                      <a:r>
                        <a:rPr lang="de-DE" sz="1600" u="none" strike="noStrike">
                          <a:effectLst/>
                        </a:rPr>
                        <a:t>Platin</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7</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62,9</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328</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36</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55</a:t>
                      </a:r>
                      <a:endParaRPr lang="de-DE" sz="16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281464897"/>
                  </a:ext>
                </a:extLst>
              </a:tr>
              <a:tr h="309571">
                <a:tc gridSpan="6">
                  <a:txBody>
                    <a:bodyPr/>
                    <a:lstStyle/>
                    <a:p>
                      <a:pPr algn="l" fontAlgn="b">
                        <a:buNone/>
                      </a:pPr>
                      <a:r>
                        <a:rPr lang="de-DE" sz="1600" u="none" strike="noStrike">
                          <a:effectLst/>
                        </a:rPr>
                        <a:t>vorläufige Bewertung nach zwei Prüfjahren</a:t>
                      </a:r>
                      <a:endParaRPr lang="de-DE" sz="1600" b="0" i="0" u="none" strike="noStrike">
                        <a:solidFill>
                          <a:srgbClr val="000000"/>
                        </a:solidFill>
                        <a:effectLst/>
                        <a:latin typeface="Aptos Narrow" panose="020B0004020202020204" pitchFamily="34" charset="0"/>
                      </a:endParaRPr>
                    </a:p>
                  </a:txBody>
                  <a:tcPr marL="9525" marR="9525" marT="9525" marB="0" anchor="b"/>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pPr algn="l" fontAlgn="b">
                        <a:buNone/>
                      </a:pPr>
                      <a:endParaRPr lang="de-DE" sz="1600" b="0" i="0" u="none" strike="noStrike">
                        <a:solidFill>
                          <a:srgbClr val="000000"/>
                        </a:solidFill>
                        <a:effectLst/>
                        <a:latin typeface="Aptos Narrow" panose="020B0004020202020204" pitchFamily="34" charset="0"/>
                      </a:endParaRPr>
                    </a:p>
                  </a:txBody>
                  <a:tcPr marL="9525" marR="9525" marT="9525" marB="0" anchor="b"/>
                </a:tc>
                <a:tc hMerge="1">
                  <a:txBody>
                    <a:bodyPr/>
                    <a:lstStyle/>
                    <a:p>
                      <a:pPr algn="l" fontAlgn="b">
                        <a:buNone/>
                      </a:pPr>
                      <a:endParaRPr lang="de-DE" sz="16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943791522"/>
                  </a:ext>
                </a:extLst>
              </a:tr>
              <a:tr h="309571">
                <a:tc>
                  <a:txBody>
                    <a:bodyPr/>
                    <a:lstStyle/>
                    <a:p>
                      <a:pPr algn="l" fontAlgn="b">
                        <a:buNone/>
                      </a:pPr>
                      <a:r>
                        <a:rPr lang="de-DE" sz="1600" u="none" strike="noStrike">
                          <a:effectLst/>
                        </a:rPr>
                        <a:t>Asterion</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5</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62,4</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336</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35,9</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53</a:t>
                      </a:r>
                      <a:endParaRPr lang="de-DE" sz="16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19500248"/>
                  </a:ext>
                </a:extLst>
              </a:tr>
              <a:tr h="309571">
                <a:tc>
                  <a:txBody>
                    <a:bodyPr/>
                    <a:lstStyle/>
                    <a:p>
                      <a:pPr algn="l" fontAlgn="b">
                        <a:buNone/>
                      </a:pPr>
                      <a:r>
                        <a:rPr lang="de-DE" sz="1600" u="none" strike="noStrike">
                          <a:effectLst/>
                        </a:rPr>
                        <a:t>Karl</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5</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66,4</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374</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34,7</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52</a:t>
                      </a:r>
                      <a:endParaRPr lang="de-DE" sz="16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903870390"/>
                  </a:ext>
                </a:extLst>
              </a:tr>
              <a:tr h="309571">
                <a:tc>
                  <a:txBody>
                    <a:bodyPr/>
                    <a:lstStyle/>
                    <a:p>
                      <a:pPr algn="l" fontAlgn="b">
                        <a:buNone/>
                      </a:pPr>
                      <a:r>
                        <a:rPr lang="de-DE" sz="1600" u="none" strike="noStrike">
                          <a:effectLst/>
                        </a:rPr>
                        <a:t>Erlbek</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4</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62,9</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345</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35,8</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52</a:t>
                      </a:r>
                      <a:endParaRPr lang="de-DE" sz="16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877555903"/>
                  </a:ext>
                </a:extLst>
              </a:tr>
              <a:tr h="309571">
                <a:tc gridSpan="6">
                  <a:txBody>
                    <a:bodyPr/>
                    <a:lstStyle/>
                    <a:p>
                      <a:pPr algn="l" fontAlgn="b">
                        <a:buNone/>
                      </a:pPr>
                      <a:r>
                        <a:rPr lang="de-DE" sz="1600" u="none" strike="noStrike">
                          <a:effectLst/>
                        </a:rPr>
                        <a:t>Trendbewertung nach einem Prüfjahr</a:t>
                      </a:r>
                      <a:endParaRPr lang="de-DE" sz="1600" b="0" i="0" u="none" strike="noStrike">
                        <a:solidFill>
                          <a:srgbClr val="000000"/>
                        </a:solidFill>
                        <a:effectLst/>
                        <a:latin typeface="Aptos Narrow" panose="020B0004020202020204" pitchFamily="34" charset="0"/>
                      </a:endParaRPr>
                    </a:p>
                  </a:txBody>
                  <a:tcPr marL="9525" marR="9525" marT="9525" marB="0" anchor="b"/>
                </a:tc>
                <a:tc hMerge="1">
                  <a:txBody>
                    <a:bodyPr/>
                    <a:lstStyle/>
                    <a:p>
                      <a:endParaRPr lang="de-DE"/>
                    </a:p>
                  </a:txBody>
                  <a:tcPr/>
                </a:tc>
                <a:tc hMerge="1">
                  <a:txBody>
                    <a:bodyPr/>
                    <a:lstStyle/>
                    <a:p>
                      <a:endParaRPr lang="de-DE"/>
                    </a:p>
                  </a:txBody>
                  <a:tcPr/>
                </a:tc>
                <a:tc hMerge="1">
                  <a:txBody>
                    <a:bodyPr/>
                    <a:lstStyle/>
                    <a:p>
                      <a:pPr algn="l" fontAlgn="b">
                        <a:buNone/>
                      </a:pPr>
                      <a:endParaRPr lang="de-DE" sz="1600" b="0" i="0" u="none" strike="noStrike">
                        <a:solidFill>
                          <a:srgbClr val="000000"/>
                        </a:solidFill>
                        <a:effectLst/>
                        <a:latin typeface="Aptos Narrow" panose="020B0004020202020204" pitchFamily="34" charset="0"/>
                      </a:endParaRPr>
                    </a:p>
                  </a:txBody>
                  <a:tcPr marL="9525" marR="9525" marT="9525" marB="0" anchor="b"/>
                </a:tc>
                <a:tc hMerge="1">
                  <a:txBody>
                    <a:bodyPr/>
                    <a:lstStyle/>
                    <a:p>
                      <a:pPr algn="l" fontAlgn="b">
                        <a:buNone/>
                      </a:pPr>
                      <a:endParaRPr lang="de-DE" sz="1600" b="0" i="0" u="none" strike="noStrike">
                        <a:solidFill>
                          <a:srgbClr val="000000"/>
                        </a:solidFill>
                        <a:effectLst/>
                        <a:latin typeface="Aptos Narrow" panose="020B0004020202020204" pitchFamily="34" charset="0"/>
                      </a:endParaRPr>
                    </a:p>
                  </a:txBody>
                  <a:tcPr marL="9525" marR="9525" marT="9525" marB="0" anchor="b"/>
                </a:tc>
                <a:tc hMerge="1">
                  <a:txBody>
                    <a:bodyPr/>
                    <a:lstStyle/>
                    <a:p>
                      <a:pPr algn="l" fontAlgn="b">
                        <a:buNone/>
                      </a:pPr>
                      <a:endParaRPr lang="de-DE" sz="16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825383277"/>
                  </a:ext>
                </a:extLst>
              </a:tr>
              <a:tr h="309571">
                <a:tc>
                  <a:txBody>
                    <a:bodyPr/>
                    <a:lstStyle/>
                    <a:p>
                      <a:pPr algn="l" fontAlgn="b">
                        <a:buNone/>
                      </a:pPr>
                      <a:r>
                        <a:rPr lang="de-DE" sz="1600" u="none" strike="noStrike">
                          <a:effectLst/>
                        </a:rPr>
                        <a:t>Waran</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2</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63,6</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354</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37,8</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51</a:t>
                      </a:r>
                      <a:endParaRPr lang="de-DE" sz="16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665925943"/>
                  </a:ext>
                </a:extLst>
              </a:tr>
              <a:tr h="309571">
                <a:tc>
                  <a:txBody>
                    <a:bodyPr/>
                    <a:lstStyle/>
                    <a:p>
                      <a:pPr algn="l" fontAlgn="b">
                        <a:buNone/>
                      </a:pPr>
                      <a:r>
                        <a:rPr lang="de-DE" sz="1600" u="none" strike="noStrike">
                          <a:effectLst/>
                        </a:rPr>
                        <a:t>Caledon</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2</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61,7</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313</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36,8</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54</a:t>
                      </a:r>
                      <a:endParaRPr lang="de-DE" sz="16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973065338"/>
                  </a:ext>
                </a:extLst>
              </a:tr>
              <a:tr h="309571">
                <a:tc gridSpan="2">
                  <a:txBody>
                    <a:bodyPr/>
                    <a:lstStyle/>
                    <a:p>
                      <a:pPr algn="l" fontAlgn="b">
                        <a:buNone/>
                      </a:pPr>
                      <a:r>
                        <a:rPr lang="de-DE" sz="1600" u="none" strike="noStrike">
                          <a:effectLst/>
                        </a:rPr>
                        <a:t>Mittel</a:t>
                      </a:r>
                      <a:endParaRPr lang="de-DE" sz="1600" b="0" i="0" u="none" strike="noStrike">
                        <a:solidFill>
                          <a:srgbClr val="000000"/>
                        </a:solidFill>
                        <a:effectLst/>
                        <a:latin typeface="Aptos Narrow" panose="020B0004020202020204" pitchFamily="34" charset="0"/>
                      </a:endParaRPr>
                    </a:p>
                  </a:txBody>
                  <a:tcPr marL="9525" marR="9525" marT="9525" marB="0" anchor="b"/>
                </a:tc>
                <a:tc hMerge="1">
                  <a:txBody>
                    <a:bodyPr/>
                    <a:lstStyle/>
                    <a:p>
                      <a:endParaRPr lang="de-DE"/>
                    </a:p>
                  </a:txBody>
                  <a:tcPr/>
                </a:tc>
                <a:tc>
                  <a:txBody>
                    <a:bodyPr/>
                    <a:lstStyle/>
                    <a:p>
                      <a:pPr algn="r" fontAlgn="b">
                        <a:buNone/>
                      </a:pPr>
                      <a:r>
                        <a:rPr lang="de-DE" sz="1600" u="none" strike="noStrike">
                          <a:effectLst/>
                        </a:rPr>
                        <a:t>63,5</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341</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35,5</a:t>
                      </a:r>
                      <a:endParaRPr lang="de-DE" sz="16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buNone/>
                      </a:pPr>
                      <a:r>
                        <a:rPr lang="de-DE" sz="1600" u="none" strike="noStrike">
                          <a:effectLst/>
                        </a:rPr>
                        <a:t>54</a:t>
                      </a:r>
                      <a:endParaRPr lang="de-DE" sz="16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462072674"/>
                  </a:ext>
                </a:extLst>
              </a:tr>
            </a:tbl>
          </a:graphicData>
        </a:graphic>
      </p:graphicFrame>
      <p:sp>
        <p:nvSpPr>
          <p:cNvPr id="6" name="Textfeld 5">
            <a:extLst>
              <a:ext uri="{FF2B5EF4-FFF2-40B4-BE49-F238E27FC236}">
                <a16:creationId xmlns:a16="http://schemas.microsoft.com/office/drawing/2014/main" id="{CB0E788E-EAA7-BE64-8DF3-642F51381C18}"/>
              </a:ext>
            </a:extLst>
          </p:cNvPr>
          <p:cNvSpPr txBox="1"/>
          <p:nvPr/>
        </p:nvSpPr>
        <p:spPr>
          <a:xfrm>
            <a:off x="464820" y="4928056"/>
            <a:ext cx="4572000" cy="215444"/>
          </a:xfrm>
          <a:prstGeom prst="rect">
            <a:avLst/>
          </a:prstGeom>
          <a:noFill/>
        </p:spPr>
        <p:txBody>
          <a:bodyPr wrap="square">
            <a:spAutoFit/>
          </a:bodyPr>
          <a:lstStyle/>
          <a:p>
            <a:r>
              <a:rPr lang="de-DE" sz="800">
                <a:hlinkClick r:id="rId2"/>
              </a:rPr>
              <a:t>Nickl Sortenversuchsergebnisse Hafer Bayern 2024</a:t>
            </a:r>
            <a:endParaRPr lang="de-DE" sz="800"/>
          </a:p>
        </p:txBody>
      </p:sp>
    </p:spTree>
    <p:extLst>
      <p:ext uri="{BB962C8B-B14F-4D97-AF65-F5344CB8AC3E}">
        <p14:creationId xmlns:p14="http://schemas.microsoft.com/office/powerpoint/2010/main" val="37274404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06D5B90-C522-4E94-F930-9984AE774E0D}"/>
              </a:ext>
            </a:extLst>
          </p:cNvPr>
          <p:cNvSpPr>
            <a:spLocks noGrp="1"/>
          </p:cNvSpPr>
          <p:nvPr>
            <p:ph type="body" sz="quarter" idx="12"/>
          </p:nvPr>
        </p:nvSpPr>
        <p:spPr/>
        <p:txBody>
          <a:bodyPr/>
          <a:lstStyle/>
          <a:p>
            <a:r>
              <a:rPr lang="de-DE"/>
              <a:t>Winterhafer</a:t>
            </a:r>
          </a:p>
        </p:txBody>
      </p:sp>
      <p:sp>
        <p:nvSpPr>
          <p:cNvPr id="3" name="Textplatzhalter 2">
            <a:extLst>
              <a:ext uri="{FF2B5EF4-FFF2-40B4-BE49-F238E27FC236}">
                <a16:creationId xmlns:a16="http://schemas.microsoft.com/office/drawing/2014/main" id="{7F7224FA-EDB0-ED41-A858-D07BF44D838D}"/>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1207724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2CFC293-1BC3-3456-1B41-F256680243D6}"/>
              </a:ext>
            </a:extLst>
          </p:cNvPr>
          <p:cNvSpPr>
            <a:spLocks noGrp="1"/>
          </p:cNvSpPr>
          <p:nvPr>
            <p:ph type="body" sz="quarter" idx="12"/>
          </p:nvPr>
        </p:nvSpPr>
        <p:spPr/>
        <p:txBody>
          <a:bodyPr/>
          <a:lstStyle/>
          <a:p>
            <a:r>
              <a:rPr lang="de-DE"/>
              <a:t>Grundsätzliches</a:t>
            </a:r>
          </a:p>
        </p:txBody>
      </p:sp>
      <p:sp>
        <p:nvSpPr>
          <p:cNvPr id="3" name="Textplatzhalter 2">
            <a:extLst>
              <a:ext uri="{FF2B5EF4-FFF2-40B4-BE49-F238E27FC236}">
                <a16:creationId xmlns:a16="http://schemas.microsoft.com/office/drawing/2014/main" id="{A25940C5-4E4E-947D-9CEC-1F8B1F666EB4}"/>
              </a:ext>
            </a:extLst>
          </p:cNvPr>
          <p:cNvSpPr>
            <a:spLocks noGrp="1"/>
          </p:cNvSpPr>
          <p:nvPr>
            <p:ph type="body" sz="quarter" idx="13"/>
          </p:nvPr>
        </p:nvSpPr>
        <p:spPr/>
        <p:txBody>
          <a:bodyPr/>
          <a:lstStyle/>
          <a:p>
            <a:r>
              <a:rPr lang="de-DE"/>
              <a:t>Bessere Wasserausnutzung </a:t>
            </a:r>
            <a:r>
              <a:rPr lang="de-DE">
                <a:sym typeface="Wingdings" panose="05000000000000000000" pitchFamily="2" charset="2"/>
              </a:rPr>
              <a:t> höheres Ertragspotenzial</a:t>
            </a:r>
          </a:p>
          <a:p>
            <a:r>
              <a:rPr lang="de-DE">
                <a:sym typeface="Wingdings" panose="05000000000000000000" pitchFamily="2" charset="2"/>
              </a:rPr>
              <a:t>Geringerer Spelzenanteil und Pilzanfälligkeit, gute hl-Gewichte</a:t>
            </a:r>
          </a:p>
          <a:p>
            <a:pPr lvl="1"/>
            <a:r>
              <a:rPr lang="de-DE">
                <a:sym typeface="Wingdings" panose="05000000000000000000" pitchFamily="2" charset="2"/>
              </a:rPr>
              <a:t>Grundsätzlich alle Verwertungszweige offen</a:t>
            </a:r>
          </a:p>
          <a:p>
            <a:r>
              <a:rPr lang="de-DE">
                <a:sym typeface="Wingdings" panose="05000000000000000000" pitchFamily="2" charset="2"/>
              </a:rPr>
              <a:t>Problem: Winterhärte</a:t>
            </a:r>
          </a:p>
          <a:p>
            <a:pPr lvl="1"/>
            <a:r>
              <a:rPr lang="de-DE">
                <a:sym typeface="Wingdings" panose="05000000000000000000" pitchFamily="2" charset="2"/>
              </a:rPr>
              <a:t>In England und Frankreich hoher Anteil der Fläche</a:t>
            </a:r>
          </a:p>
          <a:p>
            <a:pPr lvl="1"/>
            <a:r>
              <a:rPr lang="de-DE">
                <a:sym typeface="Wingdings" panose="05000000000000000000" pitchFamily="2" charset="2"/>
              </a:rPr>
              <a:t>In Zentraleuropa riskant – Kahlfrost – 12°C - Frosttod</a:t>
            </a:r>
          </a:p>
          <a:p>
            <a:endParaRPr lang="de-DE"/>
          </a:p>
        </p:txBody>
      </p:sp>
      <p:sp>
        <p:nvSpPr>
          <p:cNvPr id="4" name="Textfeld 3">
            <a:extLst>
              <a:ext uri="{FF2B5EF4-FFF2-40B4-BE49-F238E27FC236}">
                <a16:creationId xmlns:a16="http://schemas.microsoft.com/office/drawing/2014/main" id="{F619D0DB-3681-AD57-C5C3-4FB11C73D693}"/>
              </a:ext>
            </a:extLst>
          </p:cNvPr>
          <p:cNvSpPr txBox="1"/>
          <p:nvPr/>
        </p:nvSpPr>
        <p:spPr>
          <a:xfrm>
            <a:off x="631372" y="4928056"/>
            <a:ext cx="1236236" cy="215444"/>
          </a:xfrm>
          <a:prstGeom prst="rect">
            <a:avLst/>
          </a:prstGeom>
          <a:noFill/>
        </p:spPr>
        <p:txBody>
          <a:bodyPr wrap="none" rtlCol="0">
            <a:spAutoFit/>
          </a:bodyPr>
          <a:lstStyle/>
          <a:p>
            <a:pPr algn="l"/>
            <a:r>
              <a:rPr lang="de-DE" sz="800"/>
              <a:t>Quelle: </a:t>
            </a:r>
            <a:r>
              <a:rPr lang="de-DE" sz="800">
                <a:hlinkClick r:id="rId2"/>
              </a:rPr>
              <a:t>Land und Forst</a:t>
            </a:r>
            <a:endParaRPr lang="de-DE" sz="800" dirty="0"/>
          </a:p>
        </p:txBody>
      </p:sp>
    </p:spTree>
    <p:extLst>
      <p:ext uri="{BB962C8B-B14F-4D97-AF65-F5344CB8AC3E}">
        <p14:creationId xmlns:p14="http://schemas.microsoft.com/office/powerpoint/2010/main" val="29276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D7D14E5-355A-4E4B-F5E7-AA2D77481368}"/>
              </a:ext>
            </a:extLst>
          </p:cNvPr>
          <p:cNvSpPr>
            <a:spLocks noGrp="1"/>
          </p:cNvSpPr>
          <p:nvPr>
            <p:ph type="body" sz="quarter" idx="12"/>
          </p:nvPr>
        </p:nvSpPr>
        <p:spPr/>
        <p:txBody>
          <a:bodyPr/>
          <a:lstStyle/>
          <a:p>
            <a:r>
              <a:rPr lang="de-DE"/>
              <a:t>Winterhafer Anbau</a:t>
            </a:r>
          </a:p>
        </p:txBody>
      </p:sp>
      <p:sp>
        <p:nvSpPr>
          <p:cNvPr id="3" name="Textplatzhalter 2">
            <a:extLst>
              <a:ext uri="{FF2B5EF4-FFF2-40B4-BE49-F238E27FC236}">
                <a16:creationId xmlns:a16="http://schemas.microsoft.com/office/drawing/2014/main" id="{57FB0B17-3912-AAE2-1179-1B148AE74D16}"/>
              </a:ext>
            </a:extLst>
          </p:cNvPr>
          <p:cNvSpPr>
            <a:spLocks noGrp="1"/>
          </p:cNvSpPr>
          <p:nvPr>
            <p:ph type="body" sz="quarter" idx="13"/>
          </p:nvPr>
        </p:nvSpPr>
        <p:spPr/>
        <p:txBody>
          <a:bodyPr/>
          <a:lstStyle/>
          <a:p>
            <a:r>
              <a:rPr lang="de-DE"/>
              <a:t>Aussaattermin: Ende Wintergerste</a:t>
            </a:r>
          </a:p>
          <a:p>
            <a:pPr lvl="1"/>
            <a:r>
              <a:rPr lang="de-DE"/>
              <a:t>4 – 6 cm tief</a:t>
            </a:r>
          </a:p>
          <a:p>
            <a:pPr lvl="1"/>
            <a:r>
              <a:rPr lang="de-DE"/>
              <a:t> früh/gut: 250 – 280 K/m²</a:t>
            </a:r>
          </a:p>
          <a:p>
            <a:pPr lvl="1"/>
            <a:r>
              <a:rPr lang="de-DE"/>
              <a:t>mittel: 290 – 320 K/m²</a:t>
            </a:r>
          </a:p>
          <a:p>
            <a:pPr lvl="1"/>
            <a:r>
              <a:rPr lang="de-DE"/>
              <a:t>spät/schlecht: 330 – 360 K/m²</a:t>
            </a:r>
          </a:p>
          <a:p>
            <a:r>
              <a:rPr lang="de-DE"/>
              <a:t>Insektizideinsatz im Herbst bei Blattlauszuflug</a:t>
            </a:r>
          </a:p>
          <a:p>
            <a:r>
              <a:rPr lang="de-DE"/>
              <a:t>Kalidüngung zur Steigerung der Winterhärte</a:t>
            </a:r>
          </a:p>
          <a:p>
            <a:endParaRPr lang="de-DE"/>
          </a:p>
        </p:txBody>
      </p:sp>
      <p:sp>
        <p:nvSpPr>
          <p:cNvPr id="5" name="Textfeld 4">
            <a:extLst>
              <a:ext uri="{FF2B5EF4-FFF2-40B4-BE49-F238E27FC236}">
                <a16:creationId xmlns:a16="http://schemas.microsoft.com/office/drawing/2014/main" id="{6CA13CA2-503A-8E51-B706-8E7E7DCBF01B}"/>
              </a:ext>
            </a:extLst>
          </p:cNvPr>
          <p:cNvSpPr txBox="1"/>
          <p:nvPr/>
        </p:nvSpPr>
        <p:spPr>
          <a:xfrm>
            <a:off x="486228" y="4900212"/>
            <a:ext cx="4572000" cy="215444"/>
          </a:xfrm>
          <a:prstGeom prst="rect">
            <a:avLst/>
          </a:prstGeom>
          <a:noFill/>
        </p:spPr>
        <p:txBody>
          <a:bodyPr wrap="square">
            <a:spAutoFit/>
          </a:bodyPr>
          <a:lstStyle/>
          <a:p>
            <a:r>
              <a:rPr lang="de-DE" sz="800"/>
              <a:t>Quelle: </a:t>
            </a:r>
            <a:r>
              <a:rPr lang="de-DE" sz="800">
                <a:hlinkClick r:id="rId2"/>
              </a:rPr>
              <a:t>Hauptsaaten - Fleuron</a:t>
            </a:r>
            <a:endParaRPr lang="de-DE" sz="800"/>
          </a:p>
        </p:txBody>
      </p:sp>
    </p:spTree>
    <p:extLst>
      <p:ext uri="{BB962C8B-B14F-4D97-AF65-F5344CB8AC3E}">
        <p14:creationId xmlns:p14="http://schemas.microsoft.com/office/powerpoint/2010/main" val="200579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E0E3A89-7B43-8AD3-8A2D-1235ED3EAD28}"/>
              </a:ext>
            </a:extLst>
          </p:cNvPr>
          <p:cNvSpPr>
            <a:spLocks noGrp="1"/>
          </p:cNvSpPr>
          <p:nvPr>
            <p:ph type="body" sz="quarter" idx="12"/>
          </p:nvPr>
        </p:nvSpPr>
        <p:spPr/>
        <p:txBody>
          <a:bodyPr/>
          <a:lstStyle/>
          <a:p>
            <a:r>
              <a:rPr lang="de-DE"/>
              <a:t>Winterhafer Anbau</a:t>
            </a:r>
          </a:p>
        </p:txBody>
      </p:sp>
      <p:sp>
        <p:nvSpPr>
          <p:cNvPr id="3" name="Textplatzhalter 2">
            <a:extLst>
              <a:ext uri="{FF2B5EF4-FFF2-40B4-BE49-F238E27FC236}">
                <a16:creationId xmlns:a16="http://schemas.microsoft.com/office/drawing/2014/main" id="{3206C192-1D3C-9F16-7A96-2D438B7805AE}"/>
              </a:ext>
            </a:extLst>
          </p:cNvPr>
          <p:cNvSpPr>
            <a:spLocks noGrp="1"/>
          </p:cNvSpPr>
          <p:nvPr>
            <p:ph type="body" sz="quarter" idx="13"/>
          </p:nvPr>
        </p:nvSpPr>
        <p:spPr/>
        <p:txBody>
          <a:bodyPr/>
          <a:lstStyle/>
          <a:p>
            <a:r>
              <a:rPr lang="de-DE"/>
              <a:t>Herbst Striegeln</a:t>
            </a:r>
          </a:p>
          <a:p>
            <a:r>
              <a:rPr lang="de-DE"/>
              <a:t>Oder Herbizid </a:t>
            </a:r>
          </a:p>
          <a:p>
            <a:pPr lvl="1"/>
            <a:r>
              <a:rPr lang="de-DE"/>
              <a:t>Problem: Windhalm kann nicht erfasst werden</a:t>
            </a:r>
          </a:p>
          <a:p>
            <a:pPr lvl="1"/>
            <a:r>
              <a:rPr lang="de-DE">
                <a:sym typeface="Wingdings" panose="05000000000000000000" pitchFamily="2" charset="2"/>
              </a:rPr>
              <a:t> keine Gräserproblemstandorte</a:t>
            </a:r>
            <a:endParaRPr lang="de-DE"/>
          </a:p>
        </p:txBody>
      </p:sp>
    </p:spTree>
    <p:extLst>
      <p:ext uri="{BB962C8B-B14F-4D97-AF65-F5344CB8AC3E}">
        <p14:creationId xmlns:p14="http://schemas.microsoft.com/office/powerpoint/2010/main" val="38285344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A394EE66-4512-3112-CD99-64DBD53A59A3}"/>
              </a:ext>
            </a:extLst>
          </p:cNvPr>
          <p:cNvSpPr>
            <a:spLocks noGrp="1"/>
          </p:cNvSpPr>
          <p:nvPr>
            <p:ph type="body" sz="quarter" idx="12"/>
          </p:nvPr>
        </p:nvSpPr>
        <p:spPr/>
        <p:txBody>
          <a:bodyPr/>
          <a:lstStyle/>
          <a:p>
            <a:r>
              <a:rPr lang="de-DE"/>
              <a:t>Vermarktung</a:t>
            </a:r>
          </a:p>
        </p:txBody>
      </p:sp>
      <p:sp>
        <p:nvSpPr>
          <p:cNvPr id="5" name="Textplatzhalter 4">
            <a:extLst>
              <a:ext uri="{FF2B5EF4-FFF2-40B4-BE49-F238E27FC236}">
                <a16:creationId xmlns:a16="http://schemas.microsoft.com/office/drawing/2014/main" id="{EE2E06B1-C22C-CC40-94E2-E0F3F24E7580}"/>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32795586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076F8C1-7BA4-0EED-9F9F-EDCD52A78F21}"/>
              </a:ext>
            </a:extLst>
          </p:cNvPr>
          <p:cNvSpPr>
            <a:spLocks noGrp="1"/>
          </p:cNvSpPr>
          <p:nvPr>
            <p:ph type="body" sz="quarter" idx="12"/>
          </p:nvPr>
        </p:nvSpPr>
        <p:spPr/>
        <p:txBody>
          <a:bodyPr/>
          <a:lstStyle/>
          <a:p>
            <a:r>
              <a:rPr lang="de-DE"/>
              <a:t>Haferflocken - Qualitätsansprüche</a:t>
            </a:r>
          </a:p>
        </p:txBody>
      </p:sp>
      <p:sp>
        <p:nvSpPr>
          <p:cNvPr id="3" name="Textplatzhalter 2">
            <a:extLst>
              <a:ext uri="{FF2B5EF4-FFF2-40B4-BE49-F238E27FC236}">
                <a16:creationId xmlns:a16="http://schemas.microsoft.com/office/drawing/2014/main" id="{999D8E2F-F291-5C6D-88B5-C7CA46E8A01C}"/>
              </a:ext>
            </a:extLst>
          </p:cNvPr>
          <p:cNvSpPr>
            <a:spLocks noGrp="1"/>
          </p:cNvSpPr>
          <p:nvPr>
            <p:ph type="body" sz="quarter" idx="13"/>
          </p:nvPr>
        </p:nvSpPr>
        <p:spPr/>
        <p:txBody>
          <a:bodyPr>
            <a:normAutofit lnSpcReduction="10000"/>
          </a:bodyPr>
          <a:lstStyle/>
          <a:p>
            <a:r>
              <a:rPr lang="de-DE"/>
              <a:t>Feuchtigkeit: max 13,5%</a:t>
            </a:r>
          </a:p>
          <a:p>
            <a:r>
              <a:rPr lang="de-DE"/>
              <a:t>hl-Gewicht: min 55 kg</a:t>
            </a:r>
          </a:p>
          <a:p>
            <a:r>
              <a:rPr lang="de-DE"/>
              <a:t>leichte Schälbarkeit </a:t>
            </a:r>
          </a:p>
          <a:p>
            <a:r>
              <a:rPr lang="de-DE"/>
              <a:t>Fremdgetreide (max. 2 %) und Besatz (max. 0,5 %)</a:t>
            </a:r>
          </a:p>
          <a:p>
            <a:r>
              <a:rPr lang="de-DE"/>
              <a:t>grüne Körner &lt; 2%</a:t>
            </a:r>
          </a:p>
          <a:p>
            <a:r>
              <a:rPr lang="de-DE"/>
              <a:t>Größe: 90% über 2 mm</a:t>
            </a:r>
          </a:p>
          <a:p>
            <a:r>
              <a:rPr lang="de-DE"/>
              <a:t>Spelzengehalt &lt; 26%</a:t>
            </a:r>
          </a:p>
          <a:p>
            <a:r>
              <a:rPr lang="de-DE"/>
              <a:t>Eigenversorgung ca. 30% </a:t>
            </a:r>
            <a:r>
              <a:rPr lang="de-DE">
                <a:sym typeface="Wingdings" panose="05000000000000000000" pitchFamily="2" charset="2"/>
              </a:rPr>
              <a:t> Importe aus Finnland und Schweden</a:t>
            </a:r>
            <a:endParaRPr lang="de-DE"/>
          </a:p>
        </p:txBody>
      </p:sp>
      <p:sp>
        <p:nvSpPr>
          <p:cNvPr id="5" name="Textfeld 4">
            <a:extLst>
              <a:ext uri="{FF2B5EF4-FFF2-40B4-BE49-F238E27FC236}">
                <a16:creationId xmlns:a16="http://schemas.microsoft.com/office/drawing/2014/main" id="{44646BBE-01FE-2812-E126-C679231292B5}"/>
              </a:ext>
            </a:extLst>
          </p:cNvPr>
          <p:cNvSpPr txBox="1"/>
          <p:nvPr/>
        </p:nvSpPr>
        <p:spPr>
          <a:xfrm>
            <a:off x="640080" y="4739090"/>
            <a:ext cx="4572000" cy="215444"/>
          </a:xfrm>
          <a:prstGeom prst="rect">
            <a:avLst/>
          </a:prstGeom>
          <a:noFill/>
        </p:spPr>
        <p:txBody>
          <a:bodyPr wrap="square">
            <a:spAutoFit/>
          </a:bodyPr>
          <a:lstStyle/>
          <a:p>
            <a:r>
              <a:rPr lang="de-DE" sz="800">
                <a:hlinkClick r:id="rId2"/>
              </a:rPr>
              <a:t>hauptsaaten.de</a:t>
            </a:r>
            <a:r>
              <a:rPr lang="de-DE" sz="800"/>
              <a:t>; </a:t>
            </a:r>
            <a:r>
              <a:rPr lang="de-DE" sz="800">
                <a:hlinkClick r:id="rId3"/>
              </a:rPr>
              <a:t>hafer-die-alleskoerner.de</a:t>
            </a:r>
            <a:endParaRPr lang="de-DE" sz="800"/>
          </a:p>
        </p:txBody>
      </p:sp>
    </p:spTree>
    <p:extLst>
      <p:ext uri="{BB962C8B-B14F-4D97-AF65-F5344CB8AC3E}">
        <p14:creationId xmlns:p14="http://schemas.microsoft.com/office/powerpoint/2010/main" val="40859635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B1ABF82-47AE-F12C-48DB-67B96403FAD2}"/>
              </a:ext>
            </a:extLst>
          </p:cNvPr>
          <p:cNvSpPr>
            <a:spLocks noGrp="1"/>
          </p:cNvSpPr>
          <p:nvPr>
            <p:ph type="body" sz="quarter" idx="12"/>
          </p:nvPr>
        </p:nvSpPr>
        <p:spPr/>
        <p:txBody>
          <a:bodyPr/>
          <a:lstStyle/>
          <a:p>
            <a:r>
              <a:rPr lang="de-DE"/>
              <a:t>Haferflocken - Qualitätsansprüche</a:t>
            </a:r>
          </a:p>
          <a:p>
            <a:r>
              <a:rPr lang="de-DE"/>
              <a:t>Rückstände und Kontaminanten</a:t>
            </a:r>
          </a:p>
        </p:txBody>
      </p:sp>
      <p:graphicFrame>
        <p:nvGraphicFramePr>
          <p:cNvPr id="6" name="Tabelle 5">
            <a:extLst>
              <a:ext uri="{FF2B5EF4-FFF2-40B4-BE49-F238E27FC236}">
                <a16:creationId xmlns:a16="http://schemas.microsoft.com/office/drawing/2014/main" id="{5C9923CA-0CF8-B82B-912B-50070D26664B}"/>
              </a:ext>
            </a:extLst>
          </p:cNvPr>
          <p:cNvGraphicFramePr>
            <a:graphicFrameLocks noGrp="1"/>
          </p:cNvGraphicFramePr>
          <p:nvPr>
            <p:extLst>
              <p:ext uri="{D42A27DB-BD31-4B8C-83A1-F6EECF244321}">
                <p14:modId xmlns:p14="http://schemas.microsoft.com/office/powerpoint/2010/main" val="721323430"/>
              </p:ext>
            </p:extLst>
          </p:nvPr>
        </p:nvGraphicFramePr>
        <p:xfrm>
          <a:off x="1524000" y="1378702"/>
          <a:ext cx="6096000" cy="18542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1109065051"/>
                    </a:ext>
                  </a:extLst>
                </a:gridCol>
                <a:gridCol w="3048000">
                  <a:extLst>
                    <a:ext uri="{9D8B030D-6E8A-4147-A177-3AD203B41FA5}">
                      <a16:colId xmlns:a16="http://schemas.microsoft.com/office/drawing/2014/main" val="1247458505"/>
                    </a:ext>
                  </a:extLst>
                </a:gridCol>
              </a:tblGrid>
              <a:tr h="370840">
                <a:tc>
                  <a:txBody>
                    <a:bodyPr/>
                    <a:lstStyle/>
                    <a:p>
                      <a:r>
                        <a:rPr lang="de-DE"/>
                        <a:t>Mykotoxine</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de-DE"/>
                        <a:t>Rohhafer / Fertigprodukt</a:t>
                      </a:r>
                    </a:p>
                  </a:txBody>
                  <a:tcPr/>
                </a:tc>
                <a:extLst>
                  <a:ext uri="{0D108BD9-81ED-4DB2-BD59-A6C34878D82A}">
                    <a16:rowId xmlns:a16="http://schemas.microsoft.com/office/drawing/2014/main" val="3994700227"/>
                  </a:ext>
                </a:extLst>
              </a:tr>
              <a:tr h="370840">
                <a:tc>
                  <a:txBody>
                    <a:bodyPr/>
                    <a:lstStyle/>
                    <a:p>
                      <a:r>
                        <a:rPr lang="de-DE"/>
                        <a:t>Ochratoxine A</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de-DE"/>
                        <a:t>max. 5 / 3 </a:t>
                      </a:r>
                      <a:r>
                        <a:rPr lang="el-GR"/>
                        <a:t>μ</a:t>
                      </a:r>
                      <a:r>
                        <a:rPr lang="de-DE"/>
                        <a:t>g/kg</a:t>
                      </a:r>
                    </a:p>
                  </a:txBody>
                  <a:tcPr/>
                </a:tc>
                <a:extLst>
                  <a:ext uri="{0D108BD9-81ED-4DB2-BD59-A6C34878D82A}">
                    <a16:rowId xmlns:a16="http://schemas.microsoft.com/office/drawing/2014/main" val="4132602637"/>
                  </a:ext>
                </a:extLst>
              </a:tr>
              <a:tr h="370840">
                <a:tc>
                  <a:txBody>
                    <a:bodyPr/>
                    <a:lstStyle/>
                    <a:p>
                      <a:r>
                        <a:rPr lang="de-DE"/>
                        <a:t>Zearalenone</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de-DE"/>
                        <a:t>max. 100 / 50 </a:t>
                      </a:r>
                      <a:r>
                        <a:rPr lang="el-GR"/>
                        <a:t>μ</a:t>
                      </a:r>
                      <a:r>
                        <a:rPr lang="de-DE"/>
                        <a:t>g/kg</a:t>
                      </a:r>
                    </a:p>
                  </a:txBody>
                  <a:tcPr/>
                </a:tc>
                <a:extLst>
                  <a:ext uri="{0D108BD9-81ED-4DB2-BD59-A6C34878D82A}">
                    <a16:rowId xmlns:a16="http://schemas.microsoft.com/office/drawing/2014/main" val="2044477754"/>
                  </a:ext>
                </a:extLst>
              </a:tr>
              <a:tr h="370840">
                <a:tc>
                  <a:txBody>
                    <a:bodyPr/>
                    <a:lstStyle/>
                    <a:p>
                      <a:r>
                        <a:rPr lang="de-DE"/>
                        <a:t>Deoxynivalenol</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de-DE"/>
                        <a:t>max. 1750 / 750 </a:t>
                      </a:r>
                      <a:r>
                        <a:rPr lang="el-GR"/>
                        <a:t>μ</a:t>
                      </a:r>
                      <a:r>
                        <a:rPr lang="de-DE"/>
                        <a:t>g/kg</a:t>
                      </a:r>
                    </a:p>
                  </a:txBody>
                  <a:tcPr/>
                </a:tc>
                <a:extLst>
                  <a:ext uri="{0D108BD9-81ED-4DB2-BD59-A6C34878D82A}">
                    <a16:rowId xmlns:a16="http://schemas.microsoft.com/office/drawing/2014/main" val="1863894281"/>
                  </a:ext>
                </a:extLst>
              </a:tr>
              <a:tr h="370840">
                <a:tc gridSpan="2">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de-DE"/>
                        <a:t>allgemeine EU-Regeln</a:t>
                      </a:r>
                    </a:p>
                  </a:txBody>
                  <a:tcPr/>
                </a:tc>
                <a:tc hMerge="1">
                  <a:txBody>
                    <a:bodyPr/>
                    <a:lstStyle/>
                    <a:p>
                      <a:endParaRPr lang="de-DE"/>
                    </a:p>
                  </a:txBody>
                  <a:tcPr/>
                </a:tc>
                <a:extLst>
                  <a:ext uri="{0D108BD9-81ED-4DB2-BD59-A6C34878D82A}">
                    <a16:rowId xmlns:a16="http://schemas.microsoft.com/office/drawing/2014/main" val="2440305366"/>
                  </a:ext>
                </a:extLst>
              </a:tr>
            </a:tbl>
          </a:graphicData>
        </a:graphic>
      </p:graphicFrame>
      <p:sp>
        <p:nvSpPr>
          <p:cNvPr id="7" name="Textfeld 6">
            <a:extLst>
              <a:ext uri="{FF2B5EF4-FFF2-40B4-BE49-F238E27FC236}">
                <a16:creationId xmlns:a16="http://schemas.microsoft.com/office/drawing/2014/main" id="{07D1A42A-E7DB-02B5-1148-363D4C05DBE1}"/>
              </a:ext>
            </a:extLst>
          </p:cNvPr>
          <p:cNvSpPr txBox="1"/>
          <p:nvPr/>
        </p:nvSpPr>
        <p:spPr>
          <a:xfrm>
            <a:off x="640080" y="4739090"/>
            <a:ext cx="4572000" cy="215444"/>
          </a:xfrm>
          <a:prstGeom prst="rect">
            <a:avLst/>
          </a:prstGeom>
          <a:noFill/>
        </p:spPr>
        <p:txBody>
          <a:bodyPr wrap="square">
            <a:spAutoFit/>
          </a:bodyPr>
          <a:lstStyle/>
          <a:p>
            <a:r>
              <a:rPr lang="de-DE" sz="800">
                <a:hlinkClick r:id="rId2"/>
              </a:rPr>
              <a:t>hauptsaaten.de</a:t>
            </a:r>
            <a:r>
              <a:rPr lang="de-DE" sz="800"/>
              <a:t>; </a:t>
            </a:r>
            <a:r>
              <a:rPr lang="de-DE" sz="800">
                <a:hlinkClick r:id="rId3"/>
              </a:rPr>
              <a:t>hafer-die-alleskoerner.de</a:t>
            </a:r>
            <a:endParaRPr lang="de-DE" sz="800"/>
          </a:p>
        </p:txBody>
      </p:sp>
    </p:spTree>
    <p:extLst>
      <p:ext uri="{BB962C8B-B14F-4D97-AF65-F5344CB8AC3E}">
        <p14:creationId xmlns:p14="http://schemas.microsoft.com/office/powerpoint/2010/main" val="35478819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EAC602C-6F02-BDBA-23FF-F2700C65DAE1}"/>
              </a:ext>
            </a:extLst>
          </p:cNvPr>
          <p:cNvSpPr>
            <a:spLocks noGrp="1"/>
          </p:cNvSpPr>
          <p:nvPr>
            <p:ph type="body" sz="quarter" idx="12"/>
          </p:nvPr>
        </p:nvSpPr>
        <p:spPr/>
        <p:txBody>
          <a:bodyPr/>
          <a:lstStyle/>
          <a:p>
            <a:r>
              <a:rPr lang="de-DE"/>
              <a:t>Schälmühlen</a:t>
            </a:r>
          </a:p>
        </p:txBody>
      </p:sp>
      <p:sp>
        <p:nvSpPr>
          <p:cNvPr id="3" name="Textplatzhalter 2">
            <a:extLst>
              <a:ext uri="{FF2B5EF4-FFF2-40B4-BE49-F238E27FC236}">
                <a16:creationId xmlns:a16="http://schemas.microsoft.com/office/drawing/2014/main" id="{ED50F8D4-669A-8541-8C0F-3D7505366CD6}"/>
              </a:ext>
            </a:extLst>
          </p:cNvPr>
          <p:cNvSpPr>
            <a:spLocks noGrp="1"/>
          </p:cNvSpPr>
          <p:nvPr>
            <p:ph type="body" sz="quarter" idx="13"/>
          </p:nvPr>
        </p:nvSpPr>
        <p:spPr/>
        <p:txBody>
          <a:bodyPr/>
          <a:lstStyle/>
          <a:p>
            <a:r>
              <a:rPr lang="de-DE"/>
              <a:t>in Bayern keine</a:t>
            </a:r>
          </a:p>
          <a:p>
            <a:r>
              <a:rPr lang="de-DE"/>
              <a:t>BW: </a:t>
            </a:r>
          </a:p>
          <a:p>
            <a:pPr lvl="1"/>
            <a:r>
              <a:rPr lang="de-DE"/>
              <a:t>SchapfenMühle GmbH &amp; Co. KG, 89081 Ulm</a:t>
            </a:r>
          </a:p>
          <a:p>
            <a:pPr lvl="1"/>
            <a:r>
              <a:rPr lang="de-DE"/>
              <a:t>Rubin Mühle GmbH, 77933 Lahr</a:t>
            </a:r>
          </a:p>
          <a:p>
            <a:r>
              <a:rPr lang="de-DE"/>
              <a:t>Sachsen:</a:t>
            </a:r>
          </a:p>
          <a:p>
            <a:pPr lvl="1"/>
            <a:r>
              <a:rPr lang="de-DE"/>
              <a:t>Rubin Mühle Vogtland, 08527 Plauen</a:t>
            </a:r>
          </a:p>
          <a:p>
            <a:r>
              <a:rPr lang="de-DE"/>
              <a:t>weitere: siehe Quelle</a:t>
            </a:r>
          </a:p>
        </p:txBody>
      </p:sp>
      <p:sp>
        <p:nvSpPr>
          <p:cNvPr id="5" name="Textfeld 4">
            <a:extLst>
              <a:ext uri="{FF2B5EF4-FFF2-40B4-BE49-F238E27FC236}">
                <a16:creationId xmlns:a16="http://schemas.microsoft.com/office/drawing/2014/main" id="{CE941A53-2912-C84B-58C3-E465E90587E7}"/>
              </a:ext>
            </a:extLst>
          </p:cNvPr>
          <p:cNvSpPr txBox="1"/>
          <p:nvPr/>
        </p:nvSpPr>
        <p:spPr>
          <a:xfrm>
            <a:off x="525780" y="4900212"/>
            <a:ext cx="4572000" cy="215444"/>
          </a:xfrm>
          <a:prstGeom prst="rect">
            <a:avLst/>
          </a:prstGeom>
          <a:noFill/>
        </p:spPr>
        <p:txBody>
          <a:bodyPr wrap="square">
            <a:spAutoFit/>
          </a:bodyPr>
          <a:lstStyle/>
          <a:p>
            <a:r>
              <a:rPr lang="de-DE" sz="800"/>
              <a:t>Quelle: </a:t>
            </a:r>
            <a:r>
              <a:rPr lang="de-DE" sz="800">
                <a:hlinkClick r:id="rId2"/>
              </a:rPr>
              <a:t>hafer-die-alleskoerner.de</a:t>
            </a:r>
            <a:endParaRPr lang="de-DE" sz="800"/>
          </a:p>
        </p:txBody>
      </p:sp>
    </p:spTree>
    <p:extLst>
      <p:ext uri="{BB962C8B-B14F-4D97-AF65-F5344CB8AC3E}">
        <p14:creationId xmlns:p14="http://schemas.microsoft.com/office/powerpoint/2010/main" val="3407689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1631509-462A-BAA0-0B05-D8005E56BBB5}"/>
              </a:ext>
            </a:extLst>
          </p:cNvPr>
          <p:cNvSpPr>
            <a:spLocks noGrp="1"/>
          </p:cNvSpPr>
          <p:nvPr>
            <p:ph type="body" sz="quarter" idx="12"/>
          </p:nvPr>
        </p:nvSpPr>
        <p:spPr/>
        <p:txBody>
          <a:bodyPr/>
          <a:lstStyle/>
          <a:p>
            <a:endParaRPr lang="de-DE"/>
          </a:p>
        </p:txBody>
      </p:sp>
      <p:sp>
        <p:nvSpPr>
          <p:cNvPr id="3" name="Textplatzhalter 2">
            <a:extLst>
              <a:ext uri="{FF2B5EF4-FFF2-40B4-BE49-F238E27FC236}">
                <a16:creationId xmlns:a16="http://schemas.microsoft.com/office/drawing/2014/main" id="{CBA25FDA-3CBA-B121-D16E-51F38D5B8142}"/>
              </a:ext>
            </a:extLst>
          </p:cNvPr>
          <p:cNvSpPr>
            <a:spLocks noGrp="1"/>
          </p:cNvSpPr>
          <p:nvPr>
            <p:ph type="body" sz="quarter" idx="13"/>
          </p:nvPr>
        </p:nvSpPr>
        <p:spPr/>
        <p:txBody>
          <a:bodyPr/>
          <a:lstStyle/>
          <a:p>
            <a:endParaRPr lang="de-DE"/>
          </a:p>
        </p:txBody>
      </p:sp>
      <p:pic>
        <p:nvPicPr>
          <p:cNvPr id="5" name="Grafik 4" descr="Ein Bild, das Nahaufnahme, Person, Hand enthält.&#10;&#10;KI-generierte Inhalte können fehlerhaft sein.">
            <a:extLst>
              <a:ext uri="{FF2B5EF4-FFF2-40B4-BE49-F238E27FC236}">
                <a16:creationId xmlns:a16="http://schemas.microsoft.com/office/drawing/2014/main" id="{8D1CE36E-9BB5-9FE3-097B-8DCBB2177EA4}"/>
              </a:ext>
            </a:extLst>
          </p:cNvPr>
          <p:cNvPicPr>
            <a:picLocks noChangeAspect="1"/>
          </p:cNvPicPr>
          <p:nvPr/>
        </p:nvPicPr>
        <p:blipFill>
          <a:blip r:embed="rId2"/>
          <a:stretch>
            <a:fillRect/>
          </a:stretch>
        </p:blipFill>
        <p:spPr>
          <a:xfrm>
            <a:off x="1143000" y="0"/>
            <a:ext cx="6858000" cy="5143500"/>
          </a:xfrm>
          <a:prstGeom prst="rect">
            <a:avLst/>
          </a:prstGeom>
        </p:spPr>
      </p:pic>
      <p:sp>
        <p:nvSpPr>
          <p:cNvPr id="7" name="Textfeld 6">
            <a:extLst>
              <a:ext uri="{FF2B5EF4-FFF2-40B4-BE49-F238E27FC236}">
                <a16:creationId xmlns:a16="http://schemas.microsoft.com/office/drawing/2014/main" id="{F4C8DE95-4729-1E00-279A-0EE9CF26D40B}"/>
              </a:ext>
            </a:extLst>
          </p:cNvPr>
          <p:cNvSpPr txBox="1"/>
          <p:nvPr/>
        </p:nvSpPr>
        <p:spPr>
          <a:xfrm rot="16200000">
            <a:off x="6688723" y="2642504"/>
            <a:ext cx="4572000" cy="338554"/>
          </a:xfrm>
          <a:prstGeom prst="rect">
            <a:avLst/>
          </a:prstGeom>
          <a:noFill/>
        </p:spPr>
        <p:txBody>
          <a:bodyPr wrap="square">
            <a:spAutoFit/>
          </a:bodyPr>
          <a:lstStyle/>
          <a:p>
            <a:r>
              <a:rPr lang="de-DE" sz="800"/>
              <a:t>Von Matt Lavin from Bozeman, Montana, USA - Avena sativaUploaded by Jacopo Werther, CC BY-SA 2.0, https://commons.wikimedia.org/w/index.php?curid=25134836</a:t>
            </a:r>
          </a:p>
        </p:txBody>
      </p:sp>
      <p:sp>
        <p:nvSpPr>
          <p:cNvPr id="8" name="Textfeld 7">
            <a:extLst>
              <a:ext uri="{FF2B5EF4-FFF2-40B4-BE49-F238E27FC236}">
                <a16:creationId xmlns:a16="http://schemas.microsoft.com/office/drawing/2014/main" id="{98BFAA0A-B24A-39F4-8CF7-3E3DCAE4CC53}"/>
              </a:ext>
            </a:extLst>
          </p:cNvPr>
          <p:cNvSpPr txBox="1"/>
          <p:nvPr/>
        </p:nvSpPr>
        <p:spPr>
          <a:xfrm>
            <a:off x="0" y="597665"/>
            <a:ext cx="3292889" cy="446276"/>
          </a:xfrm>
          <a:prstGeom prst="rect">
            <a:avLst/>
          </a:prstGeom>
          <a:solidFill>
            <a:schemeClr val="bg1"/>
          </a:solidFill>
        </p:spPr>
        <p:txBody>
          <a:bodyPr wrap="none" rtlCol="0">
            <a:spAutoFit/>
          </a:bodyPr>
          <a:lstStyle/>
          <a:p>
            <a:pPr algn="l"/>
            <a:r>
              <a:rPr lang="de-DE" sz="2300"/>
              <a:t>2 – 3 Körner je Ährchen</a:t>
            </a:r>
            <a:endParaRPr lang="de-DE" sz="2300" dirty="0"/>
          </a:p>
        </p:txBody>
      </p:sp>
      <p:cxnSp>
        <p:nvCxnSpPr>
          <p:cNvPr id="10" name="Gerade Verbindung mit Pfeil 9">
            <a:extLst>
              <a:ext uri="{FF2B5EF4-FFF2-40B4-BE49-F238E27FC236}">
                <a16:creationId xmlns:a16="http://schemas.microsoft.com/office/drawing/2014/main" id="{3C3AA1AA-A0AF-7D39-D34E-3D1ECC2E6CE6}"/>
              </a:ext>
            </a:extLst>
          </p:cNvPr>
          <p:cNvCxnSpPr/>
          <p:nvPr/>
        </p:nvCxnSpPr>
        <p:spPr>
          <a:xfrm>
            <a:off x="3299460" y="1043941"/>
            <a:ext cx="1074420" cy="4571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Gerade Verbindung mit Pfeil 11">
            <a:extLst>
              <a:ext uri="{FF2B5EF4-FFF2-40B4-BE49-F238E27FC236}">
                <a16:creationId xmlns:a16="http://schemas.microsoft.com/office/drawing/2014/main" id="{5975BA21-0F1C-7B64-D178-923E39B36B53}"/>
              </a:ext>
            </a:extLst>
          </p:cNvPr>
          <p:cNvCxnSpPr/>
          <p:nvPr/>
        </p:nvCxnSpPr>
        <p:spPr>
          <a:xfrm>
            <a:off x="3292889" y="1043941"/>
            <a:ext cx="539971" cy="9143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Gerade Verbindung mit Pfeil 13">
            <a:extLst>
              <a:ext uri="{FF2B5EF4-FFF2-40B4-BE49-F238E27FC236}">
                <a16:creationId xmlns:a16="http://schemas.microsoft.com/office/drawing/2014/main" id="{5419BDFE-2C14-E784-FA97-2C55C8A0C719}"/>
              </a:ext>
            </a:extLst>
          </p:cNvPr>
          <p:cNvCxnSpPr/>
          <p:nvPr/>
        </p:nvCxnSpPr>
        <p:spPr>
          <a:xfrm>
            <a:off x="3292889" y="1043941"/>
            <a:ext cx="2018251" cy="14630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feld 14">
            <a:extLst>
              <a:ext uri="{FF2B5EF4-FFF2-40B4-BE49-F238E27FC236}">
                <a16:creationId xmlns:a16="http://schemas.microsoft.com/office/drawing/2014/main" id="{989EACD2-2A47-3FDC-1A61-CC4535BF8B46}"/>
              </a:ext>
            </a:extLst>
          </p:cNvPr>
          <p:cNvSpPr txBox="1"/>
          <p:nvPr/>
        </p:nvSpPr>
        <p:spPr>
          <a:xfrm>
            <a:off x="0" y="3938871"/>
            <a:ext cx="8405550" cy="800219"/>
          </a:xfrm>
          <a:prstGeom prst="rect">
            <a:avLst/>
          </a:prstGeom>
          <a:solidFill>
            <a:schemeClr val="bg1"/>
          </a:solidFill>
        </p:spPr>
        <p:txBody>
          <a:bodyPr wrap="square" rtlCol="0">
            <a:spAutoFit/>
          </a:bodyPr>
          <a:lstStyle/>
          <a:p>
            <a:pPr algn="l"/>
            <a:r>
              <a:rPr lang="de-DE" sz="2300"/>
              <a:t>Ziel: Zweikörnigkeit, da das dritte Körnchen i.d.R. schlecht ausgebildet wird und den Spelzenanteil erhöht</a:t>
            </a:r>
            <a:endParaRPr lang="de-DE" sz="2300" dirty="0"/>
          </a:p>
        </p:txBody>
      </p:sp>
    </p:spTree>
    <p:extLst>
      <p:ext uri="{BB962C8B-B14F-4D97-AF65-F5344CB8AC3E}">
        <p14:creationId xmlns:p14="http://schemas.microsoft.com/office/powerpoint/2010/main" val="426828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0238375-4051-D818-3466-479CDA7A6E4D}"/>
              </a:ext>
            </a:extLst>
          </p:cNvPr>
          <p:cNvSpPr>
            <a:spLocks noGrp="1"/>
          </p:cNvSpPr>
          <p:nvPr>
            <p:ph type="body" sz="quarter" idx="12"/>
          </p:nvPr>
        </p:nvSpPr>
        <p:spPr/>
        <p:txBody>
          <a:bodyPr/>
          <a:lstStyle/>
          <a:p>
            <a:r>
              <a:rPr lang="de-DE"/>
              <a:t>Qualitätsansprüche - Pferdefutter</a:t>
            </a:r>
          </a:p>
          <a:p>
            <a:endParaRPr lang="de-DE"/>
          </a:p>
        </p:txBody>
      </p:sp>
      <p:sp>
        <p:nvSpPr>
          <p:cNvPr id="3" name="Textplatzhalter 2">
            <a:extLst>
              <a:ext uri="{FF2B5EF4-FFF2-40B4-BE49-F238E27FC236}">
                <a16:creationId xmlns:a16="http://schemas.microsoft.com/office/drawing/2014/main" id="{F619F6FA-D532-BFA5-B201-72D9CB05C6B6}"/>
              </a:ext>
            </a:extLst>
          </p:cNvPr>
          <p:cNvSpPr>
            <a:spLocks noGrp="1"/>
          </p:cNvSpPr>
          <p:nvPr>
            <p:ph type="body" sz="quarter" idx="13"/>
          </p:nvPr>
        </p:nvSpPr>
        <p:spPr/>
        <p:txBody>
          <a:bodyPr>
            <a:normAutofit fontScale="92500"/>
          </a:bodyPr>
          <a:lstStyle/>
          <a:p>
            <a:endParaRPr lang="de-DE"/>
          </a:p>
          <a:p>
            <a:r>
              <a:rPr lang="de-DE"/>
              <a:t>Hektolitergewicht</a:t>
            </a:r>
          </a:p>
          <a:p>
            <a:r>
              <a:rPr lang="de-DE"/>
              <a:t>toxikologische Reinheit</a:t>
            </a:r>
          </a:p>
          <a:p>
            <a:endParaRPr lang="de-DE"/>
          </a:p>
          <a:p>
            <a:r>
              <a:rPr lang="de-DE"/>
              <a:t>Schwarzhafer Reinheit wegen Schwarzhafer, oder Reinheit weil Schwarzhafer in Trockengebieten angebaut wird?</a:t>
            </a:r>
          </a:p>
          <a:p>
            <a:endParaRPr lang="de-DE"/>
          </a:p>
          <a:p>
            <a:r>
              <a:rPr lang="de-DE"/>
              <a:t>Hafer kann an Pferde und Schafe im Spelz, ohne Verarbeitung verfüttert werden, da beide Tiere die Körner gründlich zerkauen</a:t>
            </a:r>
          </a:p>
        </p:txBody>
      </p:sp>
      <p:sp>
        <p:nvSpPr>
          <p:cNvPr id="4" name="Textfeld 3">
            <a:extLst>
              <a:ext uri="{FF2B5EF4-FFF2-40B4-BE49-F238E27FC236}">
                <a16:creationId xmlns:a16="http://schemas.microsoft.com/office/drawing/2014/main" id="{875C8B70-20D4-C558-8D13-DA8ACCE80072}"/>
              </a:ext>
            </a:extLst>
          </p:cNvPr>
          <p:cNvSpPr txBox="1"/>
          <p:nvPr/>
        </p:nvSpPr>
        <p:spPr>
          <a:xfrm>
            <a:off x="640080" y="4739090"/>
            <a:ext cx="4572000" cy="338554"/>
          </a:xfrm>
          <a:prstGeom prst="rect">
            <a:avLst/>
          </a:prstGeom>
          <a:noFill/>
        </p:spPr>
        <p:txBody>
          <a:bodyPr wrap="square">
            <a:spAutoFit/>
          </a:bodyPr>
          <a:lstStyle/>
          <a:p>
            <a:r>
              <a:rPr lang="de-DE" sz="800">
                <a:hlinkClick r:id="rId2"/>
              </a:rPr>
              <a:t>hauptsaaten.de</a:t>
            </a:r>
            <a:r>
              <a:rPr lang="de-DE" sz="800"/>
              <a:t>; </a:t>
            </a:r>
            <a:r>
              <a:rPr lang="de-DE" sz="800">
                <a:hlinkClick r:id="rId3"/>
              </a:rPr>
              <a:t>hafer-die-alleskoerner.de</a:t>
            </a:r>
            <a:r>
              <a:rPr lang="de-DE" sz="800"/>
              <a:t>; Reiner, L. &amp; Deutsche Landwirtschafts-Gesellschaft (Hrsg.). (1983). </a:t>
            </a:r>
            <a:r>
              <a:rPr lang="de-DE" sz="800" i="1"/>
              <a:t>Hafer aktuell</a:t>
            </a:r>
            <a:r>
              <a:rPr lang="de-DE" sz="800"/>
              <a:t>. DLG-Verl.</a:t>
            </a:r>
          </a:p>
        </p:txBody>
      </p:sp>
    </p:spTree>
    <p:extLst>
      <p:ext uri="{BB962C8B-B14F-4D97-AF65-F5344CB8AC3E}">
        <p14:creationId xmlns:p14="http://schemas.microsoft.com/office/powerpoint/2010/main" val="428289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F89EBA4B-9F67-425B-F8B4-CBACA5065210}"/>
              </a:ext>
            </a:extLst>
          </p:cNvPr>
          <p:cNvSpPr>
            <a:spLocks noGrp="1"/>
          </p:cNvSpPr>
          <p:nvPr>
            <p:ph type="body" sz="quarter" idx="12"/>
          </p:nvPr>
        </p:nvSpPr>
        <p:spPr/>
        <p:txBody>
          <a:bodyPr/>
          <a:lstStyle/>
          <a:p>
            <a:r>
              <a:rPr lang="de-DE"/>
              <a:t>Vielen Dank für die Aufmerksamkeit</a:t>
            </a:r>
          </a:p>
        </p:txBody>
      </p:sp>
    </p:spTree>
    <p:extLst>
      <p:ext uri="{BB962C8B-B14F-4D97-AF65-F5344CB8AC3E}">
        <p14:creationId xmlns:p14="http://schemas.microsoft.com/office/powerpoint/2010/main" val="2166916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82F41CE-7AC4-178B-1A96-5331EC46EFEB}"/>
              </a:ext>
            </a:extLst>
          </p:cNvPr>
          <p:cNvSpPr>
            <a:spLocks noGrp="1"/>
          </p:cNvSpPr>
          <p:nvPr>
            <p:ph type="body" sz="quarter" idx="12"/>
          </p:nvPr>
        </p:nvSpPr>
        <p:spPr/>
        <p:txBody>
          <a:bodyPr/>
          <a:lstStyle/>
          <a:p>
            <a:r>
              <a:rPr lang="de-DE"/>
              <a:t>Hafer: Herkunft</a:t>
            </a:r>
          </a:p>
        </p:txBody>
      </p:sp>
      <p:sp>
        <p:nvSpPr>
          <p:cNvPr id="3" name="Textplatzhalter 2">
            <a:extLst>
              <a:ext uri="{FF2B5EF4-FFF2-40B4-BE49-F238E27FC236}">
                <a16:creationId xmlns:a16="http://schemas.microsoft.com/office/drawing/2014/main" id="{C5C91615-37DD-D365-069D-D34EE6BEC623}"/>
              </a:ext>
            </a:extLst>
          </p:cNvPr>
          <p:cNvSpPr>
            <a:spLocks noGrp="1"/>
          </p:cNvSpPr>
          <p:nvPr>
            <p:ph type="body" sz="quarter" idx="13"/>
          </p:nvPr>
        </p:nvSpPr>
        <p:spPr/>
        <p:txBody>
          <a:bodyPr/>
          <a:lstStyle/>
          <a:p>
            <a:r>
              <a:rPr lang="de-DE"/>
              <a:t>Die meisten Wild-Arten der Avena- Gattung finden sich in Makronesien, Nordafrika, Spanien, im Mittelmeerraum und Vorderasien</a:t>
            </a:r>
          </a:p>
          <a:p>
            <a:r>
              <a:rPr lang="de-DE"/>
              <a:t>Saat-Hafer (</a:t>
            </a:r>
            <a:r>
              <a:rPr lang="de-DE" i="1"/>
              <a:t>Avena sativa</a:t>
            </a:r>
            <a:r>
              <a:rPr lang="de-DE"/>
              <a:t>) stammt aus dem fruchtbaren Halbmond</a:t>
            </a:r>
          </a:p>
          <a:p>
            <a:r>
              <a:rPr lang="de-DE"/>
              <a:t>Erste Verarbeitung von Mehl nachgewiesen in Süd-Italien – Hafer</a:t>
            </a:r>
          </a:p>
          <a:p>
            <a:r>
              <a:rPr lang="de-DE"/>
              <a:t>Verbreitung als Sekundärgetreide</a:t>
            </a:r>
          </a:p>
          <a:p>
            <a:endParaRPr lang="de-DE"/>
          </a:p>
        </p:txBody>
      </p:sp>
      <p:sp>
        <p:nvSpPr>
          <p:cNvPr id="4" name="Textfeld 3">
            <a:extLst>
              <a:ext uri="{FF2B5EF4-FFF2-40B4-BE49-F238E27FC236}">
                <a16:creationId xmlns:a16="http://schemas.microsoft.com/office/drawing/2014/main" id="{37B0ECA1-878B-ACA0-CAB1-151AFDC89D13}"/>
              </a:ext>
            </a:extLst>
          </p:cNvPr>
          <p:cNvSpPr txBox="1"/>
          <p:nvPr/>
        </p:nvSpPr>
        <p:spPr>
          <a:xfrm>
            <a:off x="444592" y="4804946"/>
            <a:ext cx="8487916" cy="338554"/>
          </a:xfrm>
          <a:prstGeom prst="rect">
            <a:avLst/>
          </a:prstGeom>
          <a:noFill/>
        </p:spPr>
        <p:txBody>
          <a:bodyPr wrap="square" rtlCol="0">
            <a:spAutoFit/>
          </a:bodyPr>
          <a:lstStyle/>
          <a:p>
            <a:r>
              <a:rPr lang="de-DE" sz="800"/>
              <a:t>Quellen: </a:t>
            </a:r>
            <a:r>
              <a:rPr lang="de-DE" sz="800">
                <a:hlinkClick r:id="rId2"/>
              </a:rPr>
              <a:t>kew.org</a:t>
            </a:r>
            <a:r>
              <a:rPr lang="de-DE" sz="800"/>
              <a:t>; Mariotti Lippi, M., Foggi, B., Aranguren, B., Ronchitelli, A., &amp; Revedin, A. (2015). Multistep food plant processing at Grotta Paglicci (Southern Italy) around 32,600 cal B.P. </a:t>
            </a:r>
            <a:r>
              <a:rPr lang="de-DE" sz="800" i="1"/>
              <a:t>Proceedings of the National Academy of Sciences</a:t>
            </a:r>
            <a:r>
              <a:rPr lang="de-DE" sz="800"/>
              <a:t>, </a:t>
            </a:r>
            <a:r>
              <a:rPr lang="de-DE" sz="800" i="1"/>
              <a:t>112</a:t>
            </a:r>
            <a:r>
              <a:rPr lang="de-DE" sz="800"/>
              <a:t>(39), 12075–12080. </a:t>
            </a:r>
            <a:r>
              <a:rPr lang="de-DE" sz="800">
                <a:hlinkClick r:id="rId3"/>
              </a:rPr>
              <a:t>https://doi.org/10.1073/pnas.1505213112</a:t>
            </a:r>
            <a:endParaRPr lang="de-DE" sz="800"/>
          </a:p>
        </p:txBody>
      </p:sp>
    </p:spTree>
    <p:extLst>
      <p:ext uri="{BB962C8B-B14F-4D97-AF65-F5344CB8AC3E}">
        <p14:creationId xmlns:p14="http://schemas.microsoft.com/office/powerpoint/2010/main" val="199513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itel">
  <a:themeElements>
    <a:clrScheme name="HSWT neu">
      <a:dk1>
        <a:srgbClr val="000000"/>
      </a:dk1>
      <a:lt1>
        <a:srgbClr val="FFFFFF"/>
      </a:lt1>
      <a:dk2>
        <a:srgbClr val="797979"/>
      </a:dk2>
      <a:lt2>
        <a:srgbClr val="DBEFF9"/>
      </a:lt2>
      <a:accent1>
        <a:srgbClr val="79B800"/>
      </a:accent1>
      <a:accent2>
        <a:srgbClr val="C6DC9A"/>
      </a:accent2>
      <a:accent3>
        <a:srgbClr val="006938"/>
      </a:accent3>
      <a:accent4>
        <a:srgbClr val="79B800"/>
      </a:accent4>
      <a:accent5>
        <a:srgbClr val="2856A2"/>
      </a:accent5>
      <a:accent6>
        <a:srgbClr val="2856A2"/>
      </a:accent6>
      <a:hlink>
        <a:srgbClr val="C8D100"/>
      </a:hlink>
      <a:folHlink>
        <a:srgbClr val="D0DF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SWT Praesentation" id="{5BA3272A-F917-F348-B7DD-F8D0F7F48FE5}" vid="{B91CD663-86C6-BF43-91FF-FDBBE35942C2}"/>
    </a:ext>
  </a:extLst>
</a:theme>
</file>

<file path=ppt/theme/theme2.xml><?xml version="1.0" encoding="utf-8"?>
<a:theme xmlns:a="http://schemas.openxmlformats.org/drawingml/2006/main" name="1_Inhalt">
  <a:themeElements>
    <a:clrScheme name="HSWT neu">
      <a:dk1>
        <a:srgbClr val="000000"/>
      </a:dk1>
      <a:lt1>
        <a:srgbClr val="FFFFFF"/>
      </a:lt1>
      <a:dk2>
        <a:srgbClr val="797979"/>
      </a:dk2>
      <a:lt2>
        <a:srgbClr val="DBEFF9"/>
      </a:lt2>
      <a:accent1>
        <a:srgbClr val="79B800"/>
      </a:accent1>
      <a:accent2>
        <a:srgbClr val="C6DC9A"/>
      </a:accent2>
      <a:accent3>
        <a:srgbClr val="006938"/>
      </a:accent3>
      <a:accent4>
        <a:srgbClr val="79B800"/>
      </a:accent4>
      <a:accent5>
        <a:srgbClr val="2856A2"/>
      </a:accent5>
      <a:accent6>
        <a:srgbClr val="2856A2"/>
      </a:accent6>
      <a:hlink>
        <a:srgbClr val="C8D100"/>
      </a:hlink>
      <a:folHlink>
        <a:srgbClr val="D0DF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2300" dirty="0" smtClean="0"/>
        </a:defPPr>
      </a:lstStyle>
    </a:txDef>
  </a:objectDefaults>
  <a:extraClrSchemeLst/>
  <a:extLst>
    <a:ext uri="{05A4C25C-085E-4340-85A3-A5531E510DB2}">
      <thm15:themeFamily xmlns:thm15="http://schemas.microsoft.com/office/thememl/2012/main" name="HSWT Praesentation" id="{5BA3272A-F917-F348-B7DD-F8D0F7F48FE5}" vid="{E6AD0D03-CFAB-8943-8FB4-BD6007673668}"/>
    </a:ext>
  </a:extLst>
</a:theme>
</file>

<file path=ppt/theme/theme3.xml><?xml version="1.0" encoding="utf-8"?>
<a:theme xmlns:a="http://schemas.openxmlformats.org/drawingml/2006/main" name="Trennseite">
  <a:themeElements>
    <a:clrScheme name="HSWT neu">
      <a:dk1>
        <a:srgbClr val="000000"/>
      </a:dk1>
      <a:lt1>
        <a:srgbClr val="FFFFFF"/>
      </a:lt1>
      <a:dk2>
        <a:srgbClr val="797979"/>
      </a:dk2>
      <a:lt2>
        <a:srgbClr val="DBEFF9"/>
      </a:lt2>
      <a:accent1>
        <a:srgbClr val="79B800"/>
      </a:accent1>
      <a:accent2>
        <a:srgbClr val="C6DC9A"/>
      </a:accent2>
      <a:accent3>
        <a:srgbClr val="006938"/>
      </a:accent3>
      <a:accent4>
        <a:srgbClr val="79B800"/>
      </a:accent4>
      <a:accent5>
        <a:srgbClr val="2856A2"/>
      </a:accent5>
      <a:accent6>
        <a:srgbClr val="2856A2"/>
      </a:accent6>
      <a:hlink>
        <a:srgbClr val="C8D100"/>
      </a:hlink>
      <a:folHlink>
        <a:srgbClr val="D0DF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SWT Praesentation" id="{5BA3272A-F917-F348-B7DD-F8D0F7F48FE5}" vid="{5801A3E6-4283-144A-95B4-B49742BE2628}"/>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HSWT_Praesentation</Template>
  <TotalTime>0</TotalTime>
  <Words>3474</Words>
  <Application>Microsoft Office PowerPoint</Application>
  <PresentationFormat>Bildschirmpräsentation (16:9)</PresentationFormat>
  <Paragraphs>578</Paragraphs>
  <Slides>81</Slides>
  <Notes>1</Notes>
  <HiddenSlides>0</HiddenSlides>
  <MMClips>0</MMClips>
  <ScaleCrop>false</ScaleCrop>
  <HeadingPairs>
    <vt:vector size="6" baseType="variant">
      <vt:variant>
        <vt:lpstr>Verwendete Schriftarten</vt:lpstr>
      </vt:variant>
      <vt:variant>
        <vt:i4>5</vt:i4>
      </vt:variant>
      <vt:variant>
        <vt:lpstr>Design</vt:lpstr>
      </vt:variant>
      <vt:variant>
        <vt:i4>3</vt:i4>
      </vt:variant>
      <vt:variant>
        <vt:lpstr>Folientitel</vt:lpstr>
      </vt:variant>
      <vt:variant>
        <vt:i4>81</vt:i4>
      </vt:variant>
    </vt:vector>
  </HeadingPairs>
  <TitlesOfParts>
    <vt:vector size="89" baseType="lpstr">
      <vt:lpstr>Aptos Narrow</vt:lpstr>
      <vt:lpstr>Arial</vt:lpstr>
      <vt:lpstr>Calibri</vt:lpstr>
      <vt:lpstr>Lucida Grande</vt:lpstr>
      <vt:lpstr>Wingdings</vt:lpstr>
      <vt:lpstr>Titel</vt:lpstr>
      <vt:lpstr>1_Inhalt</vt:lpstr>
      <vt:lpstr>Trennseite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HSWT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Carl-Philipp Federolf</dc:creator>
  <cp:lastModifiedBy>cpf - hswt</cp:lastModifiedBy>
  <cp:revision>251</cp:revision>
  <cp:lastPrinted>2019-07-30T12:26:49Z</cp:lastPrinted>
  <dcterms:created xsi:type="dcterms:W3CDTF">2025-03-07T09:51:44Z</dcterms:created>
  <dcterms:modified xsi:type="dcterms:W3CDTF">2025-11-23T17:01:26Z</dcterms:modified>
</cp:coreProperties>
</file>