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687" r:id="rId2"/>
    <p:sldMasterId id="2147483654" r:id="rId3"/>
    <p:sldMasterId id="2147483705" r:id="rId4"/>
    <p:sldMasterId id="2147483743" r:id="rId5"/>
    <p:sldMasterId id="2147483761" r:id="rId6"/>
  </p:sldMasterIdLst>
  <p:notesMasterIdLst>
    <p:notesMasterId r:id="rId93"/>
  </p:notesMasterIdLst>
  <p:handoutMasterIdLst>
    <p:handoutMasterId r:id="rId94"/>
  </p:handoutMasterIdLst>
  <p:sldIdLst>
    <p:sldId id="643" r:id="rId7"/>
    <p:sldId id="337" r:id="rId8"/>
    <p:sldId id="316" r:id="rId9"/>
    <p:sldId id="318" r:id="rId10"/>
    <p:sldId id="346" r:id="rId11"/>
    <p:sldId id="630" r:id="rId12"/>
    <p:sldId id="353" r:id="rId13"/>
    <p:sldId id="631" r:id="rId14"/>
    <p:sldId id="352" r:id="rId15"/>
    <p:sldId id="626" r:id="rId16"/>
    <p:sldId id="361" r:id="rId17"/>
    <p:sldId id="355" r:id="rId18"/>
    <p:sldId id="633" r:id="rId19"/>
    <p:sldId id="349" r:id="rId20"/>
    <p:sldId id="348" r:id="rId21"/>
    <p:sldId id="634" r:id="rId22"/>
    <p:sldId id="347" r:id="rId23"/>
    <p:sldId id="363" r:id="rId24"/>
    <p:sldId id="619" r:id="rId25"/>
    <p:sldId id="408" r:id="rId26"/>
    <p:sldId id="592" r:id="rId27"/>
    <p:sldId id="357" r:id="rId28"/>
    <p:sldId id="351" r:id="rId29"/>
    <p:sldId id="616" r:id="rId30"/>
    <p:sldId id="358" r:id="rId31"/>
    <p:sldId id="364" r:id="rId32"/>
    <p:sldId id="369" r:id="rId33"/>
    <p:sldId id="609" r:id="rId34"/>
    <p:sldId id="635" r:id="rId35"/>
    <p:sldId id="367" r:id="rId36"/>
    <p:sldId id="366" r:id="rId37"/>
    <p:sldId id="371" r:id="rId38"/>
    <p:sldId id="373" r:id="rId39"/>
    <p:sldId id="602" r:id="rId40"/>
    <p:sldId id="611" r:id="rId41"/>
    <p:sldId id="613" r:id="rId42"/>
    <p:sldId id="614" r:id="rId43"/>
    <p:sldId id="376" r:id="rId44"/>
    <p:sldId id="401" r:id="rId45"/>
    <p:sldId id="377" r:id="rId46"/>
    <p:sldId id="403" r:id="rId47"/>
    <p:sldId id="404" r:id="rId48"/>
    <p:sldId id="597" r:id="rId49"/>
    <p:sldId id="372" r:id="rId50"/>
    <p:sldId id="378" r:id="rId51"/>
    <p:sldId id="379" r:id="rId52"/>
    <p:sldId id="380" r:id="rId53"/>
    <p:sldId id="381" r:id="rId54"/>
    <p:sldId id="382" r:id="rId55"/>
    <p:sldId id="557" r:id="rId56"/>
    <p:sldId id="383" r:id="rId57"/>
    <p:sldId id="548" r:id="rId58"/>
    <p:sldId id="577" r:id="rId59"/>
    <p:sldId id="385" r:id="rId60"/>
    <p:sldId id="400" r:id="rId61"/>
    <p:sldId id="411" r:id="rId62"/>
    <p:sldId id="563" r:id="rId63"/>
    <p:sldId id="561" r:id="rId64"/>
    <p:sldId id="565" r:id="rId65"/>
    <p:sldId id="399" r:id="rId66"/>
    <p:sldId id="621" r:id="rId67"/>
    <p:sldId id="595" r:id="rId68"/>
    <p:sldId id="636" r:id="rId69"/>
    <p:sldId id="601" r:id="rId70"/>
    <p:sldId id="263" r:id="rId71"/>
    <p:sldId id="389" r:id="rId72"/>
    <p:sldId id="390" r:id="rId73"/>
    <p:sldId id="391" r:id="rId74"/>
    <p:sldId id="392" r:id="rId75"/>
    <p:sldId id="393" r:id="rId76"/>
    <p:sldId id="556" r:id="rId77"/>
    <p:sldId id="586" r:id="rId78"/>
    <p:sldId id="560" r:id="rId79"/>
    <p:sldId id="637" r:id="rId80"/>
    <p:sldId id="638" r:id="rId81"/>
    <p:sldId id="564" r:id="rId82"/>
    <p:sldId id="639" r:id="rId83"/>
    <p:sldId id="566" r:id="rId84"/>
    <p:sldId id="567" r:id="rId85"/>
    <p:sldId id="568" r:id="rId86"/>
    <p:sldId id="569" r:id="rId87"/>
    <p:sldId id="640" r:id="rId88"/>
    <p:sldId id="571" r:id="rId89"/>
    <p:sldId id="641" r:id="rId90"/>
    <p:sldId id="642" r:id="rId91"/>
    <p:sldId id="575" r:id="rId92"/>
  </p:sldIdLst>
  <p:sldSz cx="9144000" cy="5143500" type="screen16x9"/>
  <p:notesSz cx="6858000" cy="9144000"/>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Titelfolie" id="{2DECB533-2DEF-1944-98A3-789A684D1CFE}">
          <p14:sldIdLst/>
        </p14:section>
        <p14:section name="Gliederung" id="{23165297-BB6F-443C-8D0E-FF72AA648A98}">
          <p14:sldIdLst>
            <p14:sldId id="643"/>
            <p14:sldId id="337"/>
            <p14:sldId id="316"/>
            <p14:sldId id="318"/>
            <p14:sldId id="346"/>
            <p14:sldId id="630"/>
            <p14:sldId id="353"/>
            <p14:sldId id="631"/>
            <p14:sldId id="352"/>
            <p14:sldId id="626"/>
            <p14:sldId id="361"/>
            <p14:sldId id="355"/>
            <p14:sldId id="633"/>
            <p14:sldId id="349"/>
            <p14:sldId id="348"/>
            <p14:sldId id="634"/>
            <p14:sldId id="347"/>
            <p14:sldId id="363"/>
            <p14:sldId id="619"/>
            <p14:sldId id="408"/>
            <p14:sldId id="592"/>
            <p14:sldId id="357"/>
            <p14:sldId id="351"/>
            <p14:sldId id="616"/>
            <p14:sldId id="358"/>
            <p14:sldId id="364"/>
            <p14:sldId id="369"/>
            <p14:sldId id="609"/>
            <p14:sldId id="635"/>
            <p14:sldId id="367"/>
            <p14:sldId id="366"/>
            <p14:sldId id="371"/>
            <p14:sldId id="373"/>
            <p14:sldId id="602"/>
            <p14:sldId id="611"/>
            <p14:sldId id="613"/>
            <p14:sldId id="614"/>
            <p14:sldId id="376"/>
            <p14:sldId id="401"/>
            <p14:sldId id="377"/>
            <p14:sldId id="403"/>
            <p14:sldId id="404"/>
            <p14:sldId id="597"/>
            <p14:sldId id="372"/>
            <p14:sldId id="378"/>
            <p14:sldId id="379"/>
            <p14:sldId id="380"/>
            <p14:sldId id="381"/>
            <p14:sldId id="382"/>
            <p14:sldId id="557"/>
            <p14:sldId id="383"/>
            <p14:sldId id="548"/>
            <p14:sldId id="577"/>
            <p14:sldId id="385"/>
            <p14:sldId id="400"/>
            <p14:sldId id="411"/>
            <p14:sldId id="563"/>
            <p14:sldId id="561"/>
            <p14:sldId id="565"/>
            <p14:sldId id="399"/>
            <p14:sldId id="621"/>
            <p14:sldId id="595"/>
            <p14:sldId id="636"/>
            <p14:sldId id="601"/>
            <p14:sldId id="263"/>
            <p14:sldId id="389"/>
            <p14:sldId id="390"/>
            <p14:sldId id="391"/>
            <p14:sldId id="392"/>
            <p14:sldId id="393"/>
            <p14:sldId id="556"/>
            <p14:sldId id="586"/>
            <p14:sldId id="560"/>
            <p14:sldId id="637"/>
            <p14:sldId id="638"/>
            <p14:sldId id="564"/>
            <p14:sldId id="639"/>
            <p14:sldId id="566"/>
            <p14:sldId id="567"/>
            <p14:sldId id="568"/>
            <p14:sldId id="569"/>
            <p14:sldId id="640"/>
            <p14:sldId id="571"/>
            <p14:sldId id="641"/>
            <p14:sldId id="642"/>
            <p14:sldId id="575"/>
          </p14:sldIdLst>
        </p14:section>
        <p14:section name="Quellen" id="{A7C49EA9-84DA-438C-BD02-F70070B6B0C2}">
          <p14:sldIdLst/>
        </p14:section>
      </p14:sectionLst>
    </p:ext>
    <p:ext uri="{EFAFB233-063F-42B5-8137-9DF3F51BA10A}">
      <p15:sldGuideLst xmlns:p15="http://schemas.microsoft.com/office/powerpoint/2012/main">
        <p15:guide id="1" orient="horz" pos="3140" userDrawn="1">
          <p15:clr>
            <a:srgbClr val="A4A3A4"/>
          </p15:clr>
        </p15:guide>
        <p15:guide id="2" pos="612">
          <p15:clr>
            <a:srgbClr val="A4A3A4"/>
          </p15:clr>
        </p15:guide>
        <p15:guide id="3" pos="5329">
          <p15:clr>
            <a:srgbClr val="A4A3A4"/>
          </p15:clr>
        </p15:guide>
        <p15:guide id="4" orient="horz" pos="1166">
          <p15:clr>
            <a:srgbClr val="A4A3A4"/>
          </p15:clr>
        </p15:guide>
        <p15:guide id="5" pos="2971">
          <p15:clr>
            <a:srgbClr val="A4A3A4"/>
          </p15:clr>
        </p15:guide>
        <p15:guide id="6" pos="2835">
          <p15:clr>
            <a:srgbClr val="A4A3A4"/>
          </p15:clr>
        </p15:guide>
        <p15:guide id="7" pos="3107">
          <p15:clr>
            <a:srgbClr val="A4A3A4"/>
          </p15:clr>
        </p15:guide>
        <p15:guide id="8" orient="horz" pos="2890" userDrawn="1">
          <p15:clr>
            <a:srgbClr val="A4A3A4"/>
          </p15:clr>
        </p15:guide>
        <p15:guide id="9" orient="horz" pos="2777" userDrawn="1">
          <p15:clr>
            <a:srgbClr val="A4A3A4"/>
          </p15:clr>
        </p15:guide>
        <p15:guide id="10" orient="horz" pos="7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800"/>
    <a:srgbClr val="FFFFFF"/>
    <a:srgbClr val="797979"/>
    <a:srgbClr val="7AB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7" autoAdjust="0"/>
    <p:restoredTop sz="95137" autoAdjust="0"/>
  </p:normalViewPr>
  <p:slideViewPr>
    <p:cSldViewPr snapToGrid="0" showGuides="1">
      <p:cViewPr varScale="1">
        <p:scale>
          <a:sx n="93" d="100"/>
          <a:sy n="93" d="100"/>
        </p:scale>
        <p:origin x="352" y="56"/>
      </p:cViewPr>
      <p:guideLst>
        <p:guide orient="horz" pos="3140"/>
        <p:guide pos="612"/>
        <p:guide pos="5329"/>
        <p:guide orient="horz" pos="1166"/>
        <p:guide pos="2971"/>
        <p:guide pos="2835"/>
        <p:guide pos="3107"/>
        <p:guide orient="horz" pos="2890"/>
        <p:guide orient="horz" pos="2777"/>
        <p:guide orient="horz" pos="7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2" d="100"/>
          <a:sy n="62" d="100"/>
        </p:scale>
        <p:origin x="3342"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presProps" Target="pres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notesMaster" Target="notesMasters/notesMaster1.xml"/><Relationship Id="rId9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e-DE" dirty="0"/>
              <a:t>Leistung</a:t>
            </a:r>
            <a:r>
              <a:rPr lang="de-DE" baseline="0" dirty="0"/>
              <a:t> und Verlust</a:t>
            </a:r>
            <a:endParaRPr lang="de-DE"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strRef>
              <c:f>Tabelle1!$B$1</c:f>
              <c:strCache>
                <c:ptCount val="1"/>
                <c:pt idx="0">
                  <c:v>Schüttler-MD</c:v>
                </c:pt>
              </c:strCache>
            </c:strRef>
          </c:tx>
          <c:spPr>
            <a:ln w="28575" cap="rnd">
              <a:solidFill>
                <a:schemeClr val="tx2"/>
              </a:solidFill>
              <a:round/>
            </a:ln>
            <a:effectLst/>
          </c:spPr>
          <c:marker>
            <c:symbol val="none"/>
          </c:marker>
          <c:cat>
            <c:numRef>
              <c:f>Tabelle1!$A$2:$A$11</c:f>
              <c:numCache>
                <c:formatCode>General</c:formatCode>
                <c:ptCount val="10"/>
                <c:pt idx="0">
                  <c:v>10</c:v>
                </c:pt>
                <c:pt idx="2">
                  <c:v>20</c:v>
                </c:pt>
                <c:pt idx="4">
                  <c:v>30</c:v>
                </c:pt>
                <c:pt idx="6">
                  <c:v>40</c:v>
                </c:pt>
                <c:pt idx="8">
                  <c:v>50</c:v>
                </c:pt>
              </c:numCache>
            </c:numRef>
          </c:cat>
          <c:val>
            <c:numRef>
              <c:f>Tabelle1!$B$2:$B$11</c:f>
              <c:numCache>
                <c:formatCode>General</c:formatCode>
                <c:ptCount val="10"/>
                <c:pt idx="0">
                  <c:v>0.3</c:v>
                </c:pt>
                <c:pt idx="1">
                  <c:v>0.36</c:v>
                </c:pt>
                <c:pt idx="2">
                  <c:v>0.44</c:v>
                </c:pt>
                <c:pt idx="3">
                  <c:v>0.75</c:v>
                </c:pt>
                <c:pt idx="4">
                  <c:v>1.5</c:v>
                </c:pt>
                <c:pt idx="5">
                  <c:v>2.5</c:v>
                </c:pt>
                <c:pt idx="6">
                  <c:v>3.5</c:v>
                </c:pt>
              </c:numCache>
            </c:numRef>
          </c:val>
          <c:smooth val="1"/>
          <c:extLst>
            <c:ext xmlns:c16="http://schemas.microsoft.com/office/drawing/2014/chart" uri="{C3380CC4-5D6E-409C-BE32-E72D297353CC}">
              <c16:uniqueId val="{00000000-243F-4C70-BF6C-D9AFF51A87E3}"/>
            </c:ext>
          </c:extLst>
        </c:ser>
        <c:ser>
          <c:idx val="1"/>
          <c:order val="1"/>
          <c:tx>
            <c:strRef>
              <c:f>Tabelle1!$C$1</c:f>
              <c:strCache>
                <c:ptCount val="1"/>
                <c:pt idx="0">
                  <c:v>Hybrid-MD</c:v>
                </c:pt>
              </c:strCache>
            </c:strRef>
          </c:tx>
          <c:spPr>
            <a:ln w="28575" cap="rnd">
              <a:solidFill>
                <a:srgbClr val="00B050"/>
              </a:solidFill>
              <a:round/>
            </a:ln>
            <a:effectLst/>
          </c:spPr>
          <c:marker>
            <c:symbol val="none"/>
          </c:marker>
          <c:cat>
            <c:numRef>
              <c:f>Tabelle1!$A$2:$A$11</c:f>
              <c:numCache>
                <c:formatCode>General</c:formatCode>
                <c:ptCount val="10"/>
                <c:pt idx="0">
                  <c:v>10</c:v>
                </c:pt>
                <c:pt idx="2">
                  <c:v>20</c:v>
                </c:pt>
                <c:pt idx="4">
                  <c:v>30</c:v>
                </c:pt>
                <c:pt idx="6">
                  <c:v>40</c:v>
                </c:pt>
                <c:pt idx="8">
                  <c:v>50</c:v>
                </c:pt>
              </c:numCache>
            </c:numRef>
          </c:cat>
          <c:val>
            <c:numRef>
              <c:f>Tabelle1!$C$2:$C$11</c:f>
              <c:numCache>
                <c:formatCode>General</c:formatCode>
                <c:ptCount val="10"/>
                <c:pt idx="0">
                  <c:v>0.27</c:v>
                </c:pt>
                <c:pt idx="1">
                  <c:v>0.38</c:v>
                </c:pt>
                <c:pt idx="2">
                  <c:v>0.48</c:v>
                </c:pt>
                <c:pt idx="3">
                  <c:v>0.65</c:v>
                </c:pt>
                <c:pt idx="4">
                  <c:v>1</c:v>
                </c:pt>
                <c:pt idx="5">
                  <c:v>1.5</c:v>
                </c:pt>
                <c:pt idx="6">
                  <c:v>2.1</c:v>
                </c:pt>
                <c:pt idx="7">
                  <c:v>2.7519999999999998</c:v>
                </c:pt>
                <c:pt idx="8">
                  <c:v>3.5</c:v>
                </c:pt>
              </c:numCache>
            </c:numRef>
          </c:val>
          <c:smooth val="1"/>
          <c:extLst>
            <c:ext xmlns:c16="http://schemas.microsoft.com/office/drawing/2014/chart" uri="{C3380CC4-5D6E-409C-BE32-E72D297353CC}">
              <c16:uniqueId val="{00000001-243F-4C70-BF6C-D9AFF51A87E3}"/>
            </c:ext>
          </c:extLst>
        </c:ser>
        <c:ser>
          <c:idx val="2"/>
          <c:order val="2"/>
          <c:tx>
            <c:strRef>
              <c:f>Tabelle1!$D$1</c:f>
              <c:strCache>
                <c:ptCount val="1"/>
                <c:pt idx="0">
                  <c:v>Axial-MD</c:v>
                </c:pt>
              </c:strCache>
            </c:strRef>
          </c:tx>
          <c:spPr>
            <a:ln w="28575" cap="rnd">
              <a:solidFill>
                <a:srgbClr val="FF0000"/>
              </a:solidFill>
              <a:round/>
            </a:ln>
            <a:effectLst/>
          </c:spPr>
          <c:marker>
            <c:symbol val="none"/>
          </c:marker>
          <c:cat>
            <c:numRef>
              <c:f>Tabelle1!$A$2:$A$11</c:f>
              <c:numCache>
                <c:formatCode>General</c:formatCode>
                <c:ptCount val="10"/>
                <c:pt idx="0">
                  <c:v>10</c:v>
                </c:pt>
                <c:pt idx="2">
                  <c:v>20</c:v>
                </c:pt>
                <c:pt idx="4">
                  <c:v>30</c:v>
                </c:pt>
                <c:pt idx="6">
                  <c:v>40</c:v>
                </c:pt>
                <c:pt idx="8">
                  <c:v>50</c:v>
                </c:pt>
              </c:numCache>
            </c:numRef>
          </c:cat>
          <c:val>
            <c:numRef>
              <c:f>Tabelle1!$D$2:$D$11</c:f>
              <c:numCache>
                <c:formatCode>General</c:formatCode>
                <c:ptCount val="10"/>
                <c:pt idx="0">
                  <c:v>0.35</c:v>
                </c:pt>
                <c:pt idx="1">
                  <c:v>0.41</c:v>
                </c:pt>
                <c:pt idx="2">
                  <c:v>0.47</c:v>
                </c:pt>
                <c:pt idx="3">
                  <c:v>0.57999999999999996</c:v>
                </c:pt>
                <c:pt idx="4">
                  <c:v>0.8</c:v>
                </c:pt>
                <c:pt idx="5">
                  <c:v>1.1000000000000001</c:v>
                </c:pt>
                <c:pt idx="6">
                  <c:v>1.4</c:v>
                </c:pt>
                <c:pt idx="7">
                  <c:v>1.85</c:v>
                </c:pt>
                <c:pt idx="8">
                  <c:v>2.4</c:v>
                </c:pt>
                <c:pt idx="9">
                  <c:v>3</c:v>
                </c:pt>
              </c:numCache>
            </c:numRef>
          </c:val>
          <c:smooth val="1"/>
          <c:extLst>
            <c:ext xmlns:c16="http://schemas.microsoft.com/office/drawing/2014/chart" uri="{C3380CC4-5D6E-409C-BE32-E72D297353CC}">
              <c16:uniqueId val="{00000002-243F-4C70-BF6C-D9AFF51A87E3}"/>
            </c:ext>
          </c:extLst>
        </c:ser>
        <c:dLbls>
          <c:showLegendKey val="0"/>
          <c:showVal val="0"/>
          <c:showCatName val="0"/>
          <c:showSerName val="0"/>
          <c:showPercent val="0"/>
          <c:showBubbleSize val="0"/>
        </c:dLbls>
        <c:smooth val="0"/>
        <c:axId val="150954368"/>
        <c:axId val="150955904"/>
      </c:lineChart>
      <c:catAx>
        <c:axId val="150954368"/>
        <c:scaling>
          <c:orientation val="minMax"/>
        </c:scaling>
        <c:delete val="0"/>
        <c:axPos val="b"/>
        <c:numFmt formatCode="#,##0_);\(#,##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50" b="0" i="0" u="none" strike="noStrike" kern="1200" baseline="0">
                <a:solidFill>
                  <a:schemeClr val="tx1"/>
                </a:solidFill>
                <a:latin typeface="+mn-lt"/>
                <a:ea typeface="+mn-ea"/>
                <a:cs typeface="+mn-cs"/>
              </a:defRPr>
            </a:pPr>
            <a:endParaRPr lang="de-DE"/>
          </a:p>
        </c:txPr>
        <c:crossAx val="150955904"/>
        <c:crosses val="autoZero"/>
        <c:auto val="1"/>
        <c:lblAlgn val="ctr"/>
        <c:lblOffset val="100"/>
        <c:noMultiLvlLbl val="0"/>
      </c:catAx>
      <c:valAx>
        <c:axId val="1509559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50954368"/>
        <c:crosses val="autoZero"/>
        <c:crossBetween val="between"/>
      </c:valAx>
      <c:spPr>
        <a:noFill/>
        <a:ln>
          <a:noFill/>
        </a:ln>
        <a:effectLst/>
      </c:spPr>
    </c:plotArea>
    <c:legend>
      <c:legendPos val="b"/>
      <c:layout>
        <c:manualLayout>
          <c:xMode val="edge"/>
          <c:yMode val="edge"/>
          <c:x val="0.11108715029602102"/>
          <c:y val="0.93469314507456758"/>
          <c:w val="0.54824803977443648"/>
          <c:h val="5.613526028349107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939F028-D89F-C046-822F-837811D2D458}"/>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9703030-51C4-C344-99E7-B14DFD7502A3}"/>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4B33F08E-1E37-7145-A622-D3E39134B2B1}" type="datetimeFigureOut">
              <a:rPr lang="de-DE" smtClean="0"/>
              <a:t>03.07.2026</a:t>
            </a:fld>
            <a:endParaRPr lang="de-DE"/>
          </a:p>
        </p:txBody>
      </p:sp>
      <p:sp>
        <p:nvSpPr>
          <p:cNvPr id="4" name="Fußzeilenplatzhalter 3">
            <a:extLst>
              <a:ext uri="{FF2B5EF4-FFF2-40B4-BE49-F238E27FC236}">
                <a16:creationId xmlns:a16="http://schemas.microsoft.com/office/drawing/2014/main" id="{4FAD0A15-FD0C-C245-A883-A76A5021F5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8EDF909-BF86-3547-AD47-42363E9E19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606E7B-9D3C-6849-A7F1-AA9A084F15B0}" type="slidenum">
              <a:rPr lang="de-DE" smtClean="0"/>
              <a:t>‹Nr.›</a:t>
            </a:fld>
            <a:endParaRPr lang="de-DE"/>
          </a:p>
        </p:txBody>
      </p:sp>
    </p:spTree>
    <p:extLst>
      <p:ext uri="{BB962C8B-B14F-4D97-AF65-F5344CB8AC3E}">
        <p14:creationId xmlns:p14="http://schemas.microsoft.com/office/powerpoint/2010/main" val="109934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4754B4-8D1D-2B41-BDA7-52ABE22D2E6D}"/>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a:extLst>
              <a:ext uri="{FF2B5EF4-FFF2-40B4-BE49-F238E27FC236}">
                <a16:creationId xmlns:a16="http://schemas.microsoft.com/office/drawing/2014/main" id="{4F5EE89F-9D41-4348-A65C-4EAD28C4BD41}"/>
              </a:ext>
            </a:extLst>
          </p:cNvPr>
          <p:cNvSpPr>
            <a:spLocks noGrp="1"/>
          </p:cNvSpPr>
          <p:nvPr>
            <p:ph type="dt" idx="1"/>
          </p:nvPr>
        </p:nvSpPr>
        <p:spPr>
          <a:xfrm>
            <a:off x="3884613" y="1"/>
            <a:ext cx="2971800" cy="458788"/>
          </a:xfrm>
          <a:prstGeom prst="rect">
            <a:avLst/>
          </a:prstGeom>
        </p:spPr>
        <p:txBody>
          <a:bodyPr vert="horz" lIns="91440" tIns="45720" rIns="91440" bIns="45720" rtlCol="0"/>
          <a:lstStyle>
            <a:lvl1pPr algn="r" eaLnBrk="1" hangingPunct="1">
              <a:defRPr sz="1200" smtClean="0"/>
            </a:lvl1pPr>
          </a:lstStyle>
          <a:p>
            <a:pPr>
              <a:defRPr/>
            </a:pPr>
            <a:fld id="{D141D68A-27D0-954B-B677-A78B99C7E5B8}" type="datetimeFigureOut">
              <a:rPr lang="de-DE"/>
              <a:pPr>
                <a:defRPr/>
              </a:pPr>
              <a:t>03.07.2026</a:t>
            </a:fld>
            <a:endParaRPr lang="de-DE"/>
          </a:p>
        </p:txBody>
      </p:sp>
      <p:sp>
        <p:nvSpPr>
          <p:cNvPr id="4" name="Folienbildplatzhalter 3">
            <a:extLst>
              <a:ext uri="{FF2B5EF4-FFF2-40B4-BE49-F238E27FC236}">
                <a16:creationId xmlns:a16="http://schemas.microsoft.com/office/drawing/2014/main" id="{0A771452-3ED6-A84B-AC5C-561043E0346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F5EE78D8-7438-A141-86CB-03A317E5AD8C}"/>
              </a:ext>
            </a:extLst>
          </p:cNvPr>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810F62-1431-9D40-AB36-61009CBA38C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7" name="Foliennummernplatzhalter 6">
            <a:extLst>
              <a:ext uri="{FF2B5EF4-FFF2-40B4-BE49-F238E27FC236}">
                <a16:creationId xmlns:a16="http://schemas.microsoft.com/office/drawing/2014/main" id="{E67BCBDC-F6FA-3E48-8279-29DA9E09C6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273CBCBF-FFDA-C943-A2C8-A35F76A11E07}"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a:t>
            </a:fld>
            <a:endParaRPr lang="de-DE"/>
          </a:p>
        </p:txBody>
      </p:sp>
    </p:spTree>
    <p:extLst>
      <p:ext uri="{BB962C8B-B14F-4D97-AF65-F5344CB8AC3E}">
        <p14:creationId xmlns:p14="http://schemas.microsoft.com/office/powerpoint/2010/main" val="656988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38952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7AB70-E21C-BEB5-643E-0541C6BBA79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A2674C-2625-7266-7D26-D99F57D3BB1F}"/>
              </a:ext>
            </a:extLst>
          </p:cNvPr>
          <p:cNvSpPr>
            <a:spLocks noGrp="1" noRot="1" noChangeAspect="1"/>
          </p:cNvSpPr>
          <p:nvPr>
            <p:ph type="sldImg"/>
          </p:nvPr>
        </p:nvSpPr>
        <p:spPr>
          <a:xfrm>
            <a:off x="439738" y="1250950"/>
            <a:ext cx="5997575" cy="3375025"/>
          </a:xfrm>
        </p:spPr>
      </p:sp>
      <p:sp>
        <p:nvSpPr>
          <p:cNvPr id="3" name="Notizenplatzhalter 2">
            <a:extLst>
              <a:ext uri="{FF2B5EF4-FFF2-40B4-BE49-F238E27FC236}">
                <a16:creationId xmlns:a16="http://schemas.microsoft.com/office/drawing/2014/main" id="{8F3AB0D1-D48A-B48D-8CFF-B6E69AFDD009}"/>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5F34E702-350B-1EE6-F735-99A180B5EFA5}"/>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108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23394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09743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18215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11385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311121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11434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26363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123296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a:t>
            </a:fld>
            <a:endParaRPr lang="de-DE"/>
          </a:p>
        </p:txBody>
      </p:sp>
    </p:spTree>
    <p:extLst>
      <p:ext uri="{BB962C8B-B14F-4D97-AF65-F5344CB8AC3E}">
        <p14:creationId xmlns:p14="http://schemas.microsoft.com/office/powerpoint/2010/main" val="3714369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7804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68227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40713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748668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25723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201294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2297-F80E-D810-8044-5BBB284429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1F4AD8-9574-9E36-A53D-001C93581B79}"/>
              </a:ext>
            </a:extLst>
          </p:cNvPr>
          <p:cNvSpPr>
            <a:spLocks noGrp="1" noRot="1" noChangeAspect="1"/>
          </p:cNvSpPr>
          <p:nvPr>
            <p:ph type="sldImg"/>
          </p:nvPr>
        </p:nvSpPr>
        <p:spPr>
          <a:xfrm>
            <a:off x="439738" y="1250950"/>
            <a:ext cx="5997575" cy="3375025"/>
          </a:xfrm>
        </p:spPr>
      </p:sp>
      <p:sp>
        <p:nvSpPr>
          <p:cNvPr id="3" name="Notizenplatzhalter 2">
            <a:extLst>
              <a:ext uri="{FF2B5EF4-FFF2-40B4-BE49-F238E27FC236}">
                <a16:creationId xmlns:a16="http://schemas.microsoft.com/office/drawing/2014/main" id="{3571881D-8C0F-4FEB-9C58-B8DE69A6FBCF}"/>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9C0F63C-FB34-449A-978D-912CC260E1FE}"/>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011759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1147667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03456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5854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a:t>
            </a:fld>
            <a:endParaRPr lang="de-DE"/>
          </a:p>
        </p:txBody>
      </p:sp>
    </p:spTree>
    <p:extLst>
      <p:ext uri="{BB962C8B-B14F-4D97-AF65-F5344CB8AC3E}">
        <p14:creationId xmlns:p14="http://schemas.microsoft.com/office/powerpoint/2010/main" val="23360893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289820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316392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46996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5050864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6763311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1903045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39</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613861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40</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2921140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802184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6688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a:t>
            </a:fld>
            <a:endParaRPr lang="de-DE"/>
          </a:p>
        </p:txBody>
      </p:sp>
    </p:spTree>
    <p:extLst>
      <p:ext uri="{BB962C8B-B14F-4D97-AF65-F5344CB8AC3E}">
        <p14:creationId xmlns:p14="http://schemas.microsoft.com/office/powerpoint/2010/main" val="32975638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43</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00854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970862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89902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46</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306463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229937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048760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349980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50</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25080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596415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7833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8EEEC-490F-5F84-97E6-C5985AB8FF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2B4D94-E9E7-5FA4-FA83-184D5CDBF042}"/>
              </a:ext>
            </a:extLst>
          </p:cNvPr>
          <p:cNvSpPr>
            <a:spLocks noGrp="1" noRot="1" noChangeAspect="1"/>
          </p:cNvSpPr>
          <p:nvPr>
            <p:ph type="sldImg"/>
          </p:nvPr>
        </p:nvSpPr>
        <p:spPr>
          <a:xfrm>
            <a:off x="439738" y="1250950"/>
            <a:ext cx="5997575" cy="3375025"/>
          </a:xfrm>
        </p:spPr>
      </p:sp>
      <p:sp>
        <p:nvSpPr>
          <p:cNvPr id="3" name="Notizenplatzhalter 2">
            <a:extLst>
              <a:ext uri="{FF2B5EF4-FFF2-40B4-BE49-F238E27FC236}">
                <a16:creationId xmlns:a16="http://schemas.microsoft.com/office/drawing/2014/main" id="{A0B80D03-663C-A4F7-FEF2-C709B0863FA6}"/>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19522912-C7F1-5D67-3006-9307B1176D23}"/>
              </a:ext>
            </a:extLst>
          </p:cNvPr>
          <p:cNvSpPr>
            <a:spLocks noGrp="1"/>
          </p:cNvSpPr>
          <p:nvPr>
            <p:ph type="sldNum" sz="quarter" idx="10"/>
          </p:nvPr>
        </p:nvSpPr>
        <p:spPr/>
        <p:txBody>
          <a:bodyPr/>
          <a:lstStyle/>
          <a:p>
            <a:fld id="{D15FEAE1-10BF-48B5-9CB9-FE5149EE538B}" type="slidenum">
              <a:rPr lang="de-DE" smtClean="0"/>
              <a:t>6</a:t>
            </a:fld>
            <a:endParaRPr lang="de-DE"/>
          </a:p>
        </p:txBody>
      </p:sp>
    </p:spTree>
    <p:extLst>
      <p:ext uri="{BB962C8B-B14F-4D97-AF65-F5344CB8AC3E}">
        <p14:creationId xmlns:p14="http://schemas.microsoft.com/office/powerpoint/2010/main" val="26753926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53</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21132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457100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2654671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56</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713155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532416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9478553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59</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6655956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60</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381792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96625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0768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a:t>
            </a:fld>
            <a:endParaRPr lang="de-DE"/>
          </a:p>
        </p:txBody>
      </p:sp>
    </p:spTree>
    <p:extLst>
      <p:ext uri="{BB962C8B-B14F-4D97-AF65-F5344CB8AC3E}">
        <p14:creationId xmlns:p14="http://schemas.microsoft.com/office/powerpoint/2010/main" val="1680308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B32AE-F847-7336-4C31-ECB6CB0B57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5D6B44-F2E3-74CA-CE43-B4664A4A059C}"/>
              </a:ext>
            </a:extLst>
          </p:cNvPr>
          <p:cNvSpPr>
            <a:spLocks noGrp="1" noRot="1" noChangeAspect="1"/>
          </p:cNvSpPr>
          <p:nvPr>
            <p:ph type="sldImg"/>
          </p:nvPr>
        </p:nvSpPr>
        <p:spPr>
          <a:xfrm>
            <a:off x="439738" y="1250950"/>
            <a:ext cx="5997575" cy="3375025"/>
          </a:xfrm>
        </p:spPr>
      </p:sp>
      <p:sp>
        <p:nvSpPr>
          <p:cNvPr id="3" name="Notizenplatzhalter 2">
            <a:extLst>
              <a:ext uri="{FF2B5EF4-FFF2-40B4-BE49-F238E27FC236}">
                <a16:creationId xmlns:a16="http://schemas.microsoft.com/office/drawing/2014/main" id="{125F8D2F-CBCF-77F0-27FA-2ABF5BB2BAD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19F40CC-89F7-98CE-1E9C-16FEFEDAFCC2}"/>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63</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867533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64</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584488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2965291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66</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1518751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501978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0276055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69</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14576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70</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3695664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930668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72</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0883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FB0FB-AC4C-DB55-6CB9-71C3F1982C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C62DE5C-05C8-CCBC-F4DA-5720F4807105}"/>
              </a:ext>
            </a:extLst>
          </p:cNvPr>
          <p:cNvSpPr>
            <a:spLocks noGrp="1" noRot="1" noChangeAspect="1"/>
          </p:cNvSpPr>
          <p:nvPr>
            <p:ph type="sldImg"/>
          </p:nvPr>
        </p:nvSpPr>
        <p:spPr>
          <a:xfrm>
            <a:off x="439738" y="1250950"/>
            <a:ext cx="5997575" cy="3375025"/>
          </a:xfrm>
        </p:spPr>
      </p:sp>
      <p:sp>
        <p:nvSpPr>
          <p:cNvPr id="3" name="Notizenplatzhalter 2">
            <a:extLst>
              <a:ext uri="{FF2B5EF4-FFF2-40B4-BE49-F238E27FC236}">
                <a16:creationId xmlns:a16="http://schemas.microsoft.com/office/drawing/2014/main" id="{2F4B13FD-760B-1E75-EF53-521C7C3CE04C}"/>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3151F63-A8A4-61EB-1B3F-EF07DC1A8155}"/>
              </a:ext>
            </a:extLst>
          </p:cNvPr>
          <p:cNvSpPr>
            <a:spLocks noGrp="1"/>
          </p:cNvSpPr>
          <p:nvPr>
            <p:ph type="sldNum" sz="quarter" idx="10"/>
          </p:nvPr>
        </p:nvSpPr>
        <p:spPr/>
        <p:txBody>
          <a:bodyPr/>
          <a:lstStyle/>
          <a:p>
            <a:fld id="{D15FEAE1-10BF-48B5-9CB9-FE5149EE538B}" type="slidenum">
              <a:rPr lang="de-DE" smtClean="0"/>
              <a:t>8</a:t>
            </a:fld>
            <a:endParaRPr lang="de-DE"/>
          </a:p>
        </p:txBody>
      </p:sp>
    </p:spTree>
    <p:extLst>
      <p:ext uri="{BB962C8B-B14F-4D97-AF65-F5344CB8AC3E}">
        <p14:creationId xmlns:p14="http://schemas.microsoft.com/office/powerpoint/2010/main" val="1810358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a:t>
            </a:fld>
            <a:endParaRPr lang="de-DE"/>
          </a:p>
        </p:txBody>
      </p:sp>
    </p:spTree>
    <p:extLst>
      <p:ext uri="{BB962C8B-B14F-4D97-AF65-F5344CB8AC3E}">
        <p14:creationId xmlns:p14="http://schemas.microsoft.com/office/powerpoint/2010/main" val="1314459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39738" y="1250950"/>
            <a:ext cx="59975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15FEAE1-10BF-48B5-9CB9-FE5149EE538B}"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85424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_mit_Bi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164431E-EAC1-CB49-AA70-9F75F51F7448}"/>
              </a:ext>
            </a:extLst>
          </p:cNvPr>
          <p:cNvSpPr>
            <a:spLocks noGrp="1"/>
          </p:cNvSpPr>
          <p:nvPr>
            <p:ph type="pic" sz="quarter" idx="18" hasCustomPrompt="1"/>
          </p:nvPr>
        </p:nvSpPr>
        <p:spPr>
          <a:xfrm>
            <a:off x="576262" y="1058863"/>
            <a:ext cx="7956551" cy="3565525"/>
          </a:xfrm>
          <a:prstGeom prst="rect">
            <a:avLst/>
          </a:prstGeom>
        </p:spPr>
        <p:txBody>
          <a:bodyPr/>
          <a:lstStyle>
            <a:lvl1pPr marL="0" indent="0">
              <a:buNone/>
              <a:defRPr sz="1400">
                <a:latin typeface="Arial" panose="020B0604020202020204" pitchFamily="34" charset="0"/>
                <a:cs typeface="Arial" panose="020B0604020202020204" pitchFamily="34" charset="0"/>
              </a:defRPr>
            </a:lvl1pPr>
          </a:lstStyle>
          <a:p>
            <a:r>
              <a:rPr lang="de-DE" dirty="0"/>
              <a:t>Hintergrundbild über diesen Platzhalter hinzufügen. Falls kein Hintergrundbild vorhanden ist, bitte eine der anderen Titelfolien verwenden</a:t>
            </a:r>
          </a:p>
        </p:txBody>
      </p:sp>
      <p:sp>
        <p:nvSpPr>
          <p:cNvPr id="11" name="Content Placeholder 10">
            <a:extLst>
              <a:ext uri="{FF2B5EF4-FFF2-40B4-BE49-F238E27FC236}">
                <a16:creationId xmlns:a16="http://schemas.microsoft.com/office/drawing/2014/main" id="{022F645E-E365-024D-AD0E-0205983FBBA8}"/>
              </a:ext>
            </a:extLst>
          </p:cNvPr>
          <p:cNvSpPr>
            <a:spLocks noGrp="1"/>
          </p:cNvSpPr>
          <p:nvPr>
            <p:ph sz="quarter" idx="19" hasCustomPrompt="1"/>
          </p:nvPr>
        </p:nvSpPr>
        <p:spPr>
          <a:xfrm>
            <a:off x="-358890" y="1579048"/>
            <a:ext cx="3925888" cy="39243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vert270"/>
          <a:lstStyle>
            <a:lvl1pPr marL="0" indent="0">
              <a:buFontTx/>
              <a:buNone/>
              <a:defRPr sz="1200">
                <a:latin typeface="Arial" panose="020B0604020202020204" pitchFamily="34" charset="0"/>
                <a:cs typeface="Arial" panose="020B0604020202020204" pitchFamily="34" charset="0"/>
              </a:defRPr>
            </a:lvl1pPr>
          </a:lstStyle>
          <a:p>
            <a:pPr lvl="0"/>
            <a:r>
              <a:rPr lang="de-DE" dirty="0"/>
              <a:t>Bitte hier nichts einfügen.</a:t>
            </a:r>
          </a:p>
        </p:txBody>
      </p:sp>
      <p:sp>
        <p:nvSpPr>
          <p:cNvPr id="14" name="Textplatzhalter 9">
            <a:extLst>
              <a:ext uri="{FF2B5EF4-FFF2-40B4-BE49-F238E27FC236}">
                <a16:creationId xmlns:a16="http://schemas.microsoft.com/office/drawing/2014/main" id="{61193814-994C-3040-A597-729DEBEC2059}"/>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
        <p:nvSpPr>
          <p:cNvPr id="7" name="Textplatzhalter 9"/>
          <p:cNvSpPr>
            <a:spLocks noGrp="1"/>
          </p:cNvSpPr>
          <p:nvPr>
            <p:ph type="body" sz="quarter" idx="14" hasCustomPrompt="1"/>
          </p:nvPr>
        </p:nvSpPr>
        <p:spPr>
          <a:xfrm>
            <a:off x="971551" y="3912118"/>
            <a:ext cx="3796710"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Tree>
    <p:extLst>
      <p:ext uri="{BB962C8B-B14F-4D97-AF65-F5344CB8AC3E}">
        <p14:creationId xmlns:p14="http://schemas.microsoft.com/office/powerpoint/2010/main" val="2496817279"/>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Text Bild">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4937125"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4937125"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6" name="Textplatzhalter 14">
            <a:extLst>
              <a:ext uri="{FF2B5EF4-FFF2-40B4-BE49-F238E27FC236}">
                <a16:creationId xmlns:a16="http://schemas.microsoft.com/office/drawing/2014/main" id="{5BF2522B-F0EF-044C-A625-4D75E90457F6}"/>
              </a:ext>
            </a:extLst>
          </p:cNvPr>
          <p:cNvSpPr>
            <a:spLocks noGrp="1"/>
          </p:cNvSpPr>
          <p:nvPr>
            <p:ph type="body" sz="quarter" idx="19" hasCustomPrompt="1"/>
          </p:nvPr>
        </p:nvSpPr>
        <p:spPr>
          <a:xfrm>
            <a:off x="971550"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Tree>
    <p:extLst>
      <p:ext uri="{BB962C8B-B14F-4D97-AF65-F5344CB8AC3E}">
        <p14:creationId xmlns:p14="http://schemas.microsoft.com/office/powerpoint/2010/main" val="299076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36458237"/>
      </p:ext>
    </p:extLst>
  </p:cSld>
  <p:clrMapOvr>
    <a:masterClrMapping/>
  </p:clrMapOvr>
  <p:extLst>
    <p:ext uri="{DCECCB84-F9BA-43D5-87BE-67443E8EF086}">
      <p15:sldGuideLst xmlns:p15="http://schemas.microsoft.com/office/powerpoint/2012/main">
        <p15:guide id="1" orient="horz" pos="2731" userDrawn="1">
          <p15:clr>
            <a:srgbClr val="FBAE40"/>
          </p15:clr>
        </p15:guide>
        <p15:guide id="2" orient="horz" pos="291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Headline Bild">
    <p:spTree>
      <p:nvGrpSpPr>
        <p:cNvPr id="1" name=""/>
        <p:cNvGrpSpPr/>
        <p:nvPr/>
      </p:nvGrpSpPr>
      <p:grpSpPr>
        <a:xfrm>
          <a:off x="0" y="0"/>
          <a:ext cx="0" cy="0"/>
          <a:chOff x="0" y="0"/>
          <a:chExt cx="0" cy="0"/>
        </a:xfrm>
      </p:grpSpPr>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971550" y="1295398"/>
            <a:ext cx="7488238"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971551" y="4308050"/>
            <a:ext cx="7484252"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380833202"/>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Bild">
    <p:spTree>
      <p:nvGrpSpPr>
        <p:cNvPr id="1" name=""/>
        <p:cNvGrpSpPr/>
        <p:nvPr/>
      </p:nvGrpSpPr>
      <p:grpSpPr>
        <a:xfrm>
          <a:off x="0" y="0"/>
          <a:ext cx="0" cy="0"/>
          <a:chOff x="0" y="0"/>
          <a:chExt cx="0" cy="0"/>
        </a:xfrm>
      </p:grpSpPr>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971550" y="663575"/>
            <a:ext cx="7488238" cy="39608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Tree>
    <p:extLst>
      <p:ext uri="{BB962C8B-B14F-4D97-AF65-F5344CB8AC3E}">
        <p14:creationId xmlns:p14="http://schemas.microsoft.com/office/powerpoint/2010/main" val="1440841411"/>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233098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531697220"/>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841772"/>
            <a:ext cx="6858000" cy="1790700"/>
          </a:xfrm>
        </p:spPr>
        <p:txBody>
          <a:bodyPr anchor="b"/>
          <a:lstStyle>
            <a:lvl1pPr algn="ctr">
              <a:defRPr sz="3375"/>
            </a:lvl1pPr>
          </a:lstStyle>
          <a:p>
            <a:r>
              <a:rPr lang="de-DE"/>
              <a:t>Titelmasterformat durch Klicken bearbeiten</a:t>
            </a:r>
          </a:p>
        </p:txBody>
      </p:sp>
      <p:sp>
        <p:nvSpPr>
          <p:cNvPr id="3" name="Untertitel 2"/>
          <p:cNvSpPr>
            <a:spLocks noGrp="1"/>
          </p:cNvSpPr>
          <p:nvPr>
            <p:ph type="subTitle" idx="1"/>
          </p:nvPr>
        </p:nvSpPr>
        <p:spPr>
          <a:xfrm>
            <a:off x="1143000" y="2701528"/>
            <a:ext cx="6858000" cy="1241822"/>
          </a:xfrm>
        </p:spPr>
        <p:txBody>
          <a:bodyPr/>
          <a:lstStyle>
            <a:lvl1pPr marL="0" indent="0" algn="ctr">
              <a:buNone/>
              <a:defRPr sz="1350"/>
            </a:lvl1pPr>
            <a:lvl2pPr marL="257169" indent="0" algn="ctr">
              <a:buNone/>
              <a:defRPr sz="1125"/>
            </a:lvl2pPr>
            <a:lvl3pPr marL="514337" indent="0" algn="ctr">
              <a:buNone/>
              <a:defRPr sz="1013"/>
            </a:lvl3pPr>
            <a:lvl4pPr marL="771506" indent="0" algn="ctr">
              <a:buNone/>
              <a:defRPr sz="900"/>
            </a:lvl4pPr>
            <a:lvl5pPr marL="1028675" indent="0" algn="ctr">
              <a:buNone/>
              <a:defRPr sz="900"/>
            </a:lvl5pPr>
            <a:lvl6pPr marL="1285843" indent="0" algn="ctr">
              <a:buNone/>
              <a:defRPr sz="900"/>
            </a:lvl6pPr>
            <a:lvl7pPr marL="1543011" indent="0" algn="ctr">
              <a:buNone/>
              <a:defRPr sz="900"/>
            </a:lvl7pPr>
            <a:lvl8pPr marL="1800180" indent="0" algn="ctr">
              <a:buNone/>
              <a:defRPr sz="900"/>
            </a:lvl8pPr>
            <a:lvl9pPr marL="2057349" indent="0" algn="ctr">
              <a:buNone/>
              <a:defRPr sz="900"/>
            </a:lvl9pPr>
          </a:lstStyle>
          <a:p>
            <a:r>
              <a:rPr lang="de-DE"/>
              <a:t>Formatvorlage des Untertitelmasters durch Klicken bearbeiten</a:t>
            </a:r>
          </a:p>
        </p:txBody>
      </p:sp>
      <p:sp>
        <p:nvSpPr>
          <p:cNvPr id="4" name="Datumsplatzhalter 3"/>
          <p:cNvSpPr>
            <a:spLocks noGrp="1"/>
          </p:cNvSpPr>
          <p:nvPr>
            <p:ph type="dt" sz="half" idx="10"/>
          </p:nvPr>
        </p:nvSpPr>
        <p:spPr>
          <a:xfrm>
            <a:off x="628650" y="4767267"/>
            <a:ext cx="2057400" cy="273844"/>
          </a:xfrm>
          <a:prstGeom prst="rect">
            <a:avLst/>
          </a:prstGeom>
        </p:spPr>
        <p:txBody>
          <a:bodyPr/>
          <a:lstStyle/>
          <a:p>
            <a:fld id="{F918E393-F677-4FB5-8062-7A7957742CCB}" type="datetime1">
              <a:rPr lang="de-DE" smtClean="0"/>
              <a:t>03.07.2026</a:t>
            </a:fld>
            <a:endParaRPr lang="de-DE"/>
          </a:p>
        </p:txBody>
      </p:sp>
    </p:spTree>
    <p:extLst>
      <p:ext uri="{BB962C8B-B14F-4D97-AF65-F5344CB8AC3E}">
        <p14:creationId xmlns:p14="http://schemas.microsoft.com/office/powerpoint/2010/main" val="2470959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
        <p:nvSpPr>
          <p:cNvPr id="15" name="Textfeld 14">
            <a:extLst>
              <a:ext uri="{FF2B5EF4-FFF2-40B4-BE49-F238E27FC236}">
                <a16:creationId xmlns:a16="http://schemas.microsoft.com/office/drawing/2014/main" id="{F79CB8E5-9732-4048-BEB4-F154CF925930}"/>
              </a:ext>
            </a:extLst>
          </p:cNvPr>
          <p:cNvSpPr txBox="1"/>
          <p:nvPr userDrawn="1"/>
        </p:nvSpPr>
        <p:spPr>
          <a:xfrm>
            <a:off x="971550" y="4850651"/>
            <a:ext cx="2706624" cy="169277"/>
          </a:xfrm>
          <a:prstGeom prst="rect">
            <a:avLst/>
          </a:prstGeom>
          <a:noFill/>
        </p:spPr>
        <p:txBody>
          <a:bodyPr wrap="square" lIns="0" tIns="0" rIns="0" bIns="0" rtlCol="0">
            <a:spAutoFit/>
          </a:bodyPr>
          <a:lstStyle/>
          <a:p>
            <a:r>
              <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rPr>
              <a:t>Hochschule Weihenstephan-</a:t>
            </a:r>
            <a:r>
              <a:rPr lang="de-DE" sz="1100" dirty="0" err="1">
                <a:solidFill>
                  <a:schemeClr val="bg1"/>
                </a:solidFill>
                <a:latin typeface="Arial" panose="020B0604020202020204" pitchFamily="34" charset="0"/>
                <a:ea typeface="Fira Sans" panose="020B0503050000020004" pitchFamily="34" charset="0"/>
                <a:cs typeface="Arial" panose="020B0604020202020204" pitchFamily="34" charset="0"/>
              </a:rPr>
              <a:t>Triesdorf</a:t>
            </a:r>
            <a:endPar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3505041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pic>
        <p:nvPicPr>
          <p:cNvPr id="4" name="Grafik 3">
            <a:extLst>
              <a:ext uri="{FF2B5EF4-FFF2-40B4-BE49-F238E27FC236}">
                <a16:creationId xmlns:a16="http://schemas.microsoft.com/office/drawing/2014/main" id="{133F8556-4BDC-214D-9518-F6B8B143E53A}"/>
              </a:ext>
            </a:extLst>
          </p:cNvPr>
          <p:cNvPicPr>
            <a:picLocks noChangeAspect="1"/>
          </p:cNvPicPr>
          <p:nvPr userDrawn="1"/>
        </p:nvPicPr>
        <p:blipFill>
          <a:blip r:embed="rId2"/>
          <a:srcRect/>
          <a:stretch/>
        </p:blipFill>
        <p:spPr>
          <a:xfrm>
            <a:off x="960728" y="3702270"/>
            <a:ext cx="3190746" cy="1071794"/>
          </a:xfrm>
          <a:prstGeom prst="rect">
            <a:avLst/>
          </a:prstGeom>
        </p:spPr>
      </p:pic>
    </p:spTree>
    <p:extLst>
      <p:ext uri="{BB962C8B-B14F-4D97-AF65-F5344CB8AC3E}">
        <p14:creationId xmlns:p14="http://schemas.microsoft.com/office/powerpoint/2010/main" val="900082799"/>
      </p:ext>
    </p:extLst>
  </p:cSld>
  <p:clrMapOvr>
    <a:masterClrMapping/>
  </p:clrMapOvr>
  <p:extLst>
    <p:ext uri="{DCECCB84-F9BA-43D5-87BE-67443E8EF086}">
      <p15:sldGuideLst xmlns:p15="http://schemas.microsoft.com/office/powerpoint/2012/main">
        <p15:guide id="1" pos="61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980592221"/>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1210" t="41806" r="21776" b="9700"/>
          <a:stretch/>
        </p:blipFill>
        <p:spPr>
          <a:xfrm>
            <a:off x="576262" y="1058863"/>
            <a:ext cx="7956551" cy="3565525"/>
          </a:xfrm>
          <a:prstGeom prst="rect">
            <a:avLst/>
          </a:prstGeom>
        </p:spPr>
      </p:pic>
      <p:sp>
        <p:nvSpPr>
          <p:cNvPr id="16" name="Rechteck 15">
            <a:extLst>
              <a:ext uri="{FF2B5EF4-FFF2-40B4-BE49-F238E27FC236}">
                <a16:creationId xmlns:a16="http://schemas.microsoft.com/office/drawing/2014/main" id="{886879A0-D9F5-E145-9635-EA0C785984D5}"/>
              </a:ext>
            </a:extLst>
          </p:cNvPr>
          <p:cNvSpPr/>
          <p:nvPr userDrawn="1"/>
        </p:nvSpPr>
        <p:spPr>
          <a:xfrm>
            <a:off x="2643817" y="3761497"/>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Rechteck 17">
            <a:extLst>
              <a:ext uri="{FF2B5EF4-FFF2-40B4-BE49-F238E27FC236}">
                <a16:creationId xmlns:a16="http://schemas.microsoft.com/office/drawing/2014/main" id="{721616A7-0653-A940-A8E2-27D0C4BF986D}"/>
              </a:ext>
            </a:extLst>
          </p:cNvPr>
          <p:cNvSpPr/>
          <p:nvPr userDrawn="1"/>
        </p:nvSpPr>
        <p:spPr>
          <a:xfrm>
            <a:off x="3061821" y="3224092"/>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67356BA4-41D0-4A46-A02B-6A78F79A8DE8}"/>
              </a:ext>
            </a:extLst>
          </p:cNvPr>
          <p:cNvSpPr/>
          <p:nvPr userDrawn="1"/>
        </p:nvSpPr>
        <p:spPr>
          <a:xfrm>
            <a:off x="-358891" y="158169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0" name="Textplatzhalter 9">
            <a:extLst>
              <a:ext uri="{FF2B5EF4-FFF2-40B4-BE49-F238E27FC236}">
                <a16:creationId xmlns:a16="http://schemas.microsoft.com/office/drawing/2014/main" id="{2EE1536B-D72F-9F43-BFF5-361152D00806}"/>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1" name="Textplatzhalter 9">
            <a:extLst>
              <a:ext uri="{FF2B5EF4-FFF2-40B4-BE49-F238E27FC236}">
                <a16:creationId xmlns:a16="http://schemas.microsoft.com/office/drawing/2014/main" id="{89C9E519-5629-154E-9EDA-9F1D7E0980B6}"/>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08210048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8"/>
            <a:ext cx="7772400" cy="1102519"/>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5"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1973954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5"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510487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85"/>
            <a:ext cx="7772400" cy="1021556"/>
          </a:xfrm>
        </p:spPr>
        <p:txBody>
          <a:bodyPr anchor="t"/>
          <a:lstStyle>
            <a:lvl1pPr algn="l">
              <a:defRPr sz="3000" b="1" cap="all"/>
            </a:lvl1pPr>
          </a:lstStyle>
          <a:p>
            <a:r>
              <a:rPr lang="de-DE"/>
              <a:t>Titelmasterformat durch Klicken bearbeiten</a:t>
            </a:r>
          </a:p>
        </p:txBody>
      </p:sp>
      <p:sp>
        <p:nvSpPr>
          <p:cNvPr id="3" name="Textplatzhalt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de-DE"/>
              <a:t>Textmasterformate durch Klicken bearbeiten</a:t>
            </a:r>
          </a:p>
        </p:txBody>
      </p:sp>
      <p:sp>
        <p:nvSpPr>
          <p:cNvPr id="4"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5"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24015120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68313" y="1329932"/>
            <a:ext cx="4038600"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9313" y="1329932"/>
            <a:ext cx="4038600"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6"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39039355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Textmasterformate durch Klicken bearbeiten</a:t>
            </a:r>
          </a:p>
        </p:txBody>
      </p:sp>
      <p:sp>
        <p:nvSpPr>
          <p:cNvPr id="4" name="Inhaltsplatzhalt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30"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Textmasterformate durch Klicken bearbeiten</a:t>
            </a:r>
          </a:p>
        </p:txBody>
      </p:sp>
      <p:sp>
        <p:nvSpPr>
          <p:cNvPr id="6" name="Inhaltsplatzhalter 5"/>
          <p:cNvSpPr>
            <a:spLocks noGrp="1"/>
          </p:cNvSpPr>
          <p:nvPr>
            <p:ph sz="quarter" idx="4"/>
          </p:nvPr>
        </p:nvSpPr>
        <p:spPr>
          <a:xfrm>
            <a:off x="4645030"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8"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627618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4"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3958616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3"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3482491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1500" b="1"/>
            </a:lvl1pPr>
          </a:lstStyle>
          <a:p>
            <a:r>
              <a:rPr lang="de-DE"/>
              <a:t>Titelmasterformat durch Klicken bearbeiten</a:t>
            </a:r>
          </a:p>
        </p:txBody>
      </p:sp>
      <p:sp>
        <p:nvSpPr>
          <p:cNvPr id="3" name="Inhaltsplatzhalter 2"/>
          <p:cNvSpPr>
            <a:spLocks noGrp="1"/>
          </p:cNvSpPr>
          <p:nvPr>
            <p:ph idx="1"/>
          </p:nvPr>
        </p:nvSpPr>
        <p:spPr>
          <a:xfrm>
            <a:off x="3575051" y="204791"/>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076328"/>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Textmasterformate durch Klicken bearbeiten</a:t>
            </a:r>
          </a:p>
        </p:txBody>
      </p:sp>
      <p:sp>
        <p:nvSpPr>
          <p:cNvPr id="5"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6"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40167848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1500" b="1"/>
            </a:lvl1pPr>
          </a:lstStyle>
          <a:p>
            <a:r>
              <a:rPr lang="de-DE"/>
              <a:t>Titelmasterformat durch Klicken bearbeiten</a:t>
            </a:r>
          </a:p>
        </p:txBody>
      </p:sp>
      <p:sp>
        <p:nvSpPr>
          <p:cNvPr id="3" name="Bildplatzhalt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p>
        </p:txBody>
      </p:sp>
      <p:sp>
        <p:nvSpPr>
          <p:cNvPr id="4" name="Textplatzhalt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Textmasterformate durch Klicken bearbeiten</a:t>
            </a:r>
          </a:p>
        </p:txBody>
      </p:sp>
      <p:sp>
        <p:nvSpPr>
          <p:cNvPr id="5"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6"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2257940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5"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218993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326242871"/>
      </p:ext>
    </p:extLst>
  </p:cSld>
  <p:clrMapOvr>
    <a:masterClrMapping/>
  </p:clrMapOvr>
  <p:extLst>
    <p:ext uri="{DCECCB84-F9BA-43D5-87BE-67443E8EF086}">
      <p15:sldGuideLst xmlns:p15="http://schemas.microsoft.com/office/powerpoint/2012/main">
        <p15:guide id="1" orient="horz" pos="667" userDrawn="1">
          <p15:clr>
            <a:srgbClr val="FBAE40"/>
          </p15:clr>
        </p15:guide>
        <p15:guide id="2" pos="36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0513" y="141685"/>
            <a:ext cx="2057400" cy="4561284"/>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68313" y="141685"/>
            <a:ext cx="6019800" cy="4561284"/>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5"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13728683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68320" y="141685"/>
            <a:ext cx="8048625" cy="457200"/>
          </a:xfrm>
        </p:spPr>
        <p:txBody>
          <a:bodyPr/>
          <a:lstStyle/>
          <a:p>
            <a:r>
              <a:rPr lang="de-DE"/>
              <a:t>Titelmasterformat durch Klicken bearbeiten</a:t>
            </a:r>
          </a:p>
        </p:txBody>
      </p:sp>
      <p:sp>
        <p:nvSpPr>
          <p:cNvPr id="3" name="Tabellenplatzhalter 2"/>
          <p:cNvSpPr>
            <a:spLocks noGrp="1"/>
          </p:cNvSpPr>
          <p:nvPr>
            <p:ph type="tbl" idx="1"/>
          </p:nvPr>
        </p:nvSpPr>
        <p:spPr>
          <a:xfrm>
            <a:off x="468313" y="1329932"/>
            <a:ext cx="8229600" cy="3373040"/>
          </a:xfrm>
        </p:spPr>
        <p:txBody>
          <a:bodyPr/>
          <a:lstStyle/>
          <a:p>
            <a:pPr lvl="0"/>
            <a:r>
              <a:rPr lang="de-DE" noProof="0"/>
              <a:t>Tabelle durch Klicken auf Symbol hinzufügen</a:t>
            </a:r>
          </a:p>
        </p:txBody>
      </p:sp>
      <p:sp>
        <p:nvSpPr>
          <p:cNvPr id="4"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5"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41564948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68320" y="141685"/>
            <a:ext cx="8048625" cy="457200"/>
          </a:xfrm>
        </p:spPr>
        <p:txBody>
          <a:bodyPr/>
          <a:lstStyle/>
          <a:p>
            <a:r>
              <a:rPr lang="de-DE"/>
              <a:t>Titelmasterformat durch Klicken bearbeiten</a:t>
            </a:r>
          </a:p>
        </p:txBody>
      </p:sp>
      <p:sp>
        <p:nvSpPr>
          <p:cNvPr id="3" name="Textplatzhalter 2"/>
          <p:cNvSpPr>
            <a:spLocks noGrp="1"/>
          </p:cNvSpPr>
          <p:nvPr>
            <p:ph type="body" sz="half" idx="1"/>
          </p:nvPr>
        </p:nvSpPr>
        <p:spPr>
          <a:xfrm>
            <a:off x="468313" y="1329932"/>
            <a:ext cx="4038600" cy="337304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59313" y="1329929"/>
            <a:ext cx="4038600" cy="162877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59313" y="3073012"/>
            <a:ext cx="4038600" cy="162996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7"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28052633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a:xfrm>
            <a:off x="468320" y="141685"/>
            <a:ext cx="8048625" cy="457200"/>
          </a:xfrm>
        </p:spPr>
        <p:txBody>
          <a:bodyPr/>
          <a:lstStyle/>
          <a:p>
            <a:r>
              <a:rPr lang="de-DE"/>
              <a:t>Titelmasterformat durch Klicken bearbeiten</a:t>
            </a:r>
          </a:p>
        </p:txBody>
      </p:sp>
      <p:sp>
        <p:nvSpPr>
          <p:cNvPr id="3" name="Inhaltsplatzhalter 2"/>
          <p:cNvSpPr>
            <a:spLocks noGrp="1"/>
          </p:cNvSpPr>
          <p:nvPr>
            <p:ph sz="quarter" idx="1"/>
          </p:nvPr>
        </p:nvSpPr>
        <p:spPr>
          <a:xfrm>
            <a:off x="468313" y="1329929"/>
            <a:ext cx="4038600" cy="162877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59313" y="1329929"/>
            <a:ext cx="4038600" cy="162877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half" idx="3"/>
          </p:nvPr>
        </p:nvSpPr>
        <p:spPr>
          <a:xfrm>
            <a:off x="468313" y="3073012"/>
            <a:ext cx="8229600" cy="162996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7"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2150324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8320" y="141685"/>
            <a:ext cx="8048625" cy="457200"/>
          </a:xfrm>
        </p:spPr>
        <p:txBody>
          <a:bodyPr/>
          <a:lstStyle/>
          <a:p>
            <a:r>
              <a:rPr lang="de-DE"/>
              <a:t>Titelmasterformat durch Klicken bearbeiten</a:t>
            </a:r>
          </a:p>
        </p:txBody>
      </p:sp>
      <p:sp>
        <p:nvSpPr>
          <p:cNvPr id="3" name="Textplatzhalter 2"/>
          <p:cNvSpPr>
            <a:spLocks noGrp="1"/>
          </p:cNvSpPr>
          <p:nvPr>
            <p:ph type="body" sz="half" idx="1"/>
          </p:nvPr>
        </p:nvSpPr>
        <p:spPr>
          <a:xfrm>
            <a:off x="468313" y="1329932"/>
            <a:ext cx="4038600" cy="337304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9313" y="1329932"/>
            <a:ext cx="4038600" cy="337304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fld id="{0E9B28F6-1B24-421B-BCDD-225E3E4195C3}" type="slidenum">
              <a:rPr lang="de-DE" smtClean="0"/>
              <a:pPr/>
              <a:t>‹Nr.›</a:t>
            </a:fld>
            <a:endParaRPr lang="de-DE"/>
          </a:p>
        </p:txBody>
      </p:sp>
      <p:sp>
        <p:nvSpPr>
          <p:cNvPr id="6" name="Rectangle 6"/>
          <p:cNvSpPr>
            <a:spLocks noGrp="1" noChangeArrowheads="1"/>
          </p:cNvSpPr>
          <p:nvPr>
            <p:ph type="ftr" sz="quarter" idx="11"/>
          </p:nvPr>
        </p:nvSpPr>
        <p:spPr>
          <a:ln/>
        </p:spPr>
        <p:txBody>
          <a:bodyPr/>
          <a:lstStyle>
            <a:lvl1pPr>
              <a:defRPr/>
            </a:lvl1pPr>
          </a:lstStyle>
          <a:p>
            <a:r>
              <a:rPr lang="de-DE"/>
              <a:t>Quelle: Amazone Gestängeklappung </a:t>
            </a:r>
          </a:p>
        </p:txBody>
      </p:sp>
    </p:spTree>
    <p:extLst>
      <p:ext uri="{BB962C8B-B14F-4D97-AF65-F5344CB8AC3E}">
        <p14:creationId xmlns:p14="http://schemas.microsoft.com/office/powerpoint/2010/main" val="2376910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ext links">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2170236" y="1"/>
            <a:ext cx="6973765" cy="269081"/>
          </a:xfrm>
          <a:prstGeom prst="rect">
            <a:avLst/>
          </a:prstGeom>
          <a:solidFill>
            <a:srgbClr val="EB6A0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defRPr sz="2400">
                <a:solidFill>
                  <a:schemeClr val="tx1"/>
                </a:solidFill>
                <a:latin typeface="Arial" charset="0"/>
                <a:ea typeface="ＭＳ Ｐゴシック" charset="-128"/>
              </a:defRPr>
            </a:lvl1pPr>
            <a:lvl2pPr marL="37931725" indent="-37474525" algn="l"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r" eaLnBrk="1" fontAlgn="auto" hangingPunct="1">
              <a:spcBef>
                <a:spcPts val="0"/>
              </a:spcBef>
              <a:spcAft>
                <a:spcPts val="0"/>
              </a:spcAft>
              <a:defRPr/>
            </a:pPr>
            <a:r>
              <a:rPr lang="de-DE" altLang="de-DE" sz="1200" b="1" dirty="0" err="1">
                <a:solidFill>
                  <a:schemeClr val="bg1"/>
                </a:solidFill>
                <a:cs typeface="+mn-cs"/>
              </a:rPr>
              <a:t>AmaSelect</a:t>
            </a:r>
            <a:endParaRPr lang="de-DE" altLang="de-DE" sz="1200" b="1" dirty="0">
              <a:solidFill>
                <a:schemeClr val="bg1"/>
              </a:solidFill>
              <a:cs typeface="+mn-cs"/>
            </a:endParaRPr>
          </a:p>
        </p:txBody>
      </p:sp>
      <p:pic>
        <p:nvPicPr>
          <p:cNvPr id="5" name="Bild 15" descr="B_07_KOMBq_k10_agr_rgb_out.wmf"/>
          <p:cNvPicPr>
            <a:picLocks noChangeAspect="1"/>
          </p:cNvPicPr>
          <p:nvPr userDrawn="1"/>
        </p:nvPicPr>
        <p:blipFill>
          <a:blip r:embed="rId2" cstate="print"/>
          <a:srcRect/>
          <a:stretch>
            <a:fillRect/>
          </a:stretch>
        </p:blipFill>
        <p:spPr bwMode="auto">
          <a:xfrm>
            <a:off x="165589" y="57151"/>
            <a:ext cx="1818542" cy="203597"/>
          </a:xfrm>
          <a:prstGeom prst="rect">
            <a:avLst/>
          </a:prstGeom>
          <a:noFill/>
          <a:ln w="9525">
            <a:noFill/>
            <a:miter lim="800000"/>
            <a:headEnd/>
            <a:tailEnd/>
          </a:ln>
        </p:spPr>
      </p:pic>
      <p:sp>
        <p:nvSpPr>
          <p:cNvPr id="7" name="Titelplatzhalter 1"/>
          <p:cNvSpPr>
            <a:spLocks noGrp="1"/>
          </p:cNvSpPr>
          <p:nvPr>
            <p:ph type="title"/>
          </p:nvPr>
        </p:nvSpPr>
        <p:spPr>
          <a:xfrm>
            <a:off x="166154" y="324000"/>
            <a:ext cx="8859264" cy="459000"/>
          </a:xfrm>
          <a:prstGeom prst="rect">
            <a:avLst/>
          </a:prstGeom>
        </p:spPr>
        <p:txBody>
          <a:bodyPr rtlCol="0" anchor="ctr">
            <a:noAutofit/>
          </a:bodyPr>
          <a:lstStyle/>
          <a:p>
            <a:r>
              <a:rPr lang="de-DE"/>
              <a:t>Titelmasterformat durch Klicken bearbeiten</a:t>
            </a:r>
            <a:endParaRPr lang="de-DE" dirty="0"/>
          </a:p>
        </p:txBody>
      </p:sp>
      <p:sp>
        <p:nvSpPr>
          <p:cNvPr id="13" name="Inhaltsplatzhalter 12"/>
          <p:cNvSpPr>
            <a:spLocks noGrp="1"/>
          </p:cNvSpPr>
          <p:nvPr>
            <p:ph sz="quarter" idx="10"/>
          </p:nvPr>
        </p:nvSpPr>
        <p:spPr>
          <a:xfrm>
            <a:off x="166154" y="945000"/>
            <a:ext cx="4387362" cy="4003014"/>
          </a:xfrm>
          <a:prstGeom prst="rect">
            <a:avLst/>
          </a:prstGeom>
        </p:spPr>
        <p:txBody>
          <a:bodyPr/>
          <a:lstStyle>
            <a:lvl1pPr marL="0" indent="0">
              <a:buNone/>
              <a:defRPr/>
            </a:lvl1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Rectangle 6"/>
          <p:cNvSpPr>
            <a:spLocks noGrp="1" noChangeArrowheads="1"/>
          </p:cNvSpPr>
          <p:nvPr>
            <p:ph type="sldNum" sz="quarter" idx="11"/>
          </p:nvPr>
        </p:nvSpPr>
        <p:spPr/>
        <p:txBody>
          <a:bodyPr/>
          <a:lstStyle>
            <a:lvl1pPr algn="r">
              <a:defRPr sz="600"/>
            </a:lvl1pPr>
          </a:lstStyle>
          <a:p>
            <a:pPr>
              <a:defRPr/>
            </a:pPr>
            <a:fld id="{40120A0A-D4AE-46E5-A18A-2DC666B2156B}" type="slidenum">
              <a:rPr lang="de-DE" altLang="de-DE"/>
              <a:pPr>
                <a:defRPr/>
              </a:pPr>
              <a:t>‹Nr.›</a:t>
            </a:fld>
            <a:endParaRPr lang="de-DE" altLang="de-DE"/>
          </a:p>
          <a:p>
            <a:pPr>
              <a:defRPr/>
            </a:pPr>
            <a:endParaRPr lang="de-DE" altLang="de-DE"/>
          </a:p>
        </p:txBody>
      </p:sp>
      <p:sp>
        <p:nvSpPr>
          <p:cNvPr id="8" name="Rectangle 5"/>
          <p:cNvSpPr>
            <a:spLocks noGrp="1" noChangeArrowheads="1"/>
          </p:cNvSpPr>
          <p:nvPr>
            <p:ph type="ftr" sz="quarter" idx="12"/>
          </p:nvPr>
        </p:nvSpPr>
        <p:spPr/>
        <p:txBody>
          <a:bodyPr/>
          <a:lstStyle>
            <a:lvl1pPr algn="l">
              <a:defRPr sz="600"/>
            </a:lvl1pPr>
          </a:lstStyle>
          <a:p>
            <a:pPr>
              <a:defRPr/>
            </a:pPr>
            <a:r>
              <a:rPr lang="de-DE" altLang="de-DE"/>
              <a:t>Verkaufsförderung</a:t>
            </a:r>
            <a:endParaRPr lang="de-DE" altLang="de-DE" dirty="0"/>
          </a:p>
        </p:txBody>
      </p:sp>
    </p:spTree>
    <p:extLst>
      <p:ext uri="{BB962C8B-B14F-4D97-AF65-F5344CB8AC3E}">
        <p14:creationId xmlns:p14="http://schemas.microsoft.com/office/powerpoint/2010/main" val="946905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34115752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700389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9345553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4102397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6147520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3840147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20059942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7_Zwei Inhalte">
    <p:spTree>
      <p:nvGrpSpPr>
        <p:cNvPr id="1" name=""/>
        <p:cNvGrpSpPr/>
        <p:nvPr/>
      </p:nvGrpSpPr>
      <p:grpSpPr>
        <a:xfrm>
          <a:off x="0" y="0"/>
          <a:ext cx="0" cy="0"/>
          <a:chOff x="0" y="0"/>
          <a:chExt cx="0" cy="0"/>
        </a:xfrm>
      </p:grpSpPr>
      <p:cxnSp>
        <p:nvCxnSpPr>
          <p:cNvPr id="4" name="Gerader Verbinder 3"/>
          <p:cNvCxnSpPr>
            <a:cxnSpLocks/>
          </p:cNvCxnSpPr>
          <p:nvPr userDrawn="1"/>
        </p:nvCxnSpPr>
        <p:spPr>
          <a:xfrm>
            <a:off x="207818" y="4797029"/>
            <a:ext cx="8694642" cy="0"/>
          </a:xfrm>
          <a:prstGeom prst="line">
            <a:avLst/>
          </a:prstGeom>
          <a:ln>
            <a:solidFill>
              <a:srgbClr val="165B82"/>
            </a:solidFill>
          </a:ln>
        </p:spPr>
        <p:style>
          <a:lnRef idx="1">
            <a:schemeClr val="accent1"/>
          </a:lnRef>
          <a:fillRef idx="0">
            <a:schemeClr val="accent1"/>
          </a:fillRef>
          <a:effectRef idx="0">
            <a:schemeClr val="accent1"/>
          </a:effectRef>
          <a:fontRef idx="minor">
            <a:schemeClr val="tx1"/>
          </a:fontRef>
        </p:style>
      </p:cxnSp>
      <p:sp>
        <p:nvSpPr>
          <p:cNvPr id="11" name="Rechteck 3"/>
          <p:cNvSpPr>
            <a:spLocks noGrp="1" noChangeArrowheads="1"/>
          </p:cNvSpPr>
          <p:nvPr>
            <p:ph idx="1"/>
          </p:nvPr>
        </p:nvSpPr>
        <p:spPr bwMode="auto">
          <a:xfrm>
            <a:off x="207818" y="889398"/>
            <a:ext cx="8694642" cy="3778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vl2pPr>
              <a:defRPr>
                <a:latin typeface="+mn-lt"/>
              </a:defRPr>
            </a:lvl2pPr>
            <a:lvl3pPr>
              <a:defRPr>
                <a:latin typeface="+mn-lt"/>
              </a:defRPr>
            </a:lvl3p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12" name="Rechteck 2"/>
          <p:cNvSpPr>
            <a:spLocks noGrp="1" noChangeArrowheads="1"/>
          </p:cNvSpPr>
          <p:nvPr>
            <p:ph type="title"/>
          </p:nvPr>
        </p:nvSpPr>
        <p:spPr bwMode="auto">
          <a:xfrm>
            <a:off x="1836740" y="309562"/>
            <a:ext cx="7065723" cy="280988"/>
          </a:xfrm>
          <a:prstGeom prst="rect">
            <a:avLst/>
          </a:prstGeom>
          <a:solidFill>
            <a:srgbClr val="FFFFFF">
              <a:alpha val="4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650"/>
            </a:lvl1pPr>
          </a:lstStyle>
          <a:p>
            <a:pPr lvl="0"/>
            <a:r>
              <a:rPr lang="de-DE" altLang="de-DE" dirty="0"/>
              <a:t>Titelmasterformat durch Klicken</a:t>
            </a:r>
          </a:p>
        </p:txBody>
      </p:sp>
      <p:sp>
        <p:nvSpPr>
          <p:cNvPr id="2" name="Textfeld 1"/>
          <p:cNvSpPr txBox="1"/>
          <p:nvPr userDrawn="1"/>
        </p:nvSpPr>
        <p:spPr>
          <a:xfrm>
            <a:off x="207820" y="4856111"/>
            <a:ext cx="933269" cy="207749"/>
          </a:xfrm>
          <a:prstGeom prst="rect">
            <a:avLst/>
          </a:prstGeom>
          <a:noFill/>
        </p:spPr>
        <p:txBody>
          <a:bodyPr wrap="none" rtlCol="0">
            <a:spAutoFit/>
          </a:bodyPr>
          <a:lstStyle/>
          <a:p>
            <a:pPr algn="l"/>
            <a:r>
              <a:rPr lang="de-DE" sz="750" dirty="0">
                <a:latin typeface="Georgia" panose="02040502050405020303" pitchFamily="18" charset="0"/>
              </a:rPr>
              <a:t>Folie </a:t>
            </a:r>
            <a:fld id="{B6335E5C-3C59-48B0-B742-C9192B262AA9}" type="slidenum">
              <a:rPr lang="de-DE" sz="750" smtClean="0">
                <a:latin typeface="Georgia" panose="02040502050405020303" pitchFamily="18" charset="0"/>
              </a:rPr>
              <a:pPr algn="l"/>
              <a:t>‹Nr.›</a:t>
            </a:fld>
            <a:r>
              <a:rPr lang="de-DE" sz="750" dirty="0">
                <a:latin typeface="Georgia" panose="02040502050405020303" pitchFamily="18" charset="0"/>
              </a:rPr>
              <a:t> von 31</a:t>
            </a:r>
          </a:p>
        </p:txBody>
      </p:sp>
      <p:sp>
        <p:nvSpPr>
          <p:cNvPr id="10" name="Textfeld 9"/>
          <p:cNvSpPr txBox="1"/>
          <p:nvPr userDrawn="1"/>
        </p:nvSpPr>
        <p:spPr>
          <a:xfrm>
            <a:off x="7550071" y="4856110"/>
            <a:ext cx="766557" cy="207749"/>
          </a:xfrm>
          <a:prstGeom prst="rect">
            <a:avLst/>
          </a:prstGeom>
          <a:noFill/>
        </p:spPr>
        <p:txBody>
          <a:bodyPr wrap="none" rtlCol="0">
            <a:spAutoFit/>
          </a:bodyPr>
          <a:lstStyle/>
          <a:p>
            <a:pPr algn="r"/>
            <a:r>
              <a:rPr lang="de-DE" sz="750" dirty="0">
                <a:latin typeface="Georgia" panose="02040502050405020303" pitchFamily="18" charset="0"/>
              </a:rPr>
              <a:t>Oktober 2019</a:t>
            </a:r>
          </a:p>
        </p:txBody>
      </p:sp>
      <p:pic>
        <p:nvPicPr>
          <p:cNvPr id="13" name="Logo BVL"/>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5740" y="111128"/>
            <a:ext cx="12969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135485" y="4667542"/>
            <a:ext cx="766977" cy="475958"/>
          </a:xfrm>
          <a:prstGeom prst="rect">
            <a:avLst/>
          </a:prstGeom>
          <a:effectLst>
            <a:outerShdw blurRad="76200" dist="88900" dir="13500000" sy="23000" kx="1200000" algn="br" rotWithShape="0">
              <a:prstClr val="black">
                <a:alpha val="20000"/>
              </a:prstClr>
            </a:outerShdw>
          </a:effectLst>
        </p:spPr>
      </p:pic>
    </p:spTree>
    <p:extLst>
      <p:ext uri="{BB962C8B-B14F-4D97-AF65-F5344CB8AC3E}">
        <p14:creationId xmlns:p14="http://schemas.microsoft.com/office/powerpoint/2010/main" val="9279485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9"/>
            <a:ext cx="7772400" cy="1102519"/>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p:txBody>
          <a:bodyPr/>
          <a:lstStyle>
            <a:lvl1pPr>
              <a:defRPr/>
            </a:lvl1pPr>
          </a:lstStyle>
          <a:p>
            <a:r>
              <a:rPr lang="de-DE" altLang="de-DE"/>
              <a:t> Folie </a:t>
            </a:r>
            <a:fld id="{B4FDC238-130F-4452-8245-A11B36C6D3C1}" type="slidenum">
              <a:rPr lang="de-DE" altLang="de-DE"/>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1657563574"/>
      </p:ext>
    </p:extLst>
  </p:cSld>
  <p:clrMapOvr>
    <a:masterClrMapping/>
  </p:clrMapOvr>
  <p:transition>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a:defRPr/>
            </a:lvl1pPr>
          </a:lstStyle>
          <a:p>
            <a:r>
              <a:rPr lang="de-DE" altLang="de-DE"/>
              <a:t> Folie </a:t>
            </a:r>
            <a:fld id="{4B882050-064B-45D5-9EE6-CC280D646650}" type="slidenum">
              <a:rPr lang="de-DE" altLang="de-DE"/>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1575003328"/>
      </p:ext>
    </p:extLst>
  </p:cSld>
  <p:clrMapOvr>
    <a:masterClrMapping/>
  </p:clrMapOvr>
  <p:transition>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435" y="3305185"/>
            <a:ext cx="7772400" cy="1021556"/>
          </a:xfrm>
        </p:spPr>
        <p:txBody>
          <a:bodyPr anchor="t"/>
          <a:lstStyle>
            <a:lvl1pPr algn="l">
              <a:defRPr sz="3000" b="1" cap="all"/>
            </a:lvl1pPr>
          </a:lstStyle>
          <a:p>
            <a:r>
              <a:rPr lang="de-DE"/>
              <a:t>Titelmasterformat durch Klicken bearbeiten</a:t>
            </a:r>
          </a:p>
        </p:txBody>
      </p:sp>
      <p:sp>
        <p:nvSpPr>
          <p:cNvPr id="3" name="Textplatzhalter 2"/>
          <p:cNvSpPr>
            <a:spLocks noGrp="1"/>
          </p:cNvSpPr>
          <p:nvPr>
            <p:ph type="body" idx="1"/>
          </p:nvPr>
        </p:nvSpPr>
        <p:spPr>
          <a:xfrm>
            <a:off x="722435"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de-DE"/>
              <a:t>Textmasterformat bearbeiten</a:t>
            </a:r>
          </a:p>
        </p:txBody>
      </p:sp>
      <p:sp>
        <p:nvSpPr>
          <p:cNvPr id="4" name="Rectangle 5"/>
          <p:cNvSpPr>
            <a:spLocks noGrp="1" noChangeArrowheads="1"/>
          </p:cNvSpPr>
          <p:nvPr>
            <p:ph type="sldNum" sz="quarter" idx="10"/>
          </p:nvPr>
        </p:nvSpPr>
        <p:spPr/>
        <p:txBody>
          <a:bodyPr/>
          <a:lstStyle>
            <a:lvl1pPr>
              <a:defRPr/>
            </a:lvl1pPr>
          </a:lstStyle>
          <a:p>
            <a:r>
              <a:rPr lang="de-DE" altLang="de-DE"/>
              <a:t> Folie </a:t>
            </a:r>
            <a:fld id="{4FB13165-514B-4640-8F69-5DD19E1E7728}" type="slidenum">
              <a:rPr lang="de-DE" altLang="de-DE"/>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2420702226"/>
      </p:ext>
    </p:extLst>
  </p:cSld>
  <p:clrMapOvr>
    <a:masterClrMapping/>
  </p:clrMapOvr>
  <p:transition>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68927" y="1329933"/>
            <a:ext cx="4044462"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4061" y="1329933"/>
            <a:ext cx="4044462"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a:defRPr/>
            </a:lvl1pPr>
          </a:lstStyle>
          <a:p>
            <a:r>
              <a:rPr lang="de-DE" altLang="de-DE"/>
              <a:t> Folie </a:t>
            </a:r>
            <a:fld id="{B38C28EA-7EEA-4AF7-80C2-C412D35D093A}" type="slidenum">
              <a:rPr lang="de-DE" altLang="de-DE"/>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939178313"/>
      </p:ext>
    </p:extLst>
  </p:cSld>
  <p:clrMapOvr>
    <a:masterClrMapping/>
  </p:clrMapOvr>
  <p:transition>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1335"/>
            <a:ext cx="4040066"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Inhaltsplatzhalter 3"/>
          <p:cNvSpPr>
            <a:spLocks noGrp="1"/>
          </p:cNvSpPr>
          <p:nvPr>
            <p:ph sz="half" idx="2"/>
          </p:nvPr>
        </p:nvSpPr>
        <p:spPr>
          <a:xfrm>
            <a:off x="457200" y="1631156"/>
            <a:ext cx="404006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277" y="1151335"/>
            <a:ext cx="40415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Inhaltsplatzhalter 5"/>
          <p:cNvSpPr>
            <a:spLocks noGrp="1"/>
          </p:cNvSpPr>
          <p:nvPr>
            <p:ph sz="quarter" idx="4"/>
          </p:nvPr>
        </p:nvSpPr>
        <p:spPr>
          <a:xfrm>
            <a:off x="4645277" y="1631156"/>
            <a:ext cx="40415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p:txBody>
          <a:bodyPr/>
          <a:lstStyle>
            <a:lvl1pPr>
              <a:defRPr/>
            </a:lvl1pPr>
          </a:lstStyle>
          <a:p>
            <a:r>
              <a:rPr lang="de-DE" altLang="de-DE"/>
              <a:t> Folie </a:t>
            </a:r>
            <a:fld id="{425203C1-B168-4010-807A-8E68DFE80D26}" type="slidenum">
              <a:rPr lang="de-DE" altLang="de-DE"/>
              <a:pPr/>
              <a:t>‹Nr.›</a:t>
            </a:fld>
            <a:endParaRPr lang="de-DE" altLang="de-DE"/>
          </a:p>
        </p:txBody>
      </p:sp>
      <p:sp>
        <p:nvSpPr>
          <p:cNvPr id="8"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254438945"/>
      </p:ext>
    </p:extLst>
  </p:cSld>
  <p:clrMapOvr>
    <a:masterClrMapping/>
  </p:clrMapOvr>
  <p:transition>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p:txBody>
          <a:bodyPr/>
          <a:lstStyle>
            <a:lvl1pPr>
              <a:defRPr/>
            </a:lvl1pPr>
          </a:lstStyle>
          <a:p>
            <a:r>
              <a:rPr lang="de-DE" altLang="de-DE"/>
              <a:t> Folie </a:t>
            </a:r>
            <a:fld id="{E3596673-8DF1-42B0-85DA-A15FDA54929A}" type="slidenum">
              <a:rPr lang="de-DE" altLang="de-DE"/>
              <a:pPr/>
              <a:t>‹Nr.›</a:t>
            </a:fld>
            <a:endParaRPr lang="de-DE" altLang="de-DE"/>
          </a:p>
        </p:txBody>
      </p:sp>
      <p:sp>
        <p:nvSpPr>
          <p:cNvPr id="4"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2681785083"/>
      </p:ext>
    </p:extLst>
  </p:cSld>
  <p:clrMapOvr>
    <a:masterClrMapping/>
  </p:clrMapOvr>
  <p:transition>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a:defRPr/>
            </a:lvl1pPr>
          </a:lstStyle>
          <a:p>
            <a:r>
              <a:rPr lang="de-DE" altLang="de-DE"/>
              <a:t> Folie </a:t>
            </a:r>
            <a:fld id="{9EE84E18-0293-4578-B0A9-9E1DF823E0E5}" type="slidenum">
              <a:rPr lang="de-DE" altLang="de-DE"/>
              <a:pPr/>
              <a:t>‹Nr.›</a:t>
            </a:fld>
            <a:endParaRPr lang="de-DE" altLang="de-DE"/>
          </a:p>
        </p:txBody>
      </p:sp>
      <p:sp>
        <p:nvSpPr>
          <p:cNvPr id="3"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458812626"/>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196458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6" y="204787"/>
            <a:ext cx="3008435" cy="871538"/>
          </a:xfrm>
        </p:spPr>
        <p:txBody>
          <a:bodyPr anchor="b"/>
          <a:lstStyle>
            <a:lvl1pPr algn="l">
              <a:defRPr sz="1500" b="1"/>
            </a:lvl1pPr>
          </a:lstStyle>
          <a:p>
            <a:r>
              <a:rPr lang="de-DE"/>
              <a:t>Titelmasterformat durch Klicken bearbeiten</a:t>
            </a:r>
          </a:p>
        </p:txBody>
      </p:sp>
      <p:sp>
        <p:nvSpPr>
          <p:cNvPr id="3" name="Inhaltsplatzhalter 2"/>
          <p:cNvSpPr>
            <a:spLocks noGrp="1"/>
          </p:cNvSpPr>
          <p:nvPr>
            <p:ph idx="1"/>
          </p:nvPr>
        </p:nvSpPr>
        <p:spPr>
          <a:xfrm>
            <a:off x="3575538" y="204798"/>
            <a:ext cx="5111262"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6" y="1076328"/>
            <a:ext cx="30084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 bearbeiten</a:t>
            </a:r>
          </a:p>
        </p:txBody>
      </p:sp>
      <p:sp>
        <p:nvSpPr>
          <p:cNvPr id="5" name="Rectangle 5"/>
          <p:cNvSpPr>
            <a:spLocks noGrp="1" noChangeArrowheads="1"/>
          </p:cNvSpPr>
          <p:nvPr>
            <p:ph type="sldNum" sz="quarter" idx="10"/>
          </p:nvPr>
        </p:nvSpPr>
        <p:spPr/>
        <p:txBody>
          <a:bodyPr/>
          <a:lstStyle>
            <a:lvl1pPr>
              <a:defRPr/>
            </a:lvl1pPr>
          </a:lstStyle>
          <a:p>
            <a:r>
              <a:rPr lang="de-DE" altLang="de-DE"/>
              <a:t> Folie </a:t>
            </a:r>
            <a:fld id="{779422AC-5612-49B6-BBC8-FA732D2EC461}" type="slidenum">
              <a:rPr lang="de-DE" altLang="de-DE"/>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3635039500"/>
      </p:ext>
    </p:extLst>
  </p:cSld>
  <p:clrMapOvr>
    <a:masterClrMapping/>
  </p:clrMapOvr>
  <p:transition>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166" y="3600450"/>
            <a:ext cx="5486400" cy="425054"/>
          </a:xfrm>
        </p:spPr>
        <p:txBody>
          <a:bodyPr anchor="b"/>
          <a:lstStyle>
            <a:lvl1pPr algn="l">
              <a:defRPr sz="1500" b="1"/>
            </a:lvl1pPr>
          </a:lstStyle>
          <a:p>
            <a:r>
              <a:rPr lang="de-DE"/>
              <a:t>Titelmasterformat durch Klicken bearbeiten</a:t>
            </a:r>
          </a:p>
        </p:txBody>
      </p:sp>
      <p:sp>
        <p:nvSpPr>
          <p:cNvPr id="3" name="Bildplatzhalter 2"/>
          <p:cNvSpPr>
            <a:spLocks noGrp="1"/>
          </p:cNvSpPr>
          <p:nvPr>
            <p:ph type="pic" idx="1"/>
          </p:nvPr>
        </p:nvSpPr>
        <p:spPr>
          <a:xfrm>
            <a:off x="1792166"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de-DE" noProof="0"/>
          </a:p>
        </p:txBody>
      </p:sp>
      <p:sp>
        <p:nvSpPr>
          <p:cNvPr id="4" name="Textplatzhalter 3"/>
          <p:cNvSpPr>
            <a:spLocks noGrp="1"/>
          </p:cNvSpPr>
          <p:nvPr>
            <p:ph type="body" sz="half" idx="2"/>
          </p:nvPr>
        </p:nvSpPr>
        <p:spPr>
          <a:xfrm>
            <a:off x="1792166"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 bearbeiten</a:t>
            </a:r>
          </a:p>
        </p:txBody>
      </p:sp>
      <p:sp>
        <p:nvSpPr>
          <p:cNvPr id="5" name="Rectangle 5"/>
          <p:cNvSpPr>
            <a:spLocks noGrp="1" noChangeArrowheads="1"/>
          </p:cNvSpPr>
          <p:nvPr>
            <p:ph type="sldNum" sz="quarter" idx="10"/>
          </p:nvPr>
        </p:nvSpPr>
        <p:spPr/>
        <p:txBody>
          <a:bodyPr/>
          <a:lstStyle>
            <a:lvl1pPr>
              <a:defRPr/>
            </a:lvl1pPr>
          </a:lstStyle>
          <a:p>
            <a:r>
              <a:rPr lang="de-DE" altLang="de-DE"/>
              <a:t> Folie </a:t>
            </a:r>
            <a:fld id="{2D354136-1BE7-493B-A1DB-21FB6FFE22FD}" type="slidenum">
              <a:rPr lang="de-DE" altLang="de-DE"/>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2110496603"/>
      </p:ext>
    </p:extLst>
  </p:cSld>
  <p:clrMapOvr>
    <a:masterClrMapping/>
  </p:clrMapOvr>
  <p:transition>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a:defRPr/>
            </a:lvl1pPr>
          </a:lstStyle>
          <a:p>
            <a:r>
              <a:rPr lang="de-DE" altLang="de-DE"/>
              <a:t> Folie </a:t>
            </a:r>
            <a:fld id="{A1BD2C00-F08E-442A-8373-0563652D3DBC}" type="slidenum">
              <a:rPr lang="de-DE" altLang="de-DE"/>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3145936407"/>
      </p:ext>
    </p:extLst>
  </p:cSld>
  <p:clrMapOvr>
    <a:masterClrMapping/>
  </p:clrMapOvr>
  <p:transition>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1123" y="141685"/>
            <a:ext cx="2057400" cy="4561284"/>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68924" y="141685"/>
            <a:ext cx="6031523" cy="4561284"/>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a:defRPr/>
            </a:lvl1pPr>
          </a:lstStyle>
          <a:p>
            <a:r>
              <a:rPr lang="de-DE" altLang="de-DE"/>
              <a:t> Folie </a:t>
            </a:r>
            <a:fld id="{12436E6D-CA27-49C0-A7D2-9750F329F332}" type="slidenum">
              <a:rPr lang="de-DE" altLang="de-DE"/>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1149711632"/>
      </p:ext>
    </p:extLst>
  </p:cSld>
  <p:clrMapOvr>
    <a:masterClrMapping/>
  </p:clrMapOvr>
  <p:transition>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ClipArt-Platzhalter 2"/>
          <p:cNvSpPr>
            <a:spLocks noGrp="1"/>
          </p:cNvSpPr>
          <p:nvPr>
            <p:ph type="clipArt" sz="half" idx="1"/>
          </p:nvPr>
        </p:nvSpPr>
        <p:spPr>
          <a:xfrm>
            <a:off x="468927" y="1329933"/>
            <a:ext cx="4044462" cy="3373040"/>
          </a:xfrm>
        </p:spPr>
        <p:txBody>
          <a:bodyPr/>
          <a:lstStyle/>
          <a:p>
            <a:pPr lvl="0"/>
            <a:endParaRPr lang="de-DE" noProof="0"/>
          </a:p>
        </p:txBody>
      </p:sp>
      <p:sp>
        <p:nvSpPr>
          <p:cNvPr id="4" name="Textplatzhalter 3"/>
          <p:cNvSpPr>
            <a:spLocks noGrp="1"/>
          </p:cNvSpPr>
          <p:nvPr>
            <p:ph type="body" sz="half" idx="2"/>
          </p:nvPr>
        </p:nvSpPr>
        <p:spPr>
          <a:xfrm>
            <a:off x="4654061"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a:defRPr/>
            </a:lvl1pPr>
          </a:lstStyle>
          <a:p>
            <a:r>
              <a:rPr lang="de-DE" altLang="de-DE"/>
              <a:t> Folie </a:t>
            </a:r>
            <a:fld id="{447D2C88-A404-4150-9F17-ADEC84BEBC22}" type="slidenum">
              <a:rPr lang="de-DE" altLang="de-DE"/>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1381061882"/>
      </p:ext>
    </p:extLst>
  </p:cSld>
  <p:clrMapOvr>
    <a:masterClrMapping/>
  </p:clrMapOvr>
  <p:transition>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Inhaltsplatzhalter 2"/>
          <p:cNvSpPr>
            <a:spLocks noGrp="1"/>
          </p:cNvSpPr>
          <p:nvPr>
            <p:ph sz="half" idx="1"/>
          </p:nvPr>
        </p:nvSpPr>
        <p:spPr>
          <a:xfrm>
            <a:off x="468927"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654061"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a:defRPr/>
            </a:lvl1pPr>
          </a:lstStyle>
          <a:p>
            <a:r>
              <a:rPr lang="de-DE" altLang="de-DE"/>
              <a:t> Folie </a:t>
            </a:r>
            <a:fld id="{5EE06331-0D42-4C73-9853-F648C9BCC434}" type="slidenum">
              <a:rPr lang="de-DE" altLang="de-DE"/>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76743458"/>
      </p:ext>
    </p:extLst>
  </p:cSld>
  <p:clrMapOvr>
    <a:masterClrMapping/>
  </p:clrMapOvr>
  <p:transition>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68923" y="141685"/>
            <a:ext cx="8229600" cy="45612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5"/>
          <p:cNvSpPr>
            <a:spLocks noGrp="1" noChangeArrowheads="1"/>
          </p:cNvSpPr>
          <p:nvPr>
            <p:ph type="sldNum" sz="quarter" idx="10"/>
          </p:nvPr>
        </p:nvSpPr>
        <p:spPr/>
        <p:txBody>
          <a:bodyPr/>
          <a:lstStyle>
            <a:lvl1pPr>
              <a:defRPr/>
            </a:lvl1pPr>
          </a:lstStyle>
          <a:p>
            <a:r>
              <a:rPr lang="de-DE" altLang="de-DE"/>
              <a:t> Folie </a:t>
            </a:r>
            <a:fld id="{598179AB-40D2-4CA8-8186-D5ABF5D8DD9D}" type="slidenum">
              <a:rPr lang="de-DE" altLang="de-DE"/>
              <a:pPr/>
              <a:t>‹Nr.›</a:t>
            </a:fld>
            <a:endParaRPr lang="de-DE" altLang="de-DE"/>
          </a:p>
        </p:txBody>
      </p:sp>
      <p:sp>
        <p:nvSpPr>
          <p:cNvPr id="4" name="Rectangle 6"/>
          <p:cNvSpPr>
            <a:spLocks noGrp="1" noChangeArrowheads="1"/>
          </p:cNvSpPr>
          <p:nvPr>
            <p:ph type="ftr" sz="quarter" idx="11"/>
          </p:nvPr>
        </p:nvSpPr>
        <p:spPr/>
        <p:txBody>
          <a:bodyPr/>
          <a:lstStyle>
            <a:lvl1pPr>
              <a:defRPr/>
            </a:lvl1pPr>
          </a:lstStyle>
          <a:p>
            <a:pPr>
              <a:defRPr/>
            </a:pPr>
            <a:r>
              <a:rPr lang="de-DE"/>
              <a:t>HSWT    Prof. Dr. U. Groß                  Modul: Grundlagen der Technik der Agrartechnik   2 Sem.                  Einführung</a:t>
            </a:r>
          </a:p>
        </p:txBody>
      </p:sp>
    </p:spTree>
    <p:extLst>
      <p:ext uri="{BB962C8B-B14F-4D97-AF65-F5344CB8AC3E}">
        <p14:creationId xmlns:p14="http://schemas.microsoft.com/office/powerpoint/2010/main" val="2622592065"/>
      </p:ext>
    </p:extLst>
  </p:cSld>
  <p:clrMapOvr>
    <a:masterClrMapping/>
  </p:clrMapOvr>
  <p:transition>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9429497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halt Headline Auflistung +">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Systemschrift"/>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Systemschrift"/>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Systemschrift"/>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2"/>
            <a:endParaRPr lang="de-DE" dirty="0"/>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6318065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halt Headline 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7434000" cy="243721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205461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Headline Auflistung +">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Systemschrift"/>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Systemschrift"/>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Systemschrift"/>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2"/>
            <a:endParaRPr lang="de-DE" dirty="0"/>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8964309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Clr>
                <a:schemeClr val="accent1"/>
              </a:buClr>
              <a:buFont typeface="Arial" panose="020B0604020202020204" pitchFamily="34" charset="0"/>
              <a:buNone/>
              <a:defRPr sz="18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768986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40053091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alt Text Bild">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4937125"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4937125"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6" name="Textplatzhalter 14">
            <a:extLst>
              <a:ext uri="{FF2B5EF4-FFF2-40B4-BE49-F238E27FC236}">
                <a16:creationId xmlns:a16="http://schemas.microsoft.com/office/drawing/2014/main" id="{5BF2522B-F0EF-044C-A625-4D75E90457F6}"/>
              </a:ext>
            </a:extLst>
          </p:cNvPr>
          <p:cNvSpPr>
            <a:spLocks noGrp="1"/>
          </p:cNvSpPr>
          <p:nvPr>
            <p:ph type="body" sz="quarter" idx="19" hasCustomPrompt="1"/>
          </p:nvPr>
        </p:nvSpPr>
        <p:spPr>
          <a:xfrm>
            <a:off x="971550"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Tree>
    <p:extLst>
      <p:ext uri="{BB962C8B-B14F-4D97-AF65-F5344CB8AC3E}">
        <p14:creationId xmlns:p14="http://schemas.microsoft.com/office/powerpoint/2010/main" val="18455451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731055261"/>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nhalt Headline Bild">
    <p:spTree>
      <p:nvGrpSpPr>
        <p:cNvPr id="1" name=""/>
        <p:cNvGrpSpPr/>
        <p:nvPr/>
      </p:nvGrpSpPr>
      <p:grpSpPr>
        <a:xfrm>
          <a:off x="0" y="0"/>
          <a:ext cx="0" cy="0"/>
          <a:chOff x="0" y="0"/>
          <a:chExt cx="0" cy="0"/>
        </a:xfrm>
      </p:grpSpPr>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971550" y="1295398"/>
            <a:ext cx="7488238"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971551" y="4308050"/>
            <a:ext cx="7484252"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584019040"/>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halt Bild">
    <p:spTree>
      <p:nvGrpSpPr>
        <p:cNvPr id="1" name=""/>
        <p:cNvGrpSpPr/>
        <p:nvPr/>
      </p:nvGrpSpPr>
      <p:grpSpPr>
        <a:xfrm>
          <a:off x="0" y="0"/>
          <a:ext cx="0" cy="0"/>
          <a:chOff x="0" y="0"/>
          <a:chExt cx="0" cy="0"/>
        </a:xfrm>
      </p:grpSpPr>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971550" y="663575"/>
            <a:ext cx="7488238" cy="39608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Tree>
    <p:extLst>
      <p:ext uri="{BB962C8B-B14F-4D97-AF65-F5344CB8AC3E}">
        <p14:creationId xmlns:p14="http://schemas.microsoft.com/office/powerpoint/2010/main" val="3807354547"/>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1218703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4015359236"/>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841772"/>
            <a:ext cx="6858000" cy="1790700"/>
          </a:xfrm>
        </p:spPr>
        <p:txBody>
          <a:bodyPr anchor="b"/>
          <a:lstStyle>
            <a:lvl1pPr algn="ctr">
              <a:defRPr sz="3375"/>
            </a:lvl1pPr>
          </a:lstStyle>
          <a:p>
            <a:r>
              <a:rPr lang="de-DE"/>
              <a:t>Titelmasterformat durch Klicken bearbeiten</a:t>
            </a:r>
          </a:p>
        </p:txBody>
      </p:sp>
      <p:sp>
        <p:nvSpPr>
          <p:cNvPr id="3" name="Untertitel 2"/>
          <p:cNvSpPr>
            <a:spLocks noGrp="1"/>
          </p:cNvSpPr>
          <p:nvPr>
            <p:ph type="subTitle" idx="1"/>
          </p:nvPr>
        </p:nvSpPr>
        <p:spPr>
          <a:xfrm>
            <a:off x="1143000" y="2701528"/>
            <a:ext cx="6858000" cy="1241822"/>
          </a:xfrm>
        </p:spPr>
        <p:txBody>
          <a:bodyPr/>
          <a:lstStyle>
            <a:lvl1pPr marL="0" indent="0" algn="ctr">
              <a:buNone/>
              <a:defRPr sz="1350"/>
            </a:lvl1pPr>
            <a:lvl2pPr marL="257169" indent="0" algn="ctr">
              <a:buNone/>
              <a:defRPr sz="1125"/>
            </a:lvl2pPr>
            <a:lvl3pPr marL="514337" indent="0" algn="ctr">
              <a:buNone/>
              <a:defRPr sz="1013"/>
            </a:lvl3pPr>
            <a:lvl4pPr marL="771506" indent="0" algn="ctr">
              <a:buNone/>
              <a:defRPr sz="900"/>
            </a:lvl4pPr>
            <a:lvl5pPr marL="1028675" indent="0" algn="ctr">
              <a:buNone/>
              <a:defRPr sz="900"/>
            </a:lvl5pPr>
            <a:lvl6pPr marL="1285843" indent="0" algn="ctr">
              <a:buNone/>
              <a:defRPr sz="900"/>
            </a:lvl6pPr>
            <a:lvl7pPr marL="1543011" indent="0" algn="ctr">
              <a:buNone/>
              <a:defRPr sz="900"/>
            </a:lvl7pPr>
            <a:lvl8pPr marL="1800180" indent="0" algn="ctr">
              <a:buNone/>
              <a:defRPr sz="900"/>
            </a:lvl8pPr>
            <a:lvl9pPr marL="2057349" indent="0" algn="ctr">
              <a:buNone/>
              <a:defRPr sz="900"/>
            </a:lvl9pPr>
          </a:lstStyle>
          <a:p>
            <a:r>
              <a:rPr lang="de-DE"/>
              <a:t>Formatvorlage des Untertitelmasters durch Klicken bearbeiten</a:t>
            </a:r>
          </a:p>
        </p:txBody>
      </p:sp>
    </p:spTree>
    <p:extLst>
      <p:ext uri="{BB962C8B-B14F-4D97-AF65-F5344CB8AC3E}">
        <p14:creationId xmlns:p14="http://schemas.microsoft.com/office/powerpoint/2010/main" val="21729210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
        <p:nvSpPr>
          <p:cNvPr id="15" name="Textfeld 14">
            <a:extLst>
              <a:ext uri="{FF2B5EF4-FFF2-40B4-BE49-F238E27FC236}">
                <a16:creationId xmlns:a16="http://schemas.microsoft.com/office/drawing/2014/main" id="{F79CB8E5-9732-4048-BEB4-F154CF925930}"/>
              </a:ext>
            </a:extLst>
          </p:cNvPr>
          <p:cNvSpPr txBox="1"/>
          <p:nvPr userDrawn="1"/>
        </p:nvSpPr>
        <p:spPr>
          <a:xfrm>
            <a:off x="971550" y="4850651"/>
            <a:ext cx="2706624" cy="169277"/>
          </a:xfrm>
          <a:prstGeom prst="rect">
            <a:avLst/>
          </a:prstGeom>
          <a:noFill/>
        </p:spPr>
        <p:txBody>
          <a:bodyPr wrap="square" lIns="0" tIns="0" rIns="0" bIns="0" rtlCol="0">
            <a:spAutoFit/>
          </a:bodyPr>
          <a:lstStyle/>
          <a:p>
            <a:r>
              <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rPr>
              <a:t>Hochschule Weihenstephan-</a:t>
            </a:r>
            <a:r>
              <a:rPr lang="de-DE" sz="1100" dirty="0" err="1">
                <a:solidFill>
                  <a:schemeClr val="bg1"/>
                </a:solidFill>
                <a:latin typeface="Arial" panose="020B0604020202020204" pitchFamily="34" charset="0"/>
                <a:ea typeface="Fira Sans" panose="020B0503050000020004" pitchFamily="34" charset="0"/>
                <a:cs typeface="Arial" panose="020B0604020202020204" pitchFamily="34" charset="0"/>
              </a:rPr>
              <a:t>Triesdorf</a:t>
            </a:r>
            <a:endPar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2385791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Headline 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7434000" cy="243721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563752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Clr>
                <a:schemeClr val="accent1"/>
              </a:buClr>
              <a:buFont typeface="Arial" panose="020B0604020202020204" pitchFamily="34" charset="0"/>
              <a:buNone/>
              <a:defRPr sz="18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3937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35137666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image" Target="../media/image5.png"/><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theme" Target="../theme/theme4.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5.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5.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Bild 6">
            <a:extLst>
              <a:ext uri="{FF2B5EF4-FFF2-40B4-BE49-F238E27FC236}">
                <a16:creationId xmlns:a16="http://schemas.microsoft.com/office/drawing/2014/main" id="{CC183D64-BBAA-904A-97C3-8E4BA257885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76263" y="377825"/>
            <a:ext cx="23574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99" r:id="rId4"/>
  </p:sldLayoutIdLst>
  <p:txStyles>
    <p:titleStyle>
      <a:lvl1pPr algn="ctr" defTabSz="342900" rtl="0" eaLnBrk="1" fontAlgn="base" hangingPunct="1">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1" fontAlgn="base" hangingPunct="1">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userDrawn="1">
          <p15:clr>
            <a:srgbClr val="F26B43"/>
          </p15:clr>
        </p15:guide>
        <p15:guide id="2" orient="horz" pos="4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E37574B-F433-4F49-A7A5-C3F390EA62A2}"/>
              </a:ext>
            </a:extLst>
          </p:cNvPr>
          <p:cNvSpPr txBox="1"/>
          <p:nvPr userDrawn="1"/>
        </p:nvSpPr>
        <p:spPr>
          <a:xfrm>
            <a:off x="971550" y="4850651"/>
            <a:ext cx="7699638" cy="169277"/>
          </a:xfrm>
          <a:prstGeom prst="rect">
            <a:avLst/>
          </a:prstGeom>
          <a:noFill/>
        </p:spPr>
        <p:txBody>
          <a:bodyPr wrap="square" lIns="0" tIns="0" rIns="0" bIns="0" rtlCol="0">
            <a:spAutoFit/>
          </a:bodyPr>
          <a:lstStyle/>
          <a:p>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r>
              <a:rPr lang="de-DE" sz="1100">
                <a:solidFill>
                  <a:schemeClr val="accent1"/>
                </a:solidFill>
                <a:latin typeface="Arial" panose="020B0604020202020204" pitchFamily="34" charset="0"/>
                <a:ea typeface="Fira Sans" panose="020B0503050000020004" pitchFamily="34" charset="0"/>
                <a:cs typeface="Arial" panose="020B0604020202020204" pitchFamily="34" charset="0"/>
              </a:rPr>
              <a:t>Hochschule Weihenstephan-Triesdorf  | </a:t>
            </a:r>
            <a:r>
              <a:rPr lang="de-DE" sz="1100">
                <a:solidFill>
                  <a:schemeClr val="accent1"/>
                </a:solidFill>
                <a:latin typeface="Arial" panose="020B0604020202020204" pitchFamily="34" charset="0"/>
                <a:ea typeface="ＭＳ Ｐゴシック" panose="020B0600070205080204" pitchFamily="34" charset="-128"/>
                <a:cs typeface="Arial" panose="020B0604020202020204" pitchFamily="34" charset="0"/>
              </a:rPr>
              <a:t>4. Sem AB Verfahrenstechnik Pflanze 2026</a:t>
            </a:r>
            <a:r>
              <a:rPr lang="de-DE" sz="1100">
                <a:solidFill>
                  <a:schemeClr val="accent1"/>
                </a:solidFill>
                <a:latin typeface="Arial" panose="020B0604020202020204" pitchFamily="34" charset="0"/>
                <a:cs typeface="Arial" panose="020B0604020202020204" pitchFamily="34" charset="0"/>
              </a:rPr>
              <a:t> |  Prof. Jonas Groß |  </a:t>
            </a:r>
            <a:fld id="{D68E159F-B9DF-C345-98A9-484992D3C9EA}" type="slidenum">
              <a:rPr lang="de-DE" sz="1100" smtClean="0">
                <a:solidFill>
                  <a:schemeClr val="accent1"/>
                </a:solidFill>
                <a:latin typeface="Arial" panose="020B0604020202020204" pitchFamily="34" charset="0"/>
                <a:cs typeface="Arial" panose="020B0604020202020204" pitchFamily="34" charset="0"/>
              </a:rPr>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t>‹Nr.›</a:t>
            </a:fld>
            <a:endParaRPr lang="de-DE"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8832124"/>
      </p:ext>
    </p:extLst>
  </p:cSld>
  <p:clrMap bg1="lt1" tx1="dk1" bg2="lt2" tx2="dk2" accent1="accent1" accent2="accent2" accent3="accent3" accent4="accent4" accent5="accent5" accent6="accent6" hlink="hlink" folHlink="folHlink"/>
  <p:sldLayoutIdLst>
    <p:sldLayoutId id="2147483691" r:id="rId1"/>
    <p:sldLayoutId id="2147483700" r:id="rId2"/>
    <p:sldLayoutId id="2147483692" r:id="rId3"/>
    <p:sldLayoutId id="2147483693" r:id="rId4"/>
    <p:sldLayoutId id="2147483694" r:id="rId5"/>
    <p:sldLayoutId id="2147483701" r:id="rId6"/>
    <p:sldLayoutId id="2147483695" r:id="rId7"/>
    <p:sldLayoutId id="2147483702" r:id="rId8"/>
    <p:sldLayoutId id="2147483703" r:id="rId9"/>
    <p:sldLayoutId id="2147483696" r:id="rId10"/>
    <p:sldLayoutId id="2147483697" r:id="rId11"/>
    <p:sldLayoutId id="2147483758" r:id="rId12"/>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82" r:id="rId2"/>
    <p:sldLayoutId id="2147483685" r:id="rId3"/>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010650" y="0"/>
            <a:ext cx="1397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68320" y="141685"/>
            <a:ext cx="8048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468313" y="1329932"/>
            <a:ext cx="8229600" cy="337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812037" name="Rectangle 5"/>
          <p:cNvSpPr>
            <a:spLocks noGrp="1" noChangeArrowheads="1"/>
          </p:cNvSpPr>
          <p:nvPr>
            <p:ph type="sldNum" sz="quarter" idx="4"/>
          </p:nvPr>
        </p:nvSpPr>
        <p:spPr bwMode="auto">
          <a:xfrm>
            <a:off x="7596195" y="4893478"/>
            <a:ext cx="1209675"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750">
                <a:solidFill>
                  <a:srgbClr val="71AD2A"/>
                </a:solidFill>
              </a:defRPr>
            </a:lvl1pPr>
          </a:lstStyle>
          <a:p>
            <a:fld id="{0E9B28F6-1B24-421B-BCDD-225E3E4195C3}" type="slidenum">
              <a:rPr lang="de-DE" smtClean="0"/>
              <a:pPr/>
              <a:t>‹Nr.›</a:t>
            </a:fld>
            <a:endParaRPr lang="de-DE"/>
          </a:p>
        </p:txBody>
      </p:sp>
      <p:sp>
        <p:nvSpPr>
          <p:cNvPr id="812038" name="Rectangle 6"/>
          <p:cNvSpPr>
            <a:spLocks noGrp="1" noChangeArrowheads="1"/>
          </p:cNvSpPr>
          <p:nvPr>
            <p:ph type="ftr" sz="quarter" idx="3"/>
          </p:nvPr>
        </p:nvSpPr>
        <p:spPr bwMode="auto">
          <a:xfrm>
            <a:off x="107955" y="4893478"/>
            <a:ext cx="7067550"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750">
                <a:solidFill>
                  <a:srgbClr val="71AD2A"/>
                </a:solidFill>
                <a:latin typeface="Arial" charset="0"/>
                <a:ea typeface="+mn-ea"/>
                <a:cs typeface="+mn-cs"/>
              </a:defRPr>
            </a:lvl1pPr>
          </a:lstStyle>
          <a:p>
            <a:r>
              <a:rPr lang="de-DE"/>
              <a:t>Quelle: Amazone Gestängeklappung </a:t>
            </a:r>
          </a:p>
        </p:txBody>
      </p:sp>
    </p:spTree>
    <p:extLst>
      <p:ext uri="{BB962C8B-B14F-4D97-AF65-F5344CB8AC3E}">
        <p14:creationId xmlns:p14="http://schemas.microsoft.com/office/powerpoint/2010/main" val="7190680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Lst>
  <p:hf hdr="0" dt="0"/>
  <p:txStyles>
    <p:titleStyle>
      <a:lvl1pPr algn="l" defTabSz="342900" rtl="0" eaLnBrk="1" fontAlgn="base" hangingPunct="1">
        <a:spcBef>
          <a:spcPct val="0"/>
        </a:spcBef>
        <a:spcAft>
          <a:spcPct val="0"/>
        </a:spcAft>
        <a:defRPr sz="2100" b="1">
          <a:solidFill>
            <a:schemeClr val="tx1"/>
          </a:solidFill>
          <a:latin typeface="+mj-lt"/>
          <a:ea typeface="+mj-ea"/>
          <a:cs typeface="+mj-cs"/>
        </a:defRPr>
      </a:lvl1pPr>
      <a:lvl2pPr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2pPr>
      <a:lvl3pPr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3pPr>
      <a:lvl4pPr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4pPr>
      <a:lvl5pPr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5pPr>
      <a:lvl6pPr marL="342900"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6pPr>
      <a:lvl7pPr marL="685800"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7pPr>
      <a:lvl8pPr marL="1028700"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8pPr>
      <a:lvl9pPr marL="1371600" algn="l" defTabSz="342900" rtl="0" eaLnBrk="1" fontAlgn="base" hangingPunct="1">
        <a:spcBef>
          <a:spcPct val="0"/>
        </a:spcBef>
        <a:spcAft>
          <a:spcPct val="0"/>
        </a:spcAft>
        <a:defRPr sz="2100" b="1">
          <a:solidFill>
            <a:schemeClr val="tx1"/>
          </a:solidFill>
          <a:latin typeface="Arial" charset="0"/>
          <a:ea typeface="ＭＳ Ｐゴシック" pitchFamily="34" charset="-128"/>
          <a:cs typeface="Arial" charset="0"/>
        </a:defRPr>
      </a:lvl9pPr>
    </p:titleStyle>
    <p:bodyStyle>
      <a:lvl1pPr marL="257175" indent="-257175" algn="l" defTabSz="342900" rtl="0" eaLnBrk="1" fontAlgn="base" hangingPunct="1">
        <a:spcBef>
          <a:spcPct val="20000"/>
        </a:spcBef>
        <a:spcAft>
          <a:spcPct val="0"/>
        </a:spcAft>
        <a:buClr>
          <a:srgbClr val="71AD2A"/>
        </a:buClr>
        <a:buFont typeface="Arial Unicode MS" pitchFamily="34" charset="-128"/>
        <a:buChar char="»"/>
        <a:defRPr sz="1800">
          <a:solidFill>
            <a:schemeClr val="tx1"/>
          </a:solidFill>
          <a:latin typeface="+mn-lt"/>
          <a:ea typeface="+mn-ea"/>
          <a:cs typeface="+mn-cs"/>
        </a:defRPr>
      </a:lvl1pPr>
      <a:lvl2pPr marL="557213" indent="-214313" algn="l" defTabSz="342900" rtl="0" eaLnBrk="1" fontAlgn="base" hangingPunct="1">
        <a:spcBef>
          <a:spcPct val="20000"/>
        </a:spcBef>
        <a:spcAft>
          <a:spcPct val="0"/>
        </a:spcAft>
        <a:buClr>
          <a:srgbClr val="71AD2A"/>
        </a:buClr>
        <a:buFont typeface="Univers" pitchFamily="34" charset="0"/>
        <a:buChar char="›"/>
        <a:defRPr sz="1650">
          <a:solidFill>
            <a:schemeClr val="tx1"/>
          </a:solidFill>
          <a:latin typeface="+mn-lt"/>
          <a:ea typeface="+mn-ea"/>
          <a:cs typeface="+mn-cs"/>
        </a:defRPr>
      </a:lvl2pPr>
      <a:lvl3pPr marL="857250" indent="-171450" algn="l" defTabSz="342900" rtl="0" eaLnBrk="1" fontAlgn="base" hangingPunct="1">
        <a:spcBef>
          <a:spcPct val="20000"/>
        </a:spcBef>
        <a:spcAft>
          <a:spcPct val="0"/>
        </a:spcAft>
        <a:buClr>
          <a:srgbClr val="71AD2A"/>
        </a:buClr>
        <a:buFont typeface="Arial Unicode MS" pitchFamily="34" charset="-128"/>
        <a:buChar char="›"/>
        <a:defRPr sz="1500">
          <a:solidFill>
            <a:schemeClr val="tx1"/>
          </a:solidFill>
          <a:latin typeface="+mn-lt"/>
          <a:ea typeface="+mn-ea"/>
          <a:cs typeface="+mn-cs"/>
        </a:defRPr>
      </a:lvl3pPr>
      <a:lvl4pPr marL="1200150" indent="-171450" algn="l" defTabSz="342900" rtl="0" eaLnBrk="1" fontAlgn="base" hangingPunct="1">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1543050" indent="-171450" algn="l" defTabSz="342900"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1885950" indent="-171450" algn="l" defTabSz="342900"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228850" indent="-171450" algn="l" defTabSz="342900"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2571750" indent="-171450" algn="l" defTabSz="342900"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2914650" indent="-171450" algn="l" defTabSz="342900"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010652" y="0"/>
            <a:ext cx="13921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68923" y="141685"/>
            <a:ext cx="804789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468923" y="1329933"/>
            <a:ext cx="8229600" cy="337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613381" name="Rectangle 5"/>
          <p:cNvSpPr>
            <a:spLocks noGrp="1" noChangeArrowheads="1"/>
          </p:cNvSpPr>
          <p:nvPr>
            <p:ph type="sldNum" sz="quarter" idx="4"/>
          </p:nvPr>
        </p:nvSpPr>
        <p:spPr bwMode="auto">
          <a:xfrm>
            <a:off x="7596558" y="4893478"/>
            <a:ext cx="1208943"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750">
                <a:solidFill>
                  <a:srgbClr val="71AD2A"/>
                </a:solidFill>
                <a:latin typeface="Arial" pitchFamily="34" charset="0"/>
              </a:defRPr>
            </a:lvl1pPr>
          </a:lstStyle>
          <a:p>
            <a:pPr eaLnBrk="0" fontAlgn="base" hangingPunct="0">
              <a:spcBef>
                <a:spcPct val="0"/>
              </a:spcBef>
              <a:spcAft>
                <a:spcPct val="0"/>
              </a:spcAft>
            </a:pPr>
            <a:r>
              <a:rPr lang="de-DE" altLang="de-DE"/>
              <a:t> Folie </a:t>
            </a:r>
            <a:fld id="{040E0604-1A23-48F7-8260-6711375836AE}" type="slidenum">
              <a:rPr lang="de-DE" altLang="de-DE" smtClean="0"/>
              <a:pPr eaLnBrk="0" fontAlgn="base" hangingPunct="0">
                <a:spcBef>
                  <a:spcPct val="0"/>
                </a:spcBef>
                <a:spcAft>
                  <a:spcPct val="0"/>
                </a:spcAft>
              </a:pPr>
              <a:t>‹Nr.›</a:t>
            </a:fld>
            <a:endParaRPr lang="de-DE" altLang="de-DE"/>
          </a:p>
        </p:txBody>
      </p:sp>
      <p:sp>
        <p:nvSpPr>
          <p:cNvPr id="613382" name="Rectangle 6"/>
          <p:cNvSpPr>
            <a:spLocks noGrp="1" noChangeArrowheads="1"/>
          </p:cNvSpPr>
          <p:nvPr>
            <p:ph type="ftr" sz="quarter" idx="3"/>
          </p:nvPr>
        </p:nvSpPr>
        <p:spPr bwMode="auto">
          <a:xfrm>
            <a:off x="108439" y="4893478"/>
            <a:ext cx="7067550"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750">
                <a:solidFill>
                  <a:srgbClr val="71AD2A"/>
                </a:solidFill>
                <a:latin typeface="+mn-lt"/>
                <a:ea typeface="+mn-ea"/>
                <a:cs typeface="+mn-cs"/>
              </a:defRPr>
            </a:lvl1pPr>
          </a:lstStyle>
          <a:p>
            <a:pPr eaLnBrk="0" fontAlgn="base" hangingPunct="0">
              <a:spcBef>
                <a:spcPct val="0"/>
              </a:spcBef>
              <a:spcAft>
                <a:spcPct val="0"/>
              </a:spcAft>
              <a:defRPr/>
            </a:pPr>
            <a:r>
              <a:rPr lang="de-DE"/>
              <a:t>HSWT    Prof. Dr. U. Groß                  Modul: Grundlagen der Technik der Agrartechnik   2 Sem.                  Einführung</a:t>
            </a:r>
          </a:p>
        </p:txBody>
      </p:sp>
    </p:spTree>
    <p:extLst>
      <p:ext uri="{BB962C8B-B14F-4D97-AF65-F5344CB8AC3E}">
        <p14:creationId xmlns:p14="http://schemas.microsoft.com/office/powerpoint/2010/main" val="114914793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p:transition>
    <p:zoom/>
  </p:transition>
  <p:hf hdr="0" dt="0"/>
  <p:txStyles>
    <p:titleStyle>
      <a:lvl1pPr algn="l" defTabSz="342900" rtl="0" eaLnBrk="0" fontAlgn="base" hangingPunct="0">
        <a:spcBef>
          <a:spcPct val="0"/>
        </a:spcBef>
        <a:spcAft>
          <a:spcPct val="0"/>
        </a:spcAft>
        <a:defRPr sz="2100" b="1">
          <a:solidFill>
            <a:schemeClr val="tx1"/>
          </a:solidFill>
          <a:latin typeface="+mj-lt"/>
          <a:ea typeface="+mj-ea"/>
          <a:cs typeface="+mj-cs"/>
        </a:defRPr>
      </a:lvl1pPr>
      <a:lvl2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2pPr>
      <a:lvl3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3pPr>
      <a:lvl4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4pPr>
      <a:lvl5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5pPr>
      <a:lvl6pPr marL="3429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6pPr>
      <a:lvl7pPr marL="6858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7pPr>
      <a:lvl8pPr marL="10287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8pPr>
      <a:lvl9pPr marL="13716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9pPr>
    </p:titleStyle>
    <p:bodyStyle>
      <a:lvl1pPr marL="257175" indent="-257175" algn="l" defTabSz="342900" rtl="0" eaLnBrk="0" fontAlgn="base" hangingPunct="0">
        <a:spcBef>
          <a:spcPct val="20000"/>
        </a:spcBef>
        <a:spcAft>
          <a:spcPct val="0"/>
        </a:spcAft>
        <a:buClr>
          <a:srgbClr val="71AD2A"/>
        </a:buClr>
        <a:buFont typeface="Arial Unicode MS" pitchFamily="34" charset="-128"/>
        <a:buChar char="»"/>
        <a:defRPr sz="1800">
          <a:solidFill>
            <a:schemeClr val="tx1"/>
          </a:solidFill>
          <a:latin typeface="+mn-lt"/>
          <a:ea typeface="+mn-ea"/>
          <a:cs typeface="+mn-cs"/>
        </a:defRPr>
      </a:lvl1pPr>
      <a:lvl2pPr marL="557213" indent="-214313" algn="l" defTabSz="342900" rtl="0" eaLnBrk="0" fontAlgn="base" hangingPunct="0">
        <a:spcBef>
          <a:spcPct val="20000"/>
        </a:spcBef>
        <a:spcAft>
          <a:spcPct val="0"/>
        </a:spcAft>
        <a:buClr>
          <a:srgbClr val="71AD2A"/>
        </a:buClr>
        <a:buFont typeface="Univers" pitchFamily="34" charset="0"/>
        <a:buChar char="›"/>
        <a:defRPr sz="1650">
          <a:solidFill>
            <a:schemeClr val="tx1"/>
          </a:solidFill>
          <a:latin typeface="+mn-lt"/>
          <a:ea typeface="+mn-ea"/>
          <a:cs typeface="+mn-cs"/>
        </a:defRPr>
      </a:lvl2pPr>
      <a:lvl3pPr marL="857250" indent="-171450" algn="l" defTabSz="342900" rtl="0" eaLnBrk="0" fontAlgn="base" hangingPunct="0">
        <a:spcBef>
          <a:spcPct val="20000"/>
        </a:spcBef>
        <a:spcAft>
          <a:spcPct val="0"/>
        </a:spcAft>
        <a:buClr>
          <a:srgbClr val="71AD2A"/>
        </a:buClr>
        <a:buFont typeface="Arial Unicode MS" pitchFamily="34" charset="-128"/>
        <a:buChar char="›"/>
        <a:defRPr sz="1500">
          <a:solidFill>
            <a:schemeClr val="tx1"/>
          </a:solidFill>
          <a:latin typeface="+mn-lt"/>
          <a:ea typeface="+mn-ea"/>
          <a:cs typeface="+mn-cs"/>
        </a:defRPr>
      </a:lvl3pPr>
      <a:lvl4pPr marL="1200150" indent="-171450" algn="l" defTabSz="3429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1543050" indent="-171450" algn="l" defTabSz="3429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18859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2288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25717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29146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E37574B-F433-4F49-A7A5-C3F390EA62A2}"/>
              </a:ext>
            </a:extLst>
          </p:cNvPr>
          <p:cNvSpPr txBox="1"/>
          <p:nvPr userDrawn="1"/>
        </p:nvSpPr>
        <p:spPr>
          <a:xfrm>
            <a:off x="971550" y="4850651"/>
            <a:ext cx="7699638" cy="169277"/>
          </a:xfrm>
          <a:prstGeom prst="rect">
            <a:avLst/>
          </a:prstGeom>
          <a:noFill/>
        </p:spPr>
        <p:txBody>
          <a:bodyPr wrap="square" lIns="0" tIns="0" rIns="0" bIns="0" rtlCol="0">
            <a:spAutoFit/>
          </a:bodyPr>
          <a:lstStyle/>
          <a:p>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r>
              <a:rPr lang="de-DE" sz="1100">
                <a:solidFill>
                  <a:schemeClr val="accent1"/>
                </a:solidFill>
                <a:latin typeface="Arial" panose="020B0604020202020204" pitchFamily="34" charset="0"/>
                <a:ea typeface="Fira Sans" panose="020B0503050000020004" pitchFamily="34" charset="0"/>
                <a:cs typeface="Arial" panose="020B0604020202020204" pitchFamily="34" charset="0"/>
              </a:rPr>
              <a:t>Hochschule Weihenstephan-Triesdorf  | 4. Sem. AB Verfahrenstechnik Pflanze 2026 </a:t>
            </a:r>
            <a:r>
              <a:rPr lang="de-DE" sz="1100">
                <a:solidFill>
                  <a:schemeClr val="accent1"/>
                </a:solidFill>
                <a:latin typeface="Arial" panose="020B0604020202020204" pitchFamily="34" charset="0"/>
                <a:cs typeface="Arial" panose="020B0604020202020204" pitchFamily="34" charset="0"/>
              </a:rPr>
              <a:t>|  Prof. Jonas Groß |  </a:t>
            </a:r>
            <a:fld id="{D68E159F-B9DF-C345-98A9-484992D3C9EA}" type="slidenum">
              <a:rPr lang="de-DE" sz="1100" smtClean="0">
                <a:solidFill>
                  <a:schemeClr val="accent1"/>
                </a:solidFill>
                <a:latin typeface="Arial" panose="020B0604020202020204" pitchFamily="34" charset="0"/>
                <a:cs typeface="Arial" panose="020B0604020202020204" pitchFamily="34" charset="0"/>
              </a:rPr>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t>‹Nr.›</a:t>
            </a:fld>
            <a:endParaRPr lang="de-DE"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532749"/>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68.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68.xml"/><Relationship Id="rId5" Type="http://schemas.openxmlformats.org/officeDocument/2006/relationships/image" Target="../media/image24.emf"/><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68.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68.xml"/><Relationship Id="rId6" Type="http://schemas.openxmlformats.org/officeDocument/2006/relationships/image" Target="../media/image11.svg"/><Relationship Id="rId5" Type="http://schemas.openxmlformats.org/officeDocument/2006/relationships/hyperlink" Target="https://www.youtube.com/watch?v=O-uriBa3OGI" TargetMode="Externa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68.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8.xml"/><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8.jpeg"/><Relationship Id="rId7" Type="http://schemas.openxmlformats.org/officeDocument/2006/relationships/hyperlink" Target="https://www.youtube.com/watch?v=TE6-pZ9bHHo" TargetMode="External"/><Relationship Id="rId2" Type="http://schemas.openxmlformats.org/officeDocument/2006/relationships/notesSlide" Target="../notesSlides/notesSlide18.xml"/><Relationship Id="rId1" Type="http://schemas.openxmlformats.org/officeDocument/2006/relationships/slideLayout" Target="../slideLayouts/slideLayout68.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68.xml"/><Relationship Id="rId5" Type="http://schemas.openxmlformats.org/officeDocument/2006/relationships/image" Target="../media/image44.pn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68.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68.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claas.de/produkte/technologien/terra-trac/lexion" TargetMode="External"/><Relationship Id="rId7" Type="http://schemas.openxmlformats.org/officeDocument/2006/relationships/image" Target="../media/image53.svg"/><Relationship Id="rId2" Type="http://schemas.openxmlformats.org/officeDocument/2006/relationships/notesSlide" Target="../notesSlides/notesSlide25.xml"/><Relationship Id="rId1" Type="http://schemas.openxmlformats.org/officeDocument/2006/relationships/slideLayout" Target="../slideLayouts/slideLayout68.xml"/><Relationship Id="rId6" Type="http://schemas.openxmlformats.org/officeDocument/2006/relationships/image" Target="../media/image52.svg"/><Relationship Id="rId5" Type="http://schemas.openxmlformats.org/officeDocument/2006/relationships/image" Target="../media/image51.svg"/><Relationship Id="rId4" Type="http://schemas.openxmlformats.org/officeDocument/2006/relationships/image" Target="../media/image11.svg"/><Relationship Id="rId9" Type="http://schemas.openxmlformats.org/officeDocument/2006/relationships/image" Target="../media/image55.jpeg"/></Relationships>
</file>

<file path=ppt/slides/_rels/slide2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6.xml"/><Relationship Id="rId1" Type="http://schemas.openxmlformats.org/officeDocument/2006/relationships/slideLayout" Target="../slideLayouts/slideLayout68.xml"/><Relationship Id="rId4" Type="http://schemas.openxmlformats.org/officeDocument/2006/relationships/image" Target="../media/image53.sv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68.xml"/><Relationship Id="rId6" Type="http://schemas.openxmlformats.org/officeDocument/2006/relationships/image" Target="../media/image11.svg"/><Relationship Id="rId5" Type="http://schemas.openxmlformats.org/officeDocument/2006/relationships/hyperlink" Target="https://www.youtube.com/watch?v=GrrQQnpacB8" TargetMode="External"/><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68.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51.sv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68.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11.svg"/><Relationship Id="rId2" Type="http://schemas.openxmlformats.org/officeDocument/2006/relationships/notesSlide" Target="../notesSlides/notesSlide32.xml"/><Relationship Id="rId1" Type="http://schemas.openxmlformats.org/officeDocument/2006/relationships/slideLayout" Target="../slideLayouts/slideLayout68.xml"/><Relationship Id="rId6" Type="http://schemas.openxmlformats.org/officeDocument/2006/relationships/hyperlink" Target="https://www.youtube.com/watch?v=K1MFIwGRJVQ" TargetMode="External"/><Relationship Id="rId5" Type="http://schemas.openxmlformats.org/officeDocument/2006/relationships/image" Target="../media/image66.jpeg"/><Relationship Id="rId4" Type="http://schemas.openxmlformats.org/officeDocument/2006/relationships/image" Target="../media/image65.jpeg"/></Relationships>
</file>

<file path=ppt/slides/_rels/slide3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68.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68.xml"/><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68.xml"/><Relationship Id="rId5" Type="http://schemas.openxmlformats.org/officeDocument/2006/relationships/image" Target="../media/image11.svg"/><Relationship Id="rId4" Type="http://schemas.openxmlformats.org/officeDocument/2006/relationships/hyperlink" Target="https://www.youtube.com/watch?v=sWTv17hCZPI"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2.tif"/><Relationship Id="rId5" Type="http://schemas.openxmlformats.org/officeDocument/2006/relationships/image" Target="../media/image11.svg"/><Relationship Id="rId4" Type="http://schemas.openxmlformats.org/officeDocument/2006/relationships/hyperlink" Target="https://www.youtube.com/watch?v=folpdvU5_gM"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68.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68.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68.xml"/><Relationship Id="rId4" Type="http://schemas.openxmlformats.org/officeDocument/2006/relationships/image" Target="../media/image76.jpe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2.xml"/><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3.xml"/><Relationship Id="rId1" Type="http://schemas.openxmlformats.org/officeDocument/2006/relationships/slideLayout" Target="../slideLayouts/slideLayout68.xml"/></Relationships>
</file>

<file path=ppt/slides/_rels/slide4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4.xml"/><Relationship Id="rId1" Type="http://schemas.openxmlformats.org/officeDocument/2006/relationships/slideLayout" Target="../slideLayouts/slideLayout68.xml"/></Relationships>
</file>

<file path=ppt/slides/_rels/slide4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5.xml"/><Relationship Id="rId1" Type="http://schemas.openxmlformats.org/officeDocument/2006/relationships/slideLayout" Target="../slideLayouts/slideLayout6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1.svg"/><Relationship Id="rId4" Type="http://schemas.openxmlformats.org/officeDocument/2006/relationships/hyperlink" Target="https://www.claas.de/unternehmen/historie/news_stories/reinigung-in-drei-dimensionen/2281552"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8.xml"/></Relationships>
</file>

<file path=ppt/slides/_rels/slide51.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2.jfif"/><Relationship Id="rId2" Type="http://schemas.openxmlformats.org/officeDocument/2006/relationships/notesSlide" Target="../notesSlides/notesSlide48.xml"/><Relationship Id="rId1" Type="http://schemas.openxmlformats.org/officeDocument/2006/relationships/slideLayout" Target="../slideLayouts/slideLayout68.xml"/><Relationship Id="rId6" Type="http://schemas.openxmlformats.org/officeDocument/2006/relationships/image" Target="../media/image11.svg"/><Relationship Id="rId5" Type="http://schemas.openxmlformats.org/officeDocument/2006/relationships/hyperlink" Target="https://www.youtube.com/watch?v=vYJ7FYTsZIw" TargetMode="External"/><Relationship Id="rId4" Type="http://schemas.openxmlformats.org/officeDocument/2006/relationships/image" Target="../media/image81.jpeg"/></Relationships>
</file>

<file path=ppt/slides/_rels/slide5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9.xml"/><Relationship Id="rId1" Type="http://schemas.openxmlformats.org/officeDocument/2006/relationships/slideLayout" Target="../slideLayouts/slideLayout68.xml"/><Relationship Id="rId5" Type="http://schemas.openxmlformats.org/officeDocument/2006/relationships/image" Target="../media/image85.jpeg"/><Relationship Id="rId4" Type="http://schemas.openxmlformats.org/officeDocument/2006/relationships/image" Target="../media/image84.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8.xml"/></Relationships>
</file>

<file path=ppt/slides/_rels/slide5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51.xml"/><Relationship Id="rId1" Type="http://schemas.openxmlformats.org/officeDocument/2006/relationships/slideLayout" Target="../slideLayouts/slideLayout68.xml"/><Relationship Id="rId4" Type="http://schemas.openxmlformats.org/officeDocument/2006/relationships/image" Target="../media/image87.png"/></Relationships>
</file>

<file path=ppt/slides/_rels/slide5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52.xml"/><Relationship Id="rId1" Type="http://schemas.openxmlformats.org/officeDocument/2006/relationships/slideLayout" Target="../slideLayouts/slideLayout68.xml"/><Relationship Id="rId5" Type="http://schemas.openxmlformats.org/officeDocument/2006/relationships/image" Target="../media/image52.svg"/><Relationship Id="rId4" Type="http://schemas.openxmlformats.org/officeDocument/2006/relationships/image" Target="../media/image53.sv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8.xml"/></Relationships>
</file>

<file path=ppt/slides/_rels/slide5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5.xml"/><Relationship Id="rId1" Type="http://schemas.openxmlformats.org/officeDocument/2006/relationships/slideLayout" Target="../slideLayouts/slideLayout68.xml"/></Relationships>
</file>

<file path=ppt/slides/_rels/slide5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6.xml"/><Relationship Id="rId1" Type="http://schemas.openxmlformats.org/officeDocument/2006/relationships/slideLayout" Target="../slideLayouts/slideLayout68.xml"/><Relationship Id="rId4" Type="http://schemas.openxmlformats.org/officeDocument/2006/relationships/image" Target="../media/image90.jpeg"/></Relationships>
</file>

<file path=ppt/slides/_rels/slide6.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5.tif"/></Relationships>
</file>

<file path=ppt/slides/_rels/slide6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7.xml"/><Relationship Id="rId1" Type="http://schemas.openxmlformats.org/officeDocument/2006/relationships/slideLayout" Target="../slideLayouts/slideLayout68.xml"/></Relationships>
</file>

<file path=ppt/slides/_rels/slide6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8.xml"/><Relationship Id="rId1" Type="http://schemas.openxmlformats.org/officeDocument/2006/relationships/slideLayout" Target="../slideLayouts/slideLayout68.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9.xml"/><Relationship Id="rId1" Type="http://schemas.openxmlformats.org/officeDocument/2006/relationships/slideLayout" Target="../slideLayouts/slideLayout68.xml"/><Relationship Id="rId4" Type="http://schemas.openxmlformats.org/officeDocument/2006/relationships/image" Target="../media/image94.jpeg"/></Relationships>
</file>

<file path=ppt/slides/_rels/slide63.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97.png"/><Relationship Id="rId2" Type="http://schemas.openxmlformats.org/officeDocument/2006/relationships/notesSlide" Target="../notesSlides/notesSlide60.xml"/><Relationship Id="rId1" Type="http://schemas.openxmlformats.org/officeDocument/2006/relationships/slideLayout" Target="../slideLayouts/slideLayout68.xml"/><Relationship Id="rId6" Type="http://schemas.openxmlformats.org/officeDocument/2006/relationships/image" Target="../media/image96.png"/><Relationship Id="rId5" Type="http://schemas.openxmlformats.org/officeDocument/2006/relationships/image" Target="../media/image11.svg"/><Relationship Id="rId4" Type="http://schemas.openxmlformats.org/officeDocument/2006/relationships/hyperlink" Target="https://www.youtube.com/watch?v=qSU4iH3IONA"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96.png"/><Relationship Id="rId2" Type="http://schemas.openxmlformats.org/officeDocument/2006/relationships/notesSlide" Target="../notesSlides/notesSlide61.xml"/><Relationship Id="rId1" Type="http://schemas.openxmlformats.org/officeDocument/2006/relationships/slideLayout" Target="../slideLayouts/slideLayout68.xml"/><Relationship Id="rId6" Type="http://schemas.openxmlformats.org/officeDocument/2006/relationships/image" Target="../media/image11.svg"/><Relationship Id="rId5" Type="http://schemas.openxmlformats.org/officeDocument/2006/relationships/hyperlink" Target="https://www.youtube.com/watch?v=qSU4iH3IONA" TargetMode="External"/><Relationship Id="rId4" Type="http://schemas.openxmlformats.org/officeDocument/2006/relationships/image" Target="../media/image98.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8.xml"/></Relationships>
</file>

<file path=ppt/slides/_rels/slide71.xml.rels><?xml version="1.0" encoding="UTF-8" standalone="yes"?>
<Relationships xmlns="http://schemas.openxmlformats.org/package/2006/relationships"><Relationship Id="rId3" Type="http://schemas.openxmlformats.org/officeDocument/2006/relationships/hyperlink" Target="http://feiffer-consult.de/WebRoot/Store7/Shops/98b24c59-03ca-45e0-8edd-de39a259db15/56C6/FB1A/B730/F260/5419/0A48/3521/4B81/18.jpg" TargetMode="External"/><Relationship Id="rId2" Type="http://schemas.openxmlformats.org/officeDocument/2006/relationships/notesSlide" Target="../notesSlides/notesSlide68.xml"/><Relationship Id="rId1" Type="http://schemas.openxmlformats.org/officeDocument/2006/relationships/slideLayout" Target="../slideLayouts/slideLayout6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9.emf"/><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0BC0B4-D1CB-014C-046A-49470EED35A6}"/>
              </a:ext>
            </a:extLst>
          </p:cNvPr>
          <p:cNvSpPr>
            <a:spLocks noGrp="1"/>
          </p:cNvSpPr>
          <p:nvPr>
            <p:ph type="ctrTitle"/>
          </p:nvPr>
        </p:nvSpPr>
        <p:spPr/>
        <p:txBody>
          <a:bodyPr/>
          <a:lstStyle/>
          <a:p>
            <a:r>
              <a:rPr lang="en-US"/>
              <a:t>Teil 2 Mähdrusch</a:t>
            </a:r>
          </a:p>
        </p:txBody>
      </p:sp>
      <p:sp>
        <p:nvSpPr>
          <p:cNvPr id="3" name="Untertitel 2">
            <a:extLst>
              <a:ext uri="{FF2B5EF4-FFF2-40B4-BE49-F238E27FC236}">
                <a16:creationId xmlns:a16="http://schemas.microsoft.com/office/drawing/2014/main" id="{80ED4144-1ED6-81F5-D68B-6E47A0597C3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49738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C78CD92-4CD2-A749-9B77-D8F3F9EC0812}"/>
              </a:ext>
            </a:extLst>
          </p:cNvPr>
          <p:cNvSpPr>
            <a:spLocks noGrp="1"/>
          </p:cNvSpPr>
          <p:nvPr>
            <p:ph type="body" sz="quarter" idx="12"/>
          </p:nvPr>
        </p:nvSpPr>
        <p:spPr/>
        <p:txBody>
          <a:bodyPr/>
          <a:lstStyle/>
          <a:p>
            <a:r>
              <a:rPr lang="de-DE"/>
              <a:t>Mähdrusch</a:t>
            </a:r>
          </a:p>
        </p:txBody>
      </p:sp>
      <p:sp>
        <p:nvSpPr>
          <p:cNvPr id="3" name="Textplatzhalter 2">
            <a:extLst>
              <a:ext uri="{FF2B5EF4-FFF2-40B4-BE49-F238E27FC236}">
                <a16:creationId xmlns:a16="http://schemas.microsoft.com/office/drawing/2014/main" id="{8BE22F40-BA2B-FEF6-1D90-A7551A95A195}"/>
              </a:ext>
            </a:extLst>
          </p:cNvPr>
          <p:cNvSpPr>
            <a:spLocks noGrp="1"/>
          </p:cNvSpPr>
          <p:nvPr>
            <p:ph type="body" sz="quarter" idx="13"/>
          </p:nvPr>
        </p:nvSpPr>
        <p:spPr/>
        <p:txBody>
          <a:bodyPr/>
          <a:lstStyle/>
          <a:p>
            <a:r>
              <a:rPr lang="de-DE"/>
              <a:t>Teil 2</a:t>
            </a:r>
          </a:p>
        </p:txBody>
      </p:sp>
    </p:spTree>
    <p:extLst>
      <p:ext uri="{BB962C8B-B14F-4D97-AF65-F5344CB8AC3E}">
        <p14:creationId xmlns:p14="http://schemas.microsoft.com/office/powerpoint/2010/main" val="377452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E5894C81-3991-F897-2A97-56F815FF6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9233" y="1049885"/>
            <a:ext cx="6858000" cy="3858371"/>
          </a:xfrm>
          <a:prstGeom prst="rect">
            <a:avLst/>
          </a:prstGeom>
        </p:spPr>
      </p:pic>
      <p:sp>
        <p:nvSpPr>
          <p:cNvPr id="2" name="Titel 1"/>
          <p:cNvSpPr>
            <a:spLocks noGrp="1"/>
          </p:cNvSpPr>
          <p:nvPr>
            <p:ph type="ctrTitle"/>
          </p:nvPr>
        </p:nvSpPr>
        <p:spPr>
          <a:xfrm>
            <a:off x="1548000" y="270000"/>
            <a:ext cx="6118762" cy="347354"/>
          </a:xfrm>
        </p:spPr>
        <p:txBody>
          <a:bodyPr/>
          <a:lstStyle/>
          <a:p>
            <a:pPr algn="l"/>
            <a:r>
              <a:rPr lang="de-DE" sz="1575" dirty="0"/>
              <a:t>Aufbau eines Mähdreschers - Strohmanagement</a:t>
            </a:r>
          </a:p>
        </p:txBody>
      </p:sp>
      <p:sp>
        <p:nvSpPr>
          <p:cNvPr id="3" name="Ellipse 2"/>
          <p:cNvSpPr/>
          <p:nvPr/>
        </p:nvSpPr>
        <p:spPr bwMode="auto">
          <a:xfrm>
            <a:off x="5643562" y="2085975"/>
            <a:ext cx="1071656" cy="62865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itchFamily="34" charset="0"/>
              <a:ea typeface="+mn-ea"/>
              <a:cs typeface="+mn-cs"/>
            </a:endParaRPr>
          </a:p>
        </p:txBody>
      </p:sp>
    </p:spTree>
    <p:extLst>
      <p:ext uri="{BB962C8B-B14F-4D97-AF65-F5344CB8AC3E}">
        <p14:creationId xmlns:p14="http://schemas.microsoft.com/office/powerpoint/2010/main" val="33520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Aufbau eines Mähdreschers - Reinigungssystem</a:t>
            </a:r>
          </a:p>
        </p:txBody>
      </p:sp>
      <p:pic>
        <p:nvPicPr>
          <p:cNvPr id="3074" name="Picture 2" descr="https://www.landwirt.com/ez/ezdiaartikel/admin/diashow/art_JohnDeere_Maehdrescher_Serie_T/IMG_0365.jpg"/>
          <p:cNvPicPr>
            <a:picLocks noChangeAspect="1" noChangeArrowheads="1"/>
          </p:cNvPicPr>
          <p:nvPr/>
        </p:nvPicPr>
        <p:blipFill rotWithShape="1">
          <a:blip r:embed="rId3">
            <a:extLst>
              <a:ext uri="{28A0092B-C50C-407E-A947-70E740481C1C}">
                <a14:useLocalDpi xmlns:a14="http://schemas.microsoft.com/office/drawing/2010/main" val="0"/>
              </a:ext>
            </a:extLst>
          </a:blip>
          <a:srcRect b="7426"/>
          <a:stretch/>
        </p:blipFill>
        <p:spPr bwMode="auto">
          <a:xfrm>
            <a:off x="4424216" y="2449887"/>
            <a:ext cx="3305180" cy="202708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1548001" y="810000"/>
            <a:ext cx="3173819"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Spreuverteiler</a:t>
            </a: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7" name="Textfeld 6"/>
          <p:cNvSpPr txBox="1"/>
          <p:nvPr/>
        </p:nvSpPr>
        <p:spPr>
          <a:xfrm>
            <a:off x="1548000" y="1136613"/>
            <a:ext cx="5550196" cy="1494705"/>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Angeordnet nachfolgend an das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Obersieb</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Verteilt Spreu, Kurzstroh und Kaff über die gesamte Schnittbreite mithilfe von zwei rotierenden Wurfschaufeln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 einer Schnittbreite von 5 m erforderlich</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Antrieb erfolgt hydraulisch oder mechanisch</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Probleme bei Seitenwind</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3078" name="Picture 6" descr="http://www.fendt.com/cms2-content/pages/images/559147800237fbf327574ded_143558438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1444" y="2449888"/>
            <a:ext cx="2702773" cy="2027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1000"/>
                                        <p:tgtEl>
                                          <p:spTgt spid="3078"/>
                                        </p:tgtEl>
                                      </p:cBhvr>
                                    </p:animEffect>
                                    <p:anim calcmode="lin" valueType="num">
                                      <p:cBhvr>
                                        <p:cTn id="13" dur="1000" fill="hold"/>
                                        <p:tgtEl>
                                          <p:spTgt spid="3078"/>
                                        </p:tgtEl>
                                        <p:attrNameLst>
                                          <p:attrName>ppt_x</p:attrName>
                                        </p:attrNameLst>
                                      </p:cBhvr>
                                      <p:tavLst>
                                        <p:tav tm="0">
                                          <p:val>
                                            <p:strVal val="#ppt_x"/>
                                          </p:val>
                                        </p:tav>
                                        <p:tav tm="100000">
                                          <p:val>
                                            <p:strVal val="#ppt_x"/>
                                          </p:val>
                                        </p:tav>
                                      </p:tavLst>
                                    </p:anim>
                                    <p:anim calcmode="lin" valueType="num">
                                      <p:cBhvr>
                                        <p:cTn id="14" dur="1000" fill="hold"/>
                                        <p:tgtEl>
                                          <p:spTgt spid="307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anim calcmode="lin" valueType="num">
                                      <p:cBhvr>
                                        <p:cTn id="18" dur="1000" fill="hold"/>
                                        <p:tgtEl>
                                          <p:spTgt spid="3074"/>
                                        </p:tgtEl>
                                        <p:attrNameLst>
                                          <p:attrName>ppt_x</p:attrName>
                                        </p:attrNameLst>
                                      </p:cBhvr>
                                      <p:tavLst>
                                        <p:tav tm="0">
                                          <p:val>
                                            <p:strVal val="#ppt_x"/>
                                          </p:val>
                                        </p:tav>
                                        <p:tav tm="100000">
                                          <p:val>
                                            <p:strVal val="#ppt_x"/>
                                          </p:val>
                                        </p:tav>
                                      </p:tavLst>
                                    </p:anim>
                                    <p:anim calcmode="lin" valueType="num">
                                      <p:cBhvr>
                                        <p:cTn id="1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5EDC-B9B3-2C0A-1056-27046BCE80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22E7BF-29A2-1224-8E26-3C388FF59A3E}"/>
              </a:ext>
            </a:extLst>
          </p:cNvPr>
          <p:cNvSpPr>
            <a:spLocks noGrp="1"/>
          </p:cNvSpPr>
          <p:nvPr>
            <p:ph type="ctrTitle"/>
          </p:nvPr>
        </p:nvSpPr>
        <p:spPr>
          <a:xfrm>
            <a:off x="1548000" y="270000"/>
            <a:ext cx="6118762" cy="347354"/>
          </a:xfrm>
        </p:spPr>
        <p:txBody>
          <a:bodyPr/>
          <a:lstStyle/>
          <a:p>
            <a:pPr algn="l"/>
            <a:r>
              <a:rPr lang="de-DE" sz="1575" dirty="0"/>
              <a:t>Aufbau eines Mähdreschers - Strohmanagement</a:t>
            </a:r>
          </a:p>
        </p:txBody>
      </p:sp>
      <p:sp>
        <p:nvSpPr>
          <p:cNvPr id="3" name="Textfeld 2">
            <a:extLst>
              <a:ext uri="{FF2B5EF4-FFF2-40B4-BE49-F238E27FC236}">
                <a16:creationId xmlns:a16="http://schemas.microsoft.com/office/drawing/2014/main" id="{FC2F98E7-0BBB-BA28-B326-BF47272344CC}"/>
              </a:ext>
            </a:extLst>
          </p:cNvPr>
          <p:cNvSpPr txBox="1"/>
          <p:nvPr/>
        </p:nvSpPr>
        <p:spPr>
          <a:xfrm>
            <a:off x="231732" y="695165"/>
            <a:ext cx="8755693" cy="1223412"/>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Anbaustrohhäcksler ist dominierend bei Mähdreschern im unteren Leistungssegment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Im mittleren und oberen Leistungssegment serienmäßig voll integriert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Trommel mit darauf angeordneten Messerreihen (starr oder lose) und Gegenschneide (fest)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Trommel dreht in Fahrtrichtung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Das von den Schüttlern/Rotoren herabfallende Stroh wird von den Messern erfasst, durch die Gegenschneide gezogen und beschleunigt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Querverteilung erfolgt meist über Strohleitbleche oder im oberen Leistungssegment über rotierende Wurfschaufeln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Strohverteilung über gesamte Schnittbreite essentiell für nachfolgende Bodenbearbeitung und bei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Mulchsaat</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0244" name="Picture 4" descr="http://www.claas.de/blueprint/servlet/image/861654/uncropped/800/0/65b0599c875103a79b335ae7d92814ad/yi/246311.jpg">
            <a:extLst>
              <a:ext uri="{FF2B5EF4-FFF2-40B4-BE49-F238E27FC236}">
                <a16:creationId xmlns:a16="http://schemas.microsoft.com/office/drawing/2014/main" id="{ECC661D4-415D-CC78-0085-9C2EBE42DA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86" r="20596"/>
          <a:stretch/>
        </p:blipFill>
        <p:spPr bwMode="auto">
          <a:xfrm>
            <a:off x="463541" y="2065332"/>
            <a:ext cx="3288851" cy="2465843"/>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C754310F-07D5-062D-E240-22195EA545C1}"/>
              </a:ext>
            </a:extLst>
          </p:cNvPr>
          <p:cNvSpPr/>
          <p:nvPr/>
        </p:nvSpPr>
        <p:spPr>
          <a:xfrm>
            <a:off x="7845770" y="3469710"/>
            <a:ext cx="1578769"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138: www.deutz-fahr.com</a:t>
            </a:r>
          </a:p>
        </p:txBody>
      </p:sp>
      <p:sp>
        <p:nvSpPr>
          <p:cNvPr id="9" name="AutoShape 4">
            <a:extLst>
              <a:ext uri="{FF2B5EF4-FFF2-40B4-BE49-F238E27FC236}">
                <a16:creationId xmlns:a16="http://schemas.microsoft.com/office/drawing/2014/main" id="{C19EF619-5973-60C3-6A5B-413A41AF2E5B}"/>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3" name="Grafik 12">
            <a:extLst>
              <a:ext uri="{FF2B5EF4-FFF2-40B4-BE49-F238E27FC236}">
                <a16:creationId xmlns:a16="http://schemas.microsoft.com/office/drawing/2014/main" id="{6194834C-C162-1A46-AC75-BA829F319BB1}"/>
              </a:ext>
            </a:extLst>
          </p:cNvPr>
          <p:cNvPicPr>
            <a:picLocks noChangeAspect="1"/>
          </p:cNvPicPr>
          <p:nvPr/>
        </p:nvPicPr>
        <p:blipFill rotWithShape="1">
          <a:blip r:embed="rId4"/>
          <a:srcRect l="29687" t="27670" r="24583" b="28096"/>
          <a:stretch/>
        </p:blipFill>
        <p:spPr>
          <a:xfrm>
            <a:off x="6335008" y="2153251"/>
            <a:ext cx="2536952" cy="1316459"/>
          </a:xfrm>
          <a:prstGeom prst="rect">
            <a:avLst/>
          </a:prstGeom>
        </p:spPr>
      </p:pic>
      <p:pic>
        <p:nvPicPr>
          <p:cNvPr id="5" name="Grafik 4">
            <a:extLst>
              <a:ext uri="{FF2B5EF4-FFF2-40B4-BE49-F238E27FC236}">
                <a16:creationId xmlns:a16="http://schemas.microsoft.com/office/drawing/2014/main" id="{75146350-6178-9794-26ED-491978F29609}"/>
              </a:ext>
            </a:extLst>
          </p:cNvPr>
          <p:cNvPicPr>
            <a:picLocks noChangeAspect="1"/>
          </p:cNvPicPr>
          <p:nvPr/>
        </p:nvPicPr>
        <p:blipFill>
          <a:blip r:embed="rId5"/>
          <a:stretch>
            <a:fillRect/>
          </a:stretch>
        </p:blipFill>
        <p:spPr>
          <a:xfrm>
            <a:off x="3722643" y="3072113"/>
            <a:ext cx="4683699" cy="1801387"/>
          </a:xfrm>
          <a:prstGeom prst="rect">
            <a:avLst/>
          </a:prstGeom>
        </p:spPr>
      </p:pic>
    </p:spTree>
    <p:extLst>
      <p:ext uri="{BB962C8B-B14F-4D97-AF65-F5344CB8AC3E}">
        <p14:creationId xmlns:p14="http://schemas.microsoft.com/office/powerpoint/2010/main" val="66171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0"/>
                                        <p:tgtEl>
                                          <p:spTgt spid="10244"/>
                                        </p:tgtEl>
                                      </p:cBhvr>
                                    </p:animEffect>
                                    <p:anim calcmode="lin" valueType="num">
                                      <p:cBhvr>
                                        <p:cTn id="8" dur="1000" fill="hold"/>
                                        <p:tgtEl>
                                          <p:spTgt spid="10244"/>
                                        </p:tgtEl>
                                        <p:attrNameLst>
                                          <p:attrName>ppt_x</p:attrName>
                                        </p:attrNameLst>
                                      </p:cBhvr>
                                      <p:tavLst>
                                        <p:tav tm="0">
                                          <p:val>
                                            <p:strVal val="#ppt_x"/>
                                          </p:val>
                                        </p:tav>
                                        <p:tav tm="100000">
                                          <p:val>
                                            <p:strVal val="#ppt_x"/>
                                          </p:val>
                                        </p:tav>
                                      </p:tavLst>
                                    </p:anim>
                                    <p:anim calcmode="lin" valueType="num">
                                      <p:cBhvr>
                                        <p:cTn id="9" dur="1000" fill="hold"/>
                                        <p:tgtEl>
                                          <p:spTgt spid="1024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Aufbau eines Mähdreschers - Strohmanagement</a:t>
            </a:r>
          </a:p>
        </p:txBody>
      </p:sp>
      <p:pic>
        <p:nvPicPr>
          <p:cNvPr id="13314" name="Picture 2" descr="http://assets.cnhindustrial.com/nhag/eu/assets/Combine/cx7-cx8-tier-4b/features/managing-residue/cx7-and-cx8-tier-4b-managing-residue-0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2781" y="1093169"/>
            <a:ext cx="5000625" cy="22145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Gerader Verbinder 5"/>
          <p:cNvCxnSpPr/>
          <p:nvPr/>
        </p:nvCxnSpPr>
        <p:spPr bwMode="auto">
          <a:xfrm>
            <a:off x="2906356" y="1395741"/>
            <a:ext cx="730919" cy="79408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Gerader Verbinder 7"/>
          <p:cNvCxnSpPr/>
          <p:nvPr/>
        </p:nvCxnSpPr>
        <p:spPr bwMode="auto">
          <a:xfrm>
            <a:off x="4254409" y="2105604"/>
            <a:ext cx="610086" cy="131772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0" name="Gerader Verbinder 9"/>
          <p:cNvCxnSpPr/>
          <p:nvPr/>
        </p:nvCxnSpPr>
        <p:spPr bwMode="auto">
          <a:xfrm flipV="1">
            <a:off x="5233478" y="1152126"/>
            <a:ext cx="668741" cy="111590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1" name="Textfeld 10"/>
          <p:cNvSpPr txBox="1"/>
          <p:nvPr/>
        </p:nvSpPr>
        <p:spPr>
          <a:xfrm>
            <a:off x="2063674" y="1100643"/>
            <a:ext cx="1486630" cy="24820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Häckslermesser</a:t>
            </a: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 name="Textfeld 12"/>
          <p:cNvSpPr txBox="1"/>
          <p:nvPr/>
        </p:nvSpPr>
        <p:spPr>
          <a:xfrm>
            <a:off x="5400887" y="892274"/>
            <a:ext cx="2117041" cy="24820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einstellbare Gegenmesser</a:t>
            </a:r>
          </a:p>
        </p:txBody>
      </p:sp>
      <p:sp>
        <p:nvSpPr>
          <p:cNvPr id="14" name="Textfeld 13"/>
          <p:cNvSpPr txBox="1"/>
          <p:nvPr/>
        </p:nvSpPr>
        <p:spPr>
          <a:xfrm>
            <a:off x="4480801" y="3455351"/>
            <a:ext cx="2117041" cy="24820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Rotorwelle</a:t>
            </a:r>
          </a:p>
        </p:txBody>
      </p:sp>
      <p:sp>
        <p:nvSpPr>
          <p:cNvPr id="15" name="Textfeld 14"/>
          <p:cNvSpPr txBox="1"/>
          <p:nvPr/>
        </p:nvSpPr>
        <p:spPr>
          <a:xfrm>
            <a:off x="1548000" y="3851913"/>
            <a:ext cx="4313556" cy="559961"/>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108 gezackte </a:t>
            </a:r>
            <a:r>
              <a:rPr kumimoji="0" lang="de-DE" sz="1013"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Häckslermesser</a:t>
            </a: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54 Gegenmesser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Unter schwierigen Bedingungen über 100 kW Leistungsabnahme</a:t>
            </a:r>
          </a:p>
        </p:txBody>
      </p:sp>
      <p:cxnSp>
        <p:nvCxnSpPr>
          <p:cNvPr id="17" name="Gerader Verbinder 16"/>
          <p:cNvCxnSpPr/>
          <p:nvPr/>
        </p:nvCxnSpPr>
        <p:spPr bwMode="auto">
          <a:xfrm>
            <a:off x="4969042" y="2682416"/>
            <a:ext cx="687656" cy="44120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0" name="Textfeld 19"/>
          <p:cNvSpPr txBox="1"/>
          <p:nvPr/>
        </p:nvSpPr>
        <p:spPr>
          <a:xfrm>
            <a:off x="5591171" y="3109766"/>
            <a:ext cx="2117041" cy="24820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Reibleiste</a:t>
            </a:r>
          </a:p>
        </p:txBody>
      </p:sp>
      <p:sp>
        <p:nvSpPr>
          <p:cNvPr id="18" name="Rechteck 17"/>
          <p:cNvSpPr/>
          <p:nvPr/>
        </p:nvSpPr>
        <p:spPr>
          <a:xfrm>
            <a:off x="2648568" y="3351328"/>
            <a:ext cx="3429000" cy="161583"/>
          </a:xfrm>
          <a:prstGeom prst="rect">
            <a:avLst/>
          </a:prstGeom>
        </p:spPr>
        <p:txBody>
          <a:bodyPr>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139: www.agriculture1.newholland.com</a:t>
            </a:r>
          </a:p>
        </p:txBody>
      </p:sp>
    </p:spTree>
    <p:extLst>
      <p:ext uri="{BB962C8B-B14F-4D97-AF65-F5344CB8AC3E}">
        <p14:creationId xmlns:p14="http://schemas.microsoft.com/office/powerpoint/2010/main" val="199019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anim calcmode="lin" valueType="num">
                                      <p:cBhvr>
                                        <p:cTn id="8" dur="1000" fill="hold"/>
                                        <p:tgtEl>
                                          <p:spTgt spid="13314"/>
                                        </p:tgtEl>
                                        <p:attrNameLst>
                                          <p:attrName>ppt_x</p:attrName>
                                        </p:attrNameLst>
                                      </p:cBhvr>
                                      <p:tavLst>
                                        <p:tav tm="0">
                                          <p:val>
                                            <p:strVal val="#ppt_x"/>
                                          </p:val>
                                        </p:tav>
                                        <p:tav tm="100000">
                                          <p:val>
                                            <p:strVal val="#ppt_x"/>
                                          </p:val>
                                        </p:tav>
                                      </p:tavLst>
                                    </p:anim>
                                    <p:anim calcmode="lin" valueType="num">
                                      <p:cBhvr>
                                        <p:cTn id="9" dur="1000" fill="hold"/>
                                        <p:tgtEl>
                                          <p:spTgt spid="133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anim calcmode="lin" valueType="num">
                                      <p:cBhvr>
                                        <p:cTn id="49" dur="1000" fill="hold"/>
                                        <p:tgtEl>
                                          <p:spTgt spid="20"/>
                                        </p:tgtEl>
                                        <p:attrNameLst>
                                          <p:attrName>ppt_x</p:attrName>
                                        </p:attrNameLst>
                                      </p:cBhvr>
                                      <p:tavLst>
                                        <p:tav tm="0">
                                          <p:val>
                                            <p:strVal val="#ppt_x"/>
                                          </p:val>
                                        </p:tav>
                                        <p:tav tm="100000">
                                          <p:val>
                                            <p:strVal val="#ppt_x"/>
                                          </p:val>
                                        </p:tav>
                                      </p:tavLst>
                                    </p:anim>
                                    <p:anim calcmode="lin" valueType="num">
                                      <p:cBhvr>
                                        <p:cTn id="5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1000"/>
                                        <p:tgtEl>
                                          <p:spTgt spid="15"/>
                                        </p:tgtEl>
                                      </p:cBhvr>
                                    </p:animEffect>
                                    <p:anim calcmode="lin" valueType="num">
                                      <p:cBhvr>
                                        <p:cTn id="68" dur="1000" fill="hold"/>
                                        <p:tgtEl>
                                          <p:spTgt spid="15"/>
                                        </p:tgtEl>
                                        <p:attrNameLst>
                                          <p:attrName>ppt_x</p:attrName>
                                        </p:attrNameLst>
                                      </p:cBhvr>
                                      <p:tavLst>
                                        <p:tav tm="0">
                                          <p:val>
                                            <p:strVal val="#ppt_x"/>
                                          </p:val>
                                        </p:tav>
                                        <p:tav tm="100000">
                                          <p:val>
                                            <p:strVal val="#ppt_x"/>
                                          </p:val>
                                        </p:tav>
                                      </p:tavLst>
                                    </p:anim>
                                    <p:anim calcmode="lin" valueType="num">
                                      <p:cBhvr>
                                        <p:cTn id="6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20"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Aufbau eines Mähdreschers - Strohmanagement</a:t>
            </a:r>
          </a:p>
        </p:txBody>
      </p:sp>
      <p:sp>
        <p:nvSpPr>
          <p:cNvPr id="7" name="Textfeld 6"/>
          <p:cNvSpPr txBox="1"/>
          <p:nvPr/>
        </p:nvSpPr>
        <p:spPr>
          <a:xfrm>
            <a:off x="1548001" y="617354"/>
            <a:ext cx="6908006" cy="106182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drei verschiedene Möglichkeiten bei New Holland Spreu und Stroh zu verteilen: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57175" marR="0" lvl="0" indent="-257175" algn="l" defTabSz="457200" rtl="0" eaLnBrk="0" fontAlgn="base" latinLnBrk="0" hangingPunct="0">
              <a:lnSpc>
                <a:spcPct val="100000"/>
              </a:lnSpc>
              <a:spcBef>
                <a:spcPct val="0"/>
              </a:spcBef>
              <a:spcAft>
                <a:spcPct val="0"/>
              </a:spcAft>
              <a:buClr>
                <a:srgbClr val="92D050"/>
              </a:buClr>
              <a:buSzTx/>
              <a:buFont typeface="+mj-lt"/>
              <a:buAutoNum type="arabicPeriod"/>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 in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Schwadablage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und	Spreu zum Stroh mit in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Schwadablage</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3657600" marR="0" lvl="8" indent="0" algn="l" defTabSz="914400" rtl="0" eaLnBrk="1" fontAlgn="auto" latinLnBrk="0" hangingPunct="1">
              <a:lnSpc>
                <a:spcPct val="100000"/>
              </a:lnSpc>
              <a:spcBef>
                <a:spcPts val="0"/>
              </a:spcBef>
              <a:spcAft>
                <a:spcPts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 hat höheren Nährwert)</a:t>
            </a:r>
          </a:p>
          <a:p>
            <a:pPr marL="257175" marR="0" lvl="0" indent="-257175" algn="l" defTabSz="457200" rtl="0" eaLnBrk="0" fontAlgn="base" latinLnBrk="0" hangingPunct="0">
              <a:lnSpc>
                <a:spcPct val="100000"/>
              </a:lnSpc>
              <a:spcBef>
                <a:spcPct val="0"/>
              </a:spcBef>
              <a:spcAft>
                <a:spcPct val="0"/>
              </a:spcAft>
              <a:buClr>
                <a:srgbClr val="92D050"/>
              </a:buClr>
              <a:buSzTx/>
              <a:buFontTx/>
              <a:buAutoNum type="arabicPeriod"/>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 in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Schwadablage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und	Spreu seitlich verteilen über den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Spreuverteiler</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57175" marR="0" lvl="0" indent="-257175" algn="l" defTabSz="457200" rtl="0" eaLnBrk="0" fontAlgn="base" latinLnBrk="0" hangingPunct="0">
              <a:lnSpc>
                <a:spcPct val="100000"/>
              </a:lnSpc>
              <a:spcBef>
                <a:spcPct val="0"/>
              </a:spcBef>
              <a:spcAft>
                <a:spcPct val="0"/>
              </a:spcAft>
              <a:buClr>
                <a:srgbClr val="92D050"/>
              </a:buClr>
              <a:buSzTx/>
              <a:buFontTx/>
              <a:buAutoNum type="arabicPeriod"/>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 häckseln		und	Spreu seitlich verteilen über den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Spreuverteiler</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9" name="Grafik 8">
            <a:extLst>
              <a:ext uri="{FF2B5EF4-FFF2-40B4-BE49-F238E27FC236}">
                <a16:creationId xmlns:a16="http://schemas.microsoft.com/office/drawing/2014/main" id="{E8FDAEC5-77FF-2564-03C1-51F1D8701B95}"/>
              </a:ext>
            </a:extLst>
          </p:cNvPr>
          <p:cNvPicPr>
            <a:picLocks noChangeAspect="1"/>
          </p:cNvPicPr>
          <p:nvPr/>
        </p:nvPicPr>
        <p:blipFill rotWithShape="1">
          <a:blip r:embed="rId3"/>
          <a:srcRect l="36875" t="35242" r="18229" b="27282"/>
          <a:stretch/>
        </p:blipFill>
        <p:spPr>
          <a:xfrm>
            <a:off x="1824667" y="1764806"/>
            <a:ext cx="5263181" cy="2356830"/>
          </a:xfrm>
          <a:prstGeom prst="rect">
            <a:avLst/>
          </a:prstGeom>
        </p:spPr>
      </p:pic>
    </p:spTree>
    <p:extLst>
      <p:ext uri="{BB962C8B-B14F-4D97-AF65-F5344CB8AC3E}">
        <p14:creationId xmlns:p14="http://schemas.microsoft.com/office/powerpoint/2010/main" val="175427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FDBE82-469C-F385-A0EA-440688E73473}"/>
              </a:ext>
            </a:extLst>
          </p:cNvPr>
          <p:cNvSpPr>
            <a:spLocks noGrp="1"/>
          </p:cNvSpPr>
          <p:nvPr>
            <p:ph type="ctrTitle"/>
          </p:nvPr>
        </p:nvSpPr>
        <p:spPr>
          <a:xfrm>
            <a:off x="1036529" y="310101"/>
            <a:ext cx="6858000" cy="636299"/>
          </a:xfrm>
        </p:spPr>
        <p:txBody>
          <a:bodyPr/>
          <a:lstStyle/>
          <a:p>
            <a:r>
              <a:rPr lang="de-DE"/>
              <a:t>Spreuverteilung in Ordnung?</a:t>
            </a:r>
          </a:p>
        </p:txBody>
      </p:sp>
      <p:sp>
        <p:nvSpPr>
          <p:cNvPr id="3" name="Untertitel 2">
            <a:extLst>
              <a:ext uri="{FF2B5EF4-FFF2-40B4-BE49-F238E27FC236}">
                <a16:creationId xmlns:a16="http://schemas.microsoft.com/office/drawing/2014/main" id="{DE8F33B1-8B8A-5FBA-21C2-61F20B5420CA}"/>
              </a:ext>
            </a:extLst>
          </p:cNvPr>
          <p:cNvSpPr>
            <a:spLocks noGrp="1"/>
          </p:cNvSpPr>
          <p:nvPr>
            <p:ph type="subTitle" idx="1"/>
          </p:nvPr>
        </p:nvSpPr>
        <p:spPr>
          <a:xfrm>
            <a:off x="-1662831" y="4116969"/>
            <a:ext cx="6858000" cy="1241822"/>
          </a:xfrm>
        </p:spPr>
        <p:txBody>
          <a:bodyPr/>
          <a:lstStyle/>
          <a:p>
            <a:r>
              <a:rPr lang="de-DE"/>
              <a:t>Heuling 2025</a:t>
            </a:r>
          </a:p>
        </p:txBody>
      </p:sp>
      <p:pic>
        <p:nvPicPr>
          <p:cNvPr id="4" name="Grafik 3">
            <a:extLst>
              <a:ext uri="{FF2B5EF4-FFF2-40B4-BE49-F238E27FC236}">
                <a16:creationId xmlns:a16="http://schemas.microsoft.com/office/drawing/2014/main" id="{DDFA14EA-328D-B976-2D2F-E823CCA540C4}"/>
              </a:ext>
            </a:extLst>
          </p:cNvPr>
          <p:cNvPicPr>
            <a:picLocks noChangeAspect="1"/>
          </p:cNvPicPr>
          <p:nvPr/>
        </p:nvPicPr>
        <p:blipFill>
          <a:blip r:embed="rId2"/>
          <a:stretch>
            <a:fillRect/>
          </a:stretch>
        </p:blipFill>
        <p:spPr>
          <a:xfrm>
            <a:off x="0" y="1502568"/>
            <a:ext cx="9144000" cy="2138363"/>
          </a:xfrm>
          <a:prstGeom prst="rect">
            <a:avLst/>
          </a:prstGeom>
        </p:spPr>
      </p:pic>
    </p:spTree>
    <p:extLst>
      <p:ext uri="{BB962C8B-B14F-4D97-AF65-F5344CB8AC3E}">
        <p14:creationId xmlns:p14="http://schemas.microsoft.com/office/powerpoint/2010/main" val="1818364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7611" y="203637"/>
            <a:ext cx="6118762" cy="347354"/>
          </a:xfrm>
        </p:spPr>
        <p:txBody>
          <a:bodyPr/>
          <a:lstStyle/>
          <a:p>
            <a:pPr algn="l"/>
            <a:r>
              <a:rPr lang="de-DE" sz="1575" dirty="0"/>
              <a:t>Aufbau eines Mähdreschers - Strohmanagement</a:t>
            </a:r>
          </a:p>
        </p:txBody>
      </p:sp>
      <p:sp>
        <p:nvSpPr>
          <p:cNvPr id="10" name="Textfeld 9">
            <a:extLst>
              <a:ext uri="{FF2B5EF4-FFF2-40B4-BE49-F238E27FC236}">
                <a16:creationId xmlns:a16="http://schemas.microsoft.com/office/drawing/2014/main" id="{DD55DEB2-2686-E39C-29ED-CDD5815CA308}"/>
              </a:ext>
            </a:extLst>
          </p:cNvPr>
          <p:cNvSpPr txBox="1"/>
          <p:nvPr/>
        </p:nvSpPr>
        <p:spPr>
          <a:xfrm>
            <a:off x="103973" y="550991"/>
            <a:ext cx="8820821" cy="738664"/>
          </a:xfrm>
          <a:prstGeom prst="rect">
            <a:avLst/>
          </a:prstGeom>
          <a:noFill/>
        </p:spPr>
        <p:txBody>
          <a:bodyPr wrap="square">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Strohleitbleche verteilen Häckselgut über gesamte Schnittbreite bei Claas bis 7,70 m Arbeitsbreite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Strohleitbleche sind manuell oder hydraulisch verstellbar zur Anpassung der Wurfrichtung bei Seitenwind oder Hangneigung</a:t>
            </a:r>
          </a:p>
        </p:txBody>
      </p:sp>
      <p:pic>
        <p:nvPicPr>
          <p:cNvPr id="14" name="Grafik 13">
            <a:extLst>
              <a:ext uri="{FF2B5EF4-FFF2-40B4-BE49-F238E27FC236}">
                <a16:creationId xmlns:a16="http://schemas.microsoft.com/office/drawing/2014/main" id="{695BC871-1C87-19D4-1EBA-8E40814D0235}"/>
              </a:ext>
            </a:extLst>
          </p:cNvPr>
          <p:cNvPicPr>
            <a:picLocks noChangeAspect="1"/>
          </p:cNvPicPr>
          <p:nvPr/>
        </p:nvPicPr>
        <p:blipFill rotWithShape="1">
          <a:blip r:embed="rId3"/>
          <a:srcRect l="62758" t="58283" r="3447" b="11280"/>
          <a:stretch/>
        </p:blipFill>
        <p:spPr>
          <a:xfrm>
            <a:off x="103973" y="1289655"/>
            <a:ext cx="7208878" cy="3483054"/>
          </a:xfrm>
          <a:prstGeom prst="rect">
            <a:avLst/>
          </a:prstGeom>
        </p:spPr>
      </p:pic>
      <p:sp>
        <p:nvSpPr>
          <p:cNvPr id="16" name="Rechteck 15">
            <a:extLst>
              <a:ext uri="{FF2B5EF4-FFF2-40B4-BE49-F238E27FC236}">
                <a16:creationId xmlns:a16="http://schemas.microsoft.com/office/drawing/2014/main" id="{50964C5C-36FC-1D05-C84B-2F26A3584DBF}"/>
              </a:ext>
            </a:extLst>
          </p:cNvPr>
          <p:cNvSpPr/>
          <p:nvPr/>
        </p:nvSpPr>
        <p:spPr>
          <a:xfrm>
            <a:off x="7343026" y="2039831"/>
            <a:ext cx="1501951"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141: Claas Produktpräsentation 2015</a:t>
            </a:r>
          </a:p>
        </p:txBody>
      </p:sp>
      <p:pic>
        <p:nvPicPr>
          <p:cNvPr id="15362" name="Picture 2" descr="http://www.fendt.com/cms2-content/pages/images/5591460d0237fb952c574dd8_14355840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9792" y="1352811"/>
            <a:ext cx="2906125" cy="2179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6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D4D0686F-2682-A567-8F22-0E663285213D}"/>
              </a:ext>
            </a:extLst>
          </p:cNvPr>
          <p:cNvPicPr>
            <a:picLocks noChangeAspect="1"/>
          </p:cNvPicPr>
          <p:nvPr/>
        </p:nvPicPr>
        <p:blipFill rotWithShape="1">
          <a:blip r:embed="rId3"/>
          <a:srcRect l="60834" t="36602" r="2341" b="26700"/>
          <a:stretch/>
        </p:blipFill>
        <p:spPr>
          <a:xfrm>
            <a:off x="3637518" y="2010757"/>
            <a:ext cx="4625135" cy="2472676"/>
          </a:xfrm>
          <a:prstGeom prst="rect">
            <a:avLst/>
          </a:prstGeom>
        </p:spPr>
      </p:pic>
      <p:sp>
        <p:nvSpPr>
          <p:cNvPr id="2" name="Titel 1"/>
          <p:cNvSpPr>
            <a:spLocks noGrp="1"/>
          </p:cNvSpPr>
          <p:nvPr>
            <p:ph type="ctrTitle"/>
          </p:nvPr>
        </p:nvSpPr>
        <p:spPr>
          <a:xfrm>
            <a:off x="195189" y="136535"/>
            <a:ext cx="6118762" cy="347354"/>
          </a:xfrm>
        </p:spPr>
        <p:txBody>
          <a:bodyPr/>
          <a:lstStyle/>
          <a:p>
            <a:pPr algn="l"/>
            <a:r>
              <a:rPr lang="de-DE" sz="1575" dirty="0"/>
              <a:t>Aufbau eines Mähdreschers - Strohmanagement</a:t>
            </a:r>
          </a:p>
        </p:txBody>
      </p:sp>
      <p:sp>
        <p:nvSpPr>
          <p:cNvPr id="6" name="Textfeld 5"/>
          <p:cNvSpPr txBox="1"/>
          <p:nvPr/>
        </p:nvSpPr>
        <p:spPr>
          <a:xfrm>
            <a:off x="195188" y="1177658"/>
            <a:ext cx="5730693" cy="577081"/>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Radiale Wurfscheiben bei Hochleistungsmähdrescher mit automatischer Anpassung der Wurfweite durch zwei Sensoren, jeweils links und rechts am Beleuchtungsarm erkennen Windstärke und Hangneigung die Empfindlichkeit lässt sich einstellen </a:t>
            </a:r>
          </a:p>
        </p:txBody>
      </p:sp>
      <p:grpSp>
        <p:nvGrpSpPr>
          <p:cNvPr id="14" name="Gruppieren 13"/>
          <p:cNvGrpSpPr/>
          <p:nvPr/>
        </p:nvGrpSpPr>
        <p:grpSpPr>
          <a:xfrm>
            <a:off x="115732" y="2010757"/>
            <a:ext cx="3533800" cy="2472677"/>
            <a:chOff x="5166896" y="1181100"/>
            <a:chExt cx="3573463" cy="2382838"/>
          </a:xfrm>
        </p:grpSpPr>
        <p:pic>
          <p:nvPicPr>
            <p:cNvPr id="15" name="Grafik 2" descr="ims_objectId=185165"/>
            <p:cNvPicPr>
              <a:picLocks noChangeAspect="1"/>
            </p:cNvPicPr>
            <p:nvPr/>
          </p:nvPicPr>
          <p:blipFill>
            <a:blip r:embed="rId4"/>
            <a:srcRect/>
            <a:stretch>
              <a:fillRect/>
            </a:stretch>
          </p:blipFill>
          <p:spPr bwMode="auto">
            <a:xfrm>
              <a:off x="5166896" y="1181100"/>
              <a:ext cx="3573463" cy="2382838"/>
            </a:xfrm>
            <a:prstGeom prst="rect">
              <a:avLst/>
            </a:prstGeom>
            <a:noFill/>
            <a:ln w="9525">
              <a:noFill/>
              <a:miter lim="800000"/>
              <a:headEnd/>
              <a:tailEnd/>
            </a:ln>
          </p:spPr>
        </p:pic>
        <p:sp>
          <p:nvSpPr>
            <p:cNvPr id="16" name="Ellipse 3"/>
            <p:cNvSpPr>
              <a:spLocks noChangeArrowheads="1"/>
            </p:cNvSpPr>
            <p:nvPr/>
          </p:nvSpPr>
          <p:spPr bwMode="auto">
            <a:xfrm>
              <a:off x="5257800" y="1694862"/>
              <a:ext cx="812800" cy="540338"/>
            </a:xfrm>
            <a:prstGeom prst="ellipse">
              <a:avLst/>
            </a:prstGeom>
            <a:noFill/>
            <a:ln w="25400" algn="ctr">
              <a:solidFill>
                <a:srgbClr val="FF5A00"/>
              </a:solidFill>
              <a:round/>
              <a:headEnd/>
              <a:tailEnd/>
            </a:ln>
          </p:spPr>
          <p:txBody>
            <a:bodyPr lIns="67500" tIns="35100" rIns="67500" bIns="35100" anchor="b">
              <a:spAutoFit/>
            </a:bodyPr>
            <a:lstStyle/>
            <a:p>
              <a:pPr marL="0" marR="0" lvl="0" indent="0" algn="ctr" defTabSz="457200" rtl="0" eaLnBrk="0" fontAlgn="base" latinLnBrk="0" hangingPunct="0">
                <a:lnSpc>
                  <a:spcPct val="9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7" name="Ellipse 11"/>
            <p:cNvSpPr>
              <a:spLocks noChangeArrowheads="1"/>
            </p:cNvSpPr>
            <p:nvPr/>
          </p:nvSpPr>
          <p:spPr bwMode="auto">
            <a:xfrm>
              <a:off x="7754938" y="1534525"/>
              <a:ext cx="812800" cy="540338"/>
            </a:xfrm>
            <a:prstGeom prst="ellipse">
              <a:avLst/>
            </a:prstGeom>
            <a:noFill/>
            <a:ln w="25400" algn="ctr">
              <a:solidFill>
                <a:srgbClr val="FF5A00"/>
              </a:solidFill>
              <a:round/>
              <a:headEnd/>
              <a:tailEnd/>
            </a:ln>
          </p:spPr>
          <p:txBody>
            <a:bodyPr lIns="67500" tIns="35100" rIns="67500" bIns="35100" anchor="b">
              <a:spAutoFit/>
            </a:bodyPr>
            <a:lstStyle/>
            <a:p>
              <a:pPr marL="0" marR="0" lvl="0" indent="0" algn="ctr" defTabSz="457200" rtl="0" eaLnBrk="0" fontAlgn="base" latinLnBrk="0" hangingPunct="0">
                <a:lnSpc>
                  <a:spcPct val="9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pic>
        <p:nvPicPr>
          <p:cNvPr id="7" name="Grafik 6" descr="Filmstreifen Silhouette">
            <a:hlinkClick r:id="rId5"/>
            <a:extLst>
              <a:ext uri="{FF2B5EF4-FFF2-40B4-BE49-F238E27FC236}">
                <a16:creationId xmlns:a16="http://schemas.microsoft.com/office/drawing/2014/main" id="{0DE94763-BAEF-F451-9F01-E1B356F1217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5881" y="57254"/>
            <a:ext cx="685800" cy="685800"/>
          </a:xfrm>
          <a:prstGeom prst="rect">
            <a:avLst/>
          </a:prstGeom>
        </p:spPr>
      </p:pic>
      <p:sp>
        <p:nvSpPr>
          <p:cNvPr id="8" name="Textfeld 7">
            <a:extLst>
              <a:ext uri="{FF2B5EF4-FFF2-40B4-BE49-F238E27FC236}">
                <a16:creationId xmlns:a16="http://schemas.microsoft.com/office/drawing/2014/main" id="{27BAEFE3-0428-6EA8-9037-4847AA096083}"/>
              </a:ext>
            </a:extLst>
          </p:cNvPr>
          <p:cNvSpPr txBox="1"/>
          <p:nvPr/>
        </p:nvSpPr>
        <p:spPr>
          <a:xfrm>
            <a:off x="195188" y="623444"/>
            <a:ext cx="6785773" cy="415498"/>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Radiale Wurfschaufeln mit anschließenden hydraulisch angetriebenen Schwenkverteiler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Strohverteilung bis über 10 m Arbeitsbreite möglich </a:t>
            </a:r>
          </a:p>
        </p:txBody>
      </p:sp>
      <p:pic>
        <p:nvPicPr>
          <p:cNvPr id="21" name="Grafik 20">
            <a:extLst>
              <a:ext uri="{FF2B5EF4-FFF2-40B4-BE49-F238E27FC236}">
                <a16:creationId xmlns:a16="http://schemas.microsoft.com/office/drawing/2014/main" id="{217A7A26-6623-F527-037E-D37639D272F2}"/>
              </a:ext>
            </a:extLst>
          </p:cNvPr>
          <p:cNvPicPr>
            <a:picLocks noChangeAspect="1"/>
          </p:cNvPicPr>
          <p:nvPr/>
        </p:nvPicPr>
        <p:blipFill rotWithShape="1">
          <a:blip r:embed="rId7"/>
          <a:srcRect l="85781" t="77218" r="4115" b="9418"/>
          <a:stretch/>
        </p:blipFill>
        <p:spPr>
          <a:xfrm>
            <a:off x="6552182" y="136535"/>
            <a:ext cx="2465690" cy="1749551"/>
          </a:xfrm>
          <a:prstGeom prst="rect">
            <a:avLst/>
          </a:prstGeom>
        </p:spPr>
      </p:pic>
      <p:sp>
        <p:nvSpPr>
          <p:cNvPr id="23" name="Textfeld 22">
            <a:extLst>
              <a:ext uri="{FF2B5EF4-FFF2-40B4-BE49-F238E27FC236}">
                <a16:creationId xmlns:a16="http://schemas.microsoft.com/office/drawing/2014/main" id="{DC90A1B7-1D68-1AE5-0066-3FBC630C19C6}"/>
              </a:ext>
            </a:extLst>
          </p:cNvPr>
          <p:cNvSpPr txBox="1"/>
          <p:nvPr/>
        </p:nvSpPr>
        <p:spPr>
          <a:xfrm>
            <a:off x="7502455" y="4577868"/>
            <a:ext cx="1641545"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143: www.claas.de</a:t>
            </a:r>
          </a:p>
        </p:txBody>
      </p:sp>
    </p:spTree>
    <p:extLst>
      <p:ext uri="{BB962C8B-B14F-4D97-AF65-F5344CB8AC3E}">
        <p14:creationId xmlns:p14="http://schemas.microsoft.com/office/powerpoint/2010/main" val="321292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AF5EBA7-1B43-9B9E-FDD7-8A062D2A2C1E}"/>
              </a:ext>
            </a:extLst>
          </p:cNvPr>
          <p:cNvPicPr>
            <a:picLocks noChangeAspect="1"/>
          </p:cNvPicPr>
          <p:nvPr/>
        </p:nvPicPr>
        <p:blipFill rotWithShape="1">
          <a:blip r:embed="rId3"/>
          <a:srcRect l="17500" t="16721" r="18290" b="7004"/>
          <a:stretch/>
        </p:blipFill>
        <p:spPr>
          <a:xfrm>
            <a:off x="4572000" y="2415571"/>
            <a:ext cx="3945953" cy="2538994"/>
          </a:xfrm>
          <a:prstGeom prst="rect">
            <a:avLst/>
          </a:prstGeom>
        </p:spPr>
      </p:pic>
      <p:sp>
        <p:nvSpPr>
          <p:cNvPr id="2" name="Titel 1"/>
          <p:cNvSpPr>
            <a:spLocks noGrp="1"/>
          </p:cNvSpPr>
          <p:nvPr>
            <p:ph type="ctrTitle"/>
          </p:nvPr>
        </p:nvSpPr>
        <p:spPr>
          <a:xfrm>
            <a:off x="176400" y="87669"/>
            <a:ext cx="6118762" cy="347354"/>
          </a:xfrm>
        </p:spPr>
        <p:txBody>
          <a:bodyPr/>
          <a:lstStyle/>
          <a:p>
            <a:pPr algn="l"/>
            <a:r>
              <a:rPr lang="de-DE" sz="1575" dirty="0"/>
              <a:t>Aufbau eines Mähdreschers - Strohmanagement</a:t>
            </a:r>
          </a:p>
        </p:txBody>
      </p:sp>
      <p:pic>
        <p:nvPicPr>
          <p:cNvPr id="10" name="Grafik 9" descr="Ein Bild, das Himmel, draußen, Landfahrzeug, Fahrzeug enthält.&#10;&#10;Automatisch generierte Beschreibung">
            <a:extLst>
              <a:ext uri="{FF2B5EF4-FFF2-40B4-BE49-F238E27FC236}">
                <a16:creationId xmlns:a16="http://schemas.microsoft.com/office/drawing/2014/main" id="{1A357CFC-CE7F-CCAA-90C6-0BEBE890AB60}"/>
              </a:ext>
            </a:extLst>
          </p:cNvPr>
          <p:cNvPicPr>
            <a:picLocks noChangeAspect="1"/>
          </p:cNvPicPr>
          <p:nvPr/>
        </p:nvPicPr>
        <p:blipFill rotWithShape="1">
          <a:blip r:embed="rId4">
            <a:extLst>
              <a:ext uri="{28A0092B-C50C-407E-A947-70E740481C1C}">
                <a14:useLocalDpi xmlns:a14="http://schemas.microsoft.com/office/drawing/2010/main" val="0"/>
              </a:ext>
            </a:extLst>
          </a:blip>
          <a:srcRect l="20251" t="30978" r="19451" b="11352"/>
          <a:stretch/>
        </p:blipFill>
        <p:spPr>
          <a:xfrm>
            <a:off x="531802" y="2601757"/>
            <a:ext cx="3400390" cy="2166622"/>
          </a:xfrm>
          <a:prstGeom prst="rect">
            <a:avLst/>
          </a:prstGeom>
        </p:spPr>
      </p:pic>
      <p:sp>
        <p:nvSpPr>
          <p:cNvPr id="20" name="Textfeld 19">
            <a:extLst>
              <a:ext uri="{FF2B5EF4-FFF2-40B4-BE49-F238E27FC236}">
                <a16:creationId xmlns:a16="http://schemas.microsoft.com/office/drawing/2014/main" id="{241AD80E-7483-E935-12F8-C1500DB41BD6}"/>
              </a:ext>
            </a:extLst>
          </p:cNvPr>
          <p:cNvSpPr txBox="1"/>
          <p:nvPr/>
        </p:nvSpPr>
        <p:spPr>
          <a:xfrm>
            <a:off x="337337" y="455912"/>
            <a:ext cx="4836695"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New Holland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OptiSpread</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Automation  </a:t>
            </a:r>
          </a:p>
        </p:txBody>
      </p:sp>
      <p:sp>
        <p:nvSpPr>
          <p:cNvPr id="22" name="Textfeld 21">
            <a:extLst>
              <a:ext uri="{FF2B5EF4-FFF2-40B4-BE49-F238E27FC236}">
                <a16:creationId xmlns:a16="http://schemas.microsoft.com/office/drawing/2014/main" id="{204BF3D8-6941-C392-BA96-E37EC99ACE95}"/>
              </a:ext>
            </a:extLst>
          </p:cNvPr>
          <p:cNvSpPr txBox="1"/>
          <p:nvPr/>
        </p:nvSpPr>
        <p:spPr>
          <a:xfrm>
            <a:off x="100207" y="793040"/>
            <a:ext cx="9043793" cy="172354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Problem:</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 der manuellen Einstellung des Häckslers verhindert der Staub einen guten Blick auf das Verteilbild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Lösung: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CNH </a:t>
            </a: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OptiSpread</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Automation, dabei messen Radarsensoren die Geschwindigkeit und die Wurfweite des Häckselgutes und passen die Drehzahl der Gebläse so an, dass das Ist-Verteilbild dem Soll-Verteilbild entspricht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Das System misst nicht nur die indirekte Verteilung sondern die direkte Verteilung </a:t>
            </a:r>
          </a:p>
        </p:txBody>
      </p:sp>
      <p:sp>
        <p:nvSpPr>
          <p:cNvPr id="24" name="Textfeld 23">
            <a:extLst>
              <a:ext uri="{FF2B5EF4-FFF2-40B4-BE49-F238E27FC236}">
                <a16:creationId xmlns:a16="http://schemas.microsoft.com/office/drawing/2014/main" id="{5E87F406-3230-8AEF-9D8D-B471602A3804}"/>
              </a:ext>
            </a:extLst>
          </p:cNvPr>
          <p:cNvSpPr txBox="1"/>
          <p:nvPr/>
        </p:nvSpPr>
        <p:spPr>
          <a:xfrm>
            <a:off x="268445" y="4768379"/>
            <a:ext cx="2788319"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146: www.agrarheute.com</a:t>
            </a:r>
          </a:p>
        </p:txBody>
      </p:sp>
      <p:sp>
        <p:nvSpPr>
          <p:cNvPr id="25" name="Textfeld 24">
            <a:extLst>
              <a:ext uri="{FF2B5EF4-FFF2-40B4-BE49-F238E27FC236}">
                <a16:creationId xmlns:a16="http://schemas.microsoft.com/office/drawing/2014/main" id="{5FD45D87-1532-9CB1-1B38-EA5ADCA8D1D1}"/>
              </a:ext>
            </a:extLst>
          </p:cNvPr>
          <p:cNvSpPr txBox="1"/>
          <p:nvPr/>
        </p:nvSpPr>
        <p:spPr>
          <a:xfrm>
            <a:off x="5007734" y="4729380"/>
            <a:ext cx="2761131"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147: www.topagrar.com </a:t>
            </a:r>
          </a:p>
        </p:txBody>
      </p:sp>
    </p:spTree>
    <p:extLst>
      <p:ext uri="{BB962C8B-B14F-4D97-AF65-F5344CB8AC3E}">
        <p14:creationId xmlns:p14="http://schemas.microsoft.com/office/powerpoint/2010/main" val="412844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F338CC67-BDBD-F1F8-719B-230EAF0CA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1697" y="1064127"/>
            <a:ext cx="6858000" cy="3858371"/>
          </a:xfrm>
          <a:prstGeom prst="rect">
            <a:avLst/>
          </a:prstGeom>
        </p:spPr>
      </p:pic>
      <p:sp>
        <p:nvSpPr>
          <p:cNvPr id="2" name="Titel 1"/>
          <p:cNvSpPr>
            <a:spLocks noGrp="1"/>
          </p:cNvSpPr>
          <p:nvPr>
            <p:ph type="ctrTitle"/>
          </p:nvPr>
        </p:nvSpPr>
        <p:spPr>
          <a:xfrm>
            <a:off x="1548000" y="270000"/>
            <a:ext cx="6118762" cy="347354"/>
          </a:xfrm>
        </p:spPr>
        <p:txBody>
          <a:bodyPr/>
          <a:lstStyle/>
          <a:p>
            <a:pPr algn="l"/>
            <a:r>
              <a:rPr lang="de-DE" sz="1800" b="1" dirty="0">
                <a:latin typeface="Arial" panose="020B0604020202020204" pitchFamily="34" charset="0"/>
                <a:cs typeface="Arial" panose="020B0604020202020204" pitchFamily="34" charset="0"/>
              </a:rPr>
              <a:t>Aufbau eines Mähdreschers - Reinigungssystem</a:t>
            </a:r>
          </a:p>
        </p:txBody>
      </p:sp>
      <p:sp>
        <p:nvSpPr>
          <p:cNvPr id="3" name="Ellipse 2"/>
          <p:cNvSpPr/>
          <p:nvPr/>
        </p:nvSpPr>
        <p:spPr bwMode="auto">
          <a:xfrm rot="20822745">
            <a:off x="4267504" y="2223472"/>
            <a:ext cx="1848710" cy="94350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defTabSz="685800" eaLnBrk="1" hangingPunct="1"/>
            <a:endParaRPr lang="de-DE" sz="3300">
              <a:solidFill>
                <a:schemeClr val="bg2"/>
              </a:solidFill>
              <a:latin typeface="Arial" pitchFamily="34" charset="0"/>
            </a:endParaRPr>
          </a:p>
        </p:txBody>
      </p:sp>
      <p:sp>
        <p:nvSpPr>
          <p:cNvPr id="11" name="Textfeld 10">
            <a:extLst>
              <a:ext uri="{FF2B5EF4-FFF2-40B4-BE49-F238E27FC236}">
                <a16:creationId xmlns:a16="http://schemas.microsoft.com/office/drawing/2014/main" id="{CF012680-375C-09C3-FF65-D5E2724723E3}"/>
              </a:ext>
            </a:extLst>
          </p:cNvPr>
          <p:cNvSpPr txBox="1"/>
          <p:nvPr/>
        </p:nvSpPr>
        <p:spPr>
          <a:xfrm>
            <a:off x="1638509" y="4252526"/>
            <a:ext cx="3553349" cy="184666"/>
          </a:xfrm>
          <a:prstGeom prst="rect">
            <a:avLst/>
          </a:prstGeom>
          <a:noFill/>
        </p:spPr>
        <p:txBody>
          <a:bodyPr wrap="square">
            <a:spAutoFit/>
          </a:bodyPr>
          <a:lstStyle/>
          <a:p>
            <a:pPr defTabSz="685800" fontAlgn="auto">
              <a:spcBef>
                <a:spcPts val="0"/>
              </a:spcBef>
              <a:spcAft>
                <a:spcPts val="0"/>
              </a:spcAft>
            </a:pPr>
            <a:r>
              <a:rPr lang="de-DE" sz="600" dirty="0">
                <a:solidFill>
                  <a:srgbClr val="000000"/>
                </a:solidFill>
              </a:rPr>
              <a:t>Abbildung 37: www.claas.de</a:t>
            </a:r>
          </a:p>
        </p:txBody>
      </p:sp>
    </p:spTree>
    <p:extLst>
      <p:ext uri="{BB962C8B-B14F-4D97-AF65-F5344CB8AC3E}">
        <p14:creationId xmlns:p14="http://schemas.microsoft.com/office/powerpoint/2010/main" val="131512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https://www.landwirt.com/ez/ezimagecatalogue/catalogue/phpeTCYS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385295" y="1499062"/>
            <a:ext cx="2765934" cy="154134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91419" y="7277"/>
            <a:ext cx="6118762" cy="347354"/>
          </a:xfrm>
        </p:spPr>
        <p:txBody>
          <a:bodyPr/>
          <a:lstStyle/>
          <a:p>
            <a:pPr algn="l"/>
            <a:r>
              <a:rPr lang="de-DE" sz="1575" dirty="0"/>
              <a:t>Aufbau eines Mähdreschers - Strohmanagement</a:t>
            </a:r>
          </a:p>
        </p:txBody>
      </p:sp>
      <p:sp>
        <p:nvSpPr>
          <p:cNvPr id="6" name="Textfeld 5"/>
          <p:cNvSpPr txBox="1"/>
          <p:nvPr/>
        </p:nvSpPr>
        <p:spPr>
          <a:xfrm>
            <a:off x="249685" y="341787"/>
            <a:ext cx="8222503" cy="559961"/>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Schlechte Strohverteilung bei feuchtem Stroh und schlechter Häckselqualität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Probleme bei anschließender Bodenbearbeitung/Aussaat bei unzureichender Verteilung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Die Strohverteilung des Häckslers muss zur Schnittbreite des Schneidwerks passen</a:t>
            </a:r>
          </a:p>
        </p:txBody>
      </p:sp>
      <p:sp>
        <p:nvSpPr>
          <p:cNvPr id="19" name="Rechteck 18"/>
          <p:cNvSpPr/>
          <p:nvPr/>
        </p:nvSpPr>
        <p:spPr>
          <a:xfrm>
            <a:off x="1206539" y="2882414"/>
            <a:ext cx="1501951"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148: www.landwirt.com </a:t>
            </a:r>
          </a:p>
        </p:txBody>
      </p:sp>
      <p:pic>
        <p:nvPicPr>
          <p:cNvPr id="4098" name="Picture 2" descr="https://www.landwirt.com/ez/ezimagecatalogue/catalogue/phpvlxdK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050" y="1398861"/>
            <a:ext cx="2523097" cy="15480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cdn.lv-hessen.de/www.lw-heute.de/tmp/20632_ful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0296" y="1381517"/>
            <a:ext cx="2143408" cy="1551415"/>
          </a:xfrm>
          <a:prstGeom prst="rect">
            <a:avLst/>
          </a:prstGeom>
          <a:noFill/>
          <a:extLst>
            <a:ext uri="{909E8E84-426E-40DD-AFC4-6F175D3DCCD1}">
              <a14:hiddenFill xmlns:a14="http://schemas.microsoft.com/office/drawing/2010/main">
                <a:solidFill>
                  <a:srgbClr val="FFFFFF"/>
                </a:solidFill>
              </a14:hiddenFill>
            </a:ext>
          </a:extLst>
        </p:spPr>
      </p:pic>
      <p:sp>
        <p:nvSpPr>
          <p:cNvPr id="20" name="Rechteck 19"/>
          <p:cNvSpPr/>
          <p:nvPr/>
        </p:nvSpPr>
        <p:spPr>
          <a:xfrm>
            <a:off x="3432419" y="2878821"/>
            <a:ext cx="1501951"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149: www.lw-heute.de  </a:t>
            </a:r>
          </a:p>
        </p:txBody>
      </p:sp>
      <p:sp>
        <p:nvSpPr>
          <p:cNvPr id="21" name="Rechteck 20"/>
          <p:cNvSpPr/>
          <p:nvPr/>
        </p:nvSpPr>
        <p:spPr>
          <a:xfrm>
            <a:off x="8010472" y="3115428"/>
            <a:ext cx="1501951"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150: www.landwirt.com</a:t>
            </a:r>
          </a:p>
        </p:txBody>
      </p:sp>
      <p:sp>
        <p:nvSpPr>
          <p:cNvPr id="3" name="Textfeld 2"/>
          <p:cNvSpPr txBox="1"/>
          <p:nvPr/>
        </p:nvSpPr>
        <p:spPr>
          <a:xfrm>
            <a:off x="481511" y="878339"/>
            <a:ext cx="2462636" cy="55996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Stumpfe Häckselmesser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Sehr hoher Kraftbedarf</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Häcksellänge unzureichend</a:t>
            </a:r>
          </a:p>
        </p:txBody>
      </p:sp>
      <p:sp>
        <p:nvSpPr>
          <p:cNvPr id="22" name="Textfeld 21"/>
          <p:cNvSpPr txBox="1"/>
          <p:nvPr/>
        </p:nvSpPr>
        <p:spPr>
          <a:xfrm>
            <a:off x="3360386" y="846760"/>
            <a:ext cx="2561013" cy="55996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ungleichmäßige Verteilung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Häcksler passt nicht zur Schnittbreite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Einsatz Strohstriegel </a:t>
            </a:r>
          </a:p>
        </p:txBody>
      </p:sp>
      <p:sp>
        <p:nvSpPr>
          <p:cNvPr id="23" name="Textfeld 22"/>
          <p:cNvSpPr txBox="1"/>
          <p:nvPr/>
        </p:nvSpPr>
        <p:spPr>
          <a:xfrm>
            <a:off x="6406566" y="720537"/>
            <a:ext cx="3551051" cy="71583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richtige </a:t>
            </a:r>
            <a:r>
              <a:rPr kumimoji="0" lang="de-DE" sz="1013" b="1"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Häckslereinstellung</a:t>
            </a:r>
            <a:endParaRPr kumimoji="0" lang="de-DE" sz="101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Ideale Querverteilung auf  gesamter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Breite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Möglichst kurzes Stroh</a:t>
            </a:r>
          </a:p>
        </p:txBody>
      </p:sp>
      <p:sp>
        <p:nvSpPr>
          <p:cNvPr id="8" name="Textfeld 7">
            <a:extLst>
              <a:ext uri="{FF2B5EF4-FFF2-40B4-BE49-F238E27FC236}">
                <a16:creationId xmlns:a16="http://schemas.microsoft.com/office/drawing/2014/main" id="{52A0524D-D75A-6C05-A7DC-2CDDB3B14F40}"/>
              </a:ext>
            </a:extLst>
          </p:cNvPr>
          <p:cNvSpPr txBox="1"/>
          <p:nvPr/>
        </p:nvSpPr>
        <p:spPr>
          <a:xfrm>
            <a:off x="137786" y="2960968"/>
            <a:ext cx="9006214" cy="2274597"/>
          </a:xfrm>
          <a:prstGeom prst="rect">
            <a:avLst/>
          </a:prstGeom>
          <a:noFill/>
        </p:spPr>
        <p:txBody>
          <a:bodyPr wrap="square">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Höhere Rotordrehzahl und damit auch größere Schnittgeschwindigkeit führt zu einer besseren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Zerkleinerung des Häckselgutes jedoch auch mehr Antriebsleistung erforderlich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Die Austrittsgeschwindigkeit des Strohs sinkt mit steigender Rotordrehzahl führt zu einem technischer Zielkonflikt</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zwischen guter Häckselqualität und der für die Verteilung erforderlichen hohen Austrittsgeschwindigkeit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Zunehmender Gutdurchsatz führt zur Erhöhung der Antriebsleistung und einer Abnahme der mittleren Häcksellänge.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Mit zunehmender Gutfeuchte steigt der Leistungsbedarf, die Schnittbedingungen verschlechtern sich</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Mit abnehmender Schärfe der Häckselmesser verschlechtert sich die Schnittqualität und der Leistungsbedarf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steigt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Die Schärfe der Gegenmesser spielt nur eine untergeordnete Rolle (Gutbremse).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13"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Über </a:t>
            </a: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eine Variation des Eingriffswinkels und/oder der Anzahl der Gegenmesser kann „</a:t>
            </a:r>
            <a:r>
              <a:rPr kumimoji="0" lang="de-DE" sz="1013"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Bremswirkung“ und </a:t>
            </a: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damit die Häckselqualität beeinflusst </a:t>
            </a:r>
            <a:r>
              <a:rPr kumimoji="0" lang="de-DE" sz="1013"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werden</a:t>
            </a:r>
            <a:r>
              <a:rPr kumimoji="0" lang="de-DE" sz="1013"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Prüfstandergebnisse </a:t>
            </a:r>
            <a:r>
              <a:rPr kumimoji="0" lang="de-DE" sz="101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der TU Braunschweig</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3703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1000"/>
                                        <p:tgtEl>
                                          <p:spTgt spid="4098"/>
                                        </p:tgtEl>
                                      </p:cBhvr>
                                    </p:animEffect>
                                    <p:anim calcmode="lin" valueType="num">
                                      <p:cBhvr>
                                        <p:cTn id="20" dur="1000" fill="hold"/>
                                        <p:tgtEl>
                                          <p:spTgt spid="4098"/>
                                        </p:tgtEl>
                                        <p:attrNameLst>
                                          <p:attrName>ppt_x</p:attrName>
                                        </p:attrNameLst>
                                      </p:cBhvr>
                                      <p:tavLst>
                                        <p:tav tm="0">
                                          <p:val>
                                            <p:strVal val="#ppt_x"/>
                                          </p:val>
                                        </p:tav>
                                        <p:tav tm="100000">
                                          <p:val>
                                            <p:strVal val="#ppt_x"/>
                                          </p:val>
                                        </p:tav>
                                      </p:tavLst>
                                    </p:anim>
                                    <p:anim calcmode="lin" valueType="num">
                                      <p:cBhvr>
                                        <p:cTn id="21" dur="1000" fill="hold"/>
                                        <p:tgtEl>
                                          <p:spTgt spid="409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100"/>
                                        </p:tgtEl>
                                        <p:attrNameLst>
                                          <p:attrName>style.visibility</p:attrName>
                                        </p:attrNameLst>
                                      </p:cBhvr>
                                      <p:to>
                                        <p:strVal val="visible"/>
                                      </p:to>
                                    </p:set>
                                    <p:animEffect transition="in" filter="fade">
                                      <p:cBhvr>
                                        <p:cTn id="36" dur="1000"/>
                                        <p:tgtEl>
                                          <p:spTgt spid="4100"/>
                                        </p:tgtEl>
                                      </p:cBhvr>
                                    </p:animEffect>
                                    <p:anim calcmode="lin" valueType="num">
                                      <p:cBhvr>
                                        <p:cTn id="37" dur="1000" fill="hold"/>
                                        <p:tgtEl>
                                          <p:spTgt spid="4100"/>
                                        </p:tgtEl>
                                        <p:attrNameLst>
                                          <p:attrName>ppt_x</p:attrName>
                                        </p:attrNameLst>
                                      </p:cBhvr>
                                      <p:tavLst>
                                        <p:tav tm="0">
                                          <p:val>
                                            <p:strVal val="#ppt_x"/>
                                          </p:val>
                                        </p:tav>
                                        <p:tav tm="100000">
                                          <p:val>
                                            <p:strVal val="#ppt_x"/>
                                          </p:val>
                                        </p:tav>
                                      </p:tavLst>
                                    </p:anim>
                                    <p:anim calcmode="lin" valueType="num">
                                      <p:cBhvr>
                                        <p:cTn id="38" dur="1000" fill="hold"/>
                                        <p:tgtEl>
                                          <p:spTgt spid="410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104"/>
                                        </p:tgtEl>
                                        <p:attrNameLst>
                                          <p:attrName>style.visibility</p:attrName>
                                        </p:attrNameLst>
                                      </p:cBhvr>
                                      <p:to>
                                        <p:strVal val="visible"/>
                                      </p:to>
                                    </p:set>
                                    <p:animEffect transition="in" filter="fade">
                                      <p:cBhvr>
                                        <p:cTn id="53" dur="1000"/>
                                        <p:tgtEl>
                                          <p:spTgt spid="4104"/>
                                        </p:tgtEl>
                                      </p:cBhvr>
                                    </p:animEffect>
                                    <p:anim calcmode="lin" valueType="num">
                                      <p:cBhvr>
                                        <p:cTn id="54" dur="1000" fill="hold"/>
                                        <p:tgtEl>
                                          <p:spTgt spid="4104"/>
                                        </p:tgtEl>
                                        <p:attrNameLst>
                                          <p:attrName>ppt_x</p:attrName>
                                        </p:attrNameLst>
                                      </p:cBhvr>
                                      <p:tavLst>
                                        <p:tav tm="0">
                                          <p:val>
                                            <p:strVal val="#ppt_x"/>
                                          </p:val>
                                        </p:tav>
                                        <p:tav tm="100000">
                                          <p:val>
                                            <p:strVal val="#ppt_x"/>
                                          </p:val>
                                        </p:tav>
                                      </p:tavLst>
                                    </p:anim>
                                    <p:anim calcmode="lin" valueType="num">
                                      <p:cBhvr>
                                        <p:cTn id="55" dur="1000" fill="hold"/>
                                        <p:tgtEl>
                                          <p:spTgt spid="4104"/>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anim calcmode="lin" valueType="num">
                                      <p:cBhvr>
                                        <p:cTn id="59" dur="1000" fill="hold"/>
                                        <p:tgtEl>
                                          <p:spTgt spid="21"/>
                                        </p:tgtEl>
                                        <p:attrNameLst>
                                          <p:attrName>ppt_x</p:attrName>
                                        </p:attrNameLst>
                                      </p:cBhvr>
                                      <p:tavLst>
                                        <p:tav tm="0">
                                          <p:val>
                                            <p:strVal val="#ppt_x"/>
                                          </p:val>
                                        </p:tav>
                                        <p:tav tm="100000">
                                          <p:val>
                                            <p:strVal val="#ppt_x"/>
                                          </p:val>
                                        </p:tav>
                                      </p:tavLst>
                                    </p:anim>
                                    <p:anim calcmode="lin" valueType="num">
                                      <p:cBhvr>
                                        <p:cTn id="6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1000"/>
                                        <p:tgtEl>
                                          <p:spTgt spid="8">
                                            <p:txEl>
                                              <p:pRg st="0" end="0"/>
                                            </p:txEl>
                                          </p:spTgt>
                                        </p:tgtEl>
                                      </p:cBhvr>
                                    </p:animEffect>
                                    <p:anim calcmode="lin" valueType="num">
                                      <p:cBhvr>
                                        <p:cTn id="6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8">
                                            <p:txEl>
                                              <p:pRg st="0" end="0"/>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8">
                                            <p:txEl>
                                              <p:pRg st="1" end="1"/>
                                            </p:txEl>
                                          </p:spTgt>
                                        </p:tgtEl>
                                        <p:attrNameLst>
                                          <p:attrName>style.visibility</p:attrName>
                                        </p:attrNameLst>
                                      </p:cBhvr>
                                      <p:to>
                                        <p:strVal val="visible"/>
                                      </p:to>
                                    </p:set>
                                    <p:animEffect transition="in" filter="fade">
                                      <p:cBhvr>
                                        <p:cTn id="70" dur="1000"/>
                                        <p:tgtEl>
                                          <p:spTgt spid="8">
                                            <p:txEl>
                                              <p:pRg st="1" end="1"/>
                                            </p:txEl>
                                          </p:spTgt>
                                        </p:tgtEl>
                                      </p:cBhvr>
                                    </p:animEffect>
                                    <p:anim calcmode="lin" valueType="num">
                                      <p:cBhvr>
                                        <p:cTn id="71"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8">
                                            <p:txEl>
                                              <p:pRg st="1" end="1"/>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8">
                                            <p:txEl>
                                              <p:pRg st="2" end="2"/>
                                            </p:txEl>
                                          </p:spTgt>
                                        </p:tgtEl>
                                        <p:attrNameLst>
                                          <p:attrName>style.visibility</p:attrName>
                                        </p:attrNameLst>
                                      </p:cBhvr>
                                      <p:to>
                                        <p:strVal val="visible"/>
                                      </p:to>
                                    </p:set>
                                    <p:animEffect transition="in" filter="fade">
                                      <p:cBhvr>
                                        <p:cTn id="75" dur="1000"/>
                                        <p:tgtEl>
                                          <p:spTgt spid="8">
                                            <p:txEl>
                                              <p:pRg st="2" end="2"/>
                                            </p:txEl>
                                          </p:spTgt>
                                        </p:tgtEl>
                                      </p:cBhvr>
                                    </p:animEffect>
                                    <p:anim calcmode="lin" valueType="num">
                                      <p:cBhvr>
                                        <p:cTn id="76"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77" dur="1000" fill="hold"/>
                                        <p:tgtEl>
                                          <p:spTgt spid="8">
                                            <p:txEl>
                                              <p:pRg st="2" end="2"/>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8">
                                            <p:txEl>
                                              <p:pRg st="3" end="3"/>
                                            </p:txEl>
                                          </p:spTgt>
                                        </p:tgtEl>
                                        <p:attrNameLst>
                                          <p:attrName>style.visibility</p:attrName>
                                        </p:attrNameLst>
                                      </p:cBhvr>
                                      <p:to>
                                        <p:strVal val="visible"/>
                                      </p:to>
                                    </p:set>
                                    <p:animEffect transition="in" filter="fade">
                                      <p:cBhvr>
                                        <p:cTn id="80" dur="1000"/>
                                        <p:tgtEl>
                                          <p:spTgt spid="8">
                                            <p:txEl>
                                              <p:pRg st="3" end="3"/>
                                            </p:txEl>
                                          </p:spTgt>
                                        </p:tgtEl>
                                      </p:cBhvr>
                                    </p:animEffect>
                                    <p:anim calcmode="lin" valueType="num">
                                      <p:cBhvr>
                                        <p:cTn id="81"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82" dur="1000" fill="hold"/>
                                        <p:tgtEl>
                                          <p:spTgt spid="8">
                                            <p:txEl>
                                              <p:pRg st="3" end="3"/>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8">
                                            <p:txEl>
                                              <p:pRg st="4" end="4"/>
                                            </p:txEl>
                                          </p:spTgt>
                                        </p:tgtEl>
                                        <p:attrNameLst>
                                          <p:attrName>style.visibility</p:attrName>
                                        </p:attrNameLst>
                                      </p:cBhvr>
                                      <p:to>
                                        <p:strVal val="visible"/>
                                      </p:to>
                                    </p:set>
                                    <p:animEffect transition="in" filter="fade">
                                      <p:cBhvr>
                                        <p:cTn id="85" dur="1000"/>
                                        <p:tgtEl>
                                          <p:spTgt spid="8">
                                            <p:txEl>
                                              <p:pRg st="4" end="4"/>
                                            </p:txEl>
                                          </p:spTgt>
                                        </p:tgtEl>
                                      </p:cBhvr>
                                    </p:animEffect>
                                    <p:anim calcmode="lin" valueType="num">
                                      <p:cBhvr>
                                        <p:cTn id="8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87" dur="1000" fill="hold"/>
                                        <p:tgtEl>
                                          <p:spTgt spid="8">
                                            <p:txEl>
                                              <p:pRg st="4" end="4"/>
                                            </p:txEl>
                                          </p:spTgt>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8">
                                            <p:txEl>
                                              <p:pRg st="5" end="5"/>
                                            </p:txEl>
                                          </p:spTgt>
                                        </p:tgtEl>
                                        <p:attrNameLst>
                                          <p:attrName>style.visibility</p:attrName>
                                        </p:attrNameLst>
                                      </p:cBhvr>
                                      <p:to>
                                        <p:strVal val="visible"/>
                                      </p:to>
                                    </p:set>
                                    <p:animEffect transition="in" filter="fade">
                                      <p:cBhvr>
                                        <p:cTn id="90" dur="1000"/>
                                        <p:tgtEl>
                                          <p:spTgt spid="8">
                                            <p:txEl>
                                              <p:pRg st="5" end="5"/>
                                            </p:txEl>
                                          </p:spTgt>
                                        </p:tgtEl>
                                      </p:cBhvr>
                                    </p:animEffect>
                                    <p:anim calcmode="lin" valueType="num">
                                      <p:cBhvr>
                                        <p:cTn id="91"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92" dur="1000" fill="hold"/>
                                        <p:tgtEl>
                                          <p:spTgt spid="8">
                                            <p:txEl>
                                              <p:pRg st="5" end="5"/>
                                            </p:txEl>
                                          </p:spTgt>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8">
                                            <p:txEl>
                                              <p:pRg st="6" end="6"/>
                                            </p:txEl>
                                          </p:spTgt>
                                        </p:tgtEl>
                                        <p:attrNameLst>
                                          <p:attrName>style.visibility</p:attrName>
                                        </p:attrNameLst>
                                      </p:cBhvr>
                                      <p:to>
                                        <p:strVal val="visible"/>
                                      </p:to>
                                    </p:set>
                                    <p:animEffect transition="in" filter="fade">
                                      <p:cBhvr>
                                        <p:cTn id="95" dur="1000"/>
                                        <p:tgtEl>
                                          <p:spTgt spid="8">
                                            <p:txEl>
                                              <p:pRg st="6" end="6"/>
                                            </p:txEl>
                                          </p:spTgt>
                                        </p:tgtEl>
                                      </p:cBhvr>
                                    </p:animEffect>
                                    <p:anim calcmode="lin" valueType="num">
                                      <p:cBhvr>
                                        <p:cTn id="96"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97" dur="1000" fill="hold"/>
                                        <p:tgtEl>
                                          <p:spTgt spid="8">
                                            <p:txEl>
                                              <p:pRg st="6" end="6"/>
                                            </p:txEl>
                                          </p:spTgt>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8">
                                            <p:txEl>
                                              <p:pRg st="7" end="7"/>
                                            </p:txEl>
                                          </p:spTgt>
                                        </p:tgtEl>
                                        <p:attrNameLst>
                                          <p:attrName>style.visibility</p:attrName>
                                        </p:attrNameLst>
                                      </p:cBhvr>
                                      <p:to>
                                        <p:strVal val="visible"/>
                                      </p:to>
                                    </p:set>
                                    <p:animEffect transition="in" filter="fade">
                                      <p:cBhvr>
                                        <p:cTn id="100" dur="1000"/>
                                        <p:tgtEl>
                                          <p:spTgt spid="8">
                                            <p:txEl>
                                              <p:pRg st="7" end="7"/>
                                            </p:txEl>
                                          </p:spTgt>
                                        </p:tgtEl>
                                      </p:cBhvr>
                                    </p:animEffect>
                                    <p:anim calcmode="lin" valueType="num">
                                      <p:cBhvr>
                                        <p:cTn id="101"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102" dur="1000" fill="hold"/>
                                        <p:tgtEl>
                                          <p:spTgt spid="8">
                                            <p:txEl>
                                              <p:pRg st="7" end="7"/>
                                            </p:txEl>
                                          </p:spTgt>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8">
                                            <p:txEl>
                                              <p:pRg st="8" end="8"/>
                                            </p:txEl>
                                          </p:spTgt>
                                        </p:tgtEl>
                                        <p:attrNameLst>
                                          <p:attrName>style.visibility</p:attrName>
                                        </p:attrNameLst>
                                      </p:cBhvr>
                                      <p:to>
                                        <p:strVal val="visible"/>
                                      </p:to>
                                    </p:set>
                                    <p:animEffect transition="in" filter="fade">
                                      <p:cBhvr>
                                        <p:cTn id="105" dur="1000"/>
                                        <p:tgtEl>
                                          <p:spTgt spid="8">
                                            <p:txEl>
                                              <p:pRg st="8" end="8"/>
                                            </p:txEl>
                                          </p:spTgt>
                                        </p:tgtEl>
                                      </p:cBhvr>
                                    </p:animEffect>
                                    <p:anim calcmode="lin" valueType="num">
                                      <p:cBhvr>
                                        <p:cTn id="106"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107" dur="1000" fill="hold"/>
                                        <p:tgtEl>
                                          <p:spTgt spid="8">
                                            <p:txEl>
                                              <p:pRg st="8" end="8"/>
                                            </p:txEl>
                                          </p:spTgt>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8">
                                            <p:txEl>
                                              <p:pRg st="9" end="9"/>
                                            </p:txEl>
                                          </p:spTgt>
                                        </p:tgtEl>
                                        <p:attrNameLst>
                                          <p:attrName>style.visibility</p:attrName>
                                        </p:attrNameLst>
                                      </p:cBhvr>
                                      <p:to>
                                        <p:strVal val="visible"/>
                                      </p:to>
                                    </p:set>
                                    <p:animEffect transition="in" filter="fade">
                                      <p:cBhvr>
                                        <p:cTn id="110" dur="1000"/>
                                        <p:tgtEl>
                                          <p:spTgt spid="8">
                                            <p:txEl>
                                              <p:pRg st="9" end="9"/>
                                            </p:txEl>
                                          </p:spTgt>
                                        </p:tgtEl>
                                      </p:cBhvr>
                                    </p:animEffect>
                                    <p:anim calcmode="lin" valueType="num">
                                      <p:cBhvr>
                                        <p:cTn id="111"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112" dur="1000" fill="hold"/>
                                        <p:tgtEl>
                                          <p:spTgt spid="8">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0" grpId="0"/>
      <p:bldP spid="21" grpId="0"/>
      <p:bldP spid="3"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SEED TERMINATOR - Seed Terminator - Tidying Up Weedy Paddocks Since 2016">
            <a:extLst>
              <a:ext uri="{FF2B5EF4-FFF2-40B4-BE49-F238E27FC236}">
                <a16:creationId xmlns:a16="http://schemas.microsoft.com/office/drawing/2014/main" id="{F183A805-2EC5-D1ED-7B73-FBF9D16A9F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032" t="27286" r="20766" b="10009"/>
          <a:stretch/>
        </p:blipFill>
        <p:spPr bwMode="auto">
          <a:xfrm>
            <a:off x="5241959" y="2297076"/>
            <a:ext cx="2070622" cy="11204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chernte-Prozessor am Mähdrescher: Den Körnern an den Kragen">
            <a:extLst>
              <a:ext uri="{FF2B5EF4-FFF2-40B4-BE49-F238E27FC236}">
                <a16:creationId xmlns:a16="http://schemas.microsoft.com/office/drawing/2014/main" id="{2C65E043-DB60-A4FB-AD67-A85EABA1C3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8000" y="1983562"/>
            <a:ext cx="2070622" cy="155296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51556" y="6362"/>
            <a:ext cx="6118762" cy="347354"/>
          </a:xfrm>
        </p:spPr>
        <p:txBody>
          <a:bodyPr/>
          <a:lstStyle/>
          <a:p>
            <a:pPr algn="l"/>
            <a:r>
              <a:rPr lang="de-DE" sz="1575" dirty="0"/>
              <a:t>Aufbau eines Mähdreschers - Strohmanagement</a:t>
            </a:r>
          </a:p>
        </p:txBody>
      </p:sp>
      <p:sp>
        <p:nvSpPr>
          <p:cNvPr id="3" name="Textfeld 2">
            <a:extLst>
              <a:ext uri="{FF2B5EF4-FFF2-40B4-BE49-F238E27FC236}">
                <a16:creationId xmlns:a16="http://schemas.microsoft.com/office/drawing/2014/main" id="{D945A98D-E7D3-EA45-B21E-098990EDFC19}"/>
              </a:ext>
            </a:extLst>
          </p:cNvPr>
          <p:cNvSpPr txBox="1"/>
          <p:nvPr/>
        </p:nvSpPr>
        <p:spPr>
          <a:xfrm>
            <a:off x="305835" y="367122"/>
            <a:ext cx="5938576"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Nachernte Prozessoren</a:t>
            </a:r>
          </a:p>
        </p:txBody>
      </p:sp>
      <p:pic>
        <p:nvPicPr>
          <p:cNvPr id="1026" name="Picture 2" descr="Mähdrescher vernichtet Unkraut - diegruene.ch | Die Grüne">
            <a:extLst>
              <a:ext uri="{FF2B5EF4-FFF2-40B4-BE49-F238E27FC236}">
                <a16:creationId xmlns:a16="http://schemas.microsoft.com/office/drawing/2014/main" id="{0BB519FD-40C0-D998-907E-99224356D5B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41959" y="826647"/>
            <a:ext cx="2070622" cy="13814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dekop Seed Control Unit (SCU)">
            <a:extLst>
              <a:ext uri="{FF2B5EF4-FFF2-40B4-BE49-F238E27FC236}">
                <a16:creationId xmlns:a16="http://schemas.microsoft.com/office/drawing/2014/main" id="{20BC3C7B-9D31-A27F-F4B7-0C385903AF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4670" y="825390"/>
            <a:ext cx="1987704" cy="138275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C3C0D5F0-54AA-5E9E-51A4-559C055B4FC3}"/>
              </a:ext>
            </a:extLst>
          </p:cNvPr>
          <p:cNvSpPr txBox="1"/>
          <p:nvPr/>
        </p:nvSpPr>
        <p:spPr>
          <a:xfrm>
            <a:off x="1452244" y="3240425"/>
            <a:ext cx="6239512" cy="193899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Mühlen welche Ausfallgetreide und Unkrautsamen keimunfähig machen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Reduzieren keimfähige Unkrautsamen um bis zu 96 Prozent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Nachteile: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Hoher Kraftbedarf (bis zu 100 PS)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Höherer Spritverbrauch (bis zu 5 Liter pro Hektar)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Weniger Flächenleistung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Verstopfungsanfällig bei grünem Material</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Schneidwerkswagen kann nicht mehr an Mähdrescher gekoppelt werden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1" name="Grafik 10" descr="Filmstreifen Silhouette">
            <a:hlinkClick r:id="rId7"/>
            <a:extLst>
              <a:ext uri="{FF2B5EF4-FFF2-40B4-BE49-F238E27FC236}">
                <a16:creationId xmlns:a16="http://schemas.microsoft.com/office/drawing/2014/main" id="{BD77F6C2-7FBE-E661-2E71-99A88F8A7DA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69680" y="88720"/>
            <a:ext cx="685800" cy="685800"/>
          </a:xfrm>
          <a:prstGeom prst="rect">
            <a:avLst/>
          </a:prstGeom>
        </p:spPr>
      </p:pic>
      <p:sp>
        <p:nvSpPr>
          <p:cNvPr id="12" name="Textfeld 11">
            <a:extLst>
              <a:ext uri="{FF2B5EF4-FFF2-40B4-BE49-F238E27FC236}">
                <a16:creationId xmlns:a16="http://schemas.microsoft.com/office/drawing/2014/main" id="{2C87F692-EAA1-0BAC-CA84-CA403430579A}"/>
              </a:ext>
            </a:extLst>
          </p:cNvPr>
          <p:cNvSpPr txBox="1"/>
          <p:nvPr/>
        </p:nvSpPr>
        <p:spPr>
          <a:xfrm>
            <a:off x="1588294" y="2212825"/>
            <a:ext cx="2207419"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151: www.agdays.com</a:t>
            </a:r>
          </a:p>
        </p:txBody>
      </p:sp>
      <p:sp>
        <p:nvSpPr>
          <p:cNvPr id="13" name="Textfeld 12">
            <a:extLst>
              <a:ext uri="{FF2B5EF4-FFF2-40B4-BE49-F238E27FC236}">
                <a16:creationId xmlns:a16="http://schemas.microsoft.com/office/drawing/2014/main" id="{3226698F-D841-3764-8BBD-965D3C98A3E5}"/>
              </a:ext>
            </a:extLst>
          </p:cNvPr>
          <p:cNvSpPr txBox="1"/>
          <p:nvPr/>
        </p:nvSpPr>
        <p:spPr>
          <a:xfrm>
            <a:off x="1604670" y="3243664"/>
            <a:ext cx="1185863"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153: www.profi.de</a:t>
            </a:r>
          </a:p>
        </p:txBody>
      </p:sp>
      <p:sp>
        <p:nvSpPr>
          <p:cNvPr id="14" name="Textfeld 13">
            <a:extLst>
              <a:ext uri="{FF2B5EF4-FFF2-40B4-BE49-F238E27FC236}">
                <a16:creationId xmlns:a16="http://schemas.microsoft.com/office/drawing/2014/main" id="{CC9224C8-7A6D-9121-C7A5-DF55DA5E2897}"/>
              </a:ext>
            </a:extLst>
          </p:cNvPr>
          <p:cNvSpPr txBox="1"/>
          <p:nvPr/>
        </p:nvSpPr>
        <p:spPr>
          <a:xfrm>
            <a:off x="5215711" y="2182834"/>
            <a:ext cx="1028700"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152: www.profi.de</a:t>
            </a:r>
          </a:p>
        </p:txBody>
      </p:sp>
      <p:sp>
        <p:nvSpPr>
          <p:cNvPr id="15" name="Textfeld 14">
            <a:extLst>
              <a:ext uri="{FF2B5EF4-FFF2-40B4-BE49-F238E27FC236}">
                <a16:creationId xmlns:a16="http://schemas.microsoft.com/office/drawing/2014/main" id="{6D5B2D1A-5C91-44A1-288F-A8730126C967}"/>
              </a:ext>
            </a:extLst>
          </p:cNvPr>
          <p:cNvSpPr txBox="1"/>
          <p:nvPr/>
        </p:nvSpPr>
        <p:spPr>
          <a:xfrm>
            <a:off x="6028650" y="3390865"/>
            <a:ext cx="1283930" cy="2308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154: www.seedterminator.com.au</a:t>
            </a:r>
          </a:p>
        </p:txBody>
      </p:sp>
    </p:spTree>
    <p:extLst>
      <p:ext uri="{BB962C8B-B14F-4D97-AF65-F5344CB8AC3E}">
        <p14:creationId xmlns:p14="http://schemas.microsoft.com/office/powerpoint/2010/main" val="360631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32"/>
                                        </p:tgtEl>
                                        <p:attrNameLst>
                                          <p:attrName>style.visibility</p:attrName>
                                        </p:attrNameLst>
                                      </p:cBhvr>
                                      <p:to>
                                        <p:strVal val="visible"/>
                                      </p:to>
                                    </p:set>
                                    <p:animEffect transition="in" filter="fade">
                                      <p:cBhvr>
                                        <p:cTn id="27" dur="1000"/>
                                        <p:tgtEl>
                                          <p:spTgt spid="1032"/>
                                        </p:tgtEl>
                                      </p:cBhvr>
                                    </p:animEffect>
                                    <p:anim calcmode="lin" valueType="num">
                                      <p:cBhvr>
                                        <p:cTn id="28" dur="1000" fill="hold"/>
                                        <p:tgtEl>
                                          <p:spTgt spid="1032"/>
                                        </p:tgtEl>
                                        <p:attrNameLst>
                                          <p:attrName>ppt_x</p:attrName>
                                        </p:attrNameLst>
                                      </p:cBhvr>
                                      <p:tavLst>
                                        <p:tav tm="0">
                                          <p:val>
                                            <p:strVal val="#ppt_x"/>
                                          </p:val>
                                        </p:tav>
                                        <p:tav tm="100000">
                                          <p:val>
                                            <p:strVal val="#ppt_x"/>
                                          </p:val>
                                        </p:tav>
                                      </p:tavLst>
                                    </p:anim>
                                    <p:anim calcmode="lin" valueType="num">
                                      <p:cBhvr>
                                        <p:cTn id="29" dur="1000" fill="hold"/>
                                        <p:tgtEl>
                                          <p:spTgt spid="103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26"/>
                                        </p:tgtEl>
                                        <p:attrNameLst>
                                          <p:attrName>style.visibility</p:attrName>
                                        </p:attrNameLst>
                                      </p:cBhvr>
                                      <p:to>
                                        <p:strVal val="visible"/>
                                      </p:to>
                                    </p:set>
                                    <p:animEffect transition="in" filter="fade">
                                      <p:cBhvr>
                                        <p:cTn id="42" dur="1000"/>
                                        <p:tgtEl>
                                          <p:spTgt spid="1026"/>
                                        </p:tgtEl>
                                      </p:cBhvr>
                                    </p:animEffect>
                                    <p:anim calcmode="lin" valueType="num">
                                      <p:cBhvr>
                                        <p:cTn id="43" dur="1000" fill="hold"/>
                                        <p:tgtEl>
                                          <p:spTgt spid="1026"/>
                                        </p:tgtEl>
                                        <p:attrNameLst>
                                          <p:attrName>ppt_x</p:attrName>
                                        </p:attrNameLst>
                                      </p:cBhvr>
                                      <p:tavLst>
                                        <p:tav tm="0">
                                          <p:val>
                                            <p:strVal val="#ppt_x"/>
                                          </p:val>
                                        </p:tav>
                                        <p:tav tm="100000">
                                          <p:val>
                                            <p:strVal val="#ppt_x"/>
                                          </p:val>
                                        </p:tav>
                                      </p:tavLst>
                                    </p:anim>
                                    <p:anim calcmode="lin" valueType="num">
                                      <p:cBhvr>
                                        <p:cTn id="4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1" end="1"/>
                                            </p:txEl>
                                          </p:spTgt>
                                        </p:tgtEl>
                                        <p:attrNameLst>
                                          <p:attrName>style.visibility</p:attrName>
                                        </p:attrNameLst>
                                      </p:cBhvr>
                                      <p:to>
                                        <p:strVal val="visible"/>
                                      </p:to>
                                    </p:set>
                                    <p:animEffect transition="in" filter="fade">
                                      <p:cBhvr>
                                        <p:cTn id="49" dur="1000"/>
                                        <p:tgtEl>
                                          <p:spTgt spid="8">
                                            <p:txEl>
                                              <p:pRg st="1" end="1"/>
                                            </p:txEl>
                                          </p:spTgt>
                                        </p:tgtEl>
                                      </p:cBhvr>
                                    </p:animEffect>
                                    <p:anim calcmode="lin" valueType="num">
                                      <p:cBhvr>
                                        <p:cTn id="5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1" end="1"/>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8">
                                            <p:txEl>
                                              <p:pRg st="2" end="2"/>
                                            </p:txEl>
                                          </p:spTgt>
                                        </p:tgtEl>
                                        <p:attrNameLst>
                                          <p:attrName>style.visibility</p:attrName>
                                        </p:attrNameLst>
                                      </p:cBhvr>
                                      <p:to>
                                        <p:strVal val="visible"/>
                                      </p:to>
                                    </p:set>
                                    <p:animEffect transition="in" filter="fade">
                                      <p:cBhvr>
                                        <p:cTn id="54" dur="1000"/>
                                        <p:tgtEl>
                                          <p:spTgt spid="8">
                                            <p:txEl>
                                              <p:pRg st="2" end="2"/>
                                            </p:txEl>
                                          </p:spTgt>
                                        </p:tgtEl>
                                      </p:cBhvr>
                                    </p:animEffect>
                                    <p:anim calcmode="lin" valueType="num">
                                      <p:cBhvr>
                                        <p:cTn id="5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8">
                                            <p:txEl>
                                              <p:pRg st="3" end="3"/>
                                            </p:txEl>
                                          </p:spTgt>
                                        </p:tgtEl>
                                        <p:attrNameLst>
                                          <p:attrName>style.visibility</p:attrName>
                                        </p:attrNameLst>
                                      </p:cBhvr>
                                      <p:to>
                                        <p:strVal val="visible"/>
                                      </p:to>
                                    </p:set>
                                    <p:animEffect transition="in" filter="fade">
                                      <p:cBhvr>
                                        <p:cTn id="61" dur="1000"/>
                                        <p:tgtEl>
                                          <p:spTgt spid="8">
                                            <p:txEl>
                                              <p:pRg st="3" end="3"/>
                                            </p:txEl>
                                          </p:spTgt>
                                        </p:tgtEl>
                                      </p:cBhvr>
                                    </p:animEffect>
                                    <p:anim calcmode="lin" valueType="num">
                                      <p:cBhvr>
                                        <p:cTn id="6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63" dur="1000" fill="hold"/>
                                        <p:tgtEl>
                                          <p:spTgt spid="8">
                                            <p:txEl>
                                              <p:pRg st="3" end="3"/>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8">
                                            <p:txEl>
                                              <p:pRg st="4" end="4"/>
                                            </p:txEl>
                                          </p:spTgt>
                                        </p:tgtEl>
                                        <p:attrNameLst>
                                          <p:attrName>style.visibility</p:attrName>
                                        </p:attrNameLst>
                                      </p:cBhvr>
                                      <p:to>
                                        <p:strVal val="visible"/>
                                      </p:to>
                                    </p:set>
                                    <p:animEffect transition="in" filter="fade">
                                      <p:cBhvr>
                                        <p:cTn id="66" dur="1000"/>
                                        <p:tgtEl>
                                          <p:spTgt spid="8">
                                            <p:txEl>
                                              <p:pRg st="4" end="4"/>
                                            </p:txEl>
                                          </p:spTgt>
                                        </p:tgtEl>
                                      </p:cBhvr>
                                    </p:animEffect>
                                    <p:anim calcmode="lin" valueType="num">
                                      <p:cBhvr>
                                        <p:cTn id="6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8">
                                            <p:txEl>
                                              <p:pRg st="4" end="4"/>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8">
                                            <p:txEl>
                                              <p:pRg st="5" end="5"/>
                                            </p:txEl>
                                          </p:spTgt>
                                        </p:tgtEl>
                                        <p:attrNameLst>
                                          <p:attrName>style.visibility</p:attrName>
                                        </p:attrNameLst>
                                      </p:cBhvr>
                                      <p:to>
                                        <p:strVal val="visible"/>
                                      </p:to>
                                    </p:set>
                                    <p:animEffect transition="in" filter="fade">
                                      <p:cBhvr>
                                        <p:cTn id="71" dur="1000"/>
                                        <p:tgtEl>
                                          <p:spTgt spid="8">
                                            <p:txEl>
                                              <p:pRg st="5" end="5"/>
                                            </p:txEl>
                                          </p:spTgt>
                                        </p:tgtEl>
                                      </p:cBhvr>
                                    </p:animEffect>
                                    <p:anim calcmode="lin" valueType="num">
                                      <p:cBhvr>
                                        <p:cTn id="72"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73" dur="1000" fill="hold"/>
                                        <p:tgtEl>
                                          <p:spTgt spid="8">
                                            <p:txEl>
                                              <p:pRg st="5" end="5"/>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8">
                                            <p:txEl>
                                              <p:pRg st="6" end="6"/>
                                            </p:txEl>
                                          </p:spTgt>
                                        </p:tgtEl>
                                        <p:attrNameLst>
                                          <p:attrName>style.visibility</p:attrName>
                                        </p:attrNameLst>
                                      </p:cBhvr>
                                      <p:to>
                                        <p:strVal val="visible"/>
                                      </p:to>
                                    </p:set>
                                    <p:animEffect transition="in" filter="fade">
                                      <p:cBhvr>
                                        <p:cTn id="76" dur="1000"/>
                                        <p:tgtEl>
                                          <p:spTgt spid="8">
                                            <p:txEl>
                                              <p:pRg st="6" end="6"/>
                                            </p:txEl>
                                          </p:spTgt>
                                        </p:tgtEl>
                                      </p:cBhvr>
                                    </p:animEffect>
                                    <p:anim calcmode="lin" valueType="num">
                                      <p:cBhvr>
                                        <p:cTn id="7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78" dur="1000" fill="hold"/>
                                        <p:tgtEl>
                                          <p:spTgt spid="8">
                                            <p:txEl>
                                              <p:pRg st="6" end="6"/>
                                            </p:txEl>
                                          </p:spTgt>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8">
                                            <p:txEl>
                                              <p:pRg st="7" end="7"/>
                                            </p:txEl>
                                          </p:spTgt>
                                        </p:tgtEl>
                                        <p:attrNameLst>
                                          <p:attrName>style.visibility</p:attrName>
                                        </p:attrNameLst>
                                      </p:cBhvr>
                                      <p:to>
                                        <p:strVal val="visible"/>
                                      </p:to>
                                    </p:set>
                                    <p:animEffect transition="in" filter="fade">
                                      <p:cBhvr>
                                        <p:cTn id="81" dur="1000"/>
                                        <p:tgtEl>
                                          <p:spTgt spid="8">
                                            <p:txEl>
                                              <p:pRg st="7" end="7"/>
                                            </p:txEl>
                                          </p:spTgt>
                                        </p:tgtEl>
                                      </p:cBhvr>
                                    </p:animEffect>
                                    <p:anim calcmode="lin" valueType="num">
                                      <p:cBhvr>
                                        <p:cTn id="82"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83" dur="1000" fill="hold"/>
                                        <p:tgtEl>
                                          <p:spTgt spid="8">
                                            <p:txEl>
                                              <p:pRg st="7" end="7"/>
                                            </p:txEl>
                                          </p:spTgt>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8">
                                            <p:txEl>
                                              <p:pRg st="8" end="8"/>
                                            </p:txEl>
                                          </p:spTgt>
                                        </p:tgtEl>
                                        <p:attrNameLst>
                                          <p:attrName>style.visibility</p:attrName>
                                        </p:attrNameLst>
                                      </p:cBhvr>
                                      <p:to>
                                        <p:strVal val="visible"/>
                                      </p:to>
                                    </p:set>
                                    <p:animEffect transition="in" filter="fade">
                                      <p:cBhvr>
                                        <p:cTn id="86" dur="1000"/>
                                        <p:tgtEl>
                                          <p:spTgt spid="8">
                                            <p:txEl>
                                              <p:pRg st="8" end="8"/>
                                            </p:txEl>
                                          </p:spTgt>
                                        </p:tgtEl>
                                      </p:cBhvr>
                                    </p:animEffect>
                                    <p:anim calcmode="lin" valueType="num">
                                      <p:cBhvr>
                                        <p:cTn id="87"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88"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C1483D0B-7389-CF13-75C7-76E8E338A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744" y="1136110"/>
            <a:ext cx="6858000" cy="3858371"/>
          </a:xfrm>
          <a:prstGeom prst="rect">
            <a:avLst/>
          </a:prstGeom>
        </p:spPr>
      </p:pic>
      <p:sp>
        <p:nvSpPr>
          <p:cNvPr id="2" name="Titel 1"/>
          <p:cNvSpPr>
            <a:spLocks noGrp="1"/>
          </p:cNvSpPr>
          <p:nvPr>
            <p:ph type="ctrTitle"/>
          </p:nvPr>
        </p:nvSpPr>
        <p:spPr>
          <a:xfrm>
            <a:off x="314186" y="282526"/>
            <a:ext cx="6118762" cy="347354"/>
          </a:xfrm>
        </p:spPr>
        <p:txBody>
          <a:bodyPr/>
          <a:lstStyle/>
          <a:p>
            <a:pPr algn="l"/>
            <a:r>
              <a:rPr lang="de-DE" sz="1575" dirty="0"/>
              <a:t>Aufbau eines Mähdreschers - Kornbergung</a:t>
            </a:r>
          </a:p>
        </p:txBody>
      </p:sp>
      <p:sp>
        <p:nvSpPr>
          <p:cNvPr id="3" name="Ellipse 2"/>
          <p:cNvSpPr/>
          <p:nvPr/>
        </p:nvSpPr>
        <p:spPr bwMode="auto">
          <a:xfrm>
            <a:off x="3584750" y="1136110"/>
            <a:ext cx="2187401" cy="1060331"/>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itchFamily="34" charset="0"/>
              <a:ea typeface="+mn-ea"/>
              <a:cs typeface="+mn-cs"/>
            </a:endParaRPr>
          </a:p>
        </p:txBody>
      </p:sp>
      <p:sp>
        <p:nvSpPr>
          <p:cNvPr id="11" name="Textfeld 10">
            <a:extLst>
              <a:ext uri="{FF2B5EF4-FFF2-40B4-BE49-F238E27FC236}">
                <a16:creationId xmlns:a16="http://schemas.microsoft.com/office/drawing/2014/main" id="{2BAC1841-3BDE-22DB-76A5-F5417E7A803A}"/>
              </a:ext>
            </a:extLst>
          </p:cNvPr>
          <p:cNvSpPr txBox="1"/>
          <p:nvPr/>
        </p:nvSpPr>
        <p:spPr>
          <a:xfrm>
            <a:off x="2068077" y="4203628"/>
            <a:ext cx="3704073" cy="16158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a:ea typeface="ＭＳ Ｐゴシック"/>
                <a:cs typeface="Arial"/>
              </a:rPr>
              <a:t>Abbildung 37: www.claas.de</a:t>
            </a:r>
          </a:p>
        </p:txBody>
      </p:sp>
    </p:spTree>
    <p:extLst>
      <p:ext uri="{BB962C8B-B14F-4D97-AF65-F5344CB8AC3E}">
        <p14:creationId xmlns:p14="http://schemas.microsoft.com/office/powerpoint/2010/main" val="332907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Ein Bild, das Schwarzweiß, Schwarz, Platane Flugzeug Hobel, Regenschirm enthält.&#10;&#10;Automatisch generierte Beschreibung">
            <a:extLst>
              <a:ext uri="{FF2B5EF4-FFF2-40B4-BE49-F238E27FC236}">
                <a16:creationId xmlns:a16="http://schemas.microsoft.com/office/drawing/2014/main" id="{F189741D-FE61-13AA-B248-AF002F088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5081" y="817643"/>
            <a:ext cx="2858150" cy="1900670"/>
          </a:xfrm>
          <a:prstGeom prst="rect">
            <a:avLst/>
          </a:prstGeom>
        </p:spPr>
      </p:pic>
      <p:sp>
        <p:nvSpPr>
          <p:cNvPr id="2" name="Titel 1"/>
          <p:cNvSpPr>
            <a:spLocks noGrp="1"/>
          </p:cNvSpPr>
          <p:nvPr>
            <p:ph type="ctrTitle"/>
          </p:nvPr>
        </p:nvSpPr>
        <p:spPr>
          <a:xfrm>
            <a:off x="275394" y="172091"/>
            <a:ext cx="6118762" cy="347354"/>
          </a:xfrm>
        </p:spPr>
        <p:txBody>
          <a:bodyPr/>
          <a:lstStyle/>
          <a:p>
            <a:pPr algn="l"/>
            <a:r>
              <a:rPr lang="de-DE" sz="1575" dirty="0"/>
              <a:t>Aufbau eines Mähdreschers - Kornbergung</a:t>
            </a:r>
          </a:p>
        </p:txBody>
      </p:sp>
      <p:sp>
        <p:nvSpPr>
          <p:cNvPr id="6" name="Textfeld 5"/>
          <p:cNvSpPr txBox="1"/>
          <p:nvPr/>
        </p:nvSpPr>
        <p:spPr>
          <a:xfrm>
            <a:off x="143491" y="3104155"/>
            <a:ext cx="5905353" cy="1384995"/>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Fassungsvermögen bis zu 20.000 l</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Kornprobeentnahmeklappe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Füllstandsensoren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Elektrisches Öffnen und Schließen vom Fahrersitz aus</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Hohes Fassungsvermögen ist bei großen</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Schnittbreiten und langen Schlägen besonders wichtig</a:t>
            </a:r>
          </a:p>
        </p:txBody>
      </p:sp>
      <p:pic>
        <p:nvPicPr>
          <p:cNvPr id="11" name="Picture 5" descr="ims_objectId=115515;ims_usageRefId=-1"/>
          <p:cNvPicPr>
            <a:picLocks noChangeAspect="1" noChangeArrowheads="1"/>
          </p:cNvPicPr>
          <p:nvPr/>
        </p:nvPicPr>
        <p:blipFill>
          <a:blip r:embed="rId4"/>
          <a:srcRect/>
          <a:stretch>
            <a:fillRect/>
          </a:stretch>
        </p:blipFill>
        <p:spPr bwMode="auto">
          <a:xfrm>
            <a:off x="5123066" y="2914606"/>
            <a:ext cx="2286001" cy="1504781"/>
          </a:xfrm>
          <a:prstGeom prst="rect">
            <a:avLst/>
          </a:prstGeom>
          <a:noFill/>
          <a:ln w="9525" algn="ctr">
            <a:noFill/>
            <a:miter lim="800000"/>
            <a:headEnd/>
            <a:tailEnd/>
          </a:ln>
        </p:spPr>
      </p:pic>
      <p:sp>
        <p:nvSpPr>
          <p:cNvPr id="3" name="Rechteck 2"/>
          <p:cNvSpPr/>
          <p:nvPr/>
        </p:nvSpPr>
        <p:spPr>
          <a:xfrm>
            <a:off x="1603725" y="2772446"/>
            <a:ext cx="1343025"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131: www.fendt.com</a:t>
            </a:r>
          </a:p>
        </p:txBody>
      </p:sp>
      <p:sp>
        <p:nvSpPr>
          <p:cNvPr id="7" name="Rechteck 6"/>
          <p:cNvSpPr/>
          <p:nvPr/>
        </p:nvSpPr>
        <p:spPr>
          <a:xfrm>
            <a:off x="4965080" y="2703196"/>
            <a:ext cx="989238"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132: www.fendt.com</a:t>
            </a:r>
          </a:p>
        </p:txBody>
      </p:sp>
      <p:pic>
        <p:nvPicPr>
          <p:cNvPr id="3078" name="Picture 6" descr="Fendt IDEAL Korntankelevator CGI">
            <a:extLst>
              <a:ext uri="{FF2B5EF4-FFF2-40B4-BE49-F238E27FC236}">
                <a16:creationId xmlns:a16="http://schemas.microsoft.com/office/drawing/2014/main" id="{244A38AA-22FF-DECA-AE37-7C91B6DA40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0093"/>
          <a:stretch/>
        </p:blipFill>
        <p:spPr bwMode="auto">
          <a:xfrm>
            <a:off x="953043" y="519445"/>
            <a:ext cx="4286250" cy="228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96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1000"/>
                                        <p:tgtEl>
                                          <p:spTgt spid="3078"/>
                                        </p:tgtEl>
                                      </p:cBhvr>
                                    </p:animEffect>
                                    <p:anim calcmode="lin" valueType="num">
                                      <p:cBhvr>
                                        <p:cTn id="13" dur="1000" fill="hold"/>
                                        <p:tgtEl>
                                          <p:spTgt spid="3078"/>
                                        </p:tgtEl>
                                        <p:attrNameLst>
                                          <p:attrName>ppt_x</p:attrName>
                                        </p:attrNameLst>
                                      </p:cBhvr>
                                      <p:tavLst>
                                        <p:tav tm="0">
                                          <p:val>
                                            <p:strVal val="#ppt_x"/>
                                          </p:val>
                                        </p:tav>
                                        <p:tav tm="100000">
                                          <p:val>
                                            <p:strVal val="#ppt_x"/>
                                          </p:val>
                                        </p:tav>
                                      </p:tavLst>
                                    </p:anim>
                                    <p:anim calcmode="lin" valueType="num">
                                      <p:cBhvr>
                                        <p:cTn id="14" dur="1000" fill="hold"/>
                                        <p:tgtEl>
                                          <p:spTgt spid="307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39030" y="176054"/>
            <a:ext cx="6118762" cy="347354"/>
          </a:xfrm>
        </p:spPr>
        <p:txBody>
          <a:bodyPr/>
          <a:lstStyle/>
          <a:p>
            <a:pPr algn="l"/>
            <a:r>
              <a:rPr lang="de-DE" sz="1575" dirty="0"/>
              <a:t>Aufbau eines Mähdreschers - Kornbergung</a:t>
            </a:r>
          </a:p>
        </p:txBody>
      </p:sp>
      <p:sp>
        <p:nvSpPr>
          <p:cNvPr id="6" name="Textfeld 5"/>
          <p:cNvSpPr txBox="1"/>
          <p:nvPr/>
        </p:nvSpPr>
        <p:spPr>
          <a:xfrm>
            <a:off x="239030" y="722318"/>
            <a:ext cx="8729606" cy="1492716"/>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Hohes Fassungsvermögen des Korntanks ist bei großen Schnittbreiten und langen Schlägen besonders wichtig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Maximale Feldlänge ohne </a:t>
            </a: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Abbunkervorgänge</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in Abhängigkeit von Schnittbreite und Fassungsvermögen, bei einen angenommenen </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Kornertrag von 80 </a:t>
            </a:r>
            <a:r>
              <a:rPr kumimoji="0" lang="de-DE" sz="1400" b="1"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dt</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um wieder an den Startpunkt zurück kehren zu können ohne Leerfahrt:</a:t>
            </a:r>
          </a:p>
        </p:txBody>
      </p:sp>
      <p:graphicFrame>
        <p:nvGraphicFramePr>
          <p:cNvPr id="10" name="Tabelle 9"/>
          <p:cNvGraphicFramePr>
            <a:graphicFrameLocks noGrp="1"/>
          </p:cNvGraphicFramePr>
          <p:nvPr/>
        </p:nvGraphicFramePr>
        <p:xfrm>
          <a:off x="1247375" y="2353178"/>
          <a:ext cx="6287032" cy="1757875"/>
        </p:xfrm>
        <a:graphic>
          <a:graphicData uri="http://schemas.openxmlformats.org/drawingml/2006/table">
            <a:tbl>
              <a:tblPr firstRow="1" bandRow="1">
                <a:tableStyleId>{5C22544A-7EE6-4342-B048-85BDC9FD1C3A}</a:tableStyleId>
              </a:tblPr>
              <a:tblGrid>
                <a:gridCol w="1571758">
                  <a:extLst>
                    <a:ext uri="{9D8B030D-6E8A-4147-A177-3AD203B41FA5}">
                      <a16:colId xmlns:a16="http://schemas.microsoft.com/office/drawing/2014/main" val="20000"/>
                    </a:ext>
                  </a:extLst>
                </a:gridCol>
                <a:gridCol w="1571758">
                  <a:extLst>
                    <a:ext uri="{9D8B030D-6E8A-4147-A177-3AD203B41FA5}">
                      <a16:colId xmlns:a16="http://schemas.microsoft.com/office/drawing/2014/main" val="20001"/>
                    </a:ext>
                  </a:extLst>
                </a:gridCol>
                <a:gridCol w="1571758">
                  <a:extLst>
                    <a:ext uri="{9D8B030D-6E8A-4147-A177-3AD203B41FA5}">
                      <a16:colId xmlns:a16="http://schemas.microsoft.com/office/drawing/2014/main" val="1732432147"/>
                    </a:ext>
                  </a:extLst>
                </a:gridCol>
                <a:gridCol w="1571758">
                  <a:extLst>
                    <a:ext uri="{9D8B030D-6E8A-4147-A177-3AD203B41FA5}">
                      <a16:colId xmlns:a16="http://schemas.microsoft.com/office/drawing/2014/main" val="2087786379"/>
                    </a:ext>
                  </a:extLst>
                </a:gridCol>
              </a:tblGrid>
              <a:tr h="251125">
                <a:tc rowSpan="2">
                  <a:txBody>
                    <a:bodyPr/>
                    <a:lstStyle/>
                    <a:p>
                      <a:pPr algn="ctr"/>
                      <a:r>
                        <a:rPr lang="de-DE" sz="1100" dirty="0">
                          <a:solidFill>
                            <a:schemeClr val="tx1"/>
                          </a:solidFill>
                        </a:rPr>
                        <a:t>Schnittbreite</a:t>
                      </a:r>
                    </a:p>
                  </a:txBody>
                  <a:tcPr marL="51435" marR="51435" marT="25718" marB="25718" anchor="ctr">
                    <a:solidFill>
                      <a:srgbClr val="2EAC58">
                        <a:alpha val="80000"/>
                      </a:srgbClr>
                    </a:solidFill>
                  </a:tcPr>
                </a:tc>
                <a:tc gridSpan="3">
                  <a:txBody>
                    <a:bodyPr/>
                    <a:lstStyle/>
                    <a:p>
                      <a:pPr algn="ctr"/>
                      <a:r>
                        <a:rPr lang="de-DE" sz="1100" dirty="0">
                          <a:solidFill>
                            <a:schemeClr val="tx1"/>
                          </a:solidFill>
                        </a:rPr>
                        <a:t>Fassungsvermögen</a:t>
                      </a:r>
                    </a:p>
                  </a:txBody>
                  <a:tcPr marL="51435" marR="51435" marT="25718" marB="25718" anchor="ctr">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extLst>
                  <a:ext uri="{0D108BD9-81ED-4DB2-BD59-A6C34878D82A}">
                    <a16:rowId xmlns:a16="http://schemas.microsoft.com/office/drawing/2014/main" val="10000"/>
                  </a:ext>
                </a:extLst>
              </a:tr>
              <a:tr h="251125">
                <a:tc vMerge="1">
                  <a:txBody>
                    <a:bodyPr/>
                    <a:lstStyle/>
                    <a:p>
                      <a:endParaRPr lang="de-DE"/>
                    </a:p>
                  </a:txBody>
                  <a:tcPr/>
                </a:tc>
                <a:tc>
                  <a:txBody>
                    <a:bodyPr/>
                    <a:lstStyle/>
                    <a:p>
                      <a:pPr algn="ctr"/>
                      <a:r>
                        <a:rPr lang="de-DE" sz="1100" dirty="0">
                          <a:solidFill>
                            <a:schemeClr val="tx1"/>
                          </a:solidFill>
                        </a:rPr>
                        <a:t>8.000 l</a:t>
                      </a:r>
                    </a:p>
                  </a:txBody>
                  <a:tcPr marL="51435" marR="51435" marT="25718" marB="25718" anchor="ctr">
                    <a:solidFill>
                      <a:srgbClr val="2EAC58">
                        <a:alpha val="80000"/>
                      </a:srgbClr>
                    </a:solidFill>
                  </a:tcPr>
                </a:tc>
                <a:tc>
                  <a:txBody>
                    <a:bodyPr/>
                    <a:lstStyle/>
                    <a:p>
                      <a:pPr algn="ctr"/>
                      <a:r>
                        <a:rPr lang="de-DE" sz="1100" dirty="0">
                          <a:solidFill>
                            <a:schemeClr val="tx1"/>
                          </a:solidFill>
                        </a:rPr>
                        <a:t>10.000 l</a:t>
                      </a:r>
                    </a:p>
                  </a:txBody>
                  <a:tcPr marL="51435" marR="51435" marT="25718" marB="25718" anchor="ctr">
                    <a:solidFill>
                      <a:srgbClr val="2EAC58">
                        <a:alpha val="80000"/>
                      </a:srgbClr>
                    </a:solidFill>
                  </a:tcPr>
                </a:tc>
                <a:tc>
                  <a:txBody>
                    <a:bodyPr/>
                    <a:lstStyle/>
                    <a:p>
                      <a:pPr algn="ctr"/>
                      <a:r>
                        <a:rPr lang="de-DE" sz="1100" dirty="0">
                          <a:solidFill>
                            <a:schemeClr val="tx1"/>
                          </a:solidFill>
                        </a:rPr>
                        <a:t>12.000 l</a:t>
                      </a:r>
                    </a:p>
                  </a:txBody>
                  <a:tcPr marL="51435" marR="51435" marT="25718" marB="25718" anchor="ctr">
                    <a:solidFill>
                      <a:srgbClr val="2EAC58">
                        <a:alpha val="80000"/>
                      </a:srgbClr>
                    </a:solidFill>
                  </a:tcPr>
                </a:tc>
                <a:extLst>
                  <a:ext uri="{0D108BD9-81ED-4DB2-BD59-A6C34878D82A}">
                    <a16:rowId xmlns:a16="http://schemas.microsoft.com/office/drawing/2014/main" val="3381406743"/>
                  </a:ext>
                </a:extLst>
              </a:tr>
              <a:tr h="251125">
                <a:tc>
                  <a:txBody>
                    <a:bodyPr/>
                    <a:lstStyle/>
                    <a:p>
                      <a:pPr algn="ctr"/>
                      <a:r>
                        <a:rPr lang="de-DE" sz="1100" dirty="0"/>
                        <a:t>6,10 m</a:t>
                      </a:r>
                    </a:p>
                  </a:txBody>
                  <a:tcPr marL="51435" marR="51435" marT="25718" marB="25718" anchor="ctr">
                    <a:solidFill>
                      <a:srgbClr val="92D050">
                        <a:alpha val="50000"/>
                      </a:srgbClr>
                    </a:solidFill>
                  </a:tcPr>
                </a:tc>
                <a:tc>
                  <a:txBody>
                    <a:bodyPr/>
                    <a:lstStyle/>
                    <a:p>
                      <a:pPr algn="ctr"/>
                      <a:r>
                        <a:rPr lang="de-DE" sz="1100" dirty="0"/>
                        <a:t>630</a:t>
                      </a:r>
                      <a:r>
                        <a:rPr lang="de-DE" sz="1100" baseline="0" dirty="0"/>
                        <a:t> m</a:t>
                      </a:r>
                      <a:endParaRPr lang="de-DE" sz="1100" dirty="0"/>
                    </a:p>
                  </a:txBody>
                  <a:tcPr marL="51435" marR="51435" marT="25718" marB="25718" anchor="ctr">
                    <a:solidFill>
                      <a:srgbClr val="92D050">
                        <a:alpha val="50000"/>
                      </a:srgbClr>
                    </a:solidFill>
                  </a:tcPr>
                </a:tc>
                <a:tc>
                  <a:txBody>
                    <a:bodyPr/>
                    <a:lstStyle/>
                    <a:p>
                      <a:pPr algn="ctr"/>
                      <a:r>
                        <a:rPr lang="de-DE" sz="1100" dirty="0"/>
                        <a:t>780 m</a:t>
                      </a:r>
                    </a:p>
                  </a:txBody>
                  <a:tcPr marL="51435" marR="51435" marT="25718" marB="25718" anchor="ctr">
                    <a:solidFill>
                      <a:srgbClr val="92D050">
                        <a:alpha val="50000"/>
                      </a:srgbClr>
                    </a:solidFill>
                  </a:tcPr>
                </a:tc>
                <a:tc>
                  <a:txBody>
                    <a:bodyPr/>
                    <a:lstStyle/>
                    <a:p>
                      <a:pPr algn="ctr"/>
                      <a:r>
                        <a:rPr lang="de-DE" sz="1100" dirty="0"/>
                        <a:t>940 m</a:t>
                      </a:r>
                    </a:p>
                  </a:txBody>
                  <a:tcPr marL="51435" marR="51435" marT="25718" marB="25718" anchor="ctr">
                    <a:solidFill>
                      <a:srgbClr val="92D050">
                        <a:alpha val="50000"/>
                      </a:srgbClr>
                    </a:solidFill>
                  </a:tcPr>
                </a:tc>
                <a:extLst>
                  <a:ext uri="{0D108BD9-81ED-4DB2-BD59-A6C34878D82A}">
                    <a16:rowId xmlns:a16="http://schemas.microsoft.com/office/drawing/2014/main" val="10001"/>
                  </a:ext>
                </a:extLst>
              </a:tr>
              <a:tr h="251125">
                <a:tc>
                  <a:txBody>
                    <a:bodyPr/>
                    <a:lstStyle/>
                    <a:p>
                      <a:pPr algn="ctr"/>
                      <a:r>
                        <a:rPr lang="de-DE" sz="1100" dirty="0"/>
                        <a:t>7,60 m</a:t>
                      </a:r>
                    </a:p>
                  </a:txBody>
                  <a:tcPr marL="51435" marR="51435" marT="25718" marB="25718" anchor="ctr">
                    <a:solidFill>
                      <a:srgbClr val="92D050">
                        <a:alpha val="50000"/>
                      </a:srgbClr>
                    </a:solidFill>
                  </a:tcPr>
                </a:tc>
                <a:tc>
                  <a:txBody>
                    <a:bodyPr/>
                    <a:lstStyle/>
                    <a:p>
                      <a:pPr algn="ctr"/>
                      <a:r>
                        <a:rPr lang="de-DE" sz="1100" dirty="0"/>
                        <a:t>500 m</a:t>
                      </a:r>
                    </a:p>
                  </a:txBody>
                  <a:tcPr marL="51435" marR="51435" marT="25718" marB="25718" anchor="ctr">
                    <a:solidFill>
                      <a:srgbClr val="92D050">
                        <a:alpha val="50000"/>
                      </a:srgbClr>
                    </a:solidFill>
                  </a:tcPr>
                </a:tc>
                <a:tc>
                  <a:txBody>
                    <a:bodyPr/>
                    <a:lstStyle/>
                    <a:p>
                      <a:pPr algn="ctr"/>
                      <a:r>
                        <a:rPr lang="de-DE" sz="1100" dirty="0"/>
                        <a:t>620 m</a:t>
                      </a:r>
                    </a:p>
                  </a:txBody>
                  <a:tcPr marL="51435" marR="51435" marT="25718" marB="25718" anchor="ctr">
                    <a:solidFill>
                      <a:srgbClr val="92D050">
                        <a:alpha val="50000"/>
                      </a:srgbClr>
                    </a:solidFill>
                  </a:tcPr>
                </a:tc>
                <a:tc>
                  <a:txBody>
                    <a:bodyPr/>
                    <a:lstStyle/>
                    <a:p>
                      <a:pPr algn="ctr"/>
                      <a:r>
                        <a:rPr lang="de-DE" sz="1100" dirty="0"/>
                        <a:t>750 m</a:t>
                      </a:r>
                    </a:p>
                  </a:txBody>
                  <a:tcPr marL="51435" marR="51435" marT="25718" marB="25718" anchor="ctr">
                    <a:solidFill>
                      <a:srgbClr val="92D050">
                        <a:alpha val="50000"/>
                      </a:srgbClr>
                    </a:solidFill>
                  </a:tcPr>
                </a:tc>
                <a:extLst>
                  <a:ext uri="{0D108BD9-81ED-4DB2-BD59-A6C34878D82A}">
                    <a16:rowId xmlns:a16="http://schemas.microsoft.com/office/drawing/2014/main" val="10002"/>
                  </a:ext>
                </a:extLst>
              </a:tr>
              <a:tr h="251125">
                <a:tc>
                  <a:txBody>
                    <a:bodyPr/>
                    <a:lstStyle/>
                    <a:p>
                      <a:pPr algn="ctr"/>
                      <a:r>
                        <a:rPr lang="de-DE" sz="1100" dirty="0"/>
                        <a:t>9,10 m</a:t>
                      </a:r>
                    </a:p>
                  </a:txBody>
                  <a:tcPr marL="51435" marR="51435" marT="25718" marB="25718" anchor="ctr">
                    <a:solidFill>
                      <a:srgbClr val="92D050">
                        <a:alpha val="50000"/>
                      </a:srgbClr>
                    </a:solidFill>
                  </a:tcPr>
                </a:tc>
                <a:tc>
                  <a:txBody>
                    <a:bodyPr/>
                    <a:lstStyle/>
                    <a:p>
                      <a:pPr algn="ctr"/>
                      <a:r>
                        <a:rPr lang="de-DE" sz="1100" dirty="0"/>
                        <a:t>410 m</a:t>
                      </a:r>
                    </a:p>
                  </a:txBody>
                  <a:tcPr marL="51435" marR="51435" marT="25718" marB="25718" anchor="ctr">
                    <a:solidFill>
                      <a:srgbClr val="92D050">
                        <a:alpha val="50000"/>
                      </a:srgbClr>
                    </a:solidFill>
                  </a:tcPr>
                </a:tc>
                <a:tc>
                  <a:txBody>
                    <a:bodyPr/>
                    <a:lstStyle/>
                    <a:p>
                      <a:pPr algn="ctr"/>
                      <a:r>
                        <a:rPr lang="de-DE" sz="1100" dirty="0"/>
                        <a:t>520 m</a:t>
                      </a:r>
                    </a:p>
                  </a:txBody>
                  <a:tcPr marL="51435" marR="51435" marT="25718" marB="25718" anchor="ctr">
                    <a:solidFill>
                      <a:srgbClr val="92D050">
                        <a:alpha val="50000"/>
                      </a:srgbClr>
                    </a:solidFill>
                  </a:tcPr>
                </a:tc>
                <a:tc>
                  <a:txBody>
                    <a:bodyPr/>
                    <a:lstStyle/>
                    <a:p>
                      <a:pPr algn="ctr"/>
                      <a:r>
                        <a:rPr lang="de-DE" sz="1100" dirty="0"/>
                        <a:t>630 m</a:t>
                      </a:r>
                    </a:p>
                  </a:txBody>
                  <a:tcPr marL="51435" marR="51435" marT="25718" marB="25718" anchor="ctr">
                    <a:solidFill>
                      <a:srgbClr val="92D050">
                        <a:alpha val="50000"/>
                      </a:srgbClr>
                    </a:solidFill>
                  </a:tcPr>
                </a:tc>
                <a:extLst>
                  <a:ext uri="{0D108BD9-81ED-4DB2-BD59-A6C34878D82A}">
                    <a16:rowId xmlns:a16="http://schemas.microsoft.com/office/drawing/2014/main" val="10003"/>
                  </a:ext>
                </a:extLst>
              </a:tr>
              <a:tr h="251125">
                <a:tc>
                  <a:txBody>
                    <a:bodyPr/>
                    <a:lstStyle/>
                    <a:p>
                      <a:pPr algn="ctr"/>
                      <a:r>
                        <a:rPr lang="de-DE" sz="1100" dirty="0"/>
                        <a:t>10,50 m</a:t>
                      </a:r>
                    </a:p>
                  </a:txBody>
                  <a:tcPr marL="51435" marR="51435" marT="25718" marB="25718" anchor="ctr">
                    <a:solidFill>
                      <a:srgbClr val="92D050">
                        <a:alpha val="50000"/>
                      </a:srgbClr>
                    </a:solidFill>
                  </a:tcPr>
                </a:tc>
                <a:tc>
                  <a:txBody>
                    <a:bodyPr/>
                    <a:lstStyle/>
                    <a:p>
                      <a:pPr algn="ctr"/>
                      <a:r>
                        <a:rPr lang="de-DE" sz="1100" dirty="0"/>
                        <a:t>350 m</a:t>
                      </a:r>
                    </a:p>
                  </a:txBody>
                  <a:tcPr marL="51435" marR="51435" marT="25718" marB="25718" anchor="ctr">
                    <a:solidFill>
                      <a:srgbClr val="92D050">
                        <a:alpha val="50000"/>
                      </a:srgbClr>
                    </a:solidFill>
                  </a:tcPr>
                </a:tc>
                <a:tc>
                  <a:txBody>
                    <a:bodyPr/>
                    <a:lstStyle/>
                    <a:p>
                      <a:pPr algn="ctr"/>
                      <a:r>
                        <a:rPr lang="de-DE" sz="1100" dirty="0"/>
                        <a:t>450 m</a:t>
                      </a:r>
                    </a:p>
                  </a:txBody>
                  <a:tcPr marL="51435" marR="51435" marT="25718" marB="25718" anchor="ctr">
                    <a:solidFill>
                      <a:srgbClr val="92D050">
                        <a:alpha val="50000"/>
                      </a:srgbClr>
                    </a:solidFill>
                  </a:tcPr>
                </a:tc>
                <a:tc>
                  <a:txBody>
                    <a:bodyPr/>
                    <a:lstStyle/>
                    <a:p>
                      <a:pPr algn="ctr"/>
                      <a:r>
                        <a:rPr lang="de-DE" sz="1100" dirty="0"/>
                        <a:t>500 m</a:t>
                      </a:r>
                    </a:p>
                  </a:txBody>
                  <a:tcPr marL="51435" marR="51435" marT="25718" marB="25718" anchor="ctr">
                    <a:solidFill>
                      <a:srgbClr val="92D050">
                        <a:alpha val="50000"/>
                      </a:srgbClr>
                    </a:solidFill>
                  </a:tcPr>
                </a:tc>
                <a:extLst>
                  <a:ext uri="{0D108BD9-81ED-4DB2-BD59-A6C34878D82A}">
                    <a16:rowId xmlns:a16="http://schemas.microsoft.com/office/drawing/2014/main" val="10004"/>
                  </a:ext>
                </a:extLst>
              </a:tr>
              <a:tr h="251125">
                <a:tc>
                  <a:txBody>
                    <a:bodyPr/>
                    <a:lstStyle/>
                    <a:p>
                      <a:pPr algn="ctr"/>
                      <a:r>
                        <a:rPr lang="de-DE" sz="1100" dirty="0"/>
                        <a:t>12,40 m</a:t>
                      </a:r>
                    </a:p>
                  </a:txBody>
                  <a:tcPr marL="51435" marR="51435" marT="25718" marB="25718" anchor="ctr">
                    <a:solidFill>
                      <a:srgbClr val="92D050">
                        <a:alpha val="50000"/>
                      </a:srgbClr>
                    </a:solidFill>
                  </a:tcPr>
                </a:tc>
                <a:tc>
                  <a:txBody>
                    <a:bodyPr/>
                    <a:lstStyle/>
                    <a:p>
                      <a:pPr algn="ctr"/>
                      <a:r>
                        <a:rPr lang="de-DE" sz="1100" dirty="0"/>
                        <a:t>320 m</a:t>
                      </a:r>
                    </a:p>
                  </a:txBody>
                  <a:tcPr marL="51435" marR="51435" marT="25718" marB="25718" anchor="ctr">
                    <a:solidFill>
                      <a:srgbClr val="92D050">
                        <a:alpha val="50000"/>
                      </a:srgbClr>
                    </a:solidFill>
                  </a:tcPr>
                </a:tc>
                <a:tc>
                  <a:txBody>
                    <a:bodyPr/>
                    <a:lstStyle/>
                    <a:p>
                      <a:pPr algn="ctr"/>
                      <a:r>
                        <a:rPr lang="de-DE" sz="1100" dirty="0"/>
                        <a:t>400 m</a:t>
                      </a:r>
                    </a:p>
                  </a:txBody>
                  <a:tcPr marL="51435" marR="51435" marT="25718" marB="25718" anchor="ctr">
                    <a:solidFill>
                      <a:srgbClr val="92D050">
                        <a:alpha val="50000"/>
                      </a:srgbClr>
                    </a:solidFill>
                  </a:tcPr>
                </a:tc>
                <a:tc>
                  <a:txBody>
                    <a:bodyPr/>
                    <a:lstStyle/>
                    <a:p>
                      <a:pPr algn="ctr"/>
                      <a:r>
                        <a:rPr lang="de-DE" sz="1100" dirty="0"/>
                        <a:t>480 m</a:t>
                      </a:r>
                    </a:p>
                  </a:txBody>
                  <a:tcPr marL="51435" marR="51435" marT="25718" marB="25718" anchor="ctr">
                    <a:solidFill>
                      <a:srgbClr val="92D050">
                        <a:alpha val="5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1196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endt IDEAL CGI mit drei Abtankrohren zur Darstellung der drei Überladeweiten">
            <a:extLst>
              <a:ext uri="{FF2B5EF4-FFF2-40B4-BE49-F238E27FC236}">
                <a16:creationId xmlns:a16="http://schemas.microsoft.com/office/drawing/2014/main" id="{D4EE1757-922E-20DD-18FE-FCDED4E8EA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36" y="513456"/>
            <a:ext cx="4775850" cy="269039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2B8500BD-8ED8-31A5-5F2C-8DF5FF32D5B4}"/>
              </a:ext>
            </a:extLst>
          </p:cNvPr>
          <p:cNvPicPr>
            <a:picLocks noChangeAspect="1"/>
          </p:cNvPicPr>
          <p:nvPr/>
        </p:nvPicPr>
        <p:blipFill rotWithShape="1">
          <a:blip r:embed="rId4"/>
          <a:srcRect l="67965" t="58077" r="16771" b="4553"/>
          <a:stretch/>
        </p:blipFill>
        <p:spPr>
          <a:xfrm>
            <a:off x="6366297" y="47000"/>
            <a:ext cx="1970531" cy="2613232"/>
          </a:xfrm>
          <a:prstGeom prst="rect">
            <a:avLst/>
          </a:prstGeom>
        </p:spPr>
      </p:pic>
      <p:pic>
        <p:nvPicPr>
          <p:cNvPr id="12" name="Grafik 11">
            <a:extLst>
              <a:ext uri="{FF2B5EF4-FFF2-40B4-BE49-F238E27FC236}">
                <a16:creationId xmlns:a16="http://schemas.microsoft.com/office/drawing/2014/main" id="{F66885DC-434C-AC1C-3799-5B8A22E7A895}"/>
              </a:ext>
            </a:extLst>
          </p:cNvPr>
          <p:cNvPicPr>
            <a:picLocks noChangeAspect="1"/>
          </p:cNvPicPr>
          <p:nvPr/>
        </p:nvPicPr>
        <p:blipFill rotWithShape="1">
          <a:blip r:embed="rId4"/>
          <a:srcRect l="15417" t="77179" r="70416" b="5192"/>
          <a:stretch/>
        </p:blipFill>
        <p:spPr>
          <a:xfrm>
            <a:off x="6211391" y="2962491"/>
            <a:ext cx="2448586" cy="1650452"/>
          </a:xfrm>
          <a:prstGeom prst="rect">
            <a:avLst/>
          </a:prstGeom>
        </p:spPr>
      </p:pic>
      <p:sp>
        <p:nvSpPr>
          <p:cNvPr id="2" name="Titel 1"/>
          <p:cNvSpPr>
            <a:spLocks noGrp="1"/>
          </p:cNvSpPr>
          <p:nvPr>
            <p:ph type="ctrTitle"/>
          </p:nvPr>
        </p:nvSpPr>
        <p:spPr>
          <a:xfrm>
            <a:off x="305326" y="166103"/>
            <a:ext cx="6118762" cy="347354"/>
          </a:xfrm>
        </p:spPr>
        <p:txBody>
          <a:bodyPr/>
          <a:lstStyle/>
          <a:p>
            <a:pPr algn="l"/>
            <a:r>
              <a:rPr lang="de-DE" sz="1575" dirty="0"/>
              <a:t>Aufbau eines Mähdreschers - Kornbergung</a:t>
            </a:r>
          </a:p>
        </p:txBody>
      </p:sp>
      <p:sp>
        <p:nvSpPr>
          <p:cNvPr id="8" name="Textfeld 7"/>
          <p:cNvSpPr txBox="1"/>
          <p:nvPr/>
        </p:nvSpPr>
        <p:spPr>
          <a:xfrm>
            <a:off x="109529" y="3102326"/>
            <a:ext cx="6017741" cy="1912190"/>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Je nach Schneidwerksbreite kann die Abladerohrlänge gewählt werden, beim Fendt Ideal kann man wählen zwischen 7,6 m, 9,15 m oder 10,6 m (gemessen von der Maschinenmitte)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err="1">
                <a:ln>
                  <a:noFill/>
                </a:ln>
                <a:solidFill>
                  <a:srgbClr val="000000"/>
                </a:solidFill>
                <a:effectLst/>
                <a:uLnTx/>
                <a:uFillTx/>
                <a:latin typeface="Arial" panose="020B0604020202020204" pitchFamily="34" charset="0"/>
                <a:ea typeface="ＭＳ Ｐゴシック" panose="020B0600070205080204" pitchFamily="34" charset="-128"/>
                <a:cs typeface="+mn-cs"/>
              </a:rPr>
              <a:t>Abtankgeschwindigkeit</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60 bis </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zu 210 l/s</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Klappbares Korntankrohr bei großen Schnittbreiten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Einstellbare Tülle damit Wägen optimal befüllt werden können, in Parkstellung nach oben geklappt für mehr Bodenfreiheit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hteck 2"/>
          <p:cNvSpPr/>
          <p:nvPr/>
        </p:nvSpPr>
        <p:spPr>
          <a:xfrm>
            <a:off x="246966" y="2810101"/>
            <a:ext cx="3429000" cy="161583"/>
          </a:xfrm>
          <a:prstGeom prst="rect">
            <a:avLst/>
          </a:prstGeom>
        </p:spPr>
        <p:txBody>
          <a:bodyPr>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134: www.fendt.com  </a:t>
            </a:r>
          </a:p>
        </p:txBody>
      </p:sp>
      <p:sp>
        <p:nvSpPr>
          <p:cNvPr id="14" name="Textfeld 13">
            <a:extLst>
              <a:ext uri="{FF2B5EF4-FFF2-40B4-BE49-F238E27FC236}">
                <a16:creationId xmlns:a16="http://schemas.microsoft.com/office/drawing/2014/main" id="{236C2054-02A4-B55D-DFF1-543E638F45D0}"/>
              </a:ext>
            </a:extLst>
          </p:cNvPr>
          <p:cNvSpPr txBox="1"/>
          <p:nvPr/>
        </p:nvSpPr>
        <p:spPr>
          <a:xfrm>
            <a:off x="6211391" y="2629517"/>
            <a:ext cx="2125437"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135: www.deere.de</a:t>
            </a:r>
          </a:p>
        </p:txBody>
      </p:sp>
    </p:spTree>
    <p:extLst>
      <p:ext uri="{BB962C8B-B14F-4D97-AF65-F5344CB8AC3E}">
        <p14:creationId xmlns:p14="http://schemas.microsoft.com/office/powerpoint/2010/main" val="119514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1000"/>
                                        <p:tgtEl>
                                          <p:spTgt spid="8">
                                            <p:txEl>
                                              <p:pRg st="0" end="0"/>
                                            </p:txEl>
                                          </p:spTgt>
                                        </p:tgtEl>
                                      </p:cBhvr>
                                    </p:animEffect>
                                    <p:anim calcmode="lin" valueType="num">
                                      <p:cBhvr>
                                        <p:cTn id="3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1000"/>
                                        <p:tgtEl>
                                          <p:spTgt spid="8">
                                            <p:txEl>
                                              <p:pRg st="1" end="1"/>
                                            </p:txEl>
                                          </p:spTgt>
                                        </p:tgtEl>
                                      </p:cBhvr>
                                    </p:animEffect>
                                    <p:anim calcmode="lin" valueType="num">
                                      <p:cBhvr>
                                        <p:cTn id="4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Effect transition="in" filter="fade">
                                      <p:cBhvr>
                                        <p:cTn id="44" dur="1000"/>
                                        <p:tgtEl>
                                          <p:spTgt spid="8">
                                            <p:txEl>
                                              <p:pRg st="2" end="2"/>
                                            </p:txEl>
                                          </p:spTgt>
                                        </p:tgtEl>
                                      </p:cBhvr>
                                    </p:animEffect>
                                    <p:anim calcmode="lin" valueType="num">
                                      <p:cBhvr>
                                        <p:cTn id="4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8">
                                            <p:txEl>
                                              <p:pRg st="3" end="3"/>
                                            </p:txEl>
                                          </p:spTgt>
                                        </p:tgtEl>
                                        <p:attrNameLst>
                                          <p:attrName>style.visibility</p:attrName>
                                        </p:attrNameLst>
                                      </p:cBhvr>
                                      <p:to>
                                        <p:strVal val="visible"/>
                                      </p:to>
                                    </p:set>
                                    <p:animEffect transition="in" filter="fade">
                                      <p:cBhvr>
                                        <p:cTn id="49" dur="1000"/>
                                        <p:tgtEl>
                                          <p:spTgt spid="8">
                                            <p:txEl>
                                              <p:pRg st="3" end="3"/>
                                            </p:txEl>
                                          </p:spTgt>
                                        </p:tgtEl>
                                      </p:cBhvr>
                                    </p:animEffect>
                                    <p:anim calcmode="lin" valueType="num">
                                      <p:cBhvr>
                                        <p:cTn id="5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238625AB-56D8-63BC-9D87-9161BD45F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9267" y="983023"/>
            <a:ext cx="6242684" cy="3512189"/>
          </a:xfrm>
          <a:prstGeom prst="rect">
            <a:avLst/>
          </a:prstGeom>
        </p:spPr>
      </p:pic>
      <p:sp>
        <p:nvSpPr>
          <p:cNvPr id="2" name="Titel 1"/>
          <p:cNvSpPr>
            <a:spLocks noGrp="1"/>
          </p:cNvSpPr>
          <p:nvPr>
            <p:ph type="ctrTitle"/>
          </p:nvPr>
        </p:nvSpPr>
        <p:spPr>
          <a:xfrm>
            <a:off x="1548000" y="270000"/>
            <a:ext cx="6118762" cy="347354"/>
          </a:xfrm>
        </p:spPr>
        <p:txBody>
          <a:bodyPr/>
          <a:lstStyle/>
          <a:p>
            <a:pPr algn="l"/>
            <a:r>
              <a:rPr lang="de-DE" sz="1575" dirty="0"/>
              <a:t>Aufbau eines Mähdreschers - Fahrwerk</a:t>
            </a:r>
          </a:p>
        </p:txBody>
      </p:sp>
      <p:sp>
        <p:nvSpPr>
          <p:cNvPr id="3" name="Ellipse 2"/>
          <p:cNvSpPr/>
          <p:nvPr/>
        </p:nvSpPr>
        <p:spPr bwMode="auto">
          <a:xfrm rot="21049849">
            <a:off x="3716960" y="2433688"/>
            <a:ext cx="2769193" cy="935548"/>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dirty="0">
              <a:ln>
                <a:noFill/>
              </a:ln>
              <a:solidFill>
                <a:srgbClr val="DBEFF9"/>
              </a:solidFill>
              <a:effectLst/>
              <a:uLnTx/>
              <a:uFillTx/>
              <a:latin typeface="Arial" pitchFamily="34" charset="0"/>
              <a:ea typeface="+mn-ea"/>
              <a:cs typeface="+mn-cs"/>
            </a:endParaRPr>
          </a:p>
        </p:txBody>
      </p:sp>
      <p:sp>
        <p:nvSpPr>
          <p:cNvPr id="11" name="Textfeld 10">
            <a:extLst>
              <a:ext uri="{FF2B5EF4-FFF2-40B4-BE49-F238E27FC236}">
                <a16:creationId xmlns:a16="http://schemas.microsoft.com/office/drawing/2014/main" id="{C72A1A10-7393-99F3-BBE8-3D7AC9AB7672}"/>
              </a:ext>
            </a:extLst>
          </p:cNvPr>
          <p:cNvSpPr txBox="1"/>
          <p:nvPr/>
        </p:nvSpPr>
        <p:spPr>
          <a:xfrm>
            <a:off x="2194309" y="3945508"/>
            <a:ext cx="3519435" cy="16158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a:ea typeface="ＭＳ Ｐゴシック"/>
                <a:cs typeface="Arial"/>
              </a:rPr>
              <a:t>Abbildung 37: www.claas.de</a:t>
            </a:r>
          </a:p>
        </p:txBody>
      </p:sp>
    </p:spTree>
    <p:extLst>
      <p:ext uri="{BB962C8B-B14F-4D97-AF65-F5344CB8AC3E}">
        <p14:creationId xmlns:p14="http://schemas.microsoft.com/office/powerpoint/2010/main" val="416773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EUER STANDARD IN DER ERNTETECHNIK"/>
          <p:cNvPicPr>
            <a:picLocks noChangeAspect="1" noChangeArrowheads="1"/>
          </p:cNvPicPr>
          <p:nvPr/>
        </p:nvPicPr>
        <p:blipFill rotWithShape="1">
          <a:blip r:embed="rId3">
            <a:extLst>
              <a:ext uri="{28A0092B-C50C-407E-A947-70E740481C1C}">
                <a14:useLocalDpi xmlns:a14="http://schemas.microsoft.com/office/drawing/2010/main" val="0"/>
              </a:ext>
            </a:extLst>
          </a:blip>
          <a:srcRect b="12151"/>
          <a:stretch/>
        </p:blipFill>
        <p:spPr bwMode="auto">
          <a:xfrm>
            <a:off x="257800" y="2571750"/>
            <a:ext cx="4555536" cy="240118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15104" y="62324"/>
            <a:ext cx="6118762" cy="347354"/>
          </a:xfrm>
        </p:spPr>
        <p:txBody>
          <a:bodyPr/>
          <a:lstStyle/>
          <a:p>
            <a:pPr algn="l"/>
            <a:r>
              <a:rPr lang="de-DE" sz="1575" dirty="0"/>
              <a:t>Aufbau eines Mähdreschers - Fahrwerk</a:t>
            </a:r>
          </a:p>
        </p:txBody>
      </p:sp>
      <p:sp>
        <p:nvSpPr>
          <p:cNvPr id="7" name="Textfeld 6"/>
          <p:cNvSpPr txBox="1"/>
          <p:nvPr/>
        </p:nvSpPr>
        <p:spPr>
          <a:xfrm>
            <a:off x="126085" y="409071"/>
            <a:ext cx="8892655" cy="1223412"/>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Der Aspekt Bodenschonung rückt immer mehr in den Mittelpunkt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Großvolumige Bereifung des Mähdreschers zur Bodenschonung nötig – jedoch ebenfalls Einhaltung der StVZO notwendig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Außenbreite über 3,50 m kaum möglich</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Raupenlaufwerk anstatt großvolumiger Bereifung oftmals bessere Wahl</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Reifendruckregelanlage in der Hinterachse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Raupenlaufwerken werden mittlerweile von jedem Hersteller angeboten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Bis zu 40 km/h Transportgeschwindigkeit</a:t>
            </a:r>
          </a:p>
        </p:txBody>
      </p:sp>
      <p:grpSp>
        <p:nvGrpSpPr>
          <p:cNvPr id="12" name="Gruppieren 11"/>
          <p:cNvGrpSpPr/>
          <p:nvPr/>
        </p:nvGrpSpPr>
        <p:grpSpPr>
          <a:xfrm>
            <a:off x="4711566" y="1903737"/>
            <a:ext cx="3840849" cy="2765612"/>
            <a:chOff x="4731543" y="3470275"/>
            <a:chExt cx="4069557" cy="2911475"/>
          </a:xfrm>
        </p:grpSpPr>
        <p:pic>
          <p:nvPicPr>
            <p:cNvPr id="13" name="Picture 158" descr="115976_6"/>
            <p:cNvPicPr>
              <a:picLocks noChangeAspect="1" noChangeArrowheads="1"/>
            </p:cNvPicPr>
            <p:nvPr/>
          </p:nvPicPr>
          <p:blipFill>
            <a:blip r:embed="rId4"/>
            <a:srcRect/>
            <a:stretch>
              <a:fillRect/>
            </a:stretch>
          </p:blipFill>
          <p:spPr bwMode="auto">
            <a:xfrm>
              <a:off x="4731543" y="3584575"/>
              <a:ext cx="4024313" cy="2562225"/>
            </a:xfrm>
            <a:prstGeom prst="rect">
              <a:avLst/>
            </a:prstGeom>
            <a:noFill/>
            <a:ln w="9525">
              <a:noFill/>
              <a:miter lim="800000"/>
              <a:headEnd/>
              <a:tailEnd/>
            </a:ln>
          </p:spPr>
        </p:pic>
        <p:pic>
          <p:nvPicPr>
            <p:cNvPr id="14" name="Picture 159" descr="1117676"/>
            <p:cNvPicPr>
              <a:picLocks noChangeAspect="1" noChangeArrowheads="1"/>
            </p:cNvPicPr>
            <p:nvPr/>
          </p:nvPicPr>
          <p:blipFill>
            <a:blip r:embed="rId5"/>
            <a:srcRect/>
            <a:stretch>
              <a:fillRect/>
            </a:stretch>
          </p:blipFill>
          <p:spPr bwMode="auto">
            <a:xfrm>
              <a:off x="6654800" y="3470275"/>
              <a:ext cx="1270000" cy="346075"/>
            </a:xfrm>
            <a:prstGeom prst="rect">
              <a:avLst/>
            </a:prstGeom>
            <a:noFill/>
            <a:ln w="9525">
              <a:noFill/>
              <a:miter lim="800000"/>
              <a:headEnd/>
              <a:tailEnd/>
            </a:ln>
          </p:spPr>
        </p:pic>
        <p:sp>
          <p:nvSpPr>
            <p:cNvPr id="15" name="Text Box 160"/>
            <p:cNvSpPr txBox="1">
              <a:spLocks noChangeArrowheads="1"/>
            </p:cNvSpPr>
            <p:nvPr/>
          </p:nvSpPr>
          <p:spPr bwMode="gray">
            <a:xfrm>
              <a:off x="4794250" y="3632200"/>
              <a:ext cx="1314450" cy="184150"/>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Standardreifen</a:t>
              </a:r>
            </a:p>
          </p:txBody>
        </p:sp>
        <p:sp>
          <p:nvSpPr>
            <p:cNvPr id="16" name="Text Box 162"/>
            <p:cNvSpPr txBox="1">
              <a:spLocks noChangeArrowheads="1"/>
            </p:cNvSpPr>
            <p:nvPr/>
          </p:nvSpPr>
          <p:spPr bwMode="gray">
            <a:xfrm>
              <a:off x="4794250" y="5840413"/>
              <a:ext cx="1949450" cy="541337"/>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800/70 R 32 / 9000 kg</a:t>
              </a:r>
            </a:p>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Außenbreite LEXION 750: 3,48 m</a:t>
              </a:r>
            </a:p>
          </p:txBody>
        </p:sp>
        <p:sp>
          <p:nvSpPr>
            <p:cNvPr id="17" name="Text Box 163"/>
            <p:cNvSpPr txBox="1">
              <a:spLocks noChangeArrowheads="1"/>
            </p:cNvSpPr>
            <p:nvPr/>
          </p:nvSpPr>
          <p:spPr bwMode="gray">
            <a:xfrm>
              <a:off x="6851650" y="5840413"/>
              <a:ext cx="1949450" cy="541337"/>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IF 800/70 R 32 / 9000 kg</a:t>
              </a:r>
            </a:p>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Außenbreite LEXION 750: 3,48 m</a:t>
              </a:r>
            </a:p>
          </p:txBody>
        </p:sp>
        <p:sp>
          <p:nvSpPr>
            <p:cNvPr id="18" name="Text Box 164"/>
            <p:cNvSpPr txBox="1">
              <a:spLocks noChangeArrowheads="1"/>
            </p:cNvSpPr>
            <p:nvPr/>
          </p:nvSpPr>
          <p:spPr bwMode="gray">
            <a:xfrm>
              <a:off x="4883150" y="5540375"/>
              <a:ext cx="698500" cy="176213"/>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5857 cm</a:t>
              </a:r>
              <a:r>
                <a:rPr kumimoji="0" lang="de-DE" sz="675" b="0" i="0" u="none" strike="noStrike" kern="1200" cap="none" spc="0" normalizeH="0" baseline="30000" noProof="0">
                  <a:ln>
                    <a:noFill/>
                  </a:ln>
                  <a:solidFill>
                    <a:srgbClr val="000000"/>
                  </a:solidFill>
                  <a:effectLst/>
                  <a:uLnTx/>
                  <a:uFillTx/>
                  <a:latin typeface="Arial" panose="020B0604020202020204" pitchFamily="34" charset="0"/>
                  <a:ea typeface="ＭＳ Ｐゴシック" panose="020B0600070205080204" pitchFamily="34" charset="-128"/>
                  <a:cs typeface="+mn-cs"/>
                </a:rPr>
                <a:t>2</a:t>
              </a:r>
              <a:endParaRPr kumimoji="0" lang="de-DE" sz="675"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9" name="Text Box 165"/>
            <p:cNvSpPr txBox="1">
              <a:spLocks noChangeArrowheads="1"/>
            </p:cNvSpPr>
            <p:nvPr/>
          </p:nvSpPr>
          <p:spPr bwMode="gray">
            <a:xfrm>
              <a:off x="6203950" y="5540375"/>
              <a:ext cx="450850" cy="176213"/>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2,4 bar</a:t>
              </a:r>
            </a:p>
          </p:txBody>
        </p:sp>
        <p:sp>
          <p:nvSpPr>
            <p:cNvPr id="20" name="Text Box 166"/>
            <p:cNvSpPr txBox="1">
              <a:spLocks noChangeArrowheads="1"/>
            </p:cNvSpPr>
            <p:nvPr/>
          </p:nvSpPr>
          <p:spPr bwMode="gray">
            <a:xfrm>
              <a:off x="6965950" y="5540375"/>
              <a:ext cx="698500" cy="176213"/>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7314 cm</a:t>
              </a:r>
              <a:r>
                <a:rPr kumimoji="0" lang="de-DE" sz="675" b="0" i="0" u="none" strike="noStrike" kern="1200" cap="none" spc="0" normalizeH="0" baseline="30000" noProof="0">
                  <a:ln>
                    <a:noFill/>
                  </a:ln>
                  <a:solidFill>
                    <a:srgbClr val="000000"/>
                  </a:solidFill>
                  <a:effectLst/>
                  <a:uLnTx/>
                  <a:uFillTx/>
                  <a:latin typeface="Arial" panose="020B0604020202020204" pitchFamily="34" charset="0"/>
                  <a:ea typeface="ＭＳ Ｐゴシック" panose="020B0600070205080204" pitchFamily="34" charset="-128"/>
                  <a:cs typeface="+mn-cs"/>
                </a:rPr>
                <a:t>2</a:t>
              </a:r>
              <a:endParaRPr kumimoji="0" lang="de-DE" sz="675"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 name="Text Box 167"/>
            <p:cNvSpPr txBox="1">
              <a:spLocks noChangeArrowheads="1"/>
            </p:cNvSpPr>
            <p:nvPr/>
          </p:nvSpPr>
          <p:spPr bwMode="gray">
            <a:xfrm>
              <a:off x="8286750" y="5540375"/>
              <a:ext cx="450850" cy="176213"/>
            </a:xfrm>
            <a:prstGeom prst="rect">
              <a:avLst/>
            </a:prstGeom>
            <a:noFill/>
            <a:ln w="9525">
              <a:noFill/>
              <a:miter lim="800000"/>
              <a:headEnd/>
              <a:tailEnd/>
            </a:ln>
          </p:spPr>
          <p:txBody>
            <a:bodyPr lIns="0" tIns="0" rIns="0" bIns="0"/>
            <a:lstStyle/>
            <a:p>
              <a:pPr marL="0" marR="0" lvl="0" indent="0" algn="l" defTabSz="457200" rtl="0" eaLnBrk="0" fontAlgn="base" latinLnBrk="0" hangingPunct="0">
                <a:lnSpc>
                  <a:spcPct val="90000"/>
                </a:lnSpc>
                <a:spcBef>
                  <a:spcPct val="50000"/>
                </a:spcBef>
                <a:spcAft>
                  <a:spcPct val="0"/>
                </a:spcAft>
                <a:buClrTx/>
                <a:buSzTx/>
                <a:buFontTx/>
                <a:buNone/>
                <a:tabLst/>
                <a:defRPr/>
              </a:pPr>
              <a:r>
                <a:rPr kumimoji="0" lang="de-DE" sz="675"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1,6 bar</a:t>
              </a:r>
            </a:p>
          </p:txBody>
        </p:sp>
      </p:grpSp>
      <p:sp>
        <p:nvSpPr>
          <p:cNvPr id="3" name="Rechteck 2"/>
          <p:cNvSpPr/>
          <p:nvPr/>
        </p:nvSpPr>
        <p:spPr>
          <a:xfrm>
            <a:off x="1925869" y="3124960"/>
            <a:ext cx="1195647"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155: www.caseih.com</a:t>
            </a:r>
          </a:p>
        </p:txBody>
      </p:sp>
      <p:pic>
        <p:nvPicPr>
          <p:cNvPr id="10" name="Grafik 9" descr="Ein Bild, das Autoteile, Rad, Transport, Kunst enthält.&#10;&#10;Automatisch generierte Beschreibung">
            <a:extLst>
              <a:ext uri="{FF2B5EF4-FFF2-40B4-BE49-F238E27FC236}">
                <a16:creationId xmlns:a16="http://schemas.microsoft.com/office/drawing/2014/main" id="{EF2864D3-22F7-5FC1-A814-D46F169545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993" y="1508298"/>
            <a:ext cx="2882504" cy="1921669"/>
          </a:xfrm>
          <a:prstGeom prst="rect">
            <a:avLst/>
          </a:prstGeom>
        </p:spPr>
      </p:pic>
    </p:spTree>
    <p:extLst>
      <p:ext uri="{BB962C8B-B14F-4D97-AF65-F5344CB8AC3E}">
        <p14:creationId xmlns:p14="http://schemas.microsoft.com/office/powerpoint/2010/main" val="95181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410"/>
                                        </p:tgtEl>
                                        <p:attrNameLst>
                                          <p:attrName>style.visibility</p:attrName>
                                        </p:attrNameLst>
                                      </p:cBhvr>
                                      <p:to>
                                        <p:strVal val="visible"/>
                                      </p:to>
                                    </p:set>
                                    <p:animEffect transition="in" filter="fade">
                                      <p:cBhvr>
                                        <p:cTn id="17" dur="1000"/>
                                        <p:tgtEl>
                                          <p:spTgt spid="17410"/>
                                        </p:tgtEl>
                                      </p:cBhvr>
                                    </p:animEffect>
                                    <p:anim calcmode="lin" valueType="num">
                                      <p:cBhvr>
                                        <p:cTn id="18" dur="1000" fill="hold"/>
                                        <p:tgtEl>
                                          <p:spTgt spid="17410"/>
                                        </p:tgtEl>
                                        <p:attrNameLst>
                                          <p:attrName>ppt_x</p:attrName>
                                        </p:attrNameLst>
                                      </p:cBhvr>
                                      <p:tavLst>
                                        <p:tav tm="0">
                                          <p:val>
                                            <p:strVal val="#ppt_x"/>
                                          </p:val>
                                        </p:tav>
                                        <p:tav tm="100000">
                                          <p:val>
                                            <p:strVal val="#ppt_x"/>
                                          </p:val>
                                        </p:tav>
                                      </p:tavLst>
                                    </p:anim>
                                    <p:anim calcmode="lin" valueType="num">
                                      <p:cBhvr>
                                        <p:cTn id="19" dur="1000" fill="hold"/>
                                        <p:tgtEl>
                                          <p:spTgt spid="174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181" y="92581"/>
            <a:ext cx="6118762" cy="347354"/>
          </a:xfrm>
        </p:spPr>
        <p:txBody>
          <a:bodyPr/>
          <a:lstStyle/>
          <a:p>
            <a:pPr algn="l"/>
            <a:r>
              <a:rPr lang="de-DE" sz="1575" dirty="0"/>
              <a:t>Aufbau eines Mähdreschers - Fahrwerk</a:t>
            </a:r>
          </a:p>
        </p:txBody>
      </p:sp>
      <p:sp>
        <p:nvSpPr>
          <p:cNvPr id="25" name="Textfeld 24"/>
          <p:cNvSpPr txBox="1"/>
          <p:nvPr/>
        </p:nvSpPr>
        <p:spPr>
          <a:xfrm>
            <a:off x="2202157" y="533094"/>
            <a:ext cx="4916398" cy="1061829"/>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Allradantrieb für Hinterachse zusätzlich zum Raupenlaufwerk oder zur normalen Bereifung möglich</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Claas Terra Trac gibt es in verschieden Ausführungen:</a:t>
            </a:r>
          </a:p>
          <a:p>
            <a:pPr marL="457200" marR="0" lvl="1"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635 mm Breite – 2,32 m² Aufstandsfläche</a:t>
            </a:r>
          </a:p>
          <a:p>
            <a:pPr marL="457200" marR="0" lvl="1"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735 mm Breite – 2,68 m² Aufstandsfläche</a:t>
            </a:r>
          </a:p>
          <a:p>
            <a:pPr marL="457200" marR="0" lvl="1"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890 mm Breite – 3,25 m² Aufstandsfläche</a:t>
            </a:r>
          </a:p>
        </p:txBody>
      </p:sp>
      <p:pic>
        <p:nvPicPr>
          <p:cNvPr id="8" name="Grafik 7" descr="Filmstreifen Silhouette">
            <a:hlinkClick r:id="rId3"/>
            <a:extLst>
              <a:ext uri="{FF2B5EF4-FFF2-40B4-BE49-F238E27FC236}">
                <a16:creationId xmlns:a16="http://schemas.microsoft.com/office/drawing/2014/main" id="{10C07088-ABE9-43BF-5105-FD1BC2F206B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96628" y="41051"/>
            <a:ext cx="685800" cy="685800"/>
          </a:xfrm>
          <a:prstGeom prst="rect">
            <a:avLst/>
          </a:prstGeom>
        </p:spPr>
      </p:pic>
      <p:sp>
        <p:nvSpPr>
          <p:cNvPr id="17" name="Untertitel 2">
            <a:extLst>
              <a:ext uri="{FF2B5EF4-FFF2-40B4-BE49-F238E27FC236}">
                <a16:creationId xmlns:a16="http://schemas.microsoft.com/office/drawing/2014/main" id="{5EAE8EFE-4E8F-A199-597F-96ED63562932}"/>
              </a:ext>
            </a:extLst>
          </p:cNvPr>
          <p:cNvSpPr txBox="1">
            <a:spLocks/>
          </p:cNvSpPr>
          <p:nvPr/>
        </p:nvSpPr>
        <p:spPr bwMode="auto">
          <a:xfrm>
            <a:off x="4869639" y="3166639"/>
            <a:ext cx="2970798" cy="1683876"/>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68580" tIns="34290" rIns="68580" bIns="3429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marL="0" marR="0" lvl="0" indent="0" algn="l" defTabSz="342892" rtl="0" eaLnBrk="1" fontAlgn="base" latinLnBrk="0" hangingPunct="1">
              <a:lnSpc>
                <a:spcPct val="100000"/>
              </a:lnSpc>
              <a:spcBef>
                <a:spcPct val="20000"/>
              </a:spcBef>
              <a:spcAft>
                <a:spcPct val="0"/>
              </a:spcAft>
              <a:buClr>
                <a:srgbClr val="92D050"/>
              </a:buClr>
              <a:buSzTx/>
              <a:buFont typeface="Arial Unicode MS" pitchFamily="34" charset="-128"/>
              <a:buNone/>
              <a:tabLst/>
              <a:defRPr/>
            </a:pPr>
            <a:r>
              <a:rPr kumimoji="0" lang="de-DE" sz="1350" b="1" i="0" u="none" strike="noStrike" kern="1200" cap="none" spc="0" normalizeH="0" baseline="0" noProof="0" dirty="0">
                <a:ln>
                  <a:noFill/>
                </a:ln>
                <a:solidFill>
                  <a:srgbClr val="000000"/>
                </a:solidFill>
                <a:effectLst/>
                <a:uLnTx/>
                <a:uFillTx/>
                <a:latin typeface="Calibri"/>
                <a:ea typeface="+mn-ea"/>
                <a:cs typeface="+mn-cs"/>
              </a:rPr>
              <a:t>Nachteile:</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350" b="0" i="0" u="none" strike="noStrike" kern="1200" cap="none" spc="0" normalizeH="0" baseline="0" noProof="0" dirty="0">
                <a:ln>
                  <a:noFill/>
                </a:ln>
                <a:solidFill>
                  <a:srgbClr val="000000"/>
                </a:solidFill>
                <a:effectLst/>
                <a:uLnTx/>
                <a:uFillTx/>
                <a:latin typeface="Calibri"/>
                <a:ea typeface="+mn-ea"/>
                <a:cs typeface="+mn-cs"/>
              </a:rPr>
              <a:t>Höhere Anschaffungskosten </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350" b="0" i="0" u="none" strike="noStrike" kern="1200" cap="none" spc="0" normalizeH="0" baseline="0" noProof="0" dirty="0">
                <a:ln>
                  <a:noFill/>
                </a:ln>
                <a:solidFill>
                  <a:srgbClr val="000000"/>
                </a:solidFill>
                <a:effectLst/>
                <a:uLnTx/>
                <a:uFillTx/>
                <a:latin typeface="Calibri"/>
                <a:ea typeface="+mn-ea"/>
                <a:cs typeface="+mn-cs"/>
              </a:rPr>
              <a:t>Höhere Verschleißkosten </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350" b="0" i="0" u="none" strike="noStrike" kern="1200" cap="none" spc="0" normalizeH="0" baseline="0" noProof="0" dirty="0">
                <a:ln>
                  <a:noFill/>
                </a:ln>
                <a:solidFill>
                  <a:srgbClr val="000000"/>
                </a:solidFill>
                <a:effectLst/>
                <a:uLnTx/>
                <a:uFillTx/>
                <a:latin typeface="Calibri"/>
                <a:ea typeface="+mn-ea"/>
                <a:cs typeface="+mn-cs"/>
              </a:rPr>
              <a:t>Geringere Wendigkeit </a:t>
            </a:r>
          </a:p>
        </p:txBody>
      </p:sp>
      <p:sp>
        <p:nvSpPr>
          <p:cNvPr id="26" name="Untertitel 2">
            <a:extLst>
              <a:ext uri="{FF2B5EF4-FFF2-40B4-BE49-F238E27FC236}">
                <a16:creationId xmlns:a16="http://schemas.microsoft.com/office/drawing/2014/main" id="{225C6D08-F262-9159-599C-4E1A6A558023}"/>
              </a:ext>
            </a:extLst>
          </p:cNvPr>
          <p:cNvSpPr>
            <a:spLocks noGrp="1"/>
          </p:cNvSpPr>
          <p:nvPr>
            <p:ph type="subTitle" idx="1"/>
          </p:nvPr>
        </p:nvSpPr>
        <p:spPr>
          <a:xfrm>
            <a:off x="1232075" y="3166639"/>
            <a:ext cx="3082218" cy="1676084"/>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b="1" dirty="0"/>
              <a:t>Vorteile:</a:t>
            </a:r>
          </a:p>
          <a:p>
            <a:pPr marL="214313" indent="-214313" algn="l">
              <a:buClr>
                <a:srgbClr val="92D050"/>
              </a:buClr>
              <a:buFont typeface="Wingdings" panose="05000000000000000000" pitchFamily="2" charset="2"/>
              <a:buChar char="Ø"/>
            </a:pPr>
            <a:r>
              <a:rPr lang="de-DE" dirty="0"/>
              <a:t>Weniger Bodendruck </a:t>
            </a:r>
          </a:p>
          <a:p>
            <a:pPr marL="214313" indent="-214313" algn="l">
              <a:buClr>
                <a:srgbClr val="92D050"/>
              </a:buClr>
              <a:buFont typeface="Wingdings" panose="05000000000000000000" pitchFamily="2" charset="2"/>
              <a:buChar char="Ø"/>
            </a:pPr>
            <a:r>
              <a:rPr lang="de-DE" dirty="0"/>
              <a:t>Höherer Fahrkomfort </a:t>
            </a:r>
          </a:p>
          <a:p>
            <a:pPr marL="214313" indent="-214313" algn="l">
              <a:buClr>
                <a:srgbClr val="92D050"/>
              </a:buClr>
              <a:buFont typeface="Wingdings" panose="05000000000000000000" pitchFamily="2" charset="2"/>
              <a:buChar char="Ø"/>
            </a:pPr>
            <a:r>
              <a:rPr lang="de-DE" dirty="0"/>
              <a:t>Weniger Schlupf </a:t>
            </a:r>
          </a:p>
          <a:p>
            <a:pPr marL="214313" indent="-214313" algn="l">
              <a:buClr>
                <a:srgbClr val="92D050"/>
              </a:buClr>
              <a:buFont typeface="Wingdings" panose="05000000000000000000" pitchFamily="2" charset="2"/>
              <a:buChar char="Ø"/>
            </a:pPr>
            <a:r>
              <a:rPr lang="de-DE" dirty="0"/>
              <a:t>Ruhige Vorsatzgeräteführung </a:t>
            </a:r>
          </a:p>
        </p:txBody>
      </p:sp>
      <p:sp>
        <p:nvSpPr>
          <p:cNvPr id="27" name="Rechteck: abgerundete Ecken 26">
            <a:extLst>
              <a:ext uri="{FF2B5EF4-FFF2-40B4-BE49-F238E27FC236}">
                <a16:creationId xmlns:a16="http://schemas.microsoft.com/office/drawing/2014/main" id="{60212925-9FB5-6FBF-D607-45458A8C2860}"/>
              </a:ext>
            </a:extLst>
          </p:cNvPr>
          <p:cNvSpPr/>
          <p:nvPr/>
        </p:nvSpPr>
        <p:spPr bwMode="auto">
          <a:xfrm>
            <a:off x="2415620" y="3074514"/>
            <a:ext cx="3343275" cy="473866"/>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pic>
        <p:nvPicPr>
          <p:cNvPr id="28" name="Grafik 27" descr="Übertragen mit einfarbiger Füllung">
            <a:extLst>
              <a:ext uri="{FF2B5EF4-FFF2-40B4-BE49-F238E27FC236}">
                <a16:creationId xmlns:a16="http://schemas.microsoft.com/office/drawing/2014/main" id="{D65E8DF5-2380-A9A2-5192-62527BF2939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32649" y="3725299"/>
            <a:ext cx="514541" cy="514541"/>
          </a:xfrm>
          <a:prstGeom prst="rect">
            <a:avLst/>
          </a:prstGeom>
        </p:spPr>
      </p:pic>
      <p:pic>
        <p:nvPicPr>
          <p:cNvPr id="29" name="Grafik 28" descr="Daumen runter mit einfarbiger Füllung">
            <a:extLst>
              <a:ext uri="{FF2B5EF4-FFF2-40B4-BE49-F238E27FC236}">
                <a16:creationId xmlns:a16="http://schemas.microsoft.com/office/drawing/2014/main" id="{783CE61A-1042-6864-5AA4-79686FCEED9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85095" y="2455967"/>
            <a:ext cx="685800" cy="685800"/>
          </a:xfrm>
          <a:prstGeom prst="rect">
            <a:avLst/>
          </a:prstGeom>
        </p:spPr>
      </p:pic>
      <p:pic>
        <p:nvPicPr>
          <p:cNvPr id="30" name="Grafik 29" descr="Daumen hoch-Zeichen mit einfarbiger Füllung">
            <a:extLst>
              <a:ext uri="{FF2B5EF4-FFF2-40B4-BE49-F238E27FC236}">
                <a16:creationId xmlns:a16="http://schemas.microsoft.com/office/drawing/2014/main" id="{AC2C3107-0358-6D15-E386-B6CB8F480B8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38625" y="2436359"/>
            <a:ext cx="685800" cy="685800"/>
          </a:xfrm>
          <a:prstGeom prst="rect">
            <a:avLst/>
          </a:prstGeom>
        </p:spPr>
      </p:pic>
      <p:pic>
        <p:nvPicPr>
          <p:cNvPr id="32" name="Grafik 31">
            <a:extLst>
              <a:ext uri="{FF2B5EF4-FFF2-40B4-BE49-F238E27FC236}">
                <a16:creationId xmlns:a16="http://schemas.microsoft.com/office/drawing/2014/main" id="{041813B9-56AF-FC81-1576-2E7037C5F6E3}"/>
              </a:ext>
            </a:extLst>
          </p:cNvPr>
          <p:cNvPicPr>
            <a:picLocks noChangeAspect="1"/>
          </p:cNvPicPr>
          <p:nvPr/>
        </p:nvPicPr>
        <p:blipFill rotWithShape="1">
          <a:blip r:embed="rId8"/>
          <a:srcRect l="21042" t="63067" r="65520" b="6731"/>
          <a:stretch/>
        </p:blipFill>
        <p:spPr>
          <a:xfrm>
            <a:off x="-18984" y="525536"/>
            <a:ext cx="2057833" cy="2505353"/>
          </a:xfrm>
          <a:prstGeom prst="rect">
            <a:avLst/>
          </a:prstGeom>
        </p:spPr>
      </p:pic>
      <p:pic>
        <p:nvPicPr>
          <p:cNvPr id="33" name="Picture 34" descr="ims_objectId=132204;ims_usageRefId=-1">
            <a:extLst>
              <a:ext uri="{FF2B5EF4-FFF2-40B4-BE49-F238E27FC236}">
                <a16:creationId xmlns:a16="http://schemas.microsoft.com/office/drawing/2014/main" id="{C9284C33-FB67-F4A5-E790-4E6AA834A462}"/>
              </a:ext>
            </a:extLst>
          </p:cNvPr>
          <p:cNvPicPr>
            <a:picLocks noChangeAspect="1" noChangeArrowheads="1"/>
          </p:cNvPicPr>
          <p:nvPr/>
        </p:nvPicPr>
        <p:blipFill>
          <a:blip r:embed="rId9"/>
          <a:srcRect b="7526"/>
          <a:stretch>
            <a:fillRect/>
          </a:stretch>
        </p:blipFill>
        <p:spPr bwMode="auto">
          <a:xfrm>
            <a:off x="5807708" y="1249972"/>
            <a:ext cx="1889924" cy="1159933"/>
          </a:xfrm>
          <a:prstGeom prst="rect">
            <a:avLst/>
          </a:prstGeom>
          <a:noFill/>
          <a:ln w="9525" algn="ctr">
            <a:noFill/>
            <a:miter lim="800000"/>
            <a:headEnd/>
            <a:tailEnd/>
          </a:ln>
        </p:spPr>
      </p:pic>
      <p:grpSp>
        <p:nvGrpSpPr>
          <p:cNvPr id="34" name="Gruppieren 33">
            <a:extLst>
              <a:ext uri="{FF2B5EF4-FFF2-40B4-BE49-F238E27FC236}">
                <a16:creationId xmlns:a16="http://schemas.microsoft.com/office/drawing/2014/main" id="{5C2FA1EA-EA6F-3C78-E9CC-6B0E8D0F5894}"/>
              </a:ext>
            </a:extLst>
          </p:cNvPr>
          <p:cNvGrpSpPr/>
          <p:nvPr/>
        </p:nvGrpSpPr>
        <p:grpSpPr>
          <a:xfrm>
            <a:off x="4745190" y="831714"/>
            <a:ext cx="3405014" cy="2067684"/>
            <a:chOff x="5039370" y="625496"/>
            <a:chExt cx="7544903" cy="4083042"/>
          </a:xfrm>
        </p:grpSpPr>
        <p:cxnSp>
          <p:nvCxnSpPr>
            <p:cNvPr id="35" name="Gerader Verbinder 34">
              <a:extLst>
                <a:ext uri="{FF2B5EF4-FFF2-40B4-BE49-F238E27FC236}">
                  <a16:creationId xmlns:a16="http://schemas.microsoft.com/office/drawing/2014/main" id="{7A86245B-77B8-3F89-1C54-29BE2789E3A3}"/>
                </a:ext>
              </a:extLst>
            </p:cNvPr>
            <p:cNvCxnSpPr/>
            <p:nvPr/>
          </p:nvCxnSpPr>
          <p:spPr bwMode="auto">
            <a:xfrm flipV="1">
              <a:off x="10891994" y="957572"/>
              <a:ext cx="251942" cy="1126274"/>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feld 35">
              <a:extLst>
                <a:ext uri="{FF2B5EF4-FFF2-40B4-BE49-F238E27FC236}">
                  <a16:creationId xmlns:a16="http://schemas.microsoft.com/office/drawing/2014/main" id="{157FC62B-A7F0-3932-1350-48BC47B8EB21}"/>
                </a:ext>
              </a:extLst>
            </p:cNvPr>
            <p:cNvSpPr txBox="1"/>
            <p:nvPr/>
          </p:nvSpPr>
          <p:spPr>
            <a:xfrm>
              <a:off x="10298323" y="625496"/>
              <a:ext cx="2142440" cy="49013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Triebrad</a:t>
              </a:r>
            </a:p>
          </p:txBody>
        </p:sp>
        <p:cxnSp>
          <p:nvCxnSpPr>
            <p:cNvPr id="37" name="Gerader Verbinder 36">
              <a:extLst>
                <a:ext uri="{FF2B5EF4-FFF2-40B4-BE49-F238E27FC236}">
                  <a16:creationId xmlns:a16="http://schemas.microsoft.com/office/drawing/2014/main" id="{D54751C5-F579-636F-A495-11F953CBA4C9}"/>
                </a:ext>
              </a:extLst>
            </p:cNvPr>
            <p:cNvCxnSpPr/>
            <p:nvPr/>
          </p:nvCxnSpPr>
          <p:spPr bwMode="auto">
            <a:xfrm flipH="1">
              <a:off x="7393723" y="2748861"/>
              <a:ext cx="2172545" cy="126102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r Verbinder 37">
              <a:extLst>
                <a:ext uri="{FF2B5EF4-FFF2-40B4-BE49-F238E27FC236}">
                  <a16:creationId xmlns:a16="http://schemas.microsoft.com/office/drawing/2014/main" id="{25055403-2205-2225-3651-DD5CF81C9B00}"/>
                </a:ext>
              </a:extLst>
            </p:cNvPr>
            <p:cNvCxnSpPr/>
            <p:nvPr/>
          </p:nvCxnSpPr>
          <p:spPr bwMode="auto">
            <a:xfrm flipV="1">
              <a:off x="6317686" y="2530234"/>
              <a:ext cx="1924363" cy="18578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Gerader Verbinder 38">
              <a:extLst>
                <a:ext uri="{FF2B5EF4-FFF2-40B4-BE49-F238E27FC236}">
                  <a16:creationId xmlns:a16="http://schemas.microsoft.com/office/drawing/2014/main" id="{F43DADB7-CD16-0EB9-F5F8-21E908758C5B}"/>
                </a:ext>
              </a:extLst>
            </p:cNvPr>
            <p:cNvCxnSpPr/>
            <p:nvPr/>
          </p:nvCxnSpPr>
          <p:spPr bwMode="auto">
            <a:xfrm flipH="1" flipV="1">
              <a:off x="9754031" y="2460304"/>
              <a:ext cx="1615510" cy="154958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Textfeld 39">
              <a:extLst>
                <a:ext uri="{FF2B5EF4-FFF2-40B4-BE49-F238E27FC236}">
                  <a16:creationId xmlns:a16="http://schemas.microsoft.com/office/drawing/2014/main" id="{57EC7A5E-FC83-647A-1F51-53215C97BFE9}"/>
                </a:ext>
              </a:extLst>
            </p:cNvPr>
            <p:cNvSpPr txBox="1"/>
            <p:nvPr/>
          </p:nvSpPr>
          <p:spPr>
            <a:xfrm>
              <a:off x="10441833" y="3910594"/>
              <a:ext cx="2142440" cy="7979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Integrierte Federung</a:t>
              </a:r>
            </a:p>
          </p:txBody>
        </p:sp>
        <p:sp>
          <p:nvSpPr>
            <p:cNvPr id="41" name="Textfeld 40">
              <a:extLst>
                <a:ext uri="{FF2B5EF4-FFF2-40B4-BE49-F238E27FC236}">
                  <a16:creationId xmlns:a16="http://schemas.microsoft.com/office/drawing/2014/main" id="{746EFF50-A208-A841-7DC2-5F8DA341B92E}"/>
                </a:ext>
              </a:extLst>
            </p:cNvPr>
            <p:cNvSpPr txBox="1"/>
            <p:nvPr/>
          </p:nvSpPr>
          <p:spPr>
            <a:xfrm>
              <a:off x="5039370" y="2442694"/>
              <a:ext cx="2142438" cy="49013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Laufrad</a:t>
              </a:r>
            </a:p>
          </p:txBody>
        </p:sp>
        <p:sp>
          <p:nvSpPr>
            <p:cNvPr id="42" name="Textfeld 41">
              <a:extLst>
                <a:ext uri="{FF2B5EF4-FFF2-40B4-BE49-F238E27FC236}">
                  <a16:creationId xmlns:a16="http://schemas.microsoft.com/office/drawing/2014/main" id="{A6654587-D2CB-A299-4F37-276869BF017C}"/>
                </a:ext>
              </a:extLst>
            </p:cNvPr>
            <p:cNvSpPr txBox="1"/>
            <p:nvPr/>
          </p:nvSpPr>
          <p:spPr>
            <a:xfrm>
              <a:off x="6575743" y="3986671"/>
              <a:ext cx="2142440" cy="49013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Stützrad</a:t>
              </a:r>
            </a:p>
          </p:txBody>
        </p:sp>
      </p:grpSp>
      <p:sp>
        <p:nvSpPr>
          <p:cNvPr id="43" name="Rechteck 42">
            <a:extLst>
              <a:ext uri="{FF2B5EF4-FFF2-40B4-BE49-F238E27FC236}">
                <a16:creationId xmlns:a16="http://schemas.microsoft.com/office/drawing/2014/main" id="{D4161DE0-F6B9-0605-B6AF-BCF54138C64C}"/>
              </a:ext>
            </a:extLst>
          </p:cNvPr>
          <p:cNvSpPr/>
          <p:nvPr/>
        </p:nvSpPr>
        <p:spPr>
          <a:xfrm>
            <a:off x="6435755" y="2178506"/>
            <a:ext cx="903773" cy="230832"/>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159: Claas Produktpräsentation 2015</a:t>
            </a:r>
          </a:p>
        </p:txBody>
      </p:sp>
      <p:sp>
        <p:nvSpPr>
          <p:cNvPr id="54" name="Textfeld 53">
            <a:extLst>
              <a:ext uri="{FF2B5EF4-FFF2-40B4-BE49-F238E27FC236}">
                <a16:creationId xmlns:a16="http://schemas.microsoft.com/office/drawing/2014/main" id="{52E5B276-2835-D21E-DFD9-CEE7A980850A}"/>
              </a:ext>
            </a:extLst>
          </p:cNvPr>
          <p:cNvSpPr txBox="1"/>
          <p:nvPr/>
        </p:nvSpPr>
        <p:spPr>
          <a:xfrm>
            <a:off x="314713" y="3054923"/>
            <a:ext cx="1557338"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158: www.claas.de</a:t>
            </a:r>
          </a:p>
        </p:txBody>
      </p:sp>
    </p:spTree>
    <p:extLst>
      <p:ext uri="{BB962C8B-B14F-4D97-AF65-F5344CB8AC3E}">
        <p14:creationId xmlns:p14="http://schemas.microsoft.com/office/powerpoint/2010/main" val="79854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1000"/>
                                        <p:tgtEl>
                                          <p:spTgt spid="54"/>
                                        </p:tgtEl>
                                      </p:cBhvr>
                                    </p:animEffect>
                                    <p:anim calcmode="lin" valueType="num">
                                      <p:cBhvr>
                                        <p:cTn id="13" dur="1000" fill="hold"/>
                                        <p:tgtEl>
                                          <p:spTgt spid="54"/>
                                        </p:tgtEl>
                                        <p:attrNameLst>
                                          <p:attrName>ppt_x</p:attrName>
                                        </p:attrNameLst>
                                      </p:cBhvr>
                                      <p:tavLst>
                                        <p:tav tm="0">
                                          <p:val>
                                            <p:strVal val="#ppt_x"/>
                                          </p:val>
                                        </p:tav>
                                        <p:tav tm="100000">
                                          <p:val>
                                            <p:strVal val="#ppt_x"/>
                                          </p:val>
                                        </p:tav>
                                      </p:tavLst>
                                    </p:anim>
                                    <p:anim calcmode="lin" valueType="num">
                                      <p:cBhvr>
                                        <p:cTn id="14" dur="1000" fill="hold"/>
                                        <p:tgtEl>
                                          <p:spTgt spid="5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1000"/>
                                        <p:tgtEl>
                                          <p:spTgt spid="33"/>
                                        </p:tgtEl>
                                      </p:cBhvr>
                                    </p:animEffect>
                                    <p:anim calcmode="lin" valueType="num">
                                      <p:cBhvr>
                                        <p:cTn id="25" dur="1000" fill="hold"/>
                                        <p:tgtEl>
                                          <p:spTgt spid="33"/>
                                        </p:tgtEl>
                                        <p:attrNameLst>
                                          <p:attrName>ppt_x</p:attrName>
                                        </p:attrNameLst>
                                      </p:cBhvr>
                                      <p:tavLst>
                                        <p:tav tm="0">
                                          <p:val>
                                            <p:strVal val="#ppt_x"/>
                                          </p:val>
                                        </p:tav>
                                        <p:tav tm="100000">
                                          <p:val>
                                            <p:strVal val="#ppt_x"/>
                                          </p:val>
                                        </p:tav>
                                      </p:tavLst>
                                    </p:anim>
                                    <p:anim calcmode="lin" valueType="num">
                                      <p:cBhvr>
                                        <p:cTn id="26" dur="1000" fill="hold"/>
                                        <p:tgtEl>
                                          <p:spTgt spid="3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1000"/>
                                        <p:tgtEl>
                                          <p:spTgt spid="26">
                                            <p:txEl>
                                              <p:pRg st="0" end="0"/>
                                            </p:txEl>
                                          </p:spTgt>
                                        </p:tgtEl>
                                      </p:cBhvr>
                                    </p:animEffect>
                                    <p:anim calcmode="lin" valueType="num">
                                      <p:cBhvr>
                                        <p:cTn id="44"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6">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6">
                                            <p:txEl>
                                              <p:pRg st="1" end="1"/>
                                            </p:txEl>
                                          </p:spTgt>
                                        </p:tgtEl>
                                        <p:attrNameLst>
                                          <p:attrName>style.visibility</p:attrName>
                                        </p:attrNameLst>
                                      </p:cBhvr>
                                      <p:to>
                                        <p:strVal val="visible"/>
                                      </p:to>
                                    </p:set>
                                    <p:animEffect transition="in" filter="fade">
                                      <p:cBhvr>
                                        <p:cTn id="48" dur="1000"/>
                                        <p:tgtEl>
                                          <p:spTgt spid="26">
                                            <p:txEl>
                                              <p:pRg st="1" end="1"/>
                                            </p:txEl>
                                          </p:spTgt>
                                        </p:tgtEl>
                                      </p:cBhvr>
                                    </p:animEffect>
                                    <p:anim calcmode="lin" valueType="num">
                                      <p:cBhvr>
                                        <p:cTn id="49"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26">
                                            <p:txEl>
                                              <p:pRg st="1" end="1"/>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xEl>
                                              <p:pRg st="2" end="2"/>
                                            </p:txEl>
                                          </p:spTgt>
                                        </p:tgtEl>
                                        <p:attrNameLst>
                                          <p:attrName>style.visibility</p:attrName>
                                        </p:attrNameLst>
                                      </p:cBhvr>
                                      <p:to>
                                        <p:strVal val="visible"/>
                                      </p:to>
                                    </p:set>
                                    <p:animEffect transition="in" filter="fade">
                                      <p:cBhvr>
                                        <p:cTn id="53" dur="1000"/>
                                        <p:tgtEl>
                                          <p:spTgt spid="26">
                                            <p:txEl>
                                              <p:pRg st="2" end="2"/>
                                            </p:txEl>
                                          </p:spTgt>
                                        </p:tgtEl>
                                      </p:cBhvr>
                                    </p:animEffect>
                                    <p:anim calcmode="lin" valueType="num">
                                      <p:cBhvr>
                                        <p:cTn id="54"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26">
                                            <p:txEl>
                                              <p:pRg st="2" end="2"/>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6">
                                            <p:txEl>
                                              <p:pRg st="3" end="3"/>
                                            </p:txEl>
                                          </p:spTgt>
                                        </p:tgtEl>
                                        <p:attrNameLst>
                                          <p:attrName>style.visibility</p:attrName>
                                        </p:attrNameLst>
                                      </p:cBhvr>
                                      <p:to>
                                        <p:strVal val="visible"/>
                                      </p:to>
                                    </p:set>
                                    <p:animEffect transition="in" filter="fade">
                                      <p:cBhvr>
                                        <p:cTn id="58" dur="1000"/>
                                        <p:tgtEl>
                                          <p:spTgt spid="26">
                                            <p:txEl>
                                              <p:pRg st="3" end="3"/>
                                            </p:txEl>
                                          </p:spTgt>
                                        </p:tgtEl>
                                      </p:cBhvr>
                                    </p:animEffect>
                                    <p:anim calcmode="lin" valueType="num">
                                      <p:cBhvr>
                                        <p:cTn id="59" dur="1000" fill="hold"/>
                                        <p:tgtEl>
                                          <p:spTgt spid="26">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26">
                                            <p:txEl>
                                              <p:pRg st="3" end="3"/>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6">
                                            <p:txEl>
                                              <p:pRg st="4" end="4"/>
                                            </p:txEl>
                                          </p:spTgt>
                                        </p:tgtEl>
                                        <p:attrNameLst>
                                          <p:attrName>style.visibility</p:attrName>
                                        </p:attrNameLst>
                                      </p:cBhvr>
                                      <p:to>
                                        <p:strVal val="visible"/>
                                      </p:to>
                                    </p:set>
                                    <p:animEffect transition="in" filter="fade">
                                      <p:cBhvr>
                                        <p:cTn id="63" dur="1000"/>
                                        <p:tgtEl>
                                          <p:spTgt spid="26">
                                            <p:txEl>
                                              <p:pRg st="4" end="4"/>
                                            </p:txEl>
                                          </p:spTgt>
                                        </p:tgtEl>
                                      </p:cBhvr>
                                    </p:animEffect>
                                    <p:anim calcmode="lin" valueType="num">
                                      <p:cBhvr>
                                        <p:cTn id="64" dur="1000" fill="hold"/>
                                        <p:tgtEl>
                                          <p:spTgt spid="26">
                                            <p:txEl>
                                              <p:pRg st="4" end="4"/>
                                            </p:txEl>
                                          </p:spTgt>
                                        </p:tgtEl>
                                        <p:attrNameLst>
                                          <p:attrName>ppt_x</p:attrName>
                                        </p:attrNameLst>
                                      </p:cBhvr>
                                      <p:tavLst>
                                        <p:tav tm="0">
                                          <p:val>
                                            <p:strVal val="#ppt_x"/>
                                          </p:val>
                                        </p:tav>
                                        <p:tav tm="100000">
                                          <p:val>
                                            <p:strVal val="#ppt_x"/>
                                          </p:val>
                                        </p:tav>
                                      </p:tavLst>
                                    </p:anim>
                                    <p:anim calcmode="lin" valueType="num">
                                      <p:cBhvr>
                                        <p:cTn id="65" dur="1000" fill="hold"/>
                                        <p:tgtEl>
                                          <p:spTgt spid="2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7">
                                            <p:txEl>
                                              <p:pRg st="0" end="0"/>
                                            </p:txEl>
                                          </p:spTgt>
                                        </p:tgtEl>
                                        <p:attrNameLst>
                                          <p:attrName>style.visibility</p:attrName>
                                        </p:attrNameLst>
                                      </p:cBhvr>
                                      <p:to>
                                        <p:strVal val="visible"/>
                                      </p:to>
                                    </p:set>
                                    <p:animEffect transition="in" filter="fade">
                                      <p:cBhvr>
                                        <p:cTn id="70" dur="1000"/>
                                        <p:tgtEl>
                                          <p:spTgt spid="17">
                                            <p:txEl>
                                              <p:pRg st="0" end="0"/>
                                            </p:txEl>
                                          </p:spTgt>
                                        </p:tgtEl>
                                      </p:cBhvr>
                                    </p:animEffect>
                                    <p:anim calcmode="lin" valueType="num">
                                      <p:cBhvr>
                                        <p:cTn id="71"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17">
                                            <p:txEl>
                                              <p:pRg st="0" end="0"/>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7">
                                            <p:txEl>
                                              <p:pRg st="1" end="1"/>
                                            </p:txEl>
                                          </p:spTgt>
                                        </p:tgtEl>
                                        <p:attrNameLst>
                                          <p:attrName>style.visibility</p:attrName>
                                        </p:attrNameLst>
                                      </p:cBhvr>
                                      <p:to>
                                        <p:strVal val="visible"/>
                                      </p:to>
                                    </p:set>
                                    <p:animEffect transition="in" filter="fade">
                                      <p:cBhvr>
                                        <p:cTn id="75" dur="1000"/>
                                        <p:tgtEl>
                                          <p:spTgt spid="17">
                                            <p:txEl>
                                              <p:pRg st="1" end="1"/>
                                            </p:txEl>
                                          </p:spTgt>
                                        </p:tgtEl>
                                      </p:cBhvr>
                                    </p:animEffect>
                                    <p:anim calcmode="lin" valueType="num">
                                      <p:cBhvr>
                                        <p:cTn id="76"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77"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7">
                                            <p:txEl>
                                              <p:pRg st="2" end="2"/>
                                            </p:txEl>
                                          </p:spTgt>
                                        </p:tgtEl>
                                        <p:attrNameLst>
                                          <p:attrName>style.visibility</p:attrName>
                                        </p:attrNameLst>
                                      </p:cBhvr>
                                      <p:to>
                                        <p:strVal val="visible"/>
                                      </p:to>
                                    </p:set>
                                    <p:animEffect transition="in" filter="fade">
                                      <p:cBhvr>
                                        <p:cTn id="80" dur="1000"/>
                                        <p:tgtEl>
                                          <p:spTgt spid="17">
                                            <p:txEl>
                                              <p:pRg st="2" end="2"/>
                                            </p:txEl>
                                          </p:spTgt>
                                        </p:tgtEl>
                                      </p:cBhvr>
                                    </p:animEffect>
                                    <p:anim calcmode="lin" valueType="num">
                                      <p:cBhvr>
                                        <p:cTn id="81"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82" dur="1000" fill="hold"/>
                                        <p:tgtEl>
                                          <p:spTgt spid="17">
                                            <p:txEl>
                                              <p:pRg st="2" end="2"/>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17">
                                            <p:txEl>
                                              <p:pRg st="3" end="3"/>
                                            </p:txEl>
                                          </p:spTgt>
                                        </p:tgtEl>
                                        <p:attrNameLst>
                                          <p:attrName>style.visibility</p:attrName>
                                        </p:attrNameLst>
                                      </p:cBhvr>
                                      <p:to>
                                        <p:strVal val="visible"/>
                                      </p:to>
                                    </p:set>
                                    <p:animEffect transition="in" filter="fade">
                                      <p:cBhvr>
                                        <p:cTn id="85" dur="1000"/>
                                        <p:tgtEl>
                                          <p:spTgt spid="17">
                                            <p:txEl>
                                              <p:pRg st="3" end="3"/>
                                            </p:txEl>
                                          </p:spTgt>
                                        </p:tgtEl>
                                      </p:cBhvr>
                                    </p:animEffect>
                                    <p:anim calcmode="lin" valueType="num">
                                      <p:cBhvr>
                                        <p:cTn id="86"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87"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3" grpId="0"/>
      <p:bldP spid="5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D9E40-51A7-F137-22A6-D9E42A240ABE}"/>
            </a:ext>
          </a:extLst>
        </p:cNvPr>
        <p:cNvGrpSpPr/>
        <p:nvPr/>
      </p:nvGrpSpPr>
      <p:grpSpPr>
        <a:xfrm>
          <a:off x="0" y="0"/>
          <a:ext cx="0" cy="0"/>
          <a:chOff x="0" y="0"/>
          <a:chExt cx="0" cy="0"/>
        </a:xfrm>
      </p:grpSpPr>
      <p:sp>
        <p:nvSpPr>
          <p:cNvPr id="5" name="Textfeld 4">
            <a:extLst>
              <a:ext uri="{FF2B5EF4-FFF2-40B4-BE49-F238E27FC236}">
                <a16:creationId xmlns:a16="http://schemas.microsoft.com/office/drawing/2014/main" id="{B3EFDC61-7A86-A421-F281-60CB051DC296}"/>
              </a:ext>
            </a:extLst>
          </p:cNvPr>
          <p:cNvSpPr txBox="1"/>
          <p:nvPr/>
        </p:nvSpPr>
        <p:spPr>
          <a:xfrm>
            <a:off x="90054" y="439935"/>
            <a:ext cx="9150927" cy="44319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6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STVO und das Bauraumproblem - Warum gibt es Raupenlaufwerke?</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Außenbreite StVo erlaubt 3,49 m</a:t>
            </a:r>
            <a:endParaRPr kumimoji="0" lang="de-DE" sz="1400" b="0" i="0" u="sng"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400" b="0" i="0" u="sng"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1" i="0" u="sng"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Beispiel:</a:t>
            </a:r>
            <a:endPar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85750" marR="0" lvl="0" indent="-285750"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800 mm Breite Reifen x 2 = 1,60 m</a:t>
            </a:r>
          </a:p>
          <a:p>
            <a:pPr marL="285750" marR="0" lvl="0" indent="-285750"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Breite des Schrägförderer/Dreschtrommel: 1,42 m  (5-Schüttler)</a:t>
            </a:r>
          </a:p>
          <a:p>
            <a:pPr marL="285750" marR="0" lvl="0" indent="-285750"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Breite des Schrägförderer/Dreschtrommel: 1,70 m  (6-Schüttler)</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85750" marR="0" lvl="0" indent="-285750"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à"/>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1. 1,60 m + 1,42 m = 3,02   47 cm Bauraum für den Rest</a:t>
            </a:r>
          </a:p>
          <a:p>
            <a:pPr marL="285750" marR="0" lvl="0" indent="-285750"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à"/>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2. 1,60 m + 1,70 m = 3,30   19 cm Bauraum für den Rest </a:t>
            </a:r>
            <a:endPar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Gewichtsverteilung bei Mähdreschern 70:30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John Deere X9 1100:		ca. 24.500 kg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 Gewichtsverteilung muss anders sein?</a:t>
            </a:r>
            <a:endPar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John Deere S790i:	 	ca. 20.750 kg</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New Holland CR 10.90: 	ca. 24.600 kg</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Claas Lexion 8900: 		ca. 22.4t + Korntank 18.000l Weizen (13,5 t) = 35,9 t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 </a:t>
            </a:r>
            <a:r>
              <a:rPr kumimoji="0" lang="de-DE" sz="14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25,1t auf der Vorderachse</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Ideal 10T: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ca. 26.8t + Korntank 17.100l Weizen (12,8 t) = 39,6 t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 </a:t>
            </a:r>
            <a:r>
              <a:rPr kumimoji="0" lang="de-DE" sz="1400" b="1" i="0" u="sng"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27,7t auf der Vorderachse</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400" b="1" i="0" u="sng"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anose="05000000000000000000" pitchFamily="2" charset="2"/>
              </a:rPr>
              <a:t>Lexion 6700:			ca. 18.0t  + Korntank 12.000l Weizen (9,0 t) = 27 t  18,9t auf der Vorderachse</a:t>
            </a: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 name="Titel 1">
            <a:extLst>
              <a:ext uri="{FF2B5EF4-FFF2-40B4-BE49-F238E27FC236}">
                <a16:creationId xmlns:a16="http://schemas.microsoft.com/office/drawing/2014/main" id="{925FD146-D4B4-559C-51C3-60A9D244AD54}"/>
              </a:ext>
            </a:extLst>
          </p:cNvPr>
          <p:cNvSpPr>
            <a:spLocks noGrp="1"/>
          </p:cNvSpPr>
          <p:nvPr>
            <p:ph type="ctrTitle"/>
          </p:nvPr>
        </p:nvSpPr>
        <p:spPr>
          <a:xfrm>
            <a:off x="179181" y="92581"/>
            <a:ext cx="6118762" cy="347354"/>
          </a:xfrm>
        </p:spPr>
        <p:txBody>
          <a:bodyPr/>
          <a:lstStyle/>
          <a:p>
            <a:pPr algn="l"/>
            <a:r>
              <a:rPr lang="de-DE" sz="1575" dirty="0"/>
              <a:t>Aufbau eines Mähdreschers - Fahrwerk</a:t>
            </a:r>
          </a:p>
        </p:txBody>
      </p:sp>
      <p:sp>
        <p:nvSpPr>
          <p:cNvPr id="27" name="Rechteck: abgerundete Ecken 26">
            <a:extLst>
              <a:ext uri="{FF2B5EF4-FFF2-40B4-BE49-F238E27FC236}">
                <a16:creationId xmlns:a16="http://schemas.microsoft.com/office/drawing/2014/main" id="{F2047106-6055-4724-41E5-08215DCAE1E5}"/>
              </a:ext>
            </a:extLst>
          </p:cNvPr>
          <p:cNvSpPr/>
          <p:nvPr/>
        </p:nvSpPr>
        <p:spPr bwMode="auto">
          <a:xfrm>
            <a:off x="2415620" y="3074514"/>
            <a:ext cx="3343275" cy="473866"/>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pic>
        <p:nvPicPr>
          <p:cNvPr id="29" name="Grafik 28" descr="Daumen runter mit einfarbiger Füllung">
            <a:extLst>
              <a:ext uri="{FF2B5EF4-FFF2-40B4-BE49-F238E27FC236}">
                <a16:creationId xmlns:a16="http://schemas.microsoft.com/office/drawing/2014/main" id="{3C09B31A-0849-5551-105B-9D22595078F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33397" y="2641316"/>
            <a:ext cx="381390" cy="381390"/>
          </a:xfrm>
          <a:prstGeom prst="rect">
            <a:avLst/>
          </a:prstGeom>
        </p:spPr>
      </p:pic>
      <p:pic>
        <p:nvPicPr>
          <p:cNvPr id="30" name="Grafik 29" descr="Daumen hoch-Zeichen mit einfarbiger Füllung">
            <a:extLst>
              <a:ext uri="{FF2B5EF4-FFF2-40B4-BE49-F238E27FC236}">
                <a16:creationId xmlns:a16="http://schemas.microsoft.com/office/drawing/2014/main" id="{CEEBA39C-BC7C-F33A-66AC-E5948F72370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3397" y="2260939"/>
            <a:ext cx="414413" cy="414413"/>
          </a:xfrm>
          <a:prstGeom prst="rect">
            <a:avLst/>
          </a:prstGeom>
        </p:spPr>
      </p:pic>
      <p:sp>
        <p:nvSpPr>
          <p:cNvPr id="9" name="Textfeld 8">
            <a:extLst>
              <a:ext uri="{FF2B5EF4-FFF2-40B4-BE49-F238E27FC236}">
                <a16:creationId xmlns:a16="http://schemas.microsoft.com/office/drawing/2014/main" id="{62A11296-9636-1209-015E-B5B2B3AC7955}"/>
              </a:ext>
            </a:extLst>
          </p:cNvPr>
          <p:cNvSpPr txBox="1"/>
          <p:nvPr/>
        </p:nvSpPr>
        <p:spPr>
          <a:xfrm>
            <a:off x="7049332" y="2750196"/>
            <a:ext cx="1716401" cy="307777"/>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Weizen: 0,75t / m³</a:t>
            </a: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 name="Textfeld 9">
            <a:extLst>
              <a:ext uri="{FF2B5EF4-FFF2-40B4-BE49-F238E27FC236}">
                <a16:creationId xmlns:a16="http://schemas.microsoft.com/office/drawing/2014/main" id="{F944E72F-255F-02A5-232E-82CFEF22A23A}"/>
              </a:ext>
            </a:extLst>
          </p:cNvPr>
          <p:cNvSpPr txBox="1"/>
          <p:nvPr/>
        </p:nvSpPr>
        <p:spPr>
          <a:xfrm rot="20429983">
            <a:off x="6709684" y="1952023"/>
            <a:ext cx="2395698" cy="369332"/>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Schneidwerk?</a:t>
            </a: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7231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5450" y="85033"/>
            <a:ext cx="6118762" cy="347354"/>
          </a:xfrm>
        </p:spPr>
        <p:txBody>
          <a:bodyPr/>
          <a:lstStyle/>
          <a:p>
            <a:pPr algn="l"/>
            <a:r>
              <a:rPr lang="de-DE" sz="1800" dirty="0">
                <a:latin typeface="Arial" panose="020B0604020202020204" pitchFamily="34" charset="0"/>
                <a:cs typeface="Arial" panose="020B0604020202020204" pitchFamily="34" charset="0"/>
              </a:rPr>
              <a:t>Aufbau eines Mähdreschers - Reinigungssystem</a:t>
            </a:r>
          </a:p>
        </p:txBody>
      </p:sp>
      <p:pic>
        <p:nvPicPr>
          <p:cNvPr id="6146" name="Picture 2" descr="http://www.bs-wiki.de/mediawiki/images/Gebl%C3%A4se.jpg"/>
          <p:cNvPicPr>
            <a:picLocks noChangeAspect="1" noChangeArrowheads="1"/>
          </p:cNvPicPr>
          <p:nvPr/>
        </p:nvPicPr>
        <p:blipFill rotWithShape="1">
          <a:blip r:embed="rId3">
            <a:extLst>
              <a:ext uri="{28A0092B-C50C-407E-A947-70E740481C1C}">
                <a14:useLocalDpi xmlns:a14="http://schemas.microsoft.com/office/drawing/2010/main" val="0"/>
              </a:ext>
            </a:extLst>
          </a:blip>
          <a:srcRect l="616" t="967" r="744" b="1363"/>
          <a:stretch/>
        </p:blipFill>
        <p:spPr bwMode="auto">
          <a:xfrm>
            <a:off x="2305826" y="1449752"/>
            <a:ext cx="4728831" cy="207549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Gerader Verbinder 5"/>
          <p:cNvCxnSpPr/>
          <p:nvPr/>
        </p:nvCxnSpPr>
        <p:spPr bwMode="auto">
          <a:xfrm>
            <a:off x="2399490" y="1900756"/>
            <a:ext cx="414671" cy="59386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Gerader Verbinder 8"/>
          <p:cNvCxnSpPr/>
          <p:nvPr/>
        </p:nvCxnSpPr>
        <p:spPr bwMode="auto">
          <a:xfrm>
            <a:off x="5615295" y="2947043"/>
            <a:ext cx="603010" cy="49111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r Verbinder 9"/>
          <p:cNvCxnSpPr/>
          <p:nvPr/>
        </p:nvCxnSpPr>
        <p:spPr bwMode="auto">
          <a:xfrm flipH="1">
            <a:off x="6139456" y="1423218"/>
            <a:ext cx="554951" cy="128305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Gerader Verbinder 10"/>
          <p:cNvCxnSpPr/>
          <p:nvPr/>
        </p:nvCxnSpPr>
        <p:spPr bwMode="auto">
          <a:xfrm>
            <a:off x="5500796" y="1423218"/>
            <a:ext cx="106524" cy="1199941"/>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r Verbinder 11"/>
          <p:cNvCxnSpPr/>
          <p:nvPr/>
        </p:nvCxnSpPr>
        <p:spPr bwMode="auto">
          <a:xfrm>
            <a:off x="4369834" y="1788074"/>
            <a:ext cx="143973" cy="88973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r Verbinder 12"/>
          <p:cNvCxnSpPr/>
          <p:nvPr/>
        </p:nvCxnSpPr>
        <p:spPr bwMode="auto">
          <a:xfrm>
            <a:off x="3559527" y="2029299"/>
            <a:ext cx="344153" cy="52309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r Verbinder 13"/>
          <p:cNvCxnSpPr/>
          <p:nvPr/>
        </p:nvCxnSpPr>
        <p:spPr bwMode="auto">
          <a:xfrm>
            <a:off x="2880605" y="3043780"/>
            <a:ext cx="66399" cy="82290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rader Verbinder 14"/>
          <p:cNvCxnSpPr>
            <a:cxnSpLocks/>
            <a:endCxn id="26" idx="0"/>
          </p:cNvCxnSpPr>
          <p:nvPr/>
        </p:nvCxnSpPr>
        <p:spPr bwMode="auto">
          <a:xfrm flipH="1">
            <a:off x="4233154" y="3273233"/>
            <a:ext cx="193867" cy="59345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r Verbinder 15"/>
          <p:cNvCxnSpPr/>
          <p:nvPr/>
        </p:nvCxnSpPr>
        <p:spPr bwMode="auto">
          <a:xfrm>
            <a:off x="5154082" y="3358792"/>
            <a:ext cx="199562" cy="50769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feld 18"/>
          <p:cNvSpPr txBox="1"/>
          <p:nvPr/>
        </p:nvSpPr>
        <p:spPr>
          <a:xfrm>
            <a:off x="2690306" y="3869552"/>
            <a:ext cx="910032" cy="248209"/>
          </a:xfrm>
          <a:prstGeom prst="rect">
            <a:avLst/>
          </a:prstGeom>
          <a:noFill/>
        </p:spPr>
        <p:txBody>
          <a:bodyPr wrap="square" rtlCol="0">
            <a:spAutoFit/>
          </a:bodyPr>
          <a:lstStyle/>
          <a:p>
            <a:r>
              <a:rPr lang="de-DE" sz="1013" dirty="0"/>
              <a:t>Gebläse</a:t>
            </a:r>
          </a:p>
        </p:txBody>
      </p:sp>
      <p:sp>
        <p:nvSpPr>
          <p:cNvPr id="21" name="Textfeld 20"/>
          <p:cNvSpPr txBox="1"/>
          <p:nvPr/>
        </p:nvSpPr>
        <p:spPr>
          <a:xfrm>
            <a:off x="1594761" y="1675543"/>
            <a:ext cx="1475055" cy="248209"/>
          </a:xfrm>
          <a:prstGeom prst="rect">
            <a:avLst/>
          </a:prstGeom>
          <a:noFill/>
        </p:spPr>
        <p:txBody>
          <a:bodyPr wrap="square" rtlCol="0">
            <a:spAutoFit/>
          </a:bodyPr>
          <a:lstStyle/>
          <a:p>
            <a:r>
              <a:rPr lang="de-DE" sz="1013" dirty="0"/>
              <a:t>Vorbereitungsboden</a:t>
            </a:r>
          </a:p>
        </p:txBody>
      </p:sp>
      <p:sp>
        <p:nvSpPr>
          <p:cNvPr id="22" name="Textfeld 21"/>
          <p:cNvSpPr txBox="1"/>
          <p:nvPr/>
        </p:nvSpPr>
        <p:spPr>
          <a:xfrm>
            <a:off x="3093373" y="1675543"/>
            <a:ext cx="910032" cy="404085"/>
          </a:xfrm>
          <a:prstGeom prst="rect">
            <a:avLst/>
          </a:prstGeom>
          <a:noFill/>
        </p:spPr>
        <p:txBody>
          <a:bodyPr wrap="square" rtlCol="0">
            <a:spAutoFit/>
          </a:bodyPr>
          <a:lstStyle/>
          <a:p>
            <a:r>
              <a:rPr lang="de-DE" sz="1013" dirty="0"/>
              <a:t>1. belüftete Fallstufe</a:t>
            </a:r>
          </a:p>
        </p:txBody>
      </p:sp>
      <p:sp>
        <p:nvSpPr>
          <p:cNvPr id="23" name="Textfeld 22"/>
          <p:cNvSpPr txBox="1"/>
          <p:nvPr/>
        </p:nvSpPr>
        <p:spPr>
          <a:xfrm>
            <a:off x="3998500" y="1338210"/>
            <a:ext cx="910032" cy="404085"/>
          </a:xfrm>
          <a:prstGeom prst="rect">
            <a:avLst/>
          </a:prstGeom>
          <a:noFill/>
        </p:spPr>
        <p:txBody>
          <a:bodyPr wrap="square" rtlCol="0">
            <a:spAutoFit/>
          </a:bodyPr>
          <a:lstStyle/>
          <a:p>
            <a:r>
              <a:rPr lang="de-DE" sz="1013" dirty="0"/>
              <a:t>2. belüftete</a:t>
            </a:r>
          </a:p>
          <a:p>
            <a:r>
              <a:rPr lang="de-DE" sz="1013" dirty="0"/>
              <a:t>Fallstufe</a:t>
            </a:r>
          </a:p>
        </p:txBody>
      </p:sp>
      <p:sp>
        <p:nvSpPr>
          <p:cNvPr id="24" name="Textfeld 23"/>
          <p:cNvSpPr txBox="1"/>
          <p:nvPr/>
        </p:nvSpPr>
        <p:spPr>
          <a:xfrm>
            <a:off x="5924319" y="3422203"/>
            <a:ext cx="1139565" cy="404085"/>
          </a:xfrm>
          <a:prstGeom prst="rect">
            <a:avLst/>
          </a:prstGeom>
          <a:noFill/>
        </p:spPr>
        <p:txBody>
          <a:bodyPr wrap="square" rtlCol="0">
            <a:spAutoFit/>
          </a:bodyPr>
          <a:lstStyle/>
          <a:p>
            <a:r>
              <a:rPr lang="de-DE" sz="1013" dirty="0"/>
              <a:t>Rücklaufboden</a:t>
            </a:r>
          </a:p>
          <a:p>
            <a:r>
              <a:rPr lang="de-DE" sz="1013" dirty="0"/>
              <a:t>Korn</a:t>
            </a:r>
          </a:p>
        </p:txBody>
      </p:sp>
      <p:sp>
        <p:nvSpPr>
          <p:cNvPr id="25" name="Textfeld 24"/>
          <p:cNvSpPr txBox="1"/>
          <p:nvPr/>
        </p:nvSpPr>
        <p:spPr>
          <a:xfrm>
            <a:off x="5004310" y="3866487"/>
            <a:ext cx="1206020" cy="404085"/>
          </a:xfrm>
          <a:prstGeom prst="rect">
            <a:avLst/>
          </a:prstGeom>
          <a:noFill/>
        </p:spPr>
        <p:txBody>
          <a:bodyPr wrap="square" rtlCol="0">
            <a:spAutoFit/>
          </a:bodyPr>
          <a:lstStyle/>
          <a:p>
            <a:r>
              <a:rPr lang="de-DE" sz="1013" dirty="0"/>
              <a:t>Körnerschnecke</a:t>
            </a:r>
          </a:p>
          <a:p>
            <a:r>
              <a:rPr lang="de-DE" sz="1013" dirty="0" err="1"/>
              <a:t>Überkehr</a:t>
            </a:r>
            <a:endParaRPr lang="de-DE" sz="1013" dirty="0"/>
          </a:p>
        </p:txBody>
      </p:sp>
      <p:sp>
        <p:nvSpPr>
          <p:cNvPr id="26" name="Textfeld 25"/>
          <p:cNvSpPr txBox="1"/>
          <p:nvPr/>
        </p:nvSpPr>
        <p:spPr>
          <a:xfrm>
            <a:off x="3630144" y="3866689"/>
            <a:ext cx="1206019" cy="404085"/>
          </a:xfrm>
          <a:prstGeom prst="rect">
            <a:avLst/>
          </a:prstGeom>
          <a:noFill/>
        </p:spPr>
        <p:txBody>
          <a:bodyPr wrap="square" rtlCol="0">
            <a:spAutoFit/>
          </a:bodyPr>
          <a:lstStyle/>
          <a:p>
            <a:r>
              <a:rPr lang="de-DE" sz="1013" dirty="0"/>
              <a:t>Körnerschnecke</a:t>
            </a:r>
          </a:p>
          <a:p>
            <a:r>
              <a:rPr lang="de-DE" sz="1013" dirty="0" err="1"/>
              <a:t>Korntank</a:t>
            </a:r>
            <a:endParaRPr lang="de-DE" sz="1013" dirty="0"/>
          </a:p>
        </p:txBody>
      </p:sp>
      <p:sp>
        <p:nvSpPr>
          <p:cNvPr id="39" name="Textfeld 38"/>
          <p:cNvSpPr txBox="1"/>
          <p:nvPr/>
        </p:nvSpPr>
        <p:spPr>
          <a:xfrm>
            <a:off x="6407144" y="1183123"/>
            <a:ext cx="910032" cy="248209"/>
          </a:xfrm>
          <a:prstGeom prst="rect">
            <a:avLst/>
          </a:prstGeom>
          <a:noFill/>
        </p:spPr>
        <p:txBody>
          <a:bodyPr wrap="square" rtlCol="0">
            <a:spAutoFit/>
          </a:bodyPr>
          <a:lstStyle/>
          <a:p>
            <a:r>
              <a:rPr lang="de-DE" sz="1013" dirty="0"/>
              <a:t>Untersieb</a:t>
            </a:r>
          </a:p>
        </p:txBody>
      </p:sp>
      <p:sp>
        <p:nvSpPr>
          <p:cNvPr id="40" name="Textfeld 39"/>
          <p:cNvSpPr txBox="1"/>
          <p:nvPr/>
        </p:nvSpPr>
        <p:spPr>
          <a:xfrm>
            <a:off x="5154082" y="1166599"/>
            <a:ext cx="910032" cy="248209"/>
          </a:xfrm>
          <a:prstGeom prst="rect">
            <a:avLst/>
          </a:prstGeom>
          <a:noFill/>
        </p:spPr>
        <p:txBody>
          <a:bodyPr wrap="square" rtlCol="0">
            <a:spAutoFit/>
          </a:bodyPr>
          <a:lstStyle/>
          <a:p>
            <a:r>
              <a:rPr lang="de-DE" sz="1013" dirty="0" err="1"/>
              <a:t>Obersieb</a:t>
            </a:r>
            <a:endParaRPr lang="de-DE" sz="1013" dirty="0"/>
          </a:p>
        </p:txBody>
      </p:sp>
      <p:sp>
        <p:nvSpPr>
          <p:cNvPr id="43" name="Textfeld 42"/>
          <p:cNvSpPr txBox="1"/>
          <p:nvPr/>
        </p:nvSpPr>
        <p:spPr>
          <a:xfrm>
            <a:off x="6797569" y="3644803"/>
            <a:ext cx="1139565" cy="404085"/>
          </a:xfrm>
          <a:prstGeom prst="rect">
            <a:avLst/>
          </a:prstGeom>
          <a:noFill/>
        </p:spPr>
        <p:txBody>
          <a:bodyPr wrap="square" rtlCol="0">
            <a:spAutoFit/>
          </a:bodyPr>
          <a:lstStyle/>
          <a:p>
            <a:r>
              <a:rPr lang="de-DE" sz="1013" dirty="0"/>
              <a:t>Rücklaufboden</a:t>
            </a:r>
          </a:p>
          <a:p>
            <a:r>
              <a:rPr lang="de-DE" sz="1013" dirty="0" err="1"/>
              <a:t>Überkehr</a:t>
            </a:r>
            <a:endParaRPr lang="de-DE" sz="1013" dirty="0"/>
          </a:p>
        </p:txBody>
      </p:sp>
      <p:cxnSp>
        <p:nvCxnSpPr>
          <p:cNvPr id="46" name="Gerader Verbinder 45"/>
          <p:cNvCxnSpPr/>
          <p:nvPr/>
        </p:nvCxnSpPr>
        <p:spPr bwMode="auto">
          <a:xfrm>
            <a:off x="6210330" y="2918177"/>
            <a:ext cx="1106846" cy="73642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echteck 2"/>
          <p:cNvSpPr/>
          <p:nvPr/>
        </p:nvSpPr>
        <p:spPr>
          <a:xfrm>
            <a:off x="3083231" y="3575554"/>
            <a:ext cx="3429000" cy="161583"/>
          </a:xfrm>
          <a:prstGeom prst="rect">
            <a:avLst/>
          </a:prstGeom>
        </p:spPr>
        <p:txBody>
          <a:bodyPr>
            <a:spAutoFit/>
          </a:bodyPr>
          <a:lstStyle/>
          <a:p>
            <a:r>
              <a:rPr lang="de-DE" sz="450" dirty="0"/>
              <a:t>Abbildung 123: www.bs-wiki.de</a:t>
            </a:r>
          </a:p>
        </p:txBody>
      </p:sp>
    </p:spTree>
    <p:extLst>
      <p:ext uri="{BB962C8B-B14F-4D97-AF65-F5344CB8AC3E}">
        <p14:creationId xmlns:p14="http://schemas.microsoft.com/office/powerpoint/2010/main" val="401046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anim calcmode="lin" valueType="num">
                                      <p:cBhvr>
                                        <p:cTn id="37" dur="1000" fill="hold"/>
                                        <p:tgtEl>
                                          <p:spTgt spid="22"/>
                                        </p:tgtEl>
                                        <p:attrNameLst>
                                          <p:attrName>ppt_x</p:attrName>
                                        </p:attrNameLst>
                                      </p:cBhvr>
                                      <p:tavLst>
                                        <p:tav tm="0">
                                          <p:val>
                                            <p:strVal val="#ppt_x"/>
                                          </p:val>
                                        </p:tav>
                                        <p:tav tm="100000">
                                          <p:val>
                                            <p:strVal val="#ppt_x"/>
                                          </p:val>
                                        </p:tav>
                                      </p:tavLst>
                                    </p:anim>
                                    <p:anim calcmode="lin" valueType="num">
                                      <p:cBhvr>
                                        <p:cTn id="3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1000"/>
                                        <p:tgtEl>
                                          <p:spTgt spid="40"/>
                                        </p:tgtEl>
                                      </p:cBhvr>
                                    </p:animEffect>
                                    <p:anim calcmode="lin" valueType="num">
                                      <p:cBhvr>
                                        <p:cTn id="61" dur="1000" fill="hold"/>
                                        <p:tgtEl>
                                          <p:spTgt spid="40"/>
                                        </p:tgtEl>
                                        <p:attrNameLst>
                                          <p:attrName>ppt_x</p:attrName>
                                        </p:attrNameLst>
                                      </p:cBhvr>
                                      <p:tavLst>
                                        <p:tav tm="0">
                                          <p:val>
                                            <p:strVal val="#ppt_x"/>
                                          </p:val>
                                        </p:tav>
                                        <p:tav tm="100000">
                                          <p:val>
                                            <p:strVal val="#ppt_x"/>
                                          </p:val>
                                        </p:tav>
                                      </p:tavLst>
                                    </p:anim>
                                    <p:anim calcmode="lin" valueType="num">
                                      <p:cBhvr>
                                        <p:cTn id="6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1000"/>
                                        <p:tgtEl>
                                          <p:spTgt spid="10"/>
                                        </p:tgtEl>
                                      </p:cBhvr>
                                    </p:animEffect>
                                    <p:anim calcmode="lin" valueType="num">
                                      <p:cBhvr>
                                        <p:cTn id="68" dur="1000" fill="hold"/>
                                        <p:tgtEl>
                                          <p:spTgt spid="10"/>
                                        </p:tgtEl>
                                        <p:attrNameLst>
                                          <p:attrName>ppt_x</p:attrName>
                                        </p:attrNameLst>
                                      </p:cBhvr>
                                      <p:tavLst>
                                        <p:tav tm="0">
                                          <p:val>
                                            <p:strVal val="#ppt_x"/>
                                          </p:val>
                                        </p:tav>
                                        <p:tav tm="100000">
                                          <p:val>
                                            <p:strVal val="#ppt_x"/>
                                          </p:val>
                                        </p:tav>
                                      </p:tavLst>
                                    </p:anim>
                                    <p:anim calcmode="lin" valueType="num">
                                      <p:cBhvr>
                                        <p:cTn id="69" dur="1000" fill="hold"/>
                                        <p:tgtEl>
                                          <p:spTgt spid="10"/>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1000"/>
                                        <p:tgtEl>
                                          <p:spTgt spid="39"/>
                                        </p:tgtEl>
                                      </p:cBhvr>
                                    </p:animEffect>
                                    <p:anim calcmode="lin" valueType="num">
                                      <p:cBhvr>
                                        <p:cTn id="73" dur="1000" fill="hold"/>
                                        <p:tgtEl>
                                          <p:spTgt spid="39"/>
                                        </p:tgtEl>
                                        <p:attrNameLst>
                                          <p:attrName>ppt_x</p:attrName>
                                        </p:attrNameLst>
                                      </p:cBhvr>
                                      <p:tavLst>
                                        <p:tav tm="0">
                                          <p:val>
                                            <p:strVal val="#ppt_x"/>
                                          </p:val>
                                        </p:tav>
                                        <p:tav tm="100000">
                                          <p:val>
                                            <p:strVal val="#ppt_x"/>
                                          </p:val>
                                        </p:tav>
                                      </p:tavLst>
                                    </p:anim>
                                    <p:anim calcmode="lin" valueType="num">
                                      <p:cBhvr>
                                        <p:cTn id="7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fade">
                                      <p:cBhvr>
                                        <p:cTn id="84" dur="1000"/>
                                        <p:tgtEl>
                                          <p:spTgt spid="14"/>
                                        </p:tgtEl>
                                      </p:cBhvr>
                                    </p:animEffect>
                                    <p:anim calcmode="lin" valueType="num">
                                      <p:cBhvr>
                                        <p:cTn id="85" dur="1000" fill="hold"/>
                                        <p:tgtEl>
                                          <p:spTgt spid="14"/>
                                        </p:tgtEl>
                                        <p:attrNameLst>
                                          <p:attrName>ppt_x</p:attrName>
                                        </p:attrNameLst>
                                      </p:cBhvr>
                                      <p:tavLst>
                                        <p:tav tm="0">
                                          <p:val>
                                            <p:strVal val="#ppt_x"/>
                                          </p:val>
                                        </p:tav>
                                        <p:tav tm="100000">
                                          <p:val>
                                            <p:strVal val="#ppt_x"/>
                                          </p:val>
                                        </p:tav>
                                      </p:tavLst>
                                    </p:anim>
                                    <p:anim calcmode="lin" valueType="num">
                                      <p:cBhvr>
                                        <p:cTn id="8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1000"/>
                                        <p:tgtEl>
                                          <p:spTgt spid="26"/>
                                        </p:tgtEl>
                                      </p:cBhvr>
                                    </p:animEffect>
                                    <p:anim calcmode="lin" valueType="num">
                                      <p:cBhvr>
                                        <p:cTn id="92" dur="1000" fill="hold"/>
                                        <p:tgtEl>
                                          <p:spTgt spid="26"/>
                                        </p:tgtEl>
                                        <p:attrNameLst>
                                          <p:attrName>ppt_x</p:attrName>
                                        </p:attrNameLst>
                                      </p:cBhvr>
                                      <p:tavLst>
                                        <p:tav tm="0">
                                          <p:val>
                                            <p:strVal val="#ppt_x"/>
                                          </p:val>
                                        </p:tav>
                                        <p:tav tm="100000">
                                          <p:val>
                                            <p:strVal val="#ppt_x"/>
                                          </p:val>
                                        </p:tav>
                                      </p:tavLst>
                                    </p:anim>
                                    <p:anim calcmode="lin" valueType="num">
                                      <p:cBhvr>
                                        <p:cTn id="93" dur="1000" fill="hold"/>
                                        <p:tgtEl>
                                          <p:spTgt spid="26"/>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fade">
                                      <p:cBhvr>
                                        <p:cTn id="96" dur="1000"/>
                                        <p:tgtEl>
                                          <p:spTgt spid="15"/>
                                        </p:tgtEl>
                                      </p:cBhvr>
                                    </p:animEffect>
                                    <p:anim calcmode="lin" valueType="num">
                                      <p:cBhvr>
                                        <p:cTn id="97" dur="1000" fill="hold"/>
                                        <p:tgtEl>
                                          <p:spTgt spid="15"/>
                                        </p:tgtEl>
                                        <p:attrNameLst>
                                          <p:attrName>ppt_x</p:attrName>
                                        </p:attrNameLst>
                                      </p:cBhvr>
                                      <p:tavLst>
                                        <p:tav tm="0">
                                          <p:val>
                                            <p:strVal val="#ppt_x"/>
                                          </p:val>
                                        </p:tav>
                                        <p:tav tm="100000">
                                          <p:val>
                                            <p:strVal val="#ppt_x"/>
                                          </p:val>
                                        </p:tav>
                                      </p:tavLst>
                                    </p:anim>
                                    <p:anim calcmode="lin" valueType="num">
                                      <p:cBhvr>
                                        <p:cTn id="9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5"/>
                                        </p:tgtEl>
                                        <p:attrNameLst>
                                          <p:attrName>style.visibility</p:attrName>
                                        </p:attrNameLst>
                                      </p:cBhvr>
                                      <p:to>
                                        <p:strVal val="visible"/>
                                      </p:to>
                                    </p:set>
                                    <p:animEffect transition="in" filter="fade">
                                      <p:cBhvr>
                                        <p:cTn id="103" dur="1000"/>
                                        <p:tgtEl>
                                          <p:spTgt spid="25"/>
                                        </p:tgtEl>
                                      </p:cBhvr>
                                    </p:animEffect>
                                    <p:anim calcmode="lin" valueType="num">
                                      <p:cBhvr>
                                        <p:cTn id="104" dur="1000" fill="hold"/>
                                        <p:tgtEl>
                                          <p:spTgt spid="25"/>
                                        </p:tgtEl>
                                        <p:attrNameLst>
                                          <p:attrName>ppt_x</p:attrName>
                                        </p:attrNameLst>
                                      </p:cBhvr>
                                      <p:tavLst>
                                        <p:tav tm="0">
                                          <p:val>
                                            <p:strVal val="#ppt_x"/>
                                          </p:val>
                                        </p:tav>
                                        <p:tav tm="100000">
                                          <p:val>
                                            <p:strVal val="#ppt_x"/>
                                          </p:val>
                                        </p:tav>
                                      </p:tavLst>
                                    </p:anim>
                                    <p:anim calcmode="lin" valueType="num">
                                      <p:cBhvr>
                                        <p:cTn id="105" dur="1000" fill="hold"/>
                                        <p:tgtEl>
                                          <p:spTgt spid="25"/>
                                        </p:tgtEl>
                                        <p:attrNameLst>
                                          <p:attrName>ppt_y</p:attrName>
                                        </p:attrNameLst>
                                      </p:cBhvr>
                                      <p:tavLst>
                                        <p:tav tm="0">
                                          <p:val>
                                            <p:strVal val="#ppt_y+.1"/>
                                          </p:val>
                                        </p:tav>
                                        <p:tav tm="100000">
                                          <p:val>
                                            <p:strVal val="#ppt_y"/>
                                          </p:val>
                                        </p:tav>
                                      </p:tavLst>
                                    </p:anim>
                                  </p:childTnLst>
                                </p:cTn>
                              </p:par>
                              <p:par>
                                <p:cTn id="106" presetID="42" presetClass="entr" presetSubtype="0" fill="hold" nodeType="withEffect">
                                  <p:stCondLst>
                                    <p:cond delay="0"/>
                                  </p:stCondLst>
                                  <p:childTnLst>
                                    <p:set>
                                      <p:cBhvr>
                                        <p:cTn id="107" dur="1" fill="hold">
                                          <p:stCondLst>
                                            <p:cond delay="0"/>
                                          </p:stCondLst>
                                        </p:cTn>
                                        <p:tgtEl>
                                          <p:spTgt spid="16"/>
                                        </p:tgtEl>
                                        <p:attrNameLst>
                                          <p:attrName>style.visibility</p:attrName>
                                        </p:attrNameLst>
                                      </p:cBhvr>
                                      <p:to>
                                        <p:strVal val="visible"/>
                                      </p:to>
                                    </p:set>
                                    <p:animEffect transition="in" filter="fade">
                                      <p:cBhvr>
                                        <p:cTn id="108" dur="1000"/>
                                        <p:tgtEl>
                                          <p:spTgt spid="16"/>
                                        </p:tgtEl>
                                      </p:cBhvr>
                                    </p:animEffect>
                                    <p:anim calcmode="lin" valueType="num">
                                      <p:cBhvr>
                                        <p:cTn id="109" dur="1000" fill="hold"/>
                                        <p:tgtEl>
                                          <p:spTgt spid="16"/>
                                        </p:tgtEl>
                                        <p:attrNameLst>
                                          <p:attrName>ppt_x</p:attrName>
                                        </p:attrNameLst>
                                      </p:cBhvr>
                                      <p:tavLst>
                                        <p:tav tm="0">
                                          <p:val>
                                            <p:strVal val="#ppt_x"/>
                                          </p:val>
                                        </p:tav>
                                        <p:tav tm="100000">
                                          <p:val>
                                            <p:strVal val="#ppt_x"/>
                                          </p:val>
                                        </p:tav>
                                      </p:tavLst>
                                    </p:anim>
                                    <p:anim calcmode="lin" valueType="num">
                                      <p:cBhvr>
                                        <p:cTn id="11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1000"/>
                                        <p:tgtEl>
                                          <p:spTgt spid="24"/>
                                        </p:tgtEl>
                                      </p:cBhvr>
                                    </p:animEffect>
                                    <p:anim calcmode="lin" valueType="num">
                                      <p:cBhvr>
                                        <p:cTn id="116" dur="1000" fill="hold"/>
                                        <p:tgtEl>
                                          <p:spTgt spid="24"/>
                                        </p:tgtEl>
                                        <p:attrNameLst>
                                          <p:attrName>ppt_x</p:attrName>
                                        </p:attrNameLst>
                                      </p:cBhvr>
                                      <p:tavLst>
                                        <p:tav tm="0">
                                          <p:val>
                                            <p:strVal val="#ppt_x"/>
                                          </p:val>
                                        </p:tav>
                                        <p:tav tm="100000">
                                          <p:val>
                                            <p:strVal val="#ppt_x"/>
                                          </p:val>
                                        </p:tav>
                                      </p:tavLst>
                                    </p:anim>
                                    <p:anim calcmode="lin" valueType="num">
                                      <p:cBhvr>
                                        <p:cTn id="117" dur="1000" fill="hold"/>
                                        <p:tgtEl>
                                          <p:spTgt spid="24"/>
                                        </p:tgtEl>
                                        <p:attrNameLst>
                                          <p:attrName>ppt_y</p:attrName>
                                        </p:attrNameLst>
                                      </p:cBhvr>
                                      <p:tavLst>
                                        <p:tav tm="0">
                                          <p:val>
                                            <p:strVal val="#ppt_y+.1"/>
                                          </p:val>
                                        </p:tav>
                                        <p:tav tm="100000">
                                          <p:val>
                                            <p:strVal val="#ppt_y"/>
                                          </p:val>
                                        </p:tav>
                                      </p:tavLst>
                                    </p:anim>
                                  </p:childTnLst>
                                </p:cTn>
                              </p:par>
                              <p:par>
                                <p:cTn id="118" presetID="42" presetClass="entr" presetSubtype="0" fill="hold" nodeType="withEffect">
                                  <p:stCondLst>
                                    <p:cond delay="0"/>
                                  </p:stCondLst>
                                  <p:childTnLst>
                                    <p:set>
                                      <p:cBhvr>
                                        <p:cTn id="119" dur="1" fill="hold">
                                          <p:stCondLst>
                                            <p:cond delay="0"/>
                                          </p:stCondLst>
                                        </p:cTn>
                                        <p:tgtEl>
                                          <p:spTgt spid="9"/>
                                        </p:tgtEl>
                                        <p:attrNameLst>
                                          <p:attrName>style.visibility</p:attrName>
                                        </p:attrNameLst>
                                      </p:cBhvr>
                                      <p:to>
                                        <p:strVal val="visible"/>
                                      </p:to>
                                    </p:set>
                                    <p:animEffect transition="in" filter="fade">
                                      <p:cBhvr>
                                        <p:cTn id="120" dur="1000"/>
                                        <p:tgtEl>
                                          <p:spTgt spid="9"/>
                                        </p:tgtEl>
                                      </p:cBhvr>
                                    </p:animEffect>
                                    <p:anim calcmode="lin" valueType="num">
                                      <p:cBhvr>
                                        <p:cTn id="121" dur="1000" fill="hold"/>
                                        <p:tgtEl>
                                          <p:spTgt spid="9"/>
                                        </p:tgtEl>
                                        <p:attrNameLst>
                                          <p:attrName>ppt_x</p:attrName>
                                        </p:attrNameLst>
                                      </p:cBhvr>
                                      <p:tavLst>
                                        <p:tav tm="0">
                                          <p:val>
                                            <p:strVal val="#ppt_x"/>
                                          </p:val>
                                        </p:tav>
                                        <p:tav tm="100000">
                                          <p:val>
                                            <p:strVal val="#ppt_x"/>
                                          </p:val>
                                        </p:tav>
                                      </p:tavLst>
                                    </p:anim>
                                    <p:anim calcmode="lin" valueType="num">
                                      <p:cBhvr>
                                        <p:cTn id="1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43"/>
                                        </p:tgtEl>
                                        <p:attrNameLst>
                                          <p:attrName>style.visibility</p:attrName>
                                        </p:attrNameLst>
                                      </p:cBhvr>
                                      <p:to>
                                        <p:strVal val="visible"/>
                                      </p:to>
                                    </p:set>
                                    <p:animEffect transition="in" filter="fade">
                                      <p:cBhvr>
                                        <p:cTn id="127" dur="1000"/>
                                        <p:tgtEl>
                                          <p:spTgt spid="43"/>
                                        </p:tgtEl>
                                      </p:cBhvr>
                                    </p:animEffect>
                                    <p:anim calcmode="lin" valueType="num">
                                      <p:cBhvr>
                                        <p:cTn id="128" dur="1000" fill="hold"/>
                                        <p:tgtEl>
                                          <p:spTgt spid="43"/>
                                        </p:tgtEl>
                                        <p:attrNameLst>
                                          <p:attrName>ppt_x</p:attrName>
                                        </p:attrNameLst>
                                      </p:cBhvr>
                                      <p:tavLst>
                                        <p:tav tm="0">
                                          <p:val>
                                            <p:strVal val="#ppt_x"/>
                                          </p:val>
                                        </p:tav>
                                        <p:tav tm="100000">
                                          <p:val>
                                            <p:strVal val="#ppt_x"/>
                                          </p:val>
                                        </p:tav>
                                      </p:tavLst>
                                    </p:anim>
                                    <p:anim calcmode="lin" valueType="num">
                                      <p:cBhvr>
                                        <p:cTn id="129" dur="1000" fill="hold"/>
                                        <p:tgtEl>
                                          <p:spTgt spid="43"/>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46"/>
                                        </p:tgtEl>
                                        <p:attrNameLst>
                                          <p:attrName>style.visibility</p:attrName>
                                        </p:attrNameLst>
                                      </p:cBhvr>
                                      <p:to>
                                        <p:strVal val="visible"/>
                                      </p:to>
                                    </p:set>
                                    <p:animEffect transition="in" filter="fade">
                                      <p:cBhvr>
                                        <p:cTn id="132" dur="1000"/>
                                        <p:tgtEl>
                                          <p:spTgt spid="46"/>
                                        </p:tgtEl>
                                      </p:cBhvr>
                                    </p:animEffect>
                                    <p:anim calcmode="lin" valueType="num">
                                      <p:cBhvr>
                                        <p:cTn id="133" dur="1000" fill="hold"/>
                                        <p:tgtEl>
                                          <p:spTgt spid="46"/>
                                        </p:tgtEl>
                                        <p:attrNameLst>
                                          <p:attrName>ppt_x</p:attrName>
                                        </p:attrNameLst>
                                      </p:cBhvr>
                                      <p:tavLst>
                                        <p:tav tm="0">
                                          <p:val>
                                            <p:strVal val="#ppt_x"/>
                                          </p:val>
                                        </p:tav>
                                        <p:tav tm="100000">
                                          <p:val>
                                            <p:strVal val="#ppt_x"/>
                                          </p:val>
                                        </p:tav>
                                      </p:tavLst>
                                    </p:anim>
                                    <p:anim calcmode="lin" valueType="num">
                                      <p:cBhvr>
                                        <p:cTn id="13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P spid="24" grpId="0"/>
      <p:bldP spid="25" grpId="0"/>
      <p:bldP spid="26" grpId="0"/>
      <p:bldP spid="39" grpId="0"/>
      <p:bldP spid="40" grpId="0"/>
      <p:bldP spid="43"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 MF Beta paralevel "/>
          <p:cNvPicPr>
            <a:picLocks noChangeAspect="1" noChangeArrowheads="1"/>
          </p:cNvPicPr>
          <p:nvPr/>
        </p:nvPicPr>
        <p:blipFill rotWithShape="1">
          <a:blip r:embed="rId3">
            <a:extLst>
              <a:ext uri="{28A0092B-C50C-407E-A947-70E740481C1C}">
                <a14:useLocalDpi xmlns:a14="http://schemas.microsoft.com/office/drawing/2010/main" val="0"/>
              </a:ext>
            </a:extLst>
          </a:blip>
          <a:srcRect t="26015" b="16451"/>
          <a:stretch/>
        </p:blipFill>
        <p:spPr bwMode="auto">
          <a:xfrm>
            <a:off x="925439" y="1895301"/>
            <a:ext cx="4617328" cy="265656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162589" y="65663"/>
            <a:ext cx="6118762" cy="347354"/>
          </a:xfrm>
        </p:spPr>
        <p:txBody>
          <a:bodyPr/>
          <a:lstStyle/>
          <a:p>
            <a:pPr algn="l"/>
            <a:r>
              <a:rPr lang="de-DE" sz="1575" dirty="0"/>
              <a:t>Aufbau eines Mähdreschers - Fahrwerk</a:t>
            </a:r>
          </a:p>
        </p:txBody>
      </p:sp>
      <p:sp>
        <p:nvSpPr>
          <p:cNvPr id="6" name="Textfeld 5"/>
          <p:cNvSpPr txBox="1"/>
          <p:nvPr/>
        </p:nvSpPr>
        <p:spPr>
          <a:xfrm>
            <a:off x="162590" y="863590"/>
            <a:ext cx="8824836" cy="1708160"/>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Selbstnivellierender Hangausgleich des kompletten Mähdreschers für Seitenhänge bis zu 20 %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MF bietet ergänzend zum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ParaLevel</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noch eine „Integral</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Hinterachse“ an, diese ermöglicht Steigungen bis zu 30 % bzw. 10 % Gefälle</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um in waagerechter Position dreschen zu können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Der MF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ParaLevel</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verfügt serienmäßig über einen Allradantrieb</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John Deere -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Hillmaster</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Fendt/MF -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ParaLevel</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Claas – Montana</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New Holland -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Hillside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p:txBody>
      </p:sp>
      <p:pic>
        <p:nvPicPr>
          <p:cNvPr id="20484" name="Picture 4" descr=" MF Beta pli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9741" y="1198635"/>
            <a:ext cx="3374259" cy="3374259"/>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64082" y="413017"/>
            <a:ext cx="2614613"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Hangmähdrescher</a:t>
            </a:r>
          </a:p>
        </p:txBody>
      </p:sp>
      <p:pic>
        <p:nvPicPr>
          <p:cNvPr id="8" name="Grafik 7" descr="Filmstreifen Silhouette">
            <a:hlinkClick r:id="rId5"/>
            <a:extLst>
              <a:ext uri="{FF2B5EF4-FFF2-40B4-BE49-F238E27FC236}">
                <a16:creationId xmlns:a16="http://schemas.microsoft.com/office/drawing/2014/main" id="{48E30EC9-3589-3388-0195-1395A18408F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80962" y="159388"/>
            <a:ext cx="685800" cy="685800"/>
          </a:xfrm>
          <a:prstGeom prst="rect">
            <a:avLst/>
          </a:prstGeom>
        </p:spPr>
      </p:pic>
    </p:spTree>
    <p:extLst>
      <p:ext uri="{BB962C8B-B14F-4D97-AF65-F5344CB8AC3E}">
        <p14:creationId xmlns:p14="http://schemas.microsoft.com/office/powerpoint/2010/main" val="378513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fade">
                                      <p:cBhvr>
                                        <p:cTn id="12" dur="1000"/>
                                        <p:tgtEl>
                                          <p:spTgt spid="20482"/>
                                        </p:tgtEl>
                                      </p:cBhvr>
                                    </p:animEffect>
                                    <p:anim calcmode="lin" valueType="num">
                                      <p:cBhvr>
                                        <p:cTn id="13" dur="1000" fill="hold"/>
                                        <p:tgtEl>
                                          <p:spTgt spid="20482"/>
                                        </p:tgtEl>
                                        <p:attrNameLst>
                                          <p:attrName>ppt_x</p:attrName>
                                        </p:attrNameLst>
                                      </p:cBhvr>
                                      <p:tavLst>
                                        <p:tav tm="0">
                                          <p:val>
                                            <p:strVal val="#ppt_x"/>
                                          </p:val>
                                        </p:tav>
                                        <p:tav tm="100000">
                                          <p:val>
                                            <p:strVal val="#ppt_x"/>
                                          </p:val>
                                        </p:tav>
                                      </p:tavLst>
                                    </p:anim>
                                    <p:anim calcmode="lin" valueType="num">
                                      <p:cBhvr>
                                        <p:cTn id="14" dur="1000" fill="hold"/>
                                        <p:tgtEl>
                                          <p:spTgt spid="2048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484"/>
                                        </p:tgtEl>
                                        <p:attrNameLst>
                                          <p:attrName>style.visibility</p:attrName>
                                        </p:attrNameLst>
                                      </p:cBhvr>
                                      <p:to>
                                        <p:strVal val="visible"/>
                                      </p:to>
                                    </p:set>
                                    <p:animEffect transition="in" filter="fade">
                                      <p:cBhvr>
                                        <p:cTn id="17" dur="1000"/>
                                        <p:tgtEl>
                                          <p:spTgt spid="20484"/>
                                        </p:tgtEl>
                                      </p:cBhvr>
                                    </p:animEffect>
                                    <p:anim calcmode="lin" valueType="num">
                                      <p:cBhvr>
                                        <p:cTn id="18" dur="1000" fill="hold"/>
                                        <p:tgtEl>
                                          <p:spTgt spid="20484"/>
                                        </p:tgtEl>
                                        <p:attrNameLst>
                                          <p:attrName>ppt_x</p:attrName>
                                        </p:attrNameLst>
                                      </p:cBhvr>
                                      <p:tavLst>
                                        <p:tav tm="0">
                                          <p:val>
                                            <p:strVal val="#ppt_x"/>
                                          </p:val>
                                        </p:tav>
                                        <p:tav tm="100000">
                                          <p:val>
                                            <p:strVal val="#ppt_x"/>
                                          </p:val>
                                        </p:tav>
                                      </p:tavLst>
                                    </p:anim>
                                    <p:anim calcmode="lin" valueType="num">
                                      <p:cBhvr>
                                        <p:cTn id="19" dur="1000" fill="hold"/>
                                        <p:tgtEl>
                                          <p:spTgt spid="2048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0330" y="29503"/>
            <a:ext cx="6118762" cy="347354"/>
          </a:xfrm>
        </p:spPr>
        <p:txBody>
          <a:bodyPr/>
          <a:lstStyle/>
          <a:p>
            <a:pPr algn="l"/>
            <a:r>
              <a:rPr lang="de-DE" sz="1575" dirty="0"/>
              <a:t>Aufbau eines Mähdreschers - Fahrwerk</a:t>
            </a:r>
          </a:p>
        </p:txBody>
      </p:sp>
      <p:pic>
        <p:nvPicPr>
          <p:cNvPr id="22530" name="Picture 2" descr="http://www.masseyferguson.de/images/Harvesting/mfbeta_paralevel-1.jpg"/>
          <p:cNvPicPr>
            <a:picLocks noChangeAspect="1" noChangeArrowheads="1"/>
          </p:cNvPicPr>
          <p:nvPr/>
        </p:nvPicPr>
        <p:blipFill rotWithShape="1">
          <a:blip r:embed="rId3">
            <a:extLst>
              <a:ext uri="{28A0092B-C50C-407E-A947-70E740481C1C}">
                <a14:useLocalDpi xmlns:a14="http://schemas.microsoft.com/office/drawing/2010/main" val="0"/>
              </a:ext>
            </a:extLst>
          </a:blip>
          <a:srcRect t="12586" b="18361"/>
          <a:stretch/>
        </p:blipFill>
        <p:spPr bwMode="auto">
          <a:xfrm>
            <a:off x="4066500" y="0"/>
            <a:ext cx="3558173" cy="2457012"/>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6"/>
          <p:cNvSpPr/>
          <p:nvPr/>
        </p:nvSpPr>
        <p:spPr>
          <a:xfrm>
            <a:off x="3340154" y="2406010"/>
            <a:ext cx="1452693"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162: www.masseyferguson.de</a:t>
            </a:r>
          </a:p>
        </p:txBody>
      </p:sp>
      <p:sp>
        <p:nvSpPr>
          <p:cNvPr id="9" name="Textfeld 8"/>
          <p:cNvSpPr txBox="1"/>
          <p:nvPr/>
        </p:nvSpPr>
        <p:spPr>
          <a:xfrm>
            <a:off x="168376" y="426721"/>
            <a:ext cx="2614613"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Hangmähdrescher</a:t>
            </a:r>
          </a:p>
        </p:txBody>
      </p:sp>
      <p:sp>
        <p:nvSpPr>
          <p:cNvPr id="12" name="Untertitel 2">
            <a:extLst>
              <a:ext uri="{FF2B5EF4-FFF2-40B4-BE49-F238E27FC236}">
                <a16:creationId xmlns:a16="http://schemas.microsoft.com/office/drawing/2014/main" id="{6FE177C4-97E2-7C3A-F7D2-E561D5E42E4F}"/>
              </a:ext>
            </a:extLst>
          </p:cNvPr>
          <p:cNvSpPr txBox="1">
            <a:spLocks/>
          </p:cNvSpPr>
          <p:nvPr/>
        </p:nvSpPr>
        <p:spPr bwMode="auto">
          <a:xfrm>
            <a:off x="4848883" y="3090559"/>
            <a:ext cx="2970798" cy="1683876"/>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68580" tIns="34290" rIns="68580" bIns="3429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marL="0" marR="0" lvl="0" indent="0" algn="l" defTabSz="342892" rtl="0" eaLnBrk="1" fontAlgn="base" latinLnBrk="0" hangingPunct="1">
              <a:lnSpc>
                <a:spcPct val="100000"/>
              </a:lnSpc>
              <a:spcBef>
                <a:spcPct val="20000"/>
              </a:spcBef>
              <a:spcAft>
                <a:spcPct val="0"/>
              </a:spcAft>
              <a:buClr>
                <a:srgbClr val="92D050"/>
              </a:buClr>
              <a:buSzTx/>
              <a:buFont typeface="Arial Unicode MS" pitchFamily="34" charset="-128"/>
              <a:buNone/>
              <a:tabLst/>
              <a:defRPr/>
            </a:pPr>
            <a:r>
              <a:rPr kumimoji="0" lang="de-DE" sz="1350" b="1" i="0" u="none" strike="noStrike" kern="1200" cap="none" spc="0" normalizeH="0" baseline="0" noProof="0" dirty="0">
                <a:ln>
                  <a:noFill/>
                </a:ln>
                <a:solidFill>
                  <a:srgbClr val="000000"/>
                </a:solidFill>
                <a:effectLst/>
                <a:uLnTx/>
                <a:uFillTx/>
                <a:latin typeface="Calibri"/>
                <a:ea typeface="+mn-ea"/>
                <a:cs typeface="+mn-cs"/>
              </a:rPr>
              <a:t>Nachteile:</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350" b="0" i="0" u="none" strike="noStrike" kern="1200" cap="none" spc="0" normalizeH="0" baseline="0" noProof="0" dirty="0">
                <a:ln>
                  <a:noFill/>
                </a:ln>
                <a:solidFill>
                  <a:srgbClr val="000000"/>
                </a:solidFill>
                <a:effectLst/>
                <a:uLnTx/>
                <a:uFillTx/>
                <a:latin typeface="Calibri"/>
                <a:ea typeface="+mn-ea"/>
                <a:cs typeface="+mn-cs"/>
              </a:rPr>
              <a:t>Stroh wird am Hang nicht mehr gut verteilt, da der Drescher nicht mehr in Hangneigung steht</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350" b="0" i="0" u="none" strike="noStrike" kern="1200" cap="none" spc="0" normalizeH="0" baseline="0" noProof="0" dirty="0">
                <a:ln>
                  <a:noFill/>
                </a:ln>
                <a:solidFill>
                  <a:srgbClr val="000000"/>
                </a:solidFill>
                <a:effectLst/>
                <a:uLnTx/>
                <a:uFillTx/>
                <a:latin typeface="Calibri"/>
                <a:ea typeface="+mn-ea"/>
                <a:cs typeface="+mn-cs"/>
              </a:rPr>
              <a:t>Aufwendige Technik – hohe Anschaffungskosten</a:t>
            </a:r>
          </a:p>
        </p:txBody>
      </p:sp>
      <p:sp>
        <p:nvSpPr>
          <p:cNvPr id="13" name="Untertitel 2">
            <a:extLst>
              <a:ext uri="{FF2B5EF4-FFF2-40B4-BE49-F238E27FC236}">
                <a16:creationId xmlns:a16="http://schemas.microsoft.com/office/drawing/2014/main" id="{6848D80B-6BB0-4E1B-6C7D-D6E34A29BD90}"/>
              </a:ext>
            </a:extLst>
          </p:cNvPr>
          <p:cNvSpPr>
            <a:spLocks noGrp="1"/>
          </p:cNvSpPr>
          <p:nvPr>
            <p:ph type="subTitle" idx="1"/>
          </p:nvPr>
        </p:nvSpPr>
        <p:spPr>
          <a:xfrm>
            <a:off x="1211319" y="3090559"/>
            <a:ext cx="3082218" cy="1676084"/>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b="1" dirty="0"/>
              <a:t>Vorteile:</a:t>
            </a:r>
          </a:p>
          <a:p>
            <a:pPr marL="214313" indent="-214313" algn="l">
              <a:buClr>
                <a:srgbClr val="92D050"/>
              </a:buClr>
              <a:buFont typeface="Wingdings" panose="05000000000000000000" pitchFamily="2" charset="2"/>
              <a:buChar char="Ø"/>
            </a:pPr>
            <a:r>
              <a:rPr lang="de-DE" dirty="0"/>
              <a:t>Hohe Leistung auch am Hang</a:t>
            </a:r>
          </a:p>
          <a:p>
            <a:pPr marL="214313" indent="-214313" algn="l">
              <a:buClr>
                <a:srgbClr val="92D050"/>
              </a:buClr>
              <a:buFont typeface="Wingdings" panose="05000000000000000000" pitchFamily="2" charset="2"/>
              <a:buChar char="Ø"/>
            </a:pPr>
            <a:r>
              <a:rPr lang="de-DE" dirty="0"/>
              <a:t>Geringe Verluste am Seitenhang</a:t>
            </a:r>
          </a:p>
          <a:p>
            <a:pPr marL="214313" indent="-214313" algn="l">
              <a:buClr>
                <a:srgbClr val="92D050"/>
              </a:buClr>
              <a:buFont typeface="Wingdings" panose="05000000000000000000" pitchFamily="2" charset="2"/>
              <a:buChar char="Ø"/>
            </a:pPr>
            <a:r>
              <a:rPr lang="de-DE" dirty="0"/>
              <a:t>Fahrer sitzt gerade</a:t>
            </a:r>
          </a:p>
          <a:p>
            <a:pPr marL="214313" indent="-214313" algn="l">
              <a:buClr>
                <a:srgbClr val="92D050"/>
              </a:buClr>
              <a:buFont typeface="Wingdings" panose="05000000000000000000" pitchFamily="2" charset="2"/>
              <a:buChar char="Ø"/>
            </a:pPr>
            <a:r>
              <a:rPr lang="de-DE" dirty="0"/>
              <a:t>Fahrer kann sich auf seine eigentliche Arbeit, das Dreschen, konzentrieren</a:t>
            </a:r>
          </a:p>
        </p:txBody>
      </p:sp>
      <p:sp>
        <p:nvSpPr>
          <p:cNvPr id="14" name="Rechteck: abgerundete Ecken 13">
            <a:extLst>
              <a:ext uri="{FF2B5EF4-FFF2-40B4-BE49-F238E27FC236}">
                <a16:creationId xmlns:a16="http://schemas.microsoft.com/office/drawing/2014/main" id="{B53ACCEF-CC65-1251-4E5B-95FF1A879A8E}"/>
              </a:ext>
            </a:extLst>
          </p:cNvPr>
          <p:cNvSpPr/>
          <p:nvPr/>
        </p:nvSpPr>
        <p:spPr bwMode="auto">
          <a:xfrm>
            <a:off x="2394863" y="2998434"/>
            <a:ext cx="3343275" cy="473866"/>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pic>
        <p:nvPicPr>
          <p:cNvPr id="15" name="Grafik 14" descr="Übertragen mit einfarbiger Füllung">
            <a:extLst>
              <a:ext uri="{FF2B5EF4-FFF2-40B4-BE49-F238E27FC236}">
                <a16:creationId xmlns:a16="http://schemas.microsoft.com/office/drawing/2014/main" id="{1B1C9461-682E-E322-403A-61586ED6A54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11893" y="3649219"/>
            <a:ext cx="514541" cy="514541"/>
          </a:xfrm>
          <a:prstGeom prst="rect">
            <a:avLst/>
          </a:prstGeom>
        </p:spPr>
      </p:pic>
      <p:pic>
        <p:nvPicPr>
          <p:cNvPr id="16" name="Grafik 15" descr="Daumen runter mit einfarbiger Füllung">
            <a:extLst>
              <a:ext uri="{FF2B5EF4-FFF2-40B4-BE49-F238E27FC236}">
                <a16:creationId xmlns:a16="http://schemas.microsoft.com/office/drawing/2014/main" id="{820D2F32-1525-A023-3C3F-B7B58321EFC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64339" y="2379887"/>
            <a:ext cx="685800" cy="685800"/>
          </a:xfrm>
          <a:prstGeom prst="rect">
            <a:avLst/>
          </a:prstGeom>
        </p:spPr>
      </p:pic>
      <p:pic>
        <p:nvPicPr>
          <p:cNvPr id="17" name="Grafik 16" descr="Daumen hoch-Zeichen mit einfarbiger Füllung">
            <a:extLst>
              <a:ext uri="{FF2B5EF4-FFF2-40B4-BE49-F238E27FC236}">
                <a16:creationId xmlns:a16="http://schemas.microsoft.com/office/drawing/2014/main" id="{CEB7E995-A48D-2ECA-F6F7-D9D73452D7E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17868" y="2360279"/>
            <a:ext cx="685800" cy="685800"/>
          </a:xfrm>
          <a:prstGeom prst="rect">
            <a:avLst/>
          </a:prstGeom>
        </p:spPr>
      </p:pic>
    </p:spTree>
    <p:extLst>
      <p:ext uri="{BB962C8B-B14F-4D97-AF65-F5344CB8AC3E}">
        <p14:creationId xmlns:p14="http://schemas.microsoft.com/office/powerpoint/2010/main" val="295193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1000"/>
                                        <p:tgtEl>
                                          <p:spTgt spid="13">
                                            <p:txEl>
                                              <p:pRg st="0" end="0"/>
                                            </p:txEl>
                                          </p:spTgt>
                                        </p:tgtEl>
                                      </p:cBhvr>
                                    </p:animEffect>
                                    <p:anim calcmode="lin" valueType="num">
                                      <p:cBhvr>
                                        <p:cTn id="2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Effect transition="in" filter="fade">
                                      <p:cBhvr>
                                        <p:cTn id="31" dur="1000"/>
                                        <p:tgtEl>
                                          <p:spTgt spid="13">
                                            <p:txEl>
                                              <p:pRg st="1" end="1"/>
                                            </p:txEl>
                                          </p:spTgt>
                                        </p:tgtEl>
                                      </p:cBhvr>
                                    </p:animEffect>
                                    <p:anim calcmode="lin" valueType="num">
                                      <p:cBhvr>
                                        <p:cTn id="32"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3">
                                            <p:txEl>
                                              <p:pRg st="2" end="2"/>
                                            </p:txEl>
                                          </p:spTgt>
                                        </p:tgtEl>
                                        <p:attrNameLst>
                                          <p:attrName>style.visibility</p:attrName>
                                        </p:attrNameLst>
                                      </p:cBhvr>
                                      <p:to>
                                        <p:strVal val="visible"/>
                                      </p:to>
                                    </p:set>
                                    <p:animEffect transition="in" filter="fade">
                                      <p:cBhvr>
                                        <p:cTn id="36" dur="1000"/>
                                        <p:tgtEl>
                                          <p:spTgt spid="13">
                                            <p:txEl>
                                              <p:pRg st="2" end="2"/>
                                            </p:txEl>
                                          </p:spTgt>
                                        </p:tgtEl>
                                      </p:cBhvr>
                                    </p:animEffect>
                                    <p:anim calcmode="lin" valueType="num">
                                      <p:cBhvr>
                                        <p:cTn id="3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3">
                                            <p:txEl>
                                              <p:pRg st="3" end="3"/>
                                            </p:txEl>
                                          </p:spTgt>
                                        </p:tgtEl>
                                        <p:attrNameLst>
                                          <p:attrName>style.visibility</p:attrName>
                                        </p:attrNameLst>
                                      </p:cBhvr>
                                      <p:to>
                                        <p:strVal val="visible"/>
                                      </p:to>
                                    </p:set>
                                    <p:animEffect transition="in" filter="fade">
                                      <p:cBhvr>
                                        <p:cTn id="41" dur="1000"/>
                                        <p:tgtEl>
                                          <p:spTgt spid="13">
                                            <p:txEl>
                                              <p:pRg st="3" end="3"/>
                                            </p:txEl>
                                          </p:spTgt>
                                        </p:tgtEl>
                                      </p:cBhvr>
                                    </p:animEffect>
                                    <p:anim calcmode="lin" valueType="num">
                                      <p:cBhvr>
                                        <p:cTn id="4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xEl>
                                              <p:pRg st="4" end="4"/>
                                            </p:txEl>
                                          </p:spTgt>
                                        </p:tgtEl>
                                        <p:attrNameLst>
                                          <p:attrName>style.visibility</p:attrName>
                                        </p:attrNameLst>
                                      </p:cBhvr>
                                      <p:to>
                                        <p:strVal val="visible"/>
                                      </p:to>
                                    </p:set>
                                    <p:animEffect transition="in" filter="fade">
                                      <p:cBhvr>
                                        <p:cTn id="46" dur="1000"/>
                                        <p:tgtEl>
                                          <p:spTgt spid="13">
                                            <p:txEl>
                                              <p:pRg st="4" end="4"/>
                                            </p:txEl>
                                          </p:spTgt>
                                        </p:tgtEl>
                                      </p:cBhvr>
                                    </p:animEffect>
                                    <p:anim calcmode="lin" valueType="num">
                                      <p:cBhvr>
                                        <p:cTn id="47"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2">
                                            <p:txEl>
                                              <p:pRg st="0" end="0"/>
                                            </p:txEl>
                                          </p:spTgt>
                                        </p:tgtEl>
                                        <p:attrNameLst>
                                          <p:attrName>style.visibility</p:attrName>
                                        </p:attrNameLst>
                                      </p:cBhvr>
                                      <p:to>
                                        <p:strVal val="visible"/>
                                      </p:to>
                                    </p:set>
                                    <p:animEffect transition="in" filter="fade">
                                      <p:cBhvr>
                                        <p:cTn id="53" dur="1000"/>
                                        <p:tgtEl>
                                          <p:spTgt spid="12">
                                            <p:txEl>
                                              <p:pRg st="0" end="0"/>
                                            </p:txEl>
                                          </p:spTgt>
                                        </p:tgtEl>
                                      </p:cBhvr>
                                    </p:animEffect>
                                    <p:anim calcmode="lin" valueType="num">
                                      <p:cBhvr>
                                        <p:cTn id="5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2">
                                            <p:txEl>
                                              <p:pRg st="1" end="1"/>
                                            </p:txEl>
                                          </p:spTgt>
                                        </p:tgtEl>
                                        <p:attrNameLst>
                                          <p:attrName>style.visibility</p:attrName>
                                        </p:attrNameLst>
                                      </p:cBhvr>
                                      <p:to>
                                        <p:strVal val="visible"/>
                                      </p:to>
                                    </p:set>
                                    <p:animEffect transition="in" filter="fade">
                                      <p:cBhvr>
                                        <p:cTn id="58" dur="1000"/>
                                        <p:tgtEl>
                                          <p:spTgt spid="12">
                                            <p:txEl>
                                              <p:pRg st="1" end="1"/>
                                            </p:txEl>
                                          </p:spTgt>
                                        </p:tgtEl>
                                      </p:cBhvr>
                                    </p:animEffect>
                                    <p:anim calcmode="lin" valueType="num">
                                      <p:cBhvr>
                                        <p:cTn id="59"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60"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2">
                                            <p:txEl>
                                              <p:pRg st="2" end="2"/>
                                            </p:txEl>
                                          </p:spTgt>
                                        </p:tgtEl>
                                        <p:attrNameLst>
                                          <p:attrName>style.visibility</p:attrName>
                                        </p:attrNameLst>
                                      </p:cBhvr>
                                      <p:to>
                                        <p:strVal val="visible"/>
                                      </p:to>
                                    </p:set>
                                    <p:animEffect transition="in" filter="fade">
                                      <p:cBhvr>
                                        <p:cTn id="63" dur="1000"/>
                                        <p:tgtEl>
                                          <p:spTgt spid="12">
                                            <p:txEl>
                                              <p:pRg st="2" end="2"/>
                                            </p:txEl>
                                          </p:spTgt>
                                        </p:tgtEl>
                                      </p:cBhvr>
                                    </p:animEffect>
                                    <p:anim calcmode="lin" valueType="num">
                                      <p:cBhvr>
                                        <p:cTn id="64"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62FE732D-A2B5-20D1-2A2E-566430197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292" y="992144"/>
            <a:ext cx="6858000" cy="3858371"/>
          </a:xfrm>
          <a:prstGeom prst="rect">
            <a:avLst/>
          </a:prstGeom>
        </p:spPr>
      </p:pic>
      <p:sp>
        <p:nvSpPr>
          <p:cNvPr id="2" name="Titel 1"/>
          <p:cNvSpPr>
            <a:spLocks noGrp="1"/>
          </p:cNvSpPr>
          <p:nvPr>
            <p:ph type="ctrTitle"/>
          </p:nvPr>
        </p:nvSpPr>
        <p:spPr>
          <a:xfrm>
            <a:off x="1548000" y="270000"/>
            <a:ext cx="6118762" cy="347354"/>
          </a:xfrm>
        </p:spPr>
        <p:txBody>
          <a:bodyPr/>
          <a:lstStyle/>
          <a:p>
            <a:pPr algn="l"/>
            <a:r>
              <a:rPr lang="de-DE" sz="1575" dirty="0"/>
              <a:t>Aufbau eines Mähdreschers - Bedienzentrale</a:t>
            </a:r>
          </a:p>
        </p:txBody>
      </p:sp>
      <p:sp>
        <p:nvSpPr>
          <p:cNvPr id="3" name="Ellipse 2"/>
          <p:cNvSpPr/>
          <p:nvPr/>
        </p:nvSpPr>
        <p:spPr bwMode="auto">
          <a:xfrm>
            <a:off x="3170256" y="1492180"/>
            <a:ext cx="1318845" cy="1258556"/>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itchFamily="34" charset="0"/>
              <a:ea typeface="+mn-ea"/>
              <a:cs typeface="+mn-cs"/>
            </a:endParaRPr>
          </a:p>
        </p:txBody>
      </p:sp>
      <p:sp>
        <p:nvSpPr>
          <p:cNvPr id="11" name="Textfeld 10">
            <a:extLst>
              <a:ext uri="{FF2B5EF4-FFF2-40B4-BE49-F238E27FC236}">
                <a16:creationId xmlns:a16="http://schemas.microsoft.com/office/drawing/2014/main" id="{DA843599-67E6-E492-5061-695A155DC875}"/>
              </a:ext>
            </a:extLst>
          </p:cNvPr>
          <p:cNvSpPr txBox="1"/>
          <p:nvPr/>
        </p:nvSpPr>
        <p:spPr>
          <a:xfrm>
            <a:off x="1974151" y="4151356"/>
            <a:ext cx="3749291" cy="16158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a:ea typeface="ＭＳ Ｐゴシック"/>
                <a:cs typeface="Arial"/>
              </a:rPr>
              <a:t>Abbildung 37: www.claas.de</a:t>
            </a:r>
          </a:p>
        </p:txBody>
      </p:sp>
    </p:spTree>
    <p:extLst>
      <p:ext uri="{BB962C8B-B14F-4D97-AF65-F5344CB8AC3E}">
        <p14:creationId xmlns:p14="http://schemas.microsoft.com/office/powerpoint/2010/main" val="344961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DF79CB34-3DB2-7C1A-7983-B5252A254B4B}"/>
              </a:ext>
            </a:extLst>
          </p:cNvPr>
          <p:cNvSpPr txBox="1"/>
          <p:nvPr/>
        </p:nvSpPr>
        <p:spPr>
          <a:xfrm>
            <a:off x="1376951" y="2811143"/>
            <a:ext cx="5762240" cy="2077492"/>
          </a:xfrm>
          <a:prstGeom prst="rect">
            <a:avLst/>
          </a:prstGeom>
          <a:noFill/>
        </p:spPr>
        <p:txBody>
          <a:bodyPr wrap="square">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Staub-, lärm-, hitzegedämmt mit Klimaautomatik</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Bedienarmlehne mit Multifunktionsgriff</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Touchscreen-Farbmonitor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GPS-Lenksystem</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Großzügige Fensterfläche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Arbeitsscheinwerfer für den Einsatz bei Nacht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Gefederter, klimatisierter Fahrersitz</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Kühlfach, Beifahrersitz, Multimediasystem</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Kamera Strohhaube/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Abtankrohr</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Zugmaul</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3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 name="Titel 1"/>
          <p:cNvSpPr>
            <a:spLocks noGrp="1"/>
          </p:cNvSpPr>
          <p:nvPr>
            <p:ph type="ctrTitle"/>
          </p:nvPr>
        </p:nvSpPr>
        <p:spPr>
          <a:xfrm>
            <a:off x="170137" y="89178"/>
            <a:ext cx="6118762" cy="347354"/>
          </a:xfrm>
        </p:spPr>
        <p:txBody>
          <a:bodyPr/>
          <a:lstStyle/>
          <a:p>
            <a:pPr algn="l"/>
            <a:r>
              <a:rPr lang="de-DE" sz="1575" dirty="0"/>
              <a:t>Aufbau eines Mähdreschers - Bedienzentrale</a:t>
            </a:r>
          </a:p>
        </p:txBody>
      </p:sp>
      <p:sp>
        <p:nvSpPr>
          <p:cNvPr id="3" name="Rechteck 2"/>
          <p:cNvSpPr/>
          <p:nvPr/>
        </p:nvSpPr>
        <p:spPr>
          <a:xfrm>
            <a:off x="3630906" y="2311135"/>
            <a:ext cx="1571625"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164: www. flm.profi.de</a:t>
            </a:r>
          </a:p>
        </p:txBody>
      </p:sp>
      <p:sp>
        <p:nvSpPr>
          <p:cNvPr id="7" name="Rechteck 6"/>
          <p:cNvSpPr/>
          <p:nvPr/>
        </p:nvSpPr>
        <p:spPr>
          <a:xfrm>
            <a:off x="1376951" y="2317293"/>
            <a:ext cx="1251920"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163: www.claas.de</a:t>
            </a:r>
          </a:p>
        </p:txBody>
      </p:sp>
      <p:sp>
        <p:nvSpPr>
          <p:cNvPr id="8" name="Rechteck 7"/>
          <p:cNvSpPr/>
          <p:nvPr/>
        </p:nvSpPr>
        <p:spPr>
          <a:xfrm>
            <a:off x="5652622" y="2274580"/>
            <a:ext cx="1414463"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165:www.agrarheute.com</a:t>
            </a:r>
          </a:p>
        </p:txBody>
      </p:sp>
      <p:pic>
        <p:nvPicPr>
          <p:cNvPr id="1026" name="Picture 2" descr="John Deere X9: Der Mähdrescher im Test | agrarheute.com">
            <a:extLst>
              <a:ext uri="{FF2B5EF4-FFF2-40B4-BE49-F238E27FC236}">
                <a16:creationId xmlns:a16="http://schemas.microsoft.com/office/drawing/2014/main" id="{DE1D31C1-912E-201E-0DF6-598C7F7DDA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3679" y="719654"/>
            <a:ext cx="2287274" cy="15252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ON 700 HRC - Mähdrescher | CLAAS">
            <a:extLst>
              <a:ext uri="{FF2B5EF4-FFF2-40B4-BE49-F238E27FC236}">
                <a16:creationId xmlns:a16="http://schemas.microsoft.com/office/drawing/2014/main" id="{DCCBCB0D-2300-AF5C-4E4A-25AE7C155D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307" y="719653"/>
            <a:ext cx="2064210" cy="15481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ähdrescher New Holland CR 9.80 Revelation: Viel Leistung, wenig  Einstellerei">
            <a:extLst>
              <a:ext uri="{FF2B5EF4-FFF2-40B4-BE49-F238E27FC236}">
                <a16:creationId xmlns:a16="http://schemas.microsoft.com/office/drawing/2014/main" id="{9882C094-B073-4E46-3717-DF4A849C29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48518" y="719654"/>
            <a:ext cx="2125162" cy="1525246"/>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descr="Ein Bild, das Autoteile, Auto, rot, Platane Flugzeug Hobel enthält.&#10;&#10;Automatisch generierte Beschreibung">
            <a:extLst>
              <a:ext uri="{FF2B5EF4-FFF2-40B4-BE49-F238E27FC236}">
                <a16:creationId xmlns:a16="http://schemas.microsoft.com/office/drawing/2014/main" id="{27BD7048-CC55-2CCA-5AA2-6C6E566363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1322" y="2458906"/>
            <a:ext cx="2443357" cy="1974842"/>
          </a:xfrm>
          <a:prstGeom prst="rect">
            <a:avLst/>
          </a:prstGeom>
        </p:spPr>
      </p:pic>
    </p:spTree>
    <p:extLst>
      <p:ext uri="{BB962C8B-B14F-4D97-AF65-F5344CB8AC3E}">
        <p14:creationId xmlns:p14="http://schemas.microsoft.com/office/powerpoint/2010/main" val="126667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1000"/>
                                        <p:tgtEl>
                                          <p:spTgt spid="1026"/>
                                        </p:tgtEl>
                                      </p:cBhvr>
                                    </p:animEffect>
                                    <p:anim calcmode="lin" valueType="num">
                                      <p:cBhvr>
                                        <p:cTn id="28" dur="1000" fill="hold"/>
                                        <p:tgtEl>
                                          <p:spTgt spid="1026"/>
                                        </p:tgtEl>
                                        <p:attrNameLst>
                                          <p:attrName>ppt_x</p:attrName>
                                        </p:attrNameLst>
                                      </p:cBhvr>
                                      <p:tavLst>
                                        <p:tav tm="0">
                                          <p:val>
                                            <p:strVal val="#ppt_x"/>
                                          </p:val>
                                        </p:tav>
                                        <p:tav tm="100000">
                                          <p:val>
                                            <p:strVal val="#ppt_x"/>
                                          </p:val>
                                        </p:tav>
                                      </p:tavLst>
                                    </p:anim>
                                    <p:anim calcmode="lin" valueType="num">
                                      <p:cBhvr>
                                        <p:cTn id="29" dur="1000" fill="hold"/>
                                        <p:tgtEl>
                                          <p:spTgt spid="10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07715" y="87682"/>
            <a:ext cx="6118762" cy="347354"/>
          </a:xfrm>
        </p:spPr>
        <p:txBody>
          <a:bodyPr/>
          <a:lstStyle/>
          <a:p>
            <a:pPr algn="l"/>
            <a:r>
              <a:rPr lang="de-DE" sz="1575" dirty="0"/>
              <a:t>Aufbau eines Mähdreschers - Bedienzentrale</a:t>
            </a:r>
          </a:p>
        </p:txBody>
      </p:sp>
      <p:pic>
        <p:nvPicPr>
          <p:cNvPr id="9" name="Grafik 8">
            <a:extLst>
              <a:ext uri="{FF2B5EF4-FFF2-40B4-BE49-F238E27FC236}">
                <a16:creationId xmlns:a16="http://schemas.microsoft.com/office/drawing/2014/main" id="{F9D4B0B7-C24A-2501-E473-C7B51AF312F7}"/>
              </a:ext>
            </a:extLst>
          </p:cNvPr>
          <p:cNvPicPr>
            <a:picLocks noChangeAspect="1"/>
          </p:cNvPicPr>
          <p:nvPr/>
        </p:nvPicPr>
        <p:blipFill rotWithShape="1">
          <a:blip r:embed="rId3"/>
          <a:srcRect l="60312" t="32874" r="21260" b="50000"/>
          <a:stretch/>
        </p:blipFill>
        <p:spPr>
          <a:xfrm>
            <a:off x="4932948" y="3117288"/>
            <a:ext cx="3292728" cy="1641693"/>
          </a:xfrm>
          <a:prstGeom prst="rect">
            <a:avLst/>
          </a:prstGeom>
        </p:spPr>
      </p:pic>
      <p:pic>
        <p:nvPicPr>
          <p:cNvPr id="12" name="Grafik 11">
            <a:extLst>
              <a:ext uri="{FF2B5EF4-FFF2-40B4-BE49-F238E27FC236}">
                <a16:creationId xmlns:a16="http://schemas.microsoft.com/office/drawing/2014/main" id="{6E1E6DD9-2EF4-599C-7716-D7977F51C5ED}"/>
              </a:ext>
            </a:extLst>
          </p:cNvPr>
          <p:cNvPicPr>
            <a:picLocks noChangeAspect="1"/>
          </p:cNvPicPr>
          <p:nvPr/>
        </p:nvPicPr>
        <p:blipFill rotWithShape="1">
          <a:blip r:embed="rId3"/>
          <a:srcRect l="60915" t="53301" r="21208" b="28969"/>
          <a:stretch/>
        </p:blipFill>
        <p:spPr>
          <a:xfrm>
            <a:off x="4932948" y="888286"/>
            <a:ext cx="3432420" cy="1804437"/>
          </a:xfrm>
          <a:prstGeom prst="rect">
            <a:avLst/>
          </a:prstGeom>
        </p:spPr>
      </p:pic>
      <p:sp>
        <p:nvSpPr>
          <p:cNvPr id="16" name="Textfeld 15">
            <a:extLst>
              <a:ext uri="{FF2B5EF4-FFF2-40B4-BE49-F238E27FC236}">
                <a16:creationId xmlns:a16="http://schemas.microsoft.com/office/drawing/2014/main" id="{496A7FFD-12A8-335F-01C4-F949A0E6EE2E}"/>
              </a:ext>
            </a:extLst>
          </p:cNvPr>
          <p:cNvSpPr txBox="1"/>
          <p:nvPr/>
        </p:nvSpPr>
        <p:spPr>
          <a:xfrm>
            <a:off x="1306666" y="3536902"/>
            <a:ext cx="3015303" cy="1223412"/>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 Dreschtrommeldrehzahl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2 Dreschkorbabstand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3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Gebläsedrehzahl</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4 Obersieböffnung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5 Untersieböffnung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6 Rotordrehzahl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7 Rotorklappen</a:t>
            </a:r>
          </a:p>
        </p:txBody>
      </p:sp>
      <p:sp>
        <p:nvSpPr>
          <p:cNvPr id="18" name="Textfeld 17">
            <a:extLst>
              <a:ext uri="{FF2B5EF4-FFF2-40B4-BE49-F238E27FC236}">
                <a16:creationId xmlns:a16="http://schemas.microsoft.com/office/drawing/2014/main" id="{F485516A-F23C-02E6-121B-7621D676504F}"/>
              </a:ext>
            </a:extLst>
          </p:cNvPr>
          <p:cNvSpPr txBox="1"/>
          <p:nvPr/>
        </p:nvSpPr>
        <p:spPr>
          <a:xfrm>
            <a:off x="1199385" y="924380"/>
            <a:ext cx="5781919" cy="2192908"/>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 Fahrgeschwindigkeit / Fahrtrichtung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2 Vorsatzgerät: Schnitthöhe / Auflagedruck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3 Vorsatzgerät: Schnitthöhenvorwahl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4 Vorsatzgerät: manuelles Heben und Senken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5 Haspeleinstellung für Schneidwerke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6 Vorsatz: Stopp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7 Favoritenwahl hoch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8 Favoritenwahl runter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9 Favoritenmanagement öffnen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10 Lenksystem aktivieren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11 Korntankentleerung ein / aus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12 Korntankauslaufrohr aus- / einschwenken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13 Menüabhängiger Wippenschalter / Veränderung der Werte im Favoritenmanagement</a:t>
            </a:r>
          </a:p>
        </p:txBody>
      </p:sp>
      <p:sp>
        <p:nvSpPr>
          <p:cNvPr id="19" name="Textfeld 18">
            <a:extLst>
              <a:ext uri="{FF2B5EF4-FFF2-40B4-BE49-F238E27FC236}">
                <a16:creationId xmlns:a16="http://schemas.microsoft.com/office/drawing/2014/main" id="{1ECE3FA9-E1EA-A65C-74E6-C7DF2EDEFDDD}"/>
              </a:ext>
            </a:extLst>
          </p:cNvPr>
          <p:cNvSpPr txBox="1"/>
          <p:nvPr/>
        </p:nvSpPr>
        <p:spPr>
          <a:xfrm>
            <a:off x="317762" y="471130"/>
            <a:ext cx="8008414"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Bedienung der wichtigsten Funktionen am Beispiel eines Claas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Lexion</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p:txBody>
      </p:sp>
      <p:sp>
        <p:nvSpPr>
          <p:cNvPr id="21" name="Textfeld 20">
            <a:extLst>
              <a:ext uri="{FF2B5EF4-FFF2-40B4-BE49-F238E27FC236}">
                <a16:creationId xmlns:a16="http://schemas.microsoft.com/office/drawing/2014/main" id="{B9F67E16-6A09-FBA5-EE2E-99754F619B10}"/>
              </a:ext>
            </a:extLst>
          </p:cNvPr>
          <p:cNvSpPr txBox="1"/>
          <p:nvPr/>
        </p:nvSpPr>
        <p:spPr>
          <a:xfrm>
            <a:off x="4932948" y="2692724"/>
            <a:ext cx="2617996"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167: www.claas.de</a:t>
            </a:r>
          </a:p>
        </p:txBody>
      </p:sp>
      <p:sp>
        <p:nvSpPr>
          <p:cNvPr id="3" name="Textfeld 2">
            <a:extLst>
              <a:ext uri="{FF2B5EF4-FFF2-40B4-BE49-F238E27FC236}">
                <a16:creationId xmlns:a16="http://schemas.microsoft.com/office/drawing/2014/main" id="{60815183-230D-09C8-9DD7-616A11099179}"/>
              </a:ext>
            </a:extLst>
          </p:cNvPr>
          <p:cNvSpPr txBox="1"/>
          <p:nvPr/>
        </p:nvSpPr>
        <p:spPr>
          <a:xfrm>
            <a:off x="0" y="3205773"/>
            <a:ext cx="5977218" cy="64633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Schnellzugriffstasten für die wichtigsten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Funktionen: </a:t>
            </a:r>
          </a:p>
        </p:txBody>
      </p:sp>
    </p:spTree>
    <p:extLst>
      <p:ext uri="{BB962C8B-B14F-4D97-AF65-F5344CB8AC3E}">
        <p14:creationId xmlns:p14="http://schemas.microsoft.com/office/powerpoint/2010/main" val="354813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1"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605" y="179762"/>
            <a:ext cx="6118762" cy="347354"/>
          </a:xfrm>
        </p:spPr>
        <p:txBody>
          <a:bodyPr/>
          <a:lstStyle/>
          <a:p>
            <a:pPr algn="l"/>
            <a:r>
              <a:rPr lang="de-DE" sz="1575" dirty="0"/>
              <a:t>Aufbau eines Mähdreschers - Bedienzentrale</a:t>
            </a:r>
          </a:p>
        </p:txBody>
      </p:sp>
      <p:pic>
        <p:nvPicPr>
          <p:cNvPr id="4098" name="Picture 2" descr="5 Fendt IDEAL">
            <a:extLst>
              <a:ext uri="{FF2B5EF4-FFF2-40B4-BE49-F238E27FC236}">
                <a16:creationId xmlns:a16="http://schemas.microsoft.com/office/drawing/2014/main" id="{86715B2A-C06B-0DB8-B519-AB739B3EFC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8001" y="1043877"/>
            <a:ext cx="2710721" cy="18085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endt Ideal 10T: Das ist der einzige Mähdrescher mit Joystick-Lenkung |  agrarheute.com">
            <a:extLst>
              <a:ext uri="{FF2B5EF4-FFF2-40B4-BE49-F238E27FC236}">
                <a16:creationId xmlns:a16="http://schemas.microsoft.com/office/drawing/2014/main" id="{1245A922-F526-E925-7D47-8AF995555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153" y="1043877"/>
            <a:ext cx="2710721" cy="180874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enkrad leb wohl">
            <a:extLst>
              <a:ext uri="{FF2B5EF4-FFF2-40B4-BE49-F238E27FC236}">
                <a16:creationId xmlns:a16="http://schemas.microsoft.com/office/drawing/2014/main" id="{508382A5-8CE2-C49D-E420-ED4BA42231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0536" y="3138714"/>
            <a:ext cx="1557338" cy="14358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B7A0BAA2-C070-4F0F-D5E9-EFB49471A3D1}"/>
              </a:ext>
            </a:extLst>
          </p:cNvPr>
          <p:cNvSpPr txBox="1"/>
          <p:nvPr/>
        </p:nvSpPr>
        <p:spPr>
          <a:xfrm>
            <a:off x="395605" y="579362"/>
            <a:ext cx="6095813"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Fendt Ideal-Drive </a:t>
            </a:r>
          </a:p>
        </p:txBody>
      </p:sp>
      <p:sp>
        <p:nvSpPr>
          <p:cNvPr id="12" name="Textfeld 11">
            <a:extLst>
              <a:ext uri="{FF2B5EF4-FFF2-40B4-BE49-F238E27FC236}">
                <a16:creationId xmlns:a16="http://schemas.microsoft.com/office/drawing/2014/main" id="{EB4C3FAE-8EF9-5BC2-4653-801F96CBF873}"/>
              </a:ext>
            </a:extLst>
          </p:cNvPr>
          <p:cNvSpPr txBox="1"/>
          <p:nvPr/>
        </p:nvSpPr>
        <p:spPr>
          <a:xfrm>
            <a:off x="1548000" y="2986502"/>
            <a:ext cx="4009838" cy="198515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Problem:</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Lenkrad und Lenksäule beeinträchtigen die Sicht auf den Einzug und den Schrägförderer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Lösung Ideal-Drive: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Lenkrad und Lenksäule entfallen, Mähdrescher wird über einen Joystick in der linken Armlehne gesteuert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Freie Sicht auf das Schneidwerk und den Einzug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Joystick besitzt Tasten für Blinker, Licht, Hupe und Spurführung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Muskeltätigkeit des Fahrers wird um bis zu 65 % verringert</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4" name="Textfeld 13">
            <a:extLst>
              <a:ext uri="{FF2B5EF4-FFF2-40B4-BE49-F238E27FC236}">
                <a16:creationId xmlns:a16="http://schemas.microsoft.com/office/drawing/2014/main" id="{1DA6759A-96FA-5A18-9E12-77F3546BD8CD}"/>
              </a:ext>
            </a:extLst>
          </p:cNvPr>
          <p:cNvSpPr txBox="1"/>
          <p:nvPr/>
        </p:nvSpPr>
        <p:spPr>
          <a:xfrm>
            <a:off x="1548001" y="2852437"/>
            <a:ext cx="2710721"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169:  www.fendt.com</a:t>
            </a:r>
          </a:p>
        </p:txBody>
      </p:sp>
      <p:sp>
        <p:nvSpPr>
          <p:cNvPr id="16" name="Textfeld 15">
            <a:extLst>
              <a:ext uri="{FF2B5EF4-FFF2-40B4-BE49-F238E27FC236}">
                <a16:creationId xmlns:a16="http://schemas.microsoft.com/office/drawing/2014/main" id="{33FC8799-C773-FC13-7D3F-3384CA8E5B50}"/>
              </a:ext>
            </a:extLst>
          </p:cNvPr>
          <p:cNvSpPr txBox="1"/>
          <p:nvPr/>
        </p:nvSpPr>
        <p:spPr>
          <a:xfrm>
            <a:off x="4667153" y="2852437"/>
            <a:ext cx="2710721"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170: www.agrarheute.com</a:t>
            </a:r>
          </a:p>
        </p:txBody>
      </p:sp>
      <p:pic>
        <p:nvPicPr>
          <p:cNvPr id="19" name="Grafik 18" descr="Filmstreifen Silhouette">
            <a:hlinkClick r:id="rId6"/>
            <a:extLst>
              <a:ext uri="{FF2B5EF4-FFF2-40B4-BE49-F238E27FC236}">
                <a16:creationId xmlns:a16="http://schemas.microsoft.com/office/drawing/2014/main" id="{D3053410-E767-7ED1-CB80-67983E113B2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34974" y="179762"/>
            <a:ext cx="685800" cy="685800"/>
          </a:xfrm>
          <a:prstGeom prst="rect">
            <a:avLst/>
          </a:prstGeom>
        </p:spPr>
      </p:pic>
    </p:spTree>
    <p:extLst>
      <p:ext uri="{BB962C8B-B14F-4D97-AF65-F5344CB8AC3E}">
        <p14:creationId xmlns:p14="http://schemas.microsoft.com/office/powerpoint/2010/main" val="123084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fade">
                                      <p:cBhvr>
                                        <p:cTn id="17" dur="1000"/>
                                        <p:tgtEl>
                                          <p:spTgt spid="4100"/>
                                        </p:tgtEl>
                                      </p:cBhvr>
                                    </p:animEffect>
                                    <p:anim calcmode="lin" valueType="num">
                                      <p:cBhvr>
                                        <p:cTn id="18" dur="1000" fill="hold"/>
                                        <p:tgtEl>
                                          <p:spTgt spid="4100"/>
                                        </p:tgtEl>
                                        <p:attrNameLst>
                                          <p:attrName>ppt_x</p:attrName>
                                        </p:attrNameLst>
                                      </p:cBhvr>
                                      <p:tavLst>
                                        <p:tav tm="0">
                                          <p:val>
                                            <p:strVal val="#ppt_x"/>
                                          </p:val>
                                        </p:tav>
                                        <p:tav tm="100000">
                                          <p:val>
                                            <p:strVal val="#ppt_x"/>
                                          </p:val>
                                        </p:tav>
                                      </p:tavLst>
                                    </p:anim>
                                    <p:anim calcmode="lin" valueType="num">
                                      <p:cBhvr>
                                        <p:cTn id="19" dur="1000" fill="hold"/>
                                        <p:tgtEl>
                                          <p:spTgt spid="410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102"/>
                                        </p:tgtEl>
                                        <p:attrNameLst>
                                          <p:attrName>style.visibility</p:attrName>
                                        </p:attrNameLst>
                                      </p:cBhvr>
                                      <p:to>
                                        <p:strVal val="visible"/>
                                      </p:to>
                                    </p:set>
                                    <p:animEffect transition="in" filter="fade">
                                      <p:cBhvr>
                                        <p:cTn id="27" dur="1000"/>
                                        <p:tgtEl>
                                          <p:spTgt spid="4102"/>
                                        </p:tgtEl>
                                      </p:cBhvr>
                                    </p:animEffect>
                                    <p:anim calcmode="lin" valueType="num">
                                      <p:cBhvr>
                                        <p:cTn id="28" dur="1000" fill="hold"/>
                                        <p:tgtEl>
                                          <p:spTgt spid="4102"/>
                                        </p:tgtEl>
                                        <p:attrNameLst>
                                          <p:attrName>ppt_x</p:attrName>
                                        </p:attrNameLst>
                                      </p:cBhvr>
                                      <p:tavLst>
                                        <p:tav tm="0">
                                          <p:val>
                                            <p:strVal val="#ppt_x"/>
                                          </p:val>
                                        </p:tav>
                                        <p:tav tm="100000">
                                          <p:val>
                                            <p:strVal val="#ppt_x"/>
                                          </p:val>
                                        </p:tav>
                                      </p:tavLst>
                                    </p:anim>
                                    <p:anim calcmode="lin" valueType="num">
                                      <p:cBhvr>
                                        <p:cTn id="29"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1000"/>
                                        <p:tgtEl>
                                          <p:spTgt spid="12">
                                            <p:txEl>
                                              <p:pRg st="0" end="0"/>
                                            </p:txEl>
                                          </p:spTgt>
                                        </p:tgtEl>
                                      </p:cBhvr>
                                    </p:animEffect>
                                    <p:anim calcmode="lin" valueType="num">
                                      <p:cBhvr>
                                        <p:cTn id="3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2">
                                            <p:txEl>
                                              <p:pRg st="1" end="1"/>
                                            </p:txEl>
                                          </p:spTgt>
                                        </p:tgtEl>
                                        <p:attrNameLst>
                                          <p:attrName>style.visibility</p:attrName>
                                        </p:attrNameLst>
                                      </p:cBhvr>
                                      <p:to>
                                        <p:strVal val="visible"/>
                                      </p:to>
                                    </p:set>
                                    <p:animEffect transition="in" filter="fade">
                                      <p:cBhvr>
                                        <p:cTn id="39" dur="1000"/>
                                        <p:tgtEl>
                                          <p:spTgt spid="12">
                                            <p:txEl>
                                              <p:pRg st="1" end="1"/>
                                            </p:txEl>
                                          </p:spTgt>
                                        </p:tgtEl>
                                      </p:cBhvr>
                                    </p:animEffect>
                                    <p:anim calcmode="lin" valueType="num">
                                      <p:cBhvr>
                                        <p:cTn id="40"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2">
                                            <p:txEl>
                                              <p:pRg st="2" end="2"/>
                                            </p:txEl>
                                          </p:spTgt>
                                        </p:tgtEl>
                                        <p:attrNameLst>
                                          <p:attrName>style.visibility</p:attrName>
                                        </p:attrNameLst>
                                      </p:cBhvr>
                                      <p:to>
                                        <p:strVal val="visible"/>
                                      </p:to>
                                    </p:set>
                                    <p:animEffect transition="in" filter="fade">
                                      <p:cBhvr>
                                        <p:cTn id="46" dur="1000"/>
                                        <p:tgtEl>
                                          <p:spTgt spid="12">
                                            <p:txEl>
                                              <p:pRg st="2" end="2"/>
                                            </p:txEl>
                                          </p:spTgt>
                                        </p:tgtEl>
                                      </p:cBhvr>
                                    </p:animEffect>
                                    <p:anim calcmode="lin" valueType="num">
                                      <p:cBhvr>
                                        <p:cTn id="47"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48"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2">
                                            <p:txEl>
                                              <p:pRg st="3" end="3"/>
                                            </p:txEl>
                                          </p:spTgt>
                                        </p:tgtEl>
                                        <p:attrNameLst>
                                          <p:attrName>style.visibility</p:attrName>
                                        </p:attrNameLst>
                                      </p:cBhvr>
                                      <p:to>
                                        <p:strVal val="visible"/>
                                      </p:to>
                                    </p:set>
                                    <p:animEffect transition="in" filter="fade">
                                      <p:cBhvr>
                                        <p:cTn id="51" dur="1000"/>
                                        <p:tgtEl>
                                          <p:spTgt spid="12">
                                            <p:txEl>
                                              <p:pRg st="3" end="3"/>
                                            </p:txEl>
                                          </p:spTgt>
                                        </p:tgtEl>
                                      </p:cBhvr>
                                    </p:animEffect>
                                    <p:anim calcmode="lin" valueType="num">
                                      <p:cBhvr>
                                        <p:cTn id="5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53"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2">
                                            <p:txEl>
                                              <p:pRg st="4" end="4"/>
                                            </p:txEl>
                                          </p:spTgt>
                                        </p:tgtEl>
                                        <p:attrNameLst>
                                          <p:attrName>style.visibility</p:attrName>
                                        </p:attrNameLst>
                                      </p:cBhvr>
                                      <p:to>
                                        <p:strVal val="visible"/>
                                      </p:to>
                                    </p:set>
                                    <p:animEffect transition="in" filter="fade">
                                      <p:cBhvr>
                                        <p:cTn id="56" dur="1000"/>
                                        <p:tgtEl>
                                          <p:spTgt spid="12">
                                            <p:txEl>
                                              <p:pRg st="4" end="4"/>
                                            </p:txEl>
                                          </p:spTgt>
                                        </p:tgtEl>
                                      </p:cBhvr>
                                    </p:animEffect>
                                    <p:anim calcmode="lin" valueType="num">
                                      <p:cBhvr>
                                        <p:cTn id="57"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2">
                                            <p:txEl>
                                              <p:pRg st="5" end="5"/>
                                            </p:txEl>
                                          </p:spTgt>
                                        </p:tgtEl>
                                        <p:attrNameLst>
                                          <p:attrName>style.visibility</p:attrName>
                                        </p:attrNameLst>
                                      </p:cBhvr>
                                      <p:to>
                                        <p:strVal val="visible"/>
                                      </p:to>
                                    </p:set>
                                    <p:animEffect transition="in" filter="fade">
                                      <p:cBhvr>
                                        <p:cTn id="61" dur="1000"/>
                                        <p:tgtEl>
                                          <p:spTgt spid="12">
                                            <p:txEl>
                                              <p:pRg st="5" end="5"/>
                                            </p:txEl>
                                          </p:spTgt>
                                        </p:tgtEl>
                                      </p:cBhvr>
                                    </p:animEffect>
                                    <p:anim calcmode="lin" valueType="num">
                                      <p:cBhvr>
                                        <p:cTn id="62"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63" dur="1000" fill="hold"/>
                                        <p:tgtEl>
                                          <p:spTgt spid="12">
                                            <p:txEl>
                                              <p:pRg st="5" end="5"/>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2">
                                            <p:txEl>
                                              <p:pRg st="6" end="6"/>
                                            </p:txEl>
                                          </p:spTgt>
                                        </p:tgtEl>
                                        <p:attrNameLst>
                                          <p:attrName>style.visibility</p:attrName>
                                        </p:attrNameLst>
                                      </p:cBhvr>
                                      <p:to>
                                        <p:strVal val="visible"/>
                                      </p:to>
                                    </p:set>
                                    <p:animEffect transition="in" filter="fade">
                                      <p:cBhvr>
                                        <p:cTn id="66" dur="1000"/>
                                        <p:tgtEl>
                                          <p:spTgt spid="12">
                                            <p:txEl>
                                              <p:pRg st="6" end="6"/>
                                            </p:txEl>
                                          </p:spTgt>
                                        </p:tgtEl>
                                      </p:cBhvr>
                                    </p:animEffect>
                                    <p:anim calcmode="lin" valueType="num">
                                      <p:cBhvr>
                                        <p:cTn id="67"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68"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45293" y="115516"/>
            <a:ext cx="6118762" cy="347354"/>
          </a:xfrm>
        </p:spPr>
        <p:txBody>
          <a:bodyPr/>
          <a:lstStyle/>
          <a:p>
            <a:pPr algn="l"/>
            <a:r>
              <a:rPr lang="de-DE" sz="1575" dirty="0"/>
              <a:t>Aufbau eines Mähdreschers - Bedienzentrale</a:t>
            </a:r>
            <a:endParaRPr lang="de-DE" sz="1575" dirty="0">
              <a:solidFill>
                <a:srgbClr val="FF0000"/>
              </a:solidFill>
            </a:endParaRPr>
          </a:p>
        </p:txBody>
      </p:sp>
      <p:sp>
        <p:nvSpPr>
          <p:cNvPr id="7" name="Textfeld 6"/>
          <p:cNvSpPr txBox="1"/>
          <p:nvPr/>
        </p:nvSpPr>
        <p:spPr>
          <a:xfrm>
            <a:off x="325423" y="462870"/>
            <a:ext cx="4731384"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Claas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Cemos</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Automatic</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p:txBody>
      </p:sp>
      <p:sp>
        <p:nvSpPr>
          <p:cNvPr id="3" name="Textfeld 2">
            <a:extLst>
              <a:ext uri="{FF2B5EF4-FFF2-40B4-BE49-F238E27FC236}">
                <a16:creationId xmlns:a16="http://schemas.microsoft.com/office/drawing/2014/main" id="{D31C4D99-E753-DA1D-5281-8C9098169FD8}"/>
              </a:ext>
            </a:extLst>
          </p:cNvPr>
          <p:cNvSpPr txBox="1"/>
          <p:nvPr/>
        </p:nvSpPr>
        <p:spPr>
          <a:xfrm>
            <a:off x="245293" y="929697"/>
            <a:ext cx="8165934" cy="210057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Besteht aus 8 Funktionen die frei nach Wunsch konfiguriert werden können</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Cemos</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Auto Header (Automatische Schneidwerkseinstellung)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Cemos</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Dialog (schlägt Verbesserungen vor)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Auto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Crop</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Flow (erkennt Lastspitzen)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Auto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Slope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(steuert Gebläse Drehzahl in Abhängigkeit der Längsneigung)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Cruis</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Pilot (regelt das Tempo)</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Cemos</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Auto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Cleaning</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(reguliert automatisch die Reinigung)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Cemos</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Auto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Threshing</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(reguliert automatisch das Dreschwerk)</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Cemos</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Auto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Seperation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(optimiert in Hybridmähdreschern die Sekundärabscheidung)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2050" name="Picture 2">
            <a:extLst>
              <a:ext uri="{FF2B5EF4-FFF2-40B4-BE49-F238E27FC236}">
                <a16:creationId xmlns:a16="http://schemas.microsoft.com/office/drawing/2014/main" id="{A78CABFC-73DB-3CD5-D876-B076290E4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676" y="2891508"/>
            <a:ext cx="3189305" cy="1789122"/>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27B05C6E-432F-DED1-0E14-ABB31445139D}"/>
              </a:ext>
            </a:extLst>
          </p:cNvPr>
          <p:cNvPicPr>
            <a:picLocks noChangeAspect="1"/>
          </p:cNvPicPr>
          <p:nvPr/>
        </p:nvPicPr>
        <p:blipFill rotWithShape="1">
          <a:blip r:embed="rId4"/>
          <a:srcRect l="20389" t="39096" r="42039" b="12945"/>
          <a:stretch/>
        </p:blipFill>
        <p:spPr>
          <a:xfrm>
            <a:off x="5056807" y="1503266"/>
            <a:ext cx="4516119" cy="3092434"/>
          </a:xfrm>
          <a:prstGeom prst="rect">
            <a:avLst/>
          </a:prstGeom>
        </p:spPr>
      </p:pic>
    </p:spTree>
    <p:extLst>
      <p:ext uri="{BB962C8B-B14F-4D97-AF65-F5344CB8AC3E}">
        <p14:creationId xmlns:p14="http://schemas.microsoft.com/office/powerpoint/2010/main" val="338210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51628" y="178624"/>
            <a:ext cx="6118762" cy="347354"/>
          </a:xfrm>
        </p:spPr>
        <p:txBody>
          <a:bodyPr/>
          <a:lstStyle/>
          <a:p>
            <a:pPr algn="l"/>
            <a:r>
              <a:rPr lang="de-DE" sz="1575" dirty="0"/>
              <a:t>Aufbau eines Mähdreschers - Bedienzentrale</a:t>
            </a:r>
            <a:endParaRPr lang="de-DE" sz="1575" dirty="0">
              <a:solidFill>
                <a:srgbClr val="FF0000"/>
              </a:solidFill>
            </a:endParaRPr>
          </a:p>
        </p:txBody>
      </p:sp>
      <p:sp>
        <p:nvSpPr>
          <p:cNvPr id="7" name="Textfeld 6"/>
          <p:cNvSpPr txBox="1"/>
          <p:nvPr/>
        </p:nvSpPr>
        <p:spPr>
          <a:xfrm>
            <a:off x="1451627" y="457376"/>
            <a:ext cx="5878496" cy="279307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Claas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Cemos</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Automatic</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Stellt anhand von hinterlegten Werten und Sensorwerten den Mähdrescher immer optimal ein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Dadurch können auch ungeübte Fahrer hohe Leistungen erzielen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Lernt selbst dazu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Kann über Schieberegler auf Durchsatz oder Kornsauberkeit und Ausdrusch eingestellt werden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Wird auch von anderen Herstellern angeboten (John Deere ICA2, New Holland IntelliSense oder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Agco</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Ideal Harvest) </a:t>
            </a:r>
            <a:endPar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Vorteile einer Automatik </a:t>
            </a: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128588" marR="0" lvl="0" indent="-128588"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Der Fahrer wird entlastet</a:t>
            </a:r>
          </a:p>
          <a:p>
            <a:pPr marL="128588" marR="0" lvl="0" indent="-128588"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Mehr Durchsatz wird erzielt (bis zu 30 %)</a:t>
            </a:r>
          </a:p>
          <a:p>
            <a:pPr marL="128588" marR="0" lvl="0" indent="-128588"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Höchste Kornsauberkeit</a:t>
            </a:r>
          </a:p>
          <a:p>
            <a:pPr marL="128588" marR="0" lvl="0" indent="-128588"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Besser Kraftstoffeffizienz</a:t>
            </a:r>
          </a:p>
          <a:p>
            <a:pPr marL="128588" marR="0" lvl="0" indent="-128588"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Keine Ausfälle infolge von Fehleinstellungen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5" name="Grafik 14">
            <a:extLst>
              <a:ext uri="{FF2B5EF4-FFF2-40B4-BE49-F238E27FC236}">
                <a16:creationId xmlns:a16="http://schemas.microsoft.com/office/drawing/2014/main" id="{9180F3B8-EB87-DA9F-E20F-0C935F237DF0}"/>
              </a:ext>
            </a:extLst>
          </p:cNvPr>
          <p:cNvPicPr>
            <a:picLocks noChangeAspect="1"/>
          </p:cNvPicPr>
          <p:nvPr/>
        </p:nvPicPr>
        <p:blipFill rotWithShape="1">
          <a:blip r:embed="rId3"/>
          <a:srcRect l="63107" t="26971" r="28308" b="61569"/>
          <a:stretch/>
        </p:blipFill>
        <p:spPr>
          <a:xfrm>
            <a:off x="1709224" y="3021112"/>
            <a:ext cx="2354832" cy="1686200"/>
          </a:xfrm>
          <a:prstGeom prst="rect">
            <a:avLst/>
          </a:prstGeom>
        </p:spPr>
      </p:pic>
      <p:pic>
        <p:nvPicPr>
          <p:cNvPr id="3074" name="Picture 2" descr="Eine Sache der Einstellung - Aktuelles &amp; Geschichten | CLAAS">
            <a:extLst>
              <a:ext uri="{FF2B5EF4-FFF2-40B4-BE49-F238E27FC236}">
                <a16:creationId xmlns:a16="http://schemas.microsoft.com/office/drawing/2014/main" id="{FD67C026-4490-3973-6E4E-405D68728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581" y="3020078"/>
            <a:ext cx="2665676" cy="1666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49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anim calcmode="lin" valueType="num">
                                      <p:cBhvr>
                                        <p:cTn id="18" dur="1000" fill="hold"/>
                                        <p:tgtEl>
                                          <p:spTgt spid="3074"/>
                                        </p:tgtEl>
                                        <p:attrNameLst>
                                          <p:attrName>ppt_x</p:attrName>
                                        </p:attrNameLst>
                                      </p:cBhvr>
                                      <p:tavLst>
                                        <p:tav tm="0">
                                          <p:val>
                                            <p:strVal val="#ppt_x"/>
                                          </p:val>
                                        </p:tav>
                                        <p:tav tm="100000">
                                          <p:val>
                                            <p:strVal val="#ppt_x"/>
                                          </p:val>
                                        </p:tav>
                                      </p:tavLst>
                                    </p:anim>
                                    <p:anim calcmode="lin" valueType="num">
                                      <p:cBhvr>
                                        <p:cTn id="1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740" y="217467"/>
            <a:ext cx="6118762" cy="347354"/>
          </a:xfrm>
        </p:spPr>
        <p:txBody>
          <a:bodyPr/>
          <a:lstStyle/>
          <a:p>
            <a:pPr algn="l"/>
            <a:r>
              <a:rPr lang="de-DE" sz="1575" dirty="0"/>
              <a:t>Aufbau eines Mähdreschers - Bedienzentrale</a:t>
            </a:r>
            <a:endParaRPr lang="de-DE" sz="1575" dirty="0">
              <a:solidFill>
                <a:srgbClr val="FF0000"/>
              </a:solidFill>
            </a:endParaRPr>
          </a:p>
        </p:txBody>
      </p:sp>
      <p:sp>
        <p:nvSpPr>
          <p:cNvPr id="7" name="Textfeld 6"/>
          <p:cNvSpPr txBox="1"/>
          <p:nvPr/>
        </p:nvSpPr>
        <p:spPr>
          <a:xfrm>
            <a:off x="201150" y="735110"/>
            <a:ext cx="4731384" cy="80791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Claas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Cemos</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Automatic</a:t>
            </a: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Claas Cruise Pilot  </a:t>
            </a:r>
          </a:p>
        </p:txBody>
      </p:sp>
      <p:pic>
        <p:nvPicPr>
          <p:cNvPr id="25" name="Picture 9" descr="ims_objectId=159912;ims_usageRefId=-1"/>
          <p:cNvPicPr>
            <a:picLocks noChangeAspect="1" noChangeArrowheads="1"/>
          </p:cNvPicPr>
          <p:nvPr/>
        </p:nvPicPr>
        <p:blipFill rotWithShape="1">
          <a:blip r:embed="rId3"/>
          <a:srcRect t="10182" r="7873"/>
          <a:stretch/>
        </p:blipFill>
        <p:spPr bwMode="auto">
          <a:xfrm>
            <a:off x="2298651" y="3087503"/>
            <a:ext cx="4416567" cy="1614407"/>
          </a:xfrm>
          <a:prstGeom prst="rect">
            <a:avLst/>
          </a:prstGeom>
          <a:noFill/>
          <a:ln w="9525">
            <a:noFill/>
            <a:miter lim="800000"/>
            <a:headEnd/>
            <a:tailEnd/>
          </a:ln>
        </p:spPr>
      </p:pic>
      <p:sp>
        <p:nvSpPr>
          <p:cNvPr id="27" name="Text Box 10"/>
          <p:cNvSpPr txBox="1">
            <a:spLocks noChangeArrowheads="1"/>
          </p:cNvSpPr>
          <p:nvPr/>
        </p:nvSpPr>
        <p:spPr bwMode="auto">
          <a:xfrm>
            <a:off x="2641825" y="3087503"/>
            <a:ext cx="1427021" cy="253916"/>
          </a:xfrm>
          <a:prstGeom prst="rect">
            <a:avLst/>
          </a:prstGeom>
          <a:noFill/>
          <a:ln w="9525">
            <a:noFill/>
            <a:miter lim="800000"/>
            <a:headEnd/>
            <a:tailEnd/>
          </a:ln>
        </p:spPr>
        <p:txBody>
          <a:bodyPr wrap="square">
            <a:spAutoFit/>
          </a:bodyPr>
          <a:lstStyle/>
          <a:p>
            <a:pPr marL="0" marR="0" lvl="0" indent="0" algn="r" defTabSz="457200" rtl="0" eaLnBrk="0" fontAlgn="base" latinLnBrk="0" hangingPunct="0">
              <a:lnSpc>
                <a:spcPct val="100000"/>
              </a:lnSpc>
              <a:spcBef>
                <a:spcPct val="5000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Motorauslastung</a:t>
            </a:r>
          </a:p>
        </p:txBody>
      </p:sp>
      <p:sp>
        <p:nvSpPr>
          <p:cNvPr id="28" name="Text Box 11"/>
          <p:cNvSpPr txBox="1">
            <a:spLocks noChangeArrowheads="1"/>
          </p:cNvSpPr>
          <p:nvPr/>
        </p:nvSpPr>
        <p:spPr bwMode="auto">
          <a:xfrm>
            <a:off x="2641825" y="3283162"/>
            <a:ext cx="1427021" cy="253916"/>
          </a:xfrm>
          <a:prstGeom prst="rect">
            <a:avLst/>
          </a:prstGeom>
          <a:noFill/>
          <a:ln w="9525">
            <a:noFill/>
            <a:miter lim="800000"/>
            <a:headEnd/>
            <a:tailEnd/>
          </a:ln>
        </p:spPr>
        <p:txBody>
          <a:bodyPr wrap="square">
            <a:spAutoFit/>
          </a:bodyPr>
          <a:lstStyle/>
          <a:p>
            <a:pPr marL="0" marR="0" lvl="0" indent="0" algn="r" defTabSz="457200" rtl="0" eaLnBrk="0" fontAlgn="base" latinLnBrk="0" hangingPunct="0">
              <a:lnSpc>
                <a:spcPct val="100000"/>
              </a:lnSpc>
              <a:spcBef>
                <a:spcPct val="5000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Verlustniveau</a:t>
            </a:r>
          </a:p>
        </p:txBody>
      </p:sp>
      <p:sp>
        <p:nvSpPr>
          <p:cNvPr id="29" name="Text Box 12"/>
          <p:cNvSpPr txBox="1">
            <a:spLocks noChangeArrowheads="1"/>
          </p:cNvSpPr>
          <p:nvPr/>
        </p:nvSpPr>
        <p:spPr bwMode="auto">
          <a:xfrm>
            <a:off x="2385567" y="3504308"/>
            <a:ext cx="1731108" cy="415498"/>
          </a:xfrm>
          <a:prstGeom prst="rect">
            <a:avLst/>
          </a:prstGeom>
          <a:noFill/>
          <a:ln w="9525">
            <a:noFill/>
            <a:miter lim="800000"/>
            <a:headEnd/>
            <a:tailEnd/>
          </a:ln>
        </p:spPr>
        <p:txBody>
          <a:bodyPr wrap="square">
            <a:spAutoFit/>
          </a:bodyPr>
          <a:lstStyle/>
          <a:p>
            <a:pPr marL="0" marR="0" lvl="0" indent="0" algn="r" defTabSz="457200" rtl="0" eaLnBrk="0" fontAlgn="base" latinLnBrk="0" hangingPunct="0">
              <a:lnSpc>
                <a:spcPct val="100000"/>
              </a:lnSpc>
              <a:spcBef>
                <a:spcPct val="5000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Schichthöhe Einzugskanal</a:t>
            </a:r>
          </a:p>
        </p:txBody>
      </p:sp>
      <p:sp>
        <p:nvSpPr>
          <p:cNvPr id="30" name="Text Box 13"/>
          <p:cNvSpPr txBox="1">
            <a:spLocks noChangeArrowheads="1"/>
          </p:cNvSpPr>
          <p:nvPr/>
        </p:nvSpPr>
        <p:spPr bwMode="auto">
          <a:xfrm>
            <a:off x="2298651" y="3973015"/>
            <a:ext cx="536382" cy="409792"/>
          </a:xfrm>
          <a:prstGeom prst="rect">
            <a:avLst/>
          </a:prstGeom>
          <a:noFill/>
          <a:ln w="9525">
            <a:noFill/>
            <a:miter lim="800000"/>
            <a:headEnd/>
            <a:tailEnd/>
          </a:ln>
        </p:spPr>
        <p:txBody>
          <a:bodyPr wrap="square">
            <a:spAutoFit/>
          </a:bodyPr>
          <a:lstStyle/>
          <a:p>
            <a:pPr marL="0" marR="0" lvl="0" indent="0" algn="r" defTabSz="457200" rtl="0" eaLnBrk="0" fontAlgn="base" latinLnBrk="0" hangingPunct="0">
              <a:lnSpc>
                <a:spcPct val="100000"/>
              </a:lnSpc>
              <a:spcBef>
                <a:spcPct val="5000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6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km/h</a:t>
            </a:r>
          </a:p>
        </p:txBody>
      </p:sp>
      <p:sp>
        <p:nvSpPr>
          <p:cNvPr id="31" name="Text Box 14"/>
          <p:cNvSpPr txBox="1">
            <a:spLocks noChangeArrowheads="1"/>
          </p:cNvSpPr>
          <p:nvPr/>
        </p:nvSpPr>
        <p:spPr bwMode="auto">
          <a:xfrm>
            <a:off x="2905869" y="3973015"/>
            <a:ext cx="570310" cy="415498"/>
          </a:xfrm>
          <a:prstGeom prst="rect">
            <a:avLst/>
          </a:prstGeom>
          <a:noFill/>
          <a:ln w="9525">
            <a:noFill/>
            <a:miter lim="800000"/>
            <a:headEnd/>
            <a:tailEnd/>
          </a:ln>
        </p:spPr>
        <p:txBody>
          <a:bodyPr wrap="square">
            <a:spAutoFit/>
          </a:bodyPr>
          <a:lstStyle/>
          <a:p>
            <a:pPr marL="0" marR="0" lvl="0" indent="0" algn="r" defTabSz="457200" rtl="0" eaLnBrk="0" fontAlgn="base" latinLnBrk="0" hangingPunct="0">
              <a:lnSpc>
                <a:spcPct val="100000"/>
              </a:lnSpc>
              <a:spcBef>
                <a:spcPct val="5000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8 km/h</a:t>
            </a:r>
          </a:p>
        </p:txBody>
      </p:sp>
      <p:sp>
        <p:nvSpPr>
          <p:cNvPr id="32" name="Text Box 15"/>
          <p:cNvSpPr txBox="1">
            <a:spLocks noChangeArrowheads="1"/>
          </p:cNvSpPr>
          <p:nvPr/>
        </p:nvSpPr>
        <p:spPr bwMode="auto">
          <a:xfrm>
            <a:off x="3547015" y="3971157"/>
            <a:ext cx="572447" cy="415498"/>
          </a:xfrm>
          <a:prstGeom prst="rect">
            <a:avLst/>
          </a:prstGeom>
          <a:noFill/>
          <a:ln w="9525">
            <a:noFill/>
            <a:miter lim="800000"/>
            <a:headEnd/>
            <a:tailEnd/>
          </a:ln>
        </p:spPr>
        <p:txBody>
          <a:bodyPr wrap="square">
            <a:spAutoFit/>
          </a:bodyPr>
          <a:lstStyle/>
          <a:p>
            <a:pPr marL="0" marR="0" lvl="0" indent="0" algn="r" defTabSz="457200" rtl="0" eaLnBrk="0" fontAlgn="base" latinLnBrk="0" hangingPunct="0">
              <a:lnSpc>
                <a:spcPct val="100000"/>
              </a:lnSpc>
              <a:spcBef>
                <a:spcPct val="5000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4 km/h</a:t>
            </a:r>
          </a:p>
        </p:txBody>
      </p:sp>
      <p:sp>
        <p:nvSpPr>
          <p:cNvPr id="8" name="Rechteck 7"/>
          <p:cNvSpPr/>
          <p:nvPr/>
        </p:nvSpPr>
        <p:spPr>
          <a:xfrm>
            <a:off x="1489162" y="1206498"/>
            <a:ext cx="6165676" cy="1409617"/>
          </a:xfrm>
          <a:prstGeom prst="rect">
            <a:avLst/>
          </a:prstGeom>
        </p:spPr>
        <p:txBody>
          <a:bodyPr wrap="square">
            <a:spAutoFit/>
          </a:bodyPr>
          <a:lstStyle/>
          <a:p>
            <a:pPr marL="214313" marR="0" lvl="0" indent="-214313" algn="l" defTabSz="457200" rtl="0" eaLnBrk="0" fontAlgn="base" latinLnBrk="0" hangingPunct="0">
              <a:lnSpc>
                <a:spcPct val="9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Entlastung des Fahrers durch automatische Regelung der optimalen Erntegeschwindigkeit</a:t>
            </a:r>
          </a:p>
          <a:p>
            <a:pPr marL="214313" marR="0" lvl="0" indent="-214313" algn="l" defTabSz="457200" rtl="0" eaLnBrk="0" fontAlgn="base" latinLnBrk="0" hangingPunct="0">
              <a:lnSpc>
                <a:spcPct val="9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457200" marR="0" lvl="1" indent="0" algn="l" defTabSz="457200" rtl="0" eaLnBrk="0" fontAlgn="base" latinLnBrk="0" hangingPunct="0">
              <a:lnSpc>
                <a:spcPct val="9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Drei unterschiedliche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Fahrmodi</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 unter Berücksichtigung der Motorauslastung:</a:t>
            </a:r>
          </a:p>
          <a:p>
            <a:pPr marL="914400" marR="0" lvl="2" indent="0" algn="l" defTabSz="457200" rtl="0" eaLnBrk="0" fontAlgn="base" latinLnBrk="0" hangingPunct="0">
              <a:lnSpc>
                <a:spcPct val="90000"/>
              </a:lnSpc>
              <a:spcBef>
                <a:spcPts val="252"/>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 konstante Geschwindigkeit: Vorgabe Sollgeschwindigkeit</a:t>
            </a:r>
          </a:p>
          <a:p>
            <a:pPr marL="914400" marR="0" lvl="2" indent="0" algn="l" defTabSz="457200" rtl="0" eaLnBrk="0" fontAlgn="base" latinLnBrk="0" hangingPunct="0">
              <a:lnSpc>
                <a:spcPct val="90000"/>
              </a:lnSpc>
              <a:spcBef>
                <a:spcPts val="252"/>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itchFamily="2" charset="2"/>
              </a:rPr>
              <a:t>2. konstanter Durchsatz: Vorgabe Solldurchsatz</a:t>
            </a:r>
          </a:p>
          <a:p>
            <a:pPr marL="914400" marR="0" lvl="2" indent="0" algn="l" defTabSz="457200" rtl="0" eaLnBrk="0" fontAlgn="base" latinLnBrk="0" hangingPunct="0">
              <a:lnSpc>
                <a:spcPct val="90000"/>
              </a:lnSpc>
              <a:spcBef>
                <a:spcPts val="252"/>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itchFamily="2" charset="2"/>
              </a:rPr>
              <a:t>3. konstanter Durchsatz mit Verlusten: Vorgabe Solldurchsatz und Verlustniveau</a:t>
            </a:r>
          </a:p>
          <a:p>
            <a:pPr marL="914400" marR="0" lvl="2" indent="0" algn="l" defTabSz="457200" rtl="0" eaLnBrk="0" fontAlgn="base" latinLnBrk="0" hangingPunct="0">
              <a:lnSpc>
                <a:spcPct val="90000"/>
              </a:lnSpc>
              <a:spcBef>
                <a:spcPts val="252"/>
              </a:spcBef>
              <a:spcAft>
                <a:spcPct val="0"/>
              </a:spcAft>
              <a:buClrTx/>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itchFamily="2" charset="2"/>
            </a:endParaRPr>
          </a:p>
          <a:p>
            <a:pPr marL="457200" marR="0" lvl="1" indent="0" algn="l" defTabSz="457200" rtl="0" eaLnBrk="0" fontAlgn="base" latinLnBrk="0" hangingPunct="0">
              <a:lnSpc>
                <a:spcPct val="9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Vorgabe einer Maximalgeschwindigkeit</a:t>
            </a:r>
          </a:p>
        </p:txBody>
      </p:sp>
      <p:pic>
        <p:nvPicPr>
          <p:cNvPr id="3" name="Grafik 2" descr="Filmstreifen Silhouette">
            <a:hlinkClick r:id="rId4"/>
            <a:extLst>
              <a:ext uri="{FF2B5EF4-FFF2-40B4-BE49-F238E27FC236}">
                <a16:creationId xmlns:a16="http://schemas.microsoft.com/office/drawing/2014/main" id="{9CEF97C1-F7E5-FD91-0330-16E4A6363CE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67377" y="296330"/>
            <a:ext cx="685800" cy="685800"/>
          </a:xfrm>
          <a:prstGeom prst="rect">
            <a:avLst/>
          </a:prstGeom>
        </p:spPr>
      </p:pic>
    </p:spTree>
    <p:extLst>
      <p:ext uri="{BB962C8B-B14F-4D97-AF65-F5344CB8AC3E}">
        <p14:creationId xmlns:p14="http://schemas.microsoft.com/office/powerpoint/2010/main" val="36188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1000"/>
                                        <p:tgtEl>
                                          <p:spTgt spid="30"/>
                                        </p:tgtEl>
                                      </p:cBhvr>
                                    </p:animEffect>
                                    <p:anim calcmode="lin" valueType="num">
                                      <p:cBhvr>
                                        <p:cTn id="33" dur="1000" fill="hold"/>
                                        <p:tgtEl>
                                          <p:spTgt spid="30"/>
                                        </p:tgtEl>
                                        <p:attrNameLst>
                                          <p:attrName>ppt_x</p:attrName>
                                        </p:attrNameLst>
                                      </p:cBhvr>
                                      <p:tavLst>
                                        <p:tav tm="0">
                                          <p:val>
                                            <p:strVal val="#ppt_x"/>
                                          </p:val>
                                        </p:tav>
                                        <p:tav tm="100000">
                                          <p:val>
                                            <p:strVal val="#ppt_x"/>
                                          </p:val>
                                        </p:tav>
                                      </p:tavLst>
                                    </p:anim>
                                    <p:anim calcmode="lin" valueType="num">
                                      <p:cBhvr>
                                        <p:cTn id="34" dur="1000" fill="hold"/>
                                        <p:tgtEl>
                                          <p:spTgt spid="3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anim calcmode="lin" valueType="num">
                                      <p:cBhvr>
                                        <p:cTn id="38" dur="1000" fill="hold"/>
                                        <p:tgtEl>
                                          <p:spTgt spid="31"/>
                                        </p:tgtEl>
                                        <p:attrNameLst>
                                          <p:attrName>ppt_x</p:attrName>
                                        </p:attrNameLst>
                                      </p:cBhvr>
                                      <p:tavLst>
                                        <p:tav tm="0">
                                          <p:val>
                                            <p:strVal val="#ppt_x"/>
                                          </p:val>
                                        </p:tav>
                                        <p:tav tm="100000">
                                          <p:val>
                                            <p:strVal val="#ppt_x"/>
                                          </p:val>
                                        </p:tav>
                                      </p:tavLst>
                                    </p:anim>
                                    <p:anim calcmode="lin" valueType="num">
                                      <p:cBhvr>
                                        <p:cTn id="39" dur="1000" fill="hold"/>
                                        <p:tgtEl>
                                          <p:spTgt spid="3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1000"/>
                                        <p:tgtEl>
                                          <p:spTgt spid="32"/>
                                        </p:tgtEl>
                                      </p:cBhvr>
                                    </p:animEffect>
                                    <p:anim calcmode="lin" valueType="num">
                                      <p:cBhvr>
                                        <p:cTn id="43" dur="1000" fill="hold"/>
                                        <p:tgtEl>
                                          <p:spTgt spid="32"/>
                                        </p:tgtEl>
                                        <p:attrNameLst>
                                          <p:attrName>ppt_x</p:attrName>
                                        </p:attrNameLst>
                                      </p:cBhvr>
                                      <p:tavLst>
                                        <p:tav tm="0">
                                          <p:val>
                                            <p:strVal val="#ppt_x"/>
                                          </p:val>
                                        </p:tav>
                                        <p:tav tm="100000">
                                          <p:val>
                                            <p:strVal val="#ppt_x"/>
                                          </p:val>
                                        </p:tav>
                                      </p:tavLst>
                                    </p:anim>
                                    <p:anim calcmode="lin" valueType="num">
                                      <p:cBhvr>
                                        <p:cTn id="4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P spid="28" grpId="0"/>
      <p:bldP spid="29" grpId="0"/>
      <p:bldP spid="30" grpId="0"/>
      <p:bldP spid="31" grpId="0"/>
      <p:bldP spid="32"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55FFE6C8-7241-A1F6-3AAF-3F8401CE0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189" y="978577"/>
            <a:ext cx="5712383" cy="321123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20241" y="108822"/>
            <a:ext cx="6118762" cy="347354"/>
          </a:xfrm>
        </p:spPr>
        <p:txBody>
          <a:bodyPr/>
          <a:lstStyle/>
          <a:p>
            <a:pPr algn="l"/>
            <a:r>
              <a:rPr lang="de-DE" sz="1575" dirty="0"/>
              <a:t>Aufbau eines Mähdreschers – Elektronische Bauteile</a:t>
            </a:r>
          </a:p>
        </p:txBody>
      </p:sp>
      <p:sp>
        <p:nvSpPr>
          <p:cNvPr id="10" name="Textfeld 9"/>
          <p:cNvSpPr txBox="1"/>
          <p:nvPr/>
        </p:nvSpPr>
        <p:spPr>
          <a:xfrm>
            <a:off x="1414496" y="682763"/>
            <a:ext cx="1981200" cy="73866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Mensch-Maschine-Schnittstelle</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Terminal,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Armlehnenbedienung</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5" name="Textfeld 14"/>
          <p:cNvSpPr txBox="1"/>
          <p:nvPr/>
        </p:nvSpPr>
        <p:spPr>
          <a:xfrm>
            <a:off x="3855937" y="616988"/>
            <a:ext cx="1928078" cy="41549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Positionsortung mit Ertragskartierung</a:t>
            </a:r>
          </a:p>
        </p:txBody>
      </p:sp>
      <p:sp>
        <p:nvSpPr>
          <p:cNvPr id="16" name="Textfeld 15"/>
          <p:cNvSpPr txBox="1"/>
          <p:nvPr/>
        </p:nvSpPr>
        <p:spPr>
          <a:xfrm>
            <a:off x="2398134" y="1599437"/>
            <a:ext cx="1400175"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Beleuchtung</a:t>
            </a:r>
          </a:p>
        </p:txBody>
      </p:sp>
      <p:sp>
        <p:nvSpPr>
          <p:cNvPr id="18" name="Textfeld 17"/>
          <p:cNvSpPr txBox="1"/>
          <p:nvPr/>
        </p:nvSpPr>
        <p:spPr>
          <a:xfrm>
            <a:off x="1290947" y="2015156"/>
            <a:ext cx="1743075"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Online Feuchtemessung</a:t>
            </a:r>
          </a:p>
        </p:txBody>
      </p:sp>
      <p:sp>
        <p:nvSpPr>
          <p:cNvPr id="19" name="Textfeld 18"/>
          <p:cNvSpPr txBox="1"/>
          <p:nvPr/>
        </p:nvSpPr>
        <p:spPr>
          <a:xfrm>
            <a:off x="1205996" y="3124696"/>
            <a:ext cx="2214375" cy="41549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Kontinuierliche</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Ertragsermittlung</a:t>
            </a:r>
          </a:p>
        </p:txBody>
      </p:sp>
      <p:sp>
        <p:nvSpPr>
          <p:cNvPr id="20" name="Textfeld 19"/>
          <p:cNvSpPr txBox="1"/>
          <p:nvPr/>
        </p:nvSpPr>
        <p:spPr>
          <a:xfrm>
            <a:off x="3075522" y="1167216"/>
            <a:ext cx="1400175"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Klimaanlage</a:t>
            </a:r>
          </a:p>
        </p:txBody>
      </p:sp>
      <p:sp>
        <p:nvSpPr>
          <p:cNvPr id="21" name="Textfeld 20"/>
          <p:cNvSpPr txBox="1"/>
          <p:nvPr/>
        </p:nvSpPr>
        <p:spPr>
          <a:xfrm>
            <a:off x="1539923" y="2784760"/>
            <a:ext cx="1400175"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Autopilot</a:t>
            </a:r>
          </a:p>
        </p:txBody>
      </p:sp>
      <p:sp>
        <p:nvSpPr>
          <p:cNvPr id="23" name="Textfeld 22"/>
          <p:cNvSpPr txBox="1"/>
          <p:nvPr/>
        </p:nvSpPr>
        <p:spPr>
          <a:xfrm>
            <a:off x="1364684" y="3833554"/>
            <a:ext cx="1850984" cy="57708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Automatische Höhenführung des Schneidwerkes</a:t>
            </a:r>
          </a:p>
        </p:txBody>
      </p:sp>
      <p:sp>
        <p:nvSpPr>
          <p:cNvPr id="24" name="Textfeld 23"/>
          <p:cNvSpPr txBox="1"/>
          <p:nvPr/>
        </p:nvSpPr>
        <p:spPr>
          <a:xfrm>
            <a:off x="5917161" y="2820760"/>
            <a:ext cx="2006653"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Hangausgleichsvorrichtungen</a:t>
            </a:r>
          </a:p>
        </p:txBody>
      </p:sp>
      <p:sp>
        <p:nvSpPr>
          <p:cNvPr id="25" name="Textfeld 24"/>
          <p:cNvSpPr txBox="1"/>
          <p:nvPr/>
        </p:nvSpPr>
        <p:spPr>
          <a:xfrm>
            <a:off x="5460854" y="3223543"/>
            <a:ext cx="1400175" cy="41549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Federungssystem Raupenlaufwerk</a:t>
            </a:r>
          </a:p>
        </p:txBody>
      </p:sp>
      <p:sp>
        <p:nvSpPr>
          <p:cNvPr id="26" name="Textfeld 25"/>
          <p:cNvSpPr txBox="1"/>
          <p:nvPr/>
        </p:nvSpPr>
        <p:spPr>
          <a:xfrm>
            <a:off x="5217074" y="616948"/>
            <a:ext cx="1400175" cy="57708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Überwachung der Füllstände und Öffnungszustände</a:t>
            </a:r>
          </a:p>
        </p:txBody>
      </p:sp>
      <p:sp>
        <p:nvSpPr>
          <p:cNvPr id="27" name="Textfeld 26"/>
          <p:cNvSpPr txBox="1"/>
          <p:nvPr/>
        </p:nvSpPr>
        <p:spPr>
          <a:xfrm>
            <a:off x="6523639" y="880107"/>
            <a:ext cx="1400175" cy="57708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Kontrollvorrichtungen für Verstopfung im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Schüttlerbereich</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8" name="Textfeld 27"/>
          <p:cNvSpPr txBox="1"/>
          <p:nvPr/>
        </p:nvSpPr>
        <p:spPr>
          <a:xfrm>
            <a:off x="6574518" y="2047492"/>
            <a:ext cx="1400175" cy="41549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Verlustkontrolle Schüttler und Sieb</a:t>
            </a:r>
          </a:p>
        </p:txBody>
      </p:sp>
      <p:sp>
        <p:nvSpPr>
          <p:cNvPr id="29" name="Textfeld 28"/>
          <p:cNvSpPr txBox="1"/>
          <p:nvPr/>
        </p:nvSpPr>
        <p:spPr>
          <a:xfrm>
            <a:off x="5474198" y="3785594"/>
            <a:ext cx="2200641" cy="73866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Vorprogrammierung der optimalen Trommel-,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Gebläsedrehzahl</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und Korbabstand</a:t>
            </a:r>
          </a:p>
        </p:txBody>
      </p:sp>
      <p:sp>
        <p:nvSpPr>
          <p:cNvPr id="8" name="Textfeld 7">
            <a:extLst>
              <a:ext uri="{FF2B5EF4-FFF2-40B4-BE49-F238E27FC236}">
                <a16:creationId xmlns:a16="http://schemas.microsoft.com/office/drawing/2014/main" id="{9709374B-6DEC-9A7F-045A-A8B557BA95D7}"/>
              </a:ext>
            </a:extLst>
          </p:cNvPr>
          <p:cNvSpPr txBox="1"/>
          <p:nvPr/>
        </p:nvSpPr>
        <p:spPr>
          <a:xfrm>
            <a:off x="4184562" y="3115824"/>
            <a:ext cx="2007394"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177: www.deere.de</a:t>
            </a:r>
          </a:p>
        </p:txBody>
      </p:sp>
    </p:spTree>
    <p:extLst>
      <p:ext uri="{BB962C8B-B14F-4D97-AF65-F5344CB8AC3E}">
        <p14:creationId xmlns:p14="http://schemas.microsoft.com/office/powerpoint/2010/main" val="29518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anim calcmode="lin" valueType="num">
                                      <p:cBhvr>
                                        <p:cTn id="22"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xEl>
                                              <p:pRg st="0" end="0"/>
                                            </p:txEl>
                                          </p:spTgt>
                                        </p:tgtEl>
                                        <p:attrNameLst>
                                          <p:attrName>style.visibility</p:attrName>
                                        </p:attrNameLst>
                                      </p:cBhvr>
                                      <p:to>
                                        <p:strVal val="visible"/>
                                      </p:to>
                                    </p:set>
                                    <p:animEffect transition="in" filter="fade">
                                      <p:cBhvr>
                                        <p:cTn id="28" dur="1000"/>
                                        <p:tgtEl>
                                          <p:spTgt spid="21">
                                            <p:txEl>
                                              <p:pRg st="0" end="0"/>
                                            </p:txEl>
                                          </p:spTgt>
                                        </p:tgtEl>
                                      </p:cBhvr>
                                    </p:animEffect>
                                    <p:anim calcmode="lin" valueType="num">
                                      <p:cBhvr>
                                        <p:cTn id="29"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animEffect transition="in" filter="fade">
                                      <p:cBhvr>
                                        <p:cTn id="35" dur="1000"/>
                                        <p:tgtEl>
                                          <p:spTgt spid="19">
                                            <p:txEl>
                                              <p:pRg st="0" end="0"/>
                                            </p:txEl>
                                          </p:spTgt>
                                        </p:tgtEl>
                                      </p:cBhvr>
                                    </p:animEffect>
                                    <p:anim calcmode="lin" valueType="num">
                                      <p:cBhvr>
                                        <p:cTn id="36"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xEl>
                                              <p:pRg st="1" end="1"/>
                                            </p:txEl>
                                          </p:spTgt>
                                        </p:tgtEl>
                                        <p:attrNameLst>
                                          <p:attrName>style.visibility</p:attrName>
                                        </p:attrNameLst>
                                      </p:cBhvr>
                                      <p:to>
                                        <p:strVal val="visible"/>
                                      </p:to>
                                    </p:set>
                                    <p:animEffect transition="in" filter="fade">
                                      <p:cBhvr>
                                        <p:cTn id="42" dur="1000"/>
                                        <p:tgtEl>
                                          <p:spTgt spid="19">
                                            <p:txEl>
                                              <p:pRg st="1" end="1"/>
                                            </p:txEl>
                                          </p:spTgt>
                                        </p:tgtEl>
                                      </p:cBhvr>
                                    </p:animEffect>
                                    <p:anim calcmode="lin" valueType="num">
                                      <p:cBhvr>
                                        <p:cTn id="43"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9">
                                            <p:txEl>
                                              <p:pRg st="0" end="0"/>
                                            </p:txEl>
                                          </p:spTgt>
                                        </p:tgtEl>
                                        <p:attrNameLst>
                                          <p:attrName>style.visibility</p:attrName>
                                        </p:attrNameLst>
                                      </p:cBhvr>
                                      <p:to>
                                        <p:strVal val="visible"/>
                                      </p:to>
                                    </p:set>
                                    <p:animEffect transition="in" filter="fade">
                                      <p:cBhvr>
                                        <p:cTn id="56" dur="1000"/>
                                        <p:tgtEl>
                                          <p:spTgt spid="29">
                                            <p:txEl>
                                              <p:pRg st="0" end="0"/>
                                            </p:txEl>
                                          </p:spTgt>
                                        </p:tgtEl>
                                      </p:cBhvr>
                                    </p:animEffect>
                                    <p:anim calcmode="lin" valueType="num">
                                      <p:cBhvr>
                                        <p:cTn id="57"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5">
                                            <p:txEl>
                                              <p:pRg st="0" end="0"/>
                                            </p:txEl>
                                          </p:spTgt>
                                        </p:tgtEl>
                                        <p:attrNameLst>
                                          <p:attrName>style.visibility</p:attrName>
                                        </p:attrNameLst>
                                      </p:cBhvr>
                                      <p:to>
                                        <p:strVal val="visible"/>
                                      </p:to>
                                    </p:set>
                                    <p:animEffect transition="in" filter="fade">
                                      <p:cBhvr>
                                        <p:cTn id="63" dur="1000"/>
                                        <p:tgtEl>
                                          <p:spTgt spid="25">
                                            <p:txEl>
                                              <p:pRg st="0" end="0"/>
                                            </p:txEl>
                                          </p:spTgt>
                                        </p:tgtEl>
                                      </p:cBhvr>
                                    </p:animEffect>
                                    <p:anim calcmode="lin" valueType="num">
                                      <p:cBhvr>
                                        <p:cTn id="64"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4">
                                            <p:txEl>
                                              <p:pRg st="0" end="0"/>
                                            </p:txEl>
                                          </p:spTgt>
                                        </p:tgtEl>
                                        <p:attrNameLst>
                                          <p:attrName>style.visibility</p:attrName>
                                        </p:attrNameLst>
                                      </p:cBhvr>
                                      <p:to>
                                        <p:strVal val="visible"/>
                                      </p:to>
                                    </p:set>
                                    <p:animEffect transition="in" filter="fade">
                                      <p:cBhvr>
                                        <p:cTn id="70" dur="1000"/>
                                        <p:tgtEl>
                                          <p:spTgt spid="24">
                                            <p:txEl>
                                              <p:pRg st="0" end="0"/>
                                            </p:txEl>
                                          </p:spTgt>
                                        </p:tgtEl>
                                      </p:cBhvr>
                                    </p:animEffect>
                                    <p:anim calcmode="lin" valueType="num">
                                      <p:cBhvr>
                                        <p:cTn id="71"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8">
                                            <p:txEl>
                                              <p:pRg st="0" end="0"/>
                                            </p:txEl>
                                          </p:spTgt>
                                        </p:tgtEl>
                                        <p:attrNameLst>
                                          <p:attrName>style.visibility</p:attrName>
                                        </p:attrNameLst>
                                      </p:cBhvr>
                                      <p:to>
                                        <p:strVal val="visible"/>
                                      </p:to>
                                    </p:set>
                                    <p:animEffect transition="in" filter="fade">
                                      <p:cBhvr>
                                        <p:cTn id="77" dur="1000"/>
                                        <p:tgtEl>
                                          <p:spTgt spid="28">
                                            <p:txEl>
                                              <p:pRg st="0" end="0"/>
                                            </p:txEl>
                                          </p:spTgt>
                                        </p:tgtEl>
                                      </p:cBhvr>
                                    </p:animEffect>
                                    <p:anim calcmode="lin" valueType="num">
                                      <p:cBhvr>
                                        <p:cTn id="78"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7">
                                            <p:txEl>
                                              <p:pRg st="0" end="0"/>
                                            </p:txEl>
                                          </p:spTgt>
                                        </p:tgtEl>
                                        <p:attrNameLst>
                                          <p:attrName>style.visibility</p:attrName>
                                        </p:attrNameLst>
                                      </p:cBhvr>
                                      <p:to>
                                        <p:strVal val="visible"/>
                                      </p:to>
                                    </p:set>
                                    <p:animEffect transition="in" filter="fade">
                                      <p:cBhvr>
                                        <p:cTn id="84" dur="1000"/>
                                        <p:tgtEl>
                                          <p:spTgt spid="27">
                                            <p:txEl>
                                              <p:pRg st="0" end="0"/>
                                            </p:txEl>
                                          </p:spTgt>
                                        </p:tgtEl>
                                      </p:cBhvr>
                                    </p:animEffect>
                                    <p:anim calcmode="lin" valueType="num">
                                      <p:cBhvr>
                                        <p:cTn id="85"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6">
                                            <p:txEl>
                                              <p:pRg st="0" end="0"/>
                                            </p:txEl>
                                          </p:spTgt>
                                        </p:tgtEl>
                                        <p:attrNameLst>
                                          <p:attrName>style.visibility</p:attrName>
                                        </p:attrNameLst>
                                      </p:cBhvr>
                                      <p:to>
                                        <p:strVal val="visible"/>
                                      </p:to>
                                    </p:set>
                                    <p:animEffect transition="in" filter="fade">
                                      <p:cBhvr>
                                        <p:cTn id="91" dur="1000"/>
                                        <p:tgtEl>
                                          <p:spTgt spid="26">
                                            <p:txEl>
                                              <p:pRg st="0" end="0"/>
                                            </p:txEl>
                                          </p:spTgt>
                                        </p:tgtEl>
                                      </p:cBhvr>
                                    </p:animEffect>
                                    <p:anim calcmode="lin" valueType="num">
                                      <p:cBhvr>
                                        <p:cTn id="92"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fade">
                                      <p:cBhvr>
                                        <p:cTn id="98" dur="1000"/>
                                        <p:tgtEl>
                                          <p:spTgt spid="15"/>
                                        </p:tgtEl>
                                      </p:cBhvr>
                                    </p:animEffect>
                                    <p:anim calcmode="lin" valueType="num">
                                      <p:cBhvr>
                                        <p:cTn id="99" dur="1000" fill="hold"/>
                                        <p:tgtEl>
                                          <p:spTgt spid="15"/>
                                        </p:tgtEl>
                                        <p:attrNameLst>
                                          <p:attrName>ppt_x</p:attrName>
                                        </p:attrNameLst>
                                      </p:cBhvr>
                                      <p:tavLst>
                                        <p:tav tm="0">
                                          <p:val>
                                            <p:strVal val="#ppt_x"/>
                                          </p:val>
                                        </p:tav>
                                        <p:tav tm="100000">
                                          <p:val>
                                            <p:strVal val="#ppt_x"/>
                                          </p:val>
                                        </p:tav>
                                      </p:tavLst>
                                    </p:anim>
                                    <p:anim calcmode="lin" valueType="num">
                                      <p:cBhvr>
                                        <p:cTn id="10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Effect transition="in" filter="fade">
                                      <p:cBhvr>
                                        <p:cTn id="105" dur="1000"/>
                                        <p:tgtEl>
                                          <p:spTgt spid="20"/>
                                        </p:tgtEl>
                                      </p:cBhvr>
                                    </p:animEffect>
                                    <p:anim calcmode="lin" valueType="num">
                                      <p:cBhvr>
                                        <p:cTn id="106" dur="1000" fill="hold"/>
                                        <p:tgtEl>
                                          <p:spTgt spid="20"/>
                                        </p:tgtEl>
                                        <p:attrNameLst>
                                          <p:attrName>ppt_x</p:attrName>
                                        </p:attrNameLst>
                                      </p:cBhvr>
                                      <p:tavLst>
                                        <p:tav tm="0">
                                          <p:val>
                                            <p:strVal val="#ppt_x"/>
                                          </p:val>
                                        </p:tav>
                                        <p:tav tm="100000">
                                          <p:val>
                                            <p:strVal val="#ppt_x"/>
                                          </p:val>
                                        </p:tav>
                                      </p:tavLst>
                                    </p:anim>
                                    <p:anim calcmode="lin" valueType="num">
                                      <p:cBhvr>
                                        <p:cTn id="10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P spid="20"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bs-wiki.de/mediawiki/images/Gebl%C3%A4se.jpg"/>
          <p:cNvPicPr>
            <a:picLocks noChangeAspect="1" noChangeArrowheads="1"/>
          </p:cNvPicPr>
          <p:nvPr/>
        </p:nvPicPr>
        <p:blipFill rotWithShape="1">
          <a:blip r:embed="rId3">
            <a:extLst>
              <a:ext uri="{28A0092B-C50C-407E-A947-70E740481C1C}">
                <a14:useLocalDpi xmlns:a14="http://schemas.microsoft.com/office/drawing/2010/main" val="0"/>
              </a:ext>
            </a:extLst>
          </a:blip>
          <a:srcRect l="616" t="967" r="744" b="1363"/>
          <a:stretch/>
        </p:blipFill>
        <p:spPr bwMode="auto">
          <a:xfrm>
            <a:off x="527725" y="1926384"/>
            <a:ext cx="4728831" cy="207549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347850" y="64946"/>
            <a:ext cx="6118762" cy="347354"/>
          </a:xfrm>
        </p:spPr>
        <p:txBody>
          <a:bodyPr/>
          <a:lstStyle/>
          <a:p>
            <a:pPr algn="l"/>
            <a:r>
              <a:rPr lang="de-DE" sz="1575" b="1" dirty="0"/>
              <a:t>Aufbau eines Mähdreschers - Reinigungssystem</a:t>
            </a:r>
          </a:p>
        </p:txBody>
      </p:sp>
      <p:sp>
        <p:nvSpPr>
          <p:cNvPr id="3" name="Textfeld 2"/>
          <p:cNvSpPr txBox="1"/>
          <p:nvPr/>
        </p:nvSpPr>
        <p:spPr>
          <a:xfrm>
            <a:off x="214619" y="623703"/>
            <a:ext cx="8091181" cy="1495218"/>
          </a:xfrm>
          <a:prstGeom prst="rect">
            <a:avLst/>
          </a:prstGeom>
          <a:noFill/>
        </p:spPr>
        <p:txBody>
          <a:bodyPr wrap="square" rtlCol="0">
            <a:spAutoFit/>
          </a:bodyPr>
          <a:lstStyle/>
          <a:p>
            <a:pPr marL="214313" indent="-214313">
              <a:buClr>
                <a:srgbClr val="92D050"/>
              </a:buClr>
              <a:buFont typeface="Wingdings" panose="05000000000000000000" pitchFamily="2" charset="2"/>
              <a:buChar char="Ø"/>
            </a:pPr>
            <a:r>
              <a:rPr lang="de-DE" sz="1013" dirty="0"/>
              <a:t>Über die Fallstufen wird das Erntegut zu den Sieben geführt </a:t>
            </a:r>
          </a:p>
          <a:p>
            <a:pPr marL="214313" indent="-214313">
              <a:buClr>
                <a:srgbClr val="92D050"/>
              </a:buClr>
              <a:buFont typeface="Wingdings" panose="05000000000000000000" pitchFamily="2" charset="2"/>
              <a:buChar char="Ø"/>
            </a:pPr>
            <a:r>
              <a:rPr lang="de-DE" sz="1013" dirty="0"/>
              <a:t>Das darunter verbaute Gebläse erzeugt einen Luftstrom (Wind), der über Windkanäle zu den Sieben gelangt</a:t>
            </a:r>
          </a:p>
          <a:p>
            <a:pPr marL="214313" indent="-214313">
              <a:buClr>
                <a:srgbClr val="92D050"/>
              </a:buClr>
              <a:buFont typeface="Wingdings" panose="05000000000000000000" pitchFamily="2" charset="2"/>
              <a:buChar char="Ø"/>
            </a:pPr>
            <a:r>
              <a:rPr lang="de-DE" sz="1013" dirty="0"/>
              <a:t>Die Strohmatte wird auf den Sieben aufgelockert, leichte Teile wie Spreu und Kurzstroh werden so aus der Maschine befördert</a:t>
            </a:r>
          </a:p>
          <a:p>
            <a:pPr marL="214313" indent="-214313">
              <a:buClr>
                <a:srgbClr val="92D050"/>
              </a:buClr>
              <a:buFont typeface="Wingdings" panose="05000000000000000000" pitchFamily="2" charset="2"/>
              <a:buChar char="Ø"/>
            </a:pPr>
            <a:r>
              <a:rPr lang="de-DE" sz="1013" dirty="0"/>
              <a:t>Körner fallen aufgrund ihres Gewichts durch die Siebe </a:t>
            </a:r>
          </a:p>
          <a:p>
            <a:pPr marL="214313" indent="-214313">
              <a:buClr>
                <a:srgbClr val="92D050"/>
              </a:buClr>
              <a:buFont typeface="Wingdings" panose="05000000000000000000" pitchFamily="2" charset="2"/>
              <a:buChar char="Ø"/>
            </a:pPr>
            <a:r>
              <a:rPr lang="de-DE" sz="1013" dirty="0"/>
              <a:t>Die Körner, die durch das </a:t>
            </a:r>
            <a:r>
              <a:rPr lang="de-DE" sz="1013" b="1" dirty="0"/>
              <a:t>Untersieb fallen</a:t>
            </a:r>
            <a:r>
              <a:rPr lang="de-DE" sz="1013" dirty="0"/>
              <a:t>, gelangen über die Sumpfschnecke in den Kornelevator und somit in den </a:t>
            </a:r>
            <a:r>
              <a:rPr lang="de-DE" sz="1013" dirty="0" err="1"/>
              <a:t>Korntank</a:t>
            </a:r>
            <a:r>
              <a:rPr lang="de-DE" sz="1013" dirty="0"/>
              <a:t> </a:t>
            </a:r>
          </a:p>
          <a:p>
            <a:pPr marL="214313" indent="-214313">
              <a:buClr>
                <a:srgbClr val="92D050"/>
              </a:buClr>
              <a:buFont typeface="Wingdings" panose="05000000000000000000" pitchFamily="2" charset="2"/>
              <a:buChar char="Ø"/>
            </a:pPr>
            <a:r>
              <a:rPr lang="de-DE" sz="1013" dirty="0"/>
              <a:t>Material, welches nur das </a:t>
            </a:r>
            <a:r>
              <a:rPr lang="de-DE" sz="1013" b="1" dirty="0" err="1"/>
              <a:t>Obersieb</a:t>
            </a:r>
            <a:r>
              <a:rPr lang="de-DE" sz="1013" b="1" dirty="0"/>
              <a:t> passieren kann</a:t>
            </a:r>
            <a:r>
              <a:rPr lang="de-DE" sz="1013" dirty="0"/>
              <a:t>, wie nicht ausgedroschene Ähren, wird über den Überkehrelevator der Drescheinheit bzw. der Nachdrescheinrichtung zugeführt</a:t>
            </a:r>
          </a:p>
          <a:p>
            <a:endParaRPr lang="de-DE" sz="1013" dirty="0"/>
          </a:p>
          <a:p>
            <a:endParaRPr lang="de-DE" sz="1013" dirty="0"/>
          </a:p>
        </p:txBody>
      </p:sp>
      <p:pic>
        <p:nvPicPr>
          <p:cNvPr id="10" name="Grafik 9" descr="Filmstreifen Silhouette">
            <a:hlinkClick r:id="rId4"/>
            <a:extLst>
              <a:ext uri="{FF2B5EF4-FFF2-40B4-BE49-F238E27FC236}">
                <a16:creationId xmlns:a16="http://schemas.microsoft.com/office/drawing/2014/main" id="{97F41B0B-2C16-7FA0-8CC2-4575052F3F5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54637" y="64946"/>
            <a:ext cx="685800" cy="685800"/>
          </a:xfrm>
          <a:prstGeom prst="rect">
            <a:avLst/>
          </a:prstGeom>
        </p:spPr>
      </p:pic>
      <p:pic>
        <p:nvPicPr>
          <p:cNvPr id="5" name="Grafik 4">
            <a:extLst>
              <a:ext uri="{FF2B5EF4-FFF2-40B4-BE49-F238E27FC236}">
                <a16:creationId xmlns:a16="http://schemas.microsoft.com/office/drawing/2014/main" id="{B54A1E21-C30E-DEB2-8CF1-9FB836033DFB}"/>
              </a:ext>
            </a:extLst>
          </p:cNvPr>
          <p:cNvPicPr>
            <a:picLocks noChangeAspect="1"/>
          </p:cNvPicPr>
          <p:nvPr/>
        </p:nvPicPr>
        <p:blipFill>
          <a:blip r:embed="rId6"/>
          <a:stretch>
            <a:fillRect/>
          </a:stretch>
        </p:blipFill>
        <p:spPr>
          <a:xfrm>
            <a:off x="5495821" y="2104199"/>
            <a:ext cx="3317631" cy="2397910"/>
          </a:xfrm>
          <a:prstGeom prst="rect">
            <a:avLst/>
          </a:prstGeom>
        </p:spPr>
      </p:pic>
    </p:spTree>
    <p:extLst>
      <p:ext uri="{BB962C8B-B14F-4D97-AF65-F5344CB8AC3E}">
        <p14:creationId xmlns:p14="http://schemas.microsoft.com/office/powerpoint/2010/main" val="140198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FE1B6D8-7E8F-2675-1536-CA82DAF7B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0755" y="711580"/>
            <a:ext cx="5712383" cy="321123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174262" y="101361"/>
            <a:ext cx="6118762" cy="347354"/>
          </a:xfrm>
        </p:spPr>
        <p:txBody>
          <a:bodyPr/>
          <a:lstStyle/>
          <a:p>
            <a:pPr algn="l"/>
            <a:r>
              <a:rPr lang="de-DE" sz="1575" dirty="0"/>
              <a:t>Aufbau eines Mähdreschers – Elektronische Bauteile</a:t>
            </a:r>
          </a:p>
        </p:txBody>
      </p:sp>
      <p:sp>
        <p:nvSpPr>
          <p:cNvPr id="17" name="Textfeld 16"/>
          <p:cNvSpPr txBox="1"/>
          <p:nvPr/>
        </p:nvSpPr>
        <p:spPr>
          <a:xfrm>
            <a:off x="1505136" y="1105134"/>
            <a:ext cx="1691926" cy="41549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Sensor Schneidwerkshöhe</a:t>
            </a:r>
          </a:p>
        </p:txBody>
      </p:sp>
      <p:sp>
        <p:nvSpPr>
          <p:cNvPr id="18" name="Textfeld 17"/>
          <p:cNvSpPr txBox="1"/>
          <p:nvPr/>
        </p:nvSpPr>
        <p:spPr>
          <a:xfrm>
            <a:off x="1505138" y="1647726"/>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Haspelhöhe</a:t>
            </a:r>
          </a:p>
        </p:txBody>
      </p:sp>
      <p:sp>
        <p:nvSpPr>
          <p:cNvPr id="19" name="Textfeld 18"/>
          <p:cNvSpPr txBox="1"/>
          <p:nvPr/>
        </p:nvSpPr>
        <p:spPr>
          <a:xfrm>
            <a:off x="1348677" y="2867126"/>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Haspeldrehzahlsensor</a:t>
            </a:r>
          </a:p>
        </p:txBody>
      </p:sp>
      <p:sp>
        <p:nvSpPr>
          <p:cNvPr id="20" name="Textfeld 19"/>
          <p:cNvSpPr txBox="1"/>
          <p:nvPr/>
        </p:nvSpPr>
        <p:spPr>
          <a:xfrm>
            <a:off x="1505134" y="2190944"/>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Laser Pilot</a:t>
            </a:r>
          </a:p>
        </p:txBody>
      </p:sp>
      <p:sp>
        <p:nvSpPr>
          <p:cNvPr id="21" name="Textfeld 20"/>
          <p:cNvSpPr txBox="1"/>
          <p:nvPr/>
        </p:nvSpPr>
        <p:spPr>
          <a:xfrm>
            <a:off x="1348677" y="3475153"/>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Haspelpositionssensor</a:t>
            </a:r>
          </a:p>
        </p:txBody>
      </p:sp>
      <p:sp>
        <p:nvSpPr>
          <p:cNvPr id="22" name="Textfeld 21"/>
          <p:cNvSpPr txBox="1"/>
          <p:nvPr/>
        </p:nvSpPr>
        <p:spPr>
          <a:xfrm>
            <a:off x="1505134" y="3917952"/>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Sensor Auto-</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Contour</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3" name="Textfeld 22"/>
          <p:cNvSpPr txBox="1"/>
          <p:nvPr/>
        </p:nvSpPr>
        <p:spPr>
          <a:xfrm>
            <a:off x="3831590" y="752195"/>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Überkehrmessung</a:t>
            </a:r>
          </a:p>
        </p:txBody>
      </p:sp>
      <p:sp>
        <p:nvSpPr>
          <p:cNvPr id="24" name="Textfeld 23"/>
          <p:cNvSpPr txBox="1"/>
          <p:nvPr/>
        </p:nvSpPr>
        <p:spPr>
          <a:xfrm>
            <a:off x="6105649" y="755927"/>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Kornfeuchte, Durchsatz</a:t>
            </a:r>
          </a:p>
        </p:txBody>
      </p:sp>
      <p:sp>
        <p:nvSpPr>
          <p:cNvPr id="25" name="Textfeld 24"/>
          <p:cNvSpPr txBox="1"/>
          <p:nvPr/>
        </p:nvSpPr>
        <p:spPr>
          <a:xfrm>
            <a:off x="6653141" y="1843097"/>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Motorsensorik</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6" name="Textfeld 25"/>
          <p:cNvSpPr txBox="1"/>
          <p:nvPr/>
        </p:nvSpPr>
        <p:spPr>
          <a:xfrm>
            <a:off x="6496680" y="2337409"/>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Rotordrehzahl</a:t>
            </a:r>
          </a:p>
        </p:txBody>
      </p:sp>
      <p:sp>
        <p:nvSpPr>
          <p:cNvPr id="27" name="Textfeld 26"/>
          <p:cNvSpPr txBox="1"/>
          <p:nvPr/>
        </p:nvSpPr>
        <p:spPr>
          <a:xfrm>
            <a:off x="6072567" y="2833451"/>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Sensoren DKG Rotor</a:t>
            </a:r>
          </a:p>
        </p:txBody>
      </p:sp>
      <p:sp>
        <p:nvSpPr>
          <p:cNvPr id="28" name="Textfeld 27"/>
          <p:cNvSpPr txBox="1"/>
          <p:nvPr/>
        </p:nvSpPr>
        <p:spPr>
          <a:xfrm>
            <a:off x="6391398" y="3248120"/>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Lenkwinkelsensor</a:t>
            </a:r>
          </a:p>
        </p:txBody>
      </p:sp>
      <p:sp>
        <p:nvSpPr>
          <p:cNvPr id="29" name="Textfeld 28"/>
          <p:cNvSpPr txBox="1"/>
          <p:nvPr/>
        </p:nvSpPr>
        <p:spPr>
          <a:xfrm>
            <a:off x="6293024" y="3782226"/>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Gebläsedrehzahl</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0" name="Textfeld 29"/>
          <p:cNvSpPr txBox="1"/>
          <p:nvPr/>
        </p:nvSpPr>
        <p:spPr>
          <a:xfrm>
            <a:off x="5931974" y="4185262"/>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Korbabstand</a:t>
            </a:r>
          </a:p>
        </p:txBody>
      </p:sp>
      <p:sp>
        <p:nvSpPr>
          <p:cNvPr id="31" name="Textfeld 30"/>
          <p:cNvSpPr txBox="1"/>
          <p:nvPr/>
        </p:nvSpPr>
        <p:spPr>
          <a:xfrm>
            <a:off x="3624421" y="4165210"/>
            <a:ext cx="1691926"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Dreschtrommeldrehzahl</a:t>
            </a:r>
          </a:p>
        </p:txBody>
      </p:sp>
      <p:sp>
        <p:nvSpPr>
          <p:cNvPr id="8" name="Textfeld 7">
            <a:extLst>
              <a:ext uri="{FF2B5EF4-FFF2-40B4-BE49-F238E27FC236}">
                <a16:creationId xmlns:a16="http://schemas.microsoft.com/office/drawing/2014/main" id="{7B38BE82-5A79-89F2-7B7A-263492E4162C}"/>
              </a:ext>
            </a:extLst>
          </p:cNvPr>
          <p:cNvSpPr txBox="1"/>
          <p:nvPr/>
        </p:nvSpPr>
        <p:spPr>
          <a:xfrm>
            <a:off x="4234068" y="2874065"/>
            <a:ext cx="2007394"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177: www.deere.de</a:t>
            </a:r>
          </a:p>
        </p:txBody>
      </p:sp>
    </p:spTree>
    <p:extLst>
      <p:ext uri="{BB962C8B-B14F-4D97-AF65-F5344CB8AC3E}">
        <p14:creationId xmlns:p14="http://schemas.microsoft.com/office/powerpoint/2010/main" val="382873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xEl>
                                              <p:pRg st="0" end="0"/>
                                            </p:txEl>
                                          </p:spTgt>
                                        </p:tgtEl>
                                        <p:attrNameLst>
                                          <p:attrName>style.visibility</p:attrName>
                                        </p:attrNameLst>
                                      </p:cBhvr>
                                      <p:to>
                                        <p:strVal val="visible"/>
                                      </p:to>
                                    </p:set>
                                    <p:animEffect transition="in" filter="fade">
                                      <p:cBhvr>
                                        <p:cTn id="35" dur="1000"/>
                                        <p:tgtEl>
                                          <p:spTgt spid="21">
                                            <p:txEl>
                                              <p:pRg st="0" end="0"/>
                                            </p:txEl>
                                          </p:spTgt>
                                        </p:tgtEl>
                                      </p:cBhvr>
                                    </p:animEffect>
                                    <p:anim calcmode="lin" valueType="num">
                                      <p:cBhvr>
                                        <p:cTn id="36"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2">
                                            <p:txEl>
                                              <p:pRg st="0" end="0"/>
                                            </p:txEl>
                                          </p:spTgt>
                                        </p:tgtEl>
                                        <p:attrNameLst>
                                          <p:attrName>style.visibility</p:attrName>
                                        </p:attrNameLst>
                                      </p:cBhvr>
                                      <p:to>
                                        <p:strVal val="visible"/>
                                      </p:to>
                                    </p:set>
                                    <p:animEffect transition="in" filter="fade">
                                      <p:cBhvr>
                                        <p:cTn id="42" dur="1000"/>
                                        <p:tgtEl>
                                          <p:spTgt spid="22">
                                            <p:txEl>
                                              <p:pRg st="0" end="0"/>
                                            </p:txEl>
                                          </p:spTgt>
                                        </p:tgtEl>
                                      </p:cBhvr>
                                    </p:animEffect>
                                    <p:anim calcmode="lin" valueType="num">
                                      <p:cBhvr>
                                        <p:cTn id="4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1">
                                            <p:txEl>
                                              <p:pRg st="0" end="0"/>
                                            </p:txEl>
                                          </p:spTgt>
                                        </p:tgtEl>
                                        <p:attrNameLst>
                                          <p:attrName>style.visibility</p:attrName>
                                        </p:attrNameLst>
                                      </p:cBhvr>
                                      <p:to>
                                        <p:strVal val="visible"/>
                                      </p:to>
                                    </p:set>
                                    <p:animEffect transition="in" filter="fade">
                                      <p:cBhvr>
                                        <p:cTn id="49" dur="1000"/>
                                        <p:tgtEl>
                                          <p:spTgt spid="31">
                                            <p:txEl>
                                              <p:pRg st="0" end="0"/>
                                            </p:txEl>
                                          </p:spTgt>
                                        </p:tgtEl>
                                      </p:cBhvr>
                                    </p:animEffect>
                                    <p:anim calcmode="lin" valueType="num">
                                      <p:cBhvr>
                                        <p:cTn id="50"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1000" fill="hold"/>
                                        <p:tgtEl>
                                          <p:spTgt spid="29"/>
                                        </p:tgtEl>
                                        <p:attrNameLst>
                                          <p:attrName>ppt_x</p:attrName>
                                        </p:attrNameLst>
                                      </p:cBhvr>
                                      <p:tavLst>
                                        <p:tav tm="0">
                                          <p:val>
                                            <p:strVal val="#ppt_x"/>
                                          </p:val>
                                        </p:tav>
                                        <p:tav tm="100000">
                                          <p:val>
                                            <p:strVal val="#ppt_x"/>
                                          </p:val>
                                        </p:tav>
                                      </p:tavLst>
                                    </p:anim>
                                    <p:anim calcmode="lin" valueType="num">
                                      <p:cBhvr>
                                        <p:cTn id="6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8">
                                            <p:txEl>
                                              <p:pRg st="0" end="0"/>
                                            </p:txEl>
                                          </p:spTgt>
                                        </p:tgtEl>
                                        <p:attrNameLst>
                                          <p:attrName>style.visibility</p:attrName>
                                        </p:attrNameLst>
                                      </p:cBhvr>
                                      <p:to>
                                        <p:strVal val="visible"/>
                                      </p:to>
                                    </p:set>
                                    <p:animEffect transition="in" filter="fade">
                                      <p:cBhvr>
                                        <p:cTn id="70" dur="1000"/>
                                        <p:tgtEl>
                                          <p:spTgt spid="28">
                                            <p:txEl>
                                              <p:pRg st="0" end="0"/>
                                            </p:txEl>
                                          </p:spTgt>
                                        </p:tgtEl>
                                      </p:cBhvr>
                                    </p:animEffect>
                                    <p:anim calcmode="lin" valueType="num">
                                      <p:cBhvr>
                                        <p:cTn id="71"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7">
                                            <p:txEl>
                                              <p:pRg st="0" end="0"/>
                                            </p:txEl>
                                          </p:spTgt>
                                        </p:tgtEl>
                                        <p:attrNameLst>
                                          <p:attrName>style.visibility</p:attrName>
                                        </p:attrNameLst>
                                      </p:cBhvr>
                                      <p:to>
                                        <p:strVal val="visible"/>
                                      </p:to>
                                    </p:set>
                                    <p:animEffect transition="in" filter="fade">
                                      <p:cBhvr>
                                        <p:cTn id="77" dur="1000"/>
                                        <p:tgtEl>
                                          <p:spTgt spid="27">
                                            <p:txEl>
                                              <p:pRg st="0" end="0"/>
                                            </p:txEl>
                                          </p:spTgt>
                                        </p:tgtEl>
                                      </p:cBhvr>
                                    </p:animEffect>
                                    <p:anim calcmode="lin" valueType="num">
                                      <p:cBhvr>
                                        <p:cTn id="78"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fade">
                                      <p:cBhvr>
                                        <p:cTn id="84" dur="1000"/>
                                        <p:tgtEl>
                                          <p:spTgt spid="26">
                                            <p:txEl>
                                              <p:pRg st="0" end="0"/>
                                            </p:txEl>
                                          </p:spTgt>
                                        </p:tgtEl>
                                      </p:cBhvr>
                                    </p:animEffect>
                                    <p:anim calcmode="lin" valueType="num">
                                      <p:cBhvr>
                                        <p:cTn id="8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5">
                                            <p:txEl>
                                              <p:pRg st="0" end="0"/>
                                            </p:txEl>
                                          </p:spTgt>
                                        </p:tgtEl>
                                        <p:attrNameLst>
                                          <p:attrName>style.visibility</p:attrName>
                                        </p:attrNameLst>
                                      </p:cBhvr>
                                      <p:to>
                                        <p:strVal val="visible"/>
                                      </p:to>
                                    </p:set>
                                    <p:animEffect transition="in" filter="fade">
                                      <p:cBhvr>
                                        <p:cTn id="91" dur="1000"/>
                                        <p:tgtEl>
                                          <p:spTgt spid="25">
                                            <p:txEl>
                                              <p:pRg st="0" end="0"/>
                                            </p:txEl>
                                          </p:spTgt>
                                        </p:tgtEl>
                                      </p:cBhvr>
                                    </p:animEffect>
                                    <p:anim calcmode="lin" valueType="num">
                                      <p:cBhvr>
                                        <p:cTn id="92"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24">
                                            <p:txEl>
                                              <p:pRg st="0" end="0"/>
                                            </p:txEl>
                                          </p:spTgt>
                                        </p:tgtEl>
                                        <p:attrNameLst>
                                          <p:attrName>style.visibility</p:attrName>
                                        </p:attrNameLst>
                                      </p:cBhvr>
                                      <p:to>
                                        <p:strVal val="visible"/>
                                      </p:to>
                                    </p:set>
                                    <p:animEffect transition="in" filter="fade">
                                      <p:cBhvr>
                                        <p:cTn id="98" dur="1000"/>
                                        <p:tgtEl>
                                          <p:spTgt spid="24">
                                            <p:txEl>
                                              <p:pRg st="0" end="0"/>
                                            </p:txEl>
                                          </p:spTgt>
                                        </p:tgtEl>
                                      </p:cBhvr>
                                    </p:animEffect>
                                    <p:anim calcmode="lin" valueType="num">
                                      <p:cBhvr>
                                        <p:cTn id="99"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100"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23">
                                            <p:txEl>
                                              <p:pRg st="0" end="0"/>
                                            </p:txEl>
                                          </p:spTgt>
                                        </p:tgtEl>
                                        <p:attrNameLst>
                                          <p:attrName>style.visibility</p:attrName>
                                        </p:attrNameLst>
                                      </p:cBhvr>
                                      <p:to>
                                        <p:strVal val="visible"/>
                                      </p:to>
                                    </p:set>
                                    <p:animEffect transition="in" filter="fade">
                                      <p:cBhvr>
                                        <p:cTn id="105" dur="1000"/>
                                        <p:tgtEl>
                                          <p:spTgt spid="23">
                                            <p:txEl>
                                              <p:pRg st="0" end="0"/>
                                            </p:txEl>
                                          </p:spTgt>
                                        </p:tgtEl>
                                      </p:cBhvr>
                                    </p:animEffect>
                                    <p:anim calcmode="lin" valueType="num">
                                      <p:cBhvr>
                                        <p:cTn id="106"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07"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9" grpId="0"/>
      <p:bldP spid="3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6192" y="103054"/>
            <a:ext cx="6118762" cy="347354"/>
          </a:xfrm>
        </p:spPr>
        <p:txBody>
          <a:bodyPr/>
          <a:lstStyle/>
          <a:p>
            <a:pPr algn="l"/>
            <a:r>
              <a:rPr lang="de-DE" sz="1575" dirty="0"/>
              <a:t>Aufbau eines Mähdreschers – Elektronische Bauteile</a:t>
            </a:r>
          </a:p>
        </p:txBody>
      </p:sp>
      <p:pic>
        <p:nvPicPr>
          <p:cNvPr id="6" name="Grafik 5"/>
          <p:cNvPicPr>
            <a:picLocks noChangeAspect="1"/>
          </p:cNvPicPr>
          <p:nvPr/>
        </p:nvPicPr>
        <p:blipFill rotWithShape="1">
          <a:blip r:embed="rId3"/>
          <a:srcRect t="7220" b="45092"/>
          <a:stretch/>
        </p:blipFill>
        <p:spPr>
          <a:xfrm>
            <a:off x="644240" y="478488"/>
            <a:ext cx="8088067" cy="2264712"/>
          </a:xfrm>
          <a:prstGeom prst="rect">
            <a:avLst/>
          </a:prstGeom>
        </p:spPr>
      </p:pic>
      <p:sp>
        <p:nvSpPr>
          <p:cNvPr id="7" name="Textfeld 6"/>
          <p:cNvSpPr txBox="1"/>
          <p:nvPr/>
        </p:nvSpPr>
        <p:spPr>
          <a:xfrm>
            <a:off x="508339" y="3157899"/>
            <a:ext cx="7683683" cy="133882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900" b="1" i="0" u="none" strike="noStrike" kern="1200" cap="none" spc="0" normalizeH="0" baseline="0" noProof="0" dirty="0">
                <a:ln>
                  <a:noFill/>
                </a:ln>
                <a:solidFill>
                  <a:srgbClr val="000000"/>
                </a:solidFill>
                <a:effectLst/>
                <a:highlight>
                  <a:srgbClr val="FF9900"/>
                </a:highlight>
                <a:uLnTx/>
                <a:uFillTx/>
                <a:latin typeface="Arial" panose="020B0604020202020204" pitchFamily="34" charset="0"/>
                <a:ea typeface="ＭＳ Ｐゴシック" panose="020B0600070205080204" pitchFamily="34" charset="-128"/>
                <a:cs typeface="+mn-cs"/>
              </a:rPr>
              <a:t>Drehzahlsensoren</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900" b="1" i="0" u="none" strike="noStrike" kern="1200" cap="none" spc="0" normalizeH="0" baseline="0" noProof="0" dirty="0">
                <a:ln>
                  <a:noFill/>
                </a:ln>
                <a:solidFill>
                  <a:srgbClr val="000000"/>
                </a:solidFill>
                <a:effectLst/>
                <a:highlight>
                  <a:srgbClr val="00CC99"/>
                </a:highlight>
                <a:uLnTx/>
                <a:uFillTx/>
                <a:latin typeface="Arial" panose="020B0604020202020204" pitchFamily="34" charset="0"/>
                <a:ea typeface="ＭＳ Ｐゴシック" panose="020B0600070205080204" pitchFamily="34" charset="-128"/>
                <a:cs typeface="+mn-cs"/>
              </a:rPr>
              <a:t>Winkelsensoren</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900" b="1" i="0" u="none" strike="noStrike" kern="1200" cap="none" spc="0" normalizeH="0" baseline="0" noProof="0" dirty="0">
                <a:ln>
                  <a:noFill/>
                </a:ln>
                <a:solidFill>
                  <a:srgbClr val="000000"/>
                </a:solidFill>
                <a:effectLst/>
                <a:highlight>
                  <a:srgbClr val="66CCFF"/>
                </a:highlight>
                <a:uLnTx/>
                <a:uFillTx/>
                <a:latin typeface="Arial" panose="020B0604020202020204" pitchFamily="34" charset="0"/>
                <a:ea typeface="ＭＳ Ｐゴシック" panose="020B0600070205080204" pitchFamily="34" charset="-128"/>
                <a:cs typeface="+mn-cs"/>
              </a:rPr>
              <a:t>Sonstige Sensoren</a:t>
            </a:r>
          </a:p>
          <a:p>
            <a:pPr marL="0" marR="0" lvl="0" indent="0" algn="l" defTabSz="457200" rtl="0" eaLnBrk="0" fontAlgn="base" latinLnBrk="0" hangingPunct="0">
              <a:lnSpc>
                <a:spcPct val="100000"/>
              </a:lnSpc>
              <a:spcBef>
                <a:spcPct val="0"/>
              </a:spcBef>
              <a:spcAft>
                <a:spcPct val="0"/>
              </a:spcAft>
              <a:buClrTx/>
              <a:buSzTx/>
              <a:buFontTx/>
              <a:buNone/>
              <a:tabLst>
                <a:tab pos="162000" algn="l"/>
                <a:tab pos="999000" algn="l"/>
                <a:tab pos="2052000" algn="l"/>
                <a:tab pos="2160000" algn="l"/>
                <a:tab pos="3402000" algn="l"/>
                <a:tab pos="3510000" algn="l"/>
                <a:tab pos="4131000" algn="l"/>
                <a:tab pos="4212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	– Haspel		a	– Tastbügel			A		– Lastdruck Schneidwerkzylinder</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11	– Radialverteiler	b 	– Haspel Vertikal	B	– Neigung Ertragsmessung/Montana</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12	– Hauptwelle	c	– Haspel Horizontal	F	– Klappposition Abscheidekorb</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13	– Gebläse	g	– Druckrolle Cruise Pilot	G	– Durchsatz Schüttler/Rotor</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i	– Achssensor Montana	H	– Durchsatz Sieb</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j	– Raupensensor	I	– Durchsatz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Grainmeter</a:t>
            </a:r>
            <a:endPar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k	– Dreschkorbposition	J	–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Sieböffung</a:t>
            </a:r>
            <a:endPar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l	– Leitblech Radialverteiler	K	– Lenkachseinschlag Autopilot</a:t>
            </a:r>
          </a:p>
        </p:txBody>
      </p:sp>
      <p:sp>
        <p:nvSpPr>
          <p:cNvPr id="9" name="Textfeld 8"/>
          <p:cNvSpPr txBox="1"/>
          <p:nvPr/>
        </p:nvSpPr>
        <p:spPr>
          <a:xfrm>
            <a:off x="188926" y="543833"/>
            <a:ext cx="4220236"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Anordnung der Sensoren</a:t>
            </a:r>
          </a:p>
        </p:txBody>
      </p:sp>
      <p:sp>
        <p:nvSpPr>
          <p:cNvPr id="10" name="Textfeld 9"/>
          <p:cNvSpPr txBox="1"/>
          <p:nvPr/>
        </p:nvSpPr>
        <p:spPr>
          <a:xfrm>
            <a:off x="2369366" y="2896663"/>
            <a:ext cx="2409970"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178: Vorlesungsunterlagen </a:t>
            </a:r>
            <a:r>
              <a:rPr kumimoji="0" lang="de-DE" sz="45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Grundlagen Agrartechnik</a:t>
            </a:r>
            <a:endPar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Ellipse 2">
            <a:extLst>
              <a:ext uri="{FF2B5EF4-FFF2-40B4-BE49-F238E27FC236}">
                <a16:creationId xmlns:a16="http://schemas.microsoft.com/office/drawing/2014/main" id="{85D4B480-A5C0-2576-EC1A-949C1CD9821C}"/>
              </a:ext>
            </a:extLst>
          </p:cNvPr>
          <p:cNvSpPr/>
          <p:nvPr/>
        </p:nvSpPr>
        <p:spPr bwMode="auto">
          <a:xfrm>
            <a:off x="1850232" y="617353"/>
            <a:ext cx="207169" cy="19264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0990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rotWithShape="1">
          <a:blip r:embed="rId3"/>
          <a:srcRect t="8658" b="45620"/>
          <a:stretch/>
        </p:blipFill>
        <p:spPr>
          <a:xfrm>
            <a:off x="1145221" y="687111"/>
            <a:ext cx="7012675" cy="2308980"/>
          </a:xfrm>
          <a:prstGeom prst="rect">
            <a:avLst/>
          </a:prstGeom>
        </p:spPr>
      </p:pic>
      <p:sp>
        <p:nvSpPr>
          <p:cNvPr id="2" name="Titel 1"/>
          <p:cNvSpPr>
            <a:spLocks noGrp="1"/>
          </p:cNvSpPr>
          <p:nvPr>
            <p:ph type="ctrTitle"/>
          </p:nvPr>
        </p:nvSpPr>
        <p:spPr>
          <a:xfrm>
            <a:off x="226504" y="168555"/>
            <a:ext cx="6118762" cy="347354"/>
          </a:xfrm>
        </p:spPr>
        <p:txBody>
          <a:bodyPr/>
          <a:lstStyle/>
          <a:p>
            <a:pPr algn="l"/>
            <a:r>
              <a:rPr lang="de-DE" sz="1575" dirty="0"/>
              <a:t>Aufbau eines Mähdreschers – Elektronische Bauteile</a:t>
            </a:r>
          </a:p>
        </p:txBody>
      </p:sp>
      <p:sp>
        <p:nvSpPr>
          <p:cNvPr id="7" name="Textfeld 6"/>
          <p:cNvSpPr txBox="1"/>
          <p:nvPr/>
        </p:nvSpPr>
        <p:spPr>
          <a:xfrm>
            <a:off x="1281704" y="3053037"/>
            <a:ext cx="6580591" cy="175432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900" b="1" i="0" u="none" strike="noStrike" kern="1200" cap="none" spc="0" normalizeH="0" baseline="0" noProof="0" dirty="0">
                <a:ln>
                  <a:noFill/>
                </a:ln>
                <a:solidFill>
                  <a:srgbClr val="000000"/>
                </a:solidFill>
                <a:effectLst/>
                <a:highlight>
                  <a:srgbClr val="FF9900"/>
                </a:highlight>
                <a:uLnTx/>
                <a:uFillTx/>
                <a:latin typeface="Arial" panose="020B0604020202020204" pitchFamily="34" charset="0"/>
                <a:ea typeface="ＭＳ Ｐゴシック" panose="020B0600070205080204" pitchFamily="34" charset="-128"/>
                <a:cs typeface="+mn-cs"/>
              </a:rPr>
              <a:t>Drehzahlsensoren</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900" b="1" i="0" u="none" strike="noStrike" kern="1200" cap="none" spc="0" normalizeH="0" baseline="0" noProof="0" dirty="0">
                <a:ln>
                  <a:noFill/>
                </a:ln>
                <a:solidFill>
                  <a:srgbClr val="000000"/>
                </a:solidFill>
                <a:effectLst/>
                <a:highlight>
                  <a:srgbClr val="00CC99"/>
                </a:highlight>
                <a:uLnTx/>
                <a:uFillTx/>
                <a:latin typeface="Arial" panose="020B0604020202020204" pitchFamily="34" charset="0"/>
                <a:ea typeface="ＭＳ Ｐゴシック" panose="020B0600070205080204" pitchFamily="34" charset="-128"/>
                <a:cs typeface="+mn-cs"/>
              </a:rPr>
              <a:t>Winkelsensoren</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900" b="1" i="0" u="none" strike="noStrike" kern="1200" cap="none" spc="0" normalizeH="0" baseline="0" noProof="0" dirty="0">
                <a:ln>
                  <a:noFill/>
                </a:ln>
                <a:solidFill>
                  <a:srgbClr val="000000"/>
                </a:solidFill>
                <a:effectLst/>
                <a:highlight>
                  <a:srgbClr val="66CCFF"/>
                </a:highlight>
                <a:uLnTx/>
                <a:uFillTx/>
                <a:latin typeface="Arial" panose="020B0604020202020204" pitchFamily="34" charset="0"/>
                <a:ea typeface="ＭＳ Ｐゴシック" panose="020B0600070205080204" pitchFamily="34" charset="-128"/>
                <a:cs typeface="+mn-cs"/>
              </a:rPr>
              <a:t>Sonstige Sensoren</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	– Haspel	a	– Tastbügel	A	– Lastdruck Schneidwerkzylinder</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2	– Einzugskanal	b	– Haspel Vertikal	B	– Neigung Ertragsmessung/Montana</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3	– Dreschtrommel	d	– Querregelung	C	– Lichtschranke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Überkehr</a:t>
            </a:r>
            <a:endPar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4	– Fingerwalze	e	– Querregelung Montana	D	– Lichtschranke Ertragsmessung</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5	– Rotor	f	– Schnittwinkel Montana	E	– Feuchte Ertragsmessung</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6	– Überkehrelevator	g	– Druckkontrolle Cruise Pilot	F	– Klappenposition Abscheidekorb</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7	– Kornelevator	h	– Einzugskanal	G	– Durchsatz Schüttler/Rotor</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8	– Strohhäcksler	i	–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Achssonsor</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Montana	H	– Durchsatz Sieb</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9	–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Spreuverteiler</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j	–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Raupensonsor</a:t>
            </a: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I	– Durchsatz </a:t>
            </a:r>
            <a:r>
              <a:rPr kumimoji="0" lang="de-DE" sz="9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Grainmeter</a:t>
            </a:r>
            <a:endPar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10 – Schaltgetriebe	l	– Leitblech Radialverteiler	J	– Sieböffnung</a:t>
            </a:r>
          </a:p>
          <a:p>
            <a:pPr marL="0" marR="0" lvl="0" indent="0" algn="l" defTabSz="457200" rtl="0" eaLnBrk="0" fontAlgn="base" latinLnBrk="0" hangingPunct="0">
              <a:lnSpc>
                <a:spcPct val="100000"/>
              </a:lnSpc>
              <a:spcBef>
                <a:spcPct val="0"/>
              </a:spcBef>
              <a:spcAft>
                <a:spcPct val="0"/>
              </a:spcAft>
              <a:buClrTx/>
              <a:buSzTx/>
              <a:buFontTx/>
              <a:buNone/>
              <a:tabLst>
                <a:tab pos="162000" algn="l"/>
                <a:tab pos="2052000" algn="l"/>
                <a:tab pos="2160000" algn="l"/>
                <a:tab pos="4131000" algn="l"/>
                <a:tab pos="4239000" algn="l"/>
              </a:tabLst>
              <a:defRPr/>
            </a:pPr>
            <a:r>
              <a:rPr kumimoji="0" lang="de-DE"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L	– Streublechposition</a:t>
            </a:r>
          </a:p>
        </p:txBody>
      </p:sp>
      <p:sp>
        <p:nvSpPr>
          <p:cNvPr id="9" name="Textfeld 8"/>
          <p:cNvSpPr txBox="1"/>
          <p:nvPr/>
        </p:nvSpPr>
        <p:spPr>
          <a:xfrm>
            <a:off x="226504" y="590795"/>
            <a:ext cx="2973896"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Anordnung der Sensoren</a:t>
            </a:r>
          </a:p>
        </p:txBody>
      </p:sp>
    </p:spTree>
    <p:extLst>
      <p:ext uri="{BB962C8B-B14F-4D97-AF65-F5344CB8AC3E}">
        <p14:creationId xmlns:p14="http://schemas.microsoft.com/office/powerpoint/2010/main" val="405658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9919" y="128398"/>
            <a:ext cx="6118762" cy="347354"/>
          </a:xfrm>
        </p:spPr>
        <p:txBody>
          <a:bodyPr/>
          <a:lstStyle/>
          <a:p>
            <a:pPr algn="l"/>
            <a:r>
              <a:rPr lang="de-DE" sz="1575" dirty="0"/>
              <a:t>Aufbau eines Mähdreschers – Elektronische Bauteile</a:t>
            </a:r>
          </a:p>
        </p:txBody>
      </p:sp>
      <p:pic>
        <p:nvPicPr>
          <p:cNvPr id="3" name="Grafik 2">
            <a:extLst>
              <a:ext uri="{FF2B5EF4-FFF2-40B4-BE49-F238E27FC236}">
                <a16:creationId xmlns:a16="http://schemas.microsoft.com/office/drawing/2014/main" id="{618B66C4-5EB9-B957-2E55-26D0CF6FC2C0}"/>
              </a:ext>
            </a:extLst>
          </p:cNvPr>
          <p:cNvPicPr>
            <a:picLocks noChangeAspect="1"/>
          </p:cNvPicPr>
          <p:nvPr/>
        </p:nvPicPr>
        <p:blipFill rotWithShape="1">
          <a:blip r:embed="rId3"/>
          <a:srcRect l="38067" t="35196" r="34055" b="44689"/>
          <a:stretch/>
        </p:blipFill>
        <p:spPr bwMode="auto">
          <a:xfrm>
            <a:off x="5920064" y="2870197"/>
            <a:ext cx="3223936" cy="1247915"/>
          </a:xfrm>
          <a:prstGeom prst="rect">
            <a:avLst/>
          </a:prstGeom>
          <a:ln>
            <a:noFill/>
          </a:ln>
          <a:extLst>
            <a:ext uri="{53640926-AAD7-44D8-BBD7-CCE9431645EC}">
              <a14:shadowObscured xmlns:a14="http://schemas.microsoft.com/office/drawing/2010/main"/>
            </a:ext>
          </a:extLst>
        </p:spPr>
      </p:pic>
      <p:pic>
        <p:nvPicPr>
          <p:cNvPr id="1026" name="Picture 2" descr="Der NIR-Sensor HarvestLab wird am Elevator zum Korntank montiert.">
            <a:extLst>
              <a:ext uri="{FF2B5EF4-FFF2-40B4-BE49-F238E27FC236}">
                <a16:creationId xmlns:a16="http://schemas.microsoft.com/office/drawing/2014/main" id="{93C2EA72-BE74-ECF2-124D-46F80E913B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562" y="862159"/>
            <a:ext cx="2428875" cy="1621631"/>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B0D2A748-2EB7-F742-F5C0-7EFE53D6FE3E}"/>
              </a:ext>
            </a:extLst>
          </p:cNvPr>
          <p:cNvSpPr txBox="1"/>
          <p:nvPr/>
        </p:nvSpPr>
        <p:spPr>
          <a:xfrm>
            <a:off x="2906987" y="987571"/>
            <a:ext cx="6292437" cy="147732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Funktionsweise: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In Körnerelevator eingebaut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Untersuchte Körner können Licht absorbieren oder durchlassen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Verschiedene Inhaltsstoffe beginnen bei unterschiedlicher Wellenlänge zu schwingen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Inhaltsstoffe können anhand der reflektierten oder durchgelassenen Wellenlänge bestimmt werden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Reines Schätzverfahren muss zuerst mit Laborwerten kalibriert werden </a:t>
            </a:r>
          </a:p>
        </p:txBody>
      </p:sp>
      <p:sp>
        <p:nvSpPr>
          <p:cNvPr id="11" name="Textfeld 10">
            <a:extLst>
              <a:ext uri="{FF2B5EF4-FFF2-40B4-BE49-F238E27FC236}">
                <a16:creationId xmlns:a16="http://schemas.microsoft.com/office/drawing/2014/main" id="{DAA5ADD1-2DC8-98DD-052C-D49979B58590}"/>
              </a:ext>
            </a:extLst>
          </p:cNvPr>
          <p:cNvSpPr txBox="1"/>
          <p:nvPr/>
        </p:nvSpPr>
        <p:spPr>
          <a:xfrm>
            <a:off x="220154" y="2870197"/>
            <a:ext cx="6000750" cy="138499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Vorteile und Nutzen für die Praxis:</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Feuchtigkeit und Proteingehalt wird festgestellt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 Gerste zusätzlich Stärkegehalt und bei Raps zusätzlich der Ölgehalt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Düngeplanung kann durch Kartierung optimiert werden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Kann Getreide während der Ernte schon vorselektieren </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 name="Textfeld 11">
            <a:extLst>
              <a:ext uri="{FF2B5EF4-FFF2-40B4-BE49-F238E27FC236}">
                <a16:creationId xmlns:a16="http://schemas.microsoft.com/office/drawing/2014/main" id="{396C905D-2CDA-C352-BBAD-B363CB93E84B}"/>
              </a:ext>
            </a:extLst>
          </p:cNvPr>
          <p:cNvSpPr txBox="1"/>
          <p:nvPr/>
        </p:nvSpPr>
        <p:spPr>
          <a:xfrm>
            <a:off x="314186" y="518005"/>
            <a:ext cx="2240812"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NIR-Sensor </a:t>
            </a:r>
          </a:p>
        </p:txBody>
      </p:sp>
      <p:sp>
        <p:nvSpPr>
          <p:cNvPr id="14" name="Textfeld 13">
            <a:extLst>
              <a:ext uri="{FF2B5EF4-FFF2-40B4-BE49-F238E27FC236}">
                <a16:creationId xmlns:a16="http://schemas.microsoft.com/office/drawing/2014/main" id="{5DAAE3E0-0398-316B-ED01-3DA02524AC56}"/>
              </a:ext>
            </a:extLst>
          </p:cNvPr>
          <p:cNvSpPr txBox="1"/>
          <p:nvPr/>
        </p:nvSpPr>
        <p:spPr>
          <a:xfrm>
            <a:off x="220154" y="2498128"/>
            <a:ext cx="2428875"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179: www.agrarheute.com </a:t>
            </a:r>
          </a:p>
        </p:txBody>
      </p:sp>
      <p:sp>
        <p:nvSpPr>
          <p:cNvPr id="15" name="Textfeld 14">
            <a:extLst>
              <a:ext uri="{FF2B5EF4-FFF2-40B4-BE49-F238E27FC236}">
                <a16:creationId xmlns:a16="http://schemas.microsoft.com/office/drawing/2014/main" id="{C0D5865D-69D4-76BC-C707-FF016B6FA6E7}"/>
              </a:ext>
            </a:extLst>
          </p:cNvPr>
          <p:cNvSpPr txBox="1"/>
          <p:nvPr/>
        </p:nvSpPr>
        <p:spPr>
          <a:xfrm>
            <a:off x="7024955" y="4155929"/>
            <a:ext cx="2999700"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180: www.dlg.org</a:t>
            </a:r>
          </a:p>
        </p:txBody>
      </p:sp>
    </p:spTree>
    <p:extLst>
      <p:ext uri="{BB962C8B-B14F-4D97-AF65-F5344CB8AC3E}">
        <p14:creationId xmlns:p14="http://schemas.microsoft.com/office/powerpoint/2010/main" val="140079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4" grpId="0"/>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Einstellen eines Mähdreschers</a:t>
            </a:r>
          </a:p>
        </p:txBody>
      </p:sp>
      <p:sp>
        <p:nvSpPr>
          <p:cNvPr id="3" name="Ellipse 2"/>
          <p:cNvSpPr/>
          <p:nvPr/>
        </p:nvSpPr>
        <p:spPr bwMode="auto">
          <a:xfrm>
            <a:off x="1964156" y="821154"/>
            <a:ext cx="5134476" cy="367264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itchFamily="34" charset="0"/>
              <a:ea typeface="+mn-ea"/>
              <a:cs typeface="+mn-cs"/>
            </a:endParaRPr>
          </a:p>
        </p:txBody>
      </p:sp>
      <p:pic>
        <p:nvPicPr>
          <p:cNvPr id="9" name="Grafik 8" descr="Ein Bild, das Spielzeug, Maßstabsmodell, Spielzeugauto, Rad enthält.&#10;&#10;Automatisch generierte Beschreibung">
            <a:extLst>
              <a:ext uri="{FF2B5EF4-FFF2-40B4-BE49-F238E27FC236}">
                <a16:creationId xmlns:a16="http://schemas.microsoft.com/office/drawing/2014/main" id="{850DE9B7-AD6B-2316-0F32-B7E3657F8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9218" y="1190638"/>
            <a:ext cx="5531039" cy="3111811"/>
          </a:xfrm>
          <a:prstGeom prst="rect">
            <a:avLst/>
          </a:prstGeom>
        </p:spPr>
      </p:pic>
    </p:spTree>
    <p:extLst>
      <p:ext uri="{BB962C8B-B14F-4D97-AF65-F5344CB8AC3E}">
        <p14:creationId xmlns:p14="http://schemas.microsoft.com/office/powerpoint/2010/main" val="11834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3874" y="100898"/>
            <a:ext cx="6118762" cy="347354"/>
          </a:xfrm>
        </p:spPr>
        <p:txBody>
          <a:bodyPr/>
          <a:lstStyle/>
          <a:p>
            <a:pPr algn="l"/>
            <a:r>
              <a:rPr lang="de-DE" sz="1575" dirty="0"/>
              <a:t>Einstellen eines Mähdreschers</a:t>
            </a:r>
          </a:p>
        </p:txBody>
      </p:sp>
      <p:sp>
        <p:nvSpPr>
          <p:cNvPr id="7" name="Textfeld 6"/>
          <p:cNvSpPr txBox="1"/>
          <p:nvPr/>
        </p:nvSpPr>
        <p:spPr>
          <a:xfrm>
            <a:off x="306055" y="612071"/>
            <a:ext cx="8769052" cy="4610942"/>
          </a:xfrm>
          <a:prstGeom prst="rect">
            <a:avLst/>
          </a:prstGeom>
          <a:noFill/>
        </p:spPr>
        <p:txBody>
          <a:bodyPr wrap="square" rtlCol="0" anchor="t">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Kein Leistungspotenzial verschenken aufgrund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mangelnder Mähdreschereinstellung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Dreschwerks- und Reinigungsverluste stark abhängig von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der Arbeitsgeschwindigkeit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Zulässige Verlustwerte sind betriebsspezifisch nach Erntedruck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(Mähdrescherkapazität, Anbauumfang, Vorernteverlustgefahr und </a:t>
            </a:r>
            <a:r>
              <a:rPr kumimoji="0" lang="de-DE"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Witterungsaussichten)</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1 % Richtwert für Dreschwerks- und Reinigungsverluste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Aus Sicht des Lohnunternehmers bezüglich der Verluste: </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 0,5 % höheren Verlusten, etwa 20 % höhere Druschleistung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 höheren Dreschwerks- und Reinigungsverlusten setzt man den Hebel zuerst bei der Dreschwerkeinstellung an, ehe man die Fahrgeschwindigkeit verringert.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Schüttlermähdrescher</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am empfindlichsten bei Einstellfehler – Ähre befindet sich etwa 1/20 Sekunde zwischen Trommel und Korb. Mindestens 80 % der Körner sollten hier abgeschieden werden.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Hybridmähdrescher weisen flachere Verlustkennlinie auf. Abscheiderotoren dreschen durch Radialkräfte nach und haben höhere Abscheideleistung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Axialmähdrescher sind am unempfindlichsten bei Einstellfehler durch den langen Abscheideweg in den Rotoren. Siebverluste sind der begrenzende Leistungsfaktor.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5122" name="Picture 2" descr="Mähdrescher einstellen und mehr: 10 Apps für die Getreideernte |  agrarheute.com">
            <a:extLst>
              <a:ext uri="{FF2B5EF4-FFF2-40B4-BE49-F238E27FC236}">
                <a16:creationId xmlns:a16="http://schemas.microsoft.com/office/drawing/2014/main" id="{538EBC1B-2772-79F9-3943-A117579FFC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8351" y="0"/>
            <a:ext cx="1515649" cy="1176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9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8822" y="105280"/>
            <a:ext cx="6118762" cy="347354"/>
          </a:xfrm>
        </p:spPr>
        <p:txBody>
          <a:bodyPr/>
          <a:lstStyle/>
          <a:p>
            <a:pPr algn="l"/>
            <a:r>
              <a:rPr lang="de-DE" sz="1575" dirty="0"/>
              <a:t>Einstellen eines Mähdreschers</a:t>
            </a:r>
          </a:p>
        </p:txBody>
      </p:sp>
      <p:sp>
        <p:nvSpPr>
          <p:cNvPr id="7" name="Textfeld 6"/>
          <p:cNvSpPr txBox="1"/>
          <p:nvPr/>
        </p:nvSpPr>
        <p:spPr>
          <a:xfrm>
            <a:off x="124098" y="456905"/>
            <a:ext cx="7942664" cy="2402645"/>
          </a:xfrm>
          <a:prstGeom prst="rect">
            <a:avLst/>
          </a:prstGeom>
          <a:noFill/>
        </p:spPr>
        <p:txBody>
          <a:bodyPr wrap="square" rtlCol="0" anchor="t">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Bruchkornanfälligkeit ist in den letzten Jahren gestiegen (weniger Stroh, größere Körner, keine schützenden Spelzen)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Als Faustzahl gilt, dass bei 3 % Bruchkorn im Bunker auch bis zu 3 % Kleinkornanteile im </a:t>
            </a: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liegen.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Senkt man den Bruchkornanteil, senkt man gleichzeitig auch den Kleinkornverlust im </a:t>
            </a: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Bruchkornanteil senken durch schnellere Fahrweise.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 höheren Fahrgeschwindigkeiten profitiert der Landwirt und Lohnunternehmer. Durch höhere Fahrgeschwindigkeit, höherer Anteil an schützenden Strohpolster im Drescherwerk, verringerter Bruchkornanteil im </a:t>
            </a: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Korntank</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sowie im </a:t>
            </a:r>
            <a:r>
              <a:rPr kumimoji="0" lang="de-DE" sz="14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aphicFrame>
        <p:nvGraphicFramePr>
          <p:cNvPr id="8" name="Tabelle 7"/>
          <p:cNvGraphicFramePr>
            <a:graphicFrameLocks noGrp="1"/>
          </p:cNvGraphicFramePr>
          <p:nvPr/>
        </p:nvGraphicFramePr>
        <p:xfrm>
          <a:off x="545045" y="2472167"/>
          <a:ext cx="3798683" cy="2348488"/>
        </p:xfrm>
        <a:graphic>
          <a:graphicData uri="http://schemas.openxmlformats.org/drawingml/2006/table">
            <a:tbl>
              <a:tblPr firstRow="1" bandRow="1">
                <a:tableStyleId>{5C22544A-7EE6-4342-B048-85BDC9FD1C3A}</a:tableStyleId>
              </a:tblPr>
              <a:tblGrid>
                <a:gridCol w="1441415">
                  <a:extLst>
                    <a:ext uri="{9D8B030D-6E8A-4147-A177-3AD203B41FA5}">
                      <a16:colId xmlns:a16="http://schemas.microsoft.com/office/drawing/2014/main" val="20000"/>
                    </a:ext>
                  </a:extLst>
                </a:gridCol>
                <a:gridCol w="1091040">
                  <a:extLst>
                    <a:ext uri="{9D8B030D-6E8A-4147-A177-3AD203B41FA5}">
                      <a16:colId xmlns:a16="http://schemas.microsoft.com/office/drawing/2014/main" val="1805458271"/>
                    </a:ext>
                  </a:extLst>
                </a:gridCol>
                <a:gridCol w="1266228">
                  <a:extLst>
                    <a:ext uri="{9D8B030D-6E8A-4147-A177-3AD203B41FA5}">
                      <a16:colId xmlns:a16="http://schemas.microsoft.com/office/drawing/2014/main" val="3845429696"/>
                    </a:ext>
                  </a:extLst>
                </a:gridCol>
              </a:tblGrid>
              <a:tr h="378524">
                <a:tc gridSpan="3">
                  <a:txBody>
                    <a:bodyPr/>
                    <a:lstStyle/>
                    <a:p>
                      <a:pPr algn="ctr"/>
                      <a:r>
                        <a:rPr lang="de-DE" sz="1800" b="1" dirty="0">
                          <a:solidFill>
                            <a:schemeClr val="tx1"/>
                          </a:solidFill>
                        </a:rPr>
                        <a:t>Bruchkorn und Verluste</a:t>
                      </a:r>
                    </a:p>
                  </a:txBody>
                  <a:tcPr marL="51435" marR="51435" marT="25718" marB="25718" anchor="ctr">
                    <a:solidFill>
                      <a:srgbClr val="2EAC58">
                        <a:alpha val="80000"/>
                      </a:srgbClr>
                    </a:solidFill>
                  </a:tcPr>
                </a:tc>
                <a:tc hMerge="1">
                  <a:txBody>
                    <a:bodyPr/>
                    <a:lstStyle/>
                    <a:p>
                      <a:pPr algn="ctr"/>
                      <a:endParaRPr lang="de-DE" sz="1350" b="0" dirty="0">
                        <a:solidFill>
                          <a:schemeClr val="tx1"/>
                        </a:solidFill>
                      </a:endParaRPr>
                    </a:p>
                  </a:txBody>
                  <a:tcPr marL="68580" marR="68580" marT="34290" marB="34290" anchor="ctr">
                    <a:solidFill>
                      <a:srgbClr val="2EAC58">
                        <a:alpha val="80000"/>
                      </a:srgbClr>
                    </a:solidFill>
                  </a:tcPr>
                </a:tc>
                <a:tc hMerge="1">
                  <a:txBody>
                    <a:bodyPr/>
                    <a:lstStyle/>
                    <a:p>
                      <a:pPr algn="ctr"/>
                      <a:endParaRPr lang="de-DE" sz="1350" b="0" dirty="0">
                        <a:solidFill>
                          <a:schemeClr val="tx1"/>
                        </a:solidFill>
                      </a:endParaRPr>
                    </a:p>
                  </a:txBody>
                  <a:tcPr marL="68580" marR="68580" marT="34290" marB="34290" anchor="ctr">
                    <a:solidFill>
                      <a:srgbClr val="2EAC58">
                        <a:alpha val="80000"/>
                      </a:srgbClr>
                    </a:solidFill>
                  </a:tcPr>
                </a:tc>
                <a:extLst>
                  <a:ext uri="{0D108BD9-81ED-4DB2-BD59-A6C34878D82A}">
                    <a16:rowId xmlns:a16="http://schemas.microsoft.com/office/drawing/2014/main" val="10000"/>
                  </a:ext>
                </a:extLst>
              </a:tr>
              <a:tr h="378524">
                <a:tc>
                  <a:txBody>
                    <a:bodyPr/>
                    <a:lstStyle/>
                    <a:p>
                      <a:pPr algn="ctr"/>
                      <a:r>
                        <a:rPr lang="de-DE" sz="1200" dirty="0"/>
                        <a:t>Fahrgeschwindigkeit</a:t>
                      </a:r>
                    </a:p>
                  </a:txBody>
                  <a:tcPr marL="51435" marR="51435" marT="25718" marB="25718" anchor="ctr">
                    <a:solidFill>
                      <a:srgbClr val="92D050">
                        <a:alpha val="50000"/>
                      </a:srgbClr>
                    </a:solidFill>
                  </a:tcPr>
                </a:tc>
                <a:tc>
                  <a:txBody>
                    <a:bodyPr/>
                    <a:lstStyle/>
                    <a:p>
                      <a:pPr algn="ctr"/>
                      <a:r>
                        <a:rPr lang="de-DE" sz="1200" dirty="0"/>
                        <a:t>4 km/h</a:t>
                      </a:r>
                    </a:p>
                  </a:txBody>
                  <a:tcPr marL="51435" marR="51435" marT="25718" marB="25718" anchor="ctr">
                    <a:solidFill>
                      <a:srgbClr val="92D050">
                        <a:alpha val="50000"/>
                      </a:srgbClr>
                    </a:solidFill>
                  </a:tcPr>
                </a:tc>
                <a:tc>
                  <a:txBody>
                    <a:bodyPr/>
                    <a:lstStyle/>
                    <a:p>
                      <a:pPr algn="ctr"/>
                      <a:r>
                        <a:rPr lang="de-DE" sz="1200" dirty="0"/>
                        <a:t>6 km/h</a:t>
                      </a:r>
                    </a:p>
                  </a:txBody>
                  <a:tcPr marL="51435" marR="51435" marT="25718" marB="25718" anchor="ctr">
                    <a:solidFill>
                      <a:srgbClr val="92D050">
                        <a:alpha val="50000"/>
                      </a:srgbClr>
                    </a:solidFill>
                  </a:tcPr>
                </a:tc>
                <a:extLst>
                  <a:ext uri="{0D108BD9-81ED-4DB2-BD59-A6C34878D82A}">
                    <a16:rowId xmlns:a16="http://schemas.microsoft.com/office/drawing/2014/main" val="10001"/>
                  </a:ext>
                </a:extLst>
              </a:tr>
              <a:tr h="378524">
                <a:tc>
                  <a:txBody>
                    <a:bodyPr/>
                    <a:lstStyle/>
                    <a:p>
                      <a:pPr algn="ctr"/>
                      <a:r>
                        <a:rPr lang="de-DE" sz="1200" dirty="0"/>
                        <a:t>Dreschwerks</a:t>
                      </a:r>
                      <a:r>
                        <a:rPr lang="de-DE" sz="1200" baseline="0" dirty="0"/>
                        <a:t> und Reinigungsverluste</a:t>
                      </a:r>
                      <a:endParaRPr lang="de-DE" sz="1200" dirty="0"/>
                    </a:p>
                  </a:txBody>
                  <a:tcPr marL="51435" marR="51435" marT="25718" marB="25718" anchor="ctr">
                    <a:solidFill>
                      <a:srgbClr val="92D050">
                        <a:alpha val="50000"/>
                      </a:srgbClr>
                    </a:solidFill>
                  </a:tcPr>
                </a:tc>
                <a:tc>
                  <a:txBody>
                    <a:bodyPr/>
                    <a:lstStyle/>
                    <a:p>
                      <a:pPr algn="ctr"/>
                      <a:r>
                        <a:rPr lang="de-DE" sz="1200" dirty="0"/>
                        <a:t>0,5 %</a:t>
                      </a:r>
                    </a:p>
                  </a:txBody>
                  <a:tcPr marL="51435" marR="51435" marT="25718" marB="25718" anchor="ctr">
                    <a:solidFill>
                      <a:srgbClr val="92D050">
                        <a:alpha val="50000"/>
                      </a:srgbClr>
                    </a:solidFill>
                  </a:tcPr>
                </a:tc>
                <a:tc>
                  <a:txBody>
                    <a:bodyPr/>
                    <a:lstStyle/>
                    <a:p>
                      <a:pPr algn="ctr"/>
                      <a:r>
                        <a:rPr lang="de-DE" sz="1200" dirty="0"/>
                        <a:t>1 %</a:t>
                      </a:r>
                    </a:p>
                  </a:txBody>
                  <a:tcPr marL="51435" marR="51435" marT="25718" marB="25718" anchor="ctr">
                    <a:solidFill>
                      <a:srgbClr val="92D050">
                        <a:alpha val="50000"/>
                      </a:srgbClr>
                    </a:solidFill>
                  </a:tcPr>
                </a:tc>
                <a:extLst>
                  <a:ext uri="{0D108BD9-81ED-4DB2-BD59-A6C34878D82A}">
                    <a16:rowId xmlns:a16="http://schemas.microsoft.com/office/drawing/2014/main" val="2486258886"/>
                  </a:ext>
                </a:extLst>
              </a:tr>
              <a:tr h="378524">
                <a:tc>
                  <a:txBody>
                    <a:bodyPr/>
                    <a:lstStyle/>
                    <a:p>
                      <a:pPr algn="ctr"/>
                      <a:r>
                        <a:rPr lang="de-DE" sz="1200" dirty="0"/>
                        <a:t>Bruchkorn</a:t>
                      </a:r>
                    </a:p>
                  </a:txBody>
                  <a:tcPr marL="51435" marR="51435" marT="25718" marB="25718" anchor="ctr">
                    <a:solidFill>
                      <a:srgbClr val="92D050">
                        <a:alpha val="50000"/>
                      </a:srgbClr>
                    </a:solidFill>
                  </a:tcPr>
                </a:tc>
                <a:tc>
                  <a:txBody>
                    <a:bodyPr/>
                    <a:lstStyle/>
                    <a:p>
                      <a:pPr algn="ctr"/>
                      <a:r>
                        <a:rPr lang="de-DE" sz="1200" dirty="0"/>
                        <a:t>3 %</a:t>
                      </a:r>
                    </a:p>
                  </a:txBody>
                  <a:tcPr marL="51435" marR="51435" marT="25718" marB="25718" anchor="ctr">
                    <a:solidFill>
                      <a:srgbClr val="92D050">
                        <a:alpha val="50000"/>
                      </a:srgbClr>
                    </a:solidFill>
                  </a:tcPr>
                </a:tc>
                <a:tc>
                  <a:txBody>
                    <a:bodyPr/>
                    <a:lstStyle/>
                    <a:p>
                      <a:pPr algn="ctr"/>
                      <a:r>
                        <a:rPr lang="de-DE" sz="1200" dirty="0"/>
                        <a:t>2 %</a:t>
                      </a:r>
                    </a:p>
                  </a:txBody>
                  <a:tcPr marL="51435" marR="51435" marT="25718" marB="25718" anchor="ctr">
                    <a:solidFill>
                      <a:srgbClr val="92D050">
                        <a:alpha val="50000"/>
                      </a:srgbClr>
                    </a:solidFill>
                  </a:tcPr>
                </a:tc>
                <a:extLst>
                  <a:ext uri="{0D108BD9-81ED-4DB2-BD59-A6C34878D82A}">
                    <a16:rowId xmlns:a16="http://schemas.microsoft.com/office/drawing/2014/main" val="3775457672"/>
                  </a:ext>
                </a:extLst>
              </a:tr>
              <a:tr h="378524">
                <a:tc>
                  <a:txBody>
                    <a:bodyPr/>
                    <a:lstStyle/>
                    <a:p>
                      <a:pPr algn="ctr"/>
                      <a:r>
                        <a:rPr lang="de-DE" sz="1200" dirty="0"/>
                        <a:t>Spalt- und Splitter</a:t>
                      </a:r>
                      <a:r>
                        <a:rPr lang="de-DE" sz="1200" baseline="0" dirty="0"/>
                        <a:t>korn</a:t>
                      </a:r>
                      <a:endParaRPr lang="de-DE" sz="1200" dirty="0"/>
                    </a:p>
                  </a:txBody>
                  <a:tcPr marL="51435" marR="51435" marT="25718" marB="25718" anchor="ctr">
                    <a:solidFill>
                      <a:srgbClr val="92D050">
                        <a:alpha val="50000"/>
                      </a:srgbClr>
                    </a:solidFill>
                  </a:tcPr>
                </a:tc>
                <a:tc>
                  <a:txBody>
                    <a:bodyPr/>
                    <a:lstStyle/>
                    <a:p>
                      <a:pPr algn="ctr"/>
                      <a:r>
                        <a:rPr lang="de-DE" sz="1200" dirty="0"/>
                        <a:t>3 %</a:t>
                      </a:r>
                    </a:p>
                  </a:txBody>
                  <a:tcPr marL="51435" marR="51435" marT="25718" marB="25718" anchor="ctr">
                    <a:solidFill>
                      <a:srgbClr val="92D050">
                        <a:alpha val="50000"/>
                      </a:srgbClr>
                    </a:solidFill>
                  </a:tcPr>
                </a:tc>
                <a:tc>
                  <a:txBody>
                    <a:bodyPr/>
                    <a:lstStyle/>
                    <a:p>
                      <a:pPr algn="ctr"/>
                      <a:r>
                        <a:rPr lang="de-DE" sz="1200" dirty="0"/>
                        <a:t>2 %</a:t>
                      </a:r>
                    </a:p>
                  </a:txBody>
                  <a:tcPr marL="51435" marR="51435" marT="25718" marB="25718" anchor="ctr">
                    <a:solidFill>
                      <a:srgbClr val="92D050">
                        <a:alpha val="50000"/>
                      </a:srgbClr>
                    </a:solidFill>
                  </a:tcPr>
                </a:tc>
                <a:extLst>
                  <a:ext uri="{0D108BD9-81ED-4DB2-BD59-A6C34878D82A}">
                    <a16:rowId xmlns:a16="http://schemas.microsoft.com/office/drawing/2014/main" val="1084424927"/>
                  </a:ext>
                </a:extLst>
              </a:tr>
              <a:tr h="378524">
                <a:tc>
                  <a:txBody>
                    <a:bodyPr/>
                    <a:lstStyle/>
                    <a:p>
                      <a:pPr algn="ctr"/>
                      <a:r>
                        <a:rPr lang="de-DE" sz="1200" b="1" dirty="0"/>
                        <a:t>Verluste gesamt</a:t>
                      </a:r>
                    </a:p>
                  </a:txBody>
                  <a:tcPr marL="51435" marR="51435" marT="25718" marB="25718" anchor="ctr">
                    <a:solidFill>
                      <a:srgbClr val="92D050">
                        <a:alpha val="50000"/>
                      </a:srgbClr>
                    </a:solidFill>
                  </a:tcPr>
                </a:tc>
                <a:tc>
                  <a:txBody>
                    <a:bodyPr/>
                    <a:lstStyle/>
                    <a:p>
                      <a:pPr algn="ctr"/>
                      <a:r>
                        <a:rPr lang="de-DE" sz="1200" b="1" dirty="0"/>
                        <a:t>6,5 %</a:t>
                      </a:r>
                    </a:p>
                  </a:txBody>
                  <a:tcPr marL="51435" marR="51435" marT="25718" marB="25718" anchor="ctr">
                    <a:solidFill>
                      <a:srgbClr val="92D050">
                        <a:alpha val="50000"/>
                      </a:srgbClr>
                    </a:solidFill>
                  </a:tcPr>
                </a:tc>
                <a:tc>
                  <a:txBody>
                    <a:bodyPr/>
                    <a:lstStyle/>
                    <a:p>
                      <a:pPr algn="ctr"/>
                      <a:r>
                        <a:rPr lang="de-DE" sz="1200" b="1" dirty="0"/>
                        <a:t>5 %</a:t>
                      </a:r>
                    </a:p>
                  </a:txBody>
                  <a:tcPr marL="51435" marR="51435" marT="25718" marB="25718" anchor="ctr">
                    <a:solidFill>
                      <a:srgbClr val="92D050">
                        <a:alpha val="50000"/>
                      </a:srgbClr>
                    </a:solidFill>
                  </a:tcPr>
                </a:tc>
                <a:extLst>
                  <a:ext uri="{0D108BD9-81ED-4DB2-BD59-A6C34878D82A}">
                    <a16:rowId xmlns:a16="http://schemas.microsoft.com/office/drawing/2014/main" val="2584570856"/>
                  </a:ext>
                </a:extLst>
              </a:tr>
            </a:tbl>
          </a:graphicData>
        </a:graphic>
      </p:graphicFrame>
      <p:sp>
        <p:nvSpPr>
          <p:cNvPr id="9" name="Pfeil: nach rechts 8"/>
          <p:cNvSpPr/>
          <p:nvPr/>
        </p:nvSpPr>
        <p:spPr bwMode="auto">
          <a:xfrm>
            <a:off x="5116792" y="2907541"/>
            <a:ext cx="789467" cy="215309"/>
          </a:xfrm>
          <a:prstGeom prst="rightArrow">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sp>
        <p:nvSpPr>
          <p:cNvPr id="10" name="Pfeil: nach rechts 9"/>
          <p:cNvSpPr/>
          <p:nvPr/>
        </p:nvSpPr>
        <p:spPr bwMode="auto">
          <a:xfrm>
            <a:off x="5124664" y="3300788"/>
            <a:ext cx="789467" cy="215309"/>
          </a:xfrm>
          <a:prstGeom prst="rightArrow">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sp>
        <p:nvSpPr>
          <p:cNvPr id="12" name="Textfeld 11"/>
          <p:cNvSpPr txBox="1"/>
          <p:nvPr/>
        </p:nvSpPr>
        <p:spPr>
          <a:xfrm>
            <a:off x="5996855" y="2899194"/>
            <a:ext cx="1618808" cy="41549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Vorteil Lohnunternehmer</a:t>
            </a:r>
          </a:p>
        </p:txBody>
      </p:sp>
      <p:sp>
        <p:nvSpPr>
          <p:cNvPr id="13" name="Textfeld 12"/>
          <p:cNvSpPr txBox="1"/>
          <p:nvPr/>
        </p:nvSpPr>
        <p:spPr>
          <a:xfrm>
            <a:off x="5996855" y="3293025"/>
            <a:ext cx="1618808" cy="25391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Nachteil Landwirt</a:t>
            </a:r>
          </a:p>
        </p:txBody>
      </p:sp>
      <p:pic>
        <p:nvPicPr>
          <p:cNvPr id="6146" name="Picture 2" descr="Bruchkorn Weizen Stock-Foto | Adobe Stock">
            <a:extLst>
              <a:ext uri="{FF2B5EF4-FFF2-40B4-BE49-F238E27FC236}">
                <a16:creationId xmlns:a16="http://schemas.microsoft.com/office/drawing/2014/main" id="{7ECFF30B-539B-227E-7F54-BBE2C21E3E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52" t="26168" r="17185" b="24978"/>
          <a:stretch/>
        </p:blipFill>
        <p:spPr bwMode="auto">
          <a:xfrm>
            <a:off x="7898686" y="278956"/>
            <a:ext cx="1245314" cy="1376733"/>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A9AFE606-0DF3-9F94-0F71-EE248FE849F7}"/>
              </a:ext>
            </a:extLst>
          </p:cNvPr>
          <p:cNvSpPr txBox="1"/>
          <p:nvPr/>
        </p:nvSpPr>
        <p:spPr>
          <a:xfrm>
            <a:off x="7898686" y="1697453"/>
            <a:ext cx="1072663"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182: www.as1.ftcdn.net</a:t>
            </a:r>
          </a:p>
        </p:txBody>
      </p:sp>
    </p:spTree>
    <p:extLst>
      <p:ext uri="{BB962C8B-B14F-4D97-AF65-F5344CB8AC3E}">
        <p14:creationId xmlns:p14="http://schemas.microsoft.com/office/powerpoint/2010/main" val="382148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1000"/>
                                        <p:tgtEl>
                                          <p:spTgt spid="3"/>
                                        </p:tgtEl>
                                      </p:cBhvr>
                                    </p:animEffect>
                                    <p:anim calcmode="lin" valueType="num">
                                      <p:cBhvr>
                                        <p:cTn id="42" dur="1000" fill="hold"/>
                                        <p:tgtEl>
                                          <p:spTgt spid="3"/>
                                        </p:tgtEl>
                                        <p:attrNameLst>
                                          <p:attrName>ppt_x</p:attrName>
                                        </p:attrNameLst>
                                      </p:cBhvr>
                                      <p:tavLst>
                                        <p:tav tm="0">
                                          <p:val>
                                            <p:strVal val="#ppt_x"/>
                                          </p:val>
                                        </p:tav>
                                        <p:tav tm="100000">
                                          <p:val>
                                            <p:strVal val="#ppt_x"/>
                                          </p:val>
                                        </p:tav>
                                      </p:tavLst>
                                    </p:anim>
                                    <p:anim calcmode="lin" valueType="num">
                                      <p:cBhvr>
                                        <p:cTn id="43" dur="1000" fill="hold"/>
                                        <p:tgtEl>
                                          <p:spTgt spid="3"/>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6146"/>
                                        </p:tgtEl>
                                        <p:attrNameLst>
                                          <p:attrName>style.visibility</p:attrName>
                                        </p:attrNameLst>
                                      </p:cBhvr>
                                      <p:to>
                                        <p:strVal val="visible"/>
                                      </p:to>
                                    </p:set>
                                    <p:animEffect transition="in" filter="fade">
                                      <p:cBhvr>
                                        <p:cTn id="46" dur="1000"/>
                                        <p:tgtEl>
                                          <p:spTgt spid="6146"/>
                                        </p:tgtEl>
                                      </p:cBhvr>
                                    </p:animEffect>
                                    <p:anim calcmode="lin" valueType="num">
                                      <p:cBhvr>
                                        <p:cTn id="47" dur="1000" fill="hold"/>
                                        <p:tgtEl>
                                          <p:spTgt spid="6146"/>
                                        </p:tgtEl>
                                        <p:attrNameLst>
                                          <p:attrName>ppt_x</p:attrName>
                                        </p:attrNameLst>
                                      </p:cBhvr>
                                      <p:tavLst>
                                        <p:tav tm="0">
                                          <p:val>
                                            <p:strVal val="#ppt_x"/>
                                          </p:val>
                                        </p:tav>
                                        <p:tav tm="100000">
                                          <p:val>
                                            <p:strVal val="#ppt_x"/>
                                          </p:val>
                                        </p:tav>
                                      </p:tavLst>
                                    </p:anim>
                                    <p:anim calcmode="lin" valueType="num">
                                      <p:cBhvr>
                                        <p:cTn id="48"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2" grpId="0"/>
      <p:bldP spid="13" grpId="0"/>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32767" y="154836"/>
            <a:ext cx="6118762" cy="347354"/>
          </a:xfrm>
        </p:spPr>
        <p:txBody>
          <a:bodyPr/>
          <a:lstStyle/>
          <a:p>
            <a:pPr algn="l"/>
            <a:r>
              <a:rPr lang="de-DE" sz="1575" dirty="0"/>
              <a:t>Einstellen eines Mähdreschers</a:t>
            </a:r>
          </a:p>
        </p:txBody>
      </p:sp>
      <p:grpSp>
        <p:nvGrpSpPr>
          <p:cNvPr id="13" name="Gruppieren 12"/>
          <p:cNvGrpSpPr/>
          <p:nvPr/>
        </p:nvGrpSpPr>
        <p:grpSpPr>
          <a:xfrm>
            <a:off x="1884380" y="711817"/>
            <a:ext cx="5881757" cy="3747449"/>
            <a:chOff x="1632766" y="1632518"/>
            <a:chExt cx="6348801" cy="4064000"/>
          </a:xfrm>
        </p:grpSpPr>
        <p:graphicFrame>
          <p:nvGraphicFramePr>
            <p:cNvPr id="8" name="Diagramm 7"/>
            <p:cNvGraphicFramePr/>
            <p:nvPr/>
          </p:nvGraphicFramePr>
          <p:xfrm>
            <a:off x="1838412" y="1632518"/>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feld 11"/>
            <p:cNvSpPr txBox="1"/>
            <p:nvPr/>
          </p:nvSpPr>
          <p:spPr>
            <a:xfrm rot="16200000">
              <a:off x="1163669" y="3528198"/>
              <a:ext cx="1210834" cy="272640"/>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900" b="0" i="0" u="none" strike="noStrike" kern="1200" cap="none" spc="0" normalizeH="0" baseline="0" noProof="0" dirty="0">
                  <a:ln>
                    <a:noFill/>
                  </a:ln>
                  <a:solidFill>
                    <a:srgbClr val="000000"/>
                  </a:solidFill>
                  <a:effectLst/>
                  <a:uLnTx/>
                  <a:uFillTx/>
                  <a:latin typeface="Calibri"/>
                  <a:ea typeface="+mn-ea"/>
                  <a:cs typeface="+mn-cs"/>
                </a:rPr>
                <a:t>Verluste in %</a:t>
              </a:r>
            </a:p>
          </p:txBody>
        </p:sp>
        <p:sp>
          <p:nvSpPr>
            <p:cNvPr id="12" name="Textfeld 11"/>
            <p:cNvSpPr txBox="1"/>
            <p:nvPr/>
          </p:nvSpPr>
          <p:spPr>
            <a:xfrm>
              <a:off x="6768908" y="5277952"/>
              <a:ext cx="1212659" cy="287407"/>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900" b="0" i="0" u="none" strike="noStrike" kern="1200" cap="none" spc="0" normalizeH="0" baseline="0" noProof="0" dirty="0">
                  <a:ln>
                    <a:noFill/>
                  </a:ln>
                  <a:solidFill>
                    <a:srgbClr val="000000"/>
                  </a:solidFill>
                  <a:effectLst/>
                  <a:uLnTx/>
                  <a:uFillTx/>
                  <a:latin typeface="Calibri"/>
                  <a:ea typeface="+mn-ea"/>
                  <a:cs typeface="+mn-cs"/>
                </a:rPr>
                <a:t>Leistung in t/h</a:t>
              </a:r>
            </a:p>
          </p:txBody>
        </p:sp>
      </p:grpSp>
    </p:spTree>
    <p:extLst>
      <p:ext uri="{BB962C8B-B14F-4D97-AF65-F5344CB8AC3E}">
        <p14:creationId xmlns:p14="http://schemas.microsoft.com/office/powerpoint/2010/main" val="8745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0136" y="137947"/>
            <a:ext cx="6118762" cy="347354"/>
          </a:xfrm>
        </p:spPr>
        <p:txBody>
          <a:bodyPr/>
          <a:lstStyle/>
          <a:p>
            <a:pPr algn="l"/>
            <a:r>
              <a:rPr lang="de-DE" sz="1575" b="1" dirty="0"/>
              <a:t>Einstellen eines Mähdreschers</a:t>
            </a:r>
          </a:p>
        </p:txBody>
      </p:sp>
      <p:sp>
        <p:nvSpPr>
          <p:cNvPr id="6" name="Textfeld 5"/>
          <p:cNvSpPr txBox="1"/>
          <p:nvPr/>
        </p:nvSpPr>
        <p:spPr>
          <a:xfrm>
            <a:off x="245975" y="2341018"/>
            <a:ext cx="8559822" cy="1864036"/>
          </a:xfrm>
          <a:prstGeom prst="rect">
            <a:avLst/>
          </a:prstGeom>
          <a:noFill/>
        </p:spPr>
        <p:txBody>
          <a:bodyPr wrap="square" rtlCol="0" anchor="t">
            <a:spAutoFit/>
          </a:bodyPr>
          <a:lstStyle/>
          <a:p>
            <a:pPr marL="457200" marR="0" lvl="1"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In der </a:t>
            </a:r>
            <a:r>
              <a:rPr kumimoji="0" lang="de-DE" sz="1050" b="1"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Überkehr</a:t>
            </a: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sollen überwiegend Ähren und nicht Körner enthalten sein. </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Sind zu viele Körner enthalten, muss das Untersieb weiter geöffnet werden, damit die Körner vor Erreichen des Rücklaufboden abgeschieden werden.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Separate Nachdrescheinrichtung kann als Leistungserweiterung genutzt werden.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Wenn die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unausgedroschenen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Ähren auf die Dreschtrommel zurückgeführt werden, ist die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Überkehr</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eher eine Leistungsbremse.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Entgrannerbleche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sind ein Kompromiss, sie verdecken einen Teil des Korbes und verringern somit die Abscheidefläche und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leistung</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sie können auch zu Bruchkorn führen</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Oftmals gute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Entgrannung</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bereits durch engeren Korbspalt oder 1 bis 2 Wartetage, um durch den Wechsel von Abtrocknung und Befeuchtung den Zermürbungsprozess einzuleiten und die Druscheignung wesentlich zu verbessern.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7170" name="Picture 2" descr="Mähdrescher einstellen: Nichts zu verschenken - agrarheute 7-2021">
            <a:extLst>
              <a:ext uri="{FF2B5EF4-FFF2-40B4-BE49-F238E27FC236}">
                <a16:creationId xmlns:a16="http://schemas.microsoft.com/office/drawing/2014/main" id="{7A03ED70-D939-3E29-DBB0-F27776F608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9272" y="215436"/>
            <a:ext cx="2900362" cy="208816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689485F8-7AF2-132D-2E58-C9EA07DA8473}"/>
              </a:ext>
            </a:extLst>
          </p:cNvPr>
          <p:cNvSpPr txBox="1"/>
          <p:nvPr/>
        </p:nvSpPr>
        <p:spPr>
          <a:xfrm>
            <a:off x="170135" y="457035"/>
            <a:ext cx="5447787" cy="1654299"/>
          </a:xfrm>
          <a:prstGeom prst="rect">
            <a:avLst/>
          </a:prstGeom>
          <a:noFill/>
        </p:spPr>
        <p:txBody>
          <a:bodyPr wrap="square">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Reinigungssystem stößt unter feuchten sowie sehr trockenen Bedingungen an Leistungsgrenze</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Feuchtes Gemisch ist schwerer und die Körner „kleben“ in der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Gutmasse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 Windaktivität muss deutlich erhört werden. Die Gefahr von Ausblasverlusten durch höheren Wind ist viel geringer als das „Überlaufen“ der Körner bei zu schwachem Wind.</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 sehr trockenen Bedingungen gilt – Siebe auf, Wind auf! Ansonsten bleiben Kurzstrohanteile auf den zu engen Sieböffnungen liegen und verhindern Kornabscheidung</a:t>
            </a:r>
          </a:p>
        </p:txBody>
      </p:sp>
      <p:sp>
        <p:nvSpPr>
          <p:cNvPr id="8" name="Textfeld 7">
            <a:extLst>
              <a:ext uri="{FF2B5EF4-FFF2-40B4-BE49-F238E27FC236}">
                <a16:creationId xmlns:a16="http://schemas.microsoft.com/office/drawing/2014/main" id="{B59CDA91-9149-4317-FC72-A78CDE68E164}"/>
              </a:ext>
            </a:extLst>
          </p:cNvPr>
          <p:cNvSpPr txBox="1"/>
          <p:nvPr/>
        </p:nvSpPr>
        <p:spPr>
          <a:xfrm>
            <a:off x="5617922" y="2349630"/>
            <a:ext cx="2900362"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183: :www.digitalmagazin.de  </a:t>
            </a:r>
          </a:p>
        </p:txBody>
      </p:sp>
    </p:spTree>
    <p:extLst>
      <p:ext uri="{BB962C8B-B14F-4D97-AF65-F5344CB8AC3E}">
        <p14:creationId xmlns:p14="http://schemas.microsoft.com/office/powerpoint/2010/main" val="336984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1000"/>
                                        <p:tgtEl>
                                          <p:spTgt spid="7170"/>
                                        </p:tgtEl>
                                      </p:cBhvr>
                                    </p:animEffect>
                                    <p:anim calcmode="lin" valueType="num">
                                      <p:cBhvr>
                                        <p:cTn id="13" dur="1000" fill="hold"/>
                                        <p:tgtEl>
                                          <p:spTgt spid="7170"/>
                                        </p:tgtEl>
                                        <p:attrNameLst>
                                          <p:attrName>ppt_x</p:attrName>
                                        </p:attrNameLst>
                                      </p:cBhvr>
                                      <p:tavLst>
                                        <p:tav tm="0">
                                          <p:val>
                                            <p:strVal val="#ppt_x"/>
                                          </p:val>
                                        </p:tav>
                                        <p:tav tm="100000">
                                          <p:val>
                                            <p:strVal val="#ppt_x"/>
                                          </p:val>
                                        </p:tav>
                                      </p:tavLst>
                                    </p:anim>
                                    <p:anim calcmode="lin" valueType="num">
                                      <p:cBhvr>
                                        <p:cTn id="14" dur="1000" fill="hold"/>
                                        <p:tgtEl>
                                          <p:spTgt spid="717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6"/>
          <p:cNvGraphicFramePr>
            <a:graphicFrameLocks noGrp="1"/>
          </p:cNvGraphicFramePr>
          <p:nvPr/>
        </p:nvGraphicFramePr>
        <p:xfrm>
          <a:off x="1143000" y="623273"/>
          <a:ext cx="6754335" cy="4117913"/>
        </p:xfrm>
        <a:graphic>
          <a:graphicData uri="http://schemas.openxmlformats.org/drawingml/2006/table">
            <a:tbl>
              <a:tblPr firstRow="1" bandRow="1">
                <a:tableStyleId>{5C22544A-7EE6-4342-B048-85BDC9FD1C3A}</a:tableStyleId>
              </a:tblPr>
              <a:tblGrid>
                <a:gridCol w="677825">
                  <a:extLst>
                    <a:ext uri="{9D8B030D-6E8A-4147-A177-3AD203B41FA5}">
                      <a16:colId xmlns:a16="http://schemas.microsoft.com/office/drawing/2014/main" val="20000"/>
                    </a:ext>
                  </a:extLst>
                </a:gridCol>
                <a:gridCol w="861238">
                  <a:extLst>
                    <a:ext uri="{9D8B030D-6E8A-4147-A177-3AD203B41FA5}">
                      <a16:colId xmlns:a16="http://schemas.microsoft.com/office/drawing/2014/main" val="4176363593"/>
                    </a:ext>
                  </a:extLst>
                </a:gridCol>
                <a:gridCol w="829340">
                  <a:extLst>
                    <a:ext uri="{9D8B030D-6E8A-4147-A177-3AD203B41FA5}">
                      <a16:colId xmlns:a16="http://schemas.microsoft.com/office/drawing/2014/main" val="20001"/>
                    </a:ext>
                  </a:extLst>
                </a:gridCol>
                <a:gridCol w="629979">
                  <a:extLst>
                    <a:ext uri="{9D8B030D-6E8A-4147-A177-3AD203B41FA5}">
                      <a16:colId xmlns:a16="http://schemas.microsoft.com/office/drawing/2014/main" val="3718868882"/>
                    </a:ext>
                  </a:extLst>
                </a:gridCol>
                <a:gridCol w="861237">
                  <a:extLst>
                    <a:ext uri="{9D8B030D-6E8A-4147-A177-3AD203B41FA5}">
                      <a16:colId xmlns:a16="http://schemas.microsoft.com/office/drawing/2014/main" val="4117729911"/>
                    </a:ext>
                  </a:extLst>
                </a:gridCol>
                <a:gridCol w="773519">
                  <a:extLst>
                    <a:ext uri="{9D8B030D-6E8A-4147-A177-3AD203B41FA5}">
                      <a16:colId xmlns:a16="http://schemas.microsoft.com/office/drawing/2014/main" val="4289551920"/>
                    </a:ext>
                  </a:extLst>
                </a:gridCol>
                <a:gridCol w="614030">
                  <a:extLst>
                    <a:ext uri="{9D8B030D-6E8A-4147-A177-3AD203B41FA5}">
                      <a16:colId xmlns:a16="http://schemas.microsoft.com/office/drawing/2014/main" val="3091501064"/>
                    </a:ext>
                  </a:extLst>
                </a:gridCol>
                <a:gridCol w="756685">
                  <a:extLst>
                    <a:ext uri="{9D8B030D-6E8A-4147-A177-3AD203B41FA5}">
                      <a16:colId xmlns:a16="http://schemas.microsoft.com/office/drawing/2014/main" val="2101860583"/>
                    </a:ext>
                  </a:extLst>
                </a:gridCol>
                <a:gridCol w="750482">
                  <a:extLst>
                    <a:ext uri="{9D8B030D-6E8A-4147-A177-3AD203B41FA5}">
                      <a16:colId xmlns:a16="http://schemas.microsoft.com/office/drawing/2014/main" val="3407007559"/>
                    </a:ext>
                  </a:extLst>
                </a:gridCol>
              </a:tblGrid>
              <a:tr h="205740">
                <a:tc gridSpan="9">
                  <a:txBody>
                    <a:bodyPr/>
                    <a:lstStyle/>
                    <a:p>
                      <a:pPr algn="ctr"/>
                      <a:r>
                        <a:rPr lang="de-DE" sz="1000" dirty="0">
                          <a:solidFill>
                            <a:schemeClr val="tx1"/>
                          </a:solidFill>
                        </a:rPr>
                        <a:t>Einstelltipps und Verlustabhilfe</a:t>
                      </a:r>
                    </a:p>
                  </a:txBody>
                  <a:tcPr marL="51435" marR="51435" marT="25718" marB="25718" anchor="ctr">
                    <a:solidFill>
                      <a:srgbClr val="2EAC58">
                        <a:alpha val="80000"/>
                      </a:srgbClr>
                    </a:solidFill>
                  </a:tcPr>
                </a:tc>
                <a:tc hMerge="1">
                  <a:txBody>
                    <a:bodyPr/>
                    <a:lstStyle/>
                    <a:p>
                      <a:endParaRPr lang="de-DE"/>
                    </a:p>
                  </a:txBody>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extLst>
                  <a:ext uri="{0D108BD9-81ED-4DB2-BD59-A6C34878D82A}">
                    <a16:rowId xmlns:a16="http://schemas.microsoft.com/office/drawing/2014/main" val="10000"/>
                  </a:ext>
                </a:extLst>
              </a:tr>
              <a:tr h="167463">
                <a:tc>
                  <a:txBody>
                    <a:bodyPr/>
                    <a:lstStyle/>
                    <a:p>
                      <a:pPr algn="ctr"/>
                      <a:r>
                        <a:rPr lang="de-DE" sz="700" dirty="0">
                          <a:solidFill>
                            <a:schemeClr val="tx1"/>
                          </a:solidFill>
                        </a:rPr>
                        <a:t>Verlustquelle</a:t>
                      </a:r>
                    </a:p>
                  </a:txBody>
                  <a:tcPr marL="51435" marR="51435" marT="25718" marB="25718" anchor="ctr">
                    <a:solidFill>
                      <a:srgbClr val="2EAC58">
                        <a:alpha val="80000"/>
                      </a:srgbClr>
                    </a:solidFill>
                  </a:tcPr>
                </a:tc>
                <a:tc rowSpan="2">
                  <a:txBody>
                    <a:bodyPr/>
                    <a:lstStyle/>
                    <a:p>
                      <a:pPr algn="ctr"/>
                      <a:r>
                        <a:rPr lang="de-DE" sz="700" dirty="0">
                          <a:solidFill>
                            <a:schemeClr val="tx1"/>
                          </a:solidFill>
                        </a:rPr>
                        <a:t>Zu</a:t>
                      </a:r>
                      <a:r>
                        <a:rPr lang="de-DE" sz="700" baseline="0" dirty="0">
                          <a:solidFill>
                            <a:schemeClr val="tx1"/>
                          </a:solidFill>
                        </a:rPr>
                        <a:t> viele Körner über den Schüttler</a:t>
                      </a:r>
                      <a:endParaRPr lang="de-DE" sz="700" dirty="0">
                        <a:solidFill>
                          <a:schemeClr val="tx1"/>
                        </a:solidFill>
                      </a:endParaRPr>
                    </a:p>
                  </a:txBody>
                  <a:tcPr marL="51435" marR="51435" marT="25718" marB="25718" anchor="ctr">
                    <a:solidFill>
                      <a:srgbClr val="2EAC58">
                        <a:alpha val="80000"/>
                      </a:srgbClr>
                    </a:solidFill>
                  </a:tcPr>
                </a:tc>
                <a:tc rowSpan="2">
                  <a:txBody>
                    <a:bodyPr/>
                    <a:lstStyle/>
                    <a:p>
                      <a:pPr algn="ctr"/>
                      <a:r>
                        <a:rPr lang="de-DE" sz="700" dirty="0">
                          <a:solidFill>
                            <a:schemeClr val="tx1"/>
                          </a:solidFill>
                        </a:rPr>
                        <a:t>Zu viele Körner über die Siebe</a:t>
                      </a:r>
                    </a:p>
                  </a:txBody>
                  <a:tcPr marL="51435" marR="51435" marT="25718" marB="25718" anchor="ctr">
                    <a:solidFill>
                      <a:srgbClr val="2EAC58">
                        <a:alpha val="80000"/>
                      </a:srgbClr>
                    </a:solidFill>
                  </a:tcPr>
                </a:tc>
                <a:tc rowSpan="2">
                  <a:txBody>
                    <a:bodyPr/>
                    <a:lstStyle/>
                    <a:p>
                      <a:pPr algn="ctr"/>
                      <a:r>
                        <a:rPr lang="de-DE" sz="700" dirty="0" err="1">
                          <a:solidFill>
                            <a:schemeClr val="tx1"/>
                          </a:solidFill>
                        </a:rPr>
                        <a:t>Unausgedro-schene</a:t>
                      </a:r>
                      <a:r>
                        <a:rPr lang="de-DE" sz="700" dirty="0">
                          <a:solidFill>
                            <a:schemeClr val="tx1"/>
                          </a:solidFill>
                        </a:rPr>
                        <a:t> Ähren im</a:t>
                      </a:r>
                      <a:r>
                        <a:rPr lang="de-DE" sz="700" baseline="0" dirty="0">
                          <a:solidFill>
                            <a:schemeClr val="tx1"/>
                          </a:solidFill>
                        </a:rPr>
                        <a:t> </a:t>
                      </a:r>
                      <a:r>
                        <a:rPr lang="de-DE" sz="700" baseline="0" dirty="0" err="1">
                          <a:solidFill>
                            <a:schemeClr val="tx1"/>
                          </a:solidFill>
                        </a:rPr>
                        <a:t>Schwad</a:t>
                      </a:r>
                      <a:endParaRPr lang="de-DE" sz="700" dirty="0">
                        <a:solidFill>
                          <a:schemeClr val="tx1"/>
                        </a:solidFill>
                      </a:endParaRPr>
                    </a:p>
                  </a:txBody>
                  <a:tcPr marL="51435" marR="51435" marT="25718" marB="25718" anchor="ctr">
                    <a:solidFill>
                      <a:srgbClr val="2EAC58">
                        <a:alpha val="80000"/>
                      </a:srgbClr>
                    </a:solidFill>
                  </a:tcPr>
                </a:tc>
                <a:tc rowSpan="2">
                  <a:txBody>
                    <a:bodyPr/>
                    <a:lstStyle/>
                    <a:p>
                      <a:pPr algn="ctr"/>
                      <a:r>
                        <a:rPr lang="de-DE" sz="700" dirty="0">
                          <a:solidFill>
                            <a:schemeClr val="tx1"/>
                          </a:solidFill>
                        </a:rPr>
                        <a:t>Bruchkorn im Bunker</a:t>
                      </a:r>
                    </a:p>
                  </a:txBody>
                  <a:tcPr marL="51435" marR="51435" marT="25718" marB="25718" anchor="ctr">
                    <a:solidFill>
                      <a:srgbClr val="2EAC58">
                        <a:alpha val="80000"/>
                      </a:srgbClr>
                    </a:solidFill>
                  </a:tcPr>
                </a:tc>
                <a:tc rowSpan="2">
                  <a:txBody>
                    <a:bodyPr/>
                    <a:lstStyle/>
                    <a:p>
                      <a:pPr algn="ctr"/>
                      <a:r>
                        <a:rPr lang="de-DE" sz="700" dirty="0" err="1">
                          <a:solidFill>
                            <a:schemeClr val="tx1"/>
                          </a:solidFill>
                        </a:rPr>
                        <a:t>Unausgedro-schene</a:t>
                      </a:r>
                      <a:r>
                        <a:rPr lang="de-DE" sz="700" dirty="0">
                          <a:solidFill>
                            <a:schemeClr val="tx1"/>
                          </a:solidFill>
                        </a:rPr>
                        <a:t> Ähren in </a:t>
                      </a:r>
                      <a:r>
                        <a:rPr lang="de-DE" sz="700" dirty="0" err="1">
                          <a:solidFill>
                            <a:schemeClr val="tx1"/>
                          </a:solidFill>
                        </a:rPr>
                        <a:t>Überkehr</a:t>
                      </a:r>
                      <a:endParaRPr lang="de-DE" sz="700" dirty="0">
                        <a:solidFill>
                          <a:schemeClr val="tx1"/>
                        </a:solidFill>
                      </a:endParaRPr>
                    </a:p>
                  </a:txBody>
                  <a:tcPr marL="51435" marR="51435" marT="25718" marB="25718" anchor="ctr">
                    <a:solidFill>
                      <a:srgbClr val="2EAC58">
                        <a:alpha val="80000"/>
                      </a:srgbClr>
                    </a:solidFill>
                  </a:tcPr>
                </a:tc>
                <a:tc rowSpan="2">
                  <a:txBody>
                    <a:bodyPr/>
                    <a:lstStyle/>
                    <a:p>
                      <a:pPr algn="ctr"/>
                      <a:r>
                        <a:rPr lang="de-DE" sz="700" dirty="0">
                          <a:solidFill>
                            <a:schemeClr val="tx1"/>
                          </a:solidFill>
                        </a:rPr>
                        <a:t>Zu viele Körner in</a:t>
                      </a:r>
                      <a:r>
                        <a:rPr lang="de-DE" sz="700" baseline="0" dirty="0">
                          <a:solidFill>
                            <a:schemeClr val="tx1"/>
                          </a:solidFill>
                        </a:rPr>
                        <a:t> </a:t>
                      </a:r>
                      <a:r>
                        <a:rPr lang="de-DE" sz="700" baseline="0" dirty="0" err="1">
                          <a:solidFill>
                            <a:schemeClr val="tx1"/>
                          </a:solidFill>
                        </a:rPr>
                        <a:t>Überkehr</a:t>
                      </a:r>
                      <a:endParaRPr lang="de-DE" sz="700" dirty="0">
                        <a:solidFill>
                          <a:schemeClr val="tx1"/>
                        </a:solidFill>
                      </a:endParaRPr>
                    </a:p>
                  </a:txBody>
                  <a:tcPr marL="51435" marR="51435" marT="25718" marB="25718" anchor="ctr">
                    <a:solidFill>
                      <a:srgbClr val="2EAC58">
                        <a:alpha val="80000"/>
                      </a:srgbClr>
                    </a:solidFill>
                  </a:tcPr>
                </a:tc>
                <a:tc rowSpan="2">
                  <a:txBody>
                    <a:bodyPr/>
                    <a:lstStyle/>
                    <a:p>
                      <a:pPr algn="ctr"/>
                      <a:r>
                        <a:rPr lang="de-DE" sz="700" dirty="0">
                          <a:solidFill>
                            <a:schemeClr val="tx1"/>
                          </a:solidFill>
                        </a:rPr>
                        <a:t>Zu viel Kurzstroh</a:t>
                      </a:r>
                      <a:r>
                        <a:rPr lang="de-DE" sz="700" baseline="0" dirty="0">
                          <a:solidFill>
                            <a:schemeClr val="tx1"/>
                          </a:solidFill>
                        </a:rPr>
                        <a:t> im Bunker</a:t>
                      </a:r>
                      <a:endParaRPr lang="de-DE" sz="700" dirty="0">
                        <a:solidFill>
                          <a:schemeClr val="tx1"/>
                        </a:solidFill>
                      </a:endParaRPr>
                    </a:p>
                  </a:txBody>
                  <a:tcPr marL="51435" marR="51435" marT="25718" marB="25718" anchor="ctr">
                    <a:solidFill>
                      <a:srgbClr val="2EAC58">
                        <a:alpha val="80000"/>
                      </a:srgbClr>
                    </a:solidFill>
                  </a:tcPr>
                </a:tc>
                <a:tc rowSpan="2">
                  <a:txBody>
                    <a:bodyPr/>
                    <a:lstStyle/>
                    <a:p>
                      <a:pPr algn="ctr"/>
                      <a:r>
                        <a:rPr lang="de-DE" sz="700" dirty="0" err="1">
                          <a:solidFill>
                            <a:schemeClr val="tx1"/>
                          </a:solidFill>
                        </a:rPr>
                        <a:t>Unausgedro-schene</a:t>
                      </a:r>
                      <a:r>
                        <a:rPr lang="de-DE" sz="700" dirty="0">
                          <a:solidFill>
                            <a:schemeClr val="tx1"/>
                          </a:solidFill>
                        </a:rPr>
                        <a:t> Ähren im Bunker</a:t>
                      </a:r>
                    </a:p>
                  </a:txBody>
                  <a:tcPr marL="51435" marR="51435" marT="25718" marB="25718" anchor="ctr">
                    <a:solidFill>
                      <a:srgbClr val="2EAC58">
                        <a:alpha val="80000"/>
                      </a:srgbClr>
                    </a:solidFill>
                  </a:tcPr>
                </a:tc>
                <a:extLst>
                  <a:ext uri="{0D108BD9-81ED-4DB2-BD59-A6C34878D82A}">
                    <a16:rowId xmlns:a16="http://schemas.microsoft.com/office/drawing/2014/main" val="237954769"/>
                  </a:ext>
                </a:extLst>
              </a:tr>
              <a:tr h="257175">
                <a:tc>
                  <a:txBody>
                    <a:bodyPr/>
                    <a:lstStyle/>
                    <a:p>
                      <a:pPr algn="ctr"/>
                      <a:r>
                        <a:rPr lang="de-DE" sz="700" dirty="0">
                          <a:solidFill>
                            <a:schemeClr val="tx1"/>
                          </a:solidFill>
                        </a:rPr>
                        <a:t>Einstell-optimierung</a:t>
                      </a:r>
                    </a:p>
                  </a:txBody>
                  <a:tcPr marL="51435" marR="51435" marT="25718" marB="25718" anchor="ctr">
                    <a:solidFill>
                      <a:srgbClr val="2EAC58">
                        <a:alpha val="80000"/>
                      </a:srgbClr>
                    </a:solidFill>
                  </a:tcPr>
                </a:tc>
                <a:tc vMerge="1">
                  <a:txBody>
                    <a:bodyPr/>
                    <a:lstStyle/>
                    <a:p>
                      <a:pPr algn="ctr"/>
                      <a:endParaRPr lang="de-DE" sz="1800" dirty="0">
                        <a:solidFill>
                          <a:schemeClr val="tx1"/>
                        </a:solidFill>
                      </a:endParaRPr>
                    </a:p>
                  </a:txBody>
                  <a:tcPr marL="68580" marR="68580" marT="34290" marB="34290">
                    <a:solidFill>
                      <a:srgbClr val="2EAC58">
                        <a:alpha val="80000"/>
                      </a:srgbClr>
                    </a:solidFill>
                  </a:tcPr>
                </a:tc>
                <a:tc vMerge="1">
                  <a:txBody>
                    <a:bodyPr/>
                    <a:lstStyle/>
                    <a:p>
                      <a:pPr algn="ctr"/>
                      <a:endParaRPr lang="de-DE" sz="1800" dirty="0">
                        <a:solidFill>
                          <a:schemeClr val="tx1"/>
                        </a:solidFill>
                      </a:endParaRPr>
                    </a:p>
                  </a:txBody>
                  <a:tcPr marL="68580" marR="68580" marT="34290" marB="34290">
                    <a:solidFill>
                      <a:srgbClr val="2EAC58">
                        <a:alpha val="80000"/>
                      </a:srgbClr>
                    </a:solidFill>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val="3439060002"/>
                  </a:ext>
                </a:extLst>
              </a:tr>
              <a:tr h="565785">
                <a:tc>
                  <a:txBody>
                    <a:bodyPr/>
                    <a:lstStyle/>
                    <a:p>
                      <a:pPr algn="l"/>
                      <a:r>
                        <a:rPr lang="de-DE" sz="700" dirty="0"/>
                        <a:t>Dresch-trommel</a:t>
                      </a:r>
                    </a:p>
                  </a:txBody>
                  <a:tcPr marL="51435" marR="51435" marT="25718" marB="25718" anchor="ctr">
                    <a:solidFill>
                      <a:srgbClr val="92D050">
                        <a:alpha val="50000"/>
                      </a:srgbClr>
                    </a:solidFill>
                  </a:tcPr>
                </a:tc>
                <a:tc>
                  <a:txBody>
                    <a:bodyPr/>
                    <a:lstStyle/>
                    <a:p>
                      <a:pPr algn="l"/>
                      <a:r>
                        <a:rPr lang="de-DE" sz="700" dirty="0"/>
                        <a:t>1. Trommel-drehzahl erhöhen um je 30 U/min. Bei hohem</a:t>
                      </a:r>
                      <a:r>
                        <a:rPr lang="de-DE" sz="700" baseline="0" dirty="0"/>
                        <a:t> Kurzstrohanteil: entgegengesetzt</a:t>
                      </a:r>
                      <a:endParaRPr lang="de-DE" sz="700" dirty="0"/>
                    </a:p>
                  </a:txBody>
                  <a:tcPr marL="51435" marR="51435" marT="25718" marB="25718" anchor="ctr">
                    <a:solidFill>
                      <a:srgbClr val="92D050">
                        <a:alpha val="50000"/>
                      </a:srgbClr>
                    </a:solidFill>
                  </a:tcPr>
                </a:tc>
                <a:tc>
                  <a:txBody>
                    <a:bodyPr/>
                    <a:lstStyle/>
                    <a:p>
                      <a:pPr algn="l"/>
                      <a:r>
                        <a:rPr lang="de-DE" sz="700" dirty="0"/>
                        <a:t>4. Bei hohem Kurzstrohanteil:</a:t>
                      </a:r>
                      <a:r>
                        <a:rPr lang="de-DE" sz="700" baseline="0" dirty="0"/>
                        <a:t> Trommeldrehzahl senken</a:t>
                      </a:r>
                      <a:endParaRPr lang="de-DE" sz="700" dirty="0"/>
                    </a:p>
                  </a:txBody>
                  <a:tcPr marL="51435" marR="51435" marT="25718" marB="25718" anchor="ctr">
                    <a:solidFill>
                      <a:srgbClr val="92D050">
                        <a:alpha val="50000"/>
                      </a:srgbClr>
                    </a:solidFill>
                  </a:tcPr>
                </a:tc>
                <a:tc>
                  <a:txBody>
                    <a:bodyPr/>
                    <a:lstStyle/>
                    <a:p>
                      <a:pPr algn="l"/>
                      <a:r>
                        <a:rPr lang="de-DE" sz="700" dirty="0"/>
                        <a:t>2. Trommel-drehzahl erhöhen</a:t>
                      </a:r>
                      <a:r>
                        <a:rPr lang="de-DE" sz="700" baseline="0" dirty="0"/>
                        <a:t> um je 30 U/min</a:t>
                      </a:r>
                      <a:endParaRPr lang="de-DE" sz="700" dirty="0"/>
                    </a:p>
                  </a:txBody>
                  <a:tcPr marL="51435" marR="51435" marT="25718" marB="25718" anchor="ctr">
                    <a:solidFill>
                      <a:srgbClr val="92D050">
                        <a:alpha val="50000"/>
                      </a:srgbClr>
                    </a:solidFill>
                  </a:tcPr>
                </a:tc>
                <a:tc>
                  <a:txBody>
                    <a:bodyPr/>
                    <a:lstStyle/>
                    <a:p>
                      <a:pPr algn="l"/>
                      <a:r>
                        <a:rPr lang="de-DE" sz="700" dirty="0"/>
                        <a:t>2.</a:t>
                      </a:r>
                      <a:r>
                        <a:rPr lang="de-DE" sz="700" baseline="0" dirty="0"/>
                        <a:t> </a:t>
                      </a:r>
                      <a:r>
                        <a:rPr lang="de-DE" sz="700" dirty="0"/>
                        <a:t>Trommel-drehzahl verringern um je 30 – 50 U/min</a:t>
                      </a:r>
                    </a:p>
                  </a:txBody>
                  <a:tcPr marL="51435" marR="51435" marT="25718" marB="25718" anchor="ctr">
                    <a:solidFill>
                      <a:srgbClr val="92D050">
                        <a:alpha val="50000"/>
                      </a:srgbClr>
                    </a:solidFill>
                  </a:tcPr>
                </a:tc>
                <a:tc>
                  <a:txBody>
                    <a:bodyPr/>
                    <a:lstStyle/>
                    <a:p>
                      <a:pPr algn="l"/>
                      <a:r>
                        <a:rPr lang="de-DE" sz="700" dirty="0"/>
                        <a:t>2. Trommel-</a:t>
                      </a:r>
                    </a:p>
                    <a:p>
                      <a:pPr algn="l"/>
                      <a:r>
                        <a:rPr lang="de-DE" sz="700" dirty="0" err="1"/>
                        <a:t>drehzahl</a:t>
                      </a:r>
                      <a:r>
                        <a:rPr lang="de-DE" sz="700" dirty="0"/>
                        <a:t> erhöhen um je 30 U/min</a:t>
                      </a:r>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1.</a:t>
                      </a:r>
                      <a:r>
                        <a:rPr lang="de-DE" sz="700" baseline="0" dirty="0"/>
                        <a:t> Trommel-drehzahl verringern um je 30n U/min</a:t>
                      </a:r>
                      <a:endParaRPr lang="de-DE" sz="700" dirty="0"/>
                    </a:p>
                  </a:txBody>
                  <a:tcPr marL="51435" marR="51435" marT="25718" marB="25718" anchor="ctr">
                    <a:solidFill>
                      <a:srgbClr val="92D050">
                        <a:alpha val="50000"/>
                      </a:srgbClr>
                    </a:solidFill>
                  </a:tcPr>
                </a:tc>
                <a:tc>
                  <a:txBody>
                    <a:bodyPr/>
                    <a:lstStyle/>
                    <a:p>
                      <a:pPr algn="l"/>
                      <a:r>
                        <a:rPr lang="de-DE" sz="700" dirty="0"/>
                        <a:t>2. Trommeldrehzahl erhöhen um je 30 U/min</a:t>
                      </a:r>
                    </a:p>
                  </a:txBody>
                  <a:tcPr marL="51435" marR="51435" marT="25718" marB="25718" anchor="ctr">
                    <a:solidFill>
                      <a:srgbClr val="92D050">
                        <a:alpha val="50000"/>
                      </a:srgbClr>
                    </a:solidFill>
                  </a:tcPr>
                </a:tc>
                <a:extLst>
                  <a:ext uri="{0D108BD9-81ED-4DB2-BD59-A6C34878D82A}">
                    <a16:rowId xmlns:a16="http://schemas.microsoft.com/office/drawing/2014/main" val="10001"/>
                  </a:ext>
                </a:extLst>
              </a:tr>
              <a:tr h="565785">
                <a:tc>
                  <a:txBody>
                    <a:bodyPr/>
                    <a:lstStyle/>
                    <a:p>
                      <a:pPr algn="l"/>
                      <a:r>
                        <a:rPr lang="de-DE" sz="700" dirty="0"/>
                        <a:t>Dreschkorb</a:t>
                      </a:r>
                    </a:p>
                  </a:txBody>
                  <a:tcPr marL="51435" marR="51435" marT="25718" marB="25718" anchor="ctr">
                    <a:solidFill>
                      <a:srgbClr val="92D050">
                        <a:alpha val="50000"/>
                      </a:srgbClr>
                    </a:solidFill>
                  </a:tcPr>
                </a:tc>
                <a:tc>
                  <a:txBody>
                    <a:bodyPr/>
                    <a:lstStyle/>
                    <a:p>
                      <a:pPr algn="l"/>
                      <a:r>
                        <a:rPr lang="de-DE" sz="700" dirty="0"/>
                        <a:t>2. Korbspalt verengen um je 1 mm.</a:t>
                      </a:r>
                      <a:r>
                        <a:rPr lang="de-DE" sz="700" baseline="0" dirty="0"/>
                        <a:t> Bei hohem Kurzstrohanteil: entgegengesetzt</a:t>
                      </a:r>
                      <a:endParaRPr lang="de-DE" sz="700" dirty="0"/>
                    </a:p>
                  </a:txBody>
                  <a:tcPr marL="51435" marR="51435" marT="25718" marB="25718" anchor="ctr">
                    <a:solidFill>
                      <a:srgbClr val="92D050">
                        <a:alpha val="50000"/>
                      </a:srgbClr>
                    </a:solidFill>
                  </a:tcPr>
                </a:tc>
                <a:tc>
                  <a:txBody>
                    <a:bodyPr/>
                    <a:lstStyle/>
                    <a:p>
                      <a:pPr algn="l"/>
                      <a:r>
                        <a:rPr lang="de-DE" sz="700" dirty="0"/>
                        <a:t>5.</a:t>
                      </a:r>
                      <a:r>
                        <a:rPr lang="de-DE" sz="700" baseline="0" dirty="0"/>
                        <a:t> Bei hohem Kurzstrohanteil: Korbspalt erweitern</a:t>
                      </a:r>
                      <a:endParaRPr lang="de-DE" sz="700" dirty="0"/>
                    </a:p>
                  </a:txBody>
                  <a:tcPr marL="51435" marR="51435" marT="25718" marB="25718" anchor="ctr">
                    <a:solidFill>
                      <a:srgbClr val="92D050">
                        <a:alpha val="50000"/>
                      </a:srgbClr>
                    </a:solidFill>
                  </a:tcPr>
                </a:tc>
                <a:tc>
                  <a:txBody>
                    <a:bodyPr/>
                    <a:lstStyle/>
                    <a:p>
                      <a:pPr algn="l"/>
                      <a:r>
                        <a:rPr lang="de-DE" sz="700" dirty="0"/>
                        <a:t>1. Korbspalt verengen um je 1 mm</a:t>
                      </a:r>
                    </a:p>
                  </a:txBody>
                  <a:tcPr marL="51435" marR="51435" marT="25718" marB="25718" anchor="ctr">
                    <a:solidFill>
                      <a:srgbClr val="92D050">
                        <a:alpha val="50000"/>
                      </a:srgbClr>
                    </a:solidFill>
                  </a:tcPr>
                </a:tc>
                <a:tc>
                  <a:txBody>
                    <a:bodyPr/>
                    <a:lstStyle/>
                    <a:p>
                      <a:pPr algn="l"/>
                      <a:r>
                        <a:rPr lang="de-DE" sz="700" dirty="0"/>
                        <a:t>3. Korbspalt erweitern um je 1 – 2 mm</a:t>
                      </a:r>
                    </a:p>
                  </a:txBody>
                  <a:tcPr marL="51435" marR="51435" marT="25718" marB="25718" anchor="ctr">
                    <a:solidFill>
                      <a:srgbClr val="92D050">
                        <a:alpha val="50000"/>
                      </a:srgbClr>
                    </a:solidFill>
                  </a:tcPr>
                </a:tc>
                <a:tc>
                  <a:txBody>
                    <a:bodyPr/>
                    <a:lstStyle/>
                    <a:p>
                      <a:pPr algn="l"/>
                      <a:r>
                        <a:rPr lang="de-DE" sz="700" dirty="0"/>
                        <a:t>1.</a:t>
                      </a:r>
                      <a:r>
                        <a:rPr lang="de-DE" sz="700" baseline="0" dirty="0"/>
                        <a:t> Korbspalt verengen um je 1 mm</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2. Korbspalt erweitern um je 1 mm</a:t>
                      </a:r>
                    </a:p>
                  </a:txBody>
                  <a:tcPr marL="51435" marR="51435" marT="25718" marB="25718" anchor="ctr">
                    <a:solidFill>
                      <a:srgbClr val="92D050">
                        <a:alpha val="50000"/>
                      </a:srgbClr>
                    </a:solidFill>
                  </a:tcPr>
                </a:tc>
                <a:tc>
                  <a:txBody>
                    <a:bodyPr/>
                    <a:lstStyle/>
                    <a:p>
                      <a:pPr algn="l"/>
                      <a:r>
                        <a:rPr lang="de-DE" sz="700" dirty="0"/>
                        <a:t> 1. Korbspalt</a:t>
                      </a:r>
                      <a:r>
                        <a:rPr lang="de-DE" sz="700" baseline="0" dirty="0"/>
                        <a:t> verengen um je 1 mm</a:t>
                      </a:r>
                      <a:endParaRPr lang="de-DE" sz="700" dirty="0"/>
                    </a:p>
                  </a:txBody>
                  <a:tcPr marL="51435" marR="51435" marT="25718" marB="25718" anchor="ctr">
                    <a:solidFill>
                      <a:srgbClr val="92D050">
                        <a:alpha val="50000"/>
                      </a:srgbClr>
                    </a:solidFill>
                  </a:tcPr>
                </a:tc>
                <a:extLst>
                  <a:ext uri="{0D108BD9-81ED-4DB2-BD59-A6C34878D82A}">
                    <a16:rowId xmlns:a16="http://schemas.microsoft.com/office/drawing/2014/main" val="10002"/>
                  </a:ext>
                </a:extLst>
              </a:tr>
              <a:tr h="381793">
                <a:tc>
                  <a:txBody>
                    <a:bodyPr/>
                    <a:lstStyle/>
                    <a:p>
                      <a:pPr algn="l"/>
                      <a:r>
                        <a:rPr lang="de-DE" sz="700" dirty="0" err="1"/>
                        <a:t>Obersieb</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1. </a:t>
                      </a:r>
                      <a:r>
                        <a:rPr lang="de-DE" sz="700" dirty="0" err="1"/>
                        <a:t>Obersieb</a:t>
                      </a:r>
                      <a:r>
                        <a:rPr lang="de-DE" sz="700" baseline="0" dirty="0"/>
                        <a:t> öffnen um je 1 mm</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2. </a:t>
                      </a:r>
                      <a:r>
                        <a:rPr lang="de-DE" sz="700" dirty="0" err="1"/>
                        <a:t>Obersieb</a:t>
                      </a:r>
                      <a:r>
                        <a:rPr lang="de-DE" sz="700" dirty="0"/>
                        <a:t> eventuell</a:t>
                      </a:r>
                      <a:r>
                        <a:rPr lang="de-DE" sz="700" baseline="0" dirty="0"/>
                        <a:t> leicht schließen</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extLst>
                  <a:ext uri="{0D108BD9-81ED-4DB2-BD59-A6C34878D82A}">
                    <a16:rowId xmlns:a16="http://schemas.microsoft.com/office/drawing/2014/main" val="10003"/>
                  </a:ext>
                </a:extLst>
              </a:tr>
              <a:tr h="545417">
                <a:tc>
                  <a:txBody>
                    <a:bodyPr/>
                    <a:lstStyle/>
                    <a:p>
                      <a:pPr algn="l"/>
                      <a:r>
                        <a:rPr lang="de-DE" sz="700" dirty="0"/>
                        <a:t>Untersieb</a:t>
                      </a:r>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4. Untersieb</a:t>
                      </a:r>
                      <a:r>
                        <a:rPr lang="de-DE" sz="700" baseline="0" dirty="0"/>
                        <a:t> öffnen für weniger </a:t>
                      </a:r>
                      <a:r>
                        <a:rPr lang="de-DE" sz="700" baseline="0" dirty="0" err="1"/>
                        <a:t>Überkehr</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1. Untersieb öffnen</a:t>
                      </a:r>
                      <a:r>
                        <a:rPr lang="de-DE" sz="700" baseline="0" dirty="0"/>
                        <a:t> um je 1 mm</a:t>
                      </a:r>
                      <a:endParaRPr lang="de-DE" sz="700" dirty="0"/>
                    </a:p>
                  </a:txBody>
                  <a:tcPr marL="51435" marR="51435" marT="25718" marB="25718" anchor="ctr">
                    <a:solidFill>
                      <a:srgbClr val="92D050">
                        <a:alpha val="50000"/>
                      </a:srgbClr>
                    </a:solidFill>
                  </a:tcPr>
                </a:tc>
                <a:tc>
                  <a:txBody>
                    <a:bodyPr/>
                    <a:lstStyle/>
                    <a:p>
                      <a:pPr algn="l"/>
                      <a:r>
                        <a:rPr lang="de-DE" sz="700" dirty="0"/>
                        <a:t>1. Untersieb</a:t>
                      </a:r>
                      <a:r>
                        <a:rPr lang="de-DE" sz="700" baseline="0" dirty="0"/>
                        <a:t> mehr schließen um je 1 mm</a:t>
                      </a:r>
                      <a:endParaRPr lang="de-DE" sz="700" dirty="0"/>
                    </a:p>
                  </a:txBody>
                  <a:tcPr marL="51435" marR="51435" marT="25718" marB="25718" anchor="ctr">
                    <a:solidFill>
                      <a:srgbClr val="92D050">
                        <a:alpha val="50000"/>
                      </a:srgbClr>
                    </a:solidFill>
                  </a:tcPr>
                </a:tc>
                <a:tc>
                  <a:txBody>
                    <a:bodyPr/>
                    <a:lstStyle/>
                    <a:p>
                      <a:pPr algn="l"/>
                      <a:r>
                        <a:rPr lang="de-DE" sz="700" dirty="0"/>
                        <a:t>3. Untersieb</a:t>
                      </a:r>
                      <a:r>
                        <a:rPr lang="de-DE" sz="700" baseline="0" dirty="0"/>
                        <a:t> schließen</a:t>
                      </a:r>
                      <a:endParaRPr lang="de-DE" sz="700" dirty="0"/>
                    </a:p>
                  </a:txBody>
                  <a:tcPr marL="51435" marR="51435" marT="25718" marB="25718" anchor="ctr">
                    <a:solidFill>
                      <a:srgbClr val="92D050">
                        <a:alpha val="50000"/>
                      </a:srgbClr>
                    </a:solidFill>
                  </a:tcPr>
                </a:tc>
                <a:extLst>
                  <a:ext uri="{0D108BD9-81ED-4DB2-BD59-A6C34878D82A}">
                    <a16:rowId xmlns:a16="http://schemas.microsoft.com/office/drawing/2014/main" val="10004"/>
                  </a:ext>
                </a:extLst>
              </a:tr>
              <a:tr h="771525">
                <a:tc>
                  <a:txBody>
                    <a:bodyPr/>
                    <a:lstStyle/>
                    <a:p>
                      <a:pPr algn="l"/>
                      <a:r>
                        <a:rPr lang="de-DE" sz="700" dirty="0"/>
                        <a:t>Gebläse</a:t>
                      </a:r>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2. Bei Teppich-bildung: Wind</a:t>
                      </a:r>
                      <a:r>
                        <a:rPr lang="de-DE" sz="700" baseline="0" dirty="0"/>
                        <a:t> erhöhen um je 25 U/min. Bei Überblasen: Wind reduzieren um je 25 U/min</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1. Wind erhöhen um je 25</a:t>
                      </a:r>
                      <a:r>
                        <a:rPr lang="de-DE" sz="700" baseline="0" dirty="0"/>
                        <a:t> U/min</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extLst>
                  <a:ext uri="{0D108BD9-81ED-4DB2-BD59-A6C34878D82A}">
                    <a16:rowId xmlns:a16="http://schemas.microsoft.com/office/drawing/2014/main" val="10005"/>
                  </a:ext>
                </a:extLst>
              </a:tr>
              <a:tr h="565785">
                <a:tc>
                  <a:txBody>
                    <a:bodyPr/>
                    <a:lstStyle/>
                    <a:p>
                      <a:pPr algn="l"/>
                      <a:r>
                        <a:rPr lang="de-DE" sz="700" dirty="0"/>
                        <a:t>Tempo</a:t>
                      </a:r>
                    </a:p>
                  </a:txBody>
                  <a:tcPr marL="51435" marR="51435" marT="25718" marB="25718" anchor="ctr">
                    <a:solidFill>
                      <a:srgbClr val="92D050">
                        <a:alpha val="50000"/>
                      </a:srgbClr>
                    </a:solidFill>
                  </a:tcPr>
                </a:tc>
                <a:tc>
                  <a:txBody>
                    <a:bodyPr/>
                    <a:lstStyle/>
                    <a:p>
                      <a:pPr algn="l"/>
                      <a:r>
                        <a:rPr lang="de-DE" sz="700" dirty="0"/>
                        <a:t>3. Geschwindigkeit reduzieren. Bei hohem Kurzstrohanteil entgegengesetzt</a:t>
                      </a:r>
                    </a:p>
                  </a:txBody>
                  <a:tcPr marL="51435" marR="51435" marT="25718" marB="25718" anchor="ctr">
                    <a:solidFill>
                      <a:srgbClr val="92D050">
                        <a:alpha val="50000"/>
                      </a:srgbClr>
                    </a:solidFill>
                  </a:tcPr>
                </a:tc>
                <a:tc>
                  <a:txBody>
                    <a:bodyPr/>
                    <a:lstStyle/>
                    <a:p>
                      <a:pPr algn="l"/>
                      <a:r>
                        <a:rPr lang="de-DE" sz="700" dirty="0"/>
                        <a:t>3. Geschwindigkeit reduzieren</a:t>
                      </a:r>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r>
                        <a:rPr lang="de-DE" sz="700" dirty="0"/>
                        <a:t>1. Geschwindigkeit erhöhen</a:t>
                      </a:r>
                      <a:r>
                        <a:rPr lang="de-DE" sz="700" baseline="0" dirty="0"/>
                        <a:t> für gutes Strohpolster</a:t>
                      </a:r>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tc>
                  <a:txBody>
                    <a:bodyPr/>
                    <a:lstStyle/>
                    <a:p>
                      <a:pPr algn="l"/>
                      <a:endParaRPr lang="de-DE" sz="700" dirty="0"/>
                    </a:p>
                  </a:txBody>
                  <a:tcPr marL="51435" marR="51435" marT="25718" marB="25718" anchor="ctr">
                    <a:solidFill>
                      <a:srgbClr val="92D050">
                        <a:alpha val="50000"/>
                      </a:srgbClr>
                    </a:solidFill>
                  </a:tcPr>
                </a:tc>
                <a:extLst>
                  <a:ext uri="{0D108BD9-81ED-4DB2-BD59-A6C34878D82A}">
                    <a16:rowId xmlns:a16="http://schemas.microsoft.com/office/drawing/2014/main" val="893022688"/>
                  </a:ext>
                </a:extLst>
              </a:tr>
            </a:tbl>
          </a:graphicData>
        </a:graphic>
      </p:graphicFrame>
      <p:sp>
        <p:nvSpPr>
          <p:cNvPr id="8" name="Titel 1"/>
          <p:cNvSpPr>
            <a:spLocks noGrp="1"/>
          </p:cNvSpPr>
          <p:nvPr>
            <p:ph type="ctrTitle"/>
          </p:nvPr>
        </p:nvSpPr>
        <p:spPr>
          <a:xfrm>
            <a:off x="1548000" y="270000"/>
            <a:ext cx="6118762" cy="347354"/>
          </a:xfrm>
        </p:spPr>
        <p:txBody>
          <a:bodyPr/>
          <a:lstStyle/>
          <a:p>
            <a:pPr algn="l"/>
            <a:r>
              <a:rPr lang="de-DE" sz="1575" dirty="0"/>
              <a:t>Einstellen eines Mähdreschers</a:t>
            </a:r>
          </a:p>
        </p:txBody>
      </p:sp>
    </p:spTree>
    <p:extLst>
      <p:ext uri="{BB962C8B-B14F-4D97-AF65-F5344CB8AC3E}">
        <p14:creationId xmlns:p14="http://schemas.microsoft.com/office/powerpoint/2010/main" val="280575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98775" y="100777"/>
            <a:ext cx="6118762" cy="347354"/>
          </a:xfrm>
        </p:spPr>
        <p:txBody>
          <a:bodyPr/>
          <a:lstStyle/>
          <a:p>
            <a:pPr algn="l"/>
            <a:r>
              <a:rPr lang="de-DE" sz="1800" b="1" dirty="0">
                <a:latin typeface="Arial" panose="020B0604020202020204" pitchFamily="34" charset="0"/>
                <a:cs typeface="Arial" panose="020B0604020202020204" pitchFamily="34" charset="0"/>
              </a:rPr>
              <a:t>Aufbau eines Mähdreschers - Reinigungssystem</a:t>
            </a:r>
          </a:p>
        </p:txBody>
      </p:sp>
      <p:pic>
        <p:nvPicPr>
          <p:cNvPr id="7" name="Picture 7" descr="ims_objectId=100413;ims_usageRefId=-1"/>
          <p:cNvPicPr>
            <a:picLocks noChangeAspect="1" noChangeArrowheads="1"/>
          </p:cNvPicPr>
          <p:nvPr/>
        </p:nvPicPr>
        <p:blipFill rotWithShape="1">
          <a:blip r:embed="rId3"/>
          <a:srcRect l="14495"/>
          <a:stretch/>
        </p:blipFill>
        <p:spPr bwMode="gray">
          <a:xfrm>
            <a:off x="6708270" y="911146"/>
            <a:ext cx="1972180" cy="3385636"/>
          </a:xfrm>
          <a:prstGeom prst="rect">
            <a:avLst/>
          </a:prstGeom>
          <a:noFill/>
          <a:ln w="9525" algn="ctr">
            <a:noFill/>
            <a:miter lim="800000"/>
            <a:headEnd/>
            <a:tailEnd/>
          </a:ln>
        </p:spPr>
      </p:pic>
      <p:sp>
        <p:nvSpPr>
          <p:cNvPr id="6" name="Textfeld 5"/>
          <p:cNvSpPr txBox="1"/>
          <p:nvPr/>
        </p:nvSpPr>
        <p:spPr>
          <a:xfrm>
            <a:off x="2537186" y="443677"/>
            <a:ext cx="2806012" cy="369332"/>
          </a:xfrm>
          <a:prstGeom prst="rect">
            <a:avLst/>
          </a:prstGeom>
          <a:noFill/>
        </p:spPr>
        <p:txBody>
          <a:bodyPr wrap="square" rtlCol="0">
            <a:spAutoFit/>
          </a:bodyPr>
          <a:lstStyle/>
          <a:p>
            <a:r>
              <a:rPr lang="de-DE" dirty="0"/>
              <a:t>Claas 3D-Reinigung</a:t>
            </a:r>
          </a:p>
        </p:txBody>
      </p:sp>
      <p:sp>
        <p:nvSpPr>
          <p:cNvPr id="8" name="Rechteck 7"/>
          <p:cNvSpPr/>
          <p:nvPr/>
        </p:nvSpPr>
        <p:spPr>
          <a:xfrm>
            <a:off x="337488" y="950970"/>
            <a:ext cx="3802711" cy="1246495"/>
          </a:xfrm>
          <a:prstGeom prst="rect">
            <a:avLst/>
          </a:prstGeom>
        </p:spPr>
        <p:txBody>
          <a:bodyPr wrap="square">
            <a:spAutoFit/>
          </a:bodyPr>
          <a:lstStyle/>
          <a:p>
            <a:pPr marL="214313" lvl="1" indent="-214313" defTabSz="235744">
              <a:spcBef>
                <a:spcPts val="300"/>
              </a:spcBef>
              <a:spcAft>
                <a:spcPts val="600"/>
              </a:spcAft>
              <a:buClr>
                <a:srgbClr val="92D050"/>
              </a:buClr>
              <a:buFont typeface="Wingdings" panose="05000000000000000000" pitchFamily="2" charset="2"/>
              <a:buChar char="Ø"/>
            </a:pPr>
            <a:r>
              <a:rPr lang="de-DE" sz="1050" dirty="0">
                <a:solidFill>
                  <a:prstClr val="black"/>
                </a:solidFill>
                <a:cs typeface="Arial" pitchFamily="34" charset="0"/>
              </a:rPr>
              <a:t>Dynamischer Hangausgleich durch aktive Steuerung des Obersiebes</a:t>
            </a:r>
          </a:p>
          <a:p>
            <a:pPr marL="214313" lvl="1" indent="-214313" defTabSz="235744">
              <a:spcBef>
                <a:spcPts val="300"/>
              </a:spcBef>
              <a:spcAft>
                <a:spcPts val="600"/>
              </a:spcAft>
              <a:buClr>
                <a:srgbClr val="92D050"/>
              </a:buClr>
              <a:buFont typeface="Wingdings" panose="05000000000000000000" pitchFamily="2" charset="2"/>
              <a:buChar char="Ø"/>
            </a:pPr>
            <a:r>
              <a:rPr lang="de-DE" sz="1050" dirty="0">
                <a:solidFill>
                  <a:prstClr val="black"/>
                </a:solidFill>
                <a:cs typeface="Arial" pitchFamily="34" charset="0"/>
              </a:rPr>
              <a:t>Leistungsstabilität am Seitenhang bis zu 20 % Neigung</a:t>
            </a:r>
          </a:p>
          <a:p>
            <a:pPr marL="214313" lvl="1" indent="-214313" defTabSz="235744">
              <a:spcBef>
                <a:spcPts val="300"/>
              </a:spcBef>
              <a:spcAft>
                <a:spcPts val="600"/>
              </a:spcAft>
              <a:buClr>
                <a:srgbClr val="92D050"/>
              </a:buClr>
              <a:buFont typeface="Wingdings" panose="05000000000000000000" pitchFamily="2" charset="2"/>
              <a:buChar char="Ø"/>
            </a:pPr>
            <a:r>
              <a:rPr lang="de-DE" sz="1050" dirty="0">
                <a:solidFill>
                  <a:prstClr val="black"/>
                </a:solidFill>
                <a:cs typeface="Arial" pitchFamily="34" charset="0"/>
              </a:rPr>
              <a:t>Wartungs- und verschleißfrei</a:t>
            </a:r>
          </a:p>
          <a:p>
            <a:pPr marL="214313" lvl="1" indent="-214313" defTabSz="235744">
              <a:spcBef>
                <a:spcPts val="300"/>
              </a:spcBef>
              <a:spcAft>
                <a:spcPts val="600"/>
              </a:spcAft>
              <a:buClr>
                <a:srgbClr val="92D050"/>
              </a:buClr>
              <a:buFont typeface="Wingdings" panose="05000000000000000000" pitchFamily="2" charset="2"/>
              <a:buChar char="Ø"/>
            </a:pPr>
            <a:r>
              <a:rPr lang="de-DE" sz="1050" dirty="0">
                <a:solidFill>
                  <a:prstClr val="black"/>
                </a:solidFill>
                <a:cs typeface="Arial" pitchFamily="34" charset="0"/>
              </a:rPr>
              <a:t>Nachträgliche Montage möglich</a:t>
            </a:r>
          </a:p>
        </p:txBody>
      </p:sp>
      <p:sp>
        <p:nvSpPr>
          <p:cNvPr id="9" name="Textfeld 8"/>
          <p:cNvSpPr txBox="1"/>
          <p:nvPr/>
        </p:nvSpPr>
        <p:spPr>
          <a:xfrm>
            <a:off x="5715788" y="1530905"/>
            <a:ext cx="701749" cy="248209"/>
          </a:xfrm>
          <a:prstGeom prst="rect">
            <a:avLst/>
          </a:prstGeom>
          <a:noFill/>
        </p:spPr>
        <p:txBody>
          <a:bodyPr wrap="square" rtlCol="0">
            <a:spAutoFit/>
          </a:bodyPr>
          <a:lstStyle/>
          <a:p>
            <a:r>
              <a:rPr lang="de-DE" sz="1013" dirty="0"/>
              <a:t>ohne 3D</a:t>
            </a:r>
          </a:p>
        </p:txBody>
      </p:sp>
      <p:sp>
        <p:nvSpPr>
          <p:cNvPr id="11" name="Textfeld 10"/>
          <p:cNvSpPr txBox="1"/>
          <p:nvPr/>
        </p:nvSpPr>
        <p:spPr>
          <a:xfrm>
            <a:off x="5715788" y="2861888"/>
            <a:ext cx="701749" cy="248209"/>
          </a:xfrm>
          <a:prstGeom prst="rect">
            <a:avLst/>
          </a:prstGeom>
          <a:noFill/>
        </p:spPr>
        <p:txBody>
          <a:bodyPr wrap="square" rtlCol="0">
            <a:spAutoFit/>
          </a:bodyPr>
          <a:lstStyle/>
          <a:p>
            <a:r>
              <a:rPr lang="de-DE" sz="1013" dirty="0"/>
              <a:t>mit 3D</a:t>
            </a:r>
          </a:p>
        </p:txBody>
      </p:sp>
      <p:sp>
        <p:nvSpPr>
          <p:cNvPr id="10" name="Rechteck 9"/>
          <p:cNvSpPr/>
          <p:nvPr/>
        </p:nvSpPr>
        <p:spPr>
          <a:xfrm>
            <a:off x="6857150" y="4421351"/>
            <a:ext cx="1373300" cy="230832"/>
          </a:xfrm>
          <a:prstGeom prst="rect">
            <a:avLst/>
          </a:prstGeom>
        </p:spPr>
        <p:txBody>
          <a:bodyPr wrap="square">
            <a:spAutoFit/>
          </a:bodyPr>
          <a:lstStyle/>
          <a:p>
            <a:r>
              <a:rPr lang="de-DE" sz="450" dirty="0"/>
              <a:t>Abbildung 124: Claas Produktpräsentation 2015</a:t>
            </a:r>
          </a:p>
        </p:txBody>
      </p:sp>
      <p:pic>
        <p:nvPicPr>
          <p:cNvPr id="12" name="Grafik 11" descr="Filmstreifen Silhouette">
            <a:hlinkClick r:id="rId4"/>
            <a:extLst>
              <a:ext uri="{FF2B5EF4-FFF2-40B4-BE49-F238E27FC236}">
                <a16:creationId xmlns:a16="http://schemas.microsoft.com/office/drawing/2014/main" id="{368EB5B2-814F-6DF5-528A-1C59D0F19C2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58000" y="100777"/>
            <a:ext cx="685800" cy="685800"/>
          </a:xfrm>
          <a:prstGeom prst="rect">
            <a:avLst/>
          </a:prstGeom>
        </p:spPr>
      </p:pic>
      <p:sp>
        <p:nvSpPr>
          <p:cNvPr id="13" name="Textfeld 12">
            <a:extLst>
              <a:ext uri="{FF2B5EF4-FFF2-40B4-BE49-F238E27FC236}">
                <a16:creationId xmlns:a16="http://schemas.microsoft.com/office/drawing/2014/main" id="{E01ACD02-DA8C-2B8E-7C95-19CA8DBA677F}"/>
              </a:ext>
            </a:extLst>
          </p:cNvPr>
          <p:cNvSpPr txBox="1"/>
          <p:nvPr/>
        </p:nvSpPr>
        <p:spPr>
          <a:xfrm>
            <a:off x="312219" y="462377"/>
            <a:ext cx="3757613" cy="369332"/>
          </a:xfrm>
          <a:prstGeom prst="rect">
            <a:avLst/>
          </a:prstGeom>
          <a:noFill/>
        </p:spPr>
        <p:txBody>
          <a:bodyPr wrap="square" rtlCol="0">
            <a:spAutoFit/>
          </a:bodyPr>
          <a:lstStyle/>
          <a:p>
            <a:r>
              <a:rPr lang="de-DE" dirty="0"/>
              <a:t>Ausgleich am Hang:</a:t>
            </a:r>
          </a:p>
        </p:txBody>
      </p:sp>
    </p:spTree>
    <p:extLst>
      <p:ext uri="{BB962C8B-B14F-4D97-AF65-F5344CB8AC3E}">
        <p14:creationId xmlns:p14="http://schemas.microsoft.com/office/powerpoint/2010/main" val="241146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Einstellen eines Mähdreschers</a:t>
            </a:r>
          </a:p>
        </p:txBody>
      </p:sp>
      <p:graphicFrame>
        <p:nvGraphicFramePr>
          <p:cNvPr id="11" name="Tabelle 10"/>
          <p:cNvGraphicFramePr>
            <a:graphicFrameLocks noGrp="1"/>
          </p:cNvGraphicFramePr>
          <p:nvPr/>
        </p:nvGraphicFramePr>
        <p:xfrm>
          <a:off x="1158950" y="609379"/>
          <a:ext cx="6721362" cy="3987077"/>
        </p:xfrm>
        <a:graphic>
          <a:graphicData uri="http://schemas.openxmlformats.org/drawingml/2006/table">
            <a:tbl>
              <a:tblPr firstRow="1" bandRow="1">
                <a:tableStyleId>{5C22544A-7EE6-4342-B048-85BDC9FD1C3A}</a:tableStyleId>
              </a:tblPr>
              <a:tblGrid>
                <a:gridCol w="1435395">
                  <a:extLst>
                    <a:ext uri="{9D8B030D-6E8A-4147-A177-3AD203B41FA5}">
                      <a16:colId xmlns:a16="http://schemas.microsoft.com/office/drawing/2014/main" val="20000"/>
                    </a:ext>
                  </a:extLst>
                </a:gridCol>
                <a:gridCol w="2655481">
                  <a:extLst>
                    <a:ext uri="{9D8B030D-6E8A-4147-A177-3AD203B41FA5}">
                      <a16:colId xmlns:a16="http://schemas.microsoft.com/office/drawing/2014/main" val="1805458271"/>
                    </a:ext>
                  </a:extLst>
                </a:gridCol>
                <a:gridCol w="2630486">
                  <a:extLst>
                    <a:ext uri="{9D8B030D-6E8A-4147-A177-3AD203B41FA5}">
                      <a16:colId xmlns:a16="http://schemas.microsoft.com/office/drawing/2014/main" val="3845429696"/>
                    </a:ext>
                  </a:extLst>
                </a:gridCol>
              </a:tblGrid>
              <a:tr h="283757">
                <a:tc>
                  <a:txBody>
                    <a:bodyPr/>
                    <a:lstStyle/>
                    <a:p>
                      <a:pPr algn="ctr"/>
                      <a:r>
                        <a:rPr lang="de-DE" sz="1000" b="1" dirty="0">
                          <a:solidFill>
                            <a:schemeClr val="tx1"/>
                          </a:solidFill>
                        </a:rPr>
                        <a:t>Verlustart</a:t>
                      </a:r>
                    </a:p>
                  </a:txBody>
                  <a:tcPr marL="51435" marR="51435" marT="25718" marB="25718" anchor="ctr">
                    <a:solidFill>
                      <a:srgbClr val="2EAC58">
                        <a:alpha val="80000"/>
                      </a:srgbClr>
                    </a:solidFill>
                  </a:tcPr>
                </a:tc>
                <a:tc>
                  <a:txBody>
                    <a:bodyPr/>
                    <a:lstStyle/>
                    <a:p>
                      <a:pPr algn="ctr"/>
                      <a:r>
                        <a:rPr lang="de-DE" sz="1000" b="1" dirty="0">
                          <a:solidFill>
                            <a:schemeClr val="tx1"/>
                          </a:solidFill>
                        </a:rPr>
                        <a:t>Ursache</a:t>
                      </a:r>
                    </a:p>
                  </a:txBody>
                  <a:tcPr marL="51435" marR="51435" marT="25718" marB="25718" anchor="ctr">
                    <a:solidFill>
                      <a:srgbClr val="2EAC58">
                        <a:alpha val="80000"/>
                      </a:srgbClr>
                    </a:solidFill>
                  </a:tcPr>
                </a:tc>
                <a:tc>
                  <a:txBody>
                    <a:bodyPr/>
                    <a:lstStyle/>
                    <a:p>
                      <a:pPr algn="ctr"/>
                      <a:r>
                        <a:rPr lang="de-DE" sz="1000" b="1" dirty="0">
                          <a:solidFill>
                            <a:schemeClr val="tx1"/>
                          </a:solidFill>
                        </a:rPr>
                        <a:t>Abhilfe</a:t>
                      </a:r>
                    </a:p>
                  </a:txBody>
                  <a:tcPr marL="51435" marR="51435" marT="25718" marB="25718" anchor="ctr">
                    <a:solidFill>
                      <a:srgbClr val="2EAC58">
                        <a:alpha val="80000"/>
                      </a:srgbClr>
                    </a:solidFill>
                  </a:tcPr>
                </a:tc>
                <a:extLst>
                  <a:ext uri="{0D108BD9-81ED-4DB2-BD59-A6C34878D82A}">
                    <a16:rowId xmlns:a16="http://schemas.microsoft.com/office/drawing/2014/main" val="10000"/>
                  </a:ext>
                </a:extLst>
              </a:tr>
              <a:tr h="360045">
                <a:tc>
                  <a:txBody>
                    <a:bodyPr/>
                    <a:lstStyle/>
                    <a:p>
                      <a:pPr algn="ctr"/>
                      <a:r>
                        <a:rPr lang="de-DE" sz="1000" dirty="0"/>
                        <a:t>Ausfallverluste</a:t>
                      </a:r>
                    </a:p>
                  </a:txBody>
                  <a:tcPr marL="51435" marR="51435" marT="25718" marB="25718" anchor="ctr">
                    <a:solidFill>
                      <a:srgbClr val="92D050">
                        <a:alpha val="50000"/>
                      </a:srgbClr>
                    </a:solidFill>
                  </a:tcPr>
                </a:tc>
                <a:tc>
                  <a:txBody>
                    <a:bodyPr/>
                    <a:lstStyle/>
                    <a:p>
                      <a:pPr algn="ctr"/>
                      <a:r>
                        <a:rPr lang="de-DE" sz="1000" dirty="0"/>
                        <a:t>Mangelnde</a:t>
                      </a:r>
                      <a:r>
                        <a:rPr lang="de-DE" sz="1000" baseline="0" dirty="0"/>
                        <a:t> Ausfallfestigkeit, Reifezeitpunkt überschritten, ungünstige Witterung</a:t>
                      </a:r>
                      <a:endParaRPr lang="de-DE" sz="1000" dirty="0"/>
                    </a:p>
                  </a:txBody>
                  <a:tcPr marL="51435" marR="51435" marT="25718" marB="25718" anchor="ctr">
                    <a:solidFill>
                      <a:srgbClr val="92D050">
                        <a:alpha val="50000"/>
                      </a:srgbClr>
                    </a:solidFill>
                  </a:tcPr>
                </a:tc>
                <a:tc>
                  <a:txBody>
                    <a:bodyPr/>
                    <a:lstStyle/>
                    <a:p>
                      <a:pPr algn="ctr"/>
                      <a:r>
                        <a:rPr lang="de-DE" sz="1000" dirty="0"/>
                        <a:t>Anbau ausfallfester Sorten,</a:t>
                      </a:r>
                      <a:r>
                        <a:rPr lang="de-DE" sz="1000" baseline="0" dirty="0"/>
                        <a:t> Ernte zum richtigen Termin und bei günstiger Witterung</a:t>
                      </a:r>
                      <a:endParaRPr lang="de-DE" sz="1000" dirty="0"/>
                    </a:p>
                  </a:txBody>
                  <a:tcPr marL="51435" marR="51435" marT="25718" marB="25718" anchor="ctr">
                    <a:solidFill>
                      <a:srgbClr val="92D050">
                        <a:alpha val="50000"/>
                      </a:srgbClr>
                    </a:solidFill>
                  </a:tcPr>
                </a:tc>
                <a:extLst>
                  <a:ext uri="{0D108BD9-81ED-4DB2-BD59-A6C34878D82A}">
                    <a16:rowId xmlns:a16="http://schemas.microsoft.com/office/drawing/2014/main" val="10001"/>
                  </a:ext>
                </a:extLst>
              </a:tr>
              <a:tr h="360045">
                <a:tc>
                  <a:txBody>
                    <a:bodyPr/>
                    <a:lstStyle/>
                    <a:p>
                      <a:pPr algn="ctr"/>
                      <a:r>
                        <a:rPr lang="de-DE" sz="1000" dirty="0"/>
                        <a:t>Ausschlagverluste</a:t>
                      </a:r>
                    </a:p>
                  </a:txBody>
                  <a:tcPr marL="51435" marR="51435" marT="25718" marB="25718" anchor="ctr">
                    <a:solidFill>
                      <a:srgbClr val="92D050">
                        <a:alpha val="50000"/>
                      </a:srgbClr>
                    </a:solidFill>
                  </a:tcPr>
                </a:tc>
                <a:tc>
                  <a:txBody>
                    <a:bodyPr/>
                    <a:lstStyle/>
                    <a:p>
                      <a:pPr algn="ctr"/>
                      <a:r>
                        <a:rPr lang="de-DE" sz="1000" dirty="0"/>
                        <a:t>Falsche Haspeleinstellung</a:t>
                      </a:r>
                    </a:p>
                  </a:txBody>
                  <a:tcPr marL="51435" marR="51435" marT="25718" marB="25718" anchor="ctr">
                    <a:solidFill>
                      <a:srgbClr val="92D050">
                        <a:alpha val="50000"/>
                      </a:srgbClr>
                    </a:solidFill>
                  </a:tcPr>
                </a:tc>
                <a:tc>
                  <a:txBody>
                    <a:bodyPr/>
                    <a:lstStyle/>
                    <a:p>
                      <a:pPr algn="ctr"/>
                      <a:r>
                        <a:rPr lang="de-DE" sz="1000" dirty="0"/>
                        <a:t>Richtige Einstellung von Haspeldrehzahl und –</a:t>
                      </a:r>
                      <a:r>
                        <a:rPr lang="de-DE" sz="1000" dirty="0" err="1"/>
                        <a:t>stellung</a:t>
                      </a:r>
                      <a:r>
                        <a:rPr lang="de-DE" sz="1000" dirty="0"/>
                        <a:t> zum </a:t>
                      </a:r>
                      <a:r>
                        <a:rPr lang="de-DE" sz="1000" dirty="0" err="1"/>
                        <a:t>Mähtisch</a:t>
                      </a:r>
                      <a:endParaRPr lang="de-DE" sz="1000" dirty="0"/>
                    </a:p>
                  </a:txBody>
                  <a:tcPr marL="51435" marR="51435" marT="25718" marB="25718" anchor="ctr">
                    <a:solidFill>
                      <a:srgbClr val="92D050">
                        <a:alpha val="50000"/>
                      </a:srgbClr>
                    </a:solidFill>
                  </a:tcPr>
                </a:tc>
                <a:extLst>
                  <a:ext uri="{0D108BD9-81ED-4DB2-BD59-A6C34878D82A}">
                    <a16:rowId xmlns:a16="http://schemas.microsoft.com/office/drawing/2014/main" val="2486258886"/>
                  </a:ext>
                </a:extLst>
              </a:tr>
              <a:tr h="822960">
                <a:tc>
                  <a:txBody>
                    <a:bodyPr/>
                    <a:lstStyle/>
                    <a:p>
                      <a:pPr algn="ctr"/>
                      <a:r>
                        <a:rPr lang="de-DE" sz="1000" dirty="0"/>
                        <a:t>Schnittverluste</a:t>
                      </a:r>
                    </a:p>
                  </a:txBody>
                  <a:tcPr marL="51435" marR="51435" marT="25718" marB="25718" anchor="ctr">
                    <a:solidFill>
                      <a:srgbClr val="92D050">
                        <a:alpha val="50000"/>
                      </a:srgbClr>
                    </a:solidFill>
                  </a:tcPr>
                </a:tc>
                <a:tc>
                  <a:txBody>
                    <a:bodyPr/>
                    <a:lstStyle/>
                    <a:p>
                      <a:pPr algn="ctr"/>
                      <a:r>
                        <a:rPr lang="de-DE" sz="1000" dirty="0"/>
                        <a:t>Lagergetreide, falsche Einstellung des Schneidwerkes</a:t>
                      </a:r>
                      <a:r>
                        <a:rPr lang="de-DE" sz="1000" baseline="0" dirty="0"/>
                        <a:t> und der Halmteiler, Arbeiten ohne Ährenheber, zu rasche Kurvenfahrt</a:t>
                      </a:r>
                      <a:endParaRPr lang="de-DE" sz="1000" dirty="0"/>
                    </a:p>
                  </a:txBody>
                  <a:tcPr marL="51435" marR="51435" marT="25718" marB="25718" anchor="ctr">
                    <a:solidFill>
                      <a:srgbClr val="92D050">
                        <a:alpha val="50000"/>
                      </a:srgbClr>
                    </a:solidFill>
                  </a:tcPr>
                </a:tc>
                <a:tc>
                  <a:txBody>
                    <a:bodyPr/>
                    <a:lstStyle/>
                    <a:p>
                      <a:pPr algn="ctr"/>
                      <a:r>
                        <a:rPr lang="de-DE" sz="1000" dirty="0"/>
                        <a:t>Anbau standfester Sorten, bei Bedarf Verwendung von Halmverkürzungsmitteln, richtige Ausstattung und Einstellung des Schneidwerkes, günstige Wendeform</a:t>
                      </a:r>
                      <a:r>
                        <a:rPr lang="de-DE" sz="1000" baseline="0" dirty="0"/>
                        <a:t> am Schlagende</a:t>
                      </a:r>
                      <a:endParaRPr lang="de-DE" sz="1000" dirty="0"/>
                    </a:p>
                  </a:txBody>
                  <a:tcPr marL="51435" marR="51435" marT="25718" marB="25718" anchor="ctr">
                    <a:solidFill>
                      <a:srgbClr val="92D050">
                        <a:alpha val="50000"/>
                      </a:srgbClr>
                    </a:solidFill>
                  </a:tcPr>
                </a:tc>
                <a:extLst>
                  <a:ext uri="{0D108BD9-81ED-4DB2-BD59-A6C34878D82A}">
                    <a16:rowId xmlns:a16="http://schemas.microsoft.com/office/drawing/2014/main" val="3775457672"/>
                  </a:ext>
                </a:extLst>
              </a:tr>
              <a:tr h="668655">
                <a:tc>
                  <a:txBody>
                    <a:bodyPr/>
                    <a:lstStyle/>
                    <a:p>
                      <a:pPr algn="ctr"/>
                      <a:r>
                        <a:rPr lang="de-DE" sz="1000" dirty="0"/>
                        <a:t>Dreschverluste</a:t>
                      </a:r>
                    </a:p>
                  </a:txBody>
                  <a:tcPr marL="51435" marR="51435" marT="25718" marB="25718" anchor="ctr">
                    <a:solidFill>
                      <a:srgbClr val="92D050">
                        <a:alpha val="50000"/>
                      </a:srgbClr>
                    </a:solidFill>
                  </a:tcPr>
                </a:tc>
                <a:tc>
                  <a:txBody>
                    <a:bodyPr/>
                    <a:lstStyle/>
                    <a:p>
                      <a:pPr algn="ctr"/>
                      <a:r>
                        <a:rPr lang="de-DE" sz="1000" dirty="0"/>
                        <a:t>Unreifes Getreide, falsche Trommeldrehzahl und Korbeinstellung, abgenutzte Schlagleisten, verbogener</a:t>
                      </a:r>
                      <a:r>
                        <a:rPr lang="de-DE" sz="1000" baseline="0" dirty="0"/>
                        <a:t> Dreschkorb, Ausdruschhilfen nicht vorhanden oder nicht benutzt</a:t>
                      </a:r>
                      <a:endParaRPr lang="de-DE" sz="1000" dirty="0"/>
                    </a:p>
                  </a:txBody>
                  <a:tcPr marL="51435" marR="51435" marT="25718" marB="25718" anchor="ctr">
                    <a:solidFill>
                      <a:srgbClr val="92D050">
                        <a:alpha val="50000"/>
                      </a:srgbClr>
                    </a:solidFill>
                  </a:tcPr>
                </a:tc>
                <a:tc>
                  <a:txBody>
                    <a:bodyPr/>
                    <a:lstStyle/>
                    <a:p>
                      <a:pPr algn="ctr"/>
                      <a:r>
                        <a:rPr lang="de-DE" sz="1000" dirty="0"/>
                        <a:t>Termingerechte Ernte, technisch einwandfreier Zustand</a:t>
                      </a:r>
                      <a:r>
                        <a:rPr lang="de-DE" sz="1000" baseline="0" dirty="0"/>
                        <a:t> des Dreschwerkes, richtige Einstellung von Trommeldrehzahl und Korbabstand, Verwenden von Ausdruschhilfen</a:t>
                      </a:r>
                      <a:endParaRPr lang="de-DE" sz="1000" dirty="0"/>
                    </a:p>
                  </a:txBody>
                  <a:tcPr marL="51435" marR="51435" marT="25718" marB="25718" anchor="ctr">
                    <a:solidFill>
                      <a:srgbClr val="92D050">
                        <a:alpha val="50000"/>
                      </a:srgbClr>
                    </a:solidFill>
                  </a:tcPr>
                </a:tc>
                <a:extLst>
                  <a:ext uri="{0D108BD9-81ED-4DB2-BD59-A6C34878D82A}">
                    <a16:rowId xmlns:a16="http://schemas.microsoft.com/office/drawing/2014/main" val="1084424927"/>
                  </a:ext>
                </a:extLst>
              </a:tr>
              <a:tr h="668655">
                <a:tc>
                  <a:txBody>
                    <a:bodyPr/>
                    <a:lstStyle/>
                    <a:p>
                      <a:pPr algn="ctr"/>
                      <a:r>
                        <a:rPr lang="de-DE" sz="1000" b="0" dirty="0" err="1"/>
                        <a:t>Schüttlerverluste</a:t>
                      </a:r>
                      <a:endParaRPr lang="de-DE" sz="1000" b="0" dirty="0"/>
                    </a:p>
                  </a:txBody>
                  <a:tcPr marL="51435" marR="51435" marT="25718" marB="25718" anchor="ctr">
                    <a:solidFill>
                      <a:srgbClr val="92D050">
                        <a:alpha val="50000"/>
                      </a:srgbClr>
                    </a:solidFill>
                  </a:tcPr>
                </a:tc>
                <a:tc>
                  <a:txBody>
                    <a:bodyPr/>
                    <a:lstStyle/>
                    <a:p>
                      <a:pPr algn="ctr"/>
                      <a:r>
                        <a:rPr lang="de-DE" sz="1000" b="0" dirty="0"/>
                        <a:t>Falsche </a:t>
                      </a:r>
                      <a:r>
                        <a:rPr lang="de-DE" sz="1000" b="0" dirty="0" err="1"/>
                        <a:t>Schüttlerbewegung</a:t>
                      </a:r>
                      <a:r>
                        <a:rPr lang="de-DE" sz="1000" b="0" dirty="0"/>
                        <a:t>, verschmutzter Schüttler,</a:t>
                      </a:r>
                      <a:r>
                        <a:rPr lang="de-DE" sz="1000" b="0" baseline="0" dirty="0"/>
                        <a:t> Überlastung der Maschine, verschlissenes Spritztuch</a:t>
                      </a:r>
                      <a:endParaRPr lang="de-DE" sz="1000" b="0" dirty="0"/>
                    </a:p>
                  </a:txBody>
                  <a:tcPr marL="51435" marR="51435" marT="25718" marB="25718" anchor="ctr">
                    <a:solidFill>
                      <a:srgbClr val="92D050">
                        <a:alpha val="50000"/>
                      </a:srgbClr>
                    </a:solidFill>
                  </a:tcPr>
                </a:tc>
                <a:tc>
                  <a:txBody>
                    <a:bodyPr/>
                    <a:lstStyle/>
                    <a:p>
                      <a:pPr algn="ctr"/>
                      <a:r>
                        <a:rPr lang="de-DE" sz="1000" b="0" dirty="0"/>
                        <a:t>Richtige Drehzahl der Antriebswellen, regelmäßige Reinigung,</a:t>
                      </a:r>
                      <a:r>
                        <a:rPr lang="de-DE" sz="1000" b="0" baseline="0" dirty="0"/>
                        <a:t> Vorfahrt an Pflanzenbestand anpassen, Verwenden von Zusatzschüttlern</a:t>
                      </a:r>
                      <a:endParaRPr lang="de-DE" sz="1000" b="0" dirty="0"/>
                    </a:p>
                  </a:txBody>
                  <a:tcPr marL="51435" marR="51435" marT="25718" marB="25718" anchor="ctr">
                    <a:solidFill>
                      <a:srgbClr val="92D050">
                        <a:alpha val="50000"/>
                      </a:srgbClr>
                    </a:solidFill>
                  </a:tcPr>
                </a:tc>
                <a:extLst>
                  <a:ext uri="{0D108BD9-81ED-4DB2-BD59-A6C34878D82A}">
                    <a16:rowId xmlns:a16="http://schemas.microsoft.com/office/drawing/2014/main" val="2584570856"/>
                  </a:ext>
                </a:extLst>
              </a:tr>
              <a:tr h="822960">
                <a:tc>
                  <a:txBody>
                    <a:bodyPr/>
                    <a:lstStyle/>
                    <a:p>
                      <a:pPr algn="ctr"/>
                      <a:r>
                        <a:rPr lang="de-DE" sz="1000" b="0" dirty="0"/>
                        <a:t>Reinigungsverluste</a:t>
                      </a:r>
                    </a:p>
                  </a:txBody>
                  <a:tcPr marL="51435" marR="51435" marT="25718" marB="25718" anchor="ctr">
                    <a:solidFill>
                      <a:srgbClr val="92D050">
                        <a:alpha val="50000"/>
                      </a:srgbClr>
                    </a:solidFill>
                  </a:tcPr>
                </a:tc>
                <a:tc>
                  <a:txBody>
                    <a:bodyPr/>
                    <a:lstStyle/>
                    <a:p>
                      <a:pPr algn="ctr"/>
                      <a:r>
                        <a:rPr lang="de-DE" sz="1000" b="0" dirty="0"/>
                        <a:t>Überlasteter Siebkasten,</a:t>
                      </a:r>
                      <a:r>
                        <a:rPr lang="de-DE" sz="1000" b="0" baseline="0" dirty="0"/>
                        <a:t> falsche Einstellung von Lamellensieb und Reinigungswind, falsches Untersieb, hoher Kurzstrohanteil</a:t>
                      </a:r>
                      <a:endParaRPr lang="de-DE" sz="1000" b="0" dirty="0"/>
                    </a:p>
                  </a:txBody>
                  <a:tcPr marL="51435" marR="51435" marT="25718" marB="25718" anchor="ctr">
                    <a:solidFill>
                      <a:srgbClr val="92D050">
                        <a:alpha val="50000"/>
                      </a:srgbClr>
                    </a:solidFill>
                  </a:tcPr>
                </a:tc>
                <a:tc>
                  <a:txBody>
                    <a:bodyPr/>
                    <a:lstStyle/>
                    <a:p>
                      <a:pPr algn="ctr"/>
                      <a:r>
                        <a:rPr lang="de-DE" sz="1000" b="0" dirty="0"/>
                        <a:t>Richtiger Durchsatz (Fahrgeschwindigkeit), richtige</a:t>
                      </a:r>
                      <a:r>
                        <a:rPr lang="de-DE" sz="1000" b="0" baseline="0" dirty="0"/>
                        <a:t> Auswahl und Einstellung der Siebe und des Reinigungswindes, richtige Einstellung des Dreschwerkes, vorsichtige Verwendung von Druschhilfen</a:t>
                      </a:r>
                      <a:endParaRPr lang="de-DE" sz="1000" b="0" dirty="0"/>
                    </a:p>
                  </a:txBody>
                  <a:tcPr marL="51435" marR="51435" marT="25718" marB="25718" anchor="ctr">
                    <a:solidFill>
                      <a:srgbClr val="92D050">
                        <a:alpha val="50000"/>
                      </a:srgbClr>
                    </a:solidFill>
                  </a:tcPr>
                </a:tc>
                <a:extLst>
                  <a:ext uri="{0D108BD9-81ED-4DB2-BD59-A6C34878D82A}">
                    <a16:rowId xmlns:a16="http://schemas.microsoft.com/office/drawing/2014/main" val="3311060478"/>
                  </a:ext>
                </a:extLst>
              </a:tr>
            </a:tbl>
          </a:graphicData>
        </a:graphic>
      </p:graphicFrame>
    </p:spTree>
    <p:extLst>
      <p:ext uri="{BB962C8B-B14F-4D97-AF65-F5344CB8AC3E}">
        <p14:creationId xmlns:p14="http://schemas.microsoft.com/office/powerpoint/2010/main" val="93747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8895" y="140797"/>
            <a:ext cx="6118762" cy="347354"/>
          </a:xfrm>
        </p:spPr>
        <p:txBody>
          <a:bodyPr/>
          <a:lstStyle/>
          <a:p>
            <a:pPr algn="l"/>
            <a:r>
              <a:rPr lang="de-DE" sz="1575" dirty="0"/>
              <a:t>Einstellen eines Mähdreschers</a:t>
            </a:r>
          </a:p>
        </p:txBody>
      </p:sp>
      <p:sp>
        <p:nvSpPr>
          <p:cNvPr id="6" name="Textfeld 5"/>
          <p:cNvSpPr txBox="1"/>
          <p:nvPr/>
        </p:nvSpPr>
        <p:spPr>
          <a:xfrm>
            <a:off x="1390401" y="537971"/>
            <a:ext cx="6118762" cy="2175788"/>
          </a:xfrm>
          <a:prstGeom prst="rect">
            <a:avLst/>
          </a:prstGeom>
          <a:noFill/>
        </p:spPr>
        <p:txBody>
          <a:bodyPr wrap="square" rtlCol="0" anchor="t">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Mithilfe der elektronischen Verlustkontrolle wird der Mähdrescher am akzeptierten Verlustniveau geführt. Diese Geräte müssen kalibriert werden.</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Im trockenen, gut druschreifen Bestand gelangen mehr Körner auf den Geber</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Bleiben bei manchen Körnern Grannen dran, gelangen entsprechend weniger Körner auf den Geber, da sie in der Strohmatte hängen bleiben.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Kalibrierung der Verlustkontrolle durch Verlustprüfschale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Grundeinstellungen für verschiedene Früchte sind in neuen Mähdreschern hinterlegt und können automatisch abgerufen werden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Einstellhilfe für Mähdrescher durch kleine Ratgeber, zum Beispiel von Feiffer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2054" name="Picture 6" descr="http://www.agrarheute.com/sites/default/files/styles/ah_teaser_galerie_640x480/public/media/636770/636770_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0277" y="2625595"/>
            <a:ext cx="1691687" cy="126876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power-harvesting.com/assets/images/iPhone5s-Samsung_APP_Feiffer_Grain_r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0181" y="2571750"/>
            <a:ext cx="1377605" cy="1462585"/>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1390402" y="3926897"/>
            <a:ext cx="1370330"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184: www.agrarheute.com</a:t>
            </a:r>
          </a:p>
        </p:txBody>
      </p:sp>
      <p:sp>
        <p:nvSpPr>
          <p:cNvPr id="7" name="Rechteck 6"/>
          <p:cNvSpPr/>
          <p:nvPr/>
        </p:nvSpPr>
        <p:spPr>
          <a:xfrm>
            <a:off x="3180180" y="4069010"/>
            <a:ext cx="1283882"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185: www.power-harvesting.com</a:t>
            </a:r>
          </a:p>
        </p:txBody>
      </p:sp>
      <p:pic>
        <p:nvPicPr>
          <p:cNvPr id="10" name="Grafik 9" descr="Filmstreifen Silhouette">
            <a:hlinkClick r:id="rId5"/>
            <a:extLst>
              <a:ext uri="{FF2B5EF4-FFF2-40B4-BE49-F238E27FC236}">
                <a16:creationId xmlns:a16="http://schemas.microsoft.com/office/drawing/2014/main" id="{7C237800-1044-091C-A522-4825A6F2953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45062" y="61086"/>
            <a:ext cx="685800" cy="685800"/>
          </a:xfrm>
          <a:prstGeom prst="rect">
            <a:avLst/>
          </a:prstGeom>
        </p:spPr>
      </p:pic>
      <p:pic>
        <p:nvPicPr>
          <p:cNvPr id="15" name="Grafik 14" descr="Ein Bild, das Text, Monitor, Multimedia, Anzeigegerät enthält.&#10;&#10;Automatisch generierte Beschreibung">
            <a:extLst>
              <a:ext uri="{FF2B5EF4-FFF2-40B4-BE49-F238E27FC236}">
                <a16:creationId xmlns:a16="http://schemas.microsoft.com/office/drawing/2014/main" id="{F1CE5381-82BD-BCEB-ADDB-BC279503667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3056" b="17500"/>
          <a:stretch/>
        </p:blipFill>
        <p:spPr>
          <a:xfrm>
            <a:off x="4694218" y="2027754"/>
            <a:ext cx="2473478" cy="2290257"/>
          </a:xfrm>
          <a:prstGeom prst="rect">
            <a:avLst/>
          </a:prstGeom>
        </p:spPr>
      </p:pic>
      <p:cxnSp>
        <p:nvCxnSpPr>
          <p:cNvPr id="17" name="Gerade Verbindung mit Pfeil 16">
            <a:extLst>
              <a:ext uri="{FF2B5EF4-FFF2-40B4-BE49-F238E27FC236}">
                <a16:creationId xmlns:a16="http://schemas.microsoft.com/office/drawing/2014/main" id="{D59471BA-9C0A-B9C8-1584-31324B85416D}"/>
              </a:ext>
            </a:extLst>
          </p:cNvPr>
          <p:cNvCxnSpPr>
            <a:cxnSpLocks/>
          </p:cNvCxnSpPr>
          <p:nvPr/>
        </p:nvCxnSpPr>
        <p:spPr bwMode="auto">
          <a:xfrm flipV="1">
            <a:off x="6277657" y="3627009"/>
            <a:ext cx="87425" cy="95451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0" name="Gerade Verbindung mit Pfeil 19">
            <a:extLst>
              <a:ext uri="{FF2B5EF4-FFF2-40B4-BE49-F238E27FC236}">
                <a16:creationId xmlns:a16="http://schemas.microsoft.com/office/drawing/2014/main" id="{301DDB28-304C-C06F-390D-F767DE60C178}"/>
              </a:ext>
            </a:extLst>
          </p:cNvPr>
          <p:cNvCxnSpPr>
            <a:cxnSpLocks/>
          </p:cNvCxnSpPr>
          <p:nvPr/>
        </p:nvCxnSpPr>
        <p:spPr bwMode="auto">
          <a:xfrm flipV="1">
            <a:off x="5339975" y="3603263"/>
            <a:ext cx="590982" cy="92021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21" name="Textfeld 20">
            <a:extLst>
              <a:ext uri="{FF2B5EF4-FFF2-40B4-BE49-F238E27FC236}">
                <a16:creationId xmlns:a16="http://schemas.microsoft.com/office/drawing/2014/main" id="{EAE04E29-ADEB-7356-F80A-214C75A4F43E}"/>
              </a:ext>
            </a:extLst>
          </p:cNvPr>
          <p:cNvSpPr txBox="1"/>
          <p:nvPr/>
        </p:nvSpPr>
        <p:spPr>
          <a:xfrm>
            <a:off x="6191068" y="4450947"/>
            <a:ext cx="1561967"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Siebverluste </a:t>
            </a:r>
          </a:p>
        </p:txBody>
      </p:sp>
      <p:sp>
        <p:nvSpPr>
          <p:cNvPr id="24" name="Textfeld 23">
            <a:extLst>
              <a:ext uri="{FF2B5EF4-FFF2-40B4-BE49-F238E27FC236}">
                <a16:creationId xmlns:a16="http://schemas.microsoft.com/office/drawing/2014/main" id="{7C4D09F6-CC86-3625-D032-60E77C8B8DE1}"/>
              </a:ext>
            </a:extLst>
          </p:cNvPr>
          <p:cNvSpPr txBox="1"/>
          <p:nvPr/>
        </p:nvSpPr>
        <p:spPr>
          <a:xfrm>
            <a:off x="4362811" y="4507641"/>
            <a:ext cx="1954327"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Schüttlerverluste</a:t>
            </a: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p:txBody>
      </p:sp>
      <p:sp>
        <p:nvSpPr>
          <p:cNvPr id="27" name="Textfeld 26">
            <a:extLst>
              <a:ext uri="{FF2B5EF4-FFF2-40B4-BE49-F238E27FC236}">
                <a16:creationId xmlns:a16="http://schemas.microsoft.com/office/drawing/2014/main" id="{06A16E52-0CE4-5CF9-E873-4E0C6D7FFA31}"/>
              </a:ext>
            </a:extLst>
          </p:cNvPr>
          <p:cNvSpPr txBox="1"/>
          <p:nvPr/>
        </p:nvSpPr>
        <p:spPr>
          <a:xfrm>
            <a:off x="4682441" y="4296238"/>
            <a:ext cx="2406669"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186: Kolb 2023</a:t>
            </a:r>
          </a:p>
        </p:txBody>
      </p:sp>
      <p:cxnSp>
        <p:nvCxnSpPr>
          <p:cNvPr id="28" name="Gerade Verbindung mit Pfeil 27">
            <a:extLst>
              <a:ext uri="{FF2B5EF4-FFF2-40B4-BE49-F238E27FC236}">
                <a16:creationId xmlns:a16="http://schemas.microsoft.com/office/drawing/2014/main" id="{D119CB99-E8DE-C402-7855-1E25699F3A88}"/>
              </a:ext>
            </a:extLst>
          </p:cNvPr>
          <p:cNvCxnSpPr>
            <a:cxnSpLocks/>
          </p:cNvCxnSpPr>
          <p:nvPr/>
        </p:nvCxnSpPr>
        <p:spPr bwMode="auto">
          <a:xfrm flipV="1">
            <a:off x="4348930" y="3091777"/>
            <a:ext cx="1227163" cy="127371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3" name="Textfeld 32">
            <a:extLst>
              <a:ext uri="{FF2B5EF4-FFF2-40B4-BE49-F238E27FC236}">
                <a16:creationId xmlns:a16="http://schemas.microsoft.com/office/drawing/2014/main" id="{F08239F3-8C23-7561-B438-7EB30231E1AD}"/>
              </a:ext>
            </a:extLst>
          </p:cNvPr>
          <p:cNvSpPr txBox="1"/>
          <p:nvPr/>
        </p:nvSpPr>
        <p:spPr>
          <a:xfrm>
            <a:off x="1976304" y="4296238"/>
            <a:ext cx="2881447"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Ausgewählte Fruchtart</a:t>
            </a:r>
          </a:p>
        </p:txBody>
      </p:sp>
    </p:spTree>
    <p:extLst>
      <p:ext uri="{BB962C8B-B14F-4D97-AF65-F5344CB8AC3E}">
        <p14:creationId xmlns:p14="http://schemas.microsoft.com/office/powerpoint/2010/main" val="150820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1000"/>
                                        <p:tgtEl>
                                          <p:spTgt spid="2054"/>
                                        </p:tgtEl>
                                      </p:cBhvr>
                                    </p:animEffect>
                                    <p:anim calcmode="lin" valueType="num">
                                      <p:cBhvr>
                                        <p:cTn id="13" dur="1000" fill="hold"/>
                                        <p:tgtEl>
                                          <p:spTgt spid="2054"/>
                                        </p:tgtEl>
                                        <p:attrNameLst>
                                          <p:attrName>ppt_x</p:attrName>
                                        </p:attrNameLst>
                                      </p:cBhvr>
                                      <p:tavLst>
                                        <p:tav tm="0">
                                          <p:val>
                                            <p:strVal val="#ppt_x"/>
                                          </p:val>
                                        </p:tav>
                                        <p:tav tm="100000">
                                          <p:val>
                                            <p:strVal val="#ppt_x"/>
                                          </p:val>
                                        </p:tav>
                                      </p:tavLst>
                                    </p:anim>
                                    <p:anim calcmode="lin" valueType="num">
                                      <p:cBhvr>
                                        <p:cTn id="14" dur="1000" fill="hold"/>
                                        <p:tgtEl>
                                          <p:spTgt spid="205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56"/>
                                        </p:tgtEl>
                                        <p:attrNameLst>
                                          <p:attrName>style.visibility</p:attrName>
                                        </p:attrNameLst>
                                      </p:cBhvr>
                                      <p:to>
                                        <p:strVal val="visible"/>
                                      </p:to>
                                    </p:set>
                                    <p:animEffect transition="in" filter="fade">
                                      <p:cBhvr>
                                        <p:cTn id="22" dur="1000"/>
                                        <p:tgtEl>
                                          <p:spTgt spid="2056"/>
                                        </p:tgtEl>
                                      </p:cBhvr>
                                    </p:animEffect>
                                    <p:anim calcmode="lin" valueType="num">
                                      <p:cBhvr>
                                        <p:cTn id="23" dur="1000" fill="hold"/>
                                        <p:tgtEl>
                                          <p:spTgt spid="2056"/>
                                        </p:tgtEl>
                                        <p:attrNameLst>
                                          <p:attrName>ppt_x</p:attrName>
                                        </p:attrNameLst>
                                      </p:cBhvr>
                                      <p:tavLst>
                                        <p:tav tm="0">
                                          <p:val>
                                            <p:strVal val="#ppt_x"/>
                                          </p:val>
                                        </p:tav>
                                        <p:tav tm="100000">
                                          <p:val>
                                            <p:strVal val="#ppt_x"/>
                                          </p:val>
                                        </p:tav>
                                      </p:tavLst>
                                    </p:anim>
                                    <p:anim calcmode="lin" valueType="num">
                                      <p:cBhvr>
                                        <p:cTn id="24" dur="1000" fill="hold"/>
                                        <p:tgtEl>
                                          <p:spTgt spid="205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1000"/>
                                        <p:tgtEl>
                                          <p:spTgt spid="28"/>
                                        </p:tgtEl>
                                      </p:cBhvr>
                                    </p:animEffect>
                                    <p:anim calcmode="lin" valueType="num">
                                      <p:cBhvr>
                                        <p:cTn id="42" dur="1000" fill="hold"/>
                                        <p:tgtEl>
                                          <p:spTgt spid="28"/>
                                        </p:tgtEl>
                                        <p:attrNameLst>
                                          <p:attrName>ppt_x</p:attrName>
                                        </p:attrNameLst>
                                      </p:cBhvr>
                                      <p:tavLst>
                                        <p:tav tm="0">
                                          <p:val>
                                            <p:strVal val="#ppt_x"/>
                                          </p:val>
                                        </p:tav>
                                        <p:tav tm="100000">
                                          <p:val>
                                            <p:strVal val="#ppt_x"/>
                                          </p:val>
                                        </p:tav>
                                      </p:tavLst>
                                    </p:anim>
                                    <p:anim calcmode="lin" valueType="num">
                                      <p:cBhvr>
                                        <p:cTn id="43" dur="1000" fill="hold"/>
                                        <p:tgtEl>
                                          <p:spTgt spid="2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1000"/>
                                        <p:tgtEl>
                                          <p:spTgt spid="33"/>
                                        </p:tgtEl>
                                      </p:cBhvr>
                                    </p:animEffect>
                                    <p:anim calcmode="lin" valueType="num">
                                      <p:cBhvr>
                                        <p:cTn id="47" dur="1000" fill="hold"/>
                                        <p:tgtEl>
                                          <p:spTgt spid="33"/>
                                        </p:tgtEl>
                                        <p:attrNameLst>
                                          <p:attrName>ppt_x</p:attrName>
                                        </p:attrNameLst>
                                      </p:cBhvr>
                                      <p:tavLst>
                                        <p:tav tm="0">
                                          <p:val>
                                            <p:strVal val="#ppt_x"/>
                                          </p:val>
                                        </p:tav>
                                        <p:tav tm="100000">
                                          <p:val>
                                            <p:strVal val="#ppt_x"/>
                                          </p:val>
                                        </p:tav>
                                      </p:tavLst>
                                    </p:anim>
                                    <p:anim calcmode="lin" valueType="num">
                                      <p:cBhvr>
                                        <p:cTn id="4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1000"/>
                                        <p:tgtEl>
                                          <p:spTgt spid="20"/>
                                        </p:tgtEl>
                                      </p:cBhvr>
                                    </p:animEffect>
                                    <p:anim calcmode="lin" valueType="num">
                                      <p:cBhvr>
                                        <p:cTn id="54" dur="1000" fill="hold"/>
                                        <p:tgtEl>
                                          <p:spTgt spid="20"/>
                                        </p:tgtEl>
                                        <p:attrNameLst>
                                          <p:attrName>ppt_x</p:attrName>
                                        </p:attrNameLst>
                                      </p:cBhvr>
                                      <p:tavLst>
                                        <p:tav tm="0">
                                          <p:val>
                                            <p:strVal val="#ppt_x"/>
                                          </p:val>
                                        </p:tav>
                                        <p:tav tm="100000">
                                          <p:val>
                                            <p:strVal val="#ppt_x"/>
                                          </p:val>
                                        </p:tav>
                                      </p:tavLst>
                                    </p:anim>
                                    <p:anim calcmode="lin" valueType="num">
                                      <p:cBhvr>
                                        <p:cTn id="55" dur="1000" fill="hold"/>
                                        <p:tgtEl>
                                          <p:spTgt spid="20"/>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anim calcmode="lin" valueType="num">
                                      <p:cBhvr>
                                        <p:cTn id="59" dur="1000" fill="hold"/>
                                        <p:tgtEl>
                                          <p:spTgt spid="24"/>
                                        </p:tgtEl>
                                        <p:attrNameLst>
                                          <p:attrName>ppt_x</p:attrName>
                                        </p:attrNameLst>
                                      </p:cBhvr>
                                      <p:tavLst>
                                        <p:tav tm="0">
                                          <p:val>
                                            <p:strVal val="#ppt_x"/>
                                          </p:val>
                                        </p:tav>
                                        <p:tav tm="100000">
                                          <p:val>
                                            <p:strVal val="#ppt_x"/>
                                          </p:val>
                                        </p:tav>
                                      </p:tavLst>
                                    </p:anim>
                                    <p:anim calcmode="lin" valueType="num">
                                      <p:cBhvr>
                                        <p:cTn id="6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1000"/>
                                        <p:tgtEl>
                                          <p:spTgt spid="17"/>
                                        </p:tgtEl>
                                      </p:cBhvr>
                                    </p:animEffect>
                                    <p:anim calcmode="lin" valueType="num">
                                      <p:cBhvr>
                                        <p:cTn id="66" dur="1000" fill="hold"/>
                                        <p:tgtEl>
                                          <p:spTgt spid="17"/>
                                        </p:tgtEl>
                                        <p:attrNameLst>
                                          <p:attrName>ppt_x</p:attrName>
                                        </p:attrNameLst>
                                      </p:cBhvr>
                                      <p:tavLst>
                                        <p:tav tm="0">
                                          <p:val>
                                            <p:strVal val="#ppt_x"/>
                                          </p:val>
                                        </p:tav>
                                        <p:tav tm="100000">
                                          <p:val>
                                            <p:strVal val="#ppt_x"/>
                                          </p:val>
                                        </p:tav>
                                      </p:tavLst>
                                    </p:anim>
                                    <p:anim calcmode="lin" valueType="num">
                                      <p:cBhvr>
                                        <p:cTn id="67" dur="1000" fill="hold"/>
                                        <p:tgtEl>
                                          <p:spTgt spid="17"/>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1000"/>
                                        <p:tgtEl>
                                          <p:spTgt spid="21"/>
                                        </p:tgtEl>
                                      </p:cBhvr>
                                    </p:animEffect>
                                    <p:anim calcmode="lin" valueType="num">
                                      <p:cBhvr>
                                        <p:cTn id="71" dur="1000" fill="hold"/>
                                        <p:tgtEl>
                                          <p:spTgt spid="21"/>
                                        </p:tgtEl>
                                        <p:attrNameLst>
                                          <p:attrName>ppt_x</p:attrName>
                                        </p:attrNameLst>
                                      </p:cBhvr>
                                      <p:tavLst>
                                        <p:tav tm="0">
                                          <p:val>
                                            <p:strVal val="#ppt_x"/>
                                          </p:val>
                                        </p:tav>
                                        <p:tav tm="100000">
                                          <p:val>
                                            <p:strVal val="#ppt_x"/>
                                          </p:val>
                                        </p:tav>
                                      </p:tavLst>
                                    </p:anim>
                                    <p:anim calcmode="lin" valueType="num">
                                      <p:cBhvr>
                                        <p:cTn id="7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7" grpId="0"/>
      <p:bldP spid="21" grpId="0"/>
      <p:bldP spid="24" grpId="0"/>
      <p:bldP spid="3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32767" y="66987"/>
            <a:ext cx="6118762" cy="347354"/>
          </a:xfrm>
        </p:spPr>
        <p:txBody>
          <a:bodyPr/>
          <a:lstStyle/>
          <a:p>
            <a:pPr algn="l"/>
            <a:r>
              <a:rPr lang="de-DE" sz="1575" dirty="0"/>
              <a:t>Einstellen eines Mähdreschers</a:t>
            </a:r>
          </a:p>
        </p:txBody>
      </p:sp>
      <p:pic>
        <p:nvPicPr>
          <p:cNvPr id="7" name="Picture 2" descr="http://feiffer-consult.de/WebRoot/Store7/Shops/98b24c59-03ca-45e0-8edd-de39a259db15/56C6/FB1A/B730/F260/5419/0A48/3521/4B81/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9898" b="30069"/>
          <a:stretch/>
        </p:blipFill>
        <p:spPr bwMode="auto">
          <a:xfrm>
            <a:off x="1548000" y="790150"/>
            <a:ext cx="4295942" cy="12038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www.power-harvesting.com/assets/images/P110076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7887" y="287770"/>
            <a:ext cx="1810781" cy="135808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agrarheute.com/sites/default/files/styles/ah_teaser_galerie_640x480/public/galerie/6609/593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7886" y="1950778"/>
            <a:ext cx="1828908" cy="137168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5957886" y="1645536"/>
            <a:ext cx="1210652"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188: www.agrarheute.com</a:t>
            </a:r>
          </a:p>
        </p:txBody>
      </p:sp>
      <p:sp>
        <p:nvSpPr>
          <p:cNvPr id="9" name="Rechteck 8"/>
          <p:cNvSpPr/>
          <p:nvPr/>
        </p:nvSpPr>
        <p:spPr>
          <a:xfrm>
            <a:off x="5957886" y="3322459"/>
            <a:ext cx="1400175"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189: www.power-harvesting.com</a:t>
            </a:r>
          </a:p>
        </p:txBody>
      </p:sp>
      <p:sp>
        <p:nvSpPr>
          <p:cNvPr id="10" name="Rechteck 9"/>
          <p:cNvSpPr/>
          <p:nvPr/>
        </p:nvSpPr>
        <p:spPr>
          <a:xfrm>
            <a:off x="1645779" y="1994014"/>
            <a:ext cx="1376585"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187: www.feiffer-consult.de</a:t>
            </a:r>
          </a:p>
        </p:txBody>
      </p:sp>
      <p:sp>
        <p:nvSpPr>
          <p:cNvPr id="6" name="Textfeld 5"/>
          <p:cNvSpPr txBox="1"/>
          <p:nvPr/>
        </p:nvSpPr>
        <p:spPr>
          <a:xfrm>
            <a:off x="1434056" y="2179992"/>
            <a:ext cx="4409886" cy="2181495"/>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Zur Ermittlung der Verluste am Boden wird einem m² Fläche im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Schwad</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mit einem Rechen vom Stroh befreit und die Körner gezählt. Um Verluste im Stroh zu ermitteln, wird Stroh von einem m² genommen und über der Verlustschale werden dann die Körner aus dem Stroh geschüttelt.</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Mit folgender Formel lässt sich errechnen, wie viele Körner pro m²    einem Verlust von einem Prozent des Ertrages entsprechen:</a:t>
            </a:r>
          </a:p>
          <a:p>
            <a:pPr marL="557213" marR="0" lvl="1" indent="-214313" algn="l" defTabSz="457200" rtl="0" eaLnBrk="0" fontAlgn="base" latinLnBrk="0" hangingPunct="0">
              <a:lnSpc>
                <a:spcPct val="100000"/>
              </a:lnSpc>
              <a:spcBef>
                <a:spcPct val="0"/>
              </a:spcBef>
              <a:spcAft>
                <a:spcPct val="0"/>
              </a:spcAft>
              <a:buClr>
                <a:srgbClr val="92D050"/>
              </a:buClr>
              <a:buSzTx/>
              <a:buFont typeface="Arial" panose="020B0604020202020204" pitchFamily="34" charset="0"/>
              <a:buChar char="•"/>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457200" marR="0" lvl="1"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Ertrag in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dt</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 x Schneidwerkbreite (cm) dividiert durch 	Dreschwerkbreite (m) x TKG (g)</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7200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074"/>
                                        </p:tgtEl>
                                        <p:attrNameLst>
                                          <p:attrName>style.visibility</p:attrName>
                                        </p:attrNameLst>
                                      </p:cBhvr>
                                      <p:to>
                                        <p:strVal val="visible"/>
                                      </p:to>
                                    </p:set>
                                    <p:animEffect transition="in" filter="fade">
                                      <p:cBhvr>
                                        <p:cTn id="32" dur="1000"/>
                                        <p:tgtEl>
                                          <p:spTgt spid="3074"/>
                                        </p:tgtEl>
                                      </p:cBhvr>
                                    </p:animEffect>
                                    <p:anim calcmode="lin" valueType="num">
                                      <p:cBhvr>
                                        <p:cTn id="33" dur="1000" fill="hold"/>
                                        <p:tgtEl>
                                          <p:spTgt spid="3074"/>
                                        </p:tgtEl>
                                        <p:attrNameLst>
                                          <p:attrName>ppt_x</p:attrName>
                                        </p:attrNameLst>
                                      </p:cBhvr>
                                      <p:tavLst>
                                        <p:tav tm="0">
                                          <p:val>
                                            <p:strVal val="#ppt_x"/>
                                          </p:val>
                                        </p:tav>
                                        <p:tav tm="100000">
                                          <p:val>
                                            <p:strVal val="#ppt_x"/>
                                          </p:val>
                                        </p:tav>
                                      </p:tavLst>
                                    </p:anim>
                                    <p:anim calcmode="lin" valueType="num">
                                      <p:cBhvr>
                                        <p:cTn id="3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7611" y="88372"/>
            <a:ext cx="6118762" cy="347354"/>
          </a:xfrm>
        </p:spPr>
        <p:txBody>
          <a:bodyPr/>
          <a:lstStyle/>
          <a:p>
            <a:pPr algn="l"/>
            <a:r>
              <a:rPr lang="de-DE" sz="1575" dirty="0"/>
              <a:t>Aufbau eines Mähdreschers - Kornbergung</a:t>
            </a:r>
          </a:p>
        </p:txBody>
      </p:sp>
      <p:sp>
        <p:nvSpPr>
          <p:cNvPr id="8" name="Textfeld 7"/>
          <p:cNvSpPr txBox="1"/>
          <p:nvPr/>
        </p:nvSpPr>
        <p:spPr>
          <a:xfrm>
            <a:off x="1548000" y="617353"/>
            <a:ext cx="6292437" cy="3145285"/>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Durch die enorme Druschleistung von Hochleistungsmähdreschern ist die Abfuhrlogistik ein wichtiges Thema bei der Getreideernte. Jede Minute Stillstand des Mähdreschers kostet 10 €.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Beispiel Gut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Derenburg</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457200" marR="0" lvl="1"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Für einen Claas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Lexion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600 mit einer durchschnittlichen Leistung von 55 t/h werden 3 	Schlepperzüge benötigt. Für etwa 5 km Hof-Feld-Entfernung benötigt der Schlepperzug für 	eine Fahrstrecke ca. 20 min, für Wiegen weiter 12 min. Eine Rundenzeit beträgt also 52 min, 	das heißt, mit einem Zug kann er je Stunde 1,15 Umläufe schaffen und knapp 22 t je 	Stunde ins 	Lager fahren. Rein rechnerisch werden 2,5 Schlepperzüge benötigt.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Mähdrescherleistung 55 t/h</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Schlepperzug mit Durchschnittlich 19 t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Erntegut</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Benötigte Züge bei Hof-Feld-Entfernung:</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aphicFrame>
        <p:nvGraphicFramePr>
          <p:cNvPr id="10" name="Tabelle 9"/>
          <p:cNvGraphicFramePr>
            <a:graphicFrameLocks noGrp="1"/>
          </p:cNvGraphicFramePr>
          <p:nvPr/>
        </p:nvGraphicFramePr>
        <p:xfrm>
          <a:off x="2106392" y="3339505"/>
          <a:ext cx="4684804" cy="720090"/>
        </p:xfrm>
        <a:graphic>
          <a:graphicData uri="http://schemas.openxmlformats.org/drawingml/2006/table">
            <a:tbl>
              <a:tblPr firstRow="1" bandRow="1">
                <a:tableStyleId>{5C22544A-7EE6-4342-B048-85BDC9FD1C3A}</a:tableStyleId>
              </a:tblPr>
              <a:tblGrid>
                <a:gridCol w="1171201">
                  <a:extLst>
                    <a:ext uri="{9D8B030D-6E8A-4147-A177-3AD203B41FA5}">
                      <a16:colId xmlns:a16="http://schemas.microsoft.com/office/drawing/2014/main" val="20000"/>
                    </a:ext>
                  </a:extLst>
                </a:gridCol>
                <a:gridCol w="1171201">
                  <a:extLst>
                    <a:ext uri="{9D8B030D-6E8A-4147-A177-3AD203B41FA5}">
                      <a16:colId xmlns:a16="http://schemas.microsoft.com/office/drawing/2014/main" val="1805458271"/>
                    </a:ext>
                  </a:extLst>
                </a:gridCol>
                <a:gridCol w="1171201">
                  <a:extLst>
                    <a:ext uri="{9D8B030D-6E8A-4147-A177-3AD203B41FA5}">
                      <a16:colId xmlns:a16="http://schemas.microsoft.com/office/drawing/2014/main" val="3845429696"/>
                    </a:ext>
                  </a:extLst>
                </a:gridCol>
                <a:gridCol w="1171201">
                  <a:extLst>
                    <a:ext uri="{9D8B030D-6E8A-4147-A177-3AD203B41FA5}">
                      <a16:colId xmlns:a16="http://schemas.microsoft.com/office/drawing/2014/main" val="20001"/>
                    </a:ext>
                  </a:extLst>
                </a:gridCol>
              </a:tblGrid>
              <a:tr h="360045">
                <a:tc>
                  <a:txBody>
                    <a:bodyPr/>
                    <a:lstStyle/>
                    <a:p>
                      <a:pPr algn="ctr"/>
                      <a:r>
                        <a:rPr lang="de-DE" sz="1000" b="0" dirty="0">
                          <a:solidFill>
                            <a:schemeClr val="tx1"/>
                          </a:solidFill>
                        </a:rPr>
                        <a:t>Entfernung</a:t>
                      </a:r>
                    </a:p>
                  </a:txBody>
                  <a:tcPr marL="51435" marR="51435" marT="25718" marB="25718" anchor="ctr">
                    <a:solidFill>
                      <a:srgbClr val="2EAC58">
                        <a:alpha val="80000"/>
                      </a:srgbClr>
                    </a:solidFill>
                  </a:tcPr>
                </a:tc>
                <a:tc>
                  <a:txBody>
                    <a:bodyPr/>
                    <a:lstStyle/>
                    <a:p>
                      <a:pPr algn="ctr"/>
                      <a:r>
                        <a:rPr lang="de-DE" sz="1000" b="0" dirty="0">
                          <a:solidFill>
                            <a:schemeClr val="tx1"/>
                          </a:solidFill>
                        </a:rPr>
                        <a:t>5 km</a:t>
                      </a:r>
                    </a:p>
                  </a:txBody>
                  <a:tcPr marL="51435" marR="51435" marT="25718" marB="25718" anchor="ctr">
                    <a:solidFill>
                      <a:srgbClr val="2EAC58">
                        <a:alpha val="80000"/>
                      </a:srgbClr>
                    </a:solidFill>
                  </a:tcPr>
                </a:tc>
                <a:tc>
                  <a:txBody>
                    <a:bodyPr/>
                    <a:lstStyle/>
                    <a:p>
                      <a:pPr algn="ctr"/>
                      <a:r>
                        <a:rPr lang="de-DE" sz="1000" b="0" dirty="0">
                          <a:solidFill>
                            <a:schemeClr val="tx1"/>
                          </a:solidFill>
                        </a:rPr>
                        <a:t>10 km</a:t>
                      </a:r>
                    </a:p>
                  </a:txBody>
                  <a:tcPr marL="51435" marR="51435" marT="25718" marB="25718" anchor="ctr">
                    <a:solidFill>
                      <a:srgbClr val="2EAC58">
                        <a:alpha val="80000"/>
                      </a:srgbClr>
                    </a:solidFill>
                  </a:tcPr>
                </a:tc>
                <a:tc>
                  <a:txBody>
                    <a:bodyPr/>
                    <a:lstStyle/>
                    <a:p>
                      <a:pPr algn="ctr"/>
                      <a:r>
                        <a:rPr lang="de-DE" sz="1000" b="0" dirty="0">
                          <a:solidFill>
                            <a:schemeClr val="tx1"/>
                          </a:solidFill>
                        </a:rPr>
                        <a:t>15</a:t>
                      </a:r>
                      <a:r>
                        <a:rPr lang="de-DE" sz="1000" b="0" baseline="0" dirty="0">
                          <a:solidFill>
                            <a:schemeClr val="tx1"/>
                          </a:solidFill>
                        </a:rPr>
                        <a:t> km</a:t>
                      </a:r>
                      <a:endParaRPr lang="de-DE" sz="1000" b="0" dirty="0">
                        <a:solidFill>
                          <a:schemeClr val="tx1"/>
                        </a:solidFill>
                      </a:endParaRPr>
                    </a:p>
                  </a:txBody>
                  <a:tcPr marL="51435" marR="51435" marT="25718" marB="25718" anchor="ctr">
                    <a:solidFill>
                      <a:srgbClr val="2EAC58">
                        <a:alpha val="80000"/>
                      </a:srgbClr>
                    </a:solidFill>
                  </a:tcPr>
                </a:tc>
                <a:extLst>
                  <a:ext uri="{0D108BD9-81ED-4DB2-BD59-A6C34878D82A}">
                    <a16:rowId xmlns:a16="http://schemas.microsoft.com/office/drawing/2014/main" val="10000"/>
                  </a:ext>
                </a:extLst>
              </a:tr>
              <a:tr h="360045">
                <a:tc>
                  <a:txBody>
                    <a:bodyPr/>
                    <a:lstStyle/>
                    <a:p>
                      <a:pPr algn="ctr"/>
                      <a:r>
                        <a:rPr lang="de-DE" sz="1000" dirty="0"/>
                        <a:t>Anzahl der Züge</a:t>
                      </a:r>
                    </a:p>
                    <a:p>
                      <a:pPr algn="ctr"/>
                      <a:endParaRPr lang="de-DE" sz="1000" dirty="0"/>
                    </a:p>
                  </a:txBody>
                  <a:tcPr marL="51435" marR="51435" marT="25718" marB="25718" anchor="ctr">
                    <a:solidFill>
                      <a:srgbClr val="92D050">
                        <a:alpha val="50000"/>
                      </a:srgbClr>
                    </a:solidFill>
                  </a:tcPr>
                </a:tc>
                <a:tc>
                  <a:txBody>
                    <a:bodyPr/>
                    <a:lstStyle/>
                    <a:p>
                      <a:pPr algn="ctr"/>
                      <a:r>
                        <a:rPr lang="de-DE" sz="1000" dirty="0"/>
                        <a:t>2,5</a:t>
                      </a:r>
                    </a:p>
                  </a:txBody>
                  <a:tcPr marL="51435" marR="51435" marT="25718" marB="25718" anchor="ctr">
                    <a:solidFill>
                      <a:srgbClr val="92D050">
                        <a:alpha val="50000"/>
                      </a:srgbClr>
                    </a:solidFill>
                  </a:tcPr>
                </a:tc>
                <a:tc>
                  <a:txBody>
                    <a:bodyPr/>
                    <a:lstStyle/>
                    <a:p>
                      <a:pPr algn="ctr"/>
                      <a:r>
                        <a:rPr lang="de-DE" sz="1000" dirty="0"/>
                        <a:t>4,2</a:t>
                      </a:r>
                    </a:p>
                  </a:txBody>
                  <a:tcPr marL="51435" marR="51435" marT="25718" marB="25718" anchor="ctr">
                    <a:solidFill>
                      <a:srgbClr val="92D050">
                        <a:alpha val="50000"/>
                      </a:srgbClr>
                    </a:solidFill>
                  </a:tcPr>
                </a:tc>
                <a:tc>
                  <a:txBody>
                    <a:bodyPr/>
                    <a:lstStyle/>
                    <a:p>
                      <a:pPr algn="ctr"/>
                      <a:r>
                        <a:rPr lang="de-DE" sz="1000" dirty="0"/>
                        <a:t>6,1</a:t>
                      </a:r>
                    </a:p>
                  </a:txBody>
                  <a:tcPr marL="51435" marR="51435" marT="25718" marB="25718" anchor="ctr">
                    <a:solidFill>
                      <a:srgbClr val="92D050">
                        <a:alpha val="5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8932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5189" y="150143"/>
            <a:ext cx="6118762" cy="347354"/>
          </a:xfrm>
        </p:spPr>
        <p:txBody>
          <a:bodyPr/>
          <a:lstStyle/>
          <a:p>
            <a:pPr algn="l"/>
            <a:r>
              <a:rPr lang="de-DE" sz="1575" dirty="0"/>
              <a:t>Einstellen eines Mähdreschers</a:t>
            </a:r>
          </a:p>
        </p:txBody>
      </p:sp>
      <p:sp>
        <p:nvSpPr>
          <p:cNvPr id="9" name="Textfeld 8"/>
          <p:cNvSpPr txBox="1"/>
          <p:nvPr/>
        </p:nvSpPr>
        <p:spPr>
          <a:xfrm>
            <a:off x="195188" y="534285"/>
            <a:ext cx="8773447" cy="1817870"/>
          </a:xfrm>
          <a:prstGeom prst="rect">
            <a:avLst/>
          </a:prstGeom>
          <a:noFill/>
        </p:spPr>
        <p:txBody>
          <a:bodyPr wrap="square" rtlCol="0" anchor="t">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Leistungssteigerung durch Überladewagen</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Leistungssteigerung kann sowohl durch Optimierung der Einstellungen sowie auch durch das Vermeiden von Stillstand erzielt werden. Klassisches Beispiel ist hierfür der Einsatz eines Überladewagens.</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Mehrleistung von etwa 25 %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 Überladewagen für bis zu drei Mähdrescher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Reduzierung des Bodendrucks</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Getreideabtransport mit LKW möglich</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Leistungsstarker Schlepper am Überladewagen nötig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Gute Absprache zwischen den Fahrern wichtig</a:t>
            </a:r>
          </a:p>
        </p:txBody>
      </p:sp>
      <p:pic>
        <p:nvPicPr>
          <p:cNvPr id="1026" name="Picture 2" descr="https://i.ytimg.com/vi/tFVDzBDmaUQ/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1870" y="2808852"/>
            <a:ext cx="3034892" cy="1707127"/>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p:cNvPicPr>
            <a:picLocks noChangeAspect="1"/>
          </p:cNvPicPr>
          <p:nvPr/>
        </p:nvPicPr>
        <p:blipFill>
          <a:blip r:embed="rId4"/>
          <a:stretch>
            <a:fillRect/>
          </a:stretch>
        </p:blipFill>
        <p:spPr>
          <a:xfrm>
            <a:off x="2179116" y="2783275"/>
            <a:ext cx="2428264" cy="1825940"/>
          </a:xfrm>
          <a:prstGeom prst="rect">
            <a:avLst/>
          </a:prstGeom>
        </p:spPr>
      </p:pic>
    </p:spTree>
    <p:extLst>
      <p:ext uri="{BB962C8B-B14F-4D97-AF65-F5344CB8AC3E}">
        <p14:creationId xmlns:p14="http://schemas.microsoft.com/office/powerpoint/2010/main" val="397978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Einstellen eines Mähdreschers</a:t>
            </a:r>
          </a:p>
        </p:txBody>
      </p:sp>
      <p:sp>
        <p:nvSpPr>
          <p:cNvPr id="9" name="Textfeld 8"/>
          <p:cNvSpPr txBox="1"/>
          <p:nvPr/>
        </p:nvSpPr>
        <p:spPr>
          <a:xfrm>
            <a:off x="1468322" y="612886"/>
            <a:ext cx="6118762" cy="2123915"/>
          </a:xfrm>
          <a:prstGeom prst="rect">
            <a:avLst/>
          </a:prstGeom>
          <a:noFill/>
        </p:spPr>
        <p:txBody>
          <a:bodyPr wrap="square" rtlCol="0" anchor="t">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Leistungssteigerung durch Überladewagen</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Beispielrechnung:</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Mähdrescher: 7,50 Schnittbreite, 5 km/h Arbeitsgeschwindigkeit, 110 l/s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Abtankgeschwindigkeit</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10 m³ Korntankfassungsvermögen, 9 t/ha Ertrag</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Überladewagen: 18 m³ Fassungsvermögen, 500 m³/h Überladeleistung, 200 PS Schlepper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Textfeld 2"/>
          <p:cNvSpPr txBox="1"/>
          <p:nvPr/>
        </p:nvSpPr>
        <p:spPr>
          <a:xfrm>
            <a:off x="1037222" y="1772947"/>
            <a:ext cx="5959406" cy="1217706"/>
          </a:xfrm>
          <a:prstGeom prst="rect">
            <a:avLst/>
          </a:prstGeom>
          <a:noFill/>
        </p:spPr>
        <p:txBody>
          <a:bodyPr wrap="square" rtlCol="0">
            <a:spAutoFit/>
          </a:bodyPr>
          <a:lstStyle/>
          <a:p>
            <a:pPr marL="914400" marR="0" lvl="2"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Für einen vollen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Korntank</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werden 0,77 ha abgeerntet. Für dies braucht der Drescher 13 Minuten. Für das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Abtanken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im Stillstand kommen weitere 3,5 min (1,5 min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Abtanken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+ 2 min Rangieren) hinzu. Bei 35 vollen Korntanks pro Arbeitstag (entspricht 26,95 ha) werden lediglich zum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Abtanken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und Rangieren 122,5 min verbraucht. Wird mit Überladewagen im „Flug“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abgetankt</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so hätte der Mähdrescher in diesen 122,5 min zusätzlich 7,22 ha ernten können.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 name="Textfeld 5"/>
          <p:cNvSpPr txBox="1"/>
          <p:nvPr/>
        </p:nvSpPr>
        <p:spPr>
          <a:xfrm>
            <a:off x="1468322" y="2720471"/>
            <a:ext cx="5550694" cy="253916"/>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Zusätzliches Leistungspotenzial durch das Einsetzen eines Überladewagens ~ 25 %.</a:t>
            </a:r>
          </a:p>
        </p:txBody>
      </p:sp>
      <p:sp>
        <p:nvSpPr>
          <p:cNvPr id="8" name="Untertitel 2">
            <a:extLst>
              <a:ext uri="{FF2B5EF4-FFF2-40B4-BE49-F238E27FC236}">
                <a16:creationId xmlns:a16="http://schemas.microsoft.com/office/drawing/2014/main" id="{AA114DB3-3C9F-07BF-D8BC-3FF4A82CDDEA}"/>
              </a:ext>
            </a:extLst>
          </p:cNvPr>
          <p:cNvSpPr txBox="1">
            <a:spLocks/>
          </p:cNvSpPr>
          <p:nvPr/>
        </p:nvSpPr>
        <p:spPr bwMode="auto">
          <a:xfrm>
            <a:off x="5346290" y="3613355"/>
            <a:ext cx="2494147" cy="1173935"/>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68580" tIns="34290" rIns="68580" bIns="3429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marL="0" marR="0" lvl="0" indent="0" algn="l" defTabSz="342892" rtl="0" eaLnBrk="1" fontAlgn="base" latinLnBrk="0" hangingPunct="1">
              <a:lnSpc>
                <a:spcPct val="100000"/>
              </a:lnSpc>
              <a:spcBef>
                <a:spcPct val="20000"/>
              </a:spcBef>
              <a:spcAft>
                <a:spcPct val="0"/>
              </a:spcAft>
              <a:buClr>
                <a:srgbClr val="92D050"/>
              </a:buClr>
              <a:buSzTx/>
              <a:buFont typeface="Arial Unicode MS" pitchFamily="34" charset="-128"/>
              <a:buNone/>
              <a:tabLst/>
              <a:defRPr/>
            </a:pPr>
            <a:r>
              <a:rPr kumimoji="0" lang="de-DE" sz="1050" b="1" i="0" u="none" strike="noStrike" kern="1200" cap="none" spc="0" normalizeH="0" baseline="0" noProof="0" dirty="0">
                <a:ln>
                  <a:noFill/>
                </a:ln>
                <a:solidFill>
                  <a:srgbClr val="000000"/>
                </a:solidFill>
                <a:effectLst/>
                <a:uLnTx/>
                <a:uFillTx/>
                <a:latin typeface="Calibri"/>
                <a:ea typeface="+mn-ea"/>
                <a:cs typeface="+mn-cs"/>
              </a:rPr>
              <a:t>Nachteile:</a:t>
            </a:r>
            <a:endParaRPr kumimoji="0" lang="de-DE" sz="1050" b="0" i="0" u="none" strike="noStrike" kern="1200" cap="none" spc="0" normalizeH="0" baseline="0" noProof="0" dirty="0">
              <a:ln>
                <a:noFill/>
              </a:ln>
              <a:solidFill>
                <a:srgbClr val="000000"/>
              </a:solidFill>
              <a:effectLst/>
              <a:uLnTx/>
              <a:uFillTx/>
              <a:latin typeface="Calibri"/>
              <a:ea typeface="+mn-ea"/>
              <a:cs typeface="+mn-cs"/>
            </a:endParaRP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Calibri"/>
                <a:ea typeface="+mn-ea"/>
                <a:cs typeface="+mn-cs"/>
              </a:rPr>
              <a:t>Straßentransportfahrzeuge sind für den Acker ungeeignet (zu hoher Luftdruck, große Spurtiefen)</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Calibri"/>
                <a:ea typeface="+mn-ea"/>
                <a:cs typeface="+mn-cs"/>
              </a:rPr>
              <a:t>Anschaffung eines Überladewagens</a:t>
            </a:r>
          </a:p>
          <a:p>
            <a:pPr marL="214313" marR="0" lvl="0" indent="-214313" algn="l" defTabSz="342892" rtl="0" eaLnBrk="1" fontAlgn="base" latinLnBrk="0" hangingPunct="1">
              <a:lnSpc>
                <a:spcPct val="100000"/>
              </a:lnSpc>
              <a:spcBef>
                <a:spcPct val="2000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Calibri"/>
                <a:ea typeface="+mn-ea"/>
                <a:cs typeface="+mn-cs"/>
              </a:rPr>
              <a:t>Planung der Logistik</a:t>
            </a:r>
          </a:p>
          <a:p>
            <a:pPr marL="0" marR="0" lvl="0" indent="0" algn="l" defTabSz="342892" rtl="0" eaLnBrk="1" fontAlgn="base" latinLnBrk="0" hangingPunct="1">
              <a:lnSpc>
                <a:spcPct val="100000"/>
              </a:lnSpc>
              <a:spcBef>
                <a:spcPct val="20000"/>
              </a:spcBef>
              <a:spcAft>
                <a:spcPct val="0"/>
              </a:spcAft>
              <a:buClr>
                <a:srgbClr val="92D050"/>
              </a:buClr>
              <a:buSzTx/>
              <a:buFont typeface="Arial Unicode MS" pitchFamily="34" charset="-128"/>
              <a:buNone/>
              <a:tabLst/>
              <a:defRPr/>
            </a:pPr>
            <a:endParaRPr kumimoji="0" lang="de-DE" sz="1350" b="1"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Untertitel 2">
            <a:extLst>
              <a:ext uri="{FF2B5EF4-FFF2-40B4-BE49-F238E27FC236}">
                <a16:creationId xmlns:a16="http://schemas.microsoft.com/office/drawing/2014/main" id="{D6F497B4-D6D3-B5C2-817C-71E9BD92FA85}"/>
              </a:ext>
            </a:extLst>
          </p:cNvPr>
          <p:cNvSpPr>
            <a:spLocks noGrp="1"/>
          </p:cNvSpPr>
          <p:nvPr>
            <p:ph type="subTitle" idx="1"/>
          </p:nvPr>
        </p:nvSpPr>
        <p:spPr>
          <a:xfrm>
            <a:off x="1412388" y="3602578"/>
            <a:ext cx="2494147" cy="1173935"/>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sz="1050" b="1" dirty="0"/>
              <a:t>Vorteile:</a:t>
            </a:r>
          </a:p>
          <a:p>
            <a:pPr marL="214313" indent="-214313" algn="l">
              <a:buClr>
                <a:srgbClr val="92D050"/>
              </a:buClr>
              <a:buFont typeface="Wingdings" panose="05000000000000000000" pitchFamily="2" charset="2"/>
              <a:buChar char="Ø"/>
            </a:pPr>
            <a:r>
              <a:rPr lang="de-DE" sz="1050" dirty="0"/>
              <a:t>Hohe Leistung</a:t>
            </a:r>
          </a:p>
          <a:p>
            <a:pPr marL="214313" indent="-214313" algn="l">
              <a:buClr>
                <a:srgbClr val="92D050"/>
              </a:buClr>
              <a:buFont typeface="Wingdings" panose="05000000000000000000" pitchFamily="2" charset="2"/>
              <a:buChar char="Ø"/>
            </a:pPr>
            <a:r>
              <a:rPr lang="de-DE" sz="1050" dirty="0"/>
              <a:t>Einfache Leistungssteigerung eines Mähdreschers</a:t>
            </a:r>
          </a:p>
          <a:p>
            <a:pPr marL="214313" indent="-214313" algn="l">
              <a:buClr>
                <a:srgbClr val="92D050"/>
              </a:buClr>
              <a:buFont typeface="Wingdings" panose="05000000000000000000" pitchFamily="2" charset="2"/>
              <a:buChar char="Ø"/>
            </a:pPr>
            <a:r>
              <a:rPr lang="de-DE" sz="1050" dirty="0"/>
              <a:t>Kosteneinsparungen bei Maschinen- und Lohnkosten</a:t>
            </a:r>
          </a:p>
          <a:p>
            <a:pPr marL="214313" indent="-214313" algn="l">
              <a:buClr>
                <a:srgbClr val="92D050"/>
              </a:buClr>
              <a:buFont typeface="Wingdings" panose="05000000000000000000" pitchFamily="2" charset="2"/>
              <a:buChar char="Ø"/>
            </a:pPr>
            <a:endParaRPr lang="de-DE" sz="1050" dirty="0"/>
          </a:p>
          <a:p>
            <a:pPr algn="l">
              <a:buClr>
                <a:srgbClr val="92D050"/>
              </a:buClr>
            </a:pPr>
            <a:endParaRPr lang="de-DE" b="1" dirty="0"/>
          </a:p>
          <a:p>
            <a:pPr algn="l">
              <a:buClr>
                <a:srgbClr val="92D050"/>
              </a:buClr>
            </a:pPr>
            <a:endParaRPr lang="de-DE" b="1" dirty="0"/>
          </a:p>
        </p:txBody>
      </p:sp>
      <p:sp>
        <p:nvSpPr>
          <p:cNvPr id="11" name="Rechteck: abgerundete Ecken 10">
            <a:extLst>
              <a:ext uri="{FF2B5EF4-FFF2-40B4-BE49-F238E27FC236}">
                <a16:creationId xmlns:a16="http://schemas.microsoft.com/office/drawing/2014/main" id="{4655C6D6-052E-6C04-0EED-14C1FE6FE3C8}"/>
              </a:ext>
            </a:extLst>
          </p:cNvPr>
          <p:cNvSpPr/>
          <p:nvPr/>
        </p:nvSpPr>
        <p:spPr bwMode="auto">
          <a:xfrm>
            <a:off x="2541807" y="3279410"/>
            <a:ext cx="1990006" cy="26277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de-DE" sz="3300" b="0" i="0" u="none" strike="noStrike" kern="1200" cap="none" spc="0" normalizeH="0" baseline="0" noProof="0">
              <a:ln>
                <a:noFill/>
              </a:ln>
              <a:solidFill>
                <a:srgbClr val="DBEFF9"/>
              </a:solidFill>
              <a:effectLst/>
              <a:uLnTx/>
              <a:uFillTx/>
              <a:latin typeface="Arial" panose="020B0604020202020204" pitchFamily="34" charset="0"/>
              <a:ea typeface="ＭＳ Ｐゴシック" panose="020B0600070205080204" pitchFamily="34" charset="-128"/>
              <a:cs typeface="+mn-cs"/>
            </a:endParaRPr>
          </a:p>
        </p:txBody>
      </p:sp>
      <p:pic>
        <p:nvPicPr>
          <p:cNvPr id="12" name="Grafik 11" descr="Übertragen mit einfarbiger Füllung">
            <a:extLst>
              <a:ext uri="{FF2B5EF4-FFF2-40B4-BE49-F238E27FC236}">
                <a16:creationId xmlns:a16="http://schemas.microsoft.com/office/drawing/2014/main" id="{662CCF82-FA2A-37DE-323C-B5A35B04B21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45150" y="3963661"/>
            <a:ext cx="453700" cy="453700"/>
          </a:xfrm>
          <a:prstGeom prst="rect">
            <a:avLst/>
          </a:prstGeom>
        </p:spPr>
      </p:pic>
      <p:pic>
        <p:nvPicPr>
          <p:cNvPr id="14" name="Grafik 13" descr="Daumen hoch-Zeichen mit einfarbiger Füllung">
            <a:extLst>
              <a:ext uri="{FF2B5EF4-FFF2-40B4-BE49-F238E27FC236}">
                <a16:creationId xmlns:a16="http://schemas.microsoft.com/office/drawing/2014/main" id="{007D1DE8-9A75-840A-CD20-4E02186E292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98906" y="2916791"/>
            <a:ext cx="685800" cy="685800"/>
          </a:xfrm>
          <a:prstGeom prst="rect">
            <a:avLst/>
          </a:prstGeom>
        </p:spPr>
      </p:pic>
      <p:pic>
        <p:nvPicPr>
          <p:cNvPr id="15" name="Grafik 14" descr="Daumen runter mit einfarbiger Füllung">
            <a:extLst>
              <a:ext uri="{FF2B5EF4-FFF2-40B4-BE49-F238E27FC236}">
                <a16:creationId xmlns:a16="http://schemas.microsoft.com/office/drawing/2014/main" id="{61A28927-5B37-7C13-85E2-486837B118D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9294" y="2895135"/>
            <a:ext cx="685800" cy="685800"/>
          </a:xfrm>
          <a:prstGeom prst="rect">
            <a:avLst/>
          </a:prstGeom>
        </p:spPr>
      </p:pic>
    </p:spTree>
    <p:extLst>
      <p:ext uri="{BB962C8B-B14F-4D97-AF65-F5344CB8AC3E}">
        <p14:creationId xmlns:p14="http://schemas.microsoft.com/office/powerpoint/2010/main" val="159660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1000"/>
                                        <p:tgtEl>
                                          <p:spTgt spid="10">
                                            <p:txEl>
                                              <p:pRg st="0" end="0"/>
                                            </p:txEl>
                                          </p:spTgt>
                                        </p:tgtEl>
                                      </p:cBhvr>
                                    </p:animEffect>
                                    <p:anim calcmode="lin" valueType="num">
                                      <p:cBhvr>
                                        <p:cTn id="29"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animEffect transition="in" filter="fade">
                                      <p:cBhvr>
                                        <p:cTn id="33" dur="1000"/>
                                        <p:tgtEl>
                                          <p:spTgt spid="10">
                                            <p:txEl>
                                              <p:pRg st="1" end="1"/>
                                            </p:txEl>
                                          </p:spTgt>
                                        </p:tgtEl>
                                      </p:cBhvr>
                                    </p:animEffect>
                                    <p:anim calcmode="lin" valueType="num">
                                      <p:cBhvr>
                                        <p:cTn id="34"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
                                            <p:txEl>
                                              <p:pRg st="2" end="2"/>
                                            </p:txEl>
                                          </p:spTgt>
                                        </p:tgtEl>
                                        <p:attrNameLst>
                                          <p:attrName>style.visibility</p:attrName>
                                        </p:attrNameLst>
                                      </p:cBhvr>
                                      <p:to>
                                        <p:strVal val="visible"/>
                                      </p:to>
                                    </p:set>
                                    <p:animEffect transition="in" filter="fade">
                                      <p:cBhvr>
                                        <p:cTn id="38" dur="1000"/>
                                        <p:tgtEl>
                                          <p:spTgt spid="10">
                                            <p:txEl>
                                              <p:pRg st="2" end="2"/>
                                            </p:txEl>
                                          </p:spTgt>
                                        </p:tgtEl>
                                      </p:cBhvr>
                                    </p:animEffect>
                                    <p:anim calcmode="lin" valueType="num">
                                      <p:cBhvr>
                                        <p:cTn id="39"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0">
                                            <p:txEl>
                                              <p:pRg st="3" end="3"/>
                                            </p:txEl>
                                          </p:spTgt>
                                        </p:tgtEl>
                                        <p:attrNameLst>
                                          <p:attrName>style.visibility</p:attrName>
                                        </p:attrNameLst>
                                      </p:cBhvr>
                                      <p:to>
                                        <p:strVal val="visible"/>
                                      </p:to>
                                    </p:set>
                                    <p:animEffect transition="in" filter="fade">
                                      <p:cBhvr>
                                        <p:cTn id="43" dur="1000"/>
                                        <p:tgtEl>
                                          <p:spTgt spid="10">
                                            <p:txEl>
                                              <p:pRg st="3" end="3"/>
                                            </p:txEl>
                                          </p:spTgt>
                                        </p:tgtEl>
                                      </p:cBhvr>
                                    </p:animEffect>
                                    <p:anim calcmode="lin" valueType="num">
                                      <p:cBhvr>
                                        <p:cTn id="44"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fade">
                                      <p:cBhvr>
                                        <p:cTn id="50" dur="1000"/>
                                        <p:tgtEl>
                                          <p:spTgt spid="8">
                                            <p:txEl>
                                              <p:pRg st="0" end="0"/>
                                            </p:txEl>
                                          </p:spTgt>
                                        </p:tgtEl>
                                      </p:cBhvr>
                                    </p:animEffect>
                                    <p:anim calcmode="lin" valueType="num">
                                      <p:cBhvr>
                                        <p:cTn id="5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8">
                                            <p:txEl>
                                              <p:pRg st="0" end="0"/>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animEffect transition="in" filter="fade">
                                      <p:cBhvr>
                                        <p:cTn id="55" dur="1000"/>
                                        <p:tgtEl>
                                          <p:spTgt spid="8">
                                            <p:txEl>
                                              <p:pRg st="1" end="1"/>
                                            </p:txEl>
                                          </p:spTgt>
                                        </p:tgtEl>
                                      </p:cBhvr>
                                    </p:animEffect>
                                    <p:anim calcmode="lin" valueType="num">
                                      <p:cBhvr>
                                        <p:cTn id="56"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7" dur="1000" fill="hold"/>
                                        <p:tgtEl>
                                          <p:spTgt spid="8">
                                            <p:txEl>
                                              <p:pRg st="1" end="1"/>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8">
                                            <p:txEl>
                                              <p:pRg st="2" end="2"/>
                                            </p:txEl>
                                          </p:spTgt>
                                        </p:tgtEl>
                                        <p:attrNameLst>
                                          <p:attrName>style.visibility</p:attrName>
                                        </p:attrNameLst>
                                      </p:cBhvr>
                                      <p:to>
                                        <p:strVal val="visible"/>
                                      </p:to>
                                    </p:set>
                                    <p:animEffect transition="in" filter="fade">
                                      <p:cBhvr>
                                        <p:cTn id="60" dur="1000"/>
                                        <p:tgtEl>
                                          <p:spTgt spid="8">
                                            <p:txEl>
                                              <p:pRg st="2" end="2"/>
                                            </p:txEl>
                                          </p:spTgt>
                                        </p:tgtEl>
                                      </p:cBhvr>
                                    </p:animEffect>
                                    <p:anim calcmode="lin" valueType="num">
                                      <p:cBhvr>
                                        <p:cTn id="6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62" dur="1000" fill="hold"/>
                                        <p:tgtEl>
                                          <p:spTgt spid="8">
                                            <p:txEl>
                                              <p:pRg st="2" end="2"/>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8">
                                            <p:txEl>
                                              <p:pRg st="3" end="3"/>
                                            </p:txEl>
                                          </p:spTgt>
                                        </p:tgtEl>
                                        <p:attrNameLst>
                                          <p:attrName>style.visibility</p:attrName>
                                        </p:attrNameLst>
                                      </p:cBhvr>
                                      <p:to>
                                        <p:strVal val="visible"/>
                                      </p:to>
                                    </p:set>
                                    <p:animEffect transition="in" filter="fade">
                                      <p:cBhvr>
                                        <p:cTn id="65" dur="1000"/>
                                        <p:tgtEl>
                                          <p:spTgt spid="8">
                                            <p:txEl>
                                              <p:pRg st="3" end="3"/>
                                            </p:txEl>
                                          </p:spTgt>
                                        </p:tgtEl>
                                      </p:cBhvr>
                                    </p:animEffect>
                                    <p:anim calcmode="lin" valueType="num">
                                      <p:cBhvr>
                                        <p:cTn id="6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6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48000" y="270000"/>
            <a:ext cx="6118762" cy="347354"/>
          </a:xfrm>
        </p:spPr>
        <p:txBody>
          <a:bodyPr/>
          <a:lstStyle/>
          <a:p>
            <a:pPr algn="l"/>
            <a:r>
              <a:rPr lang="de-DE" sz="1575" dirty="0"/>
              <a:t>Einstellen eines Mähdreschers</a:t>
            </a:r>
          </a:p>
        </p:txBody>
      </p:sp>
      <p:sp>
        <p:nvSpPr>
          <p:cNvPr id="9" name="Textfeld 8"/>
          <p:cNvSpPr txBox="1"/>
          <p:nvPr/>
        </p:nvSpPr>
        <p:spPr>
          <a:xfrm>
            <a:off x="1548000" y="810000"/>
            <a:ext cx="6118762" cy="1148712"/>
          </a:xfrm>
          <a:prstGeom prst="rect">
            <a:avLst/>
          </a:prstGeom>
          <a:noFill/>
        </p:spPr>
        <p:txBody>
          <a:bodyPr wrap="square" rtlCol="0" anchor="t">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Betriebszeitanalyse eines Druschtages mit </a:t>
            </a:r>
            <a:r>
              <a:rPr kumimoji="0" lang="de-DE" sz="1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Telematics</a:t>
            </a:r>
            <a:endPar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aphicFrame>
        <p:nvGraphicFramePr>
          <p:cNvPr id="6" name="Tabelle 5"/>
          <p:cNvGraphicFramePr>
            <a:graphicFrameLocks noGrp="1"/>
          </p:cNvGraphicFramePr>
          <p:nvPr/>
        </p:nvGraphicFramePr>
        <p:xfrm>
          <a:off x="2850580" y="1235339"/>
          <a:ext cx="3513603" cy="3240405"/>
        </p:xfrm>
        <a:graphic>
          <a:graphicData uri="http://schemas.openxmlformats.org/drawingml/2006/table">
            <a:tbl>
              <a:tblPr firstRow="1" bandRow="1">
                <a:tableStyleId>{5C22544A-7EE6-4342-B048-85BDC9FD1C3A}</a:tableStyleId>
              </a:tblPr>
              <a:tblGrid>
                <a:gridCol w="1333241">
                  <a:extLst>
                    <a:ext uri="{9D8B030D-6E8A-4147-A177-3AD203B41FA5}">
                      <a16:colId xmlns:a16="http://schemas.microsoft.com/office/drawing/2014/main" val="20000"/>
                    </a:ext>
                  </a:extLst>
                </a:gridCol>
                <a:gridCol w="1009161">
                  <a:extLst>
                    <a:ext uri="{9D8B030D-6E8A-4147-A177-3AD203B41FA5}">
                      <a16:colId xmlns:a16="http://schemas.microsoft.com/office/drawing/2014/main" val="1805458271"/>
                    </a:ext>
                  </a:extLst>
                </a:gridCol>
                <a:gridCol w="1171201">
                  <a:extLst>
                    <a:ext uri="{9D8B030D-6E8A-4147-A177-3AD203B41FA5}">
                      <a16:colId xmlns:a16="http://schemas.microsoft.com/office/drawing/2014/main" val="3845429696"/>
                    </a:ext>
                  </a:extLst>
                </a:gridCol>
              </a:tblGrid>
              <a:tr h="360045">
                <a:tc>
                  <a:txBody>
                    <a:bodyPr/>
                    <a:lstStyle/>
                    <a:p>
                      <a:pPr algn="ctr"/>
                      <a:r>
                        <a:rPr lang="de-DE" sz="1000" b="1" dirty="0">
                          <a:solidFill>
                            <a:schemeClr val="tx1"/>
                          </a:solidFill>
                        </a:rPr>
                        <a:t>Status</a:t>
                      </a:r>
                    </a:p>
                  </a:txBody>
                  <a:tcPr marL="51435" marR="51435" marT="25718" marB="25718" anchor="ctr">
                    <a:solidFill>
                      <a:srgbClr val="2EAC58">
                        <a:alpha val="80000"/>
                      </a:srgbClr>
                    </a:solidFill>
                  </a:tcPr>
                </a:tc>
                <a:tc>
                  <a:txBody>
                    <a:bodyPr/>
                    <a:lstStyle/>
                    <a:p>
                      <a:pPr algn="ctr"/>
                      <a:r>
                        <a:rPr lang="de-DE" sz="1000" b="1" dirty="0">
                          <a:solidFill>
                            <a:schemeClr val="tx1"/>
                          </a:solidFill>
                        </a:rPr>
                        <a:t>Zeit</a:t>
                      </a:r>
                    </a:p>
                    <a:p>
                      <a:pPr algn="ctr"/>
                      <a:r>
                        <a:rPr lang="de-DE" sz="1000" b="1" dirty="0">
                          <a:solidFill>
                            <a:schemeClr val="tx1"/>
                          </a:solidFill>
                        </a:rPr>
                        <a:t>h:min:sec</a:t>
                      </a:r>
                    </a:p>
                  </a:txBody>
                  <a:tcPr marL="51435" marR="51435" marT="25718" marB="25718" anchor="ctr">
                    <a:solidFill>
                      <a:srgbClr val="2EAC58">
                        <a:alpha val="80000"/>
                      </a:srgbClr>
                    </a:solidFill>
                  </a:tcPr>
                </a:tc>
                <a:tc>
                  <a:txBody>
                    <a:bodyPr/>
                    <a:lstStyle/>
                    <a:p>
                      <a:pPr algn="ctr"/>
                      <a:r>
                        <a:rPr lang="de-DE" sz="1000" b="1" dirty="0">
                          <a:solidFill>
                            <a:schemeClr val="tx1"/>
                          </a:solidFill>
                        </a:rPr>
                        <a:t>Anteil </a:t>
                      </a:r>
                    </a:p>
                    <a:p>
                      <a:pPr algn="ctr"/>
                      <a:r>
                        <a:rPr lang="de-DE" sz="1000" b="1" dirty="0">
                          <a:solidFill>
                            <a:schemeClr val="tx1"/>
                          </a:solidFill>
                        </a:rPr>
                        <a:t>in %</a:t>
                      </a:r>
                    </a:p>
                  </a:txBody>
                  <a:tcPr marL="51435" marR="51435" marT="25718" marB="25718" anchor="ctr">
                    <a:solidFill>
                      <a:srgbClr val="2EAC58">
                        <a:alpha val="80000"/>
                      </a:srgbClr>
                    </a:solidFill>
                  </a:tcPr>
                </a:tc>
                <a:extLst>
                  <a:ext uri="{0D108BD9-81ED-4DB2-BD59-A6C34878D82A}">
                    <a16:rowId xmlns:a16="http://schemas.microsoft.com/office/drawing/2014/main" val="10000"/>
                  </a:ext>
                </a:extLst>
              </a:tr>
              <a:tr h="360045">
                <a:tc>
                  <a:txBody>
                    <a:bodyPr/>
                    <a:lstStyle/>
                    <a:p>
                      <a:pPr algn="ctr"/>
                      <a:r>
                        <a:rPr lang="de-DE" sz="1000" dirty="0"/>
                        <a:t>Gesamtzeit</a:t>
                      </a:r>
                    </a:p>
                  </a:txBody>
                  <a:tcPr marL="51435" marR="51435" marT="25718" marB="25718" anchor="ctr">
                    <a:solidFill>
                      <a:srgbClr val="92D050">
                        <a:alpha val="50000"/>
                      </a:srgbClr>
                    </a:solidFill>
                  </a:tcPr>
                </a:tc>
                <a:tc>
                  <a:txBody>
                    <a:bodyPr/>
                    <a:lstStyle/>
                    <a:p>
                      <a:pPr algn="ctr"/>
                      <a:r>
                        <a:rPr lang="de-DE" sz="1000" dirty="0"/>
                        <a:t>09:33:48</a:t>
                      </a:r>
                    </a:p>
                  </a:txBody>
                  <a:tcPr marL="51435" marR="51435" marT="25718" marB="25718" anchor="ctr">
                    <a:solidFill>
                      <a:srgbClr val="92D050">
                        <a:alpha val="50000"/>
                      </a:srgbClr>
                    </a:solidFill>
                  </a:tcPr>
                </a:tc>
                <a:tc>
                  <a:txBody>
                    <a:bodyPr/>
                    <a:lstStyle/>
                    <a:p>
                      <a:pPr algn="ctr"/>
                      <a:r>
                        <a:rPr lang="de-DE" sz="1000" dirty="0"/>
                        <a:t>100,0</a:t>
                      </a:r>
                    </a:p>
                  </a:txBody>
                  <a:tcPr marL="51435" marR="51435" marT="25718" marB="25718" anchor="ctr">
                    <a:solidFill>
                      <a:srgbClr val="92D050">
                        <a:alpha val="50000"/>
                      </a:srgbClr>
                    </a:solidFill>
                  </a:tcPr>
                </a:tc>
                <a:extLst>
                  <a:ext uri="{0D108BD9-81ED-4DB2-BD59-A6C34878D82A}">
                    <a16:rowId xmlns:a16="http://schemas.microsoft.com/office/drawing/2014/main" val="10001"/>
                  </a:ext>
                </a:extLst>
              </a:tr>
              <a:tr h="360045">
                <a:tc>
                  <a:txBody>
                    <a:bodyPr/>
                    <a:lstStyle/>
                    <a:p>
                      <a:pPr algn="ctr"/>
                      <a:r>
                        <a:rPr lang="de-DE" sz="1000" dirty="0"/>
                        <a:t>Prozesszeit</a:t>
                      </a:r>
                    </a:p>
                  </a:txBody>
                  <a:tcPr marL="51435" marR="51435" marT="25718" marB="25718" anchor="ctr">
                    <a:solidFill>
                      <a:srgbClr val="92D050">
                        <a:alpha val="50000"/>
                      </a:srgbClr>
                    </a:solidFill>
                  </a:tcPr>
                </a:tc>
                <a:tc>
                  <a:txBody>
                    <a:bodyPr/>
                    <a:lstStyle/>
                    <a:p>
                      <a:pPr algn="ctr"/>
                      <a:r>
                        <a:rPr lang="de-DE" sz="1000" dirty="0"/>
                        <a:t>04:59:46</a:t>
                      </a:r>
                    </a:p>
                  </a:txBody>
                  <a:tcPr marL="51435" marR="51435" marT="25718" marB="25718" anchor="ctr">
                    <a:solidFill>
                      <a:srgbClr val="92D050">
                        <a:alpha val="50000"/>
                      </a:srgbClr>
                    </a:solidFill>
                  </a:tcPr>
                </a:tc>
                <a:tc>
                  <a:txBody>
                    <a:bodyPr/>
                    <a:lstStyle/>
                    <a:p>
                      <a:pPr algn="ctr"/>
                      <a:r>
                        <a:rPr lang="de-DE" sz="1000" dirty="0"/>
                        <a:t>52,3</a:t>
                      </a:r>
                    </a:p>
                  </a:txBody>
                  <a:tcPr marL="51435" marR="51435" marT="25718" marB="25718" anchor="ctr">
                    <a:solidFill>
                      <a:srgbClr val="92D050">
                        <a:alpha val="50000"/>
                      </a:srgbClr>
                    </a:solidFill>
                  </a:tcPr>
                </a:tc>
                <a:extLst>
                  <a:ext uri="{0D108BD9-81ED-4DB2-BD59-A6C34878D82A}">
                    <a16:rowId xmlns:a16="http://schemas.microsoft.com/office/drawing/2014/main" val="2486258886"/>
                  </a:ext>
                </a:extLst>
              </a:tr>
              <a:tr h="360045">
                <a:tc>
                  <a:txBody>
                    <a:bodyPr/>
                    <a:lstStyle/>
                    <a:p>
                      <a:pPr algn="ctr"/>
                      <a:r>
                        <a:rPr lang="de-DE" sz="1000" dirty="0" err="1"/>
                        <a:t>Abtanken</a:t>
                      </a:r>
                      <a:r>
                        <a:rPr lang="de-DE" sz="1000" dirty="0"/>
                        <a:t> während der Fahrt</a:t>
                      </a:r>
                    </a:p>
                  </a:txBody>
                  <a:tcPr marL="51435" marR="51435" marT="25718" marB="25718" anchor="ctr">
                    <a:solidFill>
                      <a:srgbClr val="92D050">
                        <a:alpha val="50000"/>
                      </a:srgbClr>
                    </a:solidFill>
                  </a:tcPr>
                </a:tc>
                <a:tc>
                  <a:txBody>
                    <a:bodyPr/>
                    <a:lstStyle/>
                    <a:p>
                      <a:pPr algn="ctr"/>
                      <a:r>
                        <a:rPr lang="de-DE" sz="1000" dirty="0"/>
                        <a:t>00:47:31</a:t>
                      </a:r>
                    </a:p>
                  </a:txBody>
                  <a:tcPr marL="51435" marR="51435" marT="25718" marB="25718" anchor="ctr">
                    <a:solidFill>
                      <a:srgbClr val="92D050">
                        <a:alpha val="50000"/>
                      </a:srgbClr>
                    </a:solidFill>
                  </a:tcPr>
                </a:tc>
                <a:tc>
                  <a:txBody>
                    <a:bodyPr/>
                    <a:lstStyle/>
                    <a:p>
                      <a:pPr algn="ctr"/>
                      <a:r>
                        <a:rPr lang="de-DE" sz="1000" dirty="0"/>
                        <a:t>8,3</a:t>
                      </a:r>
                    </a:p>
                  </a:txBody>
                  <a:tcPr marL="51435" marR="51435" marT="25718" marB="25718" anchor="ctr">
                    <a:solidFill>
                      <a:srgbClr val="92D050">
                        <a:alpha val="50000"/>
                      </a:srgbClr>
                    </a:solidFill>
                  </a:tcPr>
                </a:tc>
                <a:extLst>
                  <a:ext uri="{0D108BD9-81ED-4DB2-BD59-A6C34878D82A}">
                    <a16:rowId xmlns:a16="http://schemas.microsoft.com/office/drawing/2014/main" val="3775457672"/>
                  </a:ext>
                </a:extLst>
              </a:tr>
              <a:tr h="360045">
                <a:tc>
                  <a:txBody>
                    <a:bodyPr/>
                    <a:lstStyle/>
                    <a:p>
                      <a:pPr algn="ctr"/>
                      <a:r>
                        <a:rPr lang="de-DE" sz="1000" dirty="0"/>
                        <a:t>Wendezeit</a:t>
                      </a:r>
                    </a:p>
                  </a:txBody>
                  <a:tcPr marL="51435" marR="51435" marT="25718" marB="25718" anchor="ctr">
                    <a:solidFill>
                      <a:srgbClr val="92D050">
                        <a:alpha val="50000"/>
                      </a:srgbClr>
                    </a:solidFill>
                  </a:tcPr>
                </a:tc>
                <a:tc>
                  <a:txBody>
                    <a:bodyPr/>
                    <a:lstStyle/>
                    <a:p>
                      <a:pPr algn="ctr"/>
                      <a:r>
                        <a:rPr lang="de-DE" sz="1000" dirty="0"/>
                        <a:t>01:01:01</a:t>
                      </a:r>
                    </a:p>
                  </a:txBody>
                  <a:tcPr marL="51435" marR="51435" marT="25718" marB="25718" anchor="ctr">
                    <a:solidFill>
                      <a:srgbClr val="92D050">
                        <a:alpha val="50000"/>
                      </a:srgbClr>
                    </a:solidFill>
                  </a:tcPr>
                </a:tc>
                <a:tc>
                  <a:txBody>
                    <a:bodyPr/>
                    <a:lstStyle/>
                    <a:p>
                      <a:pPr algn="ctr"/>
                      <a:r>
                        <a:rPr lang="de-DE" sz="1000" dirty="0"/>
                        <a:t>10,6</a:t>
                      </a:r>
                    </a:p>
                  </a:txBody>
                  <a:tcPr marL="51435" marR="51435" marT="25718" marB="25718" anchor="ctr">
                    <a:solidFill>
                      <a:srgbClr val="92D050">
                        <a:alpha val="50000"/>
                      </a:srgbClr>
                    </a:solidFill>
                  </a:tcPr>
                </a:tc>
                <a:extLst>
                  <a:ext uri="{0D108BD9-81ED-4DB2-BD59-A6C34878D82A}">
                    <a16:rowId xmlns:a16="http://schemas.microsoft.com/office/drawing/2014/main" val="1084424927"/>
                  </a:ext>
                </a:extLst>
              </a:tr>
              <a:tr h="360045">
                <a:tc>
                  <a:txBody>
                    <a:bodyPr/>
                    <a:lstStyle/>
                    <a:p>
                      <a:pPr algn="ctr"/>
                      <a:r>
                        <a:rPr lang="de-DE" sz="1000" b="0" dirty="0"/>
                        <a:t>Fahrzeit</a:t>
                      </a:r>
                    </a:p>
                  </a:txBody>
                  <a:tcPr marL="51435" marR="51435" marT="25718" marB="25718" anchor="ctr">
                    <a:solidFill>
                      <a:srgbClr val="92D050">
                        <a:alpha val="50000"/>
                      </a:srgbClr>
                    </a:solidFill>
                  </a:tcPr>
                </a:tc>
                <a:tc>
                  <a:txBody>
                    <a:bodyPr/>
                    <a:lstStyle/>
                    <a:p>
                      <a:pPr algn="ctr"/>
                      <a:r>
                        <a:rPr lang="de-DE" sz="1000" b="0" dirty="0"/>
                        <a:t>00:50:30</a:t>
                      </a:r>
                    </a:p>
                  </a:txBody>
                  <a:tcPr marL="51435" marR="51435" marT="25718" marB="25718" anchor="ctr">
                    <a:solidFill>
                      <a:srgbClr val="92D050">
                        <a:alpha val="50000"/>
                      </a:srgbClr>
                    </a:solidFill>
                  </a:tcPr>
                </a:tc>
                <a:tc>
                  <a:txBody>
                    <a:bodyPr/>
                    <a:lstStyle/>
                    <a:p>
                      <a:pPr algn="ctr"/>
                      <a:r>
                        <a:rPr lang="de-DE" sz="1000" b="0" dirty="0"/>
                        <a:t>8,8</a:t>
                      </a:r>
                    </a:p>
                  </a:txBody>
                  <a:tcPr marL="51435" marR="51435" marT="25718" marB="25718" anchor="ctr">
                    <a:solidFill>
                      <a:srgbClr val="92D050">
                        <a:alpha val="50000"/>
                      </a:srgbClr>
                    </a:solidFill>
                  </a:tcPr>
                </a:tc>
                <a:extLst>
                  <a:ext uri="{0D108BD9-81ED-4DB2-BD59-A6C34878D82A}">
                    <a16:rowId xmlns:a16="http://schemas.microsoft.com/office/drawing/2014/main" val="2584570856"/>
                  </a:ext>
                </a:extLst>
              </a:tr>
              <a:tr h="360045">
                <a:tc>
                  <a:txBody>
                    <a:bodyPr/>
                    <a:lstStyle/>
                    <a:p>
                      <a:pPr algn="ctr"/>
                      <a:r>
                        <a:rPr lang="de-DE" sz="1000" b="0" dirty="0"/>
                        <a:t>Stillstand</a:t>
                      </a:r>
                    </a:p>
                  </a:txBody>
                  <a:tcPr marL="51435" marR="51435" marT="25718" marB="25718" anchor="ctr">
                    <a:solidFill>
                      <a:srgbClr val="92D050">
                        <a:alpha val="50000"/>
                      </a:srgbClr>
                    </a:solidFill>
                  </a:tcPr>
                </a:tc>
                <a:tc>
                  <a:txBody>
                    <a:bodyPr/>
                    <a:lstStyle/>
                    <a:p>
                      <a:pPr algn="ctr"/>
                      <a:r>
                        <a:rPr lang="de-DE" sz="1000" b="0" dirty="0"/>
                        <a:t>1:38:00</a:t>
                      </a:r>
                    </a:p>
                  </a:txBody>
                  <a:tcPr marL="51435" marR="51435" marT="25718" marB="25718" anchor="ctr">
                    <a:solidFill>
                      <a:srgbClr val="92D050">
                        <a:alpha val="50000"/>
                      </a:srgbClr>
                    </a:solidFill>
                  </a:tcPr>
                </a:tc>
                <a:tc>
                  <a:txBody>
                    <a:bodyPr/>
                    <a:lstStyle/>
                    <a:p>
                      <a:pPr algn="ctr"/>
                      <a:r>
                        <a:rPr lang="de-DE" sz="1000" b="0" dirty="0"/>
                        <a:t>17,1</a:t>
                      </a:r>
                    </a:p>
                  </a:txBody>
                  <a:tcPr marL="51435" marR="51435" marT="25718" marB="25718" anchor="ctr">
                    <a:solidFill>
                      <a:srgbClr val="92D050">
                        <a:alpha val="50000"/>
                      </a:srgbClr>
                    </a:solidFill>
                  </a:tcPr>
                </a:tc>
                <a:extLst>
                  <a:ext uri="{0D108BD9-81ED-4DB2-BD59-A6C34878D82A}">
                    <a16:rowId xmlns:a16="http://schemas.microsoft.com/office/drawing/2014/main" val="3311060478"/>
                  </a:ext>
                </a:extLst>
              </a:tr>
              <a:tr h="360045">
                <a:tc>
                  <a:txBody>
                    <a:bodyPr/>
                    <a:lstStyle/>
                    <a:p>
                      <a:pPr algn="ctr"/>
                      <a:r>
                        <a:rPr lang="de-DE" sz="1000" b="0" dirty="0" err="1"/>
                        <a:t>Abtanken</a:t>
                      </a:r>
                      <a:r>
                        <a:rPr lang="de-DE" sz="1000" b="0" dirty="0"/>
                        <a:t> im Stillstand</a:t>
                      </a:r>
                    </a:p>
                  </a:txBody>
                  <a:tcPr marL="51435" marR="51435" marT="25718" marB="25718" anchor="ctr">
                    <a:solidFill>
                      <a:srgbClr val="92D050">
                        <a:alpha val="50000"/>
                      </a:srgbClr>
                    </a:solidFill>
                  </a:tcPr>
                </a:tc>
                <a:tc>
                  <a:txBody>
                    <a:bodyPr/>
                    <a:lstStyle/>
                    <a:p>
                      <a:pPr algn="ctr"/>
                      <a:r>
                        <a:rPr lang="de-DE" sz="1000" b="0" dirty="0"/>
                        <a:t>00:14:45</a:t>
                      </a:r>
                    </a:p>
                  </a:txBody>
                  <a:tcPr marL="51435" marR="51435" marT="25718" marB="25718" anchor="ctr">
                    <a:solidFill>
                      <a:srgbClr val="92D050">
                        <a:alpha val="50000"/>
                      </a:srgbClr>
                    </a:solidFill>
                  </a:tcPr>
                </a:tc>
                <a:tc>
                  <a:txBody>
                    <a:bodyPr/>
                    <a:lstStyle/>
                    <a:p>
                      <a:pPr algn="ctr"/>
                      <a:r>
                        <a:rPr lang="de-DE" sz="1000" b="0" dirty="0"/>
                        <a:t>2,6</a:t>
                      </a:r>
                    </a:p>
                  </a:txBody>
                  <a:tcPr marL="51435" marR="51435" marT="25718" marB="25718" anchor="ctr">
                    <a:solidFill>
                      <a:srgbClr val="92D050">
                        <a:alpha val="50000"/>
                      </a:srgbClr>
                    </a:solidFill>
                  </a:tcPr>
                </a:tc>
                <a:extLst>
                  <a:ext uri="{0D108BD9-81ED-4DB2-BD59-A6C34878D82A}">
                    <a16:rowId xmlns:a16="http://schemas.microsoft.com/office/drawing/2014/main" val="1822728933"/>
                  </a:ext>
                </a:extLst>
              </a:tr>
              <a:tr h="360045">
                <a:tc>
                  <a:txBody>
                    <a:bodyPr/>
                    <a:lstStyle/>
                    <a:p>
                      <a:pPr algn="ctr"/>
                      <a:r>
                        <a:rPr lang="de-DE" sz="1000" b="0" dirty="0"/>
                        <a:t>Warten auf Abfuhr</a:t>
                      </a:r>
                    </a:p>
                  </a:txBody>
                  <a:tcPr marL="51435" marR="51435" marT="25718" marB="25718" anchor="ctr">
                    <a:solidFill>
                      <a:srgbClr val="92D050">
                        <a:alpha val="50000"/>
                      </a:srgbClr>
                    </a:solidFill>
                  </a:tcPr>
                </a:tc>
                <a:tc>
                  <a:txBody>
                    <a:bodyPr/>
                    <a:lstStyle/>
                    <a:p>
                      <a:pPr algn="ctr"/>
                      <a:r>
                        <a:rPr lang="de-DE" sz="1000" b="0" dirty="0"/>
                        <a:t>00:01:45</a:t>
                      </a:r>
                    </a:p>
                  </a:txBody>
                  <a:tcPr marL="51435" marR="51435" marT="25718" marB="25718" anchor="ctr">
                    <a:solidFill>
                      <a:srgbClr val="92D050">
                        <a:alpha val="50000"/>
                      </a:srgbClr>
                    </a:solidFill>
                  </a:tcPr>
                </a:tc>
                <a:tc>
                  <a:txBody>
                    <a:bodyPr/>
                    <a:lstStyle/>
                    <a:p>
                      <a:pPr algn="ctr"/>
                      <a:r>
                        <a:rPr lang="de-DE" sz="1000" b="0" dirty="0"/>
                        <a:t>0,3</a:t>
                      </a:r>
                    </a:p>
                  </a:txBody>
                  <a:tcPr marL="51435" marR="51435" marT="25718" marB="25718" anchor="ctr">
                    <a:solidFill>
                      <a:srgbClr val="92D050">
                        <a:alpha val="50000"/>
                      </a:srgbClr>
                    </a:solidFill>
                  </a:tcPr>
                </a:tc>
                <a:extLst>
                  <a:ext uri="{0D108BD9-81ED-4DB2-BD59-A6C34878D82A}">
                    <a16:rowId xmlns:a16="http://schemas.microsoft.com/office/drawing/2014/main" val="1721294987"/>
                  </a:ext>
                </a:extLst>
              </a:tr>
            </a:tbl>
          </a:graphicData>
        </a:graphic>
      </p:graphicFrame>
      <p:sp>
        <p:nvSpPr>
          <p:cNvPr id="3" name="Textfeld 2"/>
          <p:cNvSpPr txBox="1"/>
          <p:nvPr/>
        </p:nvSpPr>
        <p:spPr>
          <a:xfrm>
            <a:off x="2850579" y="4475745"/>
            <a:ext cx="1843640"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Quelle: Feiffer 2010</a:t>
            </a:r>
          </a:p>
        </p:txBody>
      </p:sp>
    </p:spTree>
    <p:extLst>
      <p:ext uri="{BB962C8B-B14F-4D97-AF65-F5344CB8AC3E}">
        <p14:creationId xmlns:p14="http://schemas.microsoft.com/office/powerpoint/2010/main" val="314935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08131" y="159624"/>
            <a:ext cx="6118762" cy="347354"/>
          </a:xfrm>
        </p:spPr>
        <p:txBody>
          <a:bodyPr/>
          <a:lstStyle/>
          <a:p>
            <a:pPr algn="l"/>
            <a:r>
              <a:rPr lang="de-DE" sz="1575" dirty="0"/>
              <a:t>Einstellen eines Mähdreschers</a:t>
            </a:r>
          </a:p>
        </p:txBody>
      </p:sp>
      <p:sp>
        <p:nvSpPr>
          <p:cNvPr id="9" name="Textfeld 8"/>
          <p:cNvSpPr txBox="1"/>
          <p:nvPr/>
        </p:nvSpPr>
        <p:spPr>
          <a:xfrm>
            <a:off x="275573" y="506978"/>
            <a:ext cx="6118762" cy="369332"/>
          </a:xfrm>
          <a:prstGeom prst="rect">
            <a:avLst/>
          </a:prstGeom>
          <a:noFill/>
        </p:spPr>
        <p:txBody>
          <a:bodyPr wrap="square" rtlCol="0" anchor="t">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Wie kann die Mähdruschleistung erhöht werden??</a:t>
            </a:r>
          </a:p>
        </p:txBody>
      </p:sp>
      <p:sp>
        <p:nvSpPr>
          <p:cNvPr id="7" name="Textfeld 6"/>
          <p:cNvSpPr txBox="1"/>
          <p:nvPr/>
        </p:nvSpPr>
        <p:spPr>
          <a:xfrm>
            <a:off x="275573" y="1006848"/>
            <a:ext cx="8561539" cy="3046988"/>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Halmteiler</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sollte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mindestens 10 cm über den Boden </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schweben, wird tiefer gemäht die Spitzen der Ährenheber anheben, um übermäßigen Verschleiß zu unterbinden. Ährenheber an jeden vierten Finger anbringen.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Haspel</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bei Lagergetreide Haspelzinken „auf Griff“, bei stehendem Bestand in senkrechter Position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Messerbalken:</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Je „sauberer“ der Schnitt desto besser. Die Halme sollen mit den Ähren zuerst so gleichmäßig wie möglich eingezogen werden.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Schneidwerk: </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Der Gutfluss im Schneidwerk ist Voraussetzung für einen guten Materialfluss im gesamten Mähdrescher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Schrägförderer: </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Die Ketten sollen nur leicht durchhängen, wobei diese den Boden oder die Leisten nicht berühren sollen. Leisten auf Verbiegungen und Beschädigungen kontrollieren.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Dreschtrommel-/</a:t>
            </a:r>
            <a:r>
              <a:rPr kumimoji="0" lang="de-DE" sz="1200" b="1"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korb</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Drehzahl und Korbabstand sollte nach Reifegrad und Strohbeschaffenheit während des Tages öfters verstellt werden. Kontrollen erfolgen im </a:t>
            </a:r>
            <a:r>
              <a:rPr kumimoji="0" lang="de-DE" sz="12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Korntank</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und im Feld auf Mehlstaub, Körnerbruch und Schmutzanteil.</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Siebe:</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Weit öffnen, dann kann die erhöhte Menge an Material, die durch die erhöhte Fahrgeschwindigkeit entsteht, bewältigt werden. Erst wenn „Kurzstrohbesatz“ im </a:t>
            </a:r>
            <a:r>
              <a:rPr kumimoji="0" lang="de-DE" sz="12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Korntank</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vorhanden ist, sind nach dem Erhöhen der </a:t>
            </a:r>
            <a:r>
              <a:rPr kumimoji="0" lang="de-DE" sz="12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Gebläsedrehzahl</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die Siebe entsprechend zu schließen.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Häckslermesser</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Eine regelmäßige Wartung ist notwendig, sonst steigt der Kraftbedarf an der Welle von 100 kW (bei Großmähdrescher) nochmals kräftig. Die Messer sind auf Verschleiß zu prüfen. Im Normalfall sind sie alle 200 bis 600 ha zu wechseln oder umzudrehen. Schleifen zahlt sich nicht aus.</a:t>
            </a:r>
          </a:p>
        </p:txBody>
      </p:sp>
    </p:spTree>
    <p:extLst>
      <p:ext uri="{BB962C8B-B14F-4D97-AF65-F5344CB8AC3E}">
        <p14:creationId xmlns:p14="http://schemas.microsoft.com/office/powerpoint/2010/main" val="274440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7819" y="167152"/>
            <a:ext cx="6118762" cy="347354"/>
          </a:xfrm>
        </p:spPr>
        <p:txBody>
          <a:bodyPr/>
          <a:lstStyle/>
          <a:p>
            <a:pPr algn="l"/>
            <a:r>
              <a:rPr lang="de-DE" sz="1575" dirty="0"/>
              <a:t>Einstellen eines Mähdreschers</a:t>
            </a:r>
          </a:p>
        </p:txBody>
      </p:sp>
      <p:sp>
        <p:nvSpPr>
          <p:cNvPr id="9" name="Textfeld 8"/>
          <p:cNvSpPr txBox="1"/>
          <p:nvPr/>
        </p:nvSpPr>
        <p:spPr>
          <a:xfrm>
            <a:off x="257819" y="582274"/>
            <a:ext cx="6118762" cy="369332"/>
          </a:xfrm>
          <a:prstGeom prst="rect">
            <a:avLst/>
          </a:prstGeom>
          <a:noFill/>
        </p:spPr>
        <p:txBody>
          <a:bodyPr wrap="square" rtlCol="0" anchor="t">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Wie kann die Mähdruschleistung erhöht werden??</a:t>
            </a:r>
          </a:p>
        </p:txBody>
      </p:sp>
      <p:sp>
        <p:nvSpPr>
          <p:cNvPr id="7" name="Textfeld 6"/>
          <p:cNvSpPr txBox="1"/>
          <p:nvPr/>
        </p:nvSpPr>
        <p:spPr>
          <a:xfrm>
            <a:off x="257819" y="1247041"/>
            <a:ext cx="8704554" cy="2354491"/>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Stehende gesunde, gleichmäßige Bestände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Reifestaffelung mit frühreifen Sorten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Training des Mähdruschteams</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Abtanken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während der Fahrt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Höhere Verluste zugunsten von Schlagkraft akzeptieren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Nutzung von Parallelfahr- und Assistenzsysteme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Hochschnitt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Höhere Gutfeuchten akzeptieren (Nachtrocknen)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Gut geführte Bestände</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sind die </a:t>
            </a: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Voraussetzung</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für eine optimale Mähdrescherleistung. Liegende Bestände, Verunkrautung und Steine können leicht zu </a:t>
            </a:r>
            <a:r>
              <a:rPr kumimoji="0" lang="de-DE" sz="105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Leistungseinbusen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von 50 % und mehr führen.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Ungünstige Schlagform und Hindernisse auf den Schlag erschweren zusätzlich die Arbeit</a:t>
            </a:r>
          </a:p>
        </p:txBody>
      </p:sp>
      <p:pic>
        <p:nvPicPr>
          <p:cNvPr id="4100" name="Picture 4" descr="Weizen">
            <a:extLst>
              <a:ext uri="{FF2B5EF4-FFF2-40B4-BE49-F238E27FC236}">
                <a16:creationId xmlns:a16="http://schemas.microsoft.com/office/drawing/2014/main" id="{2A875BA8-34C9-AA4C-FDEE-3EA8CAE0340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8262"/>
          <a:stretch/>
        </p:blipFill>
        <p:spPr bwMode="auto">
          <a:xfrm>
            <a:off x="5350540" y="1179273"/>
            <a:ext cx="2384921" cy="1471782"/>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135CDC18-921B-DCED-E864-D0C8B853DCFC}"/>
              </a:ext>
            </a:extLst>
          </p:cNvPr>
          <p:cNvSpPr txBox="1"/>
          <p:nvPr/>
        </p:nvSpPr>
        <p:spPr>
          <a:xfrm>
            <a:off x="5350539" y="2644344"/>
            <a:ext cx="2384921"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191: www.stroetmann-saat.de</a:t>
            </a:r>
          </a:p>
        </p:txBody>
      </p:sp>
    </p:spTree>
    <p:extLst>
      <p:ext uri="{BB962C8B-B14F-4D97-AF65-F5344CB8AC3E}">
        <p14:creationId xmlns:p14="http://schemas.microsoft.com/office/powerpoint/2010/main" val="283795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fade">
                                      <p:cBhvr>
                                        <p:cTn id="19" dur="1000"/>
                                        <p:tgtEl>
                                          <p:spTgt spid="4100"/>
                                        </p:tgtEl>
                                      </p:cBhvr>
                                    </p:animEffect>
                                    <p:anim calcmode="lin" valueType="num">
                                      <p:cBhvr>
                                        <p:cTn id="20" dur="1000" fill="hold"/>
                                        <p:tgtEl>
                                          <p:spTgt spid="4100"/>
                                        </p:tgtEl>
                                        <p:attrNameLst>
                                          <p:attrName>ppt_x</p:attrName>
                                        </p:attrNameLst>
                                      </p:cBhvr>
                                      <p:tavLst>
                                        <p:tav tm="0">
                                          <p:val>
                                            <p:strVal val="#ppt_x"/>
                                          </p:val>
                                        </p:tav>
                                        <p:tav tm="100000">
                                          <p:val>
                                            <p:strVal val="#ppt_x"/>
                                          </p:val>
                                        </p:tav>
                                      </p:tavLst>
                                    </p:anim>
                                    <p:anim calcmode="lin" valueType="num">
                                      <p:cBhvr>
                                        <p:cTn id="21" dur="1000" fill="hold"/>
                                        <p:tgtEl>
                                          <p:spTgt spid="410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39030" y="113230"/>
            <a:ext cx="6118762" cy="347354"/>
          </a:xfrm>
        </p:spPr>
        <p:txBody>
          <a:bodyPr/>
          <a:lstStyle/>
          <a:p>
            <a:pPr algn="l"/>
            <a:r>
              <a:rPr lang="de-DE" sz="1575" dirty="0"/>
              <a:t>Einstellen eines Mähdreschers</a:t>
            </a:r>
          </a:p>
        </p:txBody>
      </p:sp>
      <p:sp>
        <p:nvSpPr>
          <p:cNvPr id="9" name="Textfeld 8"/>
          <p:cNvSpPr txBox="1"/>
          <p:nvPr/>
        </p:nvSpPr>
        <p:spPr>
          <a:xfrm>
            <a:off x="295398" y="502035"/>
            <a:ext cx="6118762" cy="369332"/>
          </a:xfrm>
          <a:prstGeom prst="rect">
            <a:avLst/>
          </a:prstGeom>
          <a:noFill/>
        </p:spPr>
        <p:txBody>
          <a:bodyPr wrap="square" rtlCol="0" anchor="t">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Mähdrescherplanung an der Auslastungsgrenze</a:t>
            </a:r>
          </a:p>
        </p:txBody>
      </p:sp>
      <p:sp>
        <p:nvSpPr>
          <p:cNvPr id="7" name="Textfeld 6"/>
          <p:cNvSpPr txBox="1"/>
          <p:nvPr/>
        </p:nvSpPr>
        <p:spPr>
          <a:xfrm>
            <a:off x="295398" y="977589"/>
            <a:ext cx="6345026" cy="3122201"/>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Maschinenkosten</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sinken mit jedem zusätzlichen Hektar bzw. jeder Tonne Erntemasse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Im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Grenzbereich</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der Auslastung können jedoch die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Prozesskosten</a:t>
            </a: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erheblich ansteigen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Risiko steigt, denn je höher die Auslastung, desto öfters muss auch unter ungünstigen Bedingungen geerntet werden.</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Steigendes Risiko feucht ernten zu müssen mit der Folge:</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Nachtrocknungskosten und Qualitätsverluste (Bei 20 % Feuchte betragen die Trocknungskosten in etwa 38 €/t bei 17 % Feuchte in etwa 20 €/t)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Höhere Belastung des Mähdreschers durch feuchtes Stroh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(Gefahr von Trommelwickler mit Keilriemenschaden)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Schädigung der Bodenstruktur mit der Folge: </a:t>
            </a:r>
            <a:r>
              <a:rPr kumimoji="0" lang="de-DE" sz="105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steigender Aufwand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und Kosten bei der Bodenbearbeitung und Aussaat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Probleme termingerechter Arbeitserledigung </a:t>
            </a:r>
            <a:r>
              <a:rPr kumimoji="0" lang="de-DE" sz="105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bei nachfolgenden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Arbeitsschritten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3074" name="Picture 2" descr="Starke Regenfälle in Elbe-Elster: Bei Plessa versinken Mähdrescher auf  Feldern im Schlamm | Lausitzer Rundschau">
            <a:extLst>
              <a:ext uri="{FF2B5EF4-FFF2-40B4-BE49-F238E27FC236}">
                <a16:creationId xmlns:a16="http://schemas.microsoft.com/office/drawing/2014/main" id="{7BC1F472-1579-4574-2F7F-E8EF30217F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2559" y="3530607"/>
            <a:ext cx="2258858" cy="1270608"/>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Autoteile, Motorrad, Gelände enthält.&#10;&#10;Automatisch generierte Beschreibung">
            <a:extLst>
              <a:ext uri="{FF2B5EF4-FFF2-40B4-BE49-F238E27FC236}">
                <a16:creationId xmlns:a16="http://schemas.microsoft.com/office/drawing/2014/main" id="{23DEBF9B-A3BA-07BE-8BE9-4755E66B80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4994" y="977588"/>
            <a:ext cx="1714436" cy="3049369"/>
          </a:xfrm>
          <a:prstGeom prst="rect">
            <a:avLst/>
          </a:prstGeom>
        </p:spPr>
      </p:pic>
      <p:sp>
        <p:nvSpPr>
          <p:cNvPr id="12" name="Textfeld 11">
            <a:extLst>
              <a:ext uri="{FF2B5EF4-FFF2-40B4-BE49-F238E27FC236}">
                <a16:creationId xmlns:a16="http://schemas.microsoft.com/office/drawing/2014/main" id="{C7E92C03-EE09-F38C-EE08-CFF4B2B3419E}"/>
              </a:ext>
            </a:extLst>
          </p:cNvPr>
          <p:cNvSpPr txBox="1"/>
          <p:nvPr/>
        </p:nvSpPr>
        <p:spPr>
          <a:xfrm>
            <a:off x="8014568" y="4026957"/>
            <a:ext cx="1129432"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193: Kolb 2023</a:t>
            </a:r>
          </a:p>
        </p:txBody>
      </p:sp>
    </p:spTree>
    <p:extLst>
      <p:ext uri="{BB962C8B-B14F-4D97-AF65-F5344CB8AC3E}">
        <p14:creationId xmlns:p14="http://schemas.microsoft.com/office/powerpoint/2010/main" val="143077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1000"/>
                                        <p:tgtEl>
                                          <p:spTgt spid="3074"/>
                                        </p:tgtEl>
                                      </p:cBhvr>
                                    </p:animEffect>
                                    <p:anim calcmode="lin" valueType="num">
                                      <p:cBhvr>
                                        <p:cTn id="20" dur="1000" fill="hold"/>
                                        <p:tgtEl>
                                          <p:spTgt spid="3074"/>
                                        </p:tgtEl>
                                        <p:attrNameLst>
                                          <p:attrName>ppt_x</p:attrName>
                                        </p:attrNameLst>
                                      </p:cBhvr>
                                      <p:tavLst>
                                        <p:tav tm="0">
                                          <p:val>
                                            <p:strVal val="#ppt_x"/>
                                          </p:val>
                                        </p:tav>
                                        <p:tav tm="100000">
                                          <p:val>
                                            <p:strVal val="#ppt_x"/>
                                          </p:val>
                                        </p:tav>
                                      </p:tavLst>
                                    </p:anim>
                                    <p:anim calcmode="lin" valueType="num">
                                      <p:cBhvr>
                                        <p:cTn id="21" dur="1000" fill="hold"/>
                                        <p:tgtEl>
                                          <p:spTgt spid="307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8E102-46F6-D21B-C7FA-7DBCA19358F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A18381-EB66-5C47-8A0C-A2D49F19925F}"/>
              </a:ext>
            </a:extLst>
          </p:cNvPr>
          <p:cNvSpPr>
            <a:spLocks noGrp="1"/>
          </p:cNvSpPr>
          <p:nvPr>
            <p:ph type="ctrTitle"/>
          </p:nvPr>
        </p:nvSpPr>
        <p:spPr>
          <a:xfrm>
            <a:off x="298775" y="100777"/>
            <a:ext cx="6118762" cy="347354"/>
          </a:xfrm>
        </p:spPr>
        <p:txBody>
          <a:bodyPr/>
          <a:lstStyle/>
          <a:p>
            <a:pPr algn="l"/>
            <a:r>
              <a:rPr lang="de-DE" sz="1800" b="1" dirty="0">
                <a:latin typeface="Arial" panose="020B0604020202020204" pitchFamily="34" charset="0"/>
                <a:cs typeface="Arial" panose="020B0604020202020204" pitchFamily="34" charset="0"/>
              </a:rPr>
              <a:t>Aufbau eines Mähdreschers - Reinigungssystem</a:t>
            </a:r>
          </a:p>
        </p:txBody>
      </p:sp>
      <p:sp>
        <p:nvSpPr>
          <p:cNvPr id="14" name="Textfeld 13">
            <a:extLst>
              <a:ext uri="{FF2B5EF4-FFF2-40B4-BE49-F238E27FC236}">
                <a16:creationId xmlns:a16="http://schemas.microsoft.com/office/drawing/2014/main" id="{8CEA3668-3BDA-9DB8-8458-E56069DB8503}"/>
              </a:ext>
            </a:extLst>
          </p:cNvPr>
          <p:cNvSpPr txBox="1"/>
          <p:nvPr/>
        </p:nvSpPr>
        <p:spPr>
          <a:xfrm>
            <a:off x="183581" y="588541"/>
            <a:ext cx="3936700" cy="646331"/>
          </a:xfrm>
          <a:prstGeom prst="rect">
            <a:avLst/>
          </a:prstGeom>
          <a:noFill/>
        </p:spPr>
        <p:txBody>
          <a:bodyPr wrap="square" rtlCol="0">
            <a:spAutoFit/>
          </a:bodyPr>
          <a:lstStyle/>
          <a:p>
            <a:r>
              <a:rPr lang="de-DE" dirty="0"/>
              <a:t>New Holland Siebkasten mit automatischen Hangausgleich:</a:t>
            </a:r>
          </a:p>
        </p:txBody>
      </p:sp>
      <p:sp>
        <p:nvSpPr>
          <p:cNvPr id="15" name="Textfeld 14">
            <a:extLst>
              <a:ext uri="{FF2B5EF4-FFF2-40B4-BE49-F238E27FC236}">
                <a16:creationId xmlns:a16="http://schemas.microsoft.com/office/drawing/2014/main" id="{F15FF27F-781B-A72C-FCA5-452A49B9988C}"/>
              </a:ext>
            </a:extLst>
          </p:cNvPr>
          <p:cNvSpPr txBox="1"/>
          <p:nvPr/>
        </p:nvSpPr>
        <p:spPr>
          <a:xfrm>
            <a:off x="107381" y="1315105"/>
            <a:ext cx="3508175" cy="738664"/>
          </a:xfrm>
          <a:prstGeom prst="rect">
            <a:avLst/>
          </a:prstGeom>
          <a:noFill/>
        </p:spPr>
        <p:txBody>
          <a:bodyPr wrap="square" rtlCol="0">
            <a:spAutoFit/>
          </a:bodyPr>
          <a:lstStyle/>
          <a:p>
            <a:pPr marL="214313" indent="-214313">
              <a:buClr>
                <a:srgbClr val="92D050"/>
              </a:buClr>
              <a:buFont typeface="Wingdings" panose="05000000000000000000" pitchFamily="2" charset="2"/>
              <a:buChar char="Ø"/>
            </a:pPr>
            <a:r>
              <a:rPr lang="de-DE" sz="1050" dirty="0"/>
              <a:t>Bei 6 Schüttler Modellen auf Wunsch erhältlich </a:t>
            </a:r>
          </a:p>
          <a:p>
            <a:pPr marL="214313" indent="-214313">
              <a:buClr>
                <a:srgbClr val="92D050"/>
              </a:buClr>
              <a:buFont typeface="Wingdings" panose="05000000000000000000" pitchFamily="2" charset="2"/>
              <a:buChar char="Ø"/>
            </a:pPr>
            <a:r>
              <a:rPr lang="de-DE" sz="1050" dirty="0"/>
              <a:t>Bei 5 Schüttler Modellen serienmäßig  </a:t>
            </a:r>
          </a:p>
          <a:p>
            <a:pPr marL="214313" indent="-214313">
              <a:buClr>
                <a:srgbClr val="92D050"/>
              </a:buClr>
              <a:buFont typeface="Wingdings" panose="05000000000000000000" pitchFamily="2" charset="2"/>
              <a:buChar char="Ø"/>
            </a:pPr>
            <a:r>
              <a:rPr lang="de-DE" sz="1050" dirty="0"/>
              <a:t>Kann von der Kabine aus gesteuert werden </a:t>
            </a:r>
          </a:p>
          <a:p>
            <a:pPr marL="214313" indent="-214313">
              <a:buClr>
                <a:srgbClr val="92D050"/>
              </a:buClr>
              <a:buFont typeface="Wingdings" panose="05000000000000000000" pitchFamily="2" charset="2"/>
              <a:buChar char="Ø"/>
            </a:pPr>
            <a:r>
              <a:rPr lang="de-DE" sz="1050" dirty="0"/>
              <a:t>Gleicht Seitenhangneigungen von bis zu 17 % aus</a:t>
            </a:r>
          </a:p>
        </p:txBody>
      </p:sp>
      <p:pic>
        <p:nvPicPr>
          <p:cNvPr id="16" name="Grafik 15">
            <a:extLst>
              <a:ext uri="{FF2B5EF4-FFF2-40B4-BE49-F238E27FC236}">
                <a16:creationId xmlns:a16="http://schemas.microsoft.com/office/drawing/2014/main" id="{21B979BF-EDED-6ECC-DB5A-7CABBBFBB1FD}"/>
              </a:ext>
            </a:extLst>
          </p:cNvPr>
          <p:cNvPicPr>
            <a:picLocks noChangeAspect="1"/>
          </p:cNvPicPr>
          <p:nvPr/>
        </p:nvPicPr>
        <p:blipFill>
          <a:blip r:embed="rId3"/>
          <a:stretch>
            <a:fillRect/>
          </a:stretch>
        </p:blipFill>
        <p:spPr>
          <a:xfrm>
            <a:off x="6183481" y="-201511"/>
            <a:ext cx="2776938" cy="2757801"/>
          </a:xfrm>
          <a:prstGeom prst="rect">
            <a:avLst/>
          </a:prstGeom>
        </p:spPr>
      </p:pic>
      <p:pic>
        <p:nvPicPr>
          <p:cNvPr id="4" name="Grafik 3">
            <a:extLst>
              <a:ext uri="{FF2B5EF4-FFF2-40B4-BE49-F238E27FC236}">
                <a16:creationId xmlns:a16="http://schemas.microsoft.com/office/drawing/2014/main" id="{CF709087-2A75-BBAB-794C-169FA6107E46}"/>
              </a:ext>
            </a:extLst>
          </p:cNvPr>
          <p:cNvPicPr>
            <a:picLocks noChangeAspect="1"/>
          </p:cNvPicPr>
          <p:nvPr/>
        </p:nvPicPr>
        <p:blipFill>
          <a:blip r:embed="rId4"/>
          <a:srcRect t="28899" b="28899"/>
          <a:stretch/>
        </p:blipFill>
        <p:spPr>
          <a:xfrm>
            <a:off x="183581" y="2197502"/>
            <a:ext cx="8663651" cy="2526898"/>
          </a:xfrm>
          <a:prstGeom prst="rect">
            <a:avLst/>
          </a:prstGeom>
        </p:spPr>
      </p:pic>
    </p:spTree>
    <p:extLst>
      <p:ext uri="{BB962C8B-B14F-4D97-AF65-F5344CB8AC3E}">
        <p14:creationId xmlns:p14="http://schemas.microsoft.com/office/powerpoint/2010/main" val="195764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2663" y="96034"/>
            <a:ext cx="6118762" cy="347354"/>
          </a:xfrm>
        </p:spPr>
        <p:txBody>
          <a:bodyPr/>
          <a:lstStyle/>
          <a:p>
            <a:pPr algn="l"/>
            <a:r>
              <a:rPr lang="de-DE" sz="1575" dirty="0"/>
              <a:t>Einstellen eines Mähdreschers</a:t>
            </a:r>
          </a:p>
        </p:txBody>
      </p:sp>
      <p:sp>
        <p:nvSpPr>
          <p:cNvPr id="9" name="Textfeld 8"/>
          <p:cNvSpPr txBox="1"/>
          <p:nvPr/>
        </p:nvSpPr>
        <p:spPr>
          <a:xfrm>
            <a:off x="245292" y="1055685"/>
            <a:ext cx="8629398" cy="2558521"/>
          </a:xfrm>
          <a:prstGeom prst="rect">
            <a:avLst/>
          </a:prstGeom>
          <a:noFill/>
        </p:spPr>
        <p:txBody>
          <a:bodyPr wrap="square" rtlCol="0" anchor="t">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Moderne Hochleistungsmähdrescher gelten als ziemlich intelligent. Lenkhilfen halten die Spur und teilen Beete ein, Belastungssensoren regeln die Fahrgeschwindigkeit am Durchsatz oder Verlustniveau. Aber dennoch ist der </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Fahrer</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das leistungsstärkste System im Mähdrescher!</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Die Technik ist nur so gut wie der Mensch, der sie bedient.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Der Unterschied im Leistungsniveau zwischen Fahrer beträgt bis zu 30 %.</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Auf den Mähdrescher gehört der beste Mann, gute Fahrer bezahlen sich von selbst!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Fahrerschulungen und hohe Motivation werden bei Hochleistungsmähdreschern gefordert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Die Investition in Wechselfahrer und Pausen lohnt sich, beim Dreschen ist dauerhaft höchste Konzentration gefordert.</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endParaRPr kumimoji="0" lang="de-DE" sz="101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4098" name="Picture 2" descr="http://www.bauernzeitung.de/fileadmin/user_upload/Praxispartner/AG_Loeberitz/2014/27/27-1_Fahr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699" y="2951974"/>
            <a:ext cx="2461355" cy="1628597"/>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197373" y="4609214"/>
            <a:ext cx="1207294" cy="16158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194: www.bauernzeitung.de</a:t>
            </a:r>
          </a:p>
        </p:txBody>
      </p:sp>
      <p:sp>
        <p:nvSpPr>
          <p:cNvPr id="6" name="Textfeld 5"/>
          <p:cNvSpPr txBox="1"/>
          <p:nvPr/>
        </p:nvSpPr>
        <p:spPr>
          <a:xfrm>
            <a:off x="182663" y="534286"/>
            <a:ext cx="4683699"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Mähdrescherfahrer – wichtigstes Glied</a:t>
            </a:r>
          </a:p>
        </p:txBody>
      </p:sp>
    </p:spTree>
    <p:extLst>
      <p:ext uri="{BB962C8B-B14F-4D97-AF65-F5344CB8AC3E}">
        <p14:creationId xmlns:p14="http://schemas.microsoft.com/office/powerpoint/2010/main" val="139047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5077" y="0"/>
            <a:ext cx="6118762" cy="347354"/>
          </a:xfrm>
        </p:spPr>
        <p:txBody>
          <a:bodyPr/>
          <a:lstStyle/>
          <a:p>
            <a:pPr algn="l"/>
            <a:r>
              <a:rPr lang="de-DE" sz="1575" dirty="0"/>
              <a:t>Wartung eines Mähdreschers</a:t>
            </a:r>
          </a:p>
        </p:txBody>
      </p:sp>
      <p:sp>
        <p:nvSpPr>
          <p:cNvPr id="8" name="Textfeld 7">
            <a:extLst>
              <a:ext uri="{FF2B5EF4-FFF2-40B4-BE49-F238E27FC236}">
                <a16:creationId xmlns:a16="http://schemas.microsoft.com/office/drawing/2014/main" id="{2C6D9E0F-6C88-F210-008D-4BBB4A9FB71D}"/>
              </a:ext>
            </a:extLst>
          </p:cNvPr>
          <p:cNvSpPr txBox="1"/>
          <p:nvPr/>
        </p:nvSpPr>
        <p:spPr>
          <a:xfrm>
            <a:off x="245113" y="401284"/>
            <a:ext cx="7633757" cy="4340932"/>
          </a:xfrm>
          <a:prstGeom prst="rect">
            <a:avLst/>
          </a:prstGeom>
          <a:noFill/>
        </p:spPr>
        <p:txBody>
          <a:bodyPr wrap="square" rtlCol="0">
            <a:spAutoFit/>
          </a:bodyPr>
          <a:lstStyle/>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Wichtigste Maßnahme, um Ausfälle zu vermeiden und Lebensdauer zu verlängern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Während der Ernte sollte eine tägliche Kontrolle stattfinden</a:t>
            </a:r>
          </a:p>
          <a:p>
            <a:pPr marL="214313" marR="0" lvl="0" indent="-214313" algn="l" defTabSz="457200" rtl="0" eaLnBrk="0" fontAlgn="base" latinLnBrk="0" hangingPunct="0">
              <a:lnSpc>
                <a:spcPct val="10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Vor Inbetriebnahme alle Sensoren, Gummidichtungen und Lager überprüfen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Während der Ernte nach Wolken-Schema und BBBB-Schema vorgehen</a:t>
            </a:r>
          </a:p>
          <a:p>
            <a:pPr marL="257175" marR="0" lvl="0" indent="-257175" algn="l" defTabSz="457200" rtl="0" eaLnBrk="0" fontAlgn="base" latinLnBrk="0" hangingPunct="0">
              <a:lnSpc>
                <a:spcPct val="150000"/>
              </a:lnSpc>
              <a:spcBef>
                <a:spcPts val="45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W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(Kühlwasser)</a:t>
            </a: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O</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(Motor- und Hydrauliköl)</a:t>
            </a: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L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(Reifenluftdruck und Luftfilter)</a:t>
            </a: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K</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(Kraftstoff)</a:t>
            </a: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E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Elektrik)</a:t>
            </a: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N</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(Notfallsortiment)</a:t>
            </a:r>
          </a:p>
          <a:p>
            <a:pPr marL="0" marR="0" lvl="0" indent="0" algn="l" defTabSz="457200" rtl="0" eaLnBrk="0" fontAlgn="base" latinLnBrk="0" hangingPunct="0">
              <a:lnSpc>
                <a:spcPct val="150000"/>
              </a:lnSpc>
              <a:spcBef>
                <a:spcPct val="0"/>
              </a:spcBef>
              <a:spcAft>
                <a:spcPct val="0"/>
              </a:spcAft>
              <a:buClrTx/>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57175" marR="0" lvl="0" indent="-257175" algn="l" defTabSz="457200" rtl="0" eaLnBrk="0" fontAlgn="base" latinLnBrk="0" hangingPunct="0">
              <a:lnSpc>
                <a:spcPct val="150000"/>
              </a:lnSpc>
              <a:spcBef>
                <a:spcPts val="45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B</a:t>
            </a:r>
            <a:r>
              <a:rPr kumimoji="0" lang="de-DE" sz="105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(Bremsen)</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B</a:t>
            </a:r>
            <a:r>
              <a:rPr kumimoji="0" lang="de-DE" sz="105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(Beleuchtung)</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B </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(Bereifung)</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57175" marR="0" lvl="0" indent="-257175" algn="l" defTabSz="457200" rtl="0" eaLnBrk="0" fontAlgn="base" latinLnBrk="0" hangingPunct="0">
              <a:lnSpc>
                <a:spcPct val="150000"/>
              </a:lnSpc>
              <a:spcBef>
                <a:spcPct val="0"/>
              </a:spcBef>
              <a:spcAft>
                <a:spcPct val="0"/>
              </a:spcAft>
              <a:buClrTx/>
              <a:buSzTx/>
              <a:buFont typeface="Symbol" panose="05050102010706020507" pitchFamily="18" charset="2"/>
              <a:buChar char=""/>
              <a:tabLst/>
              <a:defRPr/>
            </a:pPr>
            <a:r>
              <a:rPr kumimoji="0" lang="de-DE" sz="1050" b="1"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B</a:t>
            </a: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(Beklebung)</a:t>
            </a: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57175" marR="0" lvl="0" indent="-257175" algn="l" defTabSz="457200" rtl="0" eaLnBrk="0" fontAlgn="base" latinLnBrk="0" hangingPunct="0">
              <a:lnSpc>
                <a:spcPct val="150000"/>
              </a:lnSpc>
              <a:spcBef>
                <a:spcPct val="0"/>
              </a:spcBef>
              <a:spcAft>
                <a:spcPct val="0"/>
              </a:spcAft>
              <a:buClr>
                <a:srgbClr val="92D050"/>
              </a:buClr>
              <a:buSzTx/>
              <a:buFont typeface="Wingdings" panose="05000000000000000000" pitchFamily="2" charset="2"/>
              <a:buChar char="Ø"/>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Zusätzlich Schmierstellen abschmieren, Riemen und Ketten auf Spannung prüfen (auch die Schrägförderer Kette), Steinfangmulde leeren und Maschine ausblasen, um Brandgefahr zu verringern </a:t>
            </a: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028" name="Picture 4">
            <a:extLst>
              <a:ext uri="{FF2B5EF4-FFF2-40B4-BE49-F238E27FC236}">
                <a16:creationId xmlns:a16="http://schemas.microsoft.com/office/drawing/2014/main" id="{E2440389-C080-B30D-C47E-B2C4FA8C8D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9274" y="1411512"/>
            <a:ext cx="3999830" cy="2274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32C7BAD4-CDCC-B158-D588-8C88F77F31AF}"/>
              </a:ext>
            </a:extLst>
          </p:cNvPr>
          <p:cNvSpPr txBox="1"/>
          <p:nvPr/>
        </p:nvSpPr>
        <p:spPr>
          <a:xfrm>
            <a:off x="3919586" y="3713215"/>
            <a:ext cx="4099898"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195: www.profi.de</a:t>
            </a:r>
          </a:p>
        </p:txBody>
      </p:sp>
    </p:spTree>
    <p:extLst>
      <p:ext uri="{BB962C8B-B14F-4D97-AF65-F5344CB8AC3E}">
        <p14:creationId xmlns:p14="http://schemas.microsoft.com/office/powerpoint/2010/main" val="312001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1324" y="80749"/>
            <a:ext cx="6118762" cy="347354"/>
          </a:xfrm>
        </p:spPr>
        <p:txBody>
          <a:bodyPr/>
          <a:lstStyle/>
          <a:p>
            <a:pPr algn="l"/>
            <a:r>
              <a:rPr lang="de-DE" sz="1575" dirty="0"/>
              <a:t>Einwintern eines Mähdreschers</a:t>
            </a:r>
          </a:p>
        </p:txBody>
      </p:sp>
      <p:sp>
        <p:nvSpPr>
          <p:cNvPr id="3" name="Textfeld 2">
            <a:extLst>
              <a:ext uri="{FF2B5EF4-FFF2-40B4-BE49-F238E27FC236}">
                <a16:creationId xmlns:a16="http://schemas.microsoft.com/office/drawing/2014/main" id="{19FF20EC-BEEB-BC23-A356-D5351FBA4929}"/>
              </a:ext>
            </a:extLst>
          </p:cNvPr>
          <p:cNvSpPr txBox="1"/>
          <p:nvPr/>
        </p:nvSpPr>
        <p:spPr>
          <a:xfrm>
            <a:off x="255790" y="547100"/>
            <a:ext cx="8776886" cy="3602268"/>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
                <a:srgbClr val="92D050"/>
              </a:buClr>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Grundsätzlich sollten bei der Einwinterung von Maschinen vier Punkte beachtet werden </a:t>
            </a:r>
          </a:p>
          <a:p>
            <a:pPr marL="214313" marR="0" lvl="0" indent="-214313" algn="l" defTabSz="457200" rtl="0" eaLnBrk="0" fontAlgn="base" latinLnBrk="0" hangingPunct="0">
              <a:lnSpc>
                <a:spcPct val="150000"/>
              </a:lnSpc>
              <a:spcBef>
                <a:spcPts val="450"/>
              </a:spcBef>
              <a:spcAft>
                <a:spcPct val="0"/>
              </a:spcAft>
              <a:buClr>
                <a:srgbClr val="92D050"/>
              </a:buClr>
              <a:buSzTx/>
              <a:buFont typeface="Wingdings" panose="05000000000000000000" pitchFamily="2" charset="2"/>
              <a:buChar char="Ø"/>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Maschine gründlich säubern </a:t>
            </a:r>
          </a:p>
          <a:p>
            <a:pPr marL="0" marR="0" lvl="0" indent="0" algn="l" defTabSz="457200" rtl="0" eaLnBrk="0" fontAlgn="base" latinLnBrk="0" hangingPunct="0">
              <a:lnSpc>
                <a:spcPct val="150000"/>
              </a:lnSpc>
              <a:spcBef>
                <a:spcPts val="45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Innenleben nur mit Luft reinigen, wird mit Wasser gereinigt, sollte die Maschine danach nochmal laufen und die Lager und Ketten frisch gefettet werden</a:t>
            </a:r>
          </a:p>
          <a:p>
            <a:pPr marL="214313" marR="0" lvl="0" indent="-214313" algn="l" defTabSz="457200" rtl="0" eaLnBrk="0" fontAlgn="base" latinLnBrk="0" hangingPunct="0">
              <a:lnSpc>
                <a:spcPct val="150000"/>
              </a:lnSpc>
              <a:spcBef>
                <a:spcPct val="0"/>
              </a:spcBef>
              <a:spcAft>
                <a:spcPct val="0"/>
              </a:spcAft>
              <a:buClr>
                <a:srgbClr val="92D050"/>
              </a:buClr>
              <a:buSzTx/>
              <a:buFont typeface="Wingdings" panose="05000000000000000000" pitchFamily="2" charset="2"/>
              <a:buChar char="Ø"/>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Fehlersuche und Behebung</a:t>
            </a:r>
          </a:p>
          <a:p>
            <a:pPr marL="214313" marR="0" lvl="0" indent="-214313" algn="l" defTabSz="457200" rtl="0" eaLnBrk="0" fontAlgn="base" latinLnBrk="0" hangingPunct="0">
              <a:lnSpc>
                <a:spcPct val="150000"/>
              </a:lnSpc>
              <a:spcBef>
                <a:spcPct val="0"/>
              </a:spcBef>
              <a:spcAft>
                <a:spcPct val="0"/>
              </a:spcAft>
              <a:buClr>
                <a:srgbClr val="92D050"/>
              </a:buClr>
              <a:buSzTx/>
              <a:buFont typeface="Wingdings" panose="05000000000000000000" pitchFamily="2" charset="2"/>
              <a:buChar char="Ø"/>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Maschine konservieren und abschmieren</a:t>
            </a:r>
          </a:p>
          <a:p>
            <a:pPr marL="0" marR="0" lvl="0" indent="0" algn="l" defTabSz="457200" rtl="0" eaLnBrk="0" fontAlgn="base" latinLnBrk="0" hangingPunct="0">
              <a:lnSpc>
                <a:spcPct val="15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Reifen aufpumpen oder Maschine aufbocken, um Standplatten zu verhindern</a:t>
            </a:r>
          </a:p>
          <a:p>
            <a:pPr marL="0" marR="0" lvl="0" indent="0" algn="l" defTabSz="457200" rtl="0" eaLnBrk="0" fontAlgn="base" latinLnBrk="0" hangingPunct="0">
              <a:lnSpc>
                <a:spcPct val="15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Frostschutz in Motor und Scheibenwischanlage überprüfen </a:t>
            </a:r>
          </a:p>
          <a:p>
            <a:pPr marL="0" marR="0" lvl="0" indent="0" algn="l" defTabSz="457200" rtl="0" eaLnBrk="0" fontAlgn="base" latinLnBrk="0" hangingPunct="0">
              <a:lnSpc>
                <a:spcPct val="15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Tank mit Winterdiesel volltanken, um Korrosion und Kondenswasser zu verhindern </a:t>
            </a:r>
          </a:p>
          <a:p>
            <a:pPr marL="0" marR="0" lvl="0" indent="0" algn="l" defTabSz="457200" rtl="0" eaLnBrk="0" fontAlgn="base" latinLnBrk="0" hangingPunct="0">
              <a:lnSpc>
                <a:spcPct val="150000"/>
              </a:lnSpc>
              <a:spcBef>
                <a:spcPct val="0"/>
              </a:spcBef>
              <a:spcAft>
                <a:spcPct val="0"/>
              </a:spcAft>
              <a:buClr>
                <a:srgbClr val="92D050"/>
              </a:buClr>
              <a:buSzTx/>
              <a:buFontTx/>
              <a:buNone/>
              <a:tabLst/>
              <a:defRPr/>
            </a:pPr>
            <a:r>
              <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Motor danach laufen lassen damit sich Frostschutz und Winterdiesel in allen Aggregaten wie Filter und  Pumpen verteilt </a:t>
            </a:r>
          </a:p>
          <a:p>
            <a:pPr marL="214313" marR="0" lvl="0" indent="-214313" algn="l" defTabSz="457200" rtl="0" eaLnBrk="0" fontAlgn="base" latinLnBrk="0" hangingPunct="0">
              <a:lnSpc>
                <a:spcPct val="150000"/>
              </a:lnSpc>
              <a:spcBef>
                <a:spcPct val="0"/>
              </a:spcBef>
              <a:spcAft>
                <a:spcPct val="0"/>
              </a:spcAft>
              <a:buClr>
                <a:srgbClr val="92D050"/>
              </a:buClr>
              <a:buSzTx/>
              <a:buFont typeface="Wingdings" panose="05000000000000000000" pitchFamily="2" charset="2"/>
              <a:buChar char="Ø"/>
              <a:tabLst/>
              <a:defRPr/>
            </a:pPr>
            <a:r>
              <a:rPr kumimoji="0" lang="de-DE"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An geeigneten und witterungsgeschützten Platz abstellen</a:t>
            </a:r>
          </a:p>
          <a:p>
            <a:pPr marL="0" marR="0" lvl="0" indent="0" algn="l" defTabSz="457200" rtl="0" eaLnBrk="0" fontAlgn="base" latinLnBrk="0" hangingPunct="0">
              <a:lnSpc>
                <a:spcPct val="15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0" fontAlgn="base" latinLnBrk="0" hangingPunct="0">
              <a:lnSpc>
                <a:spcPct val="100000"/>
              </a:lnSpc>
              <a:spcBef>
                <a:spcPct val="0"/>
              </a:spcBef>
              <a:spcAft>
                <a:spcPct val="0"/>
              </a:spcAft>
              <a:buClr>
                <a:srgbClr val="92D050"/>
              </a:buClr>
              <a:buSzTx/>
              <a:buFontTx/>
              <a:buNone/>
              <a:tabLst/>
              <a:defRPr/>
            </a:pPr>
            <a:endParaRPr kumimoji="0" lang="de-DE" sz="10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2056" name="Picture 8" descr="Fertigstellung und Erstbezug unserer Ausstellungshalle :: LAREMO">
            <a:extLst>
              <a:ext uri="{FF2B5EF4-FFF2-40B4-BE49-F238E27FC236}">
                <a16:creationId xmlns:a16="http://schemas.microsoft.com/office/drawing/2014/main" id="{7A2C75D6-DB29-92F4-3BDB-C27930CC36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0813" y="3426835"/>
            <a:ext cx="2006196" cy="1339136"/>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descr="Ein Bild, das Autoteile, Metall, Rost, Befestigungselement enthält.&#10;&#10;Automatisch generierte Beschreibung">
            <a:extLst>
              <a:ext uri="{FF2B5EF4-FFF2-40B4-BE49-F238E27FC236}">
                <a16:creationId xmlns:a16="http://schemas.microsoft.com/office/drawing/2014/main" id="{27E98D4E-55EB-025D-31EF-A011DA0E1C3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111" b="31389"/>
          <a:stretch/>
        </p:blipFill>
        <p:spPr>
          <a:xfrm>
            <a:off x="6934089" y="1780306"/>
            <a:ext cx="1502608" cy="1135856"/>
          </a:xfrm>
          <a:prstGeom prst="rect">
            <a:avLst/>
          </a:prstGeom>
        </p:spPr>
      </p:pic>
      <p:sp>
        <p:nvSpPr>
          <p:cNvPr id="8" name="Textfeld 7">
            <a:extLst>
              <a:ext uri="{FF2B5EF4-FFF2-40B4-BE49-F238E27FC236}">
                <a16:creationId xmlns:a16="http://schemas.microsoft.com/office/drawing/2014/main" id="{3EBCCC4A-5B12-6DEA-E151-DDD2CF9EA4ED}"/>
              </a:ext>
            </a:extLst>
          </p:cNvPr>
          <p:cNvSpPr txBox="1"/>
          <p:nvPr/>
        </p:nvSpPr>
        <p:spPr>
          <a:xfrm>
            <a:off x="6978913" y="2908944"/>
            <a:ext cx="1664046"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196: Kolb 2023</a:t>
            </a:r>
          </a:p>
        </p:txBody>
      </p:sp>
    </p:spTree>
    <p:extLst>
      <p:ext uri="{BB962C8B-B14F-4D97-AF65-F5344CB8AC3E}">
        <p14:creationId xmlns:p14="http://schemas.microsoft.com/office/powerpoint/2010/main" val="74770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6"/>
                                        </p:tgtEl>
                                        <p:attrNameLst>
                                          <p:attrName>style.visibility</p:attrName>
                                        </p:attrNameLst>
                                      </p:cBhvr>
                                      <p:to>
                                        <p:strVal val="visible"/>
                                      </p:to>
                                    </p:set>
                                    <p:animEffect transition="in" filter="fade">
                                      <p:cBhvr>
                                        <p:cTn id="12" dur="1000"/>
                                        <p:tgtEl>
                                          <p:spTgt spid="2056"/>
                                        </p:tgtEl>
                                      </p:cBhvr>
                                    </p:animEffect>
                                    <p:anim calcmode="lin" valueType="num">
                                      <p:cBhvr>
                                        <p:cTn id="13" dur="1000" fill="hold"/>
                                        <p:tgtEl>
                                          <p:spTgt spid="2056"/>
                                        </p:tgtEl>
                                        <p:attrNameLst>
                                          <p:attrName>ppt_x</p:attrName>
                                        </p:attrNameLst>
                                      </p:cBhvr>
                                      <p:tavLst>
                                        <p:tav tm="0">
                                          <p:val>
                                            <p:strVal val="#ppt_x"/>
                                          </p:val>
                                        </p:tav>
                                        <p:tav tm="100000">
                                          <p:val>
                                            <p:strVal val="#ppt_x"/>
                                          </p:val>
                                        </p:tav>
                                      </p:tavLst>
                                    </p:anim>
                                    <p:anim calcmode="lin" valueType="num">
                                      <p:cBhvr>
                                        <p:cTn id="14" dur="1000" fill="hold"/>
                                        <p:tgtEl>
                                          <p:spTgt spid="205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772DD-1F39-5908-391D-AF99C01931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D4DCF6-9C68-95AF-4253-9590CAF13788}"/>
              </a:ext>
            </a:extLst>
          </p:cNvPr>
          <p:cNvSpPr>
            <a:spLocks noGrp="1"/>
          </p:cNvSpPr>
          <p:nvPr>
            <p:ph type="ctrTitle"/>
          </p:nvPr>
        </p:nvSpPr>
        <p:spPr>
          <a:xfrm>
            <a:off x="299215" y="82081"/>
            <a:ext cx="6118762" cy="347354"/>
          </a:xfrm>
        </p:spPr>
        <p:txBody>
          <a:bodyPr/>
          <a:lstStyle/>
          <a:p>
            <a:pPr algn="l"/>
            <a:r>
              <a:rPr lang="de-DE" sz="1575" dirty="0"/>
              <a:t>Ausblick in die Zukunft </a:t>
            </a:r>
            <a:r>
              <a:rPr lang="de-DE" sz="1575"/>
              <a:t>neue Mähdruschkonzepte – Nexat System </a:t>
            </a:r>
            <a:endParaRPr lang="de-DE" sz="1575" dirty="0"/>
          </a:p>
        </p:txBody>
      </p:sp>
      <p:pic>
        <p:nvPicPr>
          <p:cNvPr id="1026" name="Picture 2" descr="NEXAT // HARVEST // GERMANY mit 15,5 m und 1100 PS - YouTube">
            <a:extLst>
              <a:ext uri="{FF2B5EF4-FFF2-40B4-BE49-F238E27FC236}">
                <a16:creationId xmlns:a16="http://schemas.microsoft.com/office/drawing/2014/main" id="{06DBC7EF-4019-CC4F-A55F-D7D3EE2010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6" r="2610"/>
          <a:stretch/>
        </p:blipFill>
        <p:spPr bwMode="auto">
          <a:xfrm>
            <a:off x="395605" y="429434"/>
            <a:ext cx="2819007" cy="1656149"/>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descr="Filmstreifen Silhouette">
            <a:hlinkClick r:id="rId4"/>
            <a:extLst>
              <a:ext uri="{FF2B5EF4-FFF2-40B4-BE49-F238E27FC236}">
                <a16:creationId xmlns:a16="http://schemas.microsoft.com/office/drawing/2014/main" id="{1B01751B-C5E4-8FE3-03D7-92D7C19F8A5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07356" y="0"/>
            <a:ext cx="685800" cy="685800"/>
          </a:xfrm>
          <a:prstGeom prst="rect">
            <a:avLst/>
          </a:prstGeom>
        </p:spPr>
      </p:pic>
      <p:sp>
        <p:nvSpPr>
          <p:cNvPr id="12" name="Textfeld 11">
            <a:extLst>
              <a:ext uri="{FF2B5EF4-FFF2-40B4-BE49-F238E27FC236}">
                <a16:creationId xmlns:a16="http://schemas.microsoft.com/office/drawing/2014/main" id="{B8639D45-CDD0-C11F-C7B6-FF7DDD322D79}"/>
              </a:ext>
            </a:extLst>
          </p:cNvPr>
          <p:cNvSpPr txBox="1"/>
          <p:nvPr/>
        </p:nvSpPr>
        <p:spPr>
          <a:xfrm>
            <a:off x="299215" y="2097688"/>
            <a:ext cx="2523938"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198: www.youtube.de</a:t>
            </a:r>
          </a:p>
        </p:txBody>
      </p:sp>
      <p:pic>
        <p:nvPicPr>
          <p:cNvPr id="5" name="Grafik 4">
            <a:extLst>
              <a:ext uri="{FF2B5EF4-FFF2-40B4-BE49-F238E27FC236}">
                <a16:creationId xmlns:a16="http://schemas.microsoft.com/office/drawing/2014/main" id="{ECB67FAC-4699-6E41-0197-07E5A7005BB9}"/>
              </a:ext>
            </a:extLst>
          </p:cNvPr>
          <p:cNvPicPr>
            <a:picLocks noChangeAspect="1"/>
          </p:cNvPicPr>
          <p:nvPr/>
        </p:nvPicPr>
        <p:blipFill>
          <a:blip r:embed="rId6"/>
          <a:stretch>
            <a:fillRect/>
          </a:stretch>
        </p:blipFill>
        <p:spPr>
          <a:xfrm>
            <a:off x="5536252" y="685800"/>
            <a:ext cx="3450138" cy="2300092"/>
          </a:xfrm>
          <a:prstGeom prst="rect">
            <a:avLst/>
          </a:prstGeom>
        </p:spPr>
      </p:pic>
      <p:pic>
        <p:nvPicPr>
          <p:cNvPr id="3" name="Grafik 2">
            <a:extLst>
              <a:ext uri="{FF2B5EF4-FFF2-40B4-BE49-F238E27FC236}">
                <a16:creationId xmlns:a16="http://schemas.microsoft.com/office/drawing/2014/main" id="{C534B24D-A450-4AB1-F024-2A6150E18ED1}"/>
              </a:ext>
            </a:extLst>
          </p:cNvPr>
          <p:cNvPicPr>
            <a:picLocks noChangeAspect="1"/>
          </p:cNvPicPr>
          <p:nvPr/>
        </p:nvPicPr>
        <p:blipFill>
          <a:blip r:embed="rId7"/>
          <a:stretch>
            <a:fillRect/>
          </a:stretch>
        </p:blipFill>
        <p:spPr>
          <a:xfrm>
            <a:off x="2822035" y="1671802"/>
            <a:ext cx="3107355" cy="2900197"/>
          </a:xfrm>
          <a:prstGeom prst="rect">
            <a:avLst/>
          </a:prstGeom>
        </p:spPr>
      </p:pic>
    </p:spTree>
    <p:extLst>
      <p:ext uri="{BB962C8B-B14F-4D97-AF65-F5344CB8AC3E}">
        <p14:creationId xmlns:p14="http://schemas.microsoft.com/office/powerpoint/2010/main" val="343732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99215" y="82081"/>
            <a:ext cx="6118762" cy="347354"/>
          </a:xfrm>
        </p:spPr>
        <p:txBody>
          <a:bodyPr/>
          <a:lstStyle/>
          <a:p>
            <a:pPr algn="l"/>
            <a:r>
              <a:rPr lang="de-DE" sz="1575" dirty="0"/>
              <a:t>Ausblick in die Zukunft neue Mähdruschkonzepte </a:t>
            </a:r>
          </a:p>
        </p:txBody>
      </p:sp>
      <p:pic>
        <p:nvPicPr>
          <p:cNvPr id="1026" name="Picture 2" descr="NEXAT // HARVEST // GERMANY mit 15,5 m und 1100 PS - YouTube">
            <a:extLst>
              <a:ext uri="{FF2B5EF4-FFF2-40B4-BE49-F238E27FC236}">
                <a16:creationId xmlns:a16="http://schemas.microsoft.com/office/drawing/2014/main" id="{21C05748-24C0-97B9-E1EE-36001CBD1D7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6" r="2610"/>
          <a:stretch/>
        </p:blipFill>
        <p:spPr bwMode="auto">
          <a:xfrm>
            <a:off x="395605" y="429434"/>
            <a:ext cx="2819007" cy="16561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bine Mähdrescher mit zwei 9-l-Motoren | agrarheute.com">
            <a:extLst>
              <a:ext uri="{FF2B5EF4-FFF2-40B4-BE49-F238E27FC236}">
                <a16:creationId xmlns:a16="http://schemas.microsoft.com/office/drawing/2014/main" id="{9BB1771B-7A9C-F6D6-E3DA-B63C365E45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9147" y="239652"/>
            <a:ext cx="3441181" cy="19356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elle 5">
            <a:extLst>
              <a:ext uri="{FF2B5EF4-FFF2-40B4-BE49-F238E27FC236}">
                <a16:creationId xmlns:a16="http://schemas.microsoft.com/office/drawing/2014/main" id="{128B7876-B80A-ED50-E1CF-61971F3D3103}"/>
              </a:ext>
            </a:extLst>
          </p:cNvPr>
          <p:cNvGraphicFramePr>
            <a:graphicFrameLocks noGrp="1"/>
          </p:cNvGraphicFramePr>
          <p:nvPr/>
        </p:nvGraphicFramePr>
        <p:xfrm>
          <a:off x="2289581" y="2692164"/>
          <a:ext cx="4944904" cy="2141827"/>
        </p:xfrm>
        <a:graphic>
          <a:graphicData uri="http://schemas.openxmlformats.org/drawingml/2006/table">
            <a:tbl>
              <a:tblPr firstRow="1" bandRow="1">
                <a:tableStyleId>{5C22544A-7EE6-4342-B048-85BDC9FD1C3A}</a:tableStyleId>
              </a:tblPr>
              <a:tblGrid>
                <a:gridCol w="1515904">
                  <a:extLst>
                    <a:ext uri="{9D8B030D-6E8A-4147-A177-3AD203B41FA5}">
                      <a16:colId xmlns:a16="http://schemas.microsoft.com/office/drawing/2014/main" val="3651880154"/>
                    </a:ext>
                  </a:extLst>
                </a:gridCol>
                <a:gridCol w="1274406">
                  <a:extLst>
                    <a:ext uri="{9D8B030D-6E8A-4147-A177-3AD203B41FA5}">
                      <a16:colId xmlns:a16="http://schemas.microsoft.com/office/drawing/2014/main" val="3106524915"/>
                    </a:ext>
                  </a:extLst>
                </a:gridCol>
                <a:gridCol w="1011594">
                  <a:extLst>
                    <a:ext uri="{9D8B030D-6E8A-4147-A177-3AD203B41FA5}">
                      <a16:colId xmlns:a16="http://schemas.microsoft.com/office/drawing/2014/main" val="36527829"/>
                    </a:ext>
                  </a:extLst>
                </a:gridCol>
                <a:gridCol w="1143000">
                  <a:extLst>
                    <a:ext uri="{9D8B030D-6E8A-4147-A177-3AD203B41FA5}">
                      <a16:colId xmlns:a16="http://schemas.microsoft.com/office/drawing/2014/main" val="2117154373"/>
                    </a:ext>
                  </a:extLst>
                </a:gridCol>
              </a:tblGrid>
              <a:tr h="274927">
                <a:tc>
                  <a:txBody>
                    <a:bodyPr/>
                    <a:lstStyle/>
                    <a:p>
                      <a:r>
                        <a:rPr lang="de-DE" sz="1000" dirty="0"/>
                        <a:t>Maschine </a:t>
                      </a:r>
                    </a:p>
                  </a:txBody>
                  <a:tcPr marL="68580" marR="68580" marT="34290" marB="34290">
                    <a:solidFill>
                      <a:srgbClr val="00B050"/>
                    </a:solidFill>
                  </a:tcPr>
                </a:tc>
                <a:tc>
                  <a:txBody>
                    <a:bodyPr/>
                    <a:lstStyle/>
                    <a:p>
                      <a:r>
                        <a:rPr lang="de-DE" sz="1000" dirty="0"/>
                        <a:t>Claas </a:t>
                      </a:r>
                      <a:r>
                        <a:rPr lang="de-DE" sz="1000" dirty="0" err="1"/>
                        <a:t>Lexion</a:t>
                      </a:r>
                      <a:r>
                        <a:rPr lang="de-DE" sz="1000" dirty="0"/>
                        <a:t> 8900</a:t>
                      </a:r>
                    </a:p>
                  </a:txBody>
                  <a:tcPr marL="68580" marR="68580" marT="34290" marB="34290">
                    <a:solidFill>
                      <a:srgbClr val="00B050"/>
                    </a:solidFill>
                  </a:tcPr>
                </a:tc>
                <a:tc>
                  <a:txBody>
                    <a:bodyPr/>
                    <a:lstStyle/>
                    <a:p>
                      <a:r>
                        <a:rPr lang="de-DE" sz="1000" dirty="0" err="1"/>
                        <a:t>Nexat</a:t>
                      </a:r>
                      <a:r>
                        <a:rPr lang="de-DE" sz="1000" dirty="0"/>
                        <a:t> </a:t>
                      </a:r>
                      <a:r>
                        <a:rPr lang="de-DE" sz="1000" dirty="0" err="1"/>
                        <a:t>Nexco</a:t>
                      </a:r>
                      <a:endParaRPr lang="de-DE" sz="1000" dirty="0"/>
                    </a:p>
                  </a:txBody>
                  <a:tcPr marL="68580" marR="68580" marT="34290" marB="34290">
                    <a:solidFill>
                      <a:srgbClr val="00B050"/>
                    </a:solidFill>
                  </a:tcPr>
                </a:tc>
                <a:tc>
                  <a:txBody>
                    <a:bodyPr/>
                    <a:lstStyle/>
                    <a:p>
                      <a:r>
                        <a:rPr lang="de-DE" sz="1000" dirty="0" err="1"/>
                        <a:t>Tribine</a:t>
                      </a:r>
                      <a:r>
                        <a:rPr lang="de-DE" sz="1000" dirty="0"/>
                        <a:t> T1000</a:t>
                      </a:r>
                    </a:p>
                  </a:txBody>
                  <a:tcPr marL="68580" marR="68580" marT="34290" marB="34290">
                    <a:solidFill>
                      <a:srgbClr val="00B050"/>
                    </a:solidFill>
                  </a:tcPr>
                </a:tc>
                <a:extLst>
                  <a:ext uri="{0D108BD9-81ED-4DB2-BD59-A6C34878D82A}">
                    <a16:rowId xmlns:a16="http://schemas.microsoft.com/office/drawing/2014/main" val="629943509"/>
                  </a:ext>
                </a:extLst>
              </a:tr>
              <a:tr h="278130">
                <a:tc>
                  <a:txBody>
                    <a:bodyPr/>
                    <a:lstStyle/>
                    <a:p>
                      <a:r>
                        <a:rPr lang="de-DE" sz="1000" dirty="0"/>
                        <a:t>Motorleistung (PS)</a:t>
                      </a:r>
                    </a:p>
                  </a:txBody>
                  <a:tcPr marL="68580" marR="68580" marT="34290" marB="34290">
                    <a:solidFill>
                      <a:srgbClr val="92D050"/>
                    </a:solidFill>
                  </a:tcPr>
                </a:tc>
                <a:tc>
                  <a:txBody>
                    <a:bodyPr/>
                    <a:lstStyle/>
                    <a:p>
                      <a:r>
                        <a:rPr lang="de-DE" sz="1000" dirty="0"/>
                        <a:t>790</a:t>
                      </a:r>
                    </a:p>
                  </a:txBody>
                  <a:tcPr marL="68580" marR="68580" marT="34290" marB="34290">
                    <a:solidFill>
                      <a:srgbClr val="92D050"/>
                    </a:solidFill>
                  </a:tcPr>
                </a:tc>
                <a:tc>
                  <a:txBody>
                    <a:bodyPr/>
                    <a:lstStyle/>
                    <a:p>
                      <a:r>
                        <a:rPr lang="de-DE" sz="1000" dirty="0"/>
                        <a:t>1100</a:t>
                      </a:r>
                    </a:p>
                  </a:txBody>
                  <a:tcPr marL="68580" marR="68580" marT="34290" marB="34290">
                    <a:solidFill>
                      <a:srgbClr val="92D050"/>
                    </a:solidFill>
                  </a:tcPr>
                </a:tc>
                <a:tc>
                  <a:txBody>
                    <a:bodyPr/>
                    <a:lstStyle/>
                    <a:p>
                      <a:r>
                        <a:rPr lang="de-DE" sz="1000" dirty="0"/>
                        <a:t>650</a:t>
                      </a:r>
                    </a:p>
                  </a:txBody>
                  <a:tcPr marL="68580" marR="68580" marT="34290" marB="34290">
                    <a:solidFill>
                      <a:srgbClr val="92D050"/>
                    </a:solidFill>
                  </a:tcPr>
                </a:tc>
                <a:extLst>
                  <a:ext uri="{0D108BD9-81ED-4DB2-BD59-A6C34878D82A}">
                    <a16:rowId xmlns:a16="http://schemas.microsoft.com/office/drawing/2014/main" val="3958904382"/>
                  </a:ext>
                </a:extLst>
              </a:tr>
              <a:tr h="278130">
                <a:tc>
                  <a:txBody>
                    <a:bodyPr/>
                    <a:lstStyle/>
                    <a:p>
                      <a:r>
                        <a:rPr lang="de-DE" sz="1000" dirty="0"/>
                        <a:t>Arbeitsbreite (Meter)</a:t>
                      </a:r>
                    </a:p>
                  </a:txBody>
                  <a:tcPr marL="68580" marR="68580" marT="34290" marB="34290">
                    <a:solidFill>
                      <a:srgbClr val="92D050"/>
                    </a:solidFill>
                  </a:tcPr>
                </a:tc>
                <a:tc>
                  <a:txBody>
                    <a:bodyPr/>
                    <a:lstStyle/>
                    <a:p>
                      <a:r>
                        <a:rPr lang="de-DE" sz="1000" dirty="0"/>
                        <a:t>bis zu 18,3</a:t>
                      </a:r>
                    </a:p>
                  </a:txBody>
                  <a:tcPr marL="68580" marR="68580" marT="34290" marB="34290">
                    <a:solidFill>
                      <a:srgbClr val="92D050"/>
                    </a:solidFill>
                  </a:tcPr>
                </a:tc>
                <a:tc>
                  <a:txBody>
                    <a:bodyPr/>
                    <a:lstStyle/>
                    <a:p>
                      <a:r>
                        <a:rPr lang="de-DE" sz="1000" dirty="0"/>
                        <a:t>14</a:t>
                      </a:r>
                    </a:p>
                  </a:txBody>
                  <a:tcPr marL="68580" marR="68580" marT="34290" marB="34290">
                    <a:solidFill>
                      <a:srgbClr val="92D050"/>
                    </a:solidFill>
                  </a:tcPr>
                </a:tc>
                <a:tc>
                  <a:txBody>
                    <a:bodyPr/>
                    <a:lstStyle/>
                    <a:p>
                      <a:r>
                        <a:rPr lang="de-DE" sz="1000" dirty="0"/>
                        <a:t>bis zu 18,3</a:t>
                      </a:r>
                    </a:p>
                  </a:txBody>
                  <a:tcPr marL="68580" marR="68580" marT="34290" marB="34290">
                    <a:solidFill>
                      <a:srgbClr val="92D050"/>
                    </a:solidFill>
                  </a:tcPr>
                </a:tc>
                <a:extLst>
                  <a:ext uri="{0D108BD9-81ED-4DB2-BD59-A6C34878D82A}">
                    <a16:rowId xmlns:a16="http://schemas.microsoft.com/office/drawing/2014/main" val="3566249213"/>
                  </a:ext>
                </a:extLst>
              </a:tr>
              <a:tr h="278130">
                <a:tc>
                  <a:txBody>
                    <a:bodyPr/>
                    <a:lstStyle/>
                    <a:p>
                      <a:r>
                        <a:rPr lang="de-DE" sz="1000" dirty="0"/>
                        <a:t>Korntankvolumen (Liter)</a:t>
                      </a:r>
                    </a:p>
                  </a:txBody>
                  <a:tcPr marL="68580" marR="68580" marT="34290" marB="34290">
                    <a:solidFill>
                      <a:srgbClr val="92D050"/>
                    </a:solidFill>
                  </a:tcPr>
                </a:tc>
                <a:tc>
                  <a:txBody>
                    <a:bodyPr/>
                    <a:lstStyle/>
                    <a:p>
                      <a:r>
                        <a:rPr lang="de-DE" sz="1000" dirty="0"/>
                        <a:t>18000</a:t>
                      </a:r>
                    </a:p>
                  </a:txBody>
                  <a:tcPr marL="68580" marR="68580" marT="34290" marB="34290">
                    <a:solidFill>
                      <a:srgbClr val="92D050"/>
                    </a:solidFill>
                  </a:tcPr>
                </a:tc>
                <a:tc>
                  <a:txBody>
                    <a:bodyPr/>
                    <a:lstStyle/>
                    <a:p>
                      <a:r>
                        <a:rPr lang="de-DE" sz="1000" dirty="0"/>
                        <a:t>36000</a:t>
                      </a:r>
                    </a:p>
                  </a:txBody>
                  <a:tcPr marL="68580" marR="68580" marT="34290" marB="34290">
                    <a:solidFill>
                      <a:srgbClr val="92D050"/>
                    </a:solidFill>
                  </a:tcPr>
                </a:tc>
                <a:tc>
                  <a:txBody>
                    <a:bodyPr/>
                    <a:lstStyle/>
                    <a:p>
                      <a:r>
                        <a:rPr lang="de-DE" sz="1000" dirty="0"/>
                        <a:t>35200</a:t>
                      </a:r>
                    </a:p>
                  </a:txBody>
                  <a:tcPr marL="68580" marR="68580" marT="34290" marB="34290">
                    <a:solidFill>
                      <a:srgbClr val="92D050"/>
                    </a:solidFill>
                  </a:tcPr>
                </a:tc>
                <a:extLst>
                  <a:ext uri="{0D108BD9-81ED-4DB2-BD59-A6C34878D82A}">
                    <a16:rowId xmlns:a16="http://schemas.microsoft.com/office/drawing/2014/main" val="562242529"/>
                  </a:ext>
                </a:extLst>
              </a:tr>
              <a:tr h="377190">
                <a:tc>
                  <a:txBody>
                    <a:bodyPr/>
                    <a:lstStyle/>
                    <a:p>
                      <a:r>
                        <a:rPr lang="de-DE" sz="1000" dirty="0" err="1"/>
                        <a:t>Abtankgeschwindigkeit</a:t>
                      </a:r>
                      <a:r>
                        <a:rPr lang="de-DE" sz="1000" dirty="0"/>
                        <a:t> (Liter pro Sekunde)</a:t>
                      </a:r>
                    </a:p>
                  </a:txBody>
                  <a:tcPr marL="68580" marR="68580" marT="34290" marB="34290">
                    <a:solidFill>
                      <a:srgbClr val="92D050"/>
                    </a:solidFill>
                  </a:tcPr>
                </a:tc>
                <a:tc>
                  <a:txBody>
                    <a:bodyPr/>
                    <a:lstStyle/>
                    <a:p>
                      <a:r>
                        <a:rPr lang="de-DE" sz="1000" dirty="0"/>
                        <a:t>180</a:t>
                      </a:r>
                    </a:p>
                  </a:txBody>
                  <a:tcPr marL="68580" marR="68580" marT="34290" marB="34290">
                    <a:solidFill>
                      <a:srgbClr val="92D050"/>
                    </a:solidFill>
                  </a:tcPr>
                </a:tc>
                <a:tc>
                  <a:txBody>
                    <a:bodyPr/>
                    <a:lstStyle/>
                    <a:p>
                      <a:r>
                        <a:rPr lang="de-DE" sz="1000" dirty="0"/>
                        <a:t>600</a:t>
                      </a:r>
                    </a:p>
                  </a:txBody>
                  <a:tcPr marL="68580" marR="68580" marT="34290" marB="34290">
                    <a:solidFill>
                      <a:srgbClr val="92D050"/>
                    </a:solidFill>
                  </a:tcPr>
                </a:tc>
                <a:tc>
                  <a:txBody>
                    <a:bodyPr/>
                    <a:lstStyle/>
                    <a:p>
                      <a:r>
                        <a:rPr lang="de-DE" sz="1000" dirty="0"/>
                        <a:t>300</a:t>
                      </a:r>
                    </a:p>
                  </a:txBody>
                  <a:tcPr marL="68580" marR="68580" marT="34290" marB="34290">
                    <a:solidFill>
                      <a:srgbClr val="92D050"/>
                    </a:solidFill>
                  </a:tcPr>
                </a:tc>
                <a:extLst>
                  <a:ext uri="{0D108BD9-81ED-4DB2-BD59-A6C34878D82A}">
                    <a16:rowId xmlns:a16="http://schemas.microsoft.com/office/drawing/2014/main" val="2781379930"/>
                  </a:ext>
                </a:extLst>
              </a:tr>
              <a:tr h="278130">
                <a:tc>
                  <a:txBody>
                    <a:bodyPr/>
                    <a:lstStyle/>
                    <a:p>
                      <a:r>
                        <a:rPr lang="de-DE" sz="1000" dirty="0"/>
                        <a:t>Dreschwerk </a:t>
                      </a:r>
                    </a:p>
                  </a:txBody>
                  <a:tcPr marL="68580" marR="68580" marT="34290" marB="34290">
                    <a:solidFill>
                      <a:srgbClr val="92D050"/>
                    </a:solidFill>
                  </a:tcPr>
                </a:tc>
                <a:tc>
                  <a:txBody>
                    <a:bodyPr/>
                    <a:lstStyle/>
                    <a:p>
                      <a:r>
                        <a:rPr lang="de-DE" sz="1000" dirty="0"/>
                        <a:t>Hybrid </a:t>
                      </a:r>
                    </a:p>
                  </a:txBody>
                  <a:tcPr marL="68580" marR="68580" marT="34290" marB="34290">
                    <a:solidFill>
                      <a:srgbClr val="92D050"/>
                    </a:solidFill>
                  </a:tcPr>
                </a:tc>
                <a:tc>
                  <a:txBody>
                    <a:bodyPr/>
                    <a:lstStyle/>
                    <a:p>
                      <a:r>
                        <a:rPr lang="de-DE" sz="1000" dirty="0"/>
                        <a:t>Dual-Axial-Flow</a:t>
                      </a:r>
                    </a:p>
                  </a:txBody>
                  <a:tcPr marL="68580" marR="68580" marT="34290" marB="34290">
                    <a:solidFill>
                      <a:srgbClr val="92D050"/>
                    </a:solidFill>
                  </a:tcPr>
                </a:tc>
                <a:tc>
                  <a:txBody>
                    <a:bodyPr/>
                    <a:lstStyle/>
                    <a:p>
                      <a:r>
                        <a:rPr lang="de-DE" sz="1000" dirty="0"/>
                        <a:t>Axial Flow </a:t>
                      </a:r>
                    </a:p>
                  </a:txBody>
                  <a:tcPr marL="68580" marR="68580" marT="34290" marB="34290">
                    <a:solidFill>
                      <a:srgbClr val="92D050"/>
                    </a:solidFill>
                  </a:tcPr>
                </a:tc>
                <a:extLst>
                  <a:ext uri="{0D108BD9-81ED-4DB2-BD59-A6C34878D82A}">
                    <a16:rowId xmlns:a16="http://schemas.microsoft.com/office/drawing/2014/main" val="4183044844"/>
                  </a:ext>
                </a:extLst>
              </a:tr>
              <a:tr h="377190">
                <a:tc>
                  <a:txBody>
                    <a:bodyPr/>
                    <a:lstStyle/>
                    <a:p>
                      <a:r>
                        <a:rPr lang="de-DE" sz="1000" dirty="0"/>
                        <a:t>Maximale Druschleistung (Tonnen pro Stunde </a:t>
                      </a:r>
                    </a:p>
                  </a:txBody>
                  <a:tcPr marL="68580" marR="68580" marT="34290" marB="34290">
                    <a:solidFill>
                      <a:srgbClr val="92D050"/>
                    </a:solidFill>
                  </a:tcPr>
                </a:tc>
                <a:tc>
                  <a:txBody>
                    <a:bodyPr/>
                    <a:lstStyle/>
                    <a:p>
                      <a:r>
                        <a:rPr lang="de-DE" sz="1000" dirty="0"/>
                        <a:t>80 bis 100</a:t>
                      </a:r>
                    </a:p>
                  </a:txBody>
                  <a:tcPr marL="68580" marR="68580" marT="34290" marB="34290">
                    <a:solidFill>
                      <a:srgbClr val="92D050"/>
                    </a:solidFill>
                  </a:tcPr>
                </a:tc>
                <a:tc>
                  <a:txBody>
                    <a:bodyPr/>
                    <a:lstStyle/>
                    <a:p>
                      <a:r>
                        <a:rPr lang="de-DE" sz="1000" dirty="0"/>
                        <a:t>130 bis 200</a:t>
                      </a:r>
                    </a:p>
                  </a:txBody>
                  <a:tcPr marL="68580" marR="68580" marT="34290" marB="34290">
                    <a:solidFill>
                      <a:srgbClr val="92D050"/>
                    </a:solidFill>
                  </a:tcPr>
                </a:tc>
                <a:tc>
                  <a:txBody>
                    <a:bodyPr/>
                    <a:lstStyle/>
                    <a:p>
                      <a:r>
                        <a:rPr lang="de-DE" sz="1000" dirty="0"/>
                        <a:t>k. A.</a:t>
                      </a:r>
                    </a:p>
                  </a:txBody>
                  <a:tcPr marL="68580" marR="68580" marT="34290" marB="34290">
                    <a:solidFill>
                      <a:srgbClr val="92D050"/>
                    </a:solidFill>
                  </a:tcPr>
                </a:tc>
                <a:extLst>
                  <a:ext uri="{0D108BD9-81ED-4DB2-BD59-A6C34878D82A}">
                    <a16:rowId xmlns:a16="http://schemas.microsoft.com/office/drawing/2014/main" val="1704914376"/>
                  </a:ext>
                </a:extLst>
              </a:tr>
            </a:tbl>
          </a:graphicData>
        </a:graphic>
      </p:graphicFrame>
      <p:sp>
        <p:nvSpPr>
          <p:cNvPr id="7" name="Textfeld 6">
            <a:extLst>
              <a:ext uri="{FF2B5EF4-FFF2-40B4-BE49-F238E27FC236}">
                <a16:creationId xmlns:a16="http://schemas.microsoft.com/office/drawing/2014/main" id="{5F1D2107-0958-275B-590C-3F4FF4F34CFB}"/>
              </a:ext>
            </a:extLst>
          </p:cNvPr>
          <p:cNvSpPr txBox="1"/>
          <p:nvPr/>
        </p:nvSpPr>
        <p:spPr>
          <a:xfrm>
            <a:off x="1987274" y="2322832"/>
            <a:ext cx="7033433"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Vergleich: Standard Mähdrescher mit neuen Konzepten </a:t>
            </a:r>
          </a:p>
        </p:txBody>
      </p:sp>
      <p:pic>
        <p:nvPicPr>
          <p:cNvPr id="9" name="Grafik 8" descr="Filmstreifen Silhouette">
            <a:hlinkClick r:id="rId5"/>
            <a:extLst>
              <a:ext uri="{FF2B5EF4-FFF2-40B4-BE49-F238E27FC236}">
                <a16:creationId xmlns:a16="http://schemas.microsoft.com/office/drawing/2014/main" id="{90CC5C26-B364-1F08-A61C-033D315A051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07356" y="0"/>
            <a:ext cx="685800" cy="685800"/>
          </a:xfrm>
          <a:prstGeom prst="rect">
            <a:avLst/>
          </a:prstGeom>
        </p:spPr>
      </p:pic>
      <p:sp>
        <p:nvSpPr>
          <p:cNvPr id="12" name="Textfeld 11">
            <a:extLst>
              <a:ext uri="{FF2B5EF4-FFF2-40B4-BE49-F238E27FC236}">
                <a16:creationId xmlns:a16="http://schemas.microsoft.com/office/drawing/2014/main" id="{7AA064A2-A81A-ECDA-F296-268F3F58755F}"/>
              </a:ext>
            </a:extLst>
          </p:cNvPr>
          <p:cNvSpPr txBox="1"/>
          <p:nvPr/>
        </p:nvSpPr>
        <p:spPr>
          <a:xfrm>
            <a:off x="299215" y="2097688"/>
            <a:ext cx="2523938"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198: www.youtube.de</a:t>
            </a:r>
          </a:p>
        </p:txBody>
      </p:sp>
      <p:sp>
        <p:nvSpPr>
          <p:cNvPr id="13" name="Textfeld 12">
            <a:extLst>
              <a:ext uri="{FF2B5EF4-FFF2-40B4-BE49-F238E27FC236}">
                <a16:creationId xmlns:a16="http://schemas.microsoft.com/office/drawing/2014/main" id="{DEDC1FBD-4419-47BC-1AAD-B636DE2963AC}"/>
              </a:ext>
            </a:extLst>
          </p:cNvPr>
          <p:cNvSpPr txBox="1"/>
          <p:nvPr/>
        </p:nvSpPr>
        <p:spPr>
          <a:xfrm>
            <a:off x="5503990" y="2158032"/>
            <a:ext cx="2654008" cy="16158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4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199: www.agrarheute.de</a:t>
            </a:r>
          </a:p>
        </p:txBody>
      </p:sp>
      <p:pic>
        <p:nvPicPr>
          <p:cNvPr id="5" name="Grafik 4">
            <a:extLst>
              <a:ext uri="{FF2B5EF4-FFF2-40B4-BE49-F238E27FC236}">
                <a16:creationId xmlns:a16="http://schemas.microsoft.com/office/drawing/2014/main" id="{26A09317-DA22-BCF0-E741-354A2C63C54C}"/>
              </a:ext>
            </a:extLst>
          </p:cNvPr>
          <p:cNvPicPr>
            <a:picLocks noChangeAspect="1"/>
          </p:cNvPicPr>
          <p:nvPr/>
        </p:nvPicPr>
        <p:blipFill>
          <a:blip r:embed="rId7"/>
          <a:stretch>
            <a:fillRect/>
          </a:stretch>
        </p:blipFill>
        <p:spPr>
          <a:xfrm>
            <a:off x="714375" y="3061496"/>
            <a:ext cx="3123006" cy="2082004"/>
          </a:xfrm>
          <a:prstGeom prst="rect">
            <a:avLst/>
          </a:prstGeom>
        </p:spPr>
      </p:pic>
    </p:spTree>
    <p:extLst>
      <p:ext uri="{BB962C8B-B14F-4D97-AF65-F5344CB8AC3E}">
        <p14:creationId xmlns:p14="http://schemas.microsoft.com/office/powerpoint/2010/main" val="77205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532737" y="496287"/>
            <a:ext cx="7593496" cy="4590000"/>
          </a:xfrm>
        </p:spPr>
        <p:txBody>
          <a:bodyPr/>
          <a:lstStyle/>
          <a:p>
            <a:pPr algn="l"/>
            <a:r>
              <a:rPr lang="de-DE" sz="750" dirty="0">
                <a:latin typeface="+mj-lt"/>
              </a:rPr>
              <a:t>Abbildung 1: https://asset.museum-digital.org/agrargeschichte/images/import_4/201409/13222107226.jpg</a:t>
            </a:r>
          </a:p>
          <a:p>
            <a:pPr algn="l"/>
            <a:r>
              <a:rPr lang="de-DE" sz="750" dirty="0">
                <a:latin typeface="+mj-lt"/>
              </a:rPr>
              <a:t>Abbildung 2:</a:t>
            </a:r>
          </a:p>
          <a:p>
            <a:pPr algn="l"/>
            <a:r>
              <a:rPr lang="de-DE" sz="750" dirty="0">
                <a:latin typeface="+mj-lt"/>
              </a:rPr>
              <a:t>https://image.jimcdn.com/app/cms/image/transf/none/path/s09647b1ddb9cad0e/image/if6b718ff0609fa33/version/1546588825/john-deere-lanz-250s.jpg</a:t>
            </a:r>
          </a:p>
          <a:p>
            <a:pPr algn="l"/>
            <a:r>
              <a:rPr lang="de-DE" sz="750" dirty="0">
                <a:latin typeface="+mj-lt"/>
              </a:rPr>
              <a:t>Abbildung 3: https://cdn.claas.com/app/2022/lexion/images/topics/topic-8000-hrc-cemosautomatic.jpg</a:t>
            </a:r>
          </a:p>
          <a:p>
            <a:pPr algn="l"/>
            <a:r>
              <a:rPr lang="de-DE" sz="750" dirty="0">
                <a:latin typeface="+mj-lt"/>
              </a:rPr>
              <a:t>Abbildung 4: https://www.agrarheute.com/sites/agrarheute.com/files/2022-09/nexat-traktor-ernte-getreide_youtube.jpg</a:t>
            </a:r>
          </a:p>
          <a:p>
            <a:pPr algn="l"/>
            <a:r>
              <a:rPr lang="de-DE" sz="750" dirty="0">
                <a:latin typeface="+mj-lt"/>
              </a:rPr>
              <a:t>Abbildung 5: http://www.lehrer.uni-karlsruhe.de/~za295/heckfeld/getreideernte.jpg</a:t>
            </a:r>
          </a:p>
          <a:p>
            <a:pPr algn="l"/>
            <a:r>
              <a:rPr lang="de-DE" sz="750" dirty="0">
                <a:latin typeface="+mj-lt"/>
              </a:rPr>
              <a:t>Abbildung 6: http://www.altershausen.com/geschichte/20jh-Dateien/image037.jpg</a:t>
            </a:r>
          </a:p>
          <a:p>
            <a:pPr algn="l"/>
            <a:r>
              <a:rPr lang="de-DE" sz="750" dirty="0">
                <a:latin typeface="+mj-lt"/>
              </a:rPr>
              <a:t>Abbildung 7: https://www.profi.de/panorama/youngtimer/chronik-der-mahdrescher-ahrensache-30745.html</a:t>
            </a:r>
          </a:p>
          <a:p>
            <a:pPr algn="l"/>
            <a:r>
              <a:rPr lang="de-DE" sz="750" dirty="0">
                <a:latin typeface="+mj-lt"/>
              </a:rPr>
              <a:t>Abbildung 8: https://www.nw.de/lokal/kreis_guetersloh/harsewinkel/11204627_Ernte-Oldtimer-nach-75-Jahren-wieder-flott.html</a:t>
            </a:r>
          </a:p>
          <a:p>
            <a:pPr algn="l"/>
            <a:r>
              <a:rPr lang="de-DE" sz="750" dirty="0">
                <a:latin typeface="+mj-lt"/>
              </a:rPr>
              <a:t>Abbildung 9:https://www.profi.de/panorama/youngtimer/chronik-der-mahdrescher-ahrensache-30745.html</a:t>
            </a:r>
          </a:p>
          <a:p>
            <a:pPr algn="l"/>
            <a:r>
              <a:rPr lang="de-DE" sz="750" dirty="0">
                <a:latin typeface="+mj-lt"/>
              </a:rPr>
              <a:t>Abbildung 10: https://upload.wikimedia.org/wikipedia/commons/e/ed/Claas_Columbus,_Deutsches_Museum_(1).JPG</a:t>
            </a:r>
          </a:p>
          <a:p>
            <a:pPr algn="l"/>
            <a:r>
              <a:rPr lang="de-DE" sz="750" dirty="0">
                <a:latin typeface="+mj-lt"/>
              </a:rPr>
              <a:t>Abbildung 11:https://www.profi.de/panorama/youngtimer/chronik-der-mahdrescher-ahrensache-30745.html</a:t>
            </a:r>
          </a:p>
          <a:p>
            <a:pPr algn="l"/>
            <a:r>
              <a:rPr lang="de-DE" sz="750" dirty="0">
                <a:latin typeface="+mj-lt"/>
              </a:rPr>
              <a:t>Abbildung 12:</a:t>
            </a:r>
          </a:p>
          <a:p>
            <a:pPr algn="l"/>
            <a:r>
              <a:rPr lang="de-DE" sz="750" dirty="0">
                <a:latin typeface="+mj-lt"/>
              </a:rPr>
              <a:t>https://www.claas.de/blueprint/servlet/resource/image/945330/inline_l_s/820/260/59e66cd139b977b4e47caa60d4f3bf93/ow/history_combines_lexion-today-1996-pic.png</a:t>
            </a:r>
          </a:p>
          <a:p>
            <a:pPr algn="l"/>
            <a:r>
              <a:rPr lang="de-DE" sz="750" dirty="0">
                <a:latin typeface="+mj-lt"/>
              </a:rPr>
              <a:t>Abbildung 13:https://i.ytimg.com/vi/-hlGlYEP0Go/maxresdefault.jpg</a:t>
            </a:r>
          </a:p>
          <a:p>
            <a:pPr algn="l"/>
            <a:r>
              <a:rPr lang="de-DE" sz="750" dirty="0">
                <a:latin typeface="+mj-lt"/>
              </a:rPr>
              <a:t>Abbildung 14: http://www.schlepperfreunde-wol.de/images/maschinen/b15_62.jpg</a:t>
            </a:r>
          </a:p>
          <a:p>
            <a:pPr algn="l"/>
            <a:r>
              <a:rPr lang="de-DE" sz="750" dirty="0">
                <a:latin typeface="+mj-lt"/>
              </a:rPr>
              <a:t>Abbildung 15: http://www.pottupellossa.fi/gallery/albums/userpics/normal_jd_1055_12.JPG</a:t>
            </a:r>
          </a:p>
          <a:p>
            <a:pPr algn="l"/>
            <a:r>
              <a:rPr lang="de-DE" sz="750" dirty="0">
                <a:latin typeface="+mj-lt"/>
              </a:rPr>
              <a:t>Abbildung 16: http://i.skyrock.net/2489/28462489/pics/2055207665_small_1.jpg</a:t>
            </a:r>
          </a:p>
          <a:p>
            <a:pPr algn="l"/>
            <a:r>
              <a:rPr lang="de-DE" sz="750" dirty="0">
                <a:latin typeface="+mj-lt"/>
              </a:rPr>
              <a:t>Abbildung 17: https://c7.staticflickr.com/4/3093/3236825414_bb75f4bea7.jpg</a:t>
            </a:r>
          </a:p>
          <a:p>
            <a:pPr algn="l"/>
            <a:r>
              <a:rPr lang="de-DE" sz="750" dirty="0">
                <a:latin typeface="+mj-lt"/>
              </a:rPr>
              <a:t>Abbildung 18: https://cdn.claas.com/app/2022/lexion/images/hotspots/hotspots-lexion8000-hrc.png</a:t>
            </a:r>
          </a:p>
          <a:p>
            <a:pPr algn="l"/>
            <a:r>
              <a:rPr lang="de-DE" sz="750" dirty="0">
                <a:latin typeface="+mj-lt"/>
              </a:rPr>
              <a:t>Abbildung 19: Vorlesungsunterlagen </a:t>
            </a:r>
            <a:r>
              <a:rPr lang="de-DE" sz="750">
                <a:latin typeface="+mj-lt"/>
              </a:rPr>
              <a:t>Grundlagen Agrartechnik</a:t>
            </a:r>
            <a:endParaRPr lang="de-DE" sz="750" dirty="0">
              <a:latin typeface="+mj-lt"/>
            </a:endParaRPr>
          </a:p>
          <a:p>
            <a:pPr algn="l"/>
            <a:r>
              <a:rPr lang="de-DE" sz="750" dirty="0">
                <a:latin typeface="+mj-lt"/>
              </a:rPr>
              <a:t>Abbildung 20: https://claascdn.co.uk/testimonial_photos/369069/responsives/20211013160620_scott-hamilton-2021-116-new-sky-for-ads-web___medialibrary_original_1136_639.jpg</a:t>
            </a:r>
          </a:p>
          <a:p>
            <a:pPr algn="l"/>
            <a:r>
              <a:rPr lang="de-DE" sz="750" dirty="0">
                <a:latin typeface="+mj-lt"/>
              </a:rPr>
              <a:t>Abbildung 21: https://www.fendt.com/de/images/5f71f5a6d78d774b9376294e_1601303976_web_de-DE.jpg</a:t>
            </a:r>
          </a:p>
          <a:p>
            <a:pPr algn="l"/>
            <a:r>
              <a:rPr lang="de-DE" sz="750" dirty="0">
                <a:latin typeface="+mj-lt"/>
              </a:rPr>
              <a:t>Abbildung 22: https://www.deere.de/assets/images/region-2/products/combines/x-series</a:t>
            </a:r>
          </a:p>
          <a:p>
            <a:pPr algn="l" defTabSz="685800" eaLnBrk="1" fontAlgn="auto" hangingPunct="1">
              <a:spcBef>
                <a:spcPts val="0"/>
              </a:spcBef>
              <a:spcAft>
                <a:spcPts val="0"/>
              </a:spcAft>
              <a:defRPr/>
            </a:pPr>
            <a:r>
              <a:rPr lang="de-DE" sz="750" dirty="0">
                <a:latin typeface="+mj-lt"/>
              </a:rPr>
              <a:t>Abbildung 23: </a:t>
            </a:r>
            <a:r>
              <a:rPr lang="de-DE" sz="750" dirty="0">
                <a:latin typeface="+mj-lt"/>
                <a:ea typeface="ＭＳ Ｐゴシック"/>
                <a:cs typeface="Arial"/>
              </a:rPr>
              <a:t>https://cnhi-p-001-delivery.sitecorecontenthub.cloud/api/public/content/224602fbb4d045f7a5ddd58b59656e26?v=bc4f5089</a:t>
            </a:r>
          </a:p>
          <a:p>
            <a:pPr algn="l"/>
            <a:r>
              <a:rPr lang="de-DE" sz="750" dirty="0">
                <a:latin typeface="+mj-lt"/>
              </a:rPr>
              <a:t>Abbildung 24: http://www.eilbote-online.com/artikel/maehdrescher-technische-vielfalt-breites-angebot-und-intensiver-wettbewerb-16429/</a:t>
            </a:r>
          </a:p>
          <a:p>
            <a:pPr algn="l"/>
            <a:r>
              <a:rPr lang="de-DE" sz="750" dirty="0">
                <a:latin typeface="+mj-lt"/>
              </a:rPr>
              <a:t>Abbildung 25: https://cnhi-p-001-delivery.sitecorecontenthub.cloud/api/public/content/2c8093330d4b4156a9027b023b34c2b7?v=3b083474</a:t>
            </a:r>
          </a:p>
          <a:p>
            <a:pPr algn="l"/>
            <a:r>
              <a:rPr lang="de-DE" sz="750" dirty="0">
                <a:latin typeface="+mj-lt"/>
              </a:rPr>
              <a:t>Abbildung 26: http://www.topagrar.com/imgs/6/3/2/0/0/9c43359fdaf23cb0.jpg</a:t>
            </a:r>
          </a:p>
          <a:p>
            <a:pPr algn="l"/>
            <a:r>
              <a:rPr lang="de-DE" sz="750" dirty="0">
                <a:latin typeface="+mj-lt"/>
              </a:rPr>
              <a:t>Abbildung 27: http://www.agrarservice.de/blog/wp-content/fotos/wg-abknicken2.jpg</a:t>
            </a:r>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p:txBody>
      </p:sp>
      <p:sp>
        <p:nvSpPr>
          <p:cNvPr id="8" name="Textfeld 7"/>
          <p:cNvSpPr txBox="1"/>
          <p:nvPr/>
        </p:nvSpPr>
        <p:spPr>
          <a:xfrm>
            <a:off x="315549" y="126955"/>
            <a:ext cx="3381808"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Tree>
    <p:extLst>
      <p:ext uri="{BB962C8B-B14F-4D97-AF65-F5344CB8AC3E}">
        <p14:creationId xmlns:p14="http://schemas.microsoft.com/office/powerpoint/2010/main" val="14584744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355306" y="540000"/>
            <a:ext cx="7867152" cy="4590000"/>
          </a:xfrm>
        </p:spPr>
        <p:txBody>
          <a:bodyPr/>
          <a:lstStyle/>
          <a:p>
            <a:pPr algn="l"/>
            <a:r>
              <a:rPr lang="de-DE" sz="750" dirty="0"/>
              <a:t>Abbildung 28:http://www.agrarheute.com/sites/default/files/styles/ah_facebook_1200x0/public/thumbnails/image/weizen_lager_ft-bildergala.jpg</a:t>
            </a:r>
          </a:p>
          <a:p>
            <a:pPr algn="l"/>
            <a:r>
              <a:rPr lang="de-DE" sz="750" dirty="0"/>
              <a:t>Abbildung 29:http://www.agrarheute.com/sites/default/files/styles/ah_teaser_galerie_640x480/public/schumacher-aehrenheber-angebaut.jpg</a:t>
            </a:r>
          </a:p>
          <a:p>
            <a:pPr algn="l"/>
            <a:r>
              <a:rPr lang="de-DE" sz="750" dirty="0"/>
              <a:t>Abbildung 30: http://www.topagrar.com/imgs/4/4/9/4/6/4/cdec153939e1e582.jpg</a:t>
            </a:r>
          </a:p>
          <a:p>
            <a:pPr algn="l"/>
            <a:r>
              <a:rPr lang="de-DE" sz="750" dirty="0"/>
              <a:t>Abbildung 31:http://www.lembecker.de/wp-content/uploads/2016/03/07102009-02.jpg</a:t>
            </a:r>
          </a:p>
          <a:p>
            <a:pPr algn="l"/>
            <a:r>
              <a:rPr lang="de-DE" sz="750" dirty="0"/>
              <a:t>Abbildung 32: https://www.digitalmagazin.de/heftbilder/agrarheute/agrarheute-magazin-2021-06/39415/image-thumb__39415__content/maehdrescher-verluste-verlustschale.jpg?t=1621413919</a:t>
            </a:r>
          </a:p>
          <a:p>
            <a:pPr algn="l"/>
            <a:r>
              <a:rPr lang="de-DE" sz="750" dirty="0"/>
              <a:t>Abbildung 33: https://www.agrarzeitung.de/news/media/6/weizen-geld-euro-52776-detailp.jpeg</a:t>
            </a:r>
          </a:p>
          <a:p>
            <a:pPr algn="l"/>
            <a:r>
              <a:rPr lang="de-DE" sz="750" dirty="0"/>
              <a:t>Abbildung 34:https://upload.wikimedia.org/</a:t>
            </a:r>
            <a:r>
              <a:rPr lang="de-DE" sz="750" dirty="0" err="1"/>
              <a:t>wikipedia</a:t>
            </a:r>
            <a:r>
              <a:rPr lang="de-DE" sz="750" dirty="0"/>
              <a:t>/</a:t>
            </a:r>
            <a:r>
              <a:rPr lang="de-DE" sz="750" dirty="0" err="1"/>
              <a:t>commons</a:t>
            </a:r>
            <a:r>
              <a:rPr lang="de-DE" sz="750" dirty="0"/>
              <a:t>/</a:t>
            </a:r>
            <a:r>
              <a:rPr lang="de-DE" sz="750" dirty="0" err="1"/>
              <a:t>thumb</a:t>
            </a:r>
            <a:r>
              <a:rPr lang="de-DE" sz="750" dirty="0"/>
              <a:t>/6/60/</a:t>
            </a:r>
            <a:r>
              <a:rPr lang="de-DE" sz="750" dirty="0" err="1"/>
              <a:t>Maehdrescher_schema_nummeriert.svg</a:t>
            </a:r>
            <a:r>
              <a:rPr lang="de-DE" sz="750" dirty="0"/>
              <a:t>/2000px-Maehdrescher_schema_nummeriert.svg.png</a:t>
            </a:r>
          </a:p>
          <a:p>
            <a:pPr algn="l"/>
            <a:r>
              <a:rPr lang="de-DE" sz="750" dirty="0"/>
              <a:t>Abbildung 35: Vorlesungsunterlagen Grundlagen Agrartechnik, Prof. Dr. Ulrich Groß</a:t>
            </a:r>
          </a:p>
          <a:p>
            <a:pPr algn="l"/>
            <a:r>
              <a:rPr lang="de-DE" sz="750" dirty="0"/>
              <a:t>Abbildung 36:https://cdn.claas.com/</a:t>
            </a:r>
            <a:r>
              <a:rPr lang="de-DE" sz="750" dirty="0" err="1"/>
              <a:t>app</a:t>
            </a:r>
            <a:r>
              <a:rPr lang="de-DE" sz="750" dirty="0"/>
              <a:t>/2022/</a:t>
            </a:r>
            <a:r>
              <a:rPr lang="de-DE" sz="750" dirty="0" err="1"/>
              <a:t>lexion</a:t>
            </a:r>
            <a:r>
              <a:rPr lang="de-DE" sz="750" dirty="0"/>
              <a:t>/</a:t>
            </a:r>
            <a:r>
              <a:rPr lang="de-DE" sz="750" dirty="0" err="1"/>
              <a:t>images</a:t>
            </a:r>
            <a:r>
              <a:rPr lang="de-DE" sz="750" dirty="0"/>
              <a:t>/</a:t>
            </a:r>
            <a:r>
              <a:rPr lang="de-DE" sz="750" dirty="0" err="1"/>
              <a:t>hotspots</a:t>
            </a:r>
            <a:r>
              <a:rPr lang="de-DE" sz="750" dirty="0"/>
              <a:t>/hotspots-lexion8000-hrc.png</a:t>
            </a:r>
          </a:p>
          <a:p>
            <a:pPr algn="l"/>
            <a:r>
              <a:rPr lang="de-DE" sz="750" dirty="0"/>
              <a:t>Abbildung 37: https://cdn.claas.com/app/2022/lexion/images/hotspots/hotspots-lexion6000-hrc.png</a:t>
            </a:r>
          </a:p>
          <a:p>
            <a:pPr algn="l"/>
            <a:r>
              <a:rPr lang="de-DE" sz="750" dirty="0"/>
              <a:t>Abbildung 38: https://cnhi-p-001-delivery.sitecorecontenthub.cloud/api/public/content/33b7cb83567f41aeb8612fc39936e058?v=db7bc365</a:t>
            </a:r>
          </a:p>
          <a:p>
            <a:pPr algn="l"/>
            <a:r>
              <a:rPr lang="de-DE" sz="750" dirty="0"/>
              <a:t>Abbildung 39:http://www.birkner-georg.de/s/cc_images/cache_2488104714.jpg?t=1590956068</a:t>
            </a:r>
          </a:p>
          <a:p>
            <a:pPr algn="l"/>
            <a:r>
              <a:rPr lang="de-DE" sz="750" dirty="0"/>
              <a:t>Abbildung 40:</a:t>
            </a:r>
          </a:p>
          <a:p>
            <a:pPr algn="l"/>
            <a:r>
              <a:rPr lang="de-DE" sz="750" dirty="0"/>
              <a:t>https://www.claas.de/blueprint/servlet/resource/image/2214680/inline_s_s/260/145/435d279302c00b92433f208e0cb5b177/Xt/202592.jpg</a:t>
            </a:r>
          </a:p>
          <a:p>
            <a:pPr algn="l"/>
            <a:r>
              <a:rPr lang="de-DE" sz="750" dirty="0"/>
              <a:t>Abbildung 41:https://www.ziegler-harvesting.com/cache/com_image_product_preview/_3acdb9bb18436b37c0f82a8c57e4f388/2021_halle_rapstisch.jpg</a:t>
            </a:r>
          </a:p>
          <a:p>
            <a:pPr algn="l"/>
            <a:r>
              <a:rPr lang="de-DE" sz="750" dirty="0"/>
              <a:t>Abbildung 42:https://www.capelloworld.de/wp-content/uploads/prodotto-intro-quasar-2016.jpg</a:t>
            </a:r>
          </a:p>
          <a:p>
            <a:pPr algn="l"/>
            <a:r>
              <a:rPr lang="de-DE" sz="750" dirty="0"/>
              <a:t>Abbildung 43:https://www.pfluglos.de/assets/images/e/KN_Pickup_Tecnomais-823f044c.jpg</a:t>
            </a:r>
          </a:p>
          <a:p>
            <a:pPr algn="l"/>
            <a:r>
              <a:rPr lang="de-DE" sz="750" dirty="0"/>
              <a:t>Abbildung 44:https://www.zuern.de/fileadmin/_processed_/5/4/csm_solero_1-frei_2017_6ab6b2db74.jpg</a:t>
            </a:r>
          </a:p>
          <a:p>
            <a:pPr algn="l"/>
            <a:r>
              <a:rPr lang="de-DE" sz="750" dirty="0"/>
              <a:t>Abbildung 45: http://meilensteine.agrarheute.com/steckbrief-mf</a:t>
            </a:r>
          </a:p>
          <a:p>
            <a:pPr algn="l"/>
            <a:r>
              <a:rPr lang="de-DE" sz="750" dirty="0"/>
              <a:t>Abbildung 46: http://www.green-logistics.iff.fraunhofer.de/biologic/_media/equipment/harvesting_equipement/erntetechnik/20130405_124510.jpg?w=400&amp;tok=bbe0df</a:t>
            </a:r>
          </a:p>
          <a:p>
            <a:pPr algn="l"/>
            <a:r>
              <a:rPr lang="de-DE" sz="750" dirty="0"/>
              <a:t>Abbildung 47:</a:t>
            </a:r>
            <a:r>
              <a:rPr lang="nl-NL" sz="750" dirty="0"/>
              <a:t>352880_27.jpg (400×225) (claas.de)</a:t>
            </a:r>
            <a:endParaRPr lang="de-DE" sz="750" dirty="0"/>
          </a:p>
          <a:p>
            <a:pPr algn="l"/>
            <a:r>
              <a:rPr lang="de-DE" sz="750" dirty="0"/>
              <a:t>Abbildung 48: http://www.claas.de/blueprint/servlet/blob/645102/fa64256446a81b4bfa493e351e5185e4/248805-dataRaw.pdf</a:t>
            </a:r>
          </a:p>
          <a:p>
            <a:pPr algn="l"/>
            <a:r>
              <a:rPr lang="de-DE" sz="750" dirty="0"/>
              <a:t>Abbildung 49: Claas Produktpräsentation 2015</a:t>
            </a:r>
          </a:p>
          <a:p>
            <a:pPr algn="l"/>
            <a:r>
              <a:rPr lang="de-DE" sz="750" dirty="0"/>
              <a:t>Abbildung 50: http://www.claas.de/produkte/maehdrescher/vorsatzgeraete-2016/vorsatzgeraete/vario-schneidwerke</a:t>
            </a:r>
          </a:p>
          <a:p>
            <a:pPr algn="l"/>
            <a:r>
              <a:rPr lang="de-DE" sz="750" dirty="0"/>
              <a:t>Abbildung 51: http://www.fendt.com/cms2-content/pages/images/55af92dd0237fbd402125d90_1437569758.jpg</a:t>
            </a:r>
          </a:p>
          <a:p>
            <a:pPr algn="l"/>
            <a:r>
              <a:rPr lang="de-DE" sz="750" dirty="0"/>
              <a:t>Abbildung 52: http://mydws-export.jddistrib.moonda.com/var/plain_site/storage/images/media/product-images-teamsite-common-folder/media/images/product/equipment/combines/t_series/r2/features/headers_0071545_204x138_jpg/95771-76-ger-DE/headers_0071545_204x138_jpg1.jpg</a:t>
            </a:r>
          </a:p>
          <a:p>
            <a:pPr algn="l"/>
            <a:r>
              <a:rPr lang="de-DE" sz="750" dirty="0"/>
              <a:t>Abbildung 53: Claas Produktpräsentation 2015</a:t>
            </a:r>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p:txBody>
      </p:sp>
      <p:sp>
        <p:nvSpPr>
          <p:cNvPr id="7" name="Textfeld 6"/>
          <p:cNvSpPr txBox="1"/>
          <p:nvPr/>
        </p:nvSpPr>
        <p:spPr>
          <a:xfrm>
            <a:off x="355305" y="71218"/>
            <a:ext cx="2769558"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Tree>
    <p:extLst>
      <p:ext uri="{BB962C8B-B14F-4D97-AF65-F5344CB8AC3E}">
        <p14:creationId xmlns:p14="http://schemas.microsoft.com/office/powerpoint/2010/main" val="18689274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283742" y="461656"/>
            <a:ext cx="8065128" cy="4590000"/>
          </a:xfrm>
        </p:spPr>
        <p:txBody>
          <a:bodyPr/>
          <a:lstStyle/>
          <a:p>
            <a:pPr algn="l"/>
            <a:r>
              <a:rPr lang="de-DE" sz="750" dirty="0"/>
              <a:t>Abbildung 54: http://media.repro-mayr.de//20/612820.jpg</a:t>
            </a:r>
          </a:p>
          <a:p>
            <a:pPr algn="l"/>
            <a:r>
              <a:rPr lang="de-DE" sz="750" dirty="0"/>
              <a:t>Abbildung 55:</a:t>
            </a:r>
          </a:p>
          <a:p>
            <a:pPr algn="l"/>
            <a:r>
              <a:rPr lang="de-DE" sz="750" dirty="0"/>
              <a:t>https://www.claas.de/blueprint/servlet/resource/image/2214680/inline_s_s/260/145/435d279302c00b92433f208e0cb5b177/Xt/202592.jpg</a:t>
            </a:r>
          </a:p>
          <a:p>
            <a:pPr algn="l"/>
            <a:r>
              <a:rPr lang="de-DE" sz="750" dirty="0"/>
              <a:t>Abbildung 56:https://www.claas.de/blueprint/servlet/resource/blob/2644042/f7e83450aa5bfc6cb6ec68fb709f995d/443605_23-dataRaw.pdf</a:t>
            </a:r>
          </a:p>
          <a:p>
            <a:pPr algn="l"/>
            <a:r>
              <a:rPr lang="de-DE" sz="750" dirty="0"/>
              <a:t>Abbildung 57:https://www.claas.de/blueprint/servlet/resource/blob/2644030/4248ed8cf20c09d331ec7cf823ec09ba/442965_23-dataRaw.pdf</a:t>
            </a:r>
          </a:p>
          <a:p>
            <a:pPr algn="l"/>
            <a:r>
              <a:rPr lang="de-DE" sz="750" dirty="0"/>
              <a:t>Abbildung 58:https://www.claas.de/blueprint/servlet/resource/blob/2644030/4248ed8cf20c09d331ec7cf823ec09ba/442965_23-dataRaw.pdf</a:t>
            </a:r>
          </a:p>
          <a:p>
            <a:pPr algn="l"/>
            <a:r>
              <a:rPr lang="de-DE" sz="750" dirty="0"/>
              <a:t>Abbildung 59:https://www.claas.de/blueprint/servlet/resource/blob/2644030/4248ed8cf20c09d331ec7cf823ec09ba/442965_23-dataRaw.pdf</a:t>
            </a:r>
          </a:p>
          <a:p>
            <a:pPr algn="l"/>
            <a:r>
              <a:rPr lang="de-DE" sz="750" dirty="0"/>
              <a:t>Abbildung 60:</a:t>
            </a:r>
          </a:p>
          <a:p>
            <a:pPr algn="l"/>
            <a:r>
              <a:rPr lang="de-DE" sz="750" dirty="0"/>
              <a:t>https://www.claas.de/blueprint/servlet/resource/image/2605244/inline_m_s/400/225/82b3e47cc0abdc992349a2cc19d1ad78/GJ/445497_27.jpg</a:t>
            </a:r>
          </a:p>
          <a:p>
            <a:pPr algn="l"/>
            <a:r>
              <a:rPr lang="de-DE" sz="750" dirty="0"/>
              <a:t>Abbildung 61:https://encrypted-tbn0.gstatic.com/</a:t>
            </a:r>
            <a:r>
              <a:rPr lang="de-DE" sz="750" dirty="0" err="1"/>
              <a:t>images?q</a:t>
            </a:r>
            <a:r>
              <a:rPr lang="de-DE" sz="750" dirty="0"/>
              <a:t>=tbn:ANd9GcTI5XRgDjlDuqV_rdgTQ7_SNS4QrXnmmmEiIbIuHAYMZwta0QITdzN1uuZ35UxsITH2AgY&amp;usqp=CAU</a:t>
            </a:r>
          </a:p>
          <a:p>
            <a:pPr algn="l"/>
            <a:r>
              <a:rPr lang="de-DE" sz="750" dirty="0"/>
              <a:t>Abbildung 62 http://www.fendt.com/cms2-content/pages/images/55912d880237fb1010574dd0_1435577736.jpg</a:t>
            </a:r>
          </a:p>
          <a:p>
            <a:pPr algn="l"/>
            <a:r>
              <a:rPr lang="de-DE" sz="750" dirty="0"/>
              <a:t>Abbildung 63:http://www.fendt.com/int/de/images/P_powerflow.jpg</a:t>
            </a:r>
          </a:p>
          <a:p>
            <a:pPr algn="l"/>
            <a:r>
              <a:rPr lang="de-DE" sz="750" dirty="0"/>
              <a:t>Abbildung 64:https://www.fendt.com/onlinecatalogue/view?doc=de/geneva-assets/livelink/750324_catalog-2001-c-serie-web-2.pdf</a:t>
            </a:r>
          </a:p>
          <a:p>
            <a:pPr algn="l"/>
            <a:r>
              <a:rPr lang="de-DE" sz="750" dirty="0"/>
              <a:t>Abbildung 65:https://www.fendt.com/pl/geneva-assets/article/72358/65852-fendtc-serie-2001-pl-web.pdf</a:t>
            </a:r>
          </a:p>
          <a:p>
            <a:pPr algn="l"/>
            <a:r>
              <a:rPr lang="de-DE" sz="750" dirty="0"/>
              <a:t>Abbildung 66:https://cnhi-p-001-delivery.sitecorecontenthub.cloud/</a:t>
            </a:r>
            <a:r>
              <a:rPr lang="de-DE" sz="750" dirty="0" err="1"/>
              <a:t>api</a:t>
            </a:r>
            <a:r>
              <a:rPr lang="de-DE" sz="750" dirty="0"/>
              <a:t>/</a:t>
            </a:r>
            <a:r>
              <a:rPr lang="de-DE" sz="750" dirty="0" err="1"/>
              <a:t>public</a:t>
            </a:r>
            <a:r>
              <a:rPr lang="de-DE" sz="750" dirty="0"/>
              <a:t>/</a:t>
            </a:r>
            <a:r>
              <a:rPr lang="de-DE" sz="750" dirty="0" err="1"/>
              <a:t>content</a:t>
            </a:r>
            <a:r>
              <a:rPr lang="de-DE" sz="750" dirty="0"/>
              <a:t>/a521b1dfa6ee426898cfdacc1063a180?v=7421c96c&amp;t=Size1000</a:t>
            </a:r>
          </a:p>
          <a:p>
            <a:pPr algn="l"/>
            <a:r>
              <a:rPr lang="de-DE" sz="750" dirty="0"/>
              <a:t>Abbildung 67:https://www.deere.de/assets/images/region-2/products/combines/combine-headers/600F_series/R4D012326_large.jpg</a:t>
            </a:r>
          </a:p>
          <a:p>
            <a:pPr algn="l"/>
            <a:r>
              <a:rPr lang="de-DE" sz="750" dirty="0"/>
              <a:t>Abbildung 68:https://www.claas.de/blueprint/servlet/resource/blob/2644030/4248ed8cf20c09d331ec7cf823ec09ba/442965_23-dataRaw.pdf</a:t>
            </a:r>
          </a:p>
          <a:p>
            <a:pPr algn="l"/>
            <a:r>
              <a:rPr lang="de-DE" sz="750" dirty="0"/>
              <a:t>Abbildung 69:https://cnhi-p-001-delivery.sitecorecontenthub.cloud/api/public/content/21fd6944f8944b638b2f60fb1e957aae?v=7b82e73d</a:t>
            </a:r>
          </a:p>
          <a:p>
            <a:pPr algn="l"/>
            <a:r>
              <a:rPr lang="de-DE" sz="750" dirty="0"/>
              <a:t>Abbildung 70:https://www.agrarheute.com/traction/news/neue-schneidwerke-fuer-deere-drescher-569885</a:t>
            </a:r>
          </a:p>
          <a:p>
            <a:pPr algn="l"/>
            <a:r>
              <a:rPr lang="de-DE" sz="750" dirty="0"/>
              <a:t>Abbildung 71: https://www.geringhoff.com/medias/IAS-Detail-16x9-DE515Wx515H.jpg?context=bWFzdGVyfHJvb3R8MjcwOTk0M3xpbWFnZS9qcGVnfGhlZS9oZjIvOTE2NDYzODEyNjExMC5qcGd8N2UwYzdiNGZhMWU0MmQzNmJiZDU4ZmExNDMxNTc3MDIzNWRjMGJkNGFjZGVmMWQ2NWI2YmVhZDlmNjcyNGI5Nw</a:t>
            </a:r>
          </a:p>
          <a:p>
            <a:pPr algn="l"/>
            <a:r>
              <a:rPr lang="de-DE" sz="750" dirty="0"/>
              <a:t>Abbildung 72: https://www.agrarheute.com/technik/ackerbautechnik/maehdrusch-nachteile-draper-schneidwerkes-528515</a:t>
            </a:r>
          </a:p>
          <a:p>
            <a:pPr algn="l"/>
            <a:r>
              <a:rPr lang="de-DE" sz="750" dirty="0"/>
              <a:t>Abbildung 73: https://www.deere.de/assets/images/region-2/products/combines/combine-headers/600fd/combine_headers_600fd_overview_r4b001053_large_850a78deb51052ef5d4c4dd783cbc98abeafb1c1.jpg</a:t>
            </a:r>
          </a:p>
          <a:p>
            <a:pPr algn="l"/>
            <a:r>
              <a:rPr lang="de-DE" sz="750" dirty="0"/>
              <a:t>Abbildung 74: http://www.agrarheute.com/sites/default/files/styles/ah_galerie_828x620/public/galerie/5759/52417.jpg</a:t>
            </a:r>
          </a:p>
          <a:p>
            <a:pPr algn="l"/>
            <a:r>
              <a:rPr lang="de-DE" sz="750" dirty="0"/>
              <a:t>Abbildung 75:https://www.claas.de/blueprint/servlet/resource/blob/2644030/4248ed8cf20c09d331ec7cf823ec09ba/442965_23-dataRaw.pdf</a:t>
            </a:r>
          </a:p>
          <a:p>
            <a:pPr algn="l"/>
            <a:r>
              <a:rPr lang="de-DE" sz="750" dirty="0"/>
              <a:t>Abbildung 76:http://www.green-logistics.iff.fraunhofer.de/biologic/equipment/cutting_units/start</a:t>
            </a:r>
          </a:p>
          <a:p>
            <a:pPr algn="l"/>
            <a:r>
              <a:rPr lang="de-DE" sz="750" dirty="0"/>
              <a:t>Abbildung 77: http://www.claas.de/produkte/maehdrescher/vorsatzgeraete-2016/vorsatzgeraete/sunspeed</a:t>
            </a:r>
          </a:p>
          <a:p>
            <a:pPr algn="l"/>
            <a:r>
              <a:rPr lang="de-DE" sz="750" dirty="0"/>
              <a:t>Abbildung 78: http://www.claas.de/blueprint/servlet/blob/645102/fa64256446a81b4bfa493e351e5185e4/248805-dataRaw.pdf</a:t>
            </a:r>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p:txBody>
      </p:sp>
      <p:sp>
        <p:nvSpPr>
          <p:cNvPr id="7" name="Textfeld 6"/>
          <p:cNvSpPr txBox="1"/>
          <p:nvPr/>
        </p:nvSpPr>
        <p:spPr>
          <a:xfrm>
            <a:off x="283742" y="70650"/>
            <a:ext cx="3485175"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Tree>
    <p:extLst>
      <p:ext uri="{BB962C8B-B14F-4D97-AF65-F5344CB8AC3E}">
        <p14:creationId xmlns:p14="http://schemas.microsoft.com/office/powerpoint/2010/main" val="4515843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275791" y="437802"/>
            <a:ext cx="8462691" cy="4590000"/>
          </a:xfrm>
        </p:spPr>
        <p:txBody>
          <a:bodyPr/>
          <a:lstStyle/>
          <a:p>
            <a:pPr algn="l"/>
            <a:r>
              <a:rPr lang="de-DE" sz="750" dirty="0"/>
              <a:t>Abbildung 79:https://www.geringhoff.com/de/Products/Getreideschneidwerke/Harvest-Star-/p/gp_HarvestStar</a:t>
            </a:r>
          </a:p>
          <a:p>
            <a:pPr algn="l"/>
            <a:r>
              <a:rPr lang="de-DE" sz="750" dirty="0"/>
              <a:t>Abbildung 80:</a:t>
            </a:r>
          </a:p>
          <a:p>
            <a:pPr algn="l"/>
            <a:r>
              <a:rPr lang="de-DE" sz="750" dirty="0"/>
              <a:t>https://www.claas.de/blueprint/servlet/resource/image/2216918/inline_l_l/820/460/7805b0e568916e12da591a6df699ab17/Io/332840_27.jpg</a:t>
            </a:r>
          </a:p>
          <a:p>
            <a:pPr algn="l"/>
            <a:r>
              <a:rPr lang="de-DE" sz="750" dirty="0"/>
              <a:t>Abbildung 81: https://khartindustries.com/wp-content/uploads/2022/12/Raptor-stubble.jpg</a:t>
            </a:r>
          </a:p>
          <a:p>
            <a:pPr algn="l"/>
            <a:r>
              <a:rPr lang="de-DE" sz="750" dirty="0"/>
              <a:t>Abbildung 82: https://mediatum.ub.tum.de/image/731515</a:t>
            </a:r>
          </a:p>
          <a:p>
            <a:pPr algn="l"/>
            <a:r>
              <a:rPr lang="de-DE" sz="750" dirty="0"/>
              <a:t>Abbildung 83: https://4.bp.blogspot.com/-4KPVGu9fQWg/UCfkzwM-bwI/AAAAAAAAAEw/UqfOlgiZW_o/s320/P1030830.JPG</a:t>
            </a:r>
          </a:p>
          <a:p>
            <a:pPr algn="l"/>
            <a:r>
              <a:rPr lang="de-DE" sz="750" dirty="0"/>
              <a:t>Abbildung 84: https://www.equipmentsearch.com/uploadedimages/8309/13964385.jpg</a:t>
            </a:r>
          </a:p>
          <a:p>
            <a:pPr algn="l"/>
            <a:r>
              <a:rPr lang="de-DE" sz="750" dirty="0"/>
              <a:t>Abbildung 85: https://www.deere.de/assets/images/combines/combine-headers/bp15/bp15/r4c004428_large_large_1b5e2c6c950be713e7e5c06c8c3973cdc041b59c.jpg</a:t>
            </a:r>
          </a:p>
          <a:p>
            <a:pPr algn="l"/>
            <a:r>
              <a:rPr lang="de-DE" sz="750" dirty="0"/>
              <a:t>Abbildung 86: http://rostselmash.eu/product_item/rsm-161/</a:t>
            </a:r>
          </a:p>
          <a:p>
            <a:pPr algn="l"/>
            <a:r>
              <a:rPr lang="de-DE" sz="750" dirty="0"/>
              <a:t>Abbildung 87:https://fz-agritechnik.de/</a:t>
            </a:r>
            <a:r>
              <a:rPr lang="de-DE" sz="750" dirty="0" err="1"/>
              <a:t>media</a:t>
            </a:r>
            <a:r>
              <a:rPr lang="de-DE" sz="750" dirty="0"/>
              <a:t>/</a:t>
            </a:r>
            <a:r>
              <a:rPr lang="de-DE" sz="750" dirty="0" err="1"/>
              <a:t>images</a:t>
            </a:r>
            <a:r>
              <a:rPr lang="de-DE" sz="750" dirty="0"/>
              <a:t>/</a:t>
            </a:r>
            <a:r>
              <a:rPr lang="de-DE" sz="750" dirty="0" err="1"/>
              <a:t>thumb</a:t>
            </a:r>
            <a:r>
              <a:rPr lang="de-DE" sz="750" dirty="0"/>
              <a:t>/Einzugskette%20Claas%206801090.jpg</a:t>
            </a:r>
          </a:p>
          <a:p>
            <a:pPr algn="l"/>
            <a:r>
              <a:rPr lang="de-DE" sz="750" dirty="0"/>
              <a:t>Abbildung 88: http://www.fendt.com/cms2-content/pages/images/5591304e0237fb1516574dd0_1435578446.jpg</a:t>
            </a:r>
          </a:p>
          <a:p>
            <a:pPr algn="l"/>
            <a:r>
              <a:rPr lang="de-DE" sz="750" dirty="0"/>
              <a:t>Abbildung 89: https://www.landwirt.com/ez/ezdiaartikel/admin/diashow/art_JohnDeere_Maehdrescher_Serie_T/IMG_0379.jpg</a:t>
            </a:r>
          </a:p>
          <a:p>
            <a:pPr algn="l"/>
            <a:r>
              <a:rPr lang="de-DE" sz="750" dirty="0"/>
              <a:t>Abbildung 90: http://agriculture.newholland.com/PublishingImages/2V031_web.jpg</a:t>
            </a:r>
          </a:p>
          <a:p>
            <a:pPr algn="l"/>
            <a:r>
              <a:rPr lang="de-DE" sz="750" dirty="0"/>
              <a:t>Abbildung 91: https://www.fendt.com/onlinecatalogue/view?doc=de/geneva-assets/livelink/750324_catalog-2001-c-serie-web-2.pdf</a:t>
            </a:r>
          </a:p>
          <a:p>
            <a:pPr algn="l"/>
            <a:r>
              <a:rPr lang="de-DE" sz="750" dirty="0"/>
              <a:t>Abbildung 92: https://cnhi-p-001-delivery.sitecorecontenthub.cloud/api/public/content/a521b1dfa6ee426898cfdacc1063a180?v=7421c96c&amp;t=Size1000</a:t>
            </a:r>
          </a:p>
          <a:p>
            <a:pPr algn="l"/>
            <a:r>
              <a:rPr lang="de-DE" sz="750" dirty="0"/>
              <a:t>Abbildung 93: http://www.topagrar.com/imgs/4/4/7/0/7/6/bee87669aef5609f.jpg</a:t>
            </a:r>
          </a:p>
          <a:p>
            <a:pPr algn="l"/>
            <a:r>
              <a:rPr lang="de-DE" sz="750" dirty="0"/>
              <a:t>Abbildung 94: http://www.agrall.cz/upload/1281686812.jpg</a:t>
            </a:r>
          </a:p>
          <a:p>
            <a:pPr algn="l"/>
            <a:r>
              <a:rPr lang="de-DE" sz="750" dirty="0"/>
              <a:t>Abbildung 95: http://www.beredandready.com/wp-content/uploads/AFX-rotor-for-Case-IH-axial-flow-combines.jpg</a:t>
            </a:r>
          </a:p>
          <a:p>
            <a:pPr algn="l"/>
            <a:r>
              <a:rPr lang="de-DE" sz="750" dirty="0"/>
              <a:t>Abbildung 96: http://www.fendt.com/de/13008.asp</a:t>
            </a:r>
          </a:p>
          <a:p>
            <a:pPr algn="l"/>
            <a:r>
              <a:rPr lang="de-DE" sz="750" dirty="0"/>
              <a:t>Abbildung 97: https://rosdok.uni-rostock.de/file/rosdok_disshab_0000000010/rosdok_derivate_0000003396/Bui_Viet_Duc-Dissertation.pdf</a:t>
            </a:r>
          </a:p>
          <a:p>
            <a:pPr algn="l"/>
            <a:r>
              <a:rPr lang="de-DE" sz="750" dirty="0"/>
              <a:t>Abbildung 98: https://flm.profi.de/flm/upload/w_1280,g_Center,q_60/https://www.profi.de/imgs/4/3/c/0/5/c/2_id497914.jpg</a:t>
            </a:r>
          </a:p>
          <a:p>
            <a:pPr algn="l"/>
            <a:r>
              <a:rPr lang="de-DE" sz="750" dirty="0"/>
              <a:t>Abbildung 99: http://agriculture1.newholland.com/eu/de-de/maschinen/produkte/mahdrescher/cx7-und-cx8-tier-4b/einzelheiten/dreschwerk</a:t>
            </a:r>
          </a:p>
          <a:p>
            <a:pPr algn="l"/>
            <a:r>
              <a:rPr lang="de-DE" sz="750" dirty="0"/>
              <a:t>Abbildung 100: https://www.deere.de/assets/images/region-2/products/combines/t-series/t-series-group/T-Series_combine_harvester_massive_separation_area.jpg</a:t>
            </a:r>
          </a:p>
          <a:p>
            <a:pPr algn="l"/>
            <a:r>
              <a:rPr lang="de-DE" sz="750" dirty="0"/>
              <a:t>Abbildung 101:http://www.claas.de/blueprint/servlet/image/861418/inline_m_s/400/225/4a61d0b1ee4f1e7988d9b2d7bb331ec5/BP/118703.jpg</a:t>
            </a:r>
          </a:p>
          <a:p>
            <a:pPr algn="l"/>
            <a:r>
              <a:rPr lang="de-DE" sz="750" dirty="0"/>
              <a:t>Abbildung 102:http://www.claas.de/blueprint/servlet/image/816426/uncropped/800/0/16efc4c534cd9e2f6e18b1b25a87a6cb/XW/105448.jpg</a:t>
            </a:r>
          </a:p>
          <a:p>
            <a:pPr algn="l"/>
            <a:r>
              <a:rPr lang="de-DE" sz="750" dirty="0"/>
              <a:t>Abbildung 103:https://www.claas-gruppe.com/blueprint/servlet/resource/image/2026064/inline_l_m/480/211/1f4458a06fb8dd6b4965926f54994543/cY/2019-07-22_de_de_lexion-5000-pic-2.jpg</a:t>
            </a:r>
          </a:p>
          <a:p>
            <a:pPr algn="l"/>
            <a:r>
              <a:rPr lang="de-DE" sz="750" dirty="0"/>
              <a:t>Abbildung 104:https://www.topagrar.com/technik/news/new-holland-ultraflow-dreschtrommel-mehr-gewicht-geringerer-leistungsbedarf-13384330.html</a:t>
            </a:r>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p>
          <a:p>
            <a:pPr algn="l"/>
            <a:endParaRPr lang="de-DE" sz="750" dirty="0"/>
          </a:p>
          <a:p>
            <a:pPr algn="l"/>
            <a:endParaRPr lang="de-DE" sz="750" dirty="0"/>
          </a:p>
          <a:p>
            <a:pPr algn="l"/>
            <a:endParaRPr lang="de-DE" sz="750" dirty="0"/>
          </a:p>
          <a:p>
            <a:pPr algn="l"/>
            <a:endParaRPr lang="de-DE" sz="750" dirty="0"/>
          </a:p>
        </p:txBody>
      </p:sp>
      <p:sp>
        <p:nvSpPr>
          <p:cNvPr id="9" name="Textfeld 8"/>
          <p:cNvSpPr txBox="1"/>
          <p:nvPr/>
        </p:nvSpPr>
        <p:spPr>
          <a:xfrm>
            <a:off x="148570" y="60259"/>
            <a:ext cx="3334101"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Tree>
    <p:extLst>
      <p:ext uri="{BB962C8B-B14F-4D97-AF65-F5344CB8AC3E}">
        <p14:creationId xmlns:p14="http://schemas.microsoft.com/office/powerpoint/2010/main" val="25719121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413468" y="540000"/>
            <a:ext cx="8158038" cy="4590000"/>
          </a:xfrm>
        </p:spPr>
        <p:txBody>
          <a:bodyPr/>
          <a:lstStyle/>
          <a:p>
            <a:pPr algn="l"/>
            <a:r>
              <a:rPr lang="de-DE" sz="750" dirty="0">
                <a:latin typeface="+mj-lt"/>
              </a:rPr>
              <a:t>Abbildung 105:https://www.facebook.com/NewHollandDeutschland/videos/ultra-flow-dreschtrommel/375549403321669/</a:t>
            </a:r>
          </a:p>
          <a:p>
            <a:pPr algn="l"/>
            <a:r>
              <a:rPr lang="de-DE" sz="750" dirty="0">
                <a:latin typeface="+mj-lt"/>
              </a:rPr>
              <a:t>Abbildung 106:http://www.claas.de/blueprint/servlet/image/816462/inline_l_l/820/460/19dd3298c7094b24f6aca0883a004565/bX/102992.jpg</a:t>
            </a:r>
          </a:p>
          <a:p>
            <a:pPr algn="l"/>
            <a:r>
              <a:rPr lang="de-DE" sz="750" dirty="0">
                <a:latin typeface="+mj-lt"/>
              </a:rPr>
              <a:t>Abbildung 107:http://www.kaufmann-landtechnik.at/joomla15/images/stories/ab10_11227_564x250_jpgpropertydatalangde_de.jpg</a:t>
            </a:r>
          </a:p>
          <a:p>
            <a:pPr algn="l"/>
            <a:r>
              <a:rPr lang="de-DE" sz="750" dirty="0">
                <a:latin typeface="+mj-lt"/>
              </a:rPr>
              <a:t>Abbildung 108:Claas Produktpräsentation 2015</a:t>
            </a:r>
          </a:p>
          <a:p>
            <a:pPr algn="l"/>
            <a:r>
              <a:rPr lang="de-DE" sz="750" dirty="0">
                <a:latin typeface="+mj-lt"/>
              </a:rPr>
              <a:t>Abbildung 109:http://www.agritek.fi/files/agritek/CX7_8/CX_15_G_OptiSpeedB.jpg</a:t>
            </a:r>
          </a:p>
          <a:p>
            <a:pPr algn="l"/>
            <a:r>
              <a:rPr lang="de-DE" sz="750" dirty="0">
                <a:latin typeface="+mj-lt"/>
              </a:rPr>
              <a:t>Abbildung 110:https://cnhi-p-001-delivery.sitecorecontenthub.cloud/</a:t>
            </a:r>
            <a:r>
              <a:rPr lang="de-DE" sz="750" dirty="0" err="1">
                <a:latin typeface="+mj-lt"/>
              </a:rPr>
              <a:t>api</a:t>
            </a:r>
            <a:r>
              <a:rPr lang="de-DE" sz="750" dirty="0">
                <a:latin typeface="+mj-lt"/>
              </a:rPr>
              <a:t>/</a:t>
            </a:r>
            <a:r>
              <a:rPr lang="de-DE" sz="750" dirty="0" err="1">
                <a:latin typeface="+mj-lt"/>
              </a:rPr>
              <a:t>public</a:t>
            </a:r>
            <a:r>
              <a:rPr lang="de-DE" sz="750" dirty="0">
                <a:latin typeface="+mj-lt"/>
              </a:rPr>
              <a:t>/</a:t>
            </a:r>
            <a:r>
              <a:rPr lang="de-DE" sz="750" dirty="0" err="1">
                <a:latin typeface="+mj-lt"/>
              </a:rPr>
              <a:t>content</a:t>
            </a:r>
            <a:r>
              <a:rPr lang="de-DE" sz="750" dirty="0">
                <a:latin typeface="+mj-lt"/>
              </a:rPr>
              <a:t>/a95ffc89df6b43c288966ce8a2fb787d?v=f364abe6</a:t>
            </a:r>
          </a:p>
          <a:p>
            <a:pPr algn="l"/>
            <a:r>
              <a:rPr lang="de-DE" sz="750" dirty="0">
                <a:latin typeface="+mj-lt"/>
              </a:rPr>
              <a:t>Abbildung 111: https://www.agrarheute.com/sites/agrarheute.com/files/styles/lightbox/public/2019-07/360755_25.jpg</a:t>
            </a:r>
          </a:p>
          <a:p>
            <a:pPr algn="l"/>
            <a:r>
              <a:rPr lang="de-DE" sz="750" dirty="0">
                <a:latin typeface="+mj-lt"/>
              </a:rPr>
              <a:t>Abbildung 112:</a:t>
            </a:r>
            <a:r>
              <a:rPr lang="de-DE" sz="750" dirty="0">
                <a:latin typeface="+mj-lt"/>
                <a:ea typeface="Times New Roman" panose="02020603050405020304" pitchFamily="18" charset="0"/>
                <a:cs typeface="Times New Roman" panose="02020603050405020304" pitchFamily="18" charset="0"/>
              </a:rPr>
              <a:t> https://www.fendt.com/de/images/603f3b4591f72110cb16187a_1614775371_web_de-DE.png</a:t>
            </a:r>
          </a:p>
          <a:p>
            <a:pPr algn="l"/>
            <a:r>
              <a:rPr lang="de-DE" sz="750" dirty="0">
                <a:latin typeface="+mj-lt"/>
                <a:cs typeface="Times New Roman" panose="02020603050405020304" pitchFamily="18" charset="0"/>
              </a:rPr>
              <a:t>Abbildung 113: </a:t>
            </a:r>
            <a:r>
              <a:rPr lang="de-DE" sz="750" dirty="0">
                <a:latin typeface="+mj-lt"/>
                <a:ea typeface="Times New Roman" panose="02020603050405020304" pitchFamily="18" charset="0"/>
                <a:cs typeface="Times New Roman" panose="02020603050405020304" pitchFamily="18" charset="0"/>
              </a:rPr>
              <a:t>https://www.fendt.com/de/geneva-assets/livelink/65958-fendtl-serie-2001-de-v2.pdf</a:t>
            </a:r>
          </a:p>
          <a:p>
            <a:pPr algn="l"/>
            <a:r>
              <a:rPr lang="de-DE" sz="750" dirty="0">
                <a:latin typeface="+mj-lt"/>
                <a:ea typeface="Times New Roman" panose="02020603050405020304" pitchFamily="18" charset="0"/>
                <a:cs typeface="Times New Roman" panose="02020603050405020304" pitchFamily="18" charset="0"/>
              </a:rPr>
              <a:t>Abbildung 114: https://www.claas.de/blueprint/servlet/resource/image/2295918/inline_s_m/260/260/b172dc26ada1ca75dfa1add7d4a609bd/og/pic1.jpg</a:t>
            </a:r>
          </a:p>
          <a:p>
            <a:pPr algn="l"/>
            <a:r>
              <a:rPr lang="de-DE" sz="750" dirty="0">
                <a:latin typeface="+mj-lt"/>
                <a:ea typeface="Times New Roman" panose="02020603050405020304" pitchFamily="18" charset="0"/>
                <a:cs typeface="Times New Roman" panose="02020603050405020304" pitchFamily="18" charset="0"/>
              </a:rPr>
              <a:t>Abbildung 115: </a:t>
            </a:r>
            <a:r>
              <a:rPr lang="de-DE" sz="750" dirty="0">
                <a:latin typeface="+mj-lt"/>
              </a:rPr>
              <a:t>https://specs.lectura.de/models/renamed/detail_max/mahdrescher-crop-tiger-30-terra-trac-claas.jpg</a:t>
            </a:r>
          </a:p>
          <a:p>
            <a:pPr algn="l"/>
            <a:r>
              <a:rPr lang="de-DE" sz="750" dirty="0">
                <a:latin typeface="+mj-lt"/>
              </a:rPr>
              <a:t>Abbildung 116:https://www.deere.de/assets/images/region-2/products/combines/s-series/s790_tracks_transparent_large_b430e3766a74c27725c49babc53f53d39ecbd667.jpg</a:t>
            </a:r>
          </a:p>
          <a:p>
            <a:pPr algn="l"/>
            <a:r>
              <a:rPr lang="de-DE" sz="750" dirty="0">
                <a:latin typeface="+mj-lt"/>
                <a:ea typeface="Times New Roman" panose="02020603050405020304" pitchFamily="18" charset="0"/>
                <a:cs typeface="Times New Roman" panose="02020603050405020304" pitchFamily="18" charset="0"/>
              </a:rPr>
              <a:t>Abbildung 117: </a:t>
            </a:r>
            <a:r>
              <a:rPr lang="de-DE" sz="750" dirty="0">
                <a:latin typeface="+mj-lt"/>
              </a:rPr>
              <a:t>http://www.deere.de/de_DE/products/equipment/combines/s_series/s_series.page</a:t>
            </a:r>
          </a:p>
          <a:p>
            <a:pPr algn="l"/>
            <a:r>
              <a:rPr lang="de-DE" sz="750" dirty="0">
                <a:latin typeface="+mj-lt"/>
                <a:ea typeface="Times New Roman" panose="02020603050405020304" pitchFamily="18" charset="0"/>
                <a:cs typeface="Times New Roman" panose="02020603050405020304" pitchFamily="18" charset="0"/>
              </a:rPr>
              <a:t>Abbildung 118:https://assets.cnhindustrial.com/</a:t>
            </a:r>
            <a:r>
              <a:rPr lang="de-DE" sz="750" dirty="0" err="1">
                <a:latin typeface="+mj-lt"/>
                <a:ea typeface="Times New Roman" panose="02020603050405020304" pitchFamily="18" charset="0"/>
                <a:cs typeface="Times New Roman" panose="02020603050405020304" pitchFamily="18" charset="0"/>
              </a:rPr>
              <a:t>nhag</a:t>
            </a:r>
            <a:r>
              <a:rPr lang="de-DE" sz="750" dirty="0">
                <a:latin typeface="+mj-lt"/>
                <a:ea typeface="Times New Roman" panose="02020603050405020304" pitchFamily="18" charset="0"/>
                <a:cs typeface="Times New Roman" panose="02020603050405020304" pitchFamily="18" charset="0"/>
              </a:rPr>
              <a:t>/</a:t>
            </a:r>
            <a:r>
              <a:rPr lang="de-DE" sz="750" dirty="0" err="1">
                <a:latin typeface="+mj-lt"/>
                <a:ea typeface="Times New Roman" panose="02020603050405020304" pitchFamily="18" charset="0"/>
                <a:cs typeface="Times New Roman" panose="02020603050405020304" pitchFamily="18" charset="0"/>
              </a:rPr>
              <a:t>africa</a:t>
            </a:r>
            <a:r>
              <a:rPr lang="de-DE" sz="750" dirty="0">
                <a:latin typeface="+mj-lt"/>
                <a:ea typeface="Times New Roman" panose="02020603050405020304" pitchFamily="18" charset="0"/>
                <a:cs typeface="Times New Roman" panose="02020603050405020304" pitchFamily="18" charset="0"/>
              </a:rPr>
              <a:t>/</a:t>
            </a:r>
            <a:r>
              <a:rPr lang="de-DE" sz="750" dirty="0" err="1">
                <a:latin typeface="+mj-lt"/>
                <a:ea typeface="Times New Roman" panose="02020603050405020304" pitchFamily="18" charset="0"/>
                <a:cs typeface="Times New Roman" panose="02020603050405020304" pitchFamily="18" charset="0"/>
              </a:rPr>
              <a:t>fr</a:t>
            </a:r>
            <a:r>
              <a:rPr lang="de-DE" sz="750" dirty="0">
                <a:latin typeface="+mj-lt"/>
                <a:ea typeface="Times New Roman" panose="02020603050405020304" pitchFamily="18" charset="0"/>
                <a:cs typeface="Times New Roman" panose="02020603050405020304" pitchFamily="18" charset="0"/>
              </a:rPr>
              <a:t>/</a:t>
            </a:r>
            <a:r>
              <a:rPr lang="de-DE" sz="750" dirty="0" err="1">
                <a:latin typeface="+mj-lt"/>
                <a:ea typeface="Times New Roman" panose="02020603050405020304" pitchFamily="18" charset="0"/>
                <a:cs typeface="Times New Roman" panose="02020603050405020304" pitchFamily="18" charset="0"/>
              </a:rPr>
              <a:t>assets</a:t>
            </a:r>
            <a:r>
              <a:rPr lang="de-DE" sz="750" dirty="0">
                <a:latin typeface="+mj-lt"/>
                <a:ea typeface="Times New Roman" panose="02020603050405020304" pitchFamily="18" charset="0"/>
                <a:cs typeface="Times New Roman" panose="02020603050405020304" pitchFamily="18" charset="0"/>
              </a:rPr>
              <a:t>/</a:t>
            </a:r>
            <a:r>
              <a:rPr lang="de-DE" sz="750" dirty="0" err="1">
                <a:latin typeface="+mj-lt"/>
                <a:ea typeface="Times New Roman" panose="02020603050405020304" pitchFamily="18" charset="0"/>
                <a:cs typeface="Times New Roman" panose="02020603050405020304" pitchFamily="18" charset="0"/>
              </a:rPr>
              <a:t>pdf</a:t>
            </a:r>
            <a:r>
              <a:rPr lang="de-DE" sz="750" dirty="0">
                <a:latin typeface="+mj-lt"/>
                <a:ea typeface="Times New Roman" panose="02020603050405020304" pitchFamily="18" charset="0"/>
                <a:cs typeface="Times New Roman" panose="02020603050405020304" pitchFamily="18" charset="0"/>
              </a:rPr>
              <a:t>/</a:t>
            </a:r>
            <a:r>
              <a:rPr lang="de-DE" sz="750" dirty="0" err="1">
                <a:latin typeface="+mj-lt"/>
                <a:ea typeface="Times New Roman" panose="02020603050405020304" pitchFamily="18" charset="0"/>
                <a:cs typeface="Times New Roman" panose="02020603050405020304" pitchFamily="18" charset="0"/>
              </a:rPr>
              <a:t>combine</a:t>
            </a:r>
            <a:r>
              <a:rPr lang="de-DE" sz="750" dirty="0">
                <a:latin typeface="+mj-lt"/>
                <a:ea typeface="Times New Roman" panose="02020603050405020304" pitchFamily="18" charset="0"/>
                <a:cs typeface="Times New Roman" panose="02020603050405020304" pitchFamily="18" charset="0"/>
              </a:rPr>
              <a:t>/cr-brochure-africa-en.pdf</a:t>
            </a:r>
          </a:p>
          <a:p>
            <a:pPr algn="l"/>
            <a:r>
              <a:rPr lang="de-DE" sz="750" dirty="0">
                <a:latin typeface="+mj-lt"/>
                <a:ea typeface="Times New Roman" panose="02020603050405020304" pitchFamily="18" charset="0"/>
                <a:cs typeface="Times New Roman" panose="02020603050405020304" pitchFamily="18" charset="0"/>
              </a:rPr>
              <a:t>Abbildung 119:</a:t>
            </a:r>
            <a:r>
              <a:rPr lang="de-DE" sz="750" dirty="0">
                <a:latin typeface="+mj-lt"/>
              </a:rPr>
              <a:t> https://www.topagrar.com/technik/news/new-holland-gewinnt-mit-doppel-axialrotor-maehdrescher-cr-goldmedaille-der-agritechnica-2023-b-13488929.html#1</a:t>
            </a:r>
          </a:p>
          <a:p>
            <a:pPr algn="l"/>
            <a:r>
              <a:rPr lang="de-DE" sz="750" dirty="0">
                <a:latin typeface="+mj-lt"/>
                <a:ea typeface="Times New Roman" panose="02020603050405020304" pitchFamily="18" charset="0"/>
                <a:cs typeface="Times New Roman" panose="02020603050405020304" pitchFamily="18" charset="0"/>
              </a:rPr>
              <a:t>Abbildung 120:</a:t>
            </a:r>
            <a:r>
              <a:rPr lang="de-DE" sz="750" dirty="0">
                <a:latin typeface="+mj-lt"/>
              </a:rPr>
              <a:t>FH Bingen</a:t>
            </a:r>
          </a:p>
          <a:p>
            <a:pPr algn="l"/>
            <a:r>
              <a:rPr lang="de-DE" sz="750" dirty="0">
                <a:latin typeface="+mj-lt"/>
                <a:ea typeface="Times New Roman" panose="02020603050405020304" pitchFamily="18" charset="0"/>
                <a:cs typeface="Times New Roman" panose="02020603050405020304" pitchFamily="18" charset="0"/>
              </a:rPr>
              <a:t>Abbildung 121: </a:t>
            </a:r>
            <a:r>
              <a:rPr lang="de-DE" sz="750" dirty="0">
                <a:latin typeface="+mj-lt"/>
              </a:rPr>
              <a:t>http://www.agri-broker.de/schwaden_und_pressen.html</a:t>
            </a:r>
          </a:p>
          <a:p>
            <a:pPr algn="l"/>
            <a:r>
              <a:rPr lang="de-DE" sz="750" dirty="0">
                <a:latin typeface="+mj-lt"/>
              </a:rPr>
              <a:t>Abbildung 122: http://www.topagrar.com/imgs/3/8/5/2/7/7/Bildschirmfoto_2013-03-06_um_11.26.41-17954a814af96e61.jpg</a:t>
            </a:r>
          </a:p>
          <a:p>
            <a:pPr algn="l"/>
            <a:r>
              <a:rPr lang="de-DE" sz="750" dirty="0">
                <a:latin typeface="+mj-lt"/>
              </a:rPr>
              <a:t>Abbildung 123: http://www.bs-wiki.de/mediawiki/images/Gebl%C3%A4se.jpg</a:t>
            </a:r>
          </a:p>
          <a:p>
            <a:pPr algn="l"/>
            <a:r>
              <a:rPr lang="de-DE" sz="750" dirty="0">
                <a:latin typeface="+mj-lt"/>
              </a:rPr>
              <a:t>Abbildung 124: Claas Produktpräsentation 2015</a:t>
            </a:r>
          </a:p>
          <a:p>
            <a:pPr algn="l"/>
            <a:r>
              <a:rPr lang="de-DE" sz="750" dirty="0">
                <a:latin typeface="+mj-lt"/>
              </a:rPr>
              <a:t>Abbildung 125: https://cnhi-p-001-delivery.sitecorecontenthub.cloud/api/public/content/0b573509bd0142e3890e06b6db0655d2?v=06ae791f</a:t>
            </a:r>
          </a:p>
          <a:p>
            <a:pPr algn="l"/>
            <a:r>
              <a:rPr lang="de-DE" sz="750" dirty="0">
                <a:latin typeface="+mj-lt"/>
              </a:rPr>
              <a:t>Abbildung 126: https://www.agrarheute.com/sites/agrarheute.com/files/styles/ah_bildergalerie_standalone_5x4/public/thumbnails/image/claas_tucano_560_0.jpg</a:t>
            </a:r>
          </a:p>
          <a:p>
            <a:pPr algn="l"/>
            <a:r>
              <a:rPr lang="de-DE" sz="750" dirty="0">
                <a:latin typeface="+mj-lt"/>
              </a:rPr>
              <a:t>Abbildung 127: https://www.deere.de/assets/publications/index.html?id=375eb128#18</a:t>
            </a:r>
          </a:p>
          <a:p>
            <a:pPr algn="l"/>
            <a:r>
              <a:rPr lang="de-DE" sz="750" dirty="0">
                <a:latin typeface="+mj-lt"/>
              </a:rPr>
              <a:t>Abbildung 128: http://rostselmash.eu/product_item/rsm-161/</a:t>
            </a:r>
          </a:p>
          <a:p>
            <a:pPr algn="l"/>
            <a:r>
              <a:rPr lang="de-DE" sz="750" dirty="0">
                <a:latin typeface="+mj-lt"/>
              </a:rPr>
              <a:t>Abbildung 129: http://www.fendt.com/de/13947.asp</a:t>
            </a:r>
          </a:p>
          <a:p>
            <a:pPr algn="l"/>
            <a:r>
              <a:rPr lang="de-DE" sz="750" dirty="0">
                <a:latin typeface="+mj-lt"/>
              </a:rPr>
              <a:t>Abbildung 130: https://www.landwirt.com/ez/ezdiaartikel/admin/diashow/art_JohnDeere_Maehdrescher_Serie_T/IMG_0365.jpg</a:t>
            </a:r>
          </a:p>
          <a:p>
            <a:pPr algn="l"/>
            <a:r>
              <a:rPr lang="de-DE" sz="750" dirty="0">
                <a:latin typeface="+mj-lt"/>
              </a:rPr>
              <a:t>Abbildung 131: https://fendt.com/de/images/6477532ceb678c1132262401_1685541676_web_de-DE.webp</a:t>
            </a:r>
          </a:p>
          <a:p>
            <a:pPr algn="l"/>
            <a:endParaRPr lang="de-DE" sz="750" dirty="0">
              <a:latin typeface="+mj-lt"/>
            </a:endParaRPr>
          </a:p>
          <a:p>
            <a:pPr algn="l"/>
            <a:endParaRPr lang="de-DE" sz="750" dirty="0">
              <a:solidFill>
                <a:srgbClr val="0563C1"/>
              </a:solidFill>
              <a:latin typeface="Arial" panose="020B0604020202020204" pitchFamily="34" charset="0"/>
              <a:ea typeface="Times New Roman" panose="02020603050405020304" pitchFamily="18" charset="0"/>
              <a:cs typeface="Times New Roman" panose="02020603050405020304" pitchFamily="18" charset="0"/>
            </a:endParaRPr>
          </a:p>
          <a:p>
            <a:pPr algn="l"/>
            <a:endParaRPr lang="de-DE" sz="750" dirty="0">
              <a:solidFill>
                <a:srgbClr val="0563C1"/>
              </a:solidFill>
              <a:latin typeface="Arial" panose="020B0604020202020204" pitchFamily="34" charset="0"/>
              <a:ea typeface="Times New Roman" panose="02020603050405020304" pitchFamily="18" charset="0"/>
              <a:cs typeface="Times New Roman" panose="02020603050405020304" pitchFamily="18" charset="0"/>
            </a:endParaRPr>
          </a:p>
          <a:p>
            <a:pPr algn="l"/>
            <a:endParaRPr lang="de-DE" sz="750" dirty="0">
              <a:latin typeface="+mj-lt"/>
            </a:endParaRPr>
          </a:p>
          <a:p>
            <a:pPr algn="l"/>
            <a:endParaRPr lang="de-DE" sz="750" dirty="0"/>
          </a:p>
          <a:p>
            <a:pPr algn="l"/>
            <a:endParaRPr lang="de-DE" sz="750" dirty="0"/>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p>
          <a:p>
            <a:pPr algn="l"/>
            <a:endParaRPr lang="de-DE" sz="750" dirty="0"/>
          </a:p>
          <a:p>
            <a:pPr algn="l"/>
            <a:endParaRPr lang="de-DE" sz="750" dirty="0"/>
          </a:p>
          <a:p>
            <a:pPr algn="l"/>
            <a:endParaRPr lang="de-DE" sz="750" dirty="0"/>
          </a:p>
          <a:p>
            <a:pPr algn="l"/>
            <a:endParaRPr lang="de-DE" sz="750" dirty="0"/>
          </a:p>
        </p:txBody>
      </p:sp>
      <p:sp>
        <p:nvSpPr>
          <p:cNvPr id="8" name="Textfeld 7"/>
          <p:cNvSpPr txBox="1"/>
          <p:nvPr/>
        </p:nvSpPr>
        <p:spPr>
          <a:xfrm>
            <a:off x="267840" y="118926"/>
            <a:ext cx="2721850"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Tree>
    <p:extLst>
      <p:ext uri="{BB962C8B-B14F-4D97-AF65-F5344CB8AC3E}">
        <p14:creationId xmlns:p14="http://schemas.microsoft.com/office/powerpoint/2010/main" val="2047702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6D39AAD-CFFF-8C53-D894-16B8209114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 t="51111" r="680" b="1111"/>
          <a:stretch/>
        </p:blipFill>
        <p:spPr bwMode="auto">
          <a:xfrm>
            <a:off x="834575" y="1731092"/>
            <a:ext cx="7337297" cy="275835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20850" y="43891"/>
            <a:ext cx="6118762" cy="347354"/>
          </a:xfrm>
        </p:spPr>
        <p:txBody>
          <a:bodyPr/>
          <a:lstStyle/>
          <a:p>
            <a:pPr algn="l"/>
            <a:r>
              <a:rPr lang="de-DE" sz="1600" b="1" dirty="0">
                <a:latin typeface="Arial" panose="020B0604020202020204" pitchFamily="34" charset="0"/>
                <a:cs typeface="Arial" panose="020B0604020202020204" pitchFamily="34" charset="0"/>
              </a:rPr>
              <a:t>Aufbau eines Mähdreschers - Reinigungssystem</a:t>
            </a:r>
          </a:p>
        </p:txBody>
      </p:sp>
      <p:sp>
        <p:nvSpPr>
          <p:cNvPr id="3" name="Textfeld 2"/>
          <p:cNvSpPr txBox="1"/>
          <p:nvPr/>
        </p:nvSpPr>
        <p:spPr>
          <a:xfrm>
            <a:off x="278000" y="505512"/>
            <a:ext cx="2296633" cy="369332"/>
          </a:xfrm>
          <a:prstGeom prst="rect">
            <a:avLst/>
          </a:prstGeom>
          <a:noFill/>
        </p:spPr>
        <p:txBody>
          <a:bodyPr wrap="square" rtlCol="0">
            <a:spAutoFit/>
          </a:bodyPr>
          <a:lstStyle/>
          <a:p>
            <a:r>
              <a:rPr lang="de-DE" dirty="0" err="1"/>
              <a:t>Überkehr</a:t>
            </a:r>
            <a:r>
              <a:rPr lang="de-DE" dirty="0"/>
              <a:t>:</a:t>
            </a:r>
          </a:p>
        </p:txBody>
      </p:sp>
      <p:sp>
        <p:nvSpPr>
          <p:cNvPr id="6" name="Textfeld 5"/>
          <p:cNvSpPr txBox="1"/>
          <p:nvPr/>
        </p:nvSpPr>
        <p:spPr>
          <a:xfrm>
            <a:off x="1808350" y="545597"/>
            <a:ext cx="5775627" cy="900246"/>
          </a:xfrm>
          <a:prstGeom prst="rect">
            <a:avLst/>
          </a:prstGeom>
          <a:noFill/>
        </p:spPr>
        <p:txBody>
          <a:bodyPr wrap="square" rtlCol="0">
            <a:spAutoFit/>
          </a:bodyPr>
          <a:lstStyle/>
          <a:p>
            <a:pPr marL="214313" indent="-214313">
              <a:buClr>
                <a:srgbClr val="92D050"/>
              </a:buClr>
              <a:buFont typeface="Wingdings" panose="05000000000000000000" pitchFamily="2" charset="2"/>
              <a:buChar char="Ø"/>
            </a:pPr>
            <a:r>
              <a:rPr lang="de-DE" sz="1050" dirty="0" err="1"/>
              <a:t>Unausgedroschene</a:t>
            </a:r>
            <a:r>
              <a:rPr lang="de-DE" sz="1050" dirty="0"/>
              <a:t> Ähren werden über die </a:t>
            </a:r>
            <a:r>
              <a:rPr lang="de-DE" sz="1050" dirty="0" err="1"/>
              <a:t>Überkehr</a:t>
            </a:r>
            <a:r>
              <a:rPr lang="de-DE" sz="1050" dirty="0"/>
              <a:t> dem Dreschwerk erneut zugeführt</a:t>
            </a:r>
          </a:p>
          <a:p>
            <a:pPr marL="214313" indent="-214313">
              <a:buClr>
                <a:srgbClr val="92D050"/>
              </a:buClr>
              <a:buFont typeface="Wingdings" panose="05000000000000000000" pitchFamily="2" charset="2"/>
              <a:buChar char="Ø"/>
            </a:pPr>
            <a:r>
              <a:rPr lang="de-DE" sz="1050" dirty="0"/>
              <a:t>Material, was nicht durch das Untersieb bzw. im vorderen Teil des Obersiebs gereinigt werden kann, fällt in die </a:t>
            </a:r>
            <a:r>
              <a:rPr lang="de-DE" sz="1050" dirty="0" err="1"/>
              <a:t>Überkehr</a:t>
            </a:r>
            <a:endParaRPr lang="de-DE" sz="1050" dirty="0"/>
          </a:p>
          <a:p>
            <a:pPr marL="214313" indent="-214313">
              <a:buClr>
                <a:srgbClr val="92D050"/>
              </a:buClr>
              <a:buFont typeface="Wingdings" panose="05000000000000000000" pitchFamily="2" charset="2"/>
              <a:buChar char="Ø"/>
            </a:pPr>
            <a:r>
              <a:rPr lang="de-DE" sz="1050" dirty="0"/>
              <a:t>Es durchläuft dann den Dreschvorgang noch einmal </a:t>
            </a:r>
          </a:p>
          <a:p>
            <a:pPr marL="214313" indent="-214313">
              <a:buClr>
                <a:srgbClr val="92D050"/>
              </a:buClr>
              <a:buFont typeface="Wingdings" panose="05000000000000000000" pitchFamily="2" charset="2"/>
              <a:buChar char="Ø"/>
            </a:pPr>
            <a:r>
              <a:rPr lang="de-DE" sz="1050" dirty="0"/>
              <a:t>Die Menge kann durch ein Fenster in der Kabine überwacht werden</a:t>
            </a:r>
          </a:p>
        </p:txBody>
      </p:sp>
      <p:sp>
        <p:nvSpPr>
          <p:cNvPr id="9" name="Ellipse 8"/>
          <p:cNvSpPr/>
          <p:nvPr/>
        </p:nvSpPr>
        <p:spPr bwMode="auto">
          <a:xfrm rot="1825927">
            <a:off x="2677785" y="2867204"/>
            <a:ext cx="2227856" cy="757263"/>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defTabSz="685800" eaLnBrk="1" hangingPunct="1"/>
            <a:endParaRPr lang="de-DE" sz="3300">
              <a:solidFill>
                <a:schemeClr val="bg2"/>
              </a:solidFill>
              <a:latin typeface="Arial" pitchFamily="34" charset="0"/>
            </a:endParaRPr>
          </a:p>
        </p:txBody>
      </p:sp>
    </p:spTree>
    <p:extLst>
      <p:ext uri="{BB962C8B-B14F-4D97-AF65-F5344CB8AC3E}">
        <p14:creationId xmlns:p14="http://schemas.microsoft.com/office/powerpoint/2010/main" val="206736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341906" y="540000"/>
            <a:ext cx="7324856" cy="4590000"/>
          </a:xfrm>
        </p:spPr>
        <p:txBody>
          <a:bodyPr/>
          <a:lstStyle/>
          <a:p>
            <a:pPr algn="l"/>
            <a:r>
              <a:rPr lang="de-DE" sz="750" dirty="0"/>
              <a:t>Abbildung 132:https://www.fendt.com/de/images/64775319ec7d302a473b5364_1685541658_web_de-DE.webp</a:t>
            </a:r>
          </a:p>
          <a:p>
            <a:pPr algn="l"/>
            <a:r>
              <a:rPr lang="de-DE" sz="750" dirty="0"/>
              <a:t>Abbildung 133: Claas Produktpräsentation 2015</a:t>
            </a:r>
          </a:p>
          <a:p>
            <a:pPr algn="l"/>
            <a:r>
              <a:rPr lang="de-DE" sz="750" dirty="0"/>
              <a:t>Abbildung 134: https://www.fendt.com/de/images/64775355ec7d302a473b5365_1685541717_web_de-DE.webp</a:t>
            </a:r>
          </a:p>
          <a:p>
            <a:pPr algn="l"/>
            <a:r>
              <a:rPr lang="de-DE" sz="750" dirty="0"/>
              <a:t>Abbildung 135: https://www.deere.de/assets/publications/index.html?id=f56ba8f8#78</a:t>
            </a:r>
          </a:p>
          <a:p>
            <a:pPr algn="l"/>
            <a:r>
              <a:rPr lang="de-DE" sz="750" dirty="0"/>
              <a:t>Abbildung 136: https://www.deere.de/assets/publications/index.html?id=f56ba8f8#78</a:t>
            </a:r>
          </a:p>
          <a:p>
            <a:pPr algn="l"/>
            <a:r>
              <a:rPr lang="de-DE" sz="750" dirty="0"/>
              <a:t>Abbildung 137: http://www.claas.de/blueprint/servlet/image/861654/uncropped/800/0/65b0599c875103a79b335ae7d92814ad/yi/246311.jpg</a:t>
            </a:r>
          </a:p>
          <a:p>
            <a:pPr algn="l"/>
            <a:r>
              <a:rPr lang="de-DE" sz="750" dirty="0"/>
              <a:t>Abbildung 138: https://www.deutz-fahr.com/piuma/0_0_80:auto:webp,jpg,png/https://www.deutz-fahr.com/media/gestione_paglia.jpg.nopiuma</a:t>
            </a:r>
          </a:p>
          <a:p>
            <a:pPr algn="l"/>
            <a:r>
              <a:rPr lang="de-DE" sz="750" dirty="0"/>
              <a:t>Abbildung 139: http://agriculture1.newholland.com/eu/de-de/maschinen/produkte/mahdrescher/cx7-und-cx8-tier-4b/einzelheiten/stroh-und-spreumanagement</a:t>
            </a:r>
          </a:p>
          <a:p>
            <a:pPr algn="l"/>
            <a:r>
              <a:rPr lang="de-DE" sz="750" dirty="0"/>
              <a:t>Abbildung 140: https://cnhi-p-001-delivery.sitecorecontenthub.cloud/api/public/content/bbec622224c441c6bbe7e9edbe6726ce?v=dfdc5484</a:t>
            </a:r>
          </a:p>
          <a:p>
            <a:pPr algn="l"/>
            <a:r>
              <a:rPr lang="de-DE" sz="750" dirty="0"/>
              <a:t>Abbildung 141: Claas Produktpräsentation 2015</a:t>
            </a:r>
          </a:p>
          <a:p>
            <a:pPr algn="l"/>
            <a:r>
              <a:rPr lang="de-DE" sz="750" dirty="0"/>
              <a:t>Abbildung 142: https://www.claas.de/blueprint/servlet/resource/blob/2721836/51e0343177c462333f861d690f105a90/475381_23-dataRaw.pdf</a:t>
            </a:r>
          </a:p>
          <a:p>
            <a:pPr algn="l"/>
            <a:r>
              <a:rPr lang="de-DE" sz="750" dirty="0"/>
              <a:t>Abbildung 143: https://www.claas.de/blueprint/servlet/resource/blob/2644040/59a08caa5f63934b047b212c5cb475dd/443589_23-dataRaw.pdf</a:t>
            </a:r>
          </a:p>
          <a:p>
            <a:pPr algn="l"/>
            <a:r>
              <a:rPr lang="de-DE" sz="750" dirty="0"/>
              <a:t>Abbildung 144: Claas Produktpräsentation 2015</a:t>
            </a:r>
          </a:p>
          <a:p>
            <a:pPr algn="l"/>
            <a:r>
              <a:rPr lang="de-DE" sz="750" dirty="0"/>
              <a:t>Abbildung 145: https://www.claas.de/blueprint/servlet/resource/blob/2644040/59a08caa5f63934b047b212c5cb475dd/443589_23-dataRaw.pdf</a:t>
            </a:r>
          </a:p>
          <a:p>
            <a:pPr algn="l"/>
            <a:r>
              <a:rPr lang="de-DE" sz="750" dirty="0"/>
              <a:t>Abbildung 146: https://www.agrarheute.com/sites/agrarheute.com/files/styles/bildergalerie_lg_1x/public/2021-12/Combine_Residue_Automation_image_0.webp</a:t>
            </a:r>
          </a:p>
          <a:p>
            <a:pPr algn="l"/>
            <a:r>
              <a:rPr lang="de-DE" sz="750" dirty="0"/>
              <a:t>Abbildung 147: https://www.topagrar.com/technik/news/cnh-optispread-automation-haeckselgutverteilsystem-mit-direkter-messtechnik-12769888.html</a:t>
            </a:r>
          </a:p>
          <a:p>
            <a:pPr algn="l"/>
            <a:r>
              <a:rPr lang="de-DE" sz="750" dirty="0"/>
              <a:t>Abbildung 148: https://www.landwirt.com/ez/ezimagecatalogue/catalogue/phpvlxdKB.jpg</a:t>
            </a:r>
          </a:p>
          <a:p>
            <a:pPr algn="l"/>
            <a:r>
              <a:rPr lang="de-DE" sz="750" dirty="0"/>
              <a:t>Abbildung 149: https://cdn.lv-hessen.de/www.lw-theute.de/tmp/20632_full.jpg</a:t>
            </a:r>
          </a:p>
          <a:p>
            <a:pPr algn="l"/>
            <a:r>
              <a:rPr lang="de-DE" sz="750" dirty="0"/>
              <a:t>Abbildung 150: https://www.landwirt.com/ez/ezimagecatalogue/catalogue/phpeTCYSU.jpg</a:t>
            </a:r>
          </a:p>
          <a:p>
            <a:pPr algn="l"/>
            <a:r>
              <a:rPr lang="de-DE" sz="750" dirty="0"/>
              <a:t>Abbildung 151:https://www.agdays.com/innovation/redekop-seed-control-unit-scu/</a:t>
            </a:r>
          </a:p>
          <a:p>
            <a:pPr algn="l"/>
            <a:r>
              <a:rPr lang="de-DE" sz="750" dirty="0"/>
              <a:t>Abbildung 152: https://www.profi.de/imgs/3/e/6/a/d/6/145860373_42652716ff.jpg</a:t>
            </a:r>
          </a:p>
          <a:p>
            <a:pPr algn="l"/>
            <a:r>
              <a:rPr lang="de-DE" sz="750" dirty="0"/>
              <a:t>Abbildung 153: https://www.profi.de/technisch/technik/nachernte-prozessor-am-maehdrescher-den-koernern-an-den-kragen-11989351</a:t>
            </a:r>
          </a:p>
          <a:p>
            <a:pPr algn="l"/>
            <a:r>
              <a:rPr lang="de-DE" sz="750" dirty="0"/>
              <a:t>Abbildung 154: https://www.seedterminator.com.au/uploads/8/3/1/0/83103050/untitled-design-42-1_orig.png</a:t>
            </a:r>
          </a:p>
          <a:p>
            <a:pPr algn="l"/>
            <a:r>
              <a:rPr lang="de-DE" sz="750" dirty="0"/>
              <a:t>Abbildung 155: https://cnhi-p-001-delivery.sitecorecontenthub.cloud/api/public/content/47328f91ec20421d9105049024665488?v=113e4339</a:t>
            </a:r>
          </a:p>
          <a:p>
            <a:pPr algn="l"/>
            <a:r>
              <a:rPr lang="de-DE" sz="750" dirty="0"/>
              <a:t>Abbildung 156: http://www.caseih.com/emea/de-de/produkte/harvesting/axial-flow-240-series</a:t>
            </a:r>
          </a:p>
          <a:p>
            <a:pPr algn="l"/>
            <a:r>
              <a:rPr lang="de-DE" sz="750" dirty="0"/>
              <a:t>Abbildung 157:Claas Produktpräsentation 2015</a:t>
            </a:r>
          </a:p>
          <a:p>
            <a:pPr algn="l"/>
            <a:r>
              <a:rPr lang="de-DE" sz="750" dirty="0"/>
              <a:t>Abbildung 158: https://www.claas.de/blueprint/servlet/resource/blob/2644040/59a08caa5f63934b047b212c5cb475dd/443589_23-dataRaw.pdf</a:t>
            </a:r>
          </a:p>
          <a:p>
            <a:pPr algn="l"/>
            <a:r>
              <a:rPr lang="de-DE" sz="750" dirty="0"/>
              <a:t>Abbildung 159: Claas Produktpräsentation 2015</a:t>
            </a:r>
          </a:p>
          <a:p>
            <a:pPr algn="l"/>
            <a:r>
              <a:rPr lang="de-DE" sz="750" dirty="0"/>
              <a:t>Abbildung 160: http://www.masseyferguson.de/mfbeta.aspx</a:t>
            </a:r>
          </a:p>
          <a:p>
            <a:pPr algn="l"/>
            <a:endParaRPr lang="de-DE" sz="750" dirty="0">
              <a:solidFill>
                <a:srgbClr val="000000"/>
              </a:solidFill>
            </a:endParaRPr>
          </a:p>
          <a:p>
            <a:pPr algn="l"/>
            <a:endParaRPr lang="de-DE" sz="750" dirty="0"/>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solidFill>
                <a:srgbClr val="000000"/>
              </a:solidFill>
            </a:endParaRPr>
          </a:p>
          <a:p>
            <a:pPr algn="l"/>
            <a:endParaRPr lang="de-DE" sz="750" dirty="0"/>
          </a:p>
          <a:p>
            <a:pPr algn="l"/>
            <a:endParaRPr lang="de-DE" sz="750" dirty="0"/>
          </a:p>
          <a:p>
            <a:pPr algn="l"/>
            <a:endParaRPr lang="de-DE" sz="750" dirty="0"/>
          </a:p>
          <a:p>
            <a:pPr algn="l"/>
            <a:endParaRPr lang="de-DE" sz="750" dirty="0"/>
          </a:p>
          <a:p>
            <a:pPr algn="l"/>
            <a:endParaRPr lang="de-DE" sz="750" dirty="0"/>
          </a:p>
        </p:txBody>
      </p:sp>
      <p:sp>
        <p:nvSpPr>
          <p:cNvPr id="8" name="Textfeld 7"/>
          <p:cNvSpPr txBox="1"/>
          <p:nvPr/>
        </p:nvSpPr>
        <p:spPr>
          <a:xfrm>
            <a:off x="243986" y="134828"/>
            <a:ext cx="2570776"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Tree>
    <p:extLst>
      <p:ext uri="{BB962C8B-B14F-4D97-AF65-F5344CB8AC3E}">
        <p14:creationId xmlns:p14="http://schemas.microsoft.com/office/powerpoint/2010/main" val="15612766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75792" y="95071"/>
            <a:ext cx="2538970"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
        <p:nvSpPr>
          <p:cNvPr id="6" name="Rechteck 5"/>
          <p:cNvSpPr/>
          <p:nvPr/>
        </p:nvSpPr>
        <p:spPr>
          <a:xfrm>
            <a:off x="349856" y="486791"/>
            <a:ext cx="7951305" cy="4593565"/>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161: http://www.masseyferguson.de/mfbeta.aspx</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162: http://www.masseyferguson.de/mfbeta.aspx</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163: https://cdn.claas.com/app/2022/lexion/images/highlights-8000/highlights-428103.jpg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164: https://flm.profi.de/flm/upload/w_1024,g_Center,q_60/https://www.profi.de/imgs/a/b/3/d/1/8/154373667_2bed7f0a44.jpg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165: https://www.agrarheute.com/sites/agrarheute.com/files/styles/bildergalerie_lg_1x/public/2020-09/john-deere-maehdrescher-x9-kabine-3-46916113.webp</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166: https://cnhi-p-001-delivery.sitecorecontenthub.cloud/api/public/content/dd98ed6fb1c94b43bdddb7e9de6bea4e?v=83a7c409</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167: https://www.claas.de/blueprint/servlet/resource/blob/2644040/59a08caa5f63934b047b212c5cb475dd/443589_23-dataRaw.pdf</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168: https://www.claas.de/blueprint/servlet/resource/blob/2644040/59a08caa5f63934b047b212c5cb475dd/443589_23-dataRaw.pdf</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169: https://www.fendt.com/de/geneva-assets/widget/31483/news-4-crop.jpg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170: https://www.agrarheute.com/sites/agrarheute.com/files/styles/bildergalerie_xs_1x/public/2021-06/08-fendt-ideal-10T-fahrer-2.JPG?h=f4d0e094</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171: https://encrypted-tbn0.gstatic.com/images?q=tbn:ANd9GcStcaD136KtbLR5ny8N3UUjGUNqOi_leUQkfaTh-nBwLJLvwKmCMF0fH5iXvgHjCpgO0cc&amp;usqp=CAU</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172: https://www.claas.de/blueprint/servlet/resource/image/2552140/buehne_text/820/460/e74330c5d9a96dd49f5ab04dab45adee/AJ/cemos_combines-stage-pic-1.jpg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173:https://www.claas.de/blueprint/servlet/resource/blob/2644040/59a08caa5f63934b047b212c5cb475dd/443589_23-dataRaw.pdf</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174:https://www.claas.de/blueprint/servlet/resource/blob/2644040/59a08caa5f63934b047b212c5cb475dd/443589_23-dataRaw.pdf</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175: https://www.claas.de/blueprint/servlet/resource/image/2321722/inline_s_m/260/0/6afc6a9ff11b274871a6e036dbd46c4f/qJ/pic2.jpg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176: Claas Produktpräsentation 2015</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177: https://www.deere.de/assets/images/region-2/products/combines/t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178: Vorlesungsunterlagen </a:t>
            </a:r>
            <a:r>
              <a:rPr kumimoji="0" lang="de-DE" sz="750" b="0" i="0" u="none" strike="noStrike" kern="1200" cap="none" spc="0" normalizeH="0" baseline="0" noProof="0">
                <a:ln>
                  <a:noFill/>
                </a:ln>
                <a:solidFill>
                  <a:srgbClr val="000000"/>
                </a:solidFill>
                <a:effectLst/>
                <a:uLnTx/>
                <a:uFillTx/>
                <a:latin typeface="Calibri"/>
                <a:ea typeface="ＭＳ Ｐゴシック" panose="020B0600070205080204" pitchFamily="34" charset="-128"/>
                <a:cs typeface="+mn-cs"/>
              </a:rPr>
              <a:t>Grundlagen Agrartechnik</a:t>
            </a:r>
            <a:endPar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179: https://www.agrarheute.com/sites/agrarheute.com/files/styles/bildergalerie_3x2_xl_1x/public/2022-09/john-deere-harvestlab-maehdrescher-einbau-47619342.webp</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180: </a:t>
            </a:r>
            <a:r>
              <a:rPr kumimoji="0" lang="de-DE" sz="7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https://pruefberichte.dlg.org/filestorage/6886.pdf</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Times New Roman" panose="02020603050405020304" pitchFamily="18" charset="0"/>
              </a:rPr>
              <a:t>Abbildung 181: </a:t>
            </a: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https://www.agrarheute.com/sites/agrarheute.com/files/styles/ah_bildergalerie_standalone_5x4/public/thumbnails/image/john_deere_combine_app_1200x800.jpg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182: https://as1.ftcdn.net/v2/jpg/02/39/98/48/1000_F_239984864_pOdKegGoOYOvCAwf0k9NWvJ7M0ei4Drj.jpg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183: https://www.digitalmagazin.de/heftbilder/agrarheute/agrarheute-magazin-2021-07/47002/image-thumb__47002__content/m%C3%A4drescher-claas-quer.jpg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184: http://www.agrarheute.com/sites/default/files/styles/ah_teaser_galerie_640x480/public/media/636770/636770_0.jpg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185: http://www.power-harvesting.com/assets/images/iPhone5s-Samsung_APP_Feiffer_Grain_red.jpg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186: Eigene Darstellung Kolb Christoph 2023</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Abbildung 187: http://feiffer-consult.de/WebRoot/Store7/Shops/98b24c59-03ca-45e0-8edd-de39a259db15/56C6/FB1A/B730/F260/5419/0A48/3521/4B81/18.</a:t>
            </a:r>
            <a:r>
              <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jpg</a:t>
            </a:r>
            <a:endParaRPr kumimoji="0" lang="de-DE" sz="75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10242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71206" y="118926"/>
            <a:ext cx="3994059" cy="3693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Abbildungsverzeichnis</a:t>
            </a:r>
          </a:p>
        </p:txBody>
      </p:sp>
      <p:sp>
        <p:nvSpPr>
          <p:cNvPr id="2" name="Textfeld 1">
            <a:extLst>
              <a:ext uri="{FF2B5EF4-FFF2-40B4-BE49-F238E27FC236}">
                <a16:creationId xmlns:a16="http://schemas.microsoft.com/office/drawing/2014/main" id="{A4953B7A-DF53-5C1C-2856-25DB4D8F0344}"/>
              </a:ext>
            </a:extLst>
          </p:cNvPr>
          <p:cNvSpPr txBox="1"/>
          <p:nvPr/>
        </p:nvSpPr>
        <p:spPr>
          <a:xfrm>
            <a:off x="294198" y="546999"/>
            <a:ext cx="7706803" cy="286232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188: http://www.agrarheute.com/sites/default/files/styles/ah_teaser_galerie_640x480/public/galerie/6609/59327.jpg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189: http://www.power-harvesting.com/assets/images/P1100765.JPG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190: https://i.ytimg.com/vi/tFVDzBDmaUQ/maxresdefault.jpg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191: https://stroetmann-saat.de/fileadmin/user_upload/getreidesaatgut-von-l-stroetmann-saat-weizenfeld.jpg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192: https://www.lr-online.de/imgs/29/8/6/8/6/9/8/2/9/tok_c4a93d6a1ba3e96b34443d93b7d969a2/w1200_h675_x722_y429_IMG_2699.JPG-808c45290388c2a4.jpeg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193: Eigene Darstellung Kolb Christoph 2023</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194: http://www.bauernzeitung.de/fileadmin/user_upload/Praxispartner/AG_Loeberitz/2014/27/27-1_Fahrer.jpg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195: https://www.profi.de/imgs/d/6/1/5/c/e/154100513_b333531f7e.jpg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196: Eigene Darstellung Kolb Christoph 2023</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197: https://www.laremo.de/fileadmin/_processed_/0/6/csm_laremo_ausstellungsshalle_1_f192371ef1.jpg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198: https://encrypted-tbn0.gstatic.com/images?q=tbn:ANd9GcQgvHx_gortPVgsNd5rWO_FJbF2Bc57Gzo_5GzxDnbkfB4JixixMgsa__-HrTA6eY9id8A&amp;usqp=CAU</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Abbildung 199: https://i.ytimg.com/vi/bQJzk5x7Pl4/maxresdefault.jpg</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de-DE" sz="7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012787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A085A15-F96E-95AB-A403-D135ABB77CBF}"/>
              </a:ext>
            </a:extLst>
          </p:cNvPr>
          <p:cNvSpPr>
            <a:spLocks noGrp="1"/>
          </p:cNvSpPr>
          <p:nvPr>
            <p:ph type="body" sz="quarter" idx="12"/>
          </p:nvPr>
        </p:nvSpPr>
        <p:spPr/>
        <p:txBody>
          <a:bodyPr/>
          <a:lstStyle/>
          <a:p>
            <a:r>
              <a:rPr lang="de-DE"/>
              <a:t>Ende der Vorlesung</a:t>
            </a:r>
          </a:p>
        </p:txBody>
      </p:sp>
      <p:sp>
        <p:nvSpPr>
          <p:cNvPr id="3" name="Textplatzhalter 2">
            <a:extLst>
              <a:ext uri="{FF2B5EF4-FFF2-40B4-BE49-F238E27FC236}">
                <a16:creationId xmlns:a16="http://schemas.microsoft.com/office/drawing/2014/main" id="{C590DA87-AF1E-687D-E545-1BA1D9143010}"/>
              </a:ext>
            </a:extLst>
          </p:cNvPr>
          <p:cNvSpPr>
            <a:spLocks noGrp="1"/>
          </p:cNvSpPr>
          <p:nvPr>
            <p:ph type="body" sz="quarter" idx="13"/>
          </p:nvPr>
        </p:nvSpPr>
        <p:spPr/>
        <p:txBody>
          <a:bodyPr/>
          <a:lstStyle/>
          <a:p>
            <a:r>
              <a:rPr lang="de-DE"/>
              <a:t>Alle weiteren Themen sind nicht Prüfungsrelevant</a:t>
            </a:r>
          </a:p>
        </p:txBody>
      </p:sp>
    </p:spTree>
    <p:extLst>
      <p:ext uri="{BB962C8B-B14F-4D97-AF65-F5344CB8AC3E}">
        <p14:creationId xmlns:p14="http://schemas.microsoft.com/office/powerpoint/2010/main" val="27500468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92293D6-819E-07BA-FA74-F7F7003C4FD1}"/>
              </a:ext>
            </a:extLst>
          </p:cNvPr>
          <p:cNvSpPr>
            <a:spLocks noGrp="1"/>
          </p:cNvSpPr>
          <p:nvPr>
            <p:ph type="body" sz="quarter" idx="12"/>
          </p:nvPr>
        </p:nvSpPr>
        <p:spPr>
          <a:xfrm>
            <a:off x="238304" y="191905"/>
            <a:ext cx="8284594" cy="444505"/>
          </a:xfrm>
        </p:spPr>
        <p:txBody>
          <a:bodyPr/>
          <a:lstStyle/>
          <a:p>
            <a:r>
              <a:rPr lang="de-DE"/>
              <a:t>Wiederholung und Verständnisfragen </a:t>
            </a:r>
          </a:p>
        </p:txBody>
      </p:sp>
      <p:sp>
        <p:nvSpPr>
          <p:cNvPr id="3" name="Textplatzhalter 2">
            <a:extLst>
              <a:ext uri="{FF2B5EF4-FFF2-40B4-BE49-F238E27FC236}">
                <a16:creationId xmlns:a16="http://schemas.microsoft.com/office/drawing/2014/main" id="{E03C25A1-5E82-03DA-513F-C25CBF9D102B}"/>
              </a:ext>
            </a:extLst>
          </p:cNvPr>
          <p:cNvSpPr>
            <a:spLocks noGrp="1"/>
          </p:cNvSpPr>
          <p:nvPr>
            <p:ph type="body" sz="quarter" idx="13"/>
          </p:nvPr>
        </p:nvSpPr>
        <p:spPr>
          <a:xfrm>
            <a:off x="298689" y="1224470"/>
            <a:ext cx="7434000" cy="2470500"/>
          </a:xfrm>
        </p:spPr>
        <p:txBody>
          <a:bodyPr/>
          <a:lstStyle/>
          <a:p>
            <a:pPr marL="459581" indent="-457200">
              <a:buFont typeface="+mj-lt"/>
              <a:buAutoNum type="arabicPeriod"/>
            </a:pPr>
            <a:r>
              <a:rPr lang="de-DE"/>
              <a:t>Bodenbearbeitung </a:t>
            </a:r>
          </a:p>
          <a:p>
            <a:pPr marL="2381" indent="0">
              <a:buNone/>
            </a:pPr>
            <a:r>
              <a:rPr lang="de-DE"/>
              <a:t>		Klassische Einteilung von Bodenbearbeitung</a:t>
            </a:r>
          </a:p>
          <a:p>
            <a:pPr marL="728663" lvl="1" indent="-457200"/>
            <a:r>
              <a:rPr lang="de-DE"/>
              <a:t>Stoppelbearbeitung, Ziele, geeignete Maschinen</a:t>
            </a:r>
          </a:p>
          <a:p>
            <a:pPr marL="728663" lvl="1" indent="-457200"/>
            <a:r>
              <a:rPr lang="de-DE"/>
              <a:t>Grubber, Bauteile, Maße, Schare, Anwendungsbereiche</a:t>
            </a:r>
          </a:p>
          <a:p>
            <a:pPr marL="728663" lvl="1" indent="-457200"/>
            <a:endParaRPr lang="de-DE"/>
          </a:p>
        </p:txBody>
      </p:sp>
      <p:sp>
        <p:nvSpPr>
          <p:cNvPr id="4" name="Textplatzhalter 3">
            <a:extLst>
              <a:ext uri="{FF2B5EF4-FFF2-40B4-BE49-F238E27FC236}">
                <a16:creationId xmlns:a16="http://schemas.microsoft.com/office/drawing/2014/main" id="{7208BAFC-C4ED-5B4D-1196-9DE7098CF568}"/>
              </a:ext>
            </a:extLst>
          </p:cNvPr>
          <p:cNvSpPr>
            <a:spLocks noGrp="1"/>
          </p:cNvSpPr>
          <p:nvPr>
            <p:ph type="body" sz="quarter" idx="14"/>
          </p:nvPr>
        </p:nvSpPr>
        <p:spPr>
          <a:xfrm>
            <a:off x="298689" y="758990"/>
            <a:ext cx="7434000" cy="342900"/>
          </a:xfrm>
        </p:spPr>
        <p:txBody>
          <a:bodyPr/>
          <a:lstStyle/>
          <a:p>
            <a:r>
              <a:rPr lang="de-DE"/>
              <a:t>Themenübersicht:</a:t>
            </a:r>
          </a:p>
        </p:txBody>
      </p:sp>
    </p:spTree>
    <p:extLst>
      <p:ext uri="{BB962C8B-B14F-4D97-AF65-F5344CB8AC3E}">
        <p14:creationId xmlns:p14="http://schemas.microsoft.com/office/powerpoint/2010/main" val="7792070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4FCE9587-0A43-F1C6-26B1-7272AAEFB809}"/>
              </a:ext>
            </a:extLst>
          </p:cNvPr>
          <p:cNvSpPr txBox="1"/>
          <p:nvPr/>
        </p:nvSpPr>
        <p:spPr>
          <a:xfrm>
            <a:off x="439947" y="224287"/>
            <a:ext cx="7850038" cy="800219"/>
          </a:xfrm>
          <a:prstGeom prst="rect">
            <a:avLst/>
          </a:prstGeom>
          <a:noFill/>
        </p:spPr>
        <p:txBody>
          <a:bodyPr wrap="square" rtlCol="0">
            <a:spAutoFit/>
          </a:bodyPr>
          <a:lstStyle/>
          <a:p>
            <a:pPr algn="l"/>
            <a:r>
              <a:rPr lang="de-DE" sz="2300"/>
              <a:t>Verständnisfragen Foliensatz</a:t>
            </a:r>
            <a:endParaRPr lang="de-DE" sz="1600"/>
          </a:p>
          <a:p>
            <a:pPr algn="l"/>
            <a:r>
              <a:rPr lang="de-DE" sz="2300"/>
              <a:t>Einführung Bodenbearbeitung </a:t>
            </a:r>
            <a:endParaRPr lang="de-DE" sz="2300" dirty="0"/>
          </a:p>
        </p:txBody>
      </p:sp>
      <p:sp>
        <p:nvSpPr>
          <p:cNvPr id="9" name="Textfeld 8">
            <a:extLst>
              <a:ext uri="{FF2B5EF4-FFF2-40B4-BE49-F238E27FC236}">
                <a16:creationId xmlns:a16="http://schemas.microsoft.com/office/drawing/2014/main" id="{F24EB8C6-AC2E-0083-36A1-5DC6B8388238}"/>
              </a:ext>
            </a:extLst>
          </p:cNvPr>
          <p:cNvSpPr txBox="1"/>
          <p:nvPr/>
        </p:nvSpPr>
        <p:spPr>
          <a:xfrm>
            <a:off x="60385" y="880631"/>
            <a:ext cx="8954219" cy="3200876"/>
          </a:xfrm>
          <a:prstGeom prst="rect">
            <a:avLst/>
          </a:prstGeom>
          <a:noFill/>
        </p:spPr>
        <p:txBody>
          <a:bodyPr wrap="square">
            <a:spAutoFit/>
          </a:bodyPr>
          <a:lstStyle/>
          <a:p>
            <a:pPr algn="l"/>
            <a:endParaRPr lang="de-DE" sz="1100" b="0" i="0" u="none" strike="noStrike" baseline="0">
              <a:solidFill>
                <a:srgbClr val="000000"/>
              </a:solidFill>
              <a:latin typeface="Arial" panose="020B0604020202020204" pitchFamily="34" charset="0"/>
            </a:endParaRPr>
          </a:p>
          <a:p>
            <a:endParaRPr lang="de-DE" sz="1100" b="0" i="0" u="none" strike="noStrike" baseline="0">
              <a:latin typeface="Arial" panose="020B0604020202020204" pitchFamily="34" charset="0"/>
            </a:endParaRPr>
          </a:p>
          <a:p>
            <a:pPr marR="0" algn="l"/>
            <a:r>
              <a:rPr lang="de-DE" b="0" i="0" u="none" strike="noStrike" baseline="0">
                <a:latin typeface="Arial" panose="020B0604020202020204" pitchFamily="34" charset="0"/>
              </a:rPr>
              <a:t>1. Welche Möglichkeiten gibt es den Boden zu bearbeiten?</a:t>
            </a:r>
          </a:p>
          <a:p>
            <a:pPr marR="0" algn="l"/>
            <a:r>
              <a:rPr lang="de-DE" b="0" i="0" u="none" strike="noStrike" baseline="0">
                <a:latin typeface="Arial" panose="020B0604020202020204" pitchFamily="34" charset="0"/>
              </a:rPr>
              <a:t>2. Nennen Sie 5 ackerbauliche Ziele der Bodenbearbeitung.</a:t>
            </a:r>
          </a:p>
          <a:p>
            <a:pPr marR="0" algn="l"/>
            <a:r>
              <a:rPr lang="de-DE" b="0" i="0" u="none" strike="noStrike" baseline="0">
                <a:latin typeface="Arial" panose="020B0604020202020204" pitchFamily="34" charset="0"/>
              </a:rPr>
              <a:t>3. Was sind die Grundvoraussetzungen für eine effiziente Stoppelbearbeitung?</a:t>
            </a:r>
          </a:p>
          <a:p>
            <a:pPr marR="0" algn="l"/>
            <a:r>
              <a:rPr lang="de-DE" b="0" i="0" u="none" strike="noStrike" baseline="0">
                <a:latin typeface="Arial" panose="020B0604020202020204" pitchFamily="34" charset="0"/>
              </a:rPr>
              <a:t>4.</a:t>
            </a:r>
          </a:p>
          <a:p>
            <a:pPr marR="0" algn="l"/>
            <a:r>
              <a:rPr lang="de-DE"/>
              <a:t>	</a:t>
            </a:r>
            <a:r>
              <a:rPr lang="de-DE" b="0" i="0" u="none" strike="noStrike" baseline="0">
                <a:latin typeface="Arial" panose="020B0604020202020204" pitchFamily="34" charset="0"/>
              </a:rPr>
              <a:t>a) Nennen Sie die Ziele der Stoppelbearbeitung. </a:t>
            </a:r>
          </a:p>
          <a:p>
            <a:pPr marR="28990" algn="l"/>
            <a:r>
              <a:rPr lang="de-DE" b="0" i="0" u="none" strike="noStrike" baseline="0">
                <a:latin typeface="Arial" panose="020B0604020202020204" pitchFamily="34" charset="0"/>
              </a:rPr>
              <a:t>	b) Wie unterschieden sich die Ziele zwischen dem 1. und 2. Stoppelbearbeitung im Getreide?</a:t>
            </a:r>
          </a:p>
          <a:p>
            <a:pPr marR="19640" algn="l"/>
            <a:r>
              <a:rPr lang="de-DE" b="0" i="0" u="none" strike="noStrike" baseline="0">
                <a:latin typeface="Arial" panose="020B0604020202020204" pitchFamily="34" charset="0"/>
              </a:rPr>
              <a:t>5. Beschreiben Sie die wichtigen Bauteile und Maße eines Grubbers.</a:t>
            </a:r>
          </a:p>
          <a:p>
            <a:pPr marR="23690" algn="l"/>
            <a:r>
              <a:rPr lang="de-DE" b="0" i="0" u="none" strike="noStrike" baseline="0">
                <a:latin typeface="Arial" panose="020B0604020202020204" pitchFamily="34" charset="0"/>
              </a:rPr>
              <a:t>6. Nennen Sie 3 wichtige Punkte (konstruktiv an der Maschine und ackerbauliche) für eine ultraflache Bodenbearbeitung. </a:t>
            </a:r>
            <a:endParaRPr lang="de-DE"/>
          </a:p>
        </p:txBody>
      </p:sp>
    </p:spTree>
    <p:extLst>
      <p:ext uri="{BB962C8B-B14F-4D97-AF65-F5344CB8AC3E}">
        <p14:creationId xmlns:p14="http://schemas.microsoft.com/office/powerpoint/2010/main" val="31635370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51B70-765C-3807-53BD-0BC820B6E9C4}"/>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E312116B-474E-AC07-DC9B-BFBAB9A2EE80}"/>
              </a:ext>
            </a:extLst>
          </p:cNvPr>
          <p:cNvSpPr txBox="1"/>
          <p:nvPr/>
        </p:nvSpPr>
        <p:spPr>
          <a:xfrm>
            <a:off x="439947" y="224287"/>
            <a:ext cx="7850038" cy="800219"/>
          </a:xfrm>
          <a:prstGeom prst="rect">
            <a:avLst/>
          </a:prstGeom>
          <a:noFill/>
        </p:spPr>
        <p:txBody>
          <a:bodyPr wrap="square" rtlCol="0">
            <a:spAutoFit/>
          </a:bodyPr>
          <a:lstStyle/>
          <a:p>
            <a:pPr algn="l"/>
            <a:r>
              <a:rPr lang="de-DE" sz="2300"/>
              <a:t>Verständnisfragen Foliensatz </a:t>
            </a:r>
          </a:p>
          <a:p>
            <a:pPr algn="l"/>
            <a:r>
              <a:rPr lang="de-DE" sz="2300"/>
              <a:t>Einführung Bodenbearbeitung </a:t>
            </a:r>
            <a:endParaRPr lang="de-DE" sz="2300" dirty="0"/>
          </a:p>
        </p:txBody>
      </p:sp>
      <p:sp>
        <p:nvSpPr>
          <p:cNvPr id="9" name="Textfeld 8">
            <a:extLst>
              <a:ext uri="{FF2B5EF4-FFF2-40B4-BE49-F238E27FC236}">
                <a16:creationId xmlns:a16="http://schemas.microsoft.com/office/drawing/2014/main" id="{670E0EDE-8EC3-9359-9A5D-91559F51EACF}"/>
              </a:ext>
            </a:extLst>
          </p:cNvPr>
          <p:cNvSpPr txBox="1"/>
          <p:nvPr/>
        </p:nvSpPr>
        <p:spPr>
          <a:xfrm>
            <a:off x="60385" y="880631"/>
            <a:ext cx="8954219" cy="3139321"/>
          </a:xfrm>
          <a:prstGeom prst="rect">
            <a:avLst/>
          </a:prstGeom>
          <a:noFill/>
        </p:spPr>
        <p:txBody>
          <a:bodyPr wrap="square">
            <a:spAutoFit/>
          </a:bodyPr>
          <a:lstStyle/>
          <a:p>
            <a:endParaRPr lang="de-DE"/>
          </a:p>
          <a:p>
            <a:endParaRPr lang="de-DE"/>
          </a:p>
          <a:p>
            <a:r>
              <a:rPr lang="de-DE"/>
              <a:t>1. Für was stehen die 4Fs der Stoppelbearbeitung im Getreide (1.Arbeitsgang) Erklären sie die Bedeutung. </a:t>
            </a:r>
          </a:p>
          <a:p>
            <a:r>
              <a:rPr lang="de-DE"/>
              <a:t>2. Nennen Sie 3 Schartypen und deren primäre Funktionen und Einsatzbereiche</a:t>
            </a:r>
          </a:p>
          <a:p>
            <a:r>
              <a:rPr lang="de-DE"/>
              <a:t>3. Vervollständigen Sie den Satz: Je schmaler das Schar desto….</a:t>
            </a:r>
          </a:p>
          <a:p>
            <a:r>
              <a:rPr lang="de-DE"/>
              <a:t>4. Nennen Sie 3 Arten der Steinsicherung eines Grubberzinken.</a:t>
            </a:r>
          </a:p>
          <a:p>
            <a:r>
              <a:rPr lang="de-DE"/>
              <a:t>5. Nennen Sie drei Vor- und drei Nachteile des Stroh- (Schwer-) striegels.</a:t>
            </a:r>
          </a:p>
          <a:p>
            <a:r>
              <a:rPr lang="de-DE"/>
              <a:t>6. Nennen Sie drei Vor- und drei Nachteile der Kruzscheibenegge.</a:t>
            </a:r>
          </a:p>
          <a:p>
            <a:r>
              <a:rPr lang="de-DE"/>
              <a:t>7. Wie entsteht Seitenzug bei einer Kurzscheibenegge? Welche Nachteile entstehen dadurch? Welche konstruktive Möglichkeit gibt es, um den Seitenzug zu eliminieren?</a:t>
            </a:r>
          </a:p>
        </p:txBody>
      </p:sp>
    </p:spTree>
    <p:extLst>
      <p:ext uri="{BB962C8B-B14F-4D97-AF65-F5344CB8AC3E}">
        <p14:creationId xmlns:p14="http://schemas.microsoft.com/office/powerpoint/2010/main" val="18433839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CBDF-BD72-1860-570A-9CC30665BE4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666A68DD-7941-3006-9F3D-E5A51C35CEB5}"/>
              </a:ext>
            </a:extLst>
          </p:cNvPr>
          <p:cNvSpPr>
            <a:spLocks noGrp="1"/>
          </p:cNvSpPr>
          <p:nvPr>
            <p:ph type="body" sz="quarter" idx="12"/>
          </p:nvPr>
        </p:nvSpPr>
        <p:spPr>
          <a:xfrm>
            <a:off x="238304" y="191905"/>
            <a:ext cx="8284594" cy="444505"/>
          </a:xfrm>
        </p:spPr>
        <p:txBody>
          <a:bodyPr/>
          <a:lstStyle/>
          <a:p>
            <a:r>
              <a:rPr lang="de-DE"/>
              <a:t>Wiederholung und Verständnisfragen </a:t>
            </a:r>
          </a:p>
        </p:txBody>
      </p:sp>
      <p:sp>
        <p:nvSpPr>
          <p:cNvPr id="3" name="Textplatzhalter 2">
            <a:extLst>
              <a:ext uri="{FF2B5EF4-FFF2-40B4-BE49-F238E27FC236}">
                <a16:creationId xmlns:a16="http://schemas.microsoft.com/office/drawing/2014/main" id="{A442356D-1C7E-40E0-5A39-A55170622A76}"/>
              </a:ext>
            </a:extLst>
          </p:cNvPr>
          <p:cNvSpPr>
            <a:spLocks noGrp="1"/>
          </p:cNvSpPr>
          <p:nvPr>
            <p:ph type="body" sz="quarter" idx="13"/>
          </p:nvPr>
        </p:nvSpPr>
        <p:spPr>
          <a:xfrm>
            <a:off x="298689" y="1224470"/>
            <a:ext cx="7434000" cy="2470500"/>
          </a:xfrm>
        </p:spPr>
        <p:txBody>
          <a:bodyPr>
            <a:normAutofit fontScale="92500" lnSpcReduction="20000"/>
          </a:bodyPr>
          <a:lstStyle/>
          <a:p>
            <a:pPr marL="459581" indent="-457200">
              <a:buFont typeface="+mj-lt"/>
              <a:buAutoNum type="arabicPeriod"/>
            </a:pPr>
            <a:r>
              <a:rPr lang="de-DE"/>
              <a:t>Bodenbearbeitung Pflug </a:t>
            </a:r>
          </a:p>
          <a:p>
            <a:pPr marL="2381" indent="0">
              <a:buNone/>
            </a:pPr>
            <a:r>
              <a:rPr lang="de-DE"/>
              <a:t>Grundbodenbearbeitung mit dem Pflug (wendend)</a:t>
            </a:r>
          </a:p>
          <a:p>
            <a:pPr marL="728663" lvl="1" indent="-457200"/>
            <a:r>
              <a:rPr lang="de-DE"/>
              <a:t>Grundbodenbeabreitung, Ziele, geeignete Maschinen</a:t>
            </a:r>
          </a:p>
          <a:p>
            <a:pPr marL="728663" lvl="1" indent="-457200"/>
            <a:r>
              <a:rPr lang="de-DE" b="1"/>
              <a:t>Pflug</a:t>
            </a:r>
            <a:r>
              <a:rPr lang="de-DE"/>
              <a:t>, Bauteile, Maße, Schare, Funktion, Einsatzzweck Anwendungsbereiche, Vor – und Nachteile</a:t>
            </a:r>
          </a:p>
          <a:p>
            <a:pPr marL="728663" lvl="1" indent="-457200"/>
            <a:r>
              <a:rPr lang="de-DE"/>
              <a:t>Bauarten, Beetpflug, Volldrehpflug</a:t>
            </a:r>
          </a:p>
          <a:p>
            <a:pPr marL="728663" lvl="1" indent="-457200"/>
            <a:r>
              <a:rPr lang="de-DE"/>
              <a:t>Einstellung eine Volldrehpfluges, Was muss gemacht werden?, was ist zu beachten?</a:t>
            </a:r>
          </a:p>
        </p:txBody>
      </p:sp>
      <p:sp>
        <p:nvSpPr>
          <p:cNvPr id="4" name="Textplatzhalter 3">
            <a:extLst>
              <a:ext uri="{FF2B5EF4-FFF2-40B4-BE49-F238E27FC236}">
                <a16:creationId xmlns:a16="http://schemas.microsoft.com/office/drawing/2014/main" id="{BCFD6CF4-2896-DAA7-F716-F11A1BB2B2B3}"/>
              </a:ext>
            </a:extLst>
          </p:cNvPr>
          <p:cNvSpPr>
            <a:spLocks noGrp="1"/>
          </p:cNvSpPr>
          <p:nvPr>
            <p:ph type="body" sz="quarter" idx="14"/>
          </p:nvPr>
        </p:nvSpPr>
        <p:spPr>
          <a:xfrm>
            <a:off x="298689" y="758990"/>
            <a:ext cx="7434000" cy="342900"/>
          </a:xfrm>
        </p:spPr>
        <p:txBody>
          <a:bodyPr/>
          <a:lstStyle/>
          <a:p>
            <a:r>
              <a:rPr lang="de-DE"/>
              <a:t>Themenübersicht:</a:t>
            </a:r>
          </a:p>
        </p:txBody>
      </p:sp>
    </p:spTree>
    <p:extLst>
      <p:ext uri="{BB962C8B-B14F-4D97-AF65-F5344CB8AC3E}">
        <p14:creationId xmlns:p14="http://schemas.microsoft.com/office/powerpoint/2010/main" val="25233982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E69FC-EF90-67A4-4213-BF8DDCE8351B}"/>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514005D8-C8B0-4122-82AF-2DBFE0F80F95}"/>
              </a:ext>
            </a:extLst>
          </p:cNvPr>
          <p:cNvSpPr txBox="1"/>
          <p:nvPr/>
        </p:nvSpPr>
        <p:spPr>
          <a:xfrm>
            <a:off x="439947" y="224287"/>
            <a:ext cx="7850038" cy="446276"/>
          </a:xfrm>
          <a:prstGeom prst="rect">
            <a:avLst/>
          </a:prstGeom>
          <a:noFill/>
        </p:spPr>
        <p:txBody>
          <a:bodyPr wrap="square" rtlCol="0">
            <a:spAutoFit/>
          </a:bodyPr>
          <a:lstStyle/>
          <a:p>
            <a:r>
              <a:rPr lang="de-DE" sz="2300"/>
              <a:t>Verständnisfragen </a:t>
            </a:r>
            <a:r>
              <a:rPr lang="de-DE" sz="1600" b="1"/>
              <a:t>Grundbodenbearbeitung mit dem Pflug</a:t>
            </a:r>
          </a:p>
        </p:txBody>
      </p:sp>
      <p:sp>
        <p:nvSpPr>
          <p:cNvPr id="9" name="Textfeld 8">
            <a:extLst>
              <a:ext uri="{FF2B5EF4-FFF2-40B4-BE49-F238E27FC236}">
                <a16:creationId xmlns:a16="http://schemas.microsoft.com/office/drawing/2014/main" id="{2AF09E91-2F01-AE67-0D31-E2FDBBE00256}"/>
              </a:ext>
            </a:extLst>
          </p:cNvPr>
          <p:cNvSpPr txBox="1"/>
          <p:nvPr/>
        </p:nvSpPr>
        <p:spPr>
          <a:xfrm>
            <a:off x="60385" y="880631"/>
            <a:ext cx="8954219" cy="2031325"/>
          </a:xfrm>
          <a:prstGeom prst="rect">
            <a:avLst/>
          </a:prstGeom>
          <a:noFill/>
        </p:spPr>
        <p:txBody>
          <a:bodyPr wrap="square">
            <a:spAutoFit/>
          </a:bodyPr>
          <a:lstStyle/>
          <a:p>
            <a:endParaRPr lang="de-DE"/>
          </a:p>
          <a:p>
            <a:endParaRPr lang="de-DE"/>
          </a:p>
          <a:p>
            <a:pPr marL="342900" indent="-342900">
              <a:buFont typeface="+mj-lt"/>
              <a:buAutoNum type="arabicPeriod"/>
            </a:pPr>
            <a:r>
              <a:rPr lang="de-DE"/>
              <a:t>Welche Pflugbauarten gibt es? – Unterschiede, Bedeutung &amp; Anwendungsbereiche</a:t>
            </a:r>
          </a:p>
          <a:p>
            <a:pPr marL="342900" indent="-342900">
              <a:buFont typeface="+mj-lt"/>
              <a:buAutoNum type="arabicPeriod"/>
            </a:pPr>
            <a:r>
              <a:rPr lang="de-DE"/>
              <a:t>Beetpflug</a:t>
            </a:r>
          </a:p>
          <a:p>
            <a:pPr marL="342900" indent="-342900">
              <a:buFont typeface="+mj-lt"/>
              <a:buAutoNum type="arabicPeriod"/>
            </a:pPr>
            <a:r>
              <a:rPr lang="de-DE"/>
              <a:t>Volldrehpflug, Bauarten</a:t>
            </a:r>
          </a:p>
          <a:p>
            <a:pPr marL="342900" indent="-342900">
              <a:buFont typeface="+mj-lt"/>
              <a:buAutoNum type="arabicPeriod"/>
            </a:pPr>
            <a:r>
              <a:rPr lang="de-DE"/>
              <a:t>Bauteile und ihre Funktion</a:t>
            </a:r>
          </a:p>
          <a:p>
            <a:pPr marL="342900" indent="-342900">
              <a:buFont typeface="+mj-lt"/>
              <a:buAutoNum type="arabicPeriod"/>
            </a:pPr>
            <a:r>
              <a:rPr lang="de-DE"/>
              <a:t>Pflugeinstellung </a:t>
            </a:r>
            <a:r>
              <a:rPr lang="de-DE">
                <a:sym typeface="Wingdings" panose="05000000000000000000" pitchFamily="2" charset="2"/>
              </a:rPr>
              <a:t> Praktikum</a:t>
            </a:r>
            <a:endParaRPr lang="de-DE"/>
          </a:p>
        </p:txBody>
      </p:sp>
    </p:spTree>
    <p:extLst>
      <p:ext uri="{BB962C8B-B14F-4D97-AF65-F5344CB8AC3E}">
        <p14:creationId xmlns:p14="http://schemas.microsoft.com/office/powerpoint/2010/main" val="32711477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F2BAD-43EC-ACE2-2ADB-7177A20D2D1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A02DDB8-4B6A-1DD1-F2B5-28933BE1EE8A}"/>
              </a:ext>
            </a:extLst>
          </p:cNvPr>
          <p:cNvSpPr>
            <a:spLocks noGrp="1"/>
          </p:cNvSpPr>
          <p:nvPr>
            <p:ph type="body" sz="quarter" idx="12"/>
          </p:nvPr>
        </p:nvSpPr>
        <p:spPr>
          <a:xfrm>
            <a:off x="238304" y="191905"/>
            <a:ext cx="8284594" cy="444505"/>
          </a:xfrm>
        </p:spPr>
        <p:txBody>
          <a:bodyPr/>
          <a:lstStyle/>
          <a:p>
            <a:r>
              <a:rPr lang="de-DE"/>
              <a:t>Wiederholung und Verständnisfragen </a:t>
            </a:r>
          </a:p>
        </p:txBody>
      </p:sp>
      <p:sp>
        <p:nvSpPr>
          <p:cNvPr id="3" name="Textplatzhalter 2">
            <a:extLst>
              <a:ext uri="{FF2B5EF4-FFF2-40B4-BE49-F238E27FC236}">
                <a16:creationId xmlns:a16="http://schemas.microsoft.com/office/drawing/2014/main" id="{1EA1E24C-F3DD-D20F-B493-A4929F76A405}"/>
              </a:ext>
            </a:extLst>
          </p:cNvPr>
          <p:cNvSpPr>
            <a:spLocks noGrp="1"/>
          </p:cNvSpPr>
          <p:nvPr>
            <p:ph type="body" sz="quarter" idx="13"/>
          </p:nvPr>
        </p:nvSpPr>
        <p:spPr>
          <a:xfrm>
            <a:off x="298689" y="1224470"/>
            <a:ext cx="8612398" cy="2470500"/>
          </a:xfrm>
        </p:spPr>
        <p:txBody>
          <a:bodyPr>
            <a:normAutofit fontScale="92500" lnSpcReduction="20000"/>
          </a:bodyPr>
          <a:lstStyle/>
          <a:p>
            <a:pPr marL="459581" indent="-457200">
              <a:buFont typeface="+mj-lt"/>
              <a:buAutoNum type="arabicPeriod"/>
            </a:pPr>
            <a:r>
              <a:rPr lang="de-DE"/>
              <a:t>Nichtwendende Grundbodenbearbeitung und Saatbettbereitung</a:t>
            </a:r>
          </a:p>
          <a:p>
            <a:pPr marL="2381" indent="0">
              <a:buNone/>
            </a:pPr>
            <a:r>
              <a:rPr lang="de-DE"/>
              <a:t>	</a:t>
            </a:r>
            <a:r>
              <a:rPr lang="de-DE" b="1"/>
              <a:t>Nichtwendene Grundbodenbearbeitung</a:t>
            </a:r>
            <a:r>
              <a:rPr lang="de-DE"/>
              <a:t>, Ziele, geeignete Maschinen</a:t>
            </a:r>
          </a:p>
          <a:p>
            <a:pPr marL="728663" lvl="1" indent="-457200"/>
            <a:r>
              <a:rPr lang="de-DE"/>
              <a:t>Anwendungsbereiche, Vor – und Nachteile</a:t>
            </a:r>
          </a:p>
          <a:p>
            <a:pPr marL="728663" lvl="1" indent="-457200"/>
            <a:r>
              <a:rPr lang="de-DE"/>
              <a:t>Grubber und Scheibeneggen sowie Kombi-Bauarten, Spatenmaschine </a:t>
            </a:r>
          </a:p>
          <a:p>
            <a:pPr marL="728663" lvl="1" indent="-457200"/>
            <a:r>
              <a:rPr lang="de-DE" b="1"/>
              <a:t>Saabettbereitung</a:t>
            </a:r>
            <a:r>
              <a:rPr lang="de-DE"/>
              <a:t>, Ziele, geeigente Maschinen</a:t>
            </a:r>
          </a:p>
          <a:p>
            <a:pPr marL="862013" lvl="2" indent="-457200"/>
            <a:r>
              <a:rPr lang="de-DE"/>
              <a:t>Passive Maschinen</a:t>
            </a:r>
          </a:p>
          <a:p>
            <a:pPr marL="862013" lvl="2" indent="-457200"/>
            <a:r>
              <a:rPr lang="de-DE"/>
              <a:t>Aktive angetrieben Maschinen </a:t>
            </a:r>
            <a:r>
              <a:rPr lang="de-DE">
                <a:sym typeface="Wingdings" panose="05000000000000000000" pitchFamily="2" charset="2"/>
              </a:rPr>
              <a:t> Bauarten und Unterschiede</a:t>
            </a:r>
            <a:r>
              <a:rPr lang="de-DE"/>
              <a:t> </a:t>
            </a:r>
            <a:r>
              <a:rPr lang="de-DE">
                <a:sym typeface="Wingdings" panose="05000000000000000000" pitchFamily="2" charset="2"/>
              </a:rPr>
              <a:t> Vor – und Nachteile</a:t>
            </a:r>
          </a:p>
          <a:p>
            <a:pPr marL="862013" lvl="2" indent="-457200"/>
            <a:r>
              <a:rPr lang="de-DE">
                <a:sym typeface="Wingdings" panose="05000000000000000000" pitchFamily="2" charset="2"/>
              </a:rPr>
              <a:t>Kreiselegge Bauteile (Praktikum Sätechnik)</a:t>
            </a:r>
            <a:endParaRPr lang="de-DE"/>
          </a:p>
        </p:txBody>
      </p:sp>
      <p:sp>
        <p:nvSpPr>
          <p:cNvPr id="4" name="Textplatzhalter 3">
            <a:extLst>
              <a:ext uri="{FF2B5EF4-FFF2-40B4-BE49-F238E27FC236}">
                <a16:creationId xmlns:a16="http://schemas.microsoft.com/office/drawing/2014/main" id="{C997AC7D-C5BE-5DB9-E462-7F106FAE41A1}"/>
              </a:ext>
            </a:extLst>
          </p:cNvPr>
          <p:cNvSpPr>
            <a:spLocks noGrp="1"/>
          </p:cNvSpPr>
          <p:nvPr>
            <p:ph type="body" sz="quarter" idx="14"/>
          </p:nvPr>
        </p:nvSpPr>
        <p:spPr>
          <a:xfrm>
            <a:off x="298689" y="758990"/>
            <a:ext cx="7434000" cy="342900"/>
          </a:xfrm>
        </p:spPr>
        <p:txBody>
          <a:bodyPr/>
          <a:lstStyle/>
          <a:p>
            <a:r>
              <a:rPr lang="de-DE"/>
              <a:t>Themenübersicht:</a:t>
            </a:r>
          </a:p>
        </p:txBody>
      </p:sp>
    </p:spTree>
    <p:extLst>
      <p:ext uri="{BB962C8B-B14F-4D97-AF65-F5344CB8AC3E}">
        <p14:creationId xmlns:p14="http://schemas.microsoft.com/office/powerpoint/2010/main" val="695020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E354E-04B7-32C7-BD26-79E0EBD76F0B}"/>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B7B83619-A697-9307-6F1A-644C39E7AA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 t="51111" r="680" b="1111"/>
          <a:stretch/>
        </p:blipFill>
        <p:spPr bwMode="auto">
          <a:xfrm>
            <a:off x="834575" y="1731092"/>
            <a:ext cx="7337297" cy="275835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2EF0FB3E-CBDD-1980-6CA9-BD86287E99D0}"/>
              </a:ext>
            </a:extLst>
          </p:cNvPr>
          <p:cNvSpPr>
            <a:spLocks noGrp="1"/>
          </p:cNvSpPr>
          <p:nvPr>
            <p:ph type="ctrTitle"/>
          </p:nvPr>
        </p:nvSpPr>
        <p:spPr>
          <a:xfrm>
            <a:off x="220850" y="43891"/>
            <a:ext cx="6118762" cy="347354"/>
          </a:xfrm>
        </p:spPr>
        <p:txBody>
          <a:bodyPr/>
          <a:lstStyle/>
          <a:p>
            <a:pPr algn="l"/>
            <a:r>
              <a:rPr lang="de-DE" sz="1600" b="1" dirty="0">
                <a:latin typeface="Arial" panose="020B0604020202020204" pitchFamily="34" charset="0"/>
                <a:cs typeface="Arial" panose="020B0604020202020204" pitchFamily="34" charset="0"/>
              </a:rPr>
              <a:t>Aufbau eines Mähdreschers - Reinigungssystem</a:t>
            </a:r>
          </a:p>
        </p:txBody>
      </p:sp>
      <p:sp>
        <p:nvSpPr>
          <p:cNvPr id="3" name="Textfeld 2">
            <a:extLst>
              <a:ext uri="{FF2B5EF4-FFF2-40B4-BE49-F238E27FC236}">
                <a16:creationId xmlns:a16="http://schemas.microsoft.com/office/drawing/2014/main" id="{61B45D70-37DB-5AF8-D968-569D2B1EACA6}"/>
              </a:ext>
            </a:extLst>
          </p:cNvPr>
          <p:cNvSpPr txBox="1"/>
          <p:nvPr/>
        </p:nvSpPr>
        <p:spPr>
          <a:xfrm>
            <a:off x="278000" y="505512"/>
            <a:ext cx="2296633" cy="369332"/>
          </a:xfrm>
          <a:prstGeom prst="rect">
            <a:avLst/>
          </a:prstGeom>
          <a:noFill/>
        </p:spPr>
        <p:txBody>
          <a:bodyPr wrap="square" rtlCol="0">
            <a:spAutoFit/>
          </a:bodyPr>
          <a:lstStyle/>
          <a:p>
            <a:r>
              <a:rPr lang="de-DE" dirty="0" err="1"/>
              <a:t>Überkehr</a:t>
            </a:r>
            <a:r>
              <a:rPr lang="de-DE" dirty="0"/>
              <a:t>:</a:t>
            </a:r>
          </a:p>
        </p:txBody>
      </p:sp>
      <p:sp>
        <p:nvSpPr>
          <p:cNvPr id="6" name="Textfeld 5">
            <a:extLst>
              <a:ext uri="{FF2B5EF4-FFF2-40B4-BE49-F238E27FC236}">
                <a16:creationId xmlns:a16="http://schemas.microsoft.com/office/drawing/2014/main" id="{1403BC44-311E-D520-37DE-CEE07FAAB200}"/>
              </a:ext>
            </a:extLst>
          </p:cNvPr>
          <p:cNvSpPr txBox="1"/>
          <p:nvPr/>
        </p:nvSpPr>
        <p:spPr>
          <a:xfrm>
            <a:off x="1808350" y="545597"/>
            <a:ext cx="5775627" cy="900246"/>
          </a:xfrm>
          <a:prstGeom prst="rect">
            <a:avLst/>
          </a:prstGeom>
          <a:noFill/>
        </p:spPr>
        <p:txBody>
          <a:bodyPr wrap="square" rtlCol="0">
            <a:spAutoFit/>
          </a:bodyPr>
          <a:lstStyle/>
          <a:p>
            <a:pPr marL="214313" indent="-214313">
              <a:buClr>
                <a:srgbClr val="92D050"/>
              </a:buClr>
              <a:buFont typeface="Wingdings" panose="05000000000000000000" pitchFamily="2" charset="2"/>
              <a:buChar char="Ø"/>
            </a:pPr>
            <a:r>
              <a:rPr lang="de-DE" sz="1050" dirty="0" err="1"/>
              <a:t>Unausgedroschene</a:t>
            </a:r>
            <a:r>
              <a:rPr lang="de-DE" sz="1050" dirty="0"/>
              <a:t> Ähren werden über die </a:t>
            </a:r>
            <a:r>
              <a:rPr lang="de-DE" sz="1050" dirty="0" err="1"/>
              <a:t>Überkehr</a:t>
            </a:r>
            <a:r>
              <a:rPr lang="de-DE" sz="1050" dirty="0"/>
              <a:t> dem Dreschwerk erneut zugeführt</a:t>
            </a:r>
          </a:p>
          <a:p>
            <a:pPr marL="214313" indent="-214313">
              <a:buClr>
                <a:srgbClr val="92D050"/>
              </a:buClr>
              <a:buFont typeface="Wingdings" panose="05000000000000000000" pitchFamily="2" charset="2"/>
              <a:buChar char="Ø"/>
            </a:pPr>
            <a:r>
              <a:rPr lang="de-DE" sz="1050" dirty="0"/>
              <a:t>Material, was nicht durch das Untersieb bzw. im vorderen Teil des Obersiebs gereinigt werden kann, fällt in die </a:t>
            </a:r>
            <a:r>
              <a:rPr lang="de-DE" sz="1050" dirty="0" err="1"/>
              <a:t>Überkehr</a:t>
            </a:r>
            <a:endParaRPr lang="de-DE" sz="1050" dirty="0"/>
          </a:p>
          <a:p>
            <a:pPr marL="214313" indent="-214313">
              <a:buClr>
                <a:srgbClr val="92D050"/>
              </a:buClr>
              <a:buFont typeface="Wingdings" panose="05000000000000000000" pitchFamily="2" charset="2"/>
              <a:buChar char="Ø"/>
            </a:pPr>
            <a:r>
              <a:rPr lang="de-DE" sz="1050" dirty="0"/>
              <a:t>Es durchläuft dann den Dreschvorgang noch einmal </a:t>
            </a:r>
          </a:p>
          <a:p>
            <a:pPr marL="214313" indent="-214313">
              <a:buClr>
                <a:srgbClr val="92D050"/>
              </a:buClr>
              <a:buFont typeface="Wingdings" panose="05000000000000000000" pitchFamily="2" charset="2"/>
              <a:buChar char="Ø"/>
            </a:pPr>
            <a:r>
              <a:rPr lang="de-DE" sz="1050" dirty="0"/>
              <a:t>Die Menge kann durch ein Fenster in der Kabine überwacht werden</a:t>
            </a:r>
          </a:p>
        </p:txBody>
      </p:sp>
      <p:sp>
        <p:nvSpPr>
          <p:cNvPr id="9" name="Ellipse 8">
            <a:extLst>
              <a:ext uri="{FF2B5EF4-FFF2-40B4-BE49-F238E27FC236}">
                <a16:creationId xmlns:a16="http://schemas.microsoft.com/office/drawing/2014/main" id="{27FCC62A-FF33-EAE4-C975-512E36F91B80}"/>
              </a:ext>
            </a:extLst>
          </p:cNvPr>
          <p:cNvSpPr/>
          <p:nvPr/>
        </p:nvSpPr>
        <p:spPr bwMode="auto">
          <a:xfrm rot="1825927">
            <a:off x="2677785" y="2867204"/>
            <a:ext cx="2227856" cy="757263"/>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defTabSz="685800" eaLnBrk="1" hangingPunct="1"/>
            <a:endParaRPr lang="de-DE" sz="3300">
              <a:solidFill>
                <a:schemeClr val="bg2"/>
              </a:solidFill>
              <a:latin typeface="Arial" pitchFamily="34" charset="0"/>
            </a:endParaRPr>
          </a:p>
        </p:txBody>
      </p:sp>
    </p:spTree>
    <p:extLst>
      <p:ext uri="{BB962C8B-B14F-4D97-AF65-F5344CB8AC3E}">
        <p14:creationId xmlns:p14="http://schemas.microsoft.com/office/powerpoint/2010/main" val="307609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BC03-4004-6F05-9358-D011D99BDE28}"/>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F454728A-D522-7814-3356-9EC679003D00}"/>
              </a:ext>
            </a:extLst>
          </p:cNvPr>
          <p:cNvSpPr txBox="1"/>
          <p:nvPr/>
        </p:nvSpPr>
        <p:spPr>
          <a:xfrm>
            <a:off x="379562" y="188134"/>
            <a:ext cx="7850038" cy="692497"/>
          </a:xfrm>
          <a:prstGeom prst="rect">
            <a:avLst/>
          </a:prstGeom>
          <a:noFill/>
        </p:spPr>
        <p:txBody>
          <a:bodyPr wrap="square" rtlCol="0">
            <a:spAutoFit/>
          </a:bodyPr>
          <a:lstStyle/>
          <a:p>
            <a:r>
              <a:rPr lang="de-DE" sz="2300"/>
              <a:t>Verständnisfragen </a:t>
            </a:r>
          </a:p>
          <a:p>
            <a:r>
              <a:rPr lang="de-DE" sz="1600" b="1"/>
              <a:t>Nichtwendende Grundbodenbearbeitung, Saatbettbereitung</a:t>
            </a:r>
          </a:p>
        </p:txBody>
      </p:sp>
      <p:sp>
        <p:nvSpPr>
          <p:cNvPr id="9" name="Textfeld 8">
            <a:extLst>
              <a:ext uri="{FF2B5EF4-FFF2-40B4-BE49-F238E27FC236}">
                <a16:creationId xmlns:a16="http://schemas.microsoft.com/office/drawing/2014/main" id="{549A4B27-423F-9E68-E344-797DF1FFBFE8}"/>
              </a:ext>
            </a:extLst>
          </p:cNvPr>
          <p:cNvSpPr txBox="1"/>
          <p:nvPr/>
        </p:nvSpPr>
        <p:spPr>
          <a:xfrm>
            <a:off x="60385" y="880631"/>
            <a:ext cx="8954219" cy="3970318"/>
          </a:xfrm>
          <a:prstGeom prst="rect">
            <a:avLst/>
          </a:prstGeom>
          <a:noFill/>
        </p:spPr>
        <p:txBody>
          <a:bodyPr wrap="square">
            <a:spAutoFit/>
          </a:bodyPr>
          <a:lstStyle/>
          <a:p>
            <a:r>
              <a:rPr lang="de-DE"/>
              <a:t>Verständnisfragen 1</a:t>
            </a:r>
          </a:p>
          <a:p>
            <a:endParaRPr lang="de-DE"/>
          </a:p>
          <a:p>
            <a:pPr marL="342900" indent="-342900">
              <a:buAutoNum type="arabicPeriod"/>
            </a:pPr>
            <a:r>
              <a:rPr lang="de-DE"/>
              <a:t>Vor- und Nachteile verschiedener Bodenbearbeitungssysteme (koventionell, Direksaat, etc.)</a:t>
            </a:r>
          </a:p>
          <a:p>
            <a:pPr marL="342900" indent="-342900">
              <a:buAutoNum type="arabicPeriod"/>
            </a:pPr>
            <a:r>
              <a:rPr lang="de-DE"/>
              <a:t>Bodenprofile und Anforderungen an die Sätechnik</a:t>
            </a:r>
          </a:p>
          <a:p>
            <a:pPr marL="342900" indent="-342900">
              <a:buAutoNum type="arabicPeriod"/>
            </a:pPr>
            <a:r>
              <a:rPr lang="de-DE"/>
              <a:t>Vor- und Nachteile verschiedener Maschinen</a:t>
            </a:r>
          </a:p>
          <a:p>
            <a:pPr marL="342900" indent="-342900">
              <a:buAutoNum type="arabicPeriod"/>
            </a:pPr>
            <a:r>
              <a:rPr lang="de-DE"/>
              <a:t>Kriterien bei der Auswahl eine Maschine zur Saatbettbereitung</a:t>
            </a:r>
          </a:p>
          <a:p>
            <a:pPr marL="342900" indent="-342900">
              <a:buAutoNum type="arabicPeriod"/>
            </a:pPr>
            <a:r>
              <a:rPr lang="de-DE"/>
              <a:t>Was sind die Vor – und Nachteile von aktiven und passiven Geräten zur Saatbettbereitung?</a:t>
            </a:r>
          </a:p>
          <a:p>
            <a:pPr marL="342900" indent="-342900">
              <a:buAutoNum type="arabicPeriod"/>
            </a:pPr>
            <a:endParaRPr lang="de-DE"/>
          </a:p>
          <a:p>
            <a:pPr marL="342900" indent="-342900">
              <a:buAutoNum type="arabicPeriod"/>
            </a:pPr>
            <a:endParaRPr lang="de-DE"/>
          </a:p>
          <a:p>
            <a:pPr marL="342900" indent="-342900">
              <a:buAutoNum type="arabicPeriod"/>
            </a:pPr>
            <a:endParaRPr lang="de-DE"/>
          </a:p>
          <a:p>
            <a:pPr marL="342900" indent="-342900">
              <a:buAutoNum type="arabicPeriod"/>
            </a:pPr>
            <a:endParaRPr lang="de-DE"/>
          </a:p>
          <a:p>
            <a:pPr marL="342900" indent="-342900">
              <a:buAutoNum type="arabicPeriod"/>
            </a:pPr>
            <a:endParaRPr lang="de-DE"/>
          </a:p>
        </p:txBody>
      </p:sp>
    </p:spTree>
    <p:extLst>
      <p:ext uri="{BB962C8B-B14F-4D97-AF65-F5344CB8AC3E}">
        <p14:creationId xmlns:p14="http://schemas.microsoft.com/office/powerpoint/2010/main" val="13009312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7348-2B31-86C8-D109-22183957A84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62F36D4-B990-427B-21CE-51F1C78201AD}"/>
              </a:ext>
            </a:extLst>
          </p:cNvPr>
          <p:cNvSpPr>
            <a:spLocks noGrp="1"/>
          </p:cNvSpPr>
          <p:nvPr>
            <p:ph type="body" sz="quarter" idx="12"/>
          </p:nvPr>
        </p:nvSpPr>
        <p:spPr>
          <a:xfrm>
            <a:off x="238304" y="191905"/>
            <a:ext cx="8284594" cy="444505"/>
          </a:xfrm>
        </p:spPr>
        <p:txBody>
          <a:bodyPr/>
          <a:lstStyle/>
          <a:p>
            <a:r>
              <a:rPr lang="de-DE"/>
              <a:t>Wiederholung und Verständnisfragen </a:t>
            </a:r>
          </a:p>
        </p:txBody>
      </p:sp>
      <p:sp>
        <p:nvSpPr>
          <p:cNvPr id="3" name="Textplatzhalter 2">
            <a:extLst>
              <a:ext uri="{FF2B5EF4-FFF2-40B4-BE49-F238E27FC236}">
                <a16:creationId xmlns:a16="http://schemas.microsoft.com/office/drawing/2014/main" id="{6D738EA9-0523-786A-7D40-A5F47D031205}"/>
              </a:ext>
            </a:extLst>
          </p:cNvPr>
          <p:cNvSpPr>
            <a:spLocks noGrp="1"/>
          </p:cNvSpPr>
          <p:nvPr>
            <p:ph type="body" sz="quarter" idx="13"/>
          </p:nvPr>
        </p:nvSpPr>
        <p:spPr>
          <a:xfrm>
            <a:off x="298688" y="1224469"/>
            <a:ext cx="8759047" cy="3571817"/>
          </a:xfrm>
        </p:spPr>
        <p:txBody>
          <a:bodyPr>
            <a:normAutofit/>
          </a:bodyPr>
          <a:lstStyle/>
          <a:p>
            <a:pPr marL="459581" indent="-457200">
              <a:buFont typeface="+mj-lt"/>
              <a:buAutoNum type="arabicPeriod"/>
            </a:pPr>
            <a:r>
              <a:rPr lang="de-DE"/>
              <a:t>Sätechnik 1 (Drillsaat) 	</a:t>
            </a:r>
            <a:endParaRPr lang="de-DE" b="1"/>
          </a:p>
          <a:p>
            <a:pPr marL="614363" lvl="1" indent="-342900"/>
            <a:r>
              <a:rPr lang="de-DE"/>
              <a:t>Pneumatische und Mechnische Drilltechnik </a:t>
            </a:r>
            <a:r>
              <a:rPr lang="de-DE">
                <a:sym typeface="Wingdings" panose="05000000000000000000" pitchFamily="2" charset="2"/>
              </a:rPr>
              <a:t> </a:t>
            </a:r>
            <a:r>
              <a:rPr lang="de-DE"/>
              <a:t>Bauteile und Vor- und Nachteile, Dosierung</a:t>
            </a:r>
          </a:p>
          <a:p>
            <a:pPr marL="614363" lvl="1" indent="-342900"/>
            <a:r>
              <a:rPr lang="de-DE"/>
              <a:t>Anforderungen an eine Drillmaschine</a:t>
            </a:r>
          </a:p>
          <a:p>
            <a:pPr marL="614363" lvl="1" indent="-342900"/>
            <a:r>
              <a:rPr lang="de-DE"/>
              <a:t>Der Variationskoeffizient, Längsverteilung, Querverteilung</a:t>
            </a:r>
          </a:p>
          <a:p>
            <a:pPr marL="614363" lvl="1" indent="-342900"/>
            <a:r>
              <a:rPr lang="de-DE"/>
              <a:t>Drillsaat vs. Einzelkornsaat</a:t>
            </a:r>
          </a:p>
          <a:p>
            <a:pPr marL="614363" lvl="1" indent="-342900"/>
            <a:r>
              <a:rPr lang="de-DE"/>
              <a:t>Bodenbearbeitungssysteme und Sätechnik</a:t>
            </a:r>
          </a:p>
          <a:p>
            <a:pPr marL="614363" lvl="1" indent="-342900"/>
            <a:r>
              <a:rPr lang="de-DE"/>
              <a:t>Eignung/Einsatzgebiete und Eigenschaften von einzelnen Schartypen</a:t>
            </a:r>
          </a:p>
          <a:p>
            <a:pPr marL="614363" lvl="1" indent="-342900"/>
            <a:r>
              <a:rPr lang="de-DE"/>
              <a:t>Aussaatmenge</a:t>
            </a:r>
          </a:p>
          <a:p>
            <a:pPr marL="614363" lvl="1" indent="-342900"/>
            <a:endParaRPr lang="de-DE"/>
          </a:p>
        </p:txBody>
      </p:sp>
      <p:sp>
        <p:nvSpPr>
          <p:cNvPr id="4" name="Textplatzhalter 3">
            <a:extLst>
              <a:ext uri="{FF2B5EF4-FFF2-40B4-BE49-F238E27FC236}">
                <a16:creationId xmlns:a16="http://schemas.microsoft.com/office/drawing/2014/main" id="{9559239B-575F-B0C7-D9D8-05FE27AAD33F}"/>
              </a:ext>
            </a:extLst>
          </p:cNvPr>
          <p:cNvSpPr>
            <a:spLocks noGrp="1"/>
          </p:cNvSpPr>
          <p:nvPr>
            <p:ph type="body" sz="quarter" idx="14"/>
          </p:nvPr>
        </p:nvSpPr>
        <p:spPr>
          <a:xfrm>
            <a:off x="298689" y="758990"/>
            <a:ext cx="7434000" cy="342900"/>
          </a:xfrm>
        </p:spPr>
        <p:txBody>
          <a:bodyPr/>
          <a:lstStyle/>
          <a:p>
            <a:r>
              <a:rPr lang="de-DE"/>
              <a:t>Themenübersicht:</a:t>
            </a:r>
          </a:p>
        </p:txBody>
      </p:sp>
    </p:spTree>
    <p:extLst>
      <p:ext uri="{BB962C8B-B14F-4D97-AF65-F5344CB8AC3E}">
        <p14:creationId xmlns:p14="http://schemas.microsoft.com/office/powerpoint/2010/main" val="13722204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BD6A0-7953-6944-62C9-099215435A5D}"/>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F61AC296-53A2-1F1F-6989-96E54108DC25}"/>
              </a:ext>
            </a:extLst>
          </p:cNvPr>
          <p:cNvSpPr txBox="1"/>
          <p:nvPr/>
        </p:nvSpPr>
        <p:spPr>
          <a:xfrm>
            <a:off x="379562" y="188134"/>
            <a:ext cx="7850038" cy="446276"/>
          </a:xfrm>
          <a:prstGeom prst="rect">
            <a:avLst/>
          </a:prstGeom>
          <a:noFill/>
        </p:spPr>
        <p:txBody>
          <a:bodyPr wrap="square" rtlCol="0">
            <a:spAutoFit/>
          </a:bodyPr>
          <a:lstStyle/>
          <a:p>
            <a:r>
              <a:rPr lang="de-DE" sz="2300"/>
              <a:t> </a:t>
            </a:r>
            <a:r>
              <a:rPr lang="de-DE" sz="1600" b="1"/>
              <a:t>Sätechnik 1 (Drillsaat)</a:t>
            </a:r>
          </a:p>
        </p:txBody>
      </p:sp>
      <p:sp>
        <p:nvSpPr>
          <p:cNvPr id="9" name="Textfeld 8">
            <a:extLst>
              <a:ext uri="{FF2B5EF4-FFF2-40B4-BE49-F238E27FC236}">
                <a16:creationId xmlns:a16="http://schemas.microsoft.com/office/drawing/2014/main" id="{210515BD-3198-BC3D-6F14-CEC9B77EF63C}"/>
              </a:ext>
            </a:extLst>
          </p:cNvPr>
          <p:cNvSpPr txBox="1"/>
          <p:nvPr/>
        </p:nvSpPr>
        <p:spPr>
          <a:xfrm>
            <a:off x="60385" y="880631"/>
            <a:ext cx="8954219" cy="4524315"/>
          </a:xfrm>
          <a:prstGeom prst="rect">
            <a:avLst/>
          </a:prstGeom>
          <a:noFill/>
        </p:spPr>
        <p:txBody>
          <a:bodyPr wrap="square">
            <a:spAutoFit/>
          </a:bodyPr>
          <a:lstStyle/>
          <a:p>
            <a:r>
              <a:rPr lang="de-DE"/>
              <a:t>Verständnisfragen 1</a:t>
            </a:r>
          </a:p>
          <a:p>
            <a:endParaRPr lang="de-DE"/>
          </a:p>
          <a:p>
            <a:pPr marL="342900" indent="-342900">
              <a:buAutoNum type="arabicPeriod"/>
            </a:pPr>
            <a:r>
              <a:rPr lang="de-DE"/>
              <a:t>Vor- und Nachteile verschiedener Bodenbearbeitungssysteme (koventionell, Direksaat, etc.)</a:t>
            </a:r>
          </a:p>
          <a:p>
            <a:pPr marL="342900" indent="-342900">
              <a:buAutoNum type="arabicPeriod"/>
            </a:pPr>
            <a:r>
              <a:rPr lang="de-DE"/>
              <a:t>Wie kann ich die Dosiergenauigkeit einer Sämschine bestimmen? </a:t>
            </a:r>
          </a:p>
          <a:p>
            <a:pPr marL="342900" indent="-342900">
              <a:buAutoNum type="arabicPeriod"/>
            </a:pPr>
            <a:r>
              <a:rPr lang="de-DE"/>
              <a:t>Wie unterscheiden sich EKS (Einzelkornsaat) und Drillsaat in ihrer Dosiergenauigkeit?</a:t>
            </a:r>
          </a:p>
          <a:p>
            <a:pPr marL="342900" indent="-342900">
              <a:buAutoNum type="arabicPeriod"/>
            </a:pPr>
            <a:r>
              <a:rPr lang="de-DE"/>
              <a:t>Welche Schartypen kennen Sie? Wofür würden Sie diese nutzen?</a:t>
            </a:r>
          </a:p>
          <a:p>
            <a:pPr marL="342900" indent="-342900">
              <a:buAutoNum type="arabicPeriod"/>
            </a:pPr>
            <a:r>
              <a:rPr lang="de-DE"/>
              <a:t>Aufgaben eines Säschars</a:t>
            </a:r>
          </a:p>
          <a:p>
            <a:pPr marL="342900" indent="-342900">
              <a:buAutoNum type="arabicPeriod"/>
            </a:pPr>
            <a:r>
              <a:rPr lang="de-DE"/>
              <a:t>Anforderungen an eine Drillmaschine</a:t>
            </a:r>
          </a:p>
          <a:p>
            <a:pPr marL="342900" indent="-342900">
              <a:buAutoNum type="arabicPeriod"/>
            </a:pPr>
            <a:r>
              <a:rPr lang="de-DE"/>
              <a:t>Was muss bei der Aussaat beachtet werden? Wie berechne ich die Aussaatmenge?</a:t>
            </a:r>
          </a:p>
          <a:p>
            <a:pPr marL="342900" indent="-342900">
              <a:buAutoNum type="arabicPeriod"/>
            </a:pPr>
            <a:r>
              <a:rPr lang="de-DE"/>
              <a:t>Wie berechne ich den Variationskoeffizient?</a:t>
            </a:r>
          </a:p>
          <a:p>
            <a:pPr marL="342900" indent="-342900">
              <a:buAutoNum type="arabicPeriod"/>
            </a:pPr>
            <a:endParaRPr lang="de-DE"/>
          </a:p>
          <a:p>
            <a:pPr marL="342900" indent="-342900">
              <a:buAutoNum type="arabicPeriod"/>
            </a:pPr>
            <a:endParaRPr lang="de-DE"/>
          </a:p>
          <a:p>
            <a:pPr marL="342900" indent="-342900">
              <a:buAutoNum type="arabicPeriod"/>
            </a:pPr>
            <a:endParaRPr lang="de-DE"/>
          </a:p>
        </p:txBody>
      </p:sp>
    </p:spTree>
    <p:extLst>
      <p:ext uri="{BB962C8B-B14F-4D97-AF65-F5344CB8AC3E}">
        <p14:creationId xmlns:p14="http://schemas.microsoft.com/office/powerpoint/2010/main" val="32213804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EED42-1670-2072-955B-4642D66CCE1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14C391C-E7F8-06B2-CB8E-DB67A74BF11D}"/>
              </a:ext>
            </a:extLst>
          </p:cNvPr>
          <p:cNvSpPr>
            <a:spLocks noGrp="1"/>
          </p:cNvSpPr>
          <p:nvPr>
            <p:ph type="body" sz="quarter" idx="12"/>
          </p:nvPr>
        </p:nvSpPr>
        <p:spPr>
          <a:xfrm>
            <a:off x="238304" y="191905"/>
            <a:ext cx="8284594" cy="444505"/>
          </a:xfrm>
        </p:spPr>
        <p:txBody>
          <a:bodyPr/>
          <a:lstStyle/>
          <a:p>
            <a:r>
              <a:rPr lang="de-DE"/>
              <a:t>Wiederholung und Verständnisfragen </a:t>
            </a:r>
          </a:p>
        </p:txBody>
      </p:sp>
      <p:sp>
        <p:nvSpPr>
          <p:cNvPr id="3" name="Textplatzhalter 2">
            <a:extLst>
              <a:ext uri="{FF2B5EF4-FFF2-40B4-BE49-F238E27FC236}">
                <a16:creationId xmlns:a16="http://schemas.microsoft.com/office/drawing/2014/main" id="{3924EF5B-1D46-FEC2-237D-53651B38C7F0}"/>
              </a:ext>
            </a:extLst>
          </p:cNvPr>
          <p:cNvSpPr>
            <a:spLocks noGrp="1"/>
          </p:cNvSpPr>
          <p:nvPr>
            <p:ph type="body" sz="quarter" idx="13"/>
          </p:nvPr>
        </p:nvSpPr>
        <p:spPr>
          <a:xfrm>
            <a:off x="298688" y="1224469"/>
            <a:ext cx="8759047" cy="3571817"/>
          </a:xfrm>
        </p:spPr>
        <p:txBody>
          <a:bodyPr>
            <a:normAutofit/>
          </a:bodyPr>
          <a:lstStyle/>
          <a:p>
            <a:pPr marL="459581" indent="-457200">
              <a:buFont typeface="+mj-lt"/>
              <a:buAutoNum type="arabicPeriod"/>
            </a:pPr>
            <a:r>
              <a:rPr lang="de-DE"/>
              <a:t>Sätechnik 2 (Einzelkornsaat (EKS)) </a:t>
            </a:r>
          </a:p>
          <a:p>
            <a:pPr marL="2381" indent="0">
              <a:buNone/>
            </a:pPr>
            <a:r>
              <a:rPr lang="de-DE"/>
              <a:t>Bauarten und Bauteile der EKS</a:t>
            </a:r>
          </a:p>
          <a:p>
            <a:pPr marL="614363" lvl="1" indent="-342900"/>
            <a:r>
              <a:rPr lang="de-DE"/>
              <a:t>Anforderungen EKS Sätechnik</a:t>
            </a:r>
          </a:p>
          <a:p>
            <a:pPr marL="614363" lvl="1" indent="-342900"/>
            <a:r>
              <a:rPr lang="de-DE"/>
              <a:t>Der Variationskoeffizient, Längserteilung, Querverteilung</a:t>
            </a:r>
          </a:p>
          <a:p>
            <a:pPr marL="614363" lvl="1" indent="-342900"/>
            <a:r>
              <a:rPr lang="de-DE"/>
              <a:t>Drillsaat vs. Einzelkornsaat</a:t>
            </a:r>
          </a:p>
          <a:p>
            <a:pPr marL="614363" lvl="1" indent="-342900"/>
            <a:r>
              <a:rPr lang="de-DE"/>
              <a:t>Düngesysteme</a:t>
            </a:r>
          </a:p>
          <a:p>
            <a:pPr marL="614363" lvl="1" indent="-342900"/>
            <a:endParaRPr lang="de-DE"/>
          </a:p>
        </p:txBody>
      </p:sp>
      <p:sp>
        <p:nvSpPr>
          <p:cNvPr id="4" name="Textplatzhalter 3">
            <a:extLst>
              <a:ext uri="{FF2B5EF4-FFF2-40B4-BE49-F238E27FC236}">
                <a16:creationId xmlns:a16="http://schemas.microsoft.com/office/drawing/2014/main" id="{766A1C2A-7C03-3EED-57A5-0833CCEDD605}"/>
              </a:ext>
            </a:extLst>
          </p:cNvPr>
          <p:cNvSpPr>
            <a:spLocks noGrp="1"/>
          </p:cNvSpPr>
          <p:nvPr>
            <p:ph type="body" sz="quarter" idx="14"/>
          </p:nvPr>
        </p:nvSpPr>
        <p:spPr>
          <a:xfrm>
            <a:off x="298689" y="758990"/>
            <a:ext cx="7434000" cy="342900"/>
          </a:xfrm>
        </p:spPr>
        <p:txBody>
          <a:bodyPr/>
          <a:lstStyle/>
          <a:p>
            <a:r>
              <a:rPr lang="de-DE"/>
              <a:t>Themenübersicht:</a:t>
            </a:r>
          </a:p>
        </p:txBody>
      </p:sp>
    </p:spTree>
    <p:extLst>
      <p:ext uri="{BB962C8B-B14F-4D97-AF65-F5344CB8AC3E}">
        <p14:creationId xmlns:p14="http://schemas.microsoft.com/office/powerpoint/2010/main" val="15336120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6401A-772D-A183-FA94-F73239266166}"/>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C94EA8E2-C498-39E9-E379-7ED6BD24DDBA}"/>
              </a:ext>
            </a:extLst>
          </p:cNvPr>
          <p:cNvSpPr txBox="1"/>
          <p:nvPr/>
        </p:nvSpPr>
        <p:spPr>
          <a:xfrm>
            <a:off x="379562" y="188134"/>
            <a:ext cx="7850038" cy="692497"/>
          </a:xfrm>
          <a:prstGeom prst="rect">
            <a:avLst/>
          </a:prstGeom>
          <a:noFill/>
        </p:spPr>
        <p:txBody>
          <a:bodyPr wrap="square" rtlCol="0">
            <a:spAutoFit/>
          </a:bodyPr>
          <a:lstStyle/>
          <a:p>
            <a:r>
              <a:rPr lang="de-DE" sz="2300"/>
              <a:t>Verständnisfragen </a:t>
            </a:r>
          </a:p>
          <a:p>
            <a:r>
              <a:rPr lang="de-DE" sz="1600" b="1"/>
              <a:t>Einzelkornsaat </a:t>
            </a:r>
          </a:p>
        </p:txBody>
      </p:sp>
      <p:sp>
        <p:nvSpPr>
          <p:cNvPr id="9" name="Textfeld 8">
            <a:extLst>
              <a:ext uri="{FF2B5EF4-FFF2-40B4-BE49-F238E27FC236}">
                <a16:creationId xmlns:a16="http://schemas.microsoft.com/office/drawing/2014/main" id="{0BAD77AC-2512-4744-F34E-0C26B159F305}"/>
              </a:ext>
            </a:extLst>
          </p:cNvPr>
          <p:cNvSpPr txBox="1"/>
          <p:nvPr/>
        </p:nvSpPr>
        <p:spPr>
          <a:xfrm>
            <a:off x="60385" y="880631"/>
            <a:ext cx="8954219" cy="2585323"/>
          </a:xfrm>
          <a:prstGeom prst="rect">
            <a:avLst/>
          </a:prstGeom>
          <a:noFill/>
        </p:spPr>
        <p:txBody>
          <a:bodyPr wrap="square">
            <a:spAutoFit/>
          </a:bodyPr>
          <a:lstStyle/>
          <a:p>
            <a:r>
              <a:rPr lang="de-DE"/>
              <a:t>Verständnisfragen 1</a:t>
            </a:r>
          </a:p>
          <a:p>
            <a:endParaRPr lang="de-DE"/>
          </a:p>
          <a:p>
            <a:pPr marL="342900" indent="-342900">
              <a:buAutoNum type="arabicPeriod"/>
            </a:pPr>
            <a:r>
              <a:rPr lang="de-DE"/>
              <a:t>Was ist der Unterschied zwischen EKS und normale Drillsaat?</a:t>
            </a:r>
          </a:p>
          <a:p>
            <a:pPr marL="342900" indent="-342900">
              <a:buAutoNum type="arabicPeriod"/>
            </a:pPr>
            <a:r>
              <a:rPr lang="de-DE"/>
              <a:t>Welche Verfahren der Kornvereinzelung kennen Sie?</a:t>
            </a:r>
          </a:p>
          <a:p>
            <a:pPr marL="342900" indent="-342900">
              <a:buAutoNum type="arabicPeriod"/>
            </a:pPr>
            <a:r>
              <a:rPr lang="de-DE"/>
              <a:t>Welche Kulturen werden (können) in EKS gesät?</a:t>
            </a:r>
          </a:p>
          <a:p>
            <a:pPr marL="342900" indent="-342900">
              <a:buAutoNum type="arabicPeriod"/>
            </a:pPr>
            <a:r>
              <a:rPr lang="de-DE"/>
              <a:t>Welche EKS wird im Normalfall für das Rüben legen verwendet?</a:t>
            </a:r>
          </a:p>
          <a:p>
            <a:pPr marL="342900" indent="-342900">
              <a:buAutoNum type="arabicPeriod"/>
            </a:pPr>
            <a:r>
              <a:rPr lang="de-DE"/>
              <a:t>Welche Bauarten (Anordnungen von Tank und Säaggregaten kennen Sie?</a:t>
            </a:r>
          </a:p>
          <a:p>
            <a:pPr marL="342900" indent="-342900">
              <a:buAutoNum type="arabicPeriod"/>
            </a:pPr>
            <a:endParaRPr lang="de-DE"/>
          </a:p>
          <a:p>
            <a:pPr marL="342900" indent="-342900">
              <a:buAutoNum type="arabicPeriod"/>
            </a:pPr>
            <a:endParaRPr lang="de-DE"/>
          </a:p>
        </p:txBody>
      </p:sp>
    </p:spTree>
    <p:extLst>
      <p:ext uri="{BB962C8B-B14F-4D97-AF65-F5344CB8AC3E}">
        <p14:creationId xmlns:p14="http://schemas.microsoft.com/office/powerpoint/2010/main" val="35950374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619E8-8208-973E-E3BF-85714CFE127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E1D7DAB-FFB4-70FC-9B78-63C2335D479D}"/>
              </a:ext>
            </a:extLst>
          </p:cNvPr>
          <p:cNvSpPr>
            <a:spLocks noGrp="1"/>
          </p:cNvSpPr>
          <p:nvPr>
            <p:ph type="body" sz="quarter" idx="12"/>
          </p:nvPr>
        </p:nvSpPr>
        <p:spPr>
          <a:xfrm>
            <a:off x="238304" y="191905"/>
            <a:ext cx="8284594" cy="444505"/>
          </a:xfrm>
        </p:spPr>
        <p:txBody>
          <a:bodyPr/>
          <a:lstStyle/>
          <a:p>
            <a:r>
              <a:rPr lang="de-DE"/>
              <a:t>Wiederholung und Verständnisfragen </a:t>
            </a:r>
          </a:p>
        </p:txBody>
      </p:sp>
      <p:sp>
        <p:nvSpPr>
          <p:cNvPr id="3" name="Textplatzhalter 2">
            <a:extLst>
              <a:ext uri="{FF2B5EF4-FFF2-40B4-BE49-F238E27FC236}">
                <a16:creationId xmlns:a16="http://schemas.microsoft.com/office/drawing/2014/main" id="{18F614BA-5BAB-1747-8B5B-EA52291BFAC8}"/>
              </a:ext>
            </a:extLst>
          </p:cNvPr>
          <p:cNvSpPr>
            <a:spLocks noGrp="1"/>
          </p:cNvSpPr>
          <p:nvPr>
            <p:ph type="body" sz="quarter" idx="13"/>
          </p:nvPr>
        </p:nvSpPr>
        <p:spPr>
          <a:xfrm>
            <a:off x="298688" y="1224469"/>
            <a:ext cx="8759047" cy="3571817"/>
          </a:xfrm>
        </p:spPr>
        <p:txBody>
          <a:bodyPr>
            <a:normAutofit/>
          </a:bodyPr>
          <a:lstStyle/>
          <a:p>
            <a:pPr marL="459581" indent="-457200">
              <a:buFont typeface="+mj-lt"/>
              <a:buAutoNum type="arabicPeriod"/>
            </a:pPr>
            <a:r>
              <a:rPr lang="de-DE"/>
              <a:t>Chemischer Pflanzenschutz, (nur bis durchgenommener Teil)</a:t>
            </a:r>
          </a:p>
          <a:p>
            <a:pPr marL="728663" lvl="1" indent="-457200"/>
            <a:r>
              <a:rPr lang="de-DE"/>
              <a:t>Bauarten und Bauteile</a:t>
            </a:r>
          </a:p>
          <a:p>
            <a:pPr marL="614363" lvl="1" indent="-342900"/>
            <a:r>
              <a:rPr lang="de-DE"/>
              <a:t>Sicherheit im Pflanzenschutz</a:t>
            </a:r>
          </a:p>
          <a:p>
            <a:pPr marL="614363" lvl="1" indent="-342900"/>
            <a:r>
              <a:rPr lang="de-DE"/>
              <a:t>Integrierter Pflanzenschutz</a:t>
            </a:r>
          </a:p>
          <a:p>
            <a:pPr marL="614363" lvl="1" indent="-342900"/>
            <a:endParaRPr lang="de-DE"/>
          </a:p>
        </p:txBody>
      </p:sp>
      <p:sp>
        <p:nvSpPr>
          <p:cNvPr id="4" name="Textplatzhalter 3">
            <a:extLst>
              <a:ext uri="{FF2B5EF4-FFF2-40B4-BE49-F238E27FC236}">
                <a16:creationId xmlns:a16="http://schemas.microsoft.com/office/drawing/2014/main" id="{7C3FD7C9-1B2C-49EB-159D-D50D5F53892D}"/>
              </a:ext>
            </a:extLst>
          </p:cNvPr>
          <p:cNvSpPr>
            <a:spLocks noGrp="1"/>
          </p:cNvSpPr>
          <p:nvPr>
            <p:ph type="body" sz="quarter" idx="14"/>
          </p:nvPr>
        </p:nvSpPr>
        <p:spPr>
          <a:xfrm>
            <a:off x="298689" y="758990"/>
            <a:ext cx="7434000" cy="342900"/>
          </a:xfrm>
        </p:spPr>
        <p:txBody>
          <a:bodyPr/>
          <a:lstStyle/>
          <a:p>
            <a:r>
              <a:rPr lang="de-DE"/>
              <a:t>Themenübersicht:</a:t>
            </a:r>
          </a:p>
        </p:txBody>
      </p:sp>
    </p:spTree>
    <p:extLst>
      <p:ext uri="{BB962C8B-B14F-4D97-AF65-F5344CB8AC3E}">
        <p14:creationId xmlns:p14="http://schemas.microsoft.com/office/powerpoint/2010/main" val="16501845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28F70-04D3-83DA-CC50-06F0641C971A}"/>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9D81A033-58B3-4F8C-9ABC-AF929E7D1119}"/>
              </a:ext>
            </a:extLst>
          </p:cNvPr>
          <p:cNvSpPr txBox="1"/>
          <p:nvPr/>
        </p:nvSpPr>
        <p:spPr>
          <a:xfrm>
            <a:off x="379562" y="188134"/>
            <a:ext cx="7850038" cy="692497"/>
          </a:xfrm>
          <a:prstGeom prst="rect">
            <a:avLst/>
          </a:prstGeom>
          <a:noFill/>
        </p:spPr>
        <p:txBody>
          <a:bodyPr wrap="square" rtlCol="0">
            <a:spAutoFit/>
          </a:bodyPr>
          <a:lstStyle/>
          <a:p>
            <a:r>
              <a:rPr lang="de-DE" sz="2300"/>
              <a:t>Verständnisfragen </a:t>
            </a:r>
          </a:p>
          <a:p>
            <a:r>
              <a:rPr lang="de-DE" sz="1600" b="1"/>
              <a:t>Chemischer Pflanzenschutz</a:t>
            </a:r>
          </a:p>
        </p:txBody>
      </p:sp>
      <p:sp>
        <p:nvSpPr>
          <p:cNvPr id="9" name="Textfeld 8">
            <a:extLst>
              <a:ext uri="{FF2B5EF4-FFF2-40B4-BE49-F238E27FC236}">
                <a16:creationId xmlns:a16="http://schemas.microsoft.com/office/drawing/2014/main" id="{DFF78515-C70F-9B9C-D2B6-803E8A289A62}"/>
              </a:ext>
            </a:extLst>
          </p:cNvPr>
          <p:cNvSpPr txBox="1"/>
          <p:nvPr/>
        </p:nvSpPr>
        <p:spPr>
          <a:xfrm>
            <a:off x="60385" y="880631"/>
            <a:ext cx="8954219" cy="3693319"/>
          </a:xfrm>
          <a:prstGeom prst="rect">
            <a:avLst/>
          </a:prstGeom>
          <a:noFill/>
        </p:spPr>
        <p:txBody>
          <a:bodyPr wrap="square">
            <a:spAutoFit/>
          </a:bodyPr>
          <a:lstStyle/>
          <a:p>
            <a:r>
              <a:rPr lang="de-DE" b="1"/>
              <a:t>Verständnisfragen</a:t>
            </a:r>
            <a:endParaRPr lang="de-DE"/>
          </a:p>
          <a:p>
            <a:endParaRPr lang="de-DE"/>
          </a:p>
          <a:p>
            <a:pPr marL="342900" indent="-342900">
              <a:buFont typeface="+mj-lt"/>
              <a:buAutoNum type="arabicPeriod"/>
            </a:pPr>
            <a:r>
              <a:rPr lang="de-DE"/>
              <a:t>Welche Maßnahmen im Bereich gibt es? Was sind ihre konkreten Ziele?</a:t>
            </a:r>
          </a:p>
          <a:p>
            <a:pPr marL="342900" indent="-342900">
              <a:buFont typeface="+mj-lt"/>
              <a:buAutoNum type="arabicPeriod"/>
            </a:pPr>
            <a:r>
              <a:rPr lang="de-DE"/>
              <a:t>Wie ist eine Pflanzenschutzspritze aufgebaut? Welche funktion haben die Bauteile?</a:t>
            </a:r>
          </a:p>
          <a:p>
            <a:pPr marL="342900" indent="-342900">
              <a:buFont typeface="+mj-lt"/>
              <a:buAutoNum type="arabicPeriod"/>
            </a:pPr>
            <a:r>
              <a:rPr lang="de-DE" strike="sngStrike"/>
              <a:t>Was ist beim Gestänge zu beachten</a:t>
            </a:r>
            <a:r>
              <a:rPr lang="de-DE"/>
              <a:t>?</a:t>
            </a:r>
          </a:p>
          <a:p>
            <a:pPr marL="342900" indent="-342900">
              <a:buFont typeface="+mj-lt"/>
              <a:buAutoNum type="arabicPeriod"/>
            </a:pPr>
            <a:r>
              <a:rPr lang="de-DE"/>
              <a:t>Welche technischen Neuerungen machen die Applikation effizienter und genauer?</a:t>
            </a:r>
          </a:p>
          <a:p>
            <a:pPr marL="342900" indent="-342900">
              <a:buFont typeface="+mj-lt"/>
              <a:buAutoNum type="arabicPeriod"/>
            </a:pPr>
            <a:r>
              <a:rPr lang="de-DE"/>
              <a:t>Welche Düsenarten kennen Sie? Was sind die Vor- und Nachteile?</a:t>
            </a:r>
          </a:p>
          <a:p>
            <a:pPr marL="342900" indent="-342900">
              <a:buFont typeface="+mj-lt"/>
              <a:buAutoNum type="arabicPeriod"/>
            </a:pPr>
            <a:r>
              <a:rPr lang="de-DE"/>
              <a:t>Welche Bauteile gibt es an Pflanzenschutzspritzen und was ist deren Funktion?</a:t>
            </a:r>
          </a:p>
          <a:p>
            <a:pPr marL="342900" indent="-342900">
              <a:buFont typeface="+mj-lt"/>
              <a:buAutoNum type="arabicPeriod"/>
            </a:pPr>
            <a:r>
              <a:rPr lang="de-DE"/>
              <a:t>Welche werden Düsen beschrieben? </a:t>
            </a:r>
            <a:r>
              <a:rPr lang="de-DE">
                <a:sym typeface="Wingdings" panose="05000000000000000000" pitchFamily="2" charset="2"/>
              </a:rPr>
              <a:t>Praktikum</a:t>
            </a:r>
            <a:endParaRPr lang="de-DE"/>
          </a:p>
          <a:p>
            <a:pPr marL="342900" indent="-342900">
              <a:buFont typeface="+mj-lt"/>
              <a:buAutoNum type="arabicPeriod"/>
            </a:pPr>
            <a:r>
              <a:rPr lang="de-DE"/>
              <a:t>Welche Möglichkeiten gibt es neben dem Chemischen Pflanzenschutz noch?</a:t>
            </a:r>
          </a:p>
          <a:p>
            <a:pPr marL="342900" indent="-342900">
              <a:buAutoNum type="arabicPeriod"/>
            </a:pPr>
            <a:r>
              <a:rPr lang="de-DE"/>
              <a:t>Welche Wirkung &amp; Effekte haben unterschdiedliche Maßnahmen?</a:t>
            </a:r>
          </a:p>
          <a:p>
            <a:pPr marL="342900" indent="-342900">
              <a:buAutoNum type="arabicPeriod"/>
            </a:pPr>
            <a:endParaRPr lang="de-DE"/>
          </a:p>
        </p:txBody>
      </p:sp>
    </p:spTree>
    <p:extLst>
      <p:ext uri="{BB962C8B-B14F-4D97-AF65-F5344CB8AC3E}">
        <p14:creationId xmlns:p14="http://schemas.microsoft.com/office/powerpoint/2010/main" val="3751439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F7DA378C-BABA-E95C-B01A-8DAB17B4DFD3}"/>
              </a:ext>
            </a:extLst>
          </p:cNvPr>
          <p:cNvPicPr>
            <a:picLocks noChangeAspect="1"/>
          </p:cNvPicPr>
          <p:nvPr/>
        </p:nvPicPr>
        <p:blipFill rotWithShape="1">
          <a:blip r:embed="rId3"/>
          <a:srcRect l="72621" t="55243" r="15209" b="9600"/>
          <a:stretch/>
        </p:blipFill>
        <p:spPr>
          <a:xfrm>
            <a:off x="1044222" y="964728"/>
            <a:ext cx="1403393" cy="2174861"/>
          </a:xfrm>
          <a:prstGeom prst="rect">
            <a:avLst/>
          </a:prstGeom>
        </p:spPr>
      </p:pic>
      <p:sp>
        <p:nvSpPr>
          <p:cNvPr id="2" name="Titel 1"/>
          <p:cNvSpPr>
            <a:spLocks noGrp="1"/>
          </p:cNvSpPr>
          <p:nvPr>
            <p:ph type="ctrTitle"/>
          </p:nvPr>
        </p:nvSpPr>
        <p:spPr>
          <a:xfrm>
            <a:off x="233550" y="86096"/>
            <a:ext cx="6118762" cy="347354"/>
          </a:xfrm>
        </p:spPr>
        <p:txBody>
          <a:bodyPr/>
          <a:lstStyle/>
          <a:p>
            <a:pPr algn="l"/>
            <a:r>
              <a:rPr lang="de-DE" sz="1575" b="1" dirty="0"/>
              <a:t>Aufbau eines Mähdreschers - Reinigungssystem</a:t>
            </a:r>
          </a:p>
        </p:txBody>
      </p:sp>
      <p:pic>
        <p:nvPicPr>
          <p:cNvPr id="7" name="Grafik 6"/>
          <p:cNvPicPr>
            <a:picLocks noChangeAspect="1"/>
          </p:cNvPicPr>
          <p:nvPr/>
        </p:nvPicPr>
        <p:blipFill>
          <a:blip r:embed="rId4"/>
          <a:stretch>
            <a:fillRect/>
          </a:stretch>
        </p:blipFill>
        <p:spPr>
          <a:xfrm>
            <a:off x="5688418" y="1276131"/>
            <a:ext cx="3135260" cy="1621159"/>
          </a:xfrm>
          <a:prstGeom prst="rect">
            <a:avLst/>
          </a:prstGeom>
        </p:spPr>
      </p:pic>
      <p:sp>
        <p:nvSpPr>
          <p:cNvPr id="8" name="Textfeld 7"/>
          <p:cNvSpPr txBox="1"/>
          <p:nvPr/>
        </p:nvSpPr>
        <p:spPr>
          <a:xfrm>
            <a:off x="525651" y="483561"/>
            <a:ext cx="4001294" cy="369332"/>
          </a:xfrm>
          <a:prstGeom prst="rect">
            <a:avLst/>
          </a:prstGeom>
          <a:noFill/>
        </p:spPr>
        <p:txBody>
          <a:bodyPr wrap="square" rtlCol="0">
            <a:spAutoFit/>
          </a:bodyPr>
          <a:lstStyle/>
          <a:p>
            <a:r>
              <a:rPr lang="de-DE" dirty="0" err="1"/>
              <a:t>Überkehr</a:t>
            </a:r>
            <a:r>
              <a:rPr lang="de-DE" dirty="0"/>
              <a:t> mit Nachdrescheinrichtung</a:t>
            </a:r>
          </a:p>
        </p:txBody>
      </p:sp>
      <p:sp>
        <p:nvSpPr>
          <p:cNvPr id="9" name="Textfeld 8"/>
          <p:cNvSpPr txBox="1"/>
          <p:nvPr/>
        </p:nvSpPr>
        <p:spPr>
          <a:xfrm>
            <a:off x="380588" y="3612938"/>
            <a:ext cx="6047924" cy="738664"/>
          </a:xfrm>
          <a:prstGeom prst="rect">
            <a:avLst/>
          </a:prstGeom>
          <a:noFill/>
        </p:spPr>
        <p:txBody>
          <a:bodyPr wrap="square" rtlCol="0">
            <a:spAutoFit/>
          </a:bodyPr>
          <a:lstStyle/>
          <a:p>
            <a:pPr marL="214313" indent="-214313">
              <a:buClr>
                <a:srgbClr val="92D050"/>
              </a:buClr>
              <a:buFont typeface="Wingdings" panose="05000000000000000000" pitchFamily="2" charset="2"/>
              <a:buChar char="Ø"/>
            </a:pPr>
            <a:r>
              <a:rPr lang="de-DE" sz="1050" dirty="0"/>
              <a:t>Konstante Leistung</a:t>
            </a:r>
          </a:p>
          <a:p>
            <a:pPr marL="214313" indent="-214313">
              <a:buClr>
                <a:srgbClr val="92D050"/>
              </a:buClr>
              <a:buFont typeface="Wingdings" panose="05000000000000000000" pitchFamily="2" charset="2"/>
              <a:buChar char="Ø"/>
            </a:pPr>
            <a:r>
              <a:rPr lang="de-DE" sz="1050" dirty="0"/>
              <a:t>Keine Doppelbelastung der Dreschorgane</a:t>
            </a:r>
          </a:p>
          <a:p>
            <a:pPr marL="214313" indent="-214313">
              <a:buClr>
                <a:srgbClr val="92D050"/>
              </a:buClr>
              <a:buFont typeface="Wingdings" panose="05000000000000000000" pitchFamily="2" charset="2"/>
              <a:buChar char="Ø"/>
            </a:pPr>
            <a:r>
              <a:rPr lang="de-DE" sz="1050" dirty="0"/>
              <a:t>Bei Doppelüberkehrsystem gleichmäßige Verteilung auf den Vorbereitungsboden</a:t>
            </a:r>
          </a:p>
          <a:p>
            <a:pPr marL="214313" indent="-214313">
              <a:buClr>
                <a:srgbClr val="92D050"/>
              </a:buClr>
              <a:buFont typeface="Wingdings" panose="05000000000000000000" pitchFamily="2" charset="2"/>
              <a:buChar char="Ø"/>
            </a:pPr>
            <a:r>
              <a:rPr lang="de-DE" sz="1050" dirty="0"/>
              <a:t>z</a:t>
            </a:r>
            <a:r>
              <a:rPr lang="de-DE" sz="1050"/>
              <a:t>.</a:t>
            </a:r>
            <a:r>
              <a:rPr lang="de-DE" sz="1050" dirty="0"/>
              <a:t>B. bei John Deere verbaut </a:t>
            </a:r>
          </a:p>
        </p:txBody>
      </p:sp>
      <p:sp>
        <p:nvSpPr>
          <p:cNvPr id="6" name="Rechteck 5"/>
          <p:cNvSpPr/>
          <p:nvPr/>
        </p:nvSpPr>
        <p:spPr>
          <a:xfrm>
            <a:off x="1105508" y="3122010"/>
            <a:ext cx="1150144" cy="161583"/>
          </a:xfrm>
          <a:prstGeom prst="rect">
            <a:avLst/>
          </a:prstGeom>
        </p:spPr>
        <p:txBody>
          <a:bodyPr wrap="square">
            <a:spAutoFit/>
          </a:bodyPr>
          <a:lstStyle/>
          <a:p>
            <a:r>
              <a:rPr lang="de-DE" sz="450" dirty="0"/>
              <a:t>Abbildung 127: www.deere.de </a:t>
            </a:r>
          </a:p>
        </p:txBody>
      </p:sp>
      <p:sp>
        <p:nvSpPr>
          <p:cNvPr id="10" name="Rechteck 9"/>
          <p:cNvSpPr/>
          <p:nvPr/>
        </p:nvSpPr>
        <p:spPr>
          <a:xfrm>
            <a:off x="6921059" y="2935546"/>
            <a:ext cx="1178719" cy="161583"/>
          </a:xfrm>
          <a:prstGeom prst="rect">
            <a:avLst/>
          </a:prstGeom>
        </p:spPr>
        <p:txBody>
          <a:bodyPr wrap="square">
            <a:spAutoFit/>
          </a:bodyPr>
          <a:lstStyle/>
          <a:p>
            <a:r>
              <a:rPr lang="de-DE" sz="450" dirty="0"/>
              <a:t>Abbildung 128: www.rostselmash.eu</a:t>
            </a:r>
          </a:p>
        </p:txBody>
      </p:sp>
      <p:pic>
        <p:nvPicPr>
          <p:cNvPr id="4" name="Grafik 3">
            <a:extLst>
              <a:ext uri="{FF2B5EF4-FFF2-40B4-BE49-F238E27FC236}">
                <a16:creationId xmlns:a16="http://schemas.microsoft.com/office/drawing/2014/main" id="{7CE13841-7F8A-963A-E61C-2829C269D9B2}"/>
              </a:ext>
            </a:extLst>
          </p:cNvPr>
          <p:cNvPicPr>
            <a:picLocks noChangeAspect="1"/>
          </p:cNvPicPr>
          <p:nvPr/>
        </p:nvPicPr>
        <p:blipFill>
          <a:blip r:embed="rId5"/>
          <a:stretch>
            <a:fillRect/>
          </a:stretch>
        </p:blipFill>
        <p:spPr>
          <a:xfrm>
            <a:off x="2633643" y="1132772"/>
            <a:ext cx="2862811" cy="2091132"/>
          </a:xfrm>
          <a:prstGeom prst="rect">
            <a:avLst/>
          </a:prstGeom>
        </p:spPr>
      </p:pic>
    </p:spTree>
    <p:extLst>
      <p:ext uri="{BB962C8B-B14F-4D97-AF65-F5344CB8AC3E}">
        <p14:creationId xmlns:p14="http://schemas.microsoft.com/office/powerpoint/2010/main" val="389783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P spid="10" grpId="0"/>
    </p:bldLst>
  </p:timing>
</p:sld>
</file>

<file path=ppt/theme/theme1.xml><?xml version="1.0" encoding="utf-8"?>
<a:theme xmlns:a="http://schemas.openxmlformats.org/drawingml/2006/main" name="Titel">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WT Praesentation" id="{5BA3272A-F917-F348-B7DD-F8D0F7F48FE5}" vid="{B91CD663-86C6-BF43-91FF-FDBBE35942C2}"/>
    </a:ext>
  </a:extLst>
</a:theme>
</file>

<file path=ppt/theme/theme2.xml><?xml version="1.0" encoding="utf-8"?>
<a:theme xmlns:a="http://schemas.openxmlformats.org/drawingml/2006/main" name="1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HSWT Praesentation" id="{5BA3272A-F917-F348-B7DD-F8D0F7F48FE5}" vid="{E6AD0D03-CFAB-8943-8FB4-BD6007673668}"/>
    </a:ext>
  </a:extLst>
</a:theme>
</file>

<file path=ppt/theme/theme3.xml><?xml version="1.0" encoding="utf-8"?>
<a:theme xmlns:a="http://schemas.openxmlformats.org/drawingml/2006/main" name="Trennseite">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WT Praesentation" id="{5BA3272A-F917-F348-B7DD-F8D0F7F48FE5}" vid="{5801A3E6-4283-144A-95B4-B49742BE2628}"/>
    </a:ext>
  </a:extLst>
</a:theme>
</file>

<file path=ppt/theme/theme4.xml><?xml version="1.0" encoding="utf-8"?>
<a:theme xmlns:a="http://schemas.openxmlformats.org/drawingml/2006/main" name="Design1">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bg2"/>
            </a:solidFill>
            <a:effectLst/>
            <a:latin typeface="Arial"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HSWT Praesentation" id="{5BA3272A-F917-F348-B7DD-F8D0F7F48FE5}" vid="{E6AD0D03-CFAB-8943-8FB4-BD6007673668}"/>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HSWT_Praesentation</Template>
  <TotalTime>0</TotalTime>
  <Words>10989</Words>
  <Application>Microsoft Office PowerPoint</Application>
  <PresentationFormat>Bildschirmpräsentation (16:9)</PresentationFormat>
  <Paragraphs>1334</Paragraphs>
  <Slides>86</Slides>
  <Notes>69</Notes>
  <HiddenSlides>0</HiddenSlides>
  <MMClips>0</MMClips>
  <ScaleCrop>false</ScaleCrop>
  <HeadingPairs>
    <vt:vector size="6" baseType="variant">
      <vt:variant>
        <vt:lpstr>Verwendete Schriftarten</vt:lpstr>
      </vt:variant>
      <vt:variant>
        <vt:i4>9</vt:i4>
      </vt:variant>
      <vt:variant>
        <vt:lpstr>Design</vt:lpstr>
      </vt:variant>
      <vt:variant>
        <vt:i4>6</vt:i4>
      </vt:variant>
      <vt:variant>
        <vt:lpstr>Folientitel</vt:lpstr>
      </vt:variant>
      <vt:variant>
        <vt:i4>86</vt:i4>
      </vt:variant>
    </vt:vector>
  </HeadingPairs>
  <TitlesOfParts>
    <vt:vector size="101" baseType="lpstr">
      <vt:lpstr>Arial</vt:lpstr>
      <vt:lpstr>Arial Unicode MS</vt:lpstr>
      <vt:lpstr>Calibri</vt:lpstr>
      <vt:lpstr>Georgia</vt:lpstr>
      <vt:lpstr>Lucida Grande</vt:lpstr>
      <vt:lpstr>Symbol</vt:lpstr>
      <vt:lpstr>Systemschrift</vt:lpstr>
      <vt:lpstr>Univers</vt:lpstr>
      <vt:lpstr>Wingdings</vt:lpstr>
      <vt:lpstr>Titel</vt:lpstr>
      <vt:lpstr>1_Inhalt</vt:lpstr>
      <vt:lpstr>Trennseite</vt:lpstr>
      <vt:lpstr>Design1</vt:lpstr>
      <vt:lpstr>1_alleSeiten</vt:lpstr>
      <vt:lpstr>2_Inhalt</vt:lpstr>
      <vt:lpstr>Teil 2 Mähdrusch</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PowerPoint-Präsentation</vt:lpstr>
      <vt:lpstr>Aufbau eines Mähdreschers - Strohmanagement</vt:lpstr>
      <vt:lpstr>Aufbau eines Mähdreschers - Reinigungssystem</vt:lpstr>
      <vt:lpstr>Aufbau eines Mähdreschers - Strohmanagement</vt:lpstr>
      <vt:lpstr>Aufbau eines Mähdreschers - Strohmanagement</vt:lpstr>
      <vt:lpstr>Aufbau eines Mähdreschers - Strohmanagement</vt:lpstr>
      <vt:lpstr>Spreuverteilung in Ordnung?</vt:lpstr>
      <vt:lpstr>Aufbau eines Mähdreschers - Strohmanagement</vt:lpstr>
      <vt:lpstr>Aufbau eines Mähdreschers - Strohmanagement</vt:lpstr>
      <vt:lpstr>Aufbau eines Mähdreschers - Strohmanagement</vt:lpstr>
      <vt:lpstr>Aufbau eines Mähdreschers - Strohmanagement</vt:lpstr>
      <vt:lpstr>Aufbau eines Mähdreschers - Strohmanagement</vt:lpstr>
      <vt:lpstr>Aufbau eines Mähdreschers - Kornbergung</vt:lpstr>
      <vt:lpstr>Aufbau eines Mähdreschers - Kornbergung</vt:lpstr>
      <vt:lpstr>Aufbau eines Mähdreschers - Kornbergung</vt:lpstr>
      <vt:lpstr>Aufbau eines Mähdreschers - Kornbergung</vt:lpstr>
      <vt:lpstr>Aufbau eines Mähdreschers - Fahrwerk</vt:lpstr>
      <vt:lpstr>Aufbau eines Mähdreschers - Fahrwerk</vt:lpstr>
      <vt:lpstr>Aufbau eines Mähdreschers - Fahrwerk</vt:lpstr>
      <vt:lpstr>Aufbau eines Mähdreschers - Fahrwerk</vt:lpstr>
      <vt:lpstr>Aufbau eines Mähdreschers - Fahrwerk</vt:lpstr>
      <vt:lpstr>Aufbau eines Mähdreschers - Fahrwerk</vt:lpstr>
      <vt:lpstr>Aufbau eines Mähdreschers - Bedienzentrale</vt:lpstr>
      <vt:lpstr>Aufbau eines Mähdreschers - Bedienzentrale</vt:lpstr>
      <vt:lpstr>Aufbau eines Mähdreschers - Bedienzentrale</vt:lpstr>
      <vt:lpstr>Aufbau eines Mähdreschers - Bedienzentrale</vt:lpstr>
      <vt:lpstr>Aufbau eines Mähdreschers - Bedienzentrale</vt:lpstr>
      <vt:lpstr>Aufbau eines Mähdreschers - Bedienzentrale</vt:lpstr>
      <vt:lpstr>Aufbau eines Mähdreschers - Bedienzentrale</vt:lpstr>
      <vt:lpstr>Aufbau eines Mähdreschers – Elektronische Bauteile</vt:lpstr>
      <vt:lpstr>Aufbau eines Mähdreschers – Elektronische Bauteile</vt:lpstr>
      <vt:lpstr>Aufbau eines Mähdreschers – Elektronische Bauteile</vt:lpstr>
      <vt:lpstr>Aufbau eines Mähdreschers – Elektronische Bauteile</vt:lpstr>
      <vt:lpstr>Aufbau eines Mähdreschers – Elektronische Bauteile</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Aufbau eines Mähdreschers - Kornbergung</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Wartung eines Mähdreschers</vt:lpstr>
      <vt:lpstr>Einwintern eines Mähdreschers</vt:lpstr>
      <vt:lpstr>Ausblick in die Zukunft neue Mähdruschkonzepte – Nexat System </vt:lpstr>
      <vt:lpstr>Ausblick in die Zukunft neue Mähdruschkonzepte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HS Weihenstephan-Triesdorf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Rechenzentrum</dc:creator>
  <cp:lastModifiedBy>hswt</cp:lastModifiedBy>
  <cp:revision>140</cp:revision>
  <cp:lastPrinted>2019-07-30T12:26:49Z</cp:lastPrinted>
  <dcterms:created xsi:type="dcterms:W3CDTF">2020-12-10T18:21:29Z</dcterms:created>
  <dcterms:modified xsi:type="dcterms:W3CDTF">2026-07-03T06:22:51Z</dcterms:modified>
</cp:coreProperties>
</file>