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88"/>
  </p:notesMasterIdLst>
  <p:handoutMasterIdLst>
    <p:handoutMasterId r:id="rId89"/>
  </p:handoutMasterIdLst>
  <p:sldIdLst>
    <p:sldId id="1017" r:id="rId2"/>
    <p:sldId id="933" r:id="rId3"/>
    <p:sldId id="861" r:id="rId4"/>
    <p:sldId id="708" r:id="rId5"/>
    <p:sldId id="1001" r:id="rId6"/>
    <p:sldId id="820" r:id="rId7"/>
    <p:sldId id="821" r:id="rId8"/>
    <p:sldId id="818" r:id="rId9"/>
    <p:sldId id="1016" r:id="rId10"/>
    <p:sldId id="802" r:id="rId11"/>
    <p:sldId id="809" r:id="rId12"/>
    <p:sldId id="962" r:id="rId13"/>
    <p:sldId id="1004" r:id="rId14"/>
    <p:sldId id="814" r:id="rId15"/>
    <p:sldId id="815" r:id="rId16"/>
    <p:sldId id="716" r:id="rId17"/>
    <p:sldId id="929" r:id="rId18"/>
    <p:sldId id="717" r:id="rId19"/>
    <p:sldId id="810" r:id="rId20"/>
    <p:sldId id="709" r:id="rId21"/>
    <p:sldId id="711" r:id="rId22"/>
    <p:sldId id="710" r:id="rId23"/>
    <p:sldId id="805" r:id="rId24"/>
    <p:sldId id="934" r:id="rId25"/>
    <p:sldId id="994" r:id="rId26"/>
    <p:sldId id="976" r:id="rId27"/>
    <p:sldId id="1018" r:id="rId28"/>
    <p:sldId id="1019" r:id="rId29"/>
    <p:sldId id="995" r:id="rId30"/>
    <p:sldId id="975" r:id="rId31"/>
    <p:sldId id="996" r:id="rId32"/>
    <p:sldId id="964" r:id="rId33"/>
    <p:sldId id="997" r:id="rId34"/>
    <p:sldId id="965" r:id="rId35"/>
    <p:sldId id="998" r:id="rId36"/>
    <p:sldId id="999" r:id="rId37"/>
    <p:sldId id="1005" r:id="rId38"/>
    <p:sldId id="967" r:id="rId39"/>
    <p:sldId id="1020" r:id="rId40"/>
    <p:sldId id="1021" r:id="rId41"/>
    <p:sldId id="1022" r:id="rId42"/>
    <p:sldId id="1023" r:id="rId43"/>
    <p:sldId id="1000" r:id="rId44"/>
    <p:sldId id="968" r:id="rId45"/>
    <p:sldId id="1002" r:id="rId46"/>
    <p:sldId id="969" r:id="rId47"/>
    <p:sldId id="956" r:id="rId48"/>
    <p:sldId id="1036" r:id="rId49"/>
    <p:sldId id="1037" r:id="rId50"/>
    <p:sldId id="1038" r:id="rId51"/>
    <p:sldId id="1039" r:id="rId52"/>
    <p:sldId id="1040" r:id="rId53"/>
    <p:sldId id="972" r:id="rId54"/>
    <p:sldId id="1024" r:id="rId55"/>
    <p:sldId id="973" r:id="rId56"/>
    <p:sldId id="974" r:id="rId57"/>
    <p:sldId id="719" r:id="rId58"/>
    <p:sldId id="720" r:id="rId59"/>
    <p:sldId id="803" r:id="rId60"/>
    <p:sldId id="721" r:id="rId61"/>
    <p:sldId id="725" r:id="rId62"/>
    <p:sldId id="726" r:id="rId63"/>
    <p:sldId id="727" r:id="rId64"/>
    <p:sldId id="927" r:id="rId65"/>
    <p:sldId id="1041" r:id="rId66"/>
    <p:sldId id="1042" r:id="rId67"/>
    <p:sldId id="1043" r:id="rId68"/>
    <p:sldId id="1030" r:id="rId69"/>
    <p:sldId id="737" r:id="rId70"/>
    <p:sldId id="1006" r:id="rId71"/>
    <p:sldId id="1007" r:id="rId72"/>
    <p:sldId id="1008" r:id="rId73"/>
    <p:sldId id="1009" r:id="rId74"/>
    <p:sldId id="1010" r:id="rId75"/>
    <p:sldId id="1011" r:id="rId76"/>
    <p:sldId id="1012" r:id="rId77"/>
    <p:sldId id="1013" r:id="rId78"/>
    <p:sldId id="1014" r:id="rId79"/>
    <p:sldId id="1015" r:id="rId80"/>
    <p:sldId id="945" r:id="rId81"/>
    <p:sldId id="939" r:id="rId82"/>
    <p:sldId id="940" r:id="rId83"/>
    <p:sldId id="978" r:id="rId84"/>
    <p:sldId id="977" r:id="rId85"/>
    <p:sldId id="979" r:id="rId86"/>
    <p:sldId id="980" r:id="rId87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FF0000"/>
    <a:srgbClr val="FF9900"/>
    <a:srgbClr val="C0C0C0"/>
    <a:srgbClr val="DDDDDD"/>
    <a:srgbClr val="F03900"/>
    <a:srgbClr val="E0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511" autoAdjust="0"/>
    <p:restoredTop sz="45735" autoAdjust="0"/>
  </p:normalViewPr>
  <p:slideViewPr>
    <p:cSldViewPr>
      <p:cViewPr varScale="1">
        <p:scale>
          <a:sx n="84" d="100"/>
          <a:sy n="84" d="100"/>
        </p:scale>
        <p:origin x="1530" y="7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773"/>
    </p:cViewPr>
  </p:sorterViewPr>
  <p:notesViewPr>
    <p:cSldViewPr>
      <p:cViewPr varScale="1">
        <p:scale>
          <a:sx n="55" d="100"/>
          <a:sy n="55" d="100"/>
        </p:scale>
        <p:origin x="-1836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DD162-7CFA-49B2-B142-EE286D38D14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4C85F63-998D-4A31-A25C-31E3E78A003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Klasse C/E</a:t>
          </a:r>
        </a:p>
      </dgm:t>
    </dgm:pt>
    <dgm:pt modelId="{3B540D04-E019-45E4-B300-FF2A4A680811}" type="parTrans" cxnId="{52F542EC-DB55-4236-8631-BBCCA3F6DB30}">
      <dgm:prSet/>
      <dgm:spPr/>
    </dgm:pt>
    <dgm:pt modelId="{A8B0ABAC-0120-4039-985A-B7BA2C4FBCC7}" type="sibTrans" cxnId="{52F542EC-DB55-4236-8631-BBCCA3F6DB30}">
      <dgm:prSet/>
      <dgm:spPr/>
    </dgm:pt>
    <dgm:pt modelId="{CC5AB107-8C65-413A-99B8-71EEE0FC7F5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Klasse C1/E</a:t>
          </a:r>
        </a:p>
      </dgm:t>
    </dgm:pt>
    <dgm:pt modelId="{720B8A05-0A34-4B0C-9CB1-A8E76BEA6F93}" type="parTrans" cxnId="{3244D77B-F8E6-49EA-8465-7DDB09A5D56E}">
      <dgm:prSet/>
      <dgm:spPr/>
    </dgm:pt>
    <dgm:pt modelId="{9CB3E1BF-CEA6-4B7D-A593-694B9C4AE4B7}" type="sibTrans" cxnId="{3244D77B-F8E6-49EA-8465-7DDB09A5D56E}">
      <dgm:prSet/>
      <dgm:spPr/>
    </dgm:pt>
    <dgm:pt modelId="{92F1234B-AE82-443D-BC8F-6C0BD994B90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Klasse T</a:t>
          </a:r>
        </a:p>
      </dgm:t>
    </dgm:pt>
    <dgm:pt modelId="{EF4B6593-8700-42C1-BE85-C2B3D8E2CF4F}" type="parTrans" cxnId="{568A5F4C-81DB-4B34-AAAF-2F0234B2669F}">
      <dgm:prSet/>
      <dgm:spPr/>
    </dgm:pt>
    <dgm:pt modelId="{9C84E059-02AA-4C4B-8335-DEDFA0DD6DDE}" type="sibTrans" cxnId="{568A5F4C-81DB-4B34-AAAF-2F0234B2669F}">
      <dgm:prSet/>
      <dgm:spPr/>
    </dgm:pt>
    <dgm:pt modelId="{EFAC889C-C712-440C-A158-57D3A70DD30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Klasse L</a:t>
          </a:r>
        </a:p>
      </dgm:t>
    </dgm:pt>
    <dgm:pt modelId="{0A837243-423A-47E4-9424-343236653387}" type="parTrans" cxnId="{EAC1AC49-C85A-4CAF-951F-839D5FF546BA}">
      <dgm:prSet/>
      <dgm:spPr/>
    </dgm:pt>
    <dgm:pt modelId="{42040036-A2F6-4CD7-8E47-26E0150C341D}" type="sibTrans" cxnId="{EAC1AC49-C85A-4CAF-951F-839D5FF546BA}">
      <dgm:prSet/>
      <dgm:spPr/>
    </dgm:pt>
    <dgm:pt modelId="{B9AF043A-1833-43FC-B8D2-FE6E6F984288}" type="pres">
      <dgm:prSet presAssocID="{166DD162-7CFA-49B2-B142-EE286D38D1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C75EC6-C7A7-401A-8C38-C4FC269A0FD1}" type="pres">
      <dgm:prSet presAssocID="{54C85F63-998D-4A31-A25C-31E3E78A0031}" presName="hierRoot1" presStyleCnt="0">
        <dgm:presLayoutVars>
          <dgm:hierBranch/>
        </dgm:presLayoutVars>
      </dgm:prSet>
      <dgm:spPr/>
    </dgm:pt>
    <dgm:pt modelId="{61763911-7102-4C77-A7E5-88BD3D82F237}" type="pres">
      <dgm:prSet presAssocID="{54C85F63-998D-4A31-A25C-31E3E78A0031}" presName="rootComposite1" presStyleCnt="0"/>
      <dgm:spPr/>
    </dgm:pt>
    <dgm:pt modelId="{70AE6392-B904-4B15-9493-2188B19E9392}" type="pres">
      <dgm:prSet presAssocID="{54C85F63-998D-4A31-A25C-31E3E78A003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1150ABC-833E-4F9F-955B-7ED44BFC3052}" type="pres">
      <dgm:prSet presAssocID="{54C85F63-998D-4A31-A25C-31E3E78A0031}" presName="rootConnector1" presStyleLbl="node1" presStyleIdx="0" presStyleCnt="0"/>
      <dgm:spPr/>
      <dgm:t>
        <a:bodyPr/>
        <a:lstStyle/>
        <a:p>
          <a:endParaRPr lang="de-DE"/>
        </a:p>
      </dgm:t>
    </dgm:pt>
    <dgm:pt modelId="{07691989-B220-4C6B-A001-F9996C3F530D}" type="pres">
      <dgm:prSet presAssocID="{54C85F63-998D-4A31-A25C-31E3E78A0031}" presName="hierChild2" presStyleCnt="0"/>
      <dgm:spPr/>
    </dgm:pt>
    <dgm:pt modelId="{B20FE5E3-2549-4A44-A8BB-0A04793FC206}" type="pres">
      <dgm:prSet presAssocID="{720B8A05-0A34-4B0C-9CB1-A8E76BEA6F93}" presName="Name35" presStyleLbl="parChTrans1D2" presStyleIdx="0" presStyleCnt="3"/>
      <dgm:spPr/>
    </dgm:pt>
    <dgm:pt modelId="{30A6CC3B-50E9-4BD5-91E2-255F8475976C}" type="pres">
      <dgm:prSet presAssocID="{CC5AB107-8C65-413A-99B8-71EEE0FC7F56}" presName="hierRoot2" presStyleCnt="0">
        <dgm:presLayoutVars>
          <dgm:hierBranch/>
        </dgm:presLayoutVars>
      </dgm:prSet>
      <dgm:spPr/>
    </dgm:pt>
    <dgm:pt modelId="{A08309CD-D9A3-4D58-879B-84B8C6776221}" type="pres">
      <dgm:prSet presAssocID="{CC5AB107-8C65-413A-99B8-71EEE0FC7F56}" presName="rootComposite" presStyleCnt="0"/>
      <dgm:spPr/>
    </dgm:pt>
    <dgm:pt modelId="{1E145BE9-1262-4597-A6D0-CE4156EB75B6}" type="pres">
      <dgm:prSet presAssocID="{CC5AB107-8C65-413A-99B8-71EEE0FC7F5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5FEE725-3E01-4A98-96F3-9B0EBED7F1D4}" type="pres">
      <dgm:prSet presAssocID="{CC5AB107-8C65-413A-99B8-71EEE0FC7F56}" presName="rootConnector" presStyleLbl="node2" presStyleIdx="0" presStyleCnt="3"/>
      <dgm:spPr/>
      <dgm:t>
        <a:bodyPr/>
        <a:lstStyle/>
        <a:p>
          <a:endParaRPr lang="de-DE"/>
        </a:p>
      </dgm:t>
    </dgm:pt>
    <dgm:pt modelId="{EB638E59-493C-40D0-B7AB-2C9A9D0EF553}" type="pres">
      <dgm:prSet presAssocID="{CC5AB107-8C65-413A-99B8-71EEE0FC7F56}" presName="hierChild4" presStyleCnt="0"/>
      <dgm:spPr/>
    </dgm:pt>
    <dgm:pt modelId="{9395488E-D915-44A7-9522-5806359E1FDD}" type="pres">
      <dgm:prSet presAssocID="{CC5AB107-8C65-413A-99B8-71EEE0FC7F56}" presName="hierChild5" presStyleCnt="0"/>
      <dgm:spPr/>
    </dgm:pt>
    <dgm:pt modelId="{FF8BAC00-AB4F-45A2-AFDA-BAC3F624ABA9}" type="pres">
      <dgm:prSet presAssocID="{EF4B6593-8700-42C1-BE85-C2B3D8E2CF4F}" presName="Name35" presStyleLbl="parChTrans1D2" presStyleIdx="1" presStyleCnt="3"/>
      <dgm:spPr/>
    </dgm:pt>
    <dgm:pt modelId="{D76D30D6-EA40-4DE7-9891-0C1D6F0CA042}" type="pres">
      <dgm:prSet presAssocID="{92F1234B-AE82-443D-BC8F-6C0BD994B907}" presName="hierRoot2" presStyleCnt="0">
        <dgm:presLayoutVars>
          <dgm:hierBranch/>
        </dgm:presLayoutVars>
      </dgm:prSet>
      <dgm:spPr/>
    </dgm:pt>
    <dgm:pt modelId="{D23E47EC-456D-421A-8555-0A8BDC17F455}" type="pres">
      <dgm:prSet presAssocID="{92F1234B-AE82-443D-BC8F-6C0BD994B907}" presName="rootComposite" presStyleCnt="0"/>
      <dgm:spPr/>
    </dgm:pt>
    <dgm:pt modelId="{3B0E5C81-B383-42D1-AFAD-DEF1D12CA028}" type="pres">
      <dgm:prSet presAssocID="{92F1234B-AE82-443D-BC8F-6C0BD994B90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A7D9A2B-4328-42E2-9F9F-930B8F54EF17}" type="pres">
      <dgm:prSet presAssocID="{92F1234B-AE82-443D-BC8F-6C0BD994B907}" presName="rootConnector" presStyleLbl="node2" presStyleIdx="1" presStyleCnt="3"/>
      <dgm:spPr/>
      <dgm:t>
        <a:bodyPr/>
        <a:lstStyle/>
        <a:p>
          <a:endParaRPr lang="de-DE"/>
        </a:p>
      </dgm:t>
    </dgm:pt>
    <dgm:pt modelId="{AB933FFD-36FF-41BE-8E87-D409E61237DE}" type="pres">
      <dgm:prSet presAssocID="{92F1234B-AE82-443D-BC8F-6C0BD994B907}" presName="hierChild4" presStyleCnt="0"/>
      <dgm:spPr/>
    </dgm:pt>
    <dgm:pt modelId="{30722174-FD73-4C93-A249-977A933F238C}" type="pres">
      <dgm:prSet presAssocID="{92F1234B-AE82-443D-BC8F-6C0BD994B907}" presName="hierChild5" presStyleCnt="0"/>
      <dgm:spPr/>
    </dgm:pt>
    <dgm:pt modelId="{BCF66072-8DE2-4730-961F-9FE10E4D1C02}" type="pres">
      <dgm:prSet presAssocID="{0A837243-423A-47E4-9424-343236653387}" presName="Name35" presStyleLbl="parChTrans1D2" presStyleIdx="2" presStyleCnt="3"/>
      <dgm:spPr/>
    </dgm:pt>
    <dgm:pt modelId="{916B0F81-289C-48E4-B867-20B546609D6D}" type="pres">
      <dgm:prSet presAssocID="{EFAC889C-C712-440C-A158-57D3A70DD306}" presName="hierRoot2" presStyleCnt="0">
        <dgm:presLayoutVars>
          <dgm:hierBranch/>
        </dgm:presLayoutVars>
      </dgm:prSet>
      <dgm:spPr/>
    </dgm:pt>
    <dgm:pt modelId="{4FACD112-2B3B-4C09-B768-C6E975D5C8E8}" type="pres">
      <dgm:prSet presAssocID="{EFAC889C-C712-440C-A158-57D3A70DD306}" presName="rootComposite" presStyleCnt="0"/>
      <dgm:spPr/>
    </dgm:pt>
    <dgm:pt modelId="{C62BD7F8-B704-42C1-98D4-356215E483C1}" type="pres">
      <dgm:prSet presAssocID="{EFAC889C-C712-440C-A158-57D3A70DD30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3B022F2-BD97-4D2D-80BA-05D9F7D2DE27}" type="pres">
      <dgm:prSet presAssocID="{EFAC889C-C712-440C-A158-57D3A70DD306}" presName="rootConnector" presStyleLbl="node2" presStyleIdx="2" presStyleCnt="3"/>
      <dgm:spPr/>
      <dgm:t>
        <a:bodyPr/>
        <a:lstStyle/>
        <a:p>
          <a:endParaRPr lang="de-DE"/>
        </a:p>
      </dgm:t>
    </dgm:pt>
    <dgm:pt modelId="{640607B9-797B-4608-A42E-DD36A960D0E5}" type="pres">
      <dgm:prSet presAssocID="{EFAC889C-C712-440C-A158-57D3A70DD306}" presName="hierChild4" presStyleCnt="0"/>
      <dgm:spPr/>
    </dgm:pt>
    <dgm:pt modelId="{A3E65008-BEA8-497E-B119-0F4BE1CD4BA8}" type="pres">
      <dgm:prSet presAssocID="{EFAC889C-C712-440C-A158-57D3A70DD306}" presName="hierChild5" presStyleCnt="0"/>
      <dgm:spPr/>
    </dgm:pt>
    <dgm:pt modelId="{BA7EE20B-C675-4C2F-9C85-A7D090D0F04E}" type="pres">
      <dgm:prSet presAssocID="{54C85F63-998D-4A31-A25C-31E3E78A0031}" presName="hierChild3" presStyleCnt="0"/>
      <dgm:spPr/>
    </dgm:pt>
  </dgm:ptLst>
  <dgm:cxnLst>
    <dgm:cxn modelId="{EAC1AC49-C85A-4CAF-951F-839D5FF546BA}" srcId="{54C85F63-998D-4A31-A25C-31E3E78A0031}" destId="{EFAC889C-C712-440C-A158-57D3A70DD306}" srcOrd="2" destOrd="0" parTransId="{0A837243-423A-47E4-9424-343236653387}" sibTransId="{42040036-A2F6-4CD7-8E47-26E0150C341D}"/>
    <dgm:cxn modelId="{601D8EFE-E4A1-4787-B495-9B8C32E5E253}" type="presOf" srcId="{0A837243-423A-47E4-9424-343236653387}" destId="{BCF66072-8DE2-4730-961F-9FE10E4D1C02}" srcOrd="0" destOrd="0" presId="urn:microsoft.com/office/officeart/2005/8/layout/orgChart1"/>
    <dgm:cxn modelId="{9BCCAA54-0D0C-4D03-807B-EAAE3A711B08}" type="presOf" srcId="{92F1234B-AE82-443D-BC8F-6C0BD994B907}" destId="{AA7D9A2B-4328-42E2-9F9F-930B8F54EF17}" srcOrd="1" destOrd="0" presId="urn:microsoft.com/office/officeart/2005/8/layout/orgChart1"/>
    <dgm:cxn modelId="{568A5F4C-81DB-4B34-AAAF-2F0234B2669F}" srcId="{54C85F63-998D-4A31-A25C-31E3E78A0031}" destId="{92F1234B-AE82-443D-BC8F-6C0BD994B907}" srcOrd="1" destOrd="0" parTransId="{EF4B6593-8700-42C1-BE85-C2B3D8E2CF4F}" sibTransId="{9C84E059-02AA-4C4B-8335-DEDFA0DD6DDE}"/>
    <dgm:cxn modelId="{CD68936D-0552-4199-9756-FC07E8E0D421}" type="presOf" srcId="{92F1234B-AE82-443D-BC8F-6C0BD994B907}" destId="{3B0E5C81-B383-42D1-AFAD-DEF1D12CA028}" srcOrd="0" destOrd="0" presId="urn:microsoft.com/office/officeart/2005/8/layout/orgChart1"/>
    <dgm:cxn modelId="{1B3B7FCC-D375-4D36-A3BB-A883B5631C6E}" type="presOf" srcId="{54C85F63-998D-4A31-A25C-31E3E78A0031}" destId="{70AE6392-B904-4B15-9493-2188B19E9392}" srcOrd="0" destOrd="0" presId="urn:microsoft.com/office/officeart/2005/8/layout/orgChart1"/>
    <dgm:cxn modelId="{EA8B69A8-F5AE-414E-9D35-8A823E58F5E8}" type="presOf" srcId="{EFAC889C-C712-440C-A158-57D3A70DD306}" destId="{C62BD7F8-B704-42C1-98D4-356215E483C1}" srcOrd="0" destOrd="0" presId="urn:microsoft.com/office/officeart/2005/8/layout/orgChart1"/>
    <dgm:cxn modelId="{504621C5-4AA0-4824-9209-B84BADF98D4D}" type="presOf" srcId="{CC5AB107-8C65-413A-99B8-71EEE0FC7F56}" destId="{1E145BE9-1262-4597-A6D0-CE4156EB75B6}" srcOrd="0" destOrd="0" presId="urn:microsoft.com/office/officeart/2005/8/layout/orgChart1"/>
    <dgm:cxn modelId="{18892B3D-2884-4969-953D-5158DD79C2EE}" type="presOf" srcId="{CC5AB107-8C65-413A-99B8-71EEE0FC7F56}" destId="{C5FEE725-3E01-4A98-96F3-9B0EBED7F1D4}" srcOrd="1" destOrd="0" presId="urn:microsoft.com/office/officeart/2005/8/layout/orgChart1"/>
    <dgm:cxn modelId="{6FE2FDDE-71C3-4A72-AEAB-8491C92B7DB5}" type="presOf" srcId="{EF4B6593-8700-42C1-BE85-C2B3D8E2CF4F}" destId="{FF8BAC00-AB4F-45A2-AFDA-BAC3F624ABA9}" srcOrd="0" destOrd="0" presId="urn:microsoft.com/office/officeart/2005/8/layout/orgChart1"/>
    <dgm:cxn modelId="{2AC680DF-CBF7-4F3F-968F-530F02DA6682}" type="presOf" srcId="{EFAC889C-C712-440C-A158-57D3A70DD306}" destId="{33B022F2-BD97-4D2D-80BA-05D9F7D2DE27}" srcOrd="1" destOrd="0" presId="urn:microsoft.com/office/officeart/2005/8/layout/orgChart1"/>
    <dgm:cxn modelId="{F87E7A7F-EA27-432D-9290-C070B9AF5138}" type="presOf" srcId="{166DD162-7CFA-49B2-B142-EE286D38D146}" destId="{B9AF043A-1833-43FC-B8D2-FE6E6F984288}" srcOrd="0" destOrd="0" presId="urn:microsoft.com/office/officeart/2005/8/layout/orgChart1"/>
    <dgm:cxn modelId="{3E428718-76DA-4103-96AF-F8913AD8C659}" type="presOf" srcId="{54C85F63-998D-4A31-A25C-31E3E78A0031}" destId="{91150ABC-833E-4F9F-955B-7ED44BFC3052}" srcOrd="1" destOrd="0" presId="urn:microsoft.com/office/officeart/2005/8/layout/orgChart1"/>
    <dgm:cxn modelId="{3244D77B-F8E6-49EA-8465-7DDB09A5D56E}" srcId="{54C85F63-998D-4A31-A25C-31E3E78A0031}" destId="{CC5AB107-8C65-413A-99B8-71EEE0FC7F56}" srcOrd="0" destOrd="0" parTransId="{720B8A05-0A34-4B0C-9CB1-A8E76BEA6F93}" sibTransId="{9CB3E1BF-CEA6-4B7D-A593-694B9C4AE4B7}"/>
    <dgm:cxn modelId="{BB2E3700-0507-48C2-8526-AD8833D04329}" type="presOf" srcId="{720B8A05-0A34-4B0C-9CB1-A8E76BEA6F93}" destId="{B20FE5E3-2549-4A44-A8BB-0A04793FC206}" srcOrd="0" destOrd="0" presId="urn:microsoft.com/office/officeart/2005/8/layout/orgChart1"/>
    <dgm:cxn modelId="{52F542EC-DB55-4236-8631-BBCCA3F6DB30}" srcId="{166DD162-7CFA-49B2-B142-EE286D38D146}" destId="{54C85F63-998D-4A31-A25C-31E3E78A0031}" srcOrd="0" destOrd="0" parTransId="{3B540D04-E019-45E4-B300-FF2A4A680811}" sibTransId="{A8B0ABAC-0120-4039-985A-B7BA2C4FBCC7}"/>
    <dgm:cxn modelId="{CFDA1F90-C1C3-4764-9C1C-9BA11C6A634A}" type="presParOf" srcId="{B9AF043A-1833-43FC-B8D2-FE6E6F984288}" destId="{85C75EC6-C7A7-401A-8C38-C4FC269A0FD1}" srcOrd="0" destOrd="0" presId="urn:microsoft.com/office/officeart/2005/8/layout/orgChart1"/>
    <dgm:cxn modelId="{15E8A0EA-8DAF-496E-8FA3-04A36145729C}" type="presParOf" srcId="{85C75EC6-C7A7-401A-8C38-C4FC269A0FD1}" destId="{61763911-7102-4C77-A7E5-88BD3D82F237}" srcOrd="0" destOrd="0" presId="urn:microsoft.com/office/officeart/2005/8/layout/orgChart1"/>
    <dgm:cxn modelId="{13404ECC-69F5-4572-B544-D7C4F28C3B1C}" type="presParOf" srcId="{61763911-7102-4C77-A7E5-88BD3D82F237}" destId="{70AE6392-B904-4B15-9493-2188B19E9392}" srcOrd="0" destOrd="0" presId="urn:microsoft.com/office/officeart/2005/8/layout/orgChart1"/>
    <dgm:cxn modelId="{1A974CF2-33D5-49D3-80DD-37893B7942B7}" type="presParOf" srcId="{61763911-7102-4C77-A7E5-88BD3D82F237}" destId="{91150ABC-833E-4F9F-955B-7ED44BFC3052}" srcOrd="1" destOrd="0" presId="urn:microsoft.com/office/officeart/2005/8/layout/orgChart1"/>
    <dgm:cxn modelId="{F0992A9C-03E8-4E37-AD5A-B1F215E852A2}" type="presParOf" srcId="{85C75EC6-C7A7-401A-8C38-C4FC269A0FD1}" destId="{07691989-B220-4C6B-A001-F9996C3F530D}" srcOrd="1" destOrd="0" presId="urn:microsoft.com/office/officeart/2005/8/layout/orgChart1"/>
    <dgm:cxn modelId="{AF3E57A1-A079-4567-AE95-946638090BFF}" type="presParOf" srcId="{07691989-B220-4C6B-A001-F9996C3F530D}" destId="{B20FE5E3-2549-4A44-A8BB-0A04793FC206}" srcOrd="0" destOrd="0" presId="urn:microsoft.com/office/officeart/2005/8/layout/orgChart1"/>
    <dgm:cxn modelId="{72751FFB-81E3-4470-AE41-351900E50ADE}" type="presParOf" srcId="{07691989-B220-4C6B-A001-F9996C3F530D}" destId="{30A6CC3B-50E9-4BD5-91E2-255F8475976C}" srcOrd="1" destOrd="0" presId="urn:microsoft.com/office/officeart/2005/8/layout/orgChart1"/>
    <dgm:cxn modelId="{47946C54-5E20-44E6-AC9F-00A0B05B96BD}" type="presParOf" srcId="{30A6CC3B-50E9-4BD5-91E2-255F8475976C}" destId="{A08309CD-D9A3-4D58-879B-84B8C6776221}" srcOrd="0" destOrd="0" presId="urn:microsoft.com/office/officeart/2005/8/layout/orgChart1"/>
    <dgm:cxn modelId="{BB6B3F83-3666-4F6C-8F03-B2284DC80F26}" type="presParOf" srcId="{A08309CD-D9A3-4D58-879B-84B8C6776221}" destId="{1E145BE9-1262-4597-A6D0-CE4156EB75B6}" srcOrd="0" destOrd="0" presId="urn:microsoft.com/office/officeart/2005/8/layout/orgChart1"/>
    <dgm:cxn modelId="{9FEF1288-79D6-4AF1-9176-E01B2A810DFD}" type="presParOf" srcId="{A08309CD-D9A3-4D58-879B-84B8C6776221}" destId="{C5FEE725-3E01-4A98-96F3-9B0EBED7F1D4}" srcOrd="1" destOrd="0" presId="urn:microsoft.com/office/officeart/2005/8/layout/orgChart1"/>
    <dgm:cxn modelId="{5C18D299-AF10-4737-B56C-37C77623EBDA}" type="presParOf" srcId="{30A6CC3B-50E9-4BD5-91E2-255F8475976C}" destId="{EB638E59-493C-40D0-B7AB-2C9A9D0EF553}" srcOrd="1" destOrd="0" presId="urn:microsoft.com/office/officeart/2005/8/layout/orgChart1"/>
    <dgm:cxn modelId="{3CB8CACB-E690-4124-BE2B-72CC806CC63A}" type="presParOf" srcId="{30A6CC3B-50E9-4BD5-91E2-255F8475976C}" destId="{9395488E-D915-44A7-9522-5806359E1FDD}" srcOrd="2" destOrd="0" presId="urn:microsoft.com/office/officeart/2005/8/layout/orgChart1"/>
    <dgm:cxn modelId="{E311464E-EDCB-4A5B-8F19-0B39749F724C}" type="presParOf" srcId="{07691989-B220-4C6B-A001-F9996C3F530D}" destId="{FF8BAC00-AB4F-45A2-AFDA-BAC3F624ABA9}" srcOrd="2" destOrd="0" presId="urn:microsoft.com/office/officeart/2005/8/layout/orgChart1"/>
    <dgm:cxn modelId="{113048BC-011D-4BC5-94C0-971258A5810C}" type="presParOf" srcId="{07691989-B220-4C6B-A001-F9996C3F530D}" destId="{D76D30D6-EA40-4DE7-9891-0C1D6F0CA042}" srcOrd="3" destOrd="0" presId="urn:microsoft.com/office/officeart/2005/8/layout/orgChart1"/>
    <dgm:cxn modelId="{D5943BB6-EE74-4CFF-8F29-D6A17885EE6E}" type="presParOf" srcId="{D76D30D6-EA40-4DE7-9891-0C1D6F0CA042}" destId="{D23E47EC-456D-421A-8555-0A8BDC17F455}" srcOrd="0" destOrd="0" presId="urn:microsoft.com/office/officeart/2005/8/layout/orgChart1"/>
    <dgm:cxn modelId="{A696B6D5-8650-4EC8-AC19-67F115A0F955}" type="presParOf" srcId="{D23E47EC-456D-421A-8555-0A8BDC17F455}" destId="{3B0E5C81-B383-42D1-AFAD-DEF1D12CA028}" srcOrd="0" destOrd="0" presId="urn:microsoft.com/office/officeart/2005/8/layout/orgChart1"/>
    <dgm:cxn modelId="{954FFD54-837D-44D7-987A-48C8C54F8E0F}" type="presParOf" srcId="{D23E47EC-456D-421A-8555-0A8BDC17F455}" destId="{AA7D9A2B-4328-42E2-9F9F-930B8F54EF17}" srcOrd="1" destOrd="0" presId="urn:microsoft.com/office/officeart/2005/8/layout/orgChart1"/>
    <dgm:cxn modelId="{FA8F3674-7569-4B48-B97C-25893B64DEA4}" type="presParOf" srcId="{D76D30D6-EA40-4DE7-9891-0C1D6F0CA042}" destId="{AB933FFD-36FF-41BE-8E87-D409E61237DE}" srcOrd="1" destOrd="0" presId="urn:microsoft.com/office/officeart/2005/8/layout/orgChart1"/>
    <dgm:cxn modelId="{CAB8771F-D647-485D-9062-205162F1FAAC}" type="presParOf" srcId="{D76D30D6-EA40-4DE7-9891-0C1D6F0CA042}" destId="{30722174-FD73-4C93-A249-977A933F238C}" srcOrd="2" destOrd="0" presId="urn:microsoft.com/office/officeart/2005/8/layout/orgChart1"/>
    <dgm:cxn modelId="{810B57F6-841F-437F-976F-D1DA7CAA106D}" type="presParOf" srcId="{07691989-B220-4C6B-A001-F9996C3F530D}" destId="{BCF66072-8DE2-4730-961F-9FE10E4D1C02}" srcOrd="4" destOrd="0" presId="urn:microsoft.com/office/officeart/2005/8/layout/orgChart1"/>
    <dgm:cxn modelId="{F47E849C-FE58-4767-AE39-E54E41AF7D3D}" type="presParOf" srcId="{07691989-B220-4C6B-A001-F9996C3F530D}" destId="{916B0F81-289C-48E4-B867-20B546609D6D}" srcOrd="5" destOrd="0" presId="urn:microsoft.com/office/officeart/2005/8/layout/orgChart1"/>
    <dgm:cxn modelId="{CB552984-324E-4026-961C-50BF00422FC3}" type="presParOf" srcId="{916B0F81-289C-48E4-B867-20B546609D6D}" destId="{4FACD112-2B3B-4C09-B768-C6E975D5C8E8}" srcOrd="0" destOrd="0" presId="urn:microsoft.com/office/officeart/2005/8/layout/orgChart1"/>
    <dgm:cxn modelId="{548985C6-D874-4643-8E96-2FD232AA45EC}" type="presParOf" srcId="{4FACD112-2B3B-4C09-B768-C6E975D5C8E8}" destId="{C62BD7F8-B704-42C1-98D4-356215E483C1}" srcOrd="0" destOrd="0" presId="urn:microsoft.com/office/officeart/2005/8/layout/orgChart1"/>
    <dgm:cxn modelId="{2A7C47A7-2788-4A61-A12D-19CC745BB509}" type="presParOf" srcId="{4FACD112-2B3B-4C09-B768-C6E975D5C8E8}" destId="{33B022F2-BD97-4D2D-80BA-05D9F7D2DE27}" srcOrd="1" destOrd="0" presId="urn:microsoft.com/office/officeart/2005/8/layout/orgChart1"/>
    <dgm:cxn modelId="{A7463E60-C564-4415-A75A-95D940728843}" type="presParOf" srcId="{916B0F81-289C-48E4-B867-20B546609D6D}" destId="{640607B9-797B-4608-A42E-DD36A960D0E5}" srcOrd="1" destOrd="0" presId="urn:microsoft.com/office/officeart/2005/8/layout/orgChart1"/>
    <dgm:cxn modelId="{F3EF7DEA-B126-4B18-AEA4-476CC906D7CB}" type="presParOf" srcId="{916B0F81-289C-48E4-B867-20B546609D6D}" destId="{A3E65008-BEA8-497E-B119-0F4BE1CD4BA8}" srcOrd="2" destOrd="0" presId="urn:microsoft.com/office/officeart/2005/8/layout/orgChart1"/>
    <dgm:cxn modelId="{66D35430-ED11-4301-8FE2-A3F7D3F48B43}" type="presParOf" srcId="{85C75EC6-C7A7-401A-8C38-C4FC269A0FD1}" destId="{BA7EE20B-C675-4C2F-9C85-A7D090D0F0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66" tIns="47933" rIns="95866" bIns="4793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66" tIns="47933" rIns="95866" bIns="479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3600"/>
            <a:ext cx="30765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66" tIns="47933" rIns="95866" bIns="47933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53600"/>
            <a:ext cx="30765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66" tIns="47933" rIns="95866" bIns="479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23B6011-93AA-489C-B05A-06CE58D66F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985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66" tIns="47933" rIns="95866" bIns="4793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66" tIns="47933" rIns="95866" bIns="479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806450"/>
            <a:ext cx="5048250" cy="378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37113"/>
            <a:ext cx="5207000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66" tIns="47933" rIns="95866" bIns="47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765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66" tIns="47933" rIns="95866" bIns="47933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53600"/>
            <a:ext cx="30765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66" tIns="47933" rIns="95866" bIns="479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445DCA5-50AA-4ACF-9BB7-0CCD7DE2A39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3838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B08571-8B40-4BC7-BB3C-33F07D668AD4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6512" cy="3838575"/>
          </a:xfrm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667249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AED2C4-1664-48A4-AA1B-3151C1F983B8}" type="slidenum">
              <a:rPr lang="de-DE" altLang="de-DE" smtClean="0"/>
              <a:pPr/>
              <a:t>58</a:t>
            </a:fld>
            <a:endParaRPr lang="de-DE" alt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6512" cy="3838575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41116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CC43-8A7F-4792-88F3-EC4088F2AD5B}" type="slidenum">
              <a:rPr lang="de-DE" altLang="de-DE" smtClean="0"/>
              <a:pPr/>
              <a:t>59</a:t>
            </a:fld>
            <a:endParaRPr lang="de-DE" alt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6512" cy="3838575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9810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37BDBA-940B-47FA-B6BF-DE40E5EE0268}" type="slidenum">
              <a:rPr lang="de-DE" altLang="de-DE" smtClean="0"/>
              <a:pPr/>
              <a:t>60</a:t>
            </a:fld>
            <a:endParaRPr lang="de-DE" alt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6512" cy="383857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94124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CBEAF3-9FBA-4EB4-82BC-B873054CEB82}" type="slidenum">
              <a:rPr lang="de-DE" altLang="de-DE" smtClean="0"/>
              <a:pPr/>
              <a:t>61</a:t>
            </a:fld>
            <a:endParaRPr lang="de-DE" alt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6512" cy="3838575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76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8903B1-53DA-4395-9EA3-EDDD75C3423F}" type="slidenum">
              <a:rPr lang="de-DE" altLang="de-DE" smtClean="0"/>
              <a:pPr/>
              <a:t>62</a:t>
            </a:fld>
            <a:endParaRPr lang="de-DE" alt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34164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76832A-8BD6-4055-80C0-5217C640651A}" type="slidenum">
              <a:rPr lang="de-DE" altLang="de-DE" smtClean="0"/>
              <a:pPr/>
              <a:t>63</a:t>
            </a:fld>
            <a:endParaRPr lang="de-DE" alt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04758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3CA9AC-DC91-4B2F-B813-2185DB2080F8}" type="slidenum">
              <a:rPr lang="de-DE" altLang="de-DE" smtClean="0"/>
              <a:pPr/>
              <a:t>69</a:t>
            </a:fld>
            <a:endParaRPr lang="de-DE" altLang="de-DE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83681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B7B69A-B75E-43A7-8279-39CF14C72980}" type="slidenum">
              <a:rPr lang="de-DE" altLang="de-DE" smtClean="0"/>
              <a:pPr/>
              <a:t>71</a:t>
            </a:fld>
            <a:endParaRPr lang="de-DE" alt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95021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F0F2D1-473C-4749-B3C6-0FDCEA8779F8}" type="slidenum">
              <a:rPr lang="de-DE" altLang="de-DE" smtClean="0"/>
              <a:pPr/>
              <a:t>72</a:t>
            </a:fld>
            <a:endParaRPr lang="de-DE" altLang="de-DE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29279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713996-08AC-4490-A8AC-7A95FAB14EF3}" type="slidenum">
              <a:rPr lang="de-DE" altLang="de-DE" smtClean="0"/>
              <a:pPr/>
              <a:t>73</a:t>
            </a:fld>
            <a:endParaRPr lang="de-DE" alt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2572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FEED54-6EF1-4FDA-BDBE-422481796E85}" type="slidenum">
              <a:rPr lang="de-DE" altLang="de-DE" smtClean="0"/>
              <a:pPr/>
              <a:t>20</a:t>
            </a:fld>
            <a:endParaRPr lang="de-DE" altLang="de-DE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6512" cy="3838575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27911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16D52B-5B95-4AAF-8844-2A2D1DCCE047}" type="slidenum">
              <a:rPr lang="de-DE" altLang="de-DE" smtClean="0"/>
              <a:pPr/>
              <a:t>74</a:t>
            </a:fld>
            <a:endParaRPr lang="de-DE" altLang="de-DE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98200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063A85-6265-4261-8728-9294C3040C3E}" type="slidenum">
              <a:rPr lang="de-DE" altLang="de-DE" smtClean="0"/>
              <a:pPr/>
              <a:t>75</a:t>
            </a:fld>
            <a:endParaRPr lang="de-DE" altLang="de-DE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25671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52037E-AF9F-4BFC-A46D-523D40076AAD}" type="slidenum">
              <a:rPr lang="de-DE" altLang="de-DE" smtClean="0"/>
              <a:pPr/>
              <a:t>77</a:t>
            </a:fld>
            <a:endParaRPr lang="de-DE" altLang="de-DE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2387" cy="384968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04976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563142-7644-4C0F-9820-58C8E8ADCB70}" type="slidenum">
              <a:rPr lang="de-DE" altLang="de-DE" smtClean="0"/>
              <a:pPr/>
              <a:t>78</a:t>
            </a:fld>
            <a:endParaRPr lang="de-DE" altLang="de-DE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59386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A3983F-43C8-44B6-81C6-55FD2AFA4880}" type="slidenum">
              <a:rPr lang="de-DE" altLang="de-DE" smtClean="0"/>
              <a:pPr/>
              <a:t>79</a:t>
            </a:fld>
            <a:endParaRPr lang="de-DE" altLang="de-DE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9782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B9BB01-97EA-4048-A188-B1BCBFC42C8A}" type="slidenum">
              <a:rPr lang="de-DE" altLang="de-DE" smtClean="0"/>
              <a:pPr/>
              <a:t>47</a:t>
            </a:fld>
            <a:endParaRPr lang="de-DE" alt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2387" cy="3849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19539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76832A-8BD6-4055-80C0-5217C640651A}" type="slidenum">
              <a:rPr lang="de-DE" altLang="de-DE" smtClean="0"/>
              <a:pPr/>
              <a:t>48</a:t>
            </a:fld>
            <a:endParaRPr lang="de-DE" alt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047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76832A-8BD6-4055-80C0-5217C640651A}" type="slidenum">
              <a:rPr lang="de-DE" altLang="de-DE" smtClean="0"/>
              <a:pPr/>
              <a:t>49</a:t>
            </a:fld>
            <a:endParaRPr lang="de-DE" alt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79524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76832A-8BD6-4055-80C0-5217C640651A}" type="slidenum">
              <a:rPr lang="de-DE" altLang="de-DE" smtClean="0"/>
              <a:pPr/>
              <a:t>50</a:t>
            </a:fld>
            <a:endParaRPr lang="de-DE" alt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80141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76832A-8BD6-4055-80C0-5217C640651A}" type="slidenum">
              <a:rPr lang="de-DE" altLang="de-DE" smtClean="0"/>
              <a:pPr/>
              <a:t>51</a:t>
            </a:fld>
            <a:endParaRPr lang="de-DE" alt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7572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76832A-8BD6-4055-80C0-5217C640651A}" type="slidenum">
              <a:rPr lang="de-DE" altLang="de-DE" smtClean="0"/>
              <a:pPr/>
              <a:t>52</a:t>
            </a:fld>
            <a:endParaRPr lang="de-DE" alt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85813"/>
            <a:ext cx="5130800" cy="3849687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870450"/>
            <a:ext cx="5226050" cy="463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6249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974908-4A46-4594-A3C6-FC8420F3E2C9}" type="slidenum">
              <a:rPr lang="de-DE" altLang="de-DE" smtClean="0"/>
              <a:pPr/>
              <a:t>57</a:t>
            </a:fld>
            <a:endParaRPr lang="de-DE" altLang="de-DE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6512" cy="3838575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5729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10D1-3794-410A-B2DF-B61502B24E6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356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45665-8F8C-45FC-8FCF-F6BD0A67108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641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4000" y="80963"/>
            <a:ext cx="2082800" cy="63722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0838" y="80963"/>
            <a:ext cx="6100762" cy="63722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96772-066B-4BB9-A788-238C9BCEBB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857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50838" y="80963"/>
            <a:ext cx="8335962" cy="6372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C42F-4C36-4A43-82F6-CEC8AD3A88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324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8" y="80963"/>
            <a:ext cx="7966075" cy="5762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908050"/>
            <a:ext cx="8229600" cy="55451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FEAB-622E-4AAF-8D48-373F792F21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0129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8" y="80963"/>
            <a:ext cx="7966075" cy="5762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5451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Onlinebild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908050"/>
            <a:ext cx="4038600" cy="55451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D318-3A65-494B-88E0-6E341AEDA7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1540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8" y="80963"/>
            <a:ext cx="7966075" cy="5762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5451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908050"/>
            <a:ext cx="4038600" cy="55451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98F62-C6F1-45EE-98D0-29CC7BCF0B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383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8" y="80963"/>
            <a:ext cx="7966075" cy="5762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8229600" cy="2695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56025"/>
            <a:ext cx="8229600" cy="2697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AB5A4-AEB5-4AE6-80A8-DB4B4BD64E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2862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8" y="80963"/>
            <a:ext cx="7966075" cy="5762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908050"/>
            <a:ext cx="4038600" cy="2695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038600" cy="2695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7200" y="3756025"/>
            <a:ext cx="8229600" cy="2697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5ABD9-7B89-472F-863A-625A891F15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951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21DA-2AF3-4B75-9A0D-81F663DAC2E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411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027AA-06AE-4B6F-9148-1B992D72F4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866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5451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5451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B7F9A-8DED-4E76-8ABE-4B2F82EEAD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89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A9F8D-7D63-4D07-B736-1F391ABBCA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992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FB67-6E9B-4FED-B428-4D2B59A7696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908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9D1CC-42AD-487C-BDE2-85809A4490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2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2DBD9-4661-4BF2-B99D-51AF1A9623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831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A67CB-1143-4592-B587-DD334F0D34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284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80963"/>
            <a:ext cx="79660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8366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453188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56303"/>
                </a:solidFill>
                <a:latin typeface="+mn-lt"/>
              </a:defRPr>
            </a:lvl1pPr>
          </a:lstStyle>
          <a:p>
            <a:pPr>
              <a:defRPr/>
            </a:pPr>
            <a:fld id="{79665CC3-AC64-4949-A85D-1AD1E8443E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de-DE" altLang="de-DE" sz="2400" smtClean="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457200" y="647700"/>
            <a:ext cx="8482013" cy="9525"/>
          </a:xfrm>
          <a:prstGeom prst="line">
            <a:avLst/>
          </a:prstGeom>
          <a:noFill/>
          <a:ln w="19050">
            <a:solidFill>
              <a:srgbClr val="0563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0563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de-DE" altLang="de-DE" sz="2400" smtClean="0">
              <a:solidFill>
                <a:srgbClr val="056303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de-DE" altLang="de-DE" sz="2400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95288" y="6453188"/>
            <a:ext cx="2522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defRPr/>
            </a:pPr>
            <a:r>
              <a:rPr lang="de-DE" altLang="de-DE" sz="1200" smtClean="0">
                <a:solidFill>
                  <a:srgbClr val="056303"/>
                </a:solidFill>
                <a:latin typeface="Arial" panose="020B0604020202020204" pitchFamily="34" charset="0"/>
              </a:rPr>
              <a:t>SVLFG | Bereich Prävention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0"/>
            <a:ext cx="68897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75000"/>
        <a:buFont typeface="Wingdings" panose="05000000000000000000" pitchFamily="2" charset="2"/>
        <a:buChar char="p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65000"/>
        <a:buFont typeface="Wingdings" panose="05000000000000000000" pitchFamily="2" charset="2"/>
        <a:buChar char="p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b-acht-im-verkehr.d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arland.de/dokumente/thema_verkehr/Anwendungshinweise_zum_Berufskraftfahrer.de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D97D1-B596-46D9-AEDA-8144D600BED3}" type="slidenum">
              <a:rPr lang="de-DE" altLang="de-DE"/>
              <a:pPr>
                <a:defRPr/>
              </a:pPr>
              <a:t>1</a:t>
            </a:fld>
            <a:endParaRPr lang="de-DE" altLang="de-DE" dirty="0"/>
          </a:p>
        </p:txBody>
      </p:sp>
      <p:sp>
        <p:nvSpPr>
          <p:cNvPr id="6147" name="Text Box 1026"/>
          <p:cNvSpPr txBox="1">
            <a:spLocks noChangeArrowheads="1"/>
          </p:cNvSpPr>
          <p:nvPr/>
        </p:nvSpPr>
        <p:spPr bwMode="auto">
          <a:xfrm>
            <a:off x="611188" y="836613"/>
            <a:ext cx="8064500" cy="579437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3200" b="1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6300" b="1" dirty="0" smtClean="0">
              <a:solidFill>
                <a:srgbClr val="E035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5500" b="1" dirty="0" smtClean="0">
              <a:solidFill>
                <a:srgbClr val="E035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5500" b="1" dirty="0" smtClean="0">
                <a:solidFill>
                  <a:srgbClr val="E03500"/>
                </a:solidFill>
              </a:rPr>
              <a:t>  Fahrerlaubnisklassen 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2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2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2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2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1800" b="1" dirty="0" smtClean="0">
                <a:solidFill>
                  <a:srgbClr val="5F5F5F"/>
                </a:solidFill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1800" b="1" dirty="0" smtClean="0">
                <a:solidFill>
                  <a:srgbClr val="5F5F5F"/>
                </a:solidFill>
              </a:rPr>
              <a:t>Höfer Robert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1800" b="1" dirty="0" smtClean="0">
                <a:solidFill>
                  <a:srgbClr val="5F5F5F"/>
                </a:solidFill>
              </a:rPr>
              <a:t>Technischer Aufsichtsbeamter SVLFG</a:t>
            </a:r>
          </a:p>
        </p:txBody>
      </p:sp>
    </p:spTree>
    <p:extLst>
      <p:ext uri="{BB962C8B-B14F-4D97-AF65-F5344CB8AC3E}">
        <p14:creationId xmlns:p14="http://schemas.microsoft.com/office/powerpoint/2010/main" val="423143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26CF7-1819-4335-AAF4-5E259D87BF02}" type="slidenum">
              <a:rPr lang="de-DE" altLang="de-DE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1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80963"/>
            <a:ext cx="8066088" cy="576262"/>
          </a:xfrm>
        </p:spPr>
        <p:txBody>
          <a:bodyPr/>
          <a:lstStyle/>
          <a:p>
            <a:pPr eaLnBrk="1" hangingPunct="1"/>
            <a:r>
              <a:rPr lang="de-DE" altLang="de-DE" sz="2400" b="1" smtClean="0">
                <a:solidFill>
                  <a:srgbClr val="E03500"/>
                </a:solidFill>
              </a:rPr>
              <a:t> relevante FE- Klassen für Land – und Forstwirtschaft </a:t>
            </a:r>
          </a:p>
        </p:txBody>
      </p:sp>
      <p:graphicFrame>
        <p:nvGraphicFramePr>
          <p:cNvPr id="2" name="Diagramm 1"/>
          <p:cNvGraphicFramePr/>
          <p:nvPr/>
        </p:nvGraphicFramePr>
        <p:xfrm>
          <a:off x="431800" y="863600"/>
          <a:ext cx="8208963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0551E-9845-44F3-8150-4B18C47A057A}" type="slidenum">
              <a:rPr lang="de-DE" altLang="de-DE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b="1" smtClean="0">
                <a:solidFill>
                  <a:srgbClr val="F03900"/>
                </a:solidFill>
              </a:rPr>
              <a:t>Klasse L gilt ......</a:t>
            </a:r>
          </a:p>
        </p:txBody>
      </p:sp>
      <p:pic>
        <p:nvPicPr>
          <p:cNvPr id="15364" name="Picture 1028" descr="Scannen00022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8200"/>
            <a:ext cx="2211388" cy="554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1029"/>
          <p:cNvSpPr>
            <a:spLocks noChangeArrowheads="1"/>
          </p:cNvSpPr>
          <p:nvPr/>
        </p:nvSpPr>
        <p:spPr bwMode="auto">
          <a:xfrm>
            <a:off x="2962275" y="908050"/>
            <a:ext cx="618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000">
                <a:solidFill>
                  <a:srgbClr val="4D4D4D"/>
                </a:solidFill>
              </a:rPr>
              <a:t>für lof Zugmaschinen </a:t>
            </a:r>
            <a:r>
              <a:rPr lang="de-DE" altLang="de-DE" sz="2000">
                <a:solidFill>
                  <a:srgbClr val="E03500"/>
                </a:solidFill>
              </a:rPr>
              <a:t>ohne</a:t>
            </a:r>
            <a:r>
              <a:rPr lang="de-DE" altLang="de-DE" sz="2000">
                <a:solidFill>
                  <a:srgbClr val="4D4D4D"/>
                </a:solidFill>
              </a:rPr>
              <a:t> Anhänger, bis zu einer </a:t>
            </a:r>
            <a:r>
              <a:rPr lang="de-DE" altLang="de-DE" sz="2000" b="1">
                <a:solidFill>
                  <a:srgbClr val="E03500"/>
                </a:solidFill>
              </a:rPr>
              <a:t>bbH  von</a:t>
            </a:r>
            <a:r>
              <a:rPr lang="de-DE" altLang="de-DE" sz="2000">
                <a:solidFill>
                  <a:srgbClr val="E03500"/>
                </a:solidFill>
              </a:rPr>
              <a:t>  </a:t>
            </a:r>
            <a:r>
              <a:rPr lang="de-DE" altLang="de-DE" sz="2000" b="1">
                <a:solidFill>
                  <a:srgbClr val="E03500"/>
                </a:solidFill>
              </a:rPr>
              <a:t>40 km/h</a:t>
            </a:r>
            <a:r>
              <a:rPr lang="de-DE" altLang="de-DE" sz="200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5366" name="Rectangle 1030"/>
          <p:cNvSpPr>
            <a:spLocks noChangeArrowheads="1"/>
          </p:cNvSpPr>
          <p:nvPr/>
        </p:nvSpPr>
        <p:spPr bwMode="auto">
          <a:xfrm>
            <a:off x="2819400" y="1989138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000">
                <a:solidFill>
                  <a:srgbClr val="333333"/>
                </a:solidFill>
              </a:rPr>
              <a:t>für lof  Zugmaschinen </a:t>
            </a:r>
            <a:r>
              <a:rPr lang="de-DE" altLang="de-DE" sz="2000" b="1" u="sng">
                <a:solidFill>
                  <a:srgbClr val="E03500"/>
                </a:solidFill>
              </a:rPr>
              <a:t>mit</a:t>
            </a:r>
            <a:r>
              <a:rPr lang="de-DE" altLang="de-DE" sz="2000">
                <a:solidFill>
                  <a:srgbClr val="333333"/>
                </a:solidFill>
              </a:rPr>
              <a:t> Anhänger(n), und einer </a:t>
            </a:r>
            <a:r>
              <a:rPr lang="de-DE" altLang="de-DE" sz="2000" b="1" u="sng">
                <a:solidFill>
                  <a:srgbClr val="E03500"/>
                </a:solidFill>
              </a:rPr>
              <a:t>Betriebsgeschwindigkeit</a:t>
            </a:r>
            <a:r>
              <a:rPr lang="de-DE" altLang="de-DE" sz="2000" b="1">
                <a:solidFill>
                  <a:srgbClr val="333333"/>
                </a:solidFill>
              </a:rPr>
              <a:t> </a:t>
            </a:r>
            <a:r>
              <a:rPr lang="de-DE" altLang="de-DE" sz="2000">
                <a:solidFill>
                  <a:srgbClr val="333333"/>
                </a:solidFill>
              </a:rPr>
              <a:t> bis  25 km/h</a:t>
            </a:r>
          </a:p>
        </p:txBody>
      </p:sp>
      <p:sp>
        <p:nvSpPr>
          <p:cNvPr id="15367" name="Rectangle 1031"/>
          <p:cNvSpPr>
            <a:spLocks noChangeArrowheads="1"/>
          </p:cNvSpPr>
          <p:nvPr/>
        </p:nvSpPr>
        <p:spPr bwMode="auto">
          <a:xfrm>
            <a:off x="2819400" y="3141663"/>
            <a:ext cx="632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000">
                <a:solidFill>
                  <a:srgbClr val="333333"/>
                </a:solidFill>
              </a:rPr>
              <a:t>für selbstfahrende Arbeitsmaschinen, Gabelstapler und </a:t>
            </a:r>
            <a:r>
              <a:rPr lang="de-DE" altLang="de-DE" sz="2000">
                <a:solidFill>
                  <a:srgbClr val="E03500"/>
                </a:solidFill>
              </a:rPr>
              <a:t>selbstfahrende Futtermischwagen</a:t>
            </a:r>
            <a:r>
              <a:rPr lang="de-DE" altLang="de-DE" sz="2000">
                <a:solidFill>
                  <a:srgbClr val="333333"/>
                </a:solidFill>
              </a:rPr>
              <a:t>,                     bis  zu einer  </a:t>
            </a:r>
            <a:r>
              <a:rPr lang="de-DE" altLang="de-DE" sz="2000" b="1">
                <a:solidFill>
                  <a:srgbClr val="333333"/>
                </a:solidFill>
              </a:rPr>
              <a:t>bbH von 25 km/h </a:t>
            </a:r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auto">
          <a:xfrm>
            <a:off x="2819400" y="4437063"/>
            <a:ext cx="6145213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>
              <a:solidFill>
                <a:srgbClr val="4D4D4D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4D4D4D"/>
                </a:solidFill>
                <a:latin typeface="Times New Roman" panose="02020603050405020304" pitchFamily="18" charset="0"/>
              </a:rPr>
              <a:t>Mindestalter</a:t>
            </a:r>
            <a:r>
              <a:rPr lang="de-DE" altLang="de-DE" sz="2400" b="1">
                <a:solidFill>
                  <a:srgbClr val="E03500"/>
                </a:solidFill>
                <a:latin typeface="Times New Roman" panose="02020603050405020304" pitchFamily="18" charset="0"/>
              </a:rPr>
              <a:t> 16 Jahre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800" b="1">
                <a:solidFill>
                  <a:srgbClr val="E03500"/>
                </a:solidFill>
              </a:rPr>
              <a:t>Zuggesamtmasse bis 40 Tonnen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>
              <a:solidFill>
                <a:srgbClr val="E03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5DAFA-C106-4D02-A541-8603DFD66011}" type="slidenum">
              <a:rPr lang="de-DE" altLang="de-DE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b="1" smtClean="0">
                <a:solidFill>
                  <a:srgbClr val="E03500"/>
                </a:solidFill>
              </a:rPr>
              <a:t>Auswirkung von  Geschwindigkeitsüberschreitungen</a:t>
            </a:r>
            <a:r>
              <a:rPr lang="de-DE" altLang="de-DE" sz="2400" smtClean="0"/>
              <a:t>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8050"/>
            <a:ext cx="8686800" cy="55451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DE" altLang="de-DE" sz="2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4D4D4D"/>
                </a:solidFill>
              </a:rPr>
              <a:t>Zulässige Höchstgeschwindigkeit</a:t>
            </a:r>
            <a:r>
              <a:rPr lang="de-DE" altLang="de-DE" sz="2000" smtClean="0"/>
              <a:t>   </a:t>
            </a:r>
            <a:r>
              <a:rPr lang="de-DE" altLang="de-DE" sz="2800" b="1" smtClean="0">
                <a:solidFill>
                  <a:srgbClr val="E03500"/>
                </a:solidFill>
              </a:rPr>
              <a:t>25 km/h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4D4D4D"/>
                </a:solidFill>
              </a:rPr>
              <a:t>Tatsächliche Geschwindigkeit</a:t>
            </a:r>
            <a:r>
              <a:rPr lang="de-DE" altLang="de-DE" sz="2000" smtClean="0"/>
              <a:t>        </a:t>
            </a:r>
            <a:r>
              <a:rPr lang="de-DE" altLang="de-DE" sz="2400" b="1" smtClean="0">
                <a:solidFill>
                  <a:srgbClr val="E03500"/>
                </a:solidFill>
              </a:rPr>
              <a:t> </a:t>
            </a:r>
            <a:r>
              <a:rPr lang="de-DE" altLang="de-DE" sz="3200" b="1" smtClean="0">
                <a:solidFill>
                  <a:srgbClr val="E03500"/>
                </a:solidFill>
              </a:rPr>
              <a:t>26</a:t>
            </a:r>
            <a:r>
              <a:rPr lang="de-DE" altLang="de-DE" sz="2800" b="1" smtClean="0">
                <a:solidFill>
                  <a:srgbClr val="E03500"/>
                </a:solidFill>
              </a:rPr>
              <a:t> km/h und höher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800" b="1" smtClean="0">
                <a:solidFill>
                  <a:srgbClr val="E03500"/>
                </a:solidFill>
              </a:rPr>
              <a:t>Welche Folgen </a:t>
            </a:r>
            <a:r>
              <a:rPr lang="de-DE" altLang="de-DE" sz="2800" b="1" smtClean="0">
                <a:solidFill>
                  <a:srgbClr val="4D4D4D"/>
                </a:solidFill>
              </a:rPr>
              <a:t>kann dies für den Inhaber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800" b="1" smtClean="0">
                <a:solidFill>
                  <a:srgbClr val="4D4D4D"/>
                </a:solidFill>
              </a:rPr>
              <a:t>                            einer  </a:t>
            </a:r>
            <a:r>
              <a:rPr lang="de-DE" altLang="de-DE" sz="2800" b="1" smtClean="0">
                <a:solidFill>
                  <a:srgbClr val="E03500"/>
                </a:solidFill>
              </a:rPr>
              <a:t>FE- Klasse „L“</a:t>
            </a:r>
            <a:r>
              <a:rPr lang="de-DE" altLang="de-DE" sz="2800" b="1" smtClean="0">
                <a:solidFill>
                  <a:srgbClr val="4D4D4D"/>
                </a:solidFill>
              </a:rPr>
              <a:t>  haben ??</a:t>
            </a:r>
            <a:r>
              <a:rPr lang="de-DE" altLang="de-DE" sz="3200" b="1" smtClean="0">
                <a:solidFill>
                  <a:srgbClr val="4D4D4D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6B40A1-994A-4772-AFEE-0CB91B390D61}" type="slidenum">
              <a:rPr lang="de-DE" altLang="de-DE"/>
              <a:pPr>
                <a:defRPr/>
              </a:pPr>
              <a:t>13</a:t>
            </a:fld>
            <a:endParaRPr lang="de-DE" altLang="de-DE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b="1" smtClean="0">
                <a:solidFill>
                  <a:srgbClr val="E03500"/>
                </a:solidFill>
              </a:rPr>
              <a:t>§ 21 STVG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1800" dirty="0" smtClean="0"/>
              <a:t>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E03500"/>
                </a:solidFill>
              </a:rPr>
              <a:t>              </a:t>
            </a:r>
            <a:r>
              <a:rPr lang="de-DE" altLang="de-DE" sz="3300" b="1" dirty="0" smtClean="0">
                <a:solidFill>
                  <a:srgbClr val="E03500"/>
                </a:solidFill>
              </a:rPr>
              <a:t> Fahren ohne FE ist eine Straftat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3300" b="1" dirty="0" smtClean="0">
                <a:solidFill>
                  <a:srgbClr val="E03500"/>
                </a:solidFill>
              </a:rPr>
              <a:t>                            </a:t>
            </a:r>
            <a:r>
              <a:rPr lang="de-DE" altLang="de-DE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de-DE" altLang="de-DE" sz="3300" b="1" dirty="0" smtClean="0">
                <a:solidFill>
                  <a:srgbClr val="E03500"/>
                </a:solidFill>
              </a:rPr>
              <a:t> </a:t>
            </a:r>
            <a:r>
              <a:rPr lang="de-DE" altLang="de-DE" sz="3300" b="1" dirty="0" smtClean="0">
                <a:solidFill>
                  <a:srgbClr val="4D4D4D"/>
                </a:solidFill>
              </a:rPr>
              <a:t>droht 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33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1800" dirty="0" smtClean="0"/>
              <a:t>                 </a:t>
            </a:r>
            <a:r>
              <a:rPr lang="de-DE" altLang="de-DE" sz="2800" b="1" dirty="0" smtClean="0">
                <a:solidFill>
                  <a:srgbClr val="E03500"/>
                </a:solidFill>
              </a:rPr>
              <a:t>Freiheitsstrafe</a:t>
            </a:r>
            <a:r>
              <a:rPr lang="de-DE" altLang="de-DE" b="1" dirty="0" smtClean="0">
                <a:solidFill>
                  <a:srgbClr val="4D4D4D"/>
                </a:solidFill>
              </a:rPr>
              <a:t> bis zu einem Jahr,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4D4D4D"/>
                </a:solidFill>
              </a:rPr>
              <a:t>                          oder </a:t>
            </a:r>
            <a:r>
              <a:rPr lang="de-DE" altLang="de-DE" sz="2800" b="1" dirty="0" smtClean="0">
                <a:solidFill>
                  <a:srgbClr val="E03500"/>
                </a:solidFill>
              </a:rPr>
              <a:t>Geldstrafe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4D4D4D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4D4D4D"/>
                </a:solidFill>
              </a:rPr>
              <a:t>                </a:t>
            </a:r>
            <a:r>
              <a:rPr lang="de-DE" altLang="de-DE" sz="2400" b="1" dirty="0" smtClean="0">
                <a:solidFill>
                  <a:srgbClr val="E03500"/>
                </a:solidFill>
              </a:rPr>
              <a:t>u. U. auch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E03500"/>
                </a:solidFill>
              </a:rPr>
              <a:t>für den Halter des KFZ</a:t>
            </a:r>
            <a:r>
              <a:rPr lang="de-DE" altLang="de-DE" sz="1800" b="1" dirty="0" smtClean="0">
                <a:solidFill>
                  <a:srgbClr val="E03500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1800" b="1" dirty="0" smtClean="0">
              <a:solidFill>
                <a:srgbClr val="E035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1800" b="1" dirty="0" smtClean="0">
                <a:solidFill>
                  <a:srgbClr val="E03500"/>
                </a:solidFill>
              </a:rPr>
              <a:t>        </a:t>
            </a:r>
            <a:r>
              <a:rPr lang="de-DE" altLang="de-DE" sz="2000" b="1" dirty="0" smtClean="0">
                <a:solidFill>
                  <a:srgbClr val="4D4D4D"/>
                </a:solidFill>
              </a:rPr>
              <a:t>weil der Halter nur </a:t>
            </a:r>
            <a:r>
              <a:rPr lang="de-DE" altLang="de-DE" sz="2000" b="1" dirty="0" smtClean="0">
                <a:solidFill>
                  <a:srgbClr val="E03500"/>
                </a:solidFill>
              </a:rPr>
              <a:t>geeignete Fahrer</a:t>
            </a:r>
            <a:r>
              <a:rPr lang="de-DE" altLang="de-DE" sz="2000" b="1" dirty="0" smtClean="0">
                <a:solidFill>
                  <a:srgbClr val="4D4D4D"/>
                </a:solidFill>
              </a:rPr>
              <a:t> zum Führen eines KFZ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2000" b="1" dirty="0" smtClean="0">
                <a:solidFill>
                  <a:srgbClr val="4D4D4D"/>
                </a:solidFill>
              </a:rPr>
              <a:t>                                       einsetzen darf !</a:t>
            </a:r>
            <a:r>
              <a:rPr lang="de-DE" altLang="de-DE" sz="2000" b="1" dirty="0" smtClean="0">
                <a:solidFill>
                  <a:srgbClr val="E03500"/>
                </a:solidFill>
              </a:rPr>
              <a:t> </a:t>
            </a:r>
            <a:endParaRPr lang="de-DE" altLang="de-DE" sz="20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2000" b="1" dirty="0" smtClean="0">
                <a:solidFill>
                  <a:srgbClr val="4D4D4D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4D4D4D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8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13AB1-3D27-4FF7-9ED6-FDCB61628968}" type="slidenum">
              <a:rPr lang="de-DE" altLang="de-DE"/>
              <a:pPr>
                <a:defRPr/>
              </a:pPr>
              <a:t>14</a:t>
            </a:fld>
            <a:endParaRPr lang="de-DE" altLang="de-DE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b="1" smtClean="0">
                <a:solidFill>
                  <a:srgbClr val="E03500"/>
                </a:solidFill>
              </a:rPr>
              <a:t>Auswirkung von  Geschwindigkeitsüberschreitungen</a:t>
            </a:r>
            <a:r>
              <a:rPr lang="de-DE" altLang="de-DE" sz="2400" smtClean="0"/>
              <a:t>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8050"/>
            <a:ext cx="8686800" cy="55451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DE" altLang="de-DE" sz="24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4D4D4D"/>
                </a:solidFill>
              </a:rPr>
              <a:t>Zulässige Höchstgeschwindigkeit</a:t>
            </a:r>
            <a:r>
              <a:rPr lang="de-DE" altLang="de-DE" sz="2000" smtClean="0"/>
              <a:t>   </a:t>
            </a:r>
            <a:r>
              <a:rPr lang="de-DE" altLang="de-DE" sz="2800" b="1" smtClean="0">
                <a:solidFill>
                  <a:srgbClr val="E03500"/>
                </a:solidFill>
              </a:rPr>
              <a:t>25 km/h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4D4D4D"/>
                </a:solidFill>
              </a:rPr>
              <a:t>Tatsächliche Geschwindigkeit</a:t>
            </a:r>
            <a:r>
              <a:rPr lang="de-DE" altLang="de-DE" sz="2000" smtClean="0"/>
              <a:t>         </a:t>
            </a:r>
            <a:r>
              <a:rPr lang="de-DE" altLang="de-DE" sz="2800" b="1" smtClean="0">
                <a:solidFill>
                  <a:srgbClr val="E03500"/>
                </a:solidFill>
              </a:rPr>
              <a:t>30 km/h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smtClean="0">
                <a:solidFill>
                  <a:srgbClr val="E03500"/>
                </a:solidFill>
              </a:rPr>
              <a:t>Wie hoch ist die Aufprallgeschwindigkeit ??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smtClean="0">
              <a:solidFill>
                <a:srgbClr val="E03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3208FF-2DA7-4AF8-B452-3535C957A33F}" type="slidenum">
              <a:rPr lang="de-DE" altLang="de-DE"/>
              <a:pPr>
                <a:defRPr/>
              </a:pPr>
              <a:t>15</a:t>
            </a:fld>
            <a:endParaRPr lang="de-DE" altLang="de-DE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b="1" smtClean="0">
                <a:solidFill>
                  <a:srgbClr val="E03500"/>
                </a:solidFill>
              </a:rPr>
              <a:t>Aufprallgeschwindigkeit</a:t>
            </a:r>
            <a:r>
              <a:rPr lang="de-DE" altLang="de-DE" sz="3200" smtClean="0"/>
              <a:t> </a:t>
            </a:r>
            <a:endParaRPr lang="de-DE" altLang="de-DE" sz="3200" b="1" smtClean="0">
              <a:solidFill>
                <a:srgbClr val="E03500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686800" cy="55451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DE" altLang="de-DE" sz="2400" b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400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800" b="1" smtClean="0">
                <a:solidFill>
                  <a:srgbClr val="4D4D4D"/>
                </a:solidFill>
              </a:rPr>
              <a:t>Anhalteweg bei 25 km/h  =     10,16 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800" b="1" smtClean="0">
                <a:solidFill>
                  <a:srgbClr val="4D4D4D"/>
                </a:solidFill>
              </a:rPr>
              <a:t>Anhalteweg bei</a:t>
            </a:r>
            <a:r>
              <a:rPr lang="de-DE" altLang="de-DE" sz="2800" b="1" smtClean="0">
                <a:solidFill>
                  <a:srgbClr val="F03900"/>
                </a:solidFill>
              </a:rPr>
              <a:t> 30 Km/h  =     12,96 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smtClean="0">
              <a:solidFill>
                <a:srgbClr val="F039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smtClean="0">
              <a:solidFill>
                <a:srgbClr val="F039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u="sng" smtClean="0">
                <a:solidFill>
                  <a:srgbClr val="4D4D4D"/>
                </a:solidFill>
              </a:rPr>
              <a:t>Aufprallgeschwindigkeit</a:t>
            </a:r>
            <a:r>
              <a:rPr lang="de-DE" altLang="de-DE" sz="3600" b="1" smtClean="0">
                <a:solidFill>
                  <a:srgbClr val="E03500"/>
                </a:solidFill>
              </a:rPr>
              <a:t> =  </a:t>
            </a:r>
            <a:r>
              <a:rPr lang="de-DE" altLang="de-DE" sz="4000" b="1" smtClean="0">
                <a:solidFill>
                  <a:srgbClr val="E03500"/>
                </a:solidFill>
              </a:rPr>
              <a:t>23,35 km/h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4000" b="1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FF3300"/>
                </a:solidFill>
              </a:rPr>
              <a:t>Simulationsmodul  zum Download unter ……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336699"/>
                </a:solidFill>
                <a:hlinkClick r:id="rId2"/>
              </a:rPr>
              <a:t>www.gib-acht-im-verkehr.de</a:t>
            </a:r>
            <a:r>
              <a:rPr lang="de-DE" altLang="de-DE" sz="2400" b="1" smtClean="0">
                <a:solidFill>
                  <a:srgbClr val="336699"/>
                </a:solidFill>
              </a:rPr>
              <a:t> </a:t>
            </a:r>
            <a:r>
              <a:rPr lang="de-DE" altLang="de-DE" sz="2400" b="1" smtClean="0">
                <a:solidFill>
                  <a:schemeClr val="hlink"/>
                </a:solidFill>
              </a:rPr>
              <a:t>/ Medien/ Module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400" b="1" smtClean="0">
              <a:solidFill>
                <a:srgbClr val="3366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smtClean="0">
              <a:solidFill>
                <a:srgbClr val="2C1FD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smtClean="0">
              <a:solidFill>
                <a:srgbClr val="F03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20B1D-9069-4466-8ABA-E06FA3C550F5}" type="slidenum">
              <a:rPr lang="de-DE" altLang="de-DE"/>
              <a:pPr>
                <a:defRPr/>
              </a:pPr>
              <a:t>16</a:t>
            </a:fld>
            <a:endParaRPr lang="de-DE" altLang="de-DE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153400" cy="685800"/>
          </a:xfrm>
          <a:noFill/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Klasse T  von 16 bis 18 Jahren gilt ....!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819400" y="1447800"/>
            <a:ext cx="63246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4D4D4D"/>
                </a:solidFill>
              </a:rPr>
              <a:t>für lof Zugmaschinen, selbstfahrende Arbeitsmaschinen und Futtermischwagen</a:t>
            </a:r>
          </a:p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4D4D4D"/>
                </a:solidFill>
              </a:rPr>
              <a:t>mit und ohne Anhänger (n), bis zu </a:t>
            </a:r>
          </a:p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4D4D4D"/>
                </a:solidFill>
              </a:rPr>
              <a:t>einer </a:t>
            </a:r>
            <a:r>
              <a:rPr lang="de-DE" altLang="de-DE" sz="2400" b="1">
                <a:solidFill>
                  <a:srgbClr val="E03500"/>
                </a:solidFill>
              </a:rPr>
              <a:t>bbH von 40 km/h 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895600" y="5334000"/>
            <a:ext cx="6096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E03500"/>
                </a:solidFill>
              </a:rPr>
              <a:t>Zuggesamtmasse bis</a:t>
            </a:r>
            <a:r>
              <a:rPr lang="de-DE" altLang="de-DE" sz="2400">
                <a:solidFill>
                  <a:srgbClr val="E03500"/>
                </a:solidFill>
              </a:rPr>
              <a:t> </a:t>
            </a:r>
            <a:r>
              <a:rPr lang="de-DE" altLang="de-DE" sz="2400" b="1">
                <a:solidFill>
                  <a:srgbClr val="E03500"/>
                </a:solidFill>
              </a:rPr>
              <a:t>40 Tonnen</a:t>
            </a:r>
            <a:r>
              <a:rPr lang="de-DE" altLang="de-DE" sz="2400">
                <a:solidFill>
                  <a:srgbClr val="E035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rgbClr val="E03500"/>
                </a:solidFill>
              </a:rPr>
              <a:t>Einzelfahrzeug mehr als 7,5 t</a:t>
            </a:r>
          </a:p>
        </p:txBody>
      </p:sp>
      <p:pic>
        <p:nvPicPr>
          <p:cNvPr id="19462" name="Picture 8" descr="Scannen000225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1336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2819400" y="40386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4D4D4D"/>
                </a:solidFill>
              </a:rPr>
              <a:t>schließt</a:t>
            </a:r>
            <a:r>
              <a:rPr lang="de-DE" altLang="de-DE" sz="2800" b="1">
                <a:solidFill>
                  <a:srgbClr val="4D4D4D"/>
                </a:solidFill>
              </a:rPr>
              <a:t> die  Klassen A M und L ein</a:t>
            </a:r>
            <a:r>
              <a:rPr lang="de-DE" altLang="de-DE" sz="2400" b="1">
                <a:solidFill>
                  <a:srgbClr val="4D4D4D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226ED-9252-42E0-9C60-70C01C24CDF8}" type="slidenum">
              <a:rPr lang="de-DE" altLang="de-DE"/>
              <a:pPr>
                <a:defRPr/>
              </a:pPr>
              <a:t>17</a:t>
            </a:fld>
            <a:endParaRPr lang="de-DE" altLang="de-D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Vorteile „40 km/h Schlepper“ !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507413" cy="5545138"/>
          </a:xfrm>
        </p:spPr>
        <p:txBody>
          <a:bodyPr/>
          <a:lstStyle/>
          <a:p>
            <a:pPr eaLnBrk="1" hangingPunct="1"/>
            <a:r>
              <a:rPr lang="de-DE" altLang="de-DE" sz="2400" b="1" smtClean="0">
                <a:solidFill>
                  <a:srgbClr val="4D4D4D"/>
                </a:solidFill>
              </a:rPr>
              <a:t>keine „zeitlichen Nachteile“ bei Strecken bis 25 km die  Steigungen, Ampeln oder Kreisverkehre beinhalten</a:t>
            </a:r>
          </a:p>
          <a:p>
            <a:pPr eaLnBrk="1" hangingPunct="1"/>
            <a:endParaRPr lang="de-DE" altLang="de-DE" sz="2400" b="1" smtClean="0">
              <a:solidFill>
                <a:srgbClr val="4D4D4D"/>
              </a:solidFill>
            </a:endParaRPr>
          </a:p>
          <a:p>
            <a:pPr eaLnBrk="1" hangingPunct="1"/>
            <a:r>
              <a:rPr lang="de-DE" altLang="de-DE" sz="2400" b="1" smtClean="0">
                <a:solidFill>
                  <a:srgbClr val="4D4D4D"/>
                </a:solidFill>
              </a:rPr>
              <a:t>nur alle 24 Monate HU</a:t>
            </a:r>
          </a:p>
          <a:p>
            <a:pPr eaLnBrk="1" hangingPunct="1"/>
            <a:endParaRPr lang="de-DE" altLang="de-DE" sz="2400" b="1" smtClean="0">
              <a:solidFill>
                <a:srgbClr val="4D4D4D"/>
              </a:solidFill>
            </a:endParaRPr>
          </a:p>
          <a:p>
            <a:pPr eaLnBrk="1" hangingPunct="1"/>
            <a:r>
              <a:rPr lang="de-DE" altLang="de-DE" sz="2400" b="1" smtClean="0">
                <a:solidFill>
                  <a:srgbClr val="4D4D4D"/>
                </a:solidFill>
              </a:rPr>
              <a:t>weniger Verschleiß</a:t>
            </a:r>
          </a:p>
          <a:p>
            <a:pPr eaLnBrk="1" hangingPunct="1"/>
            <a:endParaRPr lang="de-DE" altLang="de-DE" sz="2400" b="1" smtClean="0">
              <a:solidFill>
                <a:srgbClr val="4D4D4D"/>
              </a:solidFill>
            </a:endParaRPr>
          </a:p>
          <a:p>
            <a:pPr eaLnBrk="1" hangingPunct="1"/>
            <a:r>
              <a:rPr lang="de-DE" altLang="de-DE" sz="2400" b="1" smtClean="0">
                <a:solidFill>
                  <a:srgbClr val="4D4D4D"/>
                </a:solidFill>
              </a:rPr>
              <a:t>weniger Kraftstoffverbrauch</a:t>
            </a:r>
          </a:p>
          <a:p>
            <a:pPr eaLnBrk="1" hangingPunct="1"/>
            <a:endParaRPr lang="de-DE" altLang="de-DE" sz="2400" b="1" smtClean="0">
              <a:solidFill>
                <a:srgbClr val="4D4D4D"/>
              </a:solidFill>
            </a:endParaRPr>
          </a:p>
          <a:p>
            <a:pPr eaLnBrk="1" hangingPunct="1"/>
            <a:r>
              <a:rPr lang="de-DE" altLang="de-DE" sz="2400" b="1" smtClean="0">
                <a:solidFill>
                  <a:srgbClr val="4D4D4D"/>
                </a:solidFill>
              </a:rPr>
              <a:t>für FE Klasse L und T uneingeschränkt nutzbar</a:t>
            </a:r>
          </a:p>
          <a:p>
            <a:pPr eaLnBrk="1" hangingPunct="1"/>
            <a:endParaRPr lang="de-DE" altLang="de-DE" sz="2400" b="1" smtClean="0">
              <a:solidFill>
                <a:srgbClr val="4D4D4D"/>
              </a:solidFill>
            </a:endParaRPr>
          </a:p>
          <a:p>
            <a:pPr eaLnBrk="1" hangingPunct="1"/>
            <a:r>
              <a:rPr lang="de-DE" altLang="de-DE" sz="2400" b="1" smtClean="0">
                <a:solidFill>
                  <a:srgbClr val="E03500"/>
                </a:solidFill>
              </a:rPr>
              <a:t>Einsparungen bis 1200,00 € pro Jahr möglich</a:t>
            </a:r>
          </a:p>
          <a:p>
            <a:pPr eaLnBrk="1" hangingPunct="1"/>
            <a:endParaRPr lang="de-DE" altLang="de-DE" sz="2400" smtClean="0"/>
          </a:p>
          <a:p>
            <a:pPr eaLnBrk="1" hangingPunct="1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37A8A-06BE-44BF-B8F3-F6877570EA94}" type="slidenum">
              <a:rPr lang="de-DE" altLang="de-DE"/>
              <a:pPr>
                <a:defRPr/>
              </a:pPr>
              <a:t>18</a:t>
            </a:fld>
            <a:endParaRPr lang="de-DE" altLang="de-DE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533400"/>
          </a:xfrm>
          <a:noFill/>
        </p:spPr>
        <p:txBody>
          <a:bodyPr/>
          <a:lstStyle/>
          <a:p>
            <a:pPr eaLnBrk="1" hangingPunct="1"/>
            <a:r>
              <a:rPr lang="de-DE" altLang="de-DE" sz="2400" b="1" smtClean="0">
                <a:solidFill>
                  <a:srgbClr val="E03500"/>
                </a:solidFill>
              </a:rPr>
              <a:t> </a:t>
            </a:r>
            <a:r>
              <a:rPr lang="de-DE" altLang="de-DE" b="1" smtClean="0">
                <a:solidFill>
                  <a:srgbClr val="E03500"/>
                </a:solidFill>
              </a:rPr>
              <a:t>Klasse T  ab 18 Jahren gilt ....!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819400" y="1524000"/>
            <a:ext cx="63246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4D4D4D"/>
                </a:solidFill>
              </a:rPr>
              <a:t>für lof Zugmaschinen, mit und ohne Anhänger, bis zu einer</a:t>
            </a:r>
            <a:r>
              <a:rPr lang="de-DE" altLang="de-DE" sz="2400">
                <a:solidFill>
                  <a:srgbClr val="333333"/>
                </a:solidFill>
              </a:rPr>
              <a:t> </a:t>
            </a:r>
            <a:r>
              <a:rPr lang="de-DE" altLang="de-DE" sz="2400" b="1">
                <a:solidFill>
                  <a:srgbClr val="E03500"/>
                </a:solidFill>
              </a:rPr>
              <a:t>bbH von 60 km/h</a:t>
            </a:r>
            <a:r>
              <a:rPr lang="de-DE" altLang="de-DE" sz="2400" b="1"/>
              <a:t> </a:t>
            </a:r>
          </a:p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/>
          </a:p>
        </p:txBody>
      </p:sp>
      <p:pic>
        <p:nvPicPr>
          <p:cNvPr id="21509" name="Picture 5" descr="Scannen000225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1336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819400" y="2819400"/>
            <a:ext cx="63246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4D4D4D"/>
                </a:solidFill>
              </a:rPr>
              <a:t>für selbstfahrende Arbeitsmaschinen   und selbstfahrende Futtermischwagen,   </a:t>
            </a:r>
            <a:r>
              <a:rPr lang="de-DE" altLang="de-DE" sz="2400" b="1">
                <a:solidFill>
                  <a:srgbClr val="E03500"/>
                </a:solidFill>
              </a:rPr>
              <a:t>bis zu einer  bbH v. 40 km/h, </a:t>
            </a:r>
          </a:p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4D4D4D"/>
                </a:solidFill>
              </a:rPr>
              <a:t>auch mit  Anhänger (n)!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844800" y="4868863"/>
            <a:ext cx="62992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3200" b="1">
                <a:solidFill>
                  <a:srgbClr val="E03500"/>
                </a:solidFill>
              </a:rPr>
              <a:t>keine  Zusatzprüfung </a:t>
            </a:r>
            <a:r>
              <a:rPr lang="de-DE" altLang="de-DE" sz="3200">
                <a:solidFill>
                  <a:srgbClr val="E03500"/>
                </a:solidFill>
              </a:rPr>
              <a:t>!!</a:t>
            </a:r>
          </a:p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rgbClr val="E03500"/>
                </a:solidFill>
              </a:rPr>
              <a:t>Zuggesamtmasse 40 Tonnen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FD2DD-9565-40FD-B776-DD505DA17EB5}" type="slidenum">
              <a:rPr lang="de-DE" altLang="de-DE"/>
              <a:pPr>
                <a:defRPr/>
              </a:pPr>
              <a:t>19</a:t>
            </a:fld>
            <a:endParaRPr lang="de-DE" altLang="de-DE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700" b="1" smtClean="0">
                <a:solidFill>
                  <a:srgbClr val="E03500"/>
                </a:solidFill>
              </a:rPr>
              <a:t>mit  Klasse L und T dürfen......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de-DE" altLang="de-DE" sz="3600" b="1" smtClean="0">
              <a:solidFill>
                <a:srgbClr val="E035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de-DE" altLang="de-DE" sz="2400" smtClean="0">
                <a:solidFill>
                  <a:srgbClr val="4D4D4D"/>
                </a:solidFill>
              </a:rPr>
              <a:t>u.a.  </a:t>
            </a:r>
            <a:r>
              <a:rPr lang="de-DE" altLang="de-DE" sz="3200" b="1" smtClean="0">
                <a:solidFill>
                  <a:srgbClr val="4D4D4D"/>
                </a:solidFill>
              </a:rPr>
              <a:t>lof Fahrzeuge</a:t>
            </a:r>
            <a:r>
              <a:rPr lang="de-DE" altLang="de-DE" sz="2400" smtClean="0">
                <a:solidFill>
                  <a:srgbClr val="4D4D4D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400" smtClean="0">
                <a:solidFill>
                  <a:srgbClr val="4D4D4D"/>
                </a:solidFill>
              </a:rPr>
              <a:t>          </a:t>
            </a:r>
            <a:r>
              <a:rPr lang="de-DE" altLang="de-DE" sz="4000" b="1" smtClean="0">
                <a:solidFill>
                  <a:srgbClr val="4D4D4D"/>
                </a:solidFill>
              </a:rPr>
              <a:t>zu</a:t>
            </a:r>
            <a:r>
              <a:rPr lang="de-DE" altLang="de-DE" sz="3200" b="1" smtClean="0">
                <a:solidFill>
                  <a:srgbClr val="4D4D4D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3200" b="1" smtClean="0"/>
              <a:t>      </a:t>
            </a:r>
            <a:r>
              <a:rPr lang="de-DE" altLang="de-DE" sz="4000" b="1" u="sng" smtClean="0">
                <a:solidFill>
                  <a:srgbClr val="E03500"/>
                </a:solidFill>
              </a:rPr>
              <a:t>lof Zwecken</a:t>
            </a:r>
            <a:r>
              <a:rPr lang="de-DE" altLang="de-DE" sz="2400" smtClean="0"/>
              <a:t>      </a:t>
            </a:r>
            <a:r>
              <a:rPr lang="de-DE" altLang="de-DE" sz="2800" smtClean="0">
                <a:solidFill>
                  <a:srgbClr val="4D4D4D"/>
                </a:solidFill>
              </a:rPr>
              <a:t>gefahren werden !!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de-DE" altLang="de-DE" sz="280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400" b="1" u="sng" smtClean="0">
                <a:solidFill>
                  <a:srgbClr val="E03500"/>
                </a:solidFill>
              </a:rPr>
              <a:t>Ausnahme:</a:t>
            </a:r>
            <a:r>
              <a:rPr lang="de-DE" altLang="de-DE" sz="2400" smtClean="0"/>
              <a:t>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000" b="1" smtClean="0">
                <a:solidFill>
                  <a:srgbClr val="4D4D4D"/>
                </a:solidFill>
              </a:rPr>
              <a:t>selbstfahrende Arbeitsmaschinen und Gabelstapler,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000" b="1" smtClean="0">
                <a:solidFill>
                  <a:srgbClr val="E03500"/>
                </a:solidFill>
              </a:rPr>
              <a:t>deren bbH 25 km/h nicht übersteigt</a:t>
            </a:r>
            <a:r>
              <a:rPr lang="de-DE" altLang="de-DE" sz="2000" b="1" smtClean="0">
                <a:solidFill>
                  <a:srgbClr val="4D4D4D"/>
                </a:solidFill>
              </a:rPr>
              <a:t>, dürfen auch im gewerblichen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000" b="1" smtClean="0">
                <a:solidFill>
                  <a:srgbClr val="4D4D4D"/>
                </a:solidFill>
              </a:rPr>
              <a:t>und kommunalen Bereich gefahren werden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1B43A-0B20-4095-9CCB-A6DE649157EF}" type="slidenum">
              <a:rPr lang="de-DE" altLang="de-DE"/>
              <a:pPr>
                <a:defRPr/>
              </a:pPr>
              <a:t>2</a:t>
            </a:fld>
            <a:endParaRPr lang="de-DE" altLang="de-DE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b="1" smtClean="0">
              <a:solidFill>
                <a:srgbClr val="E035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5451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smtClean="0">
                <a:solidFill>
                  <a:srgbClr val="4D4D4D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4000" b="1" smtClean="0">
                <a:solidFill>
                  <a:srgbClr val="E03500"/>
                </a:solidFill>
              </a:rPr>
              <a:t>wann  ist eine   </a:t>
            </a:r>
            <a:r>
              <a:rPr lang="de-DE" altLang="de-DE" sz="6000" b="1" smtClean="0">
                <a:solidFill>
                  <a:srgbClr val="E03500"/>
                </a:solidFill>
              </a:rPr>
              <a:t>FE</a:t>
            </a:r>
            <a:r>
              <a:rPr lang="de-DE" altLang="de-DE" sz="4000" b="1" smtClean="0">
                <a:solidFill>
                  <a:srgbClr val="E03500"/>
                </a:solidFill>
              </a:rPr>
              <a:t>   erforderlich 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600" b="1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smtClean="0">
                <a:solidFill>
                  <a:srgbClr val="4D4D4D"/>
                </a:solidFill>
              </a:rPr>
              <a:t>              </a:t>
            </a:r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E9EB8-27F3-4544-AA46-38F859A683BE}" type="slidenum">
              <a:rPr lang="de-DE" altLang="de-DE"/>
              <a:pPr>
                <a:defRPr/>
              </a:pPr>
              <a:t>20</a:t>
            </a:fld>
            <a:endParaRPr lang="de-DE" altLang="de-DE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39750" y="3741738"/>
            <a:ext cx="8064500" cy="396875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04800" y="838200"/>
            <a:ext cx="8839200" cy="534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3200" b="1">
                <a:solidFill>
                  <a:srgbClr val="E03500"/>
                </a:solidFill>
                <a:latin typeface="Times New Roman" panose="02020603050405020304" pitchFamily="18" charset="0"/>
              </a:rPr>
              <a:t>Land- und forstwirtschaftliche Zwecke erfüllen ...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3200" b="1">
                <a:solidFill>
                  <a:srgbClr val="4D4D4D"/>
                </a:solidFill>
              </a:rPr>
              <a:t>Betriebe der .....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3200" b="1">
                <a:solidFill>
                  <a:srgbClr val="4D4D4D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4D4D4D"/>
                </a:solidFill>
              </a:rPr>
              <a:t>1</a:t>
            </a:r>
            <a:r>
              <a:rPr lang="de-DE" altLang="de-DE" sz="2800" b="1">
                <a:solidFill>
                  <a:srgbClr val="4D4D4D"/>
                </a:solidFill>
              </a:rPr>
              <a:t>.  </a:t>
            </a:r>
            <a:r>
              <a:rPr lang="de-DE" altLang="de-DE" sz="2400" b="1">
                <a:solidFill>
                  <a:srgbClr val="4D4D4D"/>
                </a:solidFill>
              </a:rPr>
              <a:t>Landwirtschaft, Forstwirtschaft, Weinbau , Gartenbau,     Obstbau, Gemüsebau, Baumschulen, Tierzucht, Tierhaltung, Fischzucht, Teichwirtschaft, Fischerei, Imkerei, sowie den Zielen des Natur- und Umweltschutzes dienende Landschaftspflege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4D4D4D"/>
                </a:solidFill>
              </a:rPr>
              <a:t>2.  Park-, Garten-, Böschungs- und Friedhofspflege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DC63E-EDE4-4732-B414-3421AD06D74E}" type="slidenum">
              <a:rPr lang="de-DE" altLang="de-DE"/>
              <a:pPr>
                <a:defRPr/>
              </a:pPr>
              <a:t>21</a:t>
            </a:fld>
            <a:endParaRPr lang="de-DE" altLang="de-DE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11188" y="836613"/>
            <a:ext cx="8064500" cy="579437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3200" b="1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de-DE" altLang="de-D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b="1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  </a:t>
            </a:r>
            <a:r>
              <a:rPr lang="de-DE" altLang="de-DE" b="1" smtClean="0">
                <a:solidFill>
                  <a:srgbClr val="4D4D4D"/>
                </a:solidFill>
              </a:rPr>
              <a:t>land- und forstwirtschaftliche Lohnunternehmer und andere überbetriebliche Maschinenverwendungen.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b="1" smtClean="0">
                <a:solidFill>
                  <a:srgbClr val="4D4D4D"/>
                </a:solidFill>
              </a:rPr>
              <a:t>      ( Maschinenringe und Abfuhrgemeinschaften)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b="1" smtClean="0">
              <a:solidFill>
                <a:srgbClr val="4D4D4D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4D4D4D"/>
              </a:buClr>
              <a:buSzTx/>
              <a:buFont typeface="Wingdings" panose="05000000000000000000" pitchFamily="2" charset="2"/>
              <a:buAutoNum type="arabicPeriod" startAt="4"/>
              <a:defRPr/>
            </a:pPr>
            <a:r>
              <a:rPr lang="de-DE" altLang="de-DE" b="1" smtClean="0">
                <a:solidFill>
                  <a:srgbClr val="4D4D4D"/>
                </a:solidFill>
              </a:rPr>
              <a:t>Unternehmen, die unmittelbar der Sicherung, Überwachung und Förderung der Landwirtschaft dienen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4D4D4D"/>
              </a:buClr>
              <a:buSzTx/>
              <a:buFont typeface="Wingdings" panose="05000000000000000000" pitchFamily="2" charset="2"/>
              <a:buAutoNum type="arabicPeriod" startAt="4"/>
              <a:defRPr/>
            </a:pPr>
            <a:endParaRPr lang="de-DE" altLang="de-DE" b="1" smtClean="0">
              <a:solidFill>
                <a:srgbClr val="4D4D4D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4D4D4D"/>
              </a:buClr>
              <a:buSzTx/>
              <a:buFont typeface="Wingdings" panose="05000000000000000000" pitchFamily="2" charset="2"/>
              <a:buAutoNum type="arabicPeriod" startAt="4"/>
              <a:defRPr/>
            </a:pPr>
            <a:r>
              <a:rPr lang="de-DE" altLang="de-DE" b="1" smtClean="0">
                <a:solidFill>
                  <a:srgbClr val="4D4D4D"/>
                </a:solidFill>
              </a:rPr>
              <a:t>Landwirtschaftliche Nebentätigkeit und Nachbarschaftshilfe v. Landwirten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solidFill>
                  <a:srgbClr val="4D4D4D"/>
                </a:solidFill>
              </a:rPr>
              <a:t> 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de-DE" altLang="de-DE" smtClean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de-DE" alt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8EBD0-DE2C-48C1-9720-B38C2320A634}" type="slidenum">
              <a:rPr lang="de-DE" altLang="de-DE"/>
              <a:pPr>
                <a:defRPr/>
              </a:pPr>
              <a:t>22</a:t>
            </a:fld>
            <a:endParaRPr lang="de-DE" altLang="de-DE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11188" y="836613"/>
            <a:ext cx="8064500" cy="579437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3200" b="1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34350" cy="4876800"/>
          </a:xfrm>
          <a:noFill/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de-DE" altLang="de-DE" b="1" smtClean="0">
                <a:solidFill>
                  <a:srgbClr val="333333"/>
                </a:solidFill>
              </a:rPr>
              <a:t>6.   </a:t>
            </a:r>
            <a:r>
              <a:rPr lang="de-DE" altLang="de-DE" b="1" smtClean="0">
                <a:solidFill>
                  <a:srgbClr val="4D4D4D"/>
                </a:solidFill>
              </a:rPr>
              <a:t>Werkstätten zur Reparatur, Wartung und Prüfung sowie bei Probefahrten von Fahrzeugen, die im Rahmen 1-5 und 7 eingesetzt werden.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de-DE" altLang="de-DE" b="1" smtClean="0">
              <a:solidFill>
                <a:srgbClr val="4D4D4D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de-DE" altLang="de-DE" sz="2800" b="1" smtClean="0">
                <a:solidFill>
                  <a:srgbClr val="4D4D4D"/>
                </a:solidFill>
              </a:rPr>
              <a:t> 7.  Winterdienst </a:t>
            </a:r>
          </a:p>
          <a:p>
            <a:pPr marL="609600" indent="-609600" eaLnBrk="1" hangingPunct="1">
              <a:buFontTx/>
              <a:buNone/>
            </a:pPr>
            <a:endParaRPr lang="de-DE" altLang="de-DE" sz="2800" b="1" smtClean="0">
              <a:solidFill>
                <a:srgbClr val="4D4D4D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de-DE" altLang="de-DE" sz="2800" b="1" smtClean="0">
              <a:solidFill>
                <a:srgbClr val="4D4D4D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de-DE" altLang="de-DE" smtClean="0">
                <a:solidFill>
                  <a:srgbClr val="E03500"/>
                </a:solidFill>
              </a:rPr>
              <a:t> </a:t>
            </a:r>
            <a:r>
              <a:rPr lang="de-DE" altLang="de-DE" sz="2800" b="1" smtClean="0">
                <a:solidFill>
                  <a:srgbClr val="E03500"/>
                </a:solidFill>
              </a:rPr>
              <a:t>8.  Jagd, gem. § 6 Abs. 5 FeV,gültig seit 30.06.12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EE9B7-B8BB-41AF-8B50-A7A672BF9120}" type="slidenum">
              <a:rPr lang="de-DE" altLang="de-DE"/>
              <a:pPr>
                <a:defRPr/>
              </a:pPr>
              <a:t>23</a:t>
            </a:fld>
            <a:endParaRPr lang="de-DE" altLang="de-DE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 Besonderheiten bei  Klasse L und T ...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endParaRPr lang="de-DE" altLang="de-DE" sz="2800" b="1" smtClean="0">
              <a:solidFill>
                <a:srgbClr val="E035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800" b="1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endParaRPr lang="de-DE" altLang="de-DE" sz="2800" b="1" smtClean="0">
              <a:solidFill>
                <a:srgbClr val="E035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800" b="1" smtClean="0">
                <a:solidFill>
                  <a:srgbClr val="4D4D4D"/>
                </a:solidFill>
              </a:rPr>
              <a:t>Ist der Einsatz eines Schleppers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800" b="1" smtClean="0">
                <a:solidFill>
                  <a:srgbClr val="4D4D4D"/>
                </a:solidFill>
              </a:rPr>
              <a:t>                             beim  Karnevalsumzug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800" b="1" smtClean="0">
                <a:solidFill>
                  <a:srgbClr val="4D4D4D"/>
                </a:solidFill>
              </a:rPr>
              <a:t>                                                                erlaubt 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endParaRPr lang="de-DE" altLang="de-DE" sz="2800" b="1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800" b="1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600" b="1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</a:t>
            </a:r>
            <a:endParaRPr lang="de-DE" altLang="de-DE" sz="2400" b="1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EA21-B840-4B49-869F-3FE9864CF197}" type="slidenum">
              <a:rPr lang="de-DE" altLang="de-DE"/>
              <a:pPr>
                <a:defRPr/>
              </a:pPr>
              <a:t>24</a:t>
            </a:fld>
            <a:endParaRPr lang="de-DE" altLang="de-DE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315913"/>
            <a:ext cx="7966075" cy="1441451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000" b="1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Schleppereinsatz beim Karnevalsumzug</a:t>
            </a:r>
            <a:r>
              <a:rPr lang="de-DE" altLang="de-DE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3000" b="1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altLang="de-DE" sz="3000" b="1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de-DE" altLang="de-DE" sz="3000" b="1" smtClean="0">
              <a:solidFill>
                <a:srgbClr val="E035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752975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3600" b="1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ist als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3600" b="1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„Brauchtumsfahrt“</a:t>
            </a:r>
            <a:r>
              <a:rPr lang="de-DE" altLang="de-DE" sz="3600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de-DE" altLang="de-DE" sz="3600" b="1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erlaubt !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2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E035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DE" altLang="de-DE" sz="2400" b="1" smtClean="0">
                <a:solidFill>
                  <a:srgbClr val="4D4D4D"/>
                </a:solidFill>
              </a:rPr>
              <a:t>Fahrerlaubnis Klasse L bzw. T reicht aus.</a:t>
            </a:r>
          </a:p>
          <a:p>
            <a:pPr eaLnBrk="1" hangingPunct="1">
              <a:spcBef>
                <a:spcPct val="50000"/>
              </a:spcBef>
              <a:buClr>
                <a:srgbClr val="E035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DE" altLang="de-DE" sz="2400" b="1" smtClean="0">
                <a:solidFill>
                  <a:srgbClr val="4D4D4D"/>
                </a:solidFill>
              </a:rPr>
              <a:t>Fahrer muss  18. Lebensjahr vollendet haben.</a:t>
            </a:r>
          </a:p>
          <a:p>
            <a:pPr eaLnBrk="1" hangingPunct="1">
              <a:spcBef>
                <a:spcPct val="50000"/>
              </a:spcBef>
              <a:buClr>
                <a:srgbClr val="E035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DE" altLang="de-DE" sz="2400" b="1" smtClean="0">
                <a:solidFill>
                  <a:srgbClr val="4D4D4D"/>
                </a:solidFill>
              </a:rPr>
              <a:t>Genehmigung der unteren Landesbehörde muss vorliegen.</a:t>
            </a:r>
          </a:p>
          <a:p>
            <a:pPr eaLnBrk="1" hangingPunct="1">
              <a:buClr>
                <a:srgbClr val="E03500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de-DE" altLang="de-DE" sz="2400" b="1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7345A-3C9D-4AF9-9FE6-5F72B8BE1279}" type="slidenum">
              <a:rPr lang="de-DE" altLang="de-DE"/>
              <a:pPr>
                <a:defRPr/>
              </a:pPr>
              <a:t>25</a:t>
            </a:fld>
            <a:endParaRPr lang="de-DE" altLang="de-DE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zu Klasse L und T ...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5451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200" b="1" dirty="0" smtClean="0">
                <a:solidFill>
                  <a:srgbClr val="E035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endParaRPr lang="de-DE" altLang="de-DE" sz="3200" b="1" dirty="0" smtClean="0">
              <a:solidFill>
                <a:srgbClr val="E035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ist ein Schleppereinsatz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        beim  „Oldtimertreffen“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                   mit Klasse L oder T möglich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endParaRPr lang="de-DE" altLang="de-DE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8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de-DE" altLang="de-DE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de-DE" altLang="de-DE" sz="2000" dirty="0" smtClean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7345A-3C9D-4AF9-9FE6-5F72B8BE1279}" type="slidenum">
              <a:rPr lang="de-DE" altLang="de-DE"/>
              <a:pPr>
                <a:defRPr/>
              </a:pPr>
              <a:t>26</a:t>
            </a:fld>
            <a:endParaRPr lang="de-DE" altLang="de-DE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zu Klasse L und T ...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5451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200" b="1" dirty="0" smtClean="0">
                <a:solidFill>
                  <a:srgbClr val="E035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ist ein Schleppereinsatz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                          beim  „Oldtimertreffen“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4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                            mit Klasse L oder T möglich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endParaRPr lang="de-DE" altLang="de-DE" sz="2400" b="1" dirty="0" smtClean="0">
              <a:solidFill>
                <a:srgbClr val="4D4D4D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8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de-DE" altLang="de-DE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200" b="1" dirty="0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Ja, wenn die </a:t>
            </a:r>
            <a:r>
              <a:rPr lang="de-DE" alt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Veranstaltung</a:t>
            </a:r>
            <a:r>
              <a:rPr lang="de-DE" altLang="de-DE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angemeldet wurde, </a:t>
            </a:r>
            <a:r>
              <a:rPr lang="de-DE" altLang="de-DE" sz="32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der </a:t>
            </a:r>
            <a:r>
              <a:rPr lang="de-DE" altLang="de-DE" sz="28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Fahrer  den Bezug zur Veranstaltung nachweisen kann und das 18 </a:t>
            </a:r>
            <a:r>
              <a:rPr lang="de-DE" altLang="de-DE" sz="2800" b="1" dirty="0" err="1" smtClean="0">
                <a:solidFill>
                  <a:srgbClr val="4D4D4D"/>
                </a:solidFill>
                <a:latin typeface="Times New Roman" panose="02020603050405020304" pitchFamily="18" charset="0"/>
              </a:rPr>
              <a:t>Lj</a:t>
            </a:r>
            <a:r>
              <a:rPr lang="de-DE" altLang="de-DE" sz="28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. vollendet hat .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de-DE" altLang="de-DE" sz="20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(Grünes Kennzeichen möglich, wenn der Schlepper noch in der Land- oder   Forstwirtschaft eingesetzt wird. !)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de-DE" altLang="de-DE" sz="2000" dirty="0" smtClean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E35099-5CDD-4410-913B-8CC81DE3733C}" type="slidenum">
              <a:rPr lang="de-DE" altLang="de-DE"/>
              <a:pPr>
                <a:defRPr/>
              </a:pPr>
              <a:t>27</a:t>
            </a:fld>
            <a:endParaRPr lang="de-DE" altLang="de-DE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Klasse L und T ...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dürfen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nicht gewerbsmäßige 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Fahrten,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zum Zwecke der Altmaterialsammlung,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            mit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Klasse T bzw. L 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durchgeführt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7345A-3C9D-4AF9-9FE6-5F72B8BE1279}" type="slidenum">
              <a:rPr lang="de-DE" altLang="de-DE"/>
              <a:pPr>
                <a:defRPr/>
              </a:pPr>
              <a:t>28</a:t>
            </a:fld>
            <a:endParaRPr lang="de-DE" altLang="de-DE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zu Klasse L und T ...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908050"/>
            <a:ext cx="8685658" cy="55451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200" b="1" dirty="0" smtClean="0">
                <a:solidFill>
                  <a:srgbClr val="E035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ist ein Schleppereinsatz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                          bei der Altmaterialsammlung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                                                 mit Klasse L oder T möglich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endParaRPr lang="de-DE" altLang="de-DE" sz="2400" b="1" dirty="0" smtClean="0">
              <a:solidFill>
                <a:srgbClr val="4D4D4D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8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de-DE" altLang="de-DE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200" b="1" dirty="0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Ja, wenn </a:t>
            </a:r>
            <a:r>
              <a:rPr lang="de-DE" altLang="de-DE" sz="32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der </a:t>
            </a:r>
            <a:r>
              <a:rPr lang="de-DE" altLang="de-DE" sz="28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Fahrer das 18. Lebensjahr vollendet hat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de-DE" altLang="de-DE" sz="2000" dirty="0" smtClean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F9678-F2E7-434D-BA73-E457D6700F8B}" type="slidenum">
              <a:rPr lang="de-DE" altLang="de-DE"/>
              <a:pPr>
                <a:defRPr/>
              </a:pPr>
              <a:t>29</a:t>
            </a:fld>
            <a:endParaRPr lang="de-DE" altLang="de-DE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 Klasse L und T ...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908050"/>
            <a:ext cx="8335962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b="1" dirty="0" smtClean="0">
                <a:solidFill>
                  <a:srgbClr val="E035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0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000" b="1" dirty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0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3200" b="1" dirty="0" smtClean="0">
                <a:solidFill>
                  <a:srgbClr val="4D4D4D"/>
                </a:solidFill>
              </a:rPr>
              <a:t>   sind Fahrten</a:t>
            </a:r>
            <a:r>
              <a:rPr lang="de-DE" altLang="de-DE" sz="3200" b="1" dirty="0" smtClean="0"/>
              <a:t> </a:t>
            </a:r>
            <a:r>
              <a:rPr lang="de-DE" altLang="de-DE" sz="3200" b="1" dirty="0" smtClean="0">
                <a:solidFill>
                  <a:srgbClr val="4D4D4D"/>
                </a:solidFill>
              </a:rPr>
              <a:t>mit dem Schlepper,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3200" b="1" dirty="0" smtClean="0">
                <a:solidFill>
                  <a:srgbClr val="4D4D4D"/>
                </a:solidFill>
              </a:rPr>
              <a:t>          anlässlich einer „Feierlichkeit“,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3200" b="1" dirty="0" smtClean="0">
                <a:solidFill>
                  <a:srgbClr val="4D4D4D"/>
                </a:solidFill>
              </a:rPr>
              <a:t>                mit  Klasse L oder T zulässig 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32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5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500" b="1" dirty="0" smtClean="0">
                <a:solidFill>
                  <a:srgbClr val="4D4D4D"/>
                </a:solidFill>
              </a:rPr>
              <a:t>   </a:t>
            </a:r>
            <a:endParaRPr lang="de-DE" altLang="de-DE" sz="2500" b="1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200" b="1" dirty="0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endParaRPr lang="de-DE" altLang="de-DE" sz="20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b="1" dirty="0" smtClean="0">
                <a:solidFill>
                  <a:srgbClr val="4D4D4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1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989B7-4578-4057-94A1-EFF9F7EBDEB5}" type="slidenum">
              <a:rPr lang="de-DE" altLang="de-DE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b="1" smtClean="0">
              <a:solidFill>
                <a:srgbClr val="E035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dirty="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dirty="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dirty="0" smtClean="0">
                <a:solidFill>
                  <a:srgbClr val="4D4D4D"/>
                </a:solidFill>
              </a:rPr>
              <a:t>    nach § 4 der FeV, ist eine FE   immer dann  erforderlich, wenn mit einem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dirty="0" smtClean="0">
                <a:solidFill>
                  <a:srgbClr val="4D4D4D"/>
                </a:solidFill>
              </a:rPr>
              <a:t>          </a:t>
            </a:r>
            <a:r>
              <a:rPr lang="de-DE" altLang="de-DE" sz="3200" b="1" dirty="0" smtClean="0">
                <a:solidFill>
                  <a:srgbClr val="E03500"/>
                </a:solidFill>
              </a:rPr>
              <a:t>KFZ</a:t>
            </a:r>
            <a:r>
              <a:rPr lang="de-DE" altLang="de-DE" sz="3200" b="1" dirty="0" smtClean="0">
                <a:solidFill>
                  <a:srgbClr val="4D4D4D"/>
                </a:solidFill>
              </a:rPr>
              <a:t> </a:t>
            </a:r>
            <a:r>
              <a:rPr lang="de-DE" altLang="de-DE" sz="3200" b="1" dirty="0" smtClean="0">
                <a:solidFill>
                  <a:srgbClr val="E03500"/>
                </a:solidFill>
              </a:rPr>
              <a:t>auf</a:t>
            </a:r>
            <a:r>
              <a:rPr lang="de-DE" altLang="de-DE" sz="3200" b="1" dirty="0" smtClean="0">
                <a:solidFill>
                  <a:srgbClr val="4D4D4D"/>
                </a:solidFill>
              </a:rPr>
              <a:t> </a:t>
            </a:r>
            <a:r>
              <a:rPr lang="de-DE" altLang="de-DE" sz="3200" b="1" dirty="0" smtClean="0">
                <a:solidFill>
                  <a:srgbClr val="E03500"/>
                </a:solidFill>
              </a:rPr>
              <a:t>öffentlichen Straßen</a:t>
            </a:r>
            <a:r>
              <a:rPr lang="de-DE" altLang="de-DE" sz="3200" b="1" dirty="0" smtClean="0">
                <a:solidFill>
                  <a:srgbClr val="4D4D4D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dirty="0" smtClean="0">
                <a:solidFill>
                  <a:srgbClr val="4D4D4D"/>
                </a:solidFill>
              </a:rPr>
              <a:t>                    gefahren wird !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dirty="0" smtClean="0">
              <a:solidFill>
                <a:srgbClr val="4D4D4D"/>
              </a:solidFill>
            </a:endParaRPr>
          </a:p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F9678-F2E7-434D-BA73-E457D6700F8B}" type="slidenum">
              <a:rPr lang="de-DE" altLang="de-DE"/>
              <a:pPr>
                <a:defRPr/>
              </a:pPr>
              <a:t>30</a:t>
            </a:fld>
            <a:endParaRPr lang="de-DE" altLang="de-DE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 Klasse L und T ...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b="1" smtClean="0">
                <a:solidFill>
                  <a:srgbClr val="E035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b="1" smtClean="0">
                <a:solidFill>
                  <a:srgbClr val="4D4D4D"/>
                </a:solidFill>
              </a:rPr>
              <a:t>   </a:t>
            </a:r>
            <a:r>
              <a:rPr lang="de-DE" altLang="de-DE" sz="2400" b="1" smtClean="0">
                <a:solidFill>
                  <a:srgbClr val="4D4D4D"/>
                </a:solidFill>
              </a:rPr>
              <a:t>sind Fahrten</a:t>
            </a:r>
            <a:r>
              <a:rPr lang="de-DE" altLang="de-DE" sz="2400" b="1" smtClean="0"/>
              <a:t> </a:t>
            </a:r>
            <a:r>
              <a:rPr lang="de-DE" altLang="de-DE" sz="2400" b="1" smtClean="0">
                <a:solidFill>
                  <a:srgbClr val="4D4D4D"/>
                </a:solidFill>
              </a:rPr>
              <a:t>mit dem Schlepper,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400" b="1" smtClean="0">
                <a:solidFill>
                  <a:srgbClr val="4D4D4D"/>
                </a:solidFill>
              </a:rPr>
              <a:t>              anlässlich einer „Feierlichkeit“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400" b="1" smtClean="0">
                <a:solidFill>
                  <a:srgbClr val="4D4D4D"/>
                </a:solidFill>
              </a:rPr>
              <a:t>                                  mit  Klasse L oder  T  zulässig 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400" b="1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400" b="1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500" b="1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500" b="1" smtClean="0">
                <a:solidFill>
                  <a:srgbClr val="4D4D4D"/>
                </a:solidFill>
              </a:rPr>
              <a:t>   </a:t>
            </a:r>
            <a:r>
              <a:rPr lang="de-DE" altLang="de-DE" sz="2800" b="1" smtClean="0">
                <a:solidFill>
                  <a:srgbClr val="E03500"/>
                </a:solidFill>
              </a:rPr>
              <a:t>Nein,</a:t>
            </a:r>
            <a:r>
              <a:rPr lang="de-DE" altLang="de-DE" sz="2800" b="1" smtClean="0">
                <a:solidFill>
                  <a:srgbClr val="4D4D4D"/>
                </a:solidFill>
              </a:rPr>
              <a:t> weil kein land und forstwirtschaftlicher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800" b="1" smtClean="0">
                <a:solidFill>
                  <a:srgbClr val="4D4D4D"/>
                </a:solidFill>
              </a:rPr>
              <a:t>             Zweck  vorliegt !!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500" b="1" smtClean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500" b="1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200" b="1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endParaRPr lang="de-DE" altLang="de-DE" sz="2000" b="1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b="1" smtClean="0">
                <a:solidFill>
                  <a:srgbClr val="4D4D4D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9BAAE-6CA2-47E7-9B79-8CA1C745DBE2}" type="slidenum">
              <a:rPr lang="de-DE" altLang="de-DE"/>
              <a:pPr>
                <a:defRPr/>
              </a:pPr>
              <a:t>31</a:t>
            </a:fld>
            <a:endParaRPr lang="de-DE" altLang="de-DE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 Klasse L und T ...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579296" cy="55451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b="1" dirty="0" smtClean="0"/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DE" altLang="de-DE" b="1" dirty="0" smtClean="0"/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3200" b="1" dirty="0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darf  Baumaterial</a:t>
            </a:r>
            <a:r>
              <a:rPr lang="de-DE" alt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für das Wohnhaus 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                         mit Klasse L  oder</a:t>
            </a:r>
            <a:r>
              <a:rPr lang="de-DE" altLang="de-DE" sz="32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T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3200" b="1" dirty="0">
                <a:solidFill>
                  <a:srgbClr val="4D4D4D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32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                                        transportiert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de-DE" altLang="de-DE" sz="3200" b="1" dirty="0" smtClean="0">
              <a:solidFill>
                <a:srgbClr val="4D4D4D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DE" altLang="de-DE" sz="2800" b="1" dirty="0" smtClean="0">
              <a:solidFill>
                <a:srgbClr val="4D4D4D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DE" altLang="de-DE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9BAAE-6CA2-47E7-9B79-8CA1C745DBE2}" type="slidenum">
              <a:rPr lang="de-DE" altLang="de-DE"/>
              <a:pPr>
                <a:defRPr/>
              </a:pPr>
              <a:t>32</a:t>
            </a:fld>
            <a:endParaRPr lang="de-DE" altLang="de-DE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 Klasse L und T ...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507288" cy="55451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b="1" dirty="0" smtClean="0"/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DE" altLang="de-DE" b="1" dirty="0" smtClean="0"/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800" b="1" dirty="0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darf  Baumaterial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für das Wohnhaus 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4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mit Klasse L  bzw. T transportiert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de-DE" altLang="de-DE" sz="2400" b="1" dirty="0" smtClean="0">
              <a:solidFill>
                <a:srgbClr val="4D4D4D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de-DE" altLang="de-DE" sz="2400" b="1" dirty="0" smtClean="0">
              <a:solidFill>
                <a:srgbClr val="4D4D4D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800" b="1" dirty="0" smtClean="0">
                <a:solidFill>
                  <a:srgbClr val="E03500"/>
                </a:solidFill>
                <a:latin typeface="Times New Roman" panose="02020603050405020304" pitchFamily="18" charset="0"/>
              </a:rPr>
              <a:t>Ja ,</a:t>
            </a:r>
            <a:r>
              <a:rPr lang="de-DE" altLang="de-DE" sz="28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wenn es sich um ein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800" b="1" dirty="0">
                <a:solidFill>
                  <a:srgbClr val="4D4D4D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8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               „ landwirtschaftliches Wohnhaus“ handelt !!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DE" altLang="de-DE" sz="2800" b="1" dirty="0" smtClean="0">
              <a:solidFill>
                <a:srgbClr val="4D4D4D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DE" altLang="de-DE" b="1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E35099-5CDD-4410-913B-8CC81DE3733C}" type="slidenum">
              <a:rPr lang="de-DE" altLang="de-DE"/>
              <a:pPr>
                <a:defRPr/>
              </a:pPr>
              <a:t>33</a:t>
            </a:fld>
            <a:endParaRPr lang="de-DE" altLang="de-DE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Klasse L und T ...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darf  Sperrmüll, 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aus dem Wohnhaus des Nachbarn,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                     mit Klasse T bzw. L  transportiert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E35099-5CDD-4410-913B-8CC81DE3733C}" type="slidenum">
              <a:rPr lang="de-DE" altLang="de-DE"/>
              <a:pPr>
                <a:defRPr/>
              </a:pPr>
              <a:t>34</a:t>
            </a:fld>
            <a:endParaRPr lang="de-DE" altLang="de-DE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Klasse L und T ...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darf  Sperrmüll, 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aus dem Wohnhaus des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Nachbarn, mit Klasse T bzw. L  transportiert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3200" b="1" dirty="0" smtClean="0">
                <a:solidFill>
                  <a:srgbClr val="E03500"/>
                </a:solidFill>
              </a:rPr>
              <a:t>Nur dann</a:t>
            </a:r>
            <a:r>
              <a:rPr lang="de-DE" altLang="de-DE" sz="2800" b="1" dirty="0" smtClean="0">
                <a:solidFill>
                  <a:srgbClr val="4D4D4D"/>
                </a:solidFill>
              </a:rPr>
              <a:t>, wenn es sich um Nachbarschaftshilfe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800" b="1" dirty="0" smtClean="0">
                <a:solidFill>
                  <a:srgbClr val="4D4D4D"/>
                </a:solidFill>
              </a:rPr>
              <a:t> zwischen  Landwirten  handelt !!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E35099-5CDD-4410-913B-8CC81DE3733C}" type="slidenum">
              <a:rPr lang="de-DE" altLang="de-DE"/>
              <a:pPr>
                <a:defRPr/>
              </a:pPr>
              <a:t>35</a:t>
            </a:fld>
            <a:endParaRPr lang="de-DE" altLang="de-DE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Klasse L und T ...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dürfen Fahrten im Auftrag eines Bauunternehmers 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              mit Klasse T bzw. L  durchgeführt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E35099-5CDD-4410-913B-8CC81DE3733C}" type="slidenum">
              <a:rPr lang="de-DE" altLang="de-DE"/>
              <a:pPr>
                <a:defRPr/>
              </a:pPr>
              <a:t>36</a:t>
            </a:fld>
            <a:endParaRPr lang="de-DE" altLang="de-DE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Klasse L und T ...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050"/>
            <a:ext cx="8892480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dürfen Fahrten im Auftrag eines Bauunternehmers 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              mit Klasse T bzw. L  durchgeführt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800" b="1" dirty="0" smtClean="0">
                <a:solidFill>
                  <a:srgbClr val="FF0000"/>
                </a:solidFill>
              </a:rPr>
              <a:t>Nein,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 weil kein land-und forstwirtschaftlicher Zweck  !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0A7B-9843-4783-A712-22F6173DF82A}" type="slidenum">
              <a:rPr lang="de-DE" altLang="de-DE"/>
              <a:pPr>
                <a:defRPr/>
              </a:pPr>
              <a:t>37</a:t>
            </a:fld>
            <a:endParaRPr lang="de-DE" altLang="de-DE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 bei  Klasse L und T ...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908050"/>
            <a:ext cx="8685658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darf ein Radlader mit einer  </a:t>
            </a:r>
            <a:r>
              <a:rPr lang="de-DE" alt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bbH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von 25 Km/h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                                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im gewerblichen Einsatz,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                       mit Klasse L oder T gefahren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/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0A7B-9843-4783-A712-22F6173DF82A}" type="slidenum">
              <a:rPr lang="de-DE" altLang="de-DE"/>
              <a:pPr>
                <a:defRPr/>
              </a:pPr>
              <a:t>38</a:t>
            </a:fld>
            <a:endParaRPr lang="de-DE" altLang="de-DE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 bei  Klasse L und T ...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382000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darf ein Radlader mit einer  </a:t>
            </a:r>
            <a:r>
              <a:rPr lang="de-DE" alt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bbH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von 25 Km/h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rgbClr val="FF0000"/>
                </a:solidFill>
              </a:rPr>
              <a:t>im gewerblichen Einsatz,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mit Klasse L oder T gefahren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3200" b="1" dirty="0" smtClean="0">
                <a:solidFill>
                  <a:srgbClr val="E03500"/>
                </a:solidFill>
              </a:rPr>
              <a:t>Ja,</a:t>
            </a:r>
            <a:r>
              <a:rPr lang="de-DE" altLang="de-DE" sz="2800" b="1" dirty="0" smtClean="0">
                <a:solidFill>
                  <a:srgbClr val="4D4D4D"/>
                </a:solidFill>
              </a:rPr>
              <a:t> bis 25 Km/h wird </a:t>
            </a:r>
            <a:r>
              <a:rPr lang="de-DE" altLang="de-DE" sz="2800" b="1" dirty="0" smtClean="0">
                <a:solidFill>
                  <a:srgbClr val="E03500"/>
                </a:solidFill>
              </a:rPr>
              <a:t>nicht</a:t>
            </a:r>
            <a:r>
              <a:rPr lang="de-DE" altLang="de-DE" sz="2800" b="1" dirty="0" smtClean="0">
                <a:solidFill>
                  <a:srgbClr val="4D4D4D"/>
                </a:solidFill>
              </a:rPr>
              <a:t> zwischen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800" b="1" dirty="0" smtClean="0">
                <a:solidFill>
                  <a:srgbClr val="4D4D4D"/>
                </a:solidFill>
              </a:rPr>
              <a:t>gewerblicher und landwirtschaftlicher Nutzung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800" b="1" dirty="0" smtClean="0">
                <a:solidFill>
                  <a:srgbClr val="4D4D4D"/>
                </a:solidFill>
              </a:rPr>
              <a:t>unterschieden !!</a:t>
            </a:r>
          </a:p>
          <a:p>
            <a:pPr eaLnBrk="1" hangingPunct="1"/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E35099-5CDD-4410-913B-8CC81DE3733C}" type="slidenum">
              <a:rPr lang="de-DE" altLang="de-DE"/>
              <a:pPr>
                <a:defRPr/>
              </a:pPr>
              <a:t>39</a:t>
            </a:fld>
            <a:endParaRPr lang="de-DE" altLang="de-DE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Klasse L und T ...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dürfen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nicht gewerbsmäßige 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Fahrten,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zum Zwecke der Altmaterialsammlung,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            mit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Klasse T bzw. L 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durchgeführt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853C2-1183-4404-8E8A-5BC64FEE9CE7}" type="slidenum">
              <a:rPr lang="de-DE" altLang="de-DE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39750" y="3741738"/>
            <a:ext cx="8064500" cy="396875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57200" y="914400"/>
            <a:ext cx="8686800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3600" b="1" u="sng" dirty="0">
                <a:solidFill>
                  <a:srgbClr val="E03500"/>
                </a:solidFill>
                <a:latin typeface="Times New Roman" panose="02020603050405020304" pitchFamily="18" charset="0"/>
              </a:rPr>
              <a:t>Ausnahmen: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dirty="0">
                <a:latin typeface="Times New Roman" panose="02020603050405020304" pitchFamily="18" charset="0"/>
              </a:rPr>
              <a:t>       </a:t>
            </a:r>
            <a:r>
              <a:rPr lang="de-DE" altLang="de-DE" sz="2400" b="1" dirty="0">
                <a:latin typeface="Times New Roman" panose="02020603050405020304" pitchFamily="18" charset="0"/>
              </a:rPr>
              <a:t> </a:t>
            </a:r>
            <a:r>
              <a:rPr lang="de-DE" altLang="de-DE" sz="28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-  </a:t>
            </a:r>
            <a:r>
              <a:rPr lang="de-DE" altLang="de-DE" sz="2800" b="1" dirty="0" err="1">
                <a:solidFill>
                  <a:srgbClr val="4D4D4D"/>
                </a:solidFill>
              </a:rPr>
              <a:t>lof</a:t>
            </a:r>
            <a:r>
              <a:rPr lang="de-DE" altLang="de-DE" sz="2800" b="1" dirty="0">
                <a:solidFill>
                  <a:srgbClr val="4D4D4D"/>
                </a:solidFill>
              </a:rPr>
              <a:t> Zugmaschinen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800" b="1" dirty="0">
                <a:solidFill>
                  <a:srgbClr val="4D4D4D"/>
                </a:solidFill>
              </a:rPr>
              <a:t>       - selbstfahrende Arbeitsmaschinen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800" b="1" dirty="0">
                <a:solidFill>
                  <a:srgbClr val="4D4D4D"/>
                </a:solidFill>
              </a:rPr>
              <a:t>       - Stapler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800" b="1" dirty="0">
                <a:solidFill>
                  <a:srgbClr val="4D4D4D"/>
                </a:solidFill>
              </a:rPr>
              <a:t>    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800" b="1" dirty="0">
              <a:solidFill>
                <a:srgbClr val="4D4D4D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800" b="1" dirty="0">
                <a:solidFill>
                  <a:srgbClr val="4D4D4D"/>
                </a:solidFill>
              </a:rPr>
              <a:t>wenn die </a:t>
            </a:r>
            <a:r>
              <a:rPr lang="de-DE" altLang="de-DE" sz="2800" b="1" dirty="0" err="1">
                <a:solidFill>
                  <a:srgbClr val="E03500"/>
                </a:solidFill>
              </a:rPr>
              <a:t>bbH</a:t>
            </a:r>
            <a:r>
              <a:rPr lang="de-DE" altLang="de-DE" sz="2800" b="1" dirty="0">
                <a:solidFill>
                  <a:srgbClr val="E03500"/>
                </a:solidFill>
              </a:rPr>
              <a:t>  6 Km/h </a:t>
            </a:r>
            <a:r>
              <a:rPr lang="de-DE" altLang="de-DE" sz="2800" b="1" dirty="0" smtClean="0">
                <a:solidFill>
                  <a:srgbClr val="E03500"/>
                </a:solidFill>
              </a:rPr>
              <a:t>nicht übersteigt</a:t>
            </a:r>
            <a:r>
              <a:rPr lang="de-DE" altLang="de-DE" sz="2800" b="1" dirty="0" smtClean="0">
                <a:solidFill>
                  <a:srgbClr val="4D4D4D"/>
                </a:solidFill>
              </a:rPr>
              <a:t> </a:t>
            </a:r>
            <a:r>
              <a:rPr lang="de-DE" altLang="de-DE" sz="2800" b="1" dirty="0">
                <a:solidFill>
                  <a:srgbClr val="4D4D4D"/>
                </a:solidFill>
              </a:rPr>
              <a:t>und der </a:t>
            </a:r>
            <a:r>
              <a:rPr lang="de-DE" altLang="de-DE" sz="2800" b="1" dirty="0">
                <a:solidFill>
                  <a:srgbClr val="E03500"/>
                </a:solidFill>
              </a:rPr>
              <a:t>Fahrer das 15. Lebensjahr</a:t>
            </a:r>
            <a:r>
              <a:rPr lang="de-DE" altLang="de-DE" sz="2800" b="1" dirty="0">
                <a:solidFill>
                  <a:srgbClr val="4D4D4D"/>
                </a:solidFill>
              </a:rPr>
              <a:t>  vollendet hat.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4D4D4D"/>
                </a:solidFill>
              </a:rPr>
              <a:t>( für Mofas und Mobilitätshilfen ist nur eine Prüfbescheinigung notwendig</a:t>
            </a:r>
            <a:r>
              <a:rPr lang="de-DE" altLang="de-DE" sz="1800" dirty="0">
                <a:solidFill>
                  <a:srgbClr val="4D4D4D"/>
                </a:solidFill>
                <a:latin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7345A-3C9D-4AF9-9FE6-5F72B8BE1279}" type="slidenum">
              <a:rPr lang="de-DE" altLang="de-DE"/>
              <a:pPr>
                <a:defRPr/>
              </a:pPr>
              <a:t>40</a:t>
            </a:fld>
            <a:endParaRPr lang="de-DE" altLang="de-DE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zu Klasse L und T ...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908050"/>
            <a:ext cx="8685658" cy="55451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200" b="1" dirty="0" smtClean="0">
                <a:solidFill>
                  <a:srgbClr val="E035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ist ein Schleppereinsatz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                          bei der Altmaterialsammlung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                                                 mit Klasse L oder T möglich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endParaRPr lang="de-DE" altLang="de-DE" sz="2400" b="1" dirty="0" smtClean="0">
              <a:solidFill>
                <a:srgbClr val="4D4D4D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28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de-DE" altLang="de-DE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  <a:defRPr/>
            </a:pPr>
            <a:r>
              <a:rPr lang="de-DE" altLang="de-DE" sz="3200" b="1" dirty="0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Ja, wenn </a:t>
            </a:r>
            <a:r>
              <a:rPr lang="de-DE" altLang="de-DE" sz="32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 der </a:t>
            </a:r>
            <a:r>
              <a:rPr lang="de-DE" altLang="de-DE" sz="2800" b="1" dirty="0" smtClean="0">
                <a:solidFill>
                  <a:srgbClr val="4D4D4D"/>
                </a:solidFill>
                <a:latin typeface="Times New Roman" panose="02020603050405020304" pitchFamily="18" charset="0"/>
              </a:rPr>
              <a:t>Fahrer das 18. Lebensjahr vollendet hat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de-DE" altLang="de-DE" sz="2000" dirty="0" smtClean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E35099-5CDD-4410-913B-8CC81DE3733C}" type="slidenum">
              <a:rPr lang="de-DE" altLang="de-DE"/>
              <a:pPr>
                <a:defRPr/>
              </a:pPr>
              <a:t>41</a:t>
            </a:fld>
            <a:endParaRPr lang="de-DE" altLang="de-DE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Klasse L und T ...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dürfen Schlepper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im Auftrag eines Landmaschinenhändlers,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zum Zwecke einer Messe oder Ausstellung 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              mit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Klasse T bzw. L 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gefahren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F9678-F2E7-434D-BA73-E457D6700F8B}" type="slidenum">
              <a:rPr lang="de-DE" altLang="de-DE"/>
              <a:pPr>
                <a:defRPr/>
              </a:pPr>
              <a:t>42</a:t>
            </a:fld>
            <a:endParaRPr lang="de-DE" altLang="de-DE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Besonderheiten bei  Klasse L und T ...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b="1" dirty="0" smtClean="0">
                <a:solidFill>
                  <a:srgbClr val="E035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b="1" dirty="0" smtClean="0">
                <a:solidFill>
                  <a:srgbClr val="4D4D4D"/>
                </a:solidFill>
              </a:rPr>
              <a:t>  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sind Fahrten</a:t>
            </a:r>
            <a:r>
              <a:rPr lang="de-DE" altLang="de-DE" sz="2400" b="1" dirty="0" smtClean="0"/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mit dem Schlepper,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    anlässlich einer Messe oder Ausstellung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                             mit  Klasse L oder  T  zulässig 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5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500" b="1" dirty="0" smtClean="0">
                <a:solidFill>
                  <a:srgbClr val="4D4D4D"/>
                </a:solidFill>
              </a:rPr>
              <a:t>   </a:t>
            </a:r>
            <a:r>
              <a:rPr lang="de-DE" altLang="de-DE" sz="2800" b="1" dirty="0" smtClean="0">
                <a:solidFill>
                  <a:srgbClr val="E03500"/>
                </a:solidFill>
              </a:rPr>
              <a:t>Nein,</a:t>
            </a:r>
            <a:r>
              <a:rPr lang="de-DE" altLang="de-DE" sz="2800" b="1" dirty="0" smtClean="0">
                <a:solidFill>
                  <a:srgbClr val="4D4D4D"/>
                </a:solidFill>
              </a:rPr>
              <a:t> weil kein </a:t>
            </a:r>
            <a:r>
              <a:rPr lang="de-DE" altLang="de-DE" sz="2800" b="1" dirty="0" err="1" smtClean="0">
                <a:solidFill>
                  <a:srgbClr val="4D4D4D"/>
                </a:solidFill>
              </a:rPr>
              <a:t>land</a:t>
            </a:r>
            <a:r>
              <a:rPr lang="de-DE" altLang="de-DE" sz="2800" b="1" dirty="0" smtClean="0">
                <a:solidFill>
                  <a:srgbClr val="4D4D4D"/>
                </a:solidFill>
              </a:rPr>
              <a:t> - und forstwirtschaftlicher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800" b="1" dirty="0" smtClean="0">
                <a:solidFill>
                  <a:srgbClr val="4D4D4D"/>
                </a:solidFill>
              </a:rPr>
              <a:t>             Zweck  vorliegt !!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500" b="1" dirty="0" smtClean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500" b="1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200" b="1" dirty="0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endParaRPr lang="de-DE" altLang="de-DE" sz="20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b="1" dirty="0" smtClean="0">
                <a:solidFill>
                  <a:srgbClr val="4D4D4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50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DDBE5-3AE4-4BEF-B497-D5DE0A1F9BF9}" type="slidenum">
              <a:rPr lang="de-DE" altLang="de-DE"/>
              <a:pPr>
                <a:defRPr/>
              </a:pPr>
              <a:t>43</a:t>
            </a:fld>
            <a:endParaRPr lang="de-DE" altLang="de-DE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 bei  Klasse L und T ...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382000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4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400" b="1" dirty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darf ein Schlepper, </a:t>
            </a:r>
            <a:endParaRPr lang="de-DE" altLang="de-D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im Winterdienst für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gewerbliche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Auftraggeber,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                  mit Klasse L oder T gefahren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/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DDBE5-3AE4-4BEF-B497-D5DE0A1F9BF9}" type="slidenum">
              <a:rPr lang="de-DE" altLang="de-DE"/>
              <a:pPr>
                <a:defRPr/>
              </a:pPr>
              <a:t>44</a:t>
            </a:fld>
            <a:endParaRPr lang="de-DE" altLang="de-DE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 bei  Klasse L und T ...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382000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darf ein Schlepper,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im Winterdienst für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gewerbliche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Auftraggeber,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                       mit Klasse L oder T gefahren werden 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3200" b="1" dirty="0" smtClean="0">
                <a:solidFill>
                  <a:srgbClr val="E03500"/>
                </a:solidFill>
              </a:rPr>
              <a:t>Ja</a:t>
            </a:r>
            <a:r>
              <a:rPr lang="de-DE" altLang="de-DE" sz="2800" b="1" dirty="0" smtClean="0">
                <a:solidFill>
                  <a:srgbClr val="4D4D4D"/>
                </a:solidFill>
              </a:rPr>
              <a:t>, Winterdienst ist generell mit Klasse T oder L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Tx/>
              <a:buNone/>
            </a:pPr>
            <a:r>
              <a:rPr lang="de-DE" altLang="de-DE" sz="2800" b="1" dirty="0" smtClean="0">
                <a:solidFill>
                  <a:srgbClr val="4D4D4D"/>
                </a:solidFill>
              </a:rPr>
              <a:t> erlaubt !!</a:t>
            </a:r>
          </a:p>
          <a:p>
            <a:pPr eaLnBrk="1" hangingPunct="1"/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40E03-CD2B-4F89-A509-0D62D9AE30D6}" type="slidenum">
              <a:rPr lang="de-DE" altLang="de-DE"/>
              <a:pPr>
                <a:defRPr/>
              </a:pPr>
              <a:t>45</a:t>
            </a:fld>
            <a:endParaRPr lang="de-DE" altLang="de-DE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 bei  Klasse L und T ...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800" b="1" dirty="0" smtClean="0">
                <a:solidFill>
                  <a:srgbClr val="4D4D4D"/>
                </a:solidFill>
              </a:rPr>
              <a:t>darf mit  Klasse L oder T,  Biomasse für eine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800" b="1" dirty="0" smtClean="0">
                <a:solidFill>
                  <a:srgbClr val="FF0000"/>
                </a:solidFill>
              </a:rPr>
              <a:t>gewerbliche</a:t>
            </a:r>
            <a:r>
              <a:rPr lang="de-DE" altLang="de-DE" sz="2800" b="1" dirty="0" smtClean="0">
                <a:solidFill>
                  <a:srgbClr val="4D4D4D"/>
                </a:solidFill>
              </a:rPr>
              <a:t> Biogasanlage transportiert werden 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40E03-CD2B-4F89-A509-0D62D9AE30D6}" type="slidenum">
              <a:rPr lang="de-DE" altLang="de-DE"/>
              <a:pPr>
                <a:defRPr/>
              </a:pPr>
              <a:t>46</a:t>
            </a:fld>
            <a:endParaRPr lang="de-DE" altLang="de-DE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Besonderheit bei  Klasse L und T ...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4927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800" b="1" dirty="0" smtClean="0">
                <a:solidFill>
                  <a:srgbClr val="4D4D4D"/>
                </a:solidFill>
              </a:rPr>
              <a:t>darf mit  Klasse L oder T,  Biomasse für eine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800" b="1" dirty="0" smtClean="0">
                <a:solidFill>
                  <a:srgbClr val="FF0000"/>
                </a:solidFill>
              </a:rPr>
              <a:t>gewerbliche</a:t>
            </a:r>
            <a:r>
              <a:rPr lang="de-DE" altLang="de-DE" sz="2800" b="1" dirty="0" smtClean="0">
                <a:solidFill>
                  <a:srgbClr val="4D4D4D"/>
                </a:solidFill>
              </a:rPr>
              <a:t> Biogasanlage transportiert werden 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800" b="1" dirty="0" smtClean="0">
                <a:solidFill>
                  <a:srgbClr val="FF0000"/>
                </a:solidFill>
              </a:rPr>
              <a:t>Ja</a:t>
            </a:r>
            <a:r>
              <a:rPr lang="de-DE" altLang="de-DE" sz="2800" b="1" dirty="0" smtClean="0">
                <a:solidFill>
                  <a:srgbClr val="4D4D4D"/>
                </a:solidFill>
              </a:rPr>
              <a:t>, siehe Klarstellung des Bundesministeriums für Verkehr vom 28.07.2009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CD26D-3689-48A7-8C6C-8CAABDA1712C}" type="slidenum">
              <a:rPr lang="de-DE" altLang="de-DE"/>
              <a:pPr>
                <a:defRPr/>
              </a:pPr>
              <a:t>47</a:t>
            </a:fld>
            <a:endParaRPr lang="de-DE" altLang="de-DE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04137" cy="692150"/>
          </a:xfrm>
        </p:spPr>
        <p:txBody>
          <a:bodyPr/>
          <a:lstStyle/>
          <a:p>
            <a:pPr eaLnBrk="1" hangingPunct="1"/>
            <a:r>
              <a:rPr lang="de-DE" altLang="de-DE" sz="2400" b="1" smtClean="0">
                <a:solidFill>
                  <a:srgbClr val="FF3300"/>
                </a:solidFill>
              </a:rPr>
              <a:t>Klasse T und gewerblich eingestufte</a:t>
            </a:r>
            <a:r>
              <a:rPr lang="de-DE" altLang="de-DE" b="1" smtClean="0">
                <a:solidFill>
                  <a:srgbClr val="FF3300"/>
                </a:solidFill>
              </a:rPr>
              <a:t> Biomasse !!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456488" cy="4724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DE" altLang="de-DE" b="1" smtClean="0"/>
          </a:p>
          <a:p>
            <a:pPr eaLnBrk="1" hangingPunct="1">
              <a:buFontTx/>
              <a:buNone/>
            </a:pPr>
            <a:r>
              <a:rPr lang="de-DE" altLang="de-DE" b="1" smtClean="0"/>
              <a:t>   </a:t>
            </a:r>
            <a:r>
              <a:rPr lang="de-DE" altLang="de-DE" sz="2800" b="1" smtClean="0"/>
              <a:t>Klarstellung des Bundesministeriums für Verkehr v. 28.07.2009 !!</a:t>
            </a:r>
          </a:p>
          <a:p>
            <a:pPr eaLnBrk="1" hangingPunct="1">
              <a:buFontTx/>
              <a:buChar char="-"/>
            </a:pPr>
            <a:endParaRPr lang="de-DE" altLang="de-DE" sz="2800" b="1" smtClean="0"/>
          </a:p>
          <a:p>
            <a:pPr eaLnBrk="1" hangingPunct="1">
              <a:buFontTx/>
              <a:buNone/>
            </a:pPr>
            <a:r>
              <a:rPr lang="de-DE" altLang="de-DE" smtClean="0"/>
              <a:t>   </a:t>
            </a:r>
            <a:r>
              <a:rPr lang="de-DE" altLang="de-DE" sz="2200" b="1" smtClean="0">
                <a:solidFill>
                  <a:srgbClr val="4D4D4D"/>
                </a:solidFill>
              </a:rPr>
              <a:t>Die Beförderung von gewerblich eingestuften</a:t>
            </a:r>
          </a:p>
          <a:p>
            <a:pPr eaLnBrk="1" hangingPunct="1">
              <a:buFontTx/>
              <a:buNone/>
            </a:pPr>
            <a:r>
              <a:rPr lang="de-DE" altLang="de-DE" sz="2200" b="1" smtClean="0">
                <a:solidFill>
                  <a:srgbClr val="4D4D4D"/>
                </a:solidFill>
              </a:rPr>
              <a:t>    lof Erzeugnissen oder lof Bedarfsgütern mit </a:t>
            </a:r>
          </a:p>
          <a:p>
            <a:pPr eaLnBrk="1" hangingPunct="1">
              <a:buFontTx/>
              <a:buNone/>
            </a:pPr>
            <a:r>
              <a:rPr lang="de-DE" altLang="de-DE" sz="2200" b="1" smtClean="0">
                <a:solidFill>
                  <a:srgbClr val="4D4D4D"/>
                </a:solidFill>
              </a:rPr>
              <a:t>    lof Zugmaschinen und deren Anhängern </a:t>
            </a:r>
          </a:p>
          <a:p>
            <a:pPr eaLnBrk="1" hangingPunct="1">
              <a:buFontTx/>
              <a:buNone/>
            </a:pPr>
            <a:r>
              <a:rPr lang="de-DE" altLang="de-DE" sz="2200" b="1" smtClean="0">
                <a:solidFill>
                  <a:srgbClr val="4D4D4D"/>
                </a:solidFill>
              </a:rPr>
              <a:t>    bis 60 km/h  Höchstgeschwindigkeit, </a:t>
            </a:r>
          </a:p>
          <a:p>
            <a:pPr eaLnBrk="1" hangingPunct="1">
              <a:buFontTx/>
              <a:buNone/>
            </a:pPr>
            <a:r>
              <a:rPr lang="de-DE" altLang="de-DE" sz="2200" b="1" smtClean="0">
                <a:solidFill>
                  <a:srgbClr val="4D4D4D"/>
                </a:solidFill>
              </a:rPr>
              <a:t>    </a:t>
            </a:r>
            <a:r>
              <a:rPr lang="de-DE" altLang="de-DE" sz="2200" b="1" u="sng" smtClean="0">
                <a:solidFill>
                  <a:srgbClr val="E03500"/>
                </a:solidFill>
              </a:rPr>
              <a:t>ist mit der Fahrerlaubnisklasse T möglich !</a:t>
            </a:r>
            <a:endParaRPr lang="de-DE" altLang="de-DE" sz="2200" b="1" smtClean="0">
              <a:solidFill>
                <a:srgbClr val="E03500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2200" b="1" smtClean="0">
                <a:solidFill>
                  <a:srgbClr val="4D4D4D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937F-B236-415F-A37B-91B80ADF67E9}" type="slidenum">
              <a:rPr lang="de-DE" altLang="de-DE"/>
              <a:pPr>
                <a:defRPr/>
              </a:pPr>
              <a:t>48</a:t>
            </a:fld>
            <a:endParaRPr lang="de-DE" altLang="de-DE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685800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E03500"/>
                </a:solidFill>
              </a:rPr>
              <a:t>Schlepper, </a:t>
            </a:r>
            <a:r>
              <a:rPr lang="de-DE" altLang="de-DE" b="1" dirty="0" err="1" smtClean="0">
                <a:solidFill>
                  <a:srgbClr val="E03500"/>
                </a:solidFill>
              </a:rPr>
              <a:t>bbH</a:t>
            </a:r>
            <a:r>
              <a:rPr lang="de-DE" altLang="de-DE" b="1" dirty="0" smtClean="0">
                <a:solidFill>
                  <a:srgbClr val="E03500"/>
                </a:solidFill>
              </a:rPr>
              <a:t> 40 - 60 Km/h !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6712"/>
            <a:ext cx="8458200" cy="56164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Landwirtschaftlicher Betrieb transportiert eigene Erzeugnisse</a:t>
            </a:r>
          </a:p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 Häckselgut/ Gülle/ </a:t>
            </a:r>
            <a:r>
              <a:rPr lang="de-DE" altLang="de-DE" sz="2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Gärrest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etc.) zum betriebseigenen Lager /</a:t>
            </a:r>
          </a:p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zum Landhändler/ zu einer Biogasanlage die das Material </a:t>
            </a:r>
          </a:p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kauft !</a:t>
            </a:r>
          </a:p>
          <a:p>
            <a:pPr eaLnBrk="1" hangingPunct="1">
              <a:buFontTx/>
              <a:buNone/>
            </a:pPr>
            <a:endParaRPr lang="de-DE" altLang="de-DE" sz="22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keine Güterkraftverkehrslizenz notwendig</a:t>
            </a:r>
          </a:p>
          <a:p>
            <a:pPr marL="0" indent="0" eaLnBrk="1" hangingPunct="1">
              <a:buNone/>
            </a:pPr>
            <a:endParaRPr lang="de-DE" altLang="de-DE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Keine Mautpflicht </a:t>
            </a:r>
          </a:p>
          <a:p>
            <a:pPr eaLnBrk="1" hangingPunct="1">
              <a:buFontTx/>
              <a:buChar char="-"/>
            </a:pPr>
            <a:endParaRPr lang="de-DE" altLang="de-DE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Bei Zugmaschinen </a:t>
            </a:r>
            <a:r>
              <a:rPr lang="de-DE" altLang="de-DE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bbH</a:t>
            </a:r>
            <a:r>
              <a:rPr lang="de-DE" alt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bis 40 Km/h kein Fahrtenschreiber notwendig</a:t>
            </a:r>
          </a:p>
          <a:p>
            <a:pPr eaLnBrk="1" hangingPunct="1">
              <a:buFontTx/>
              <a:buChar char="-"/>
            </a:pPr>
            <a:r>
              <a:rPr lang="de-DE" alt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Zugmaschinen </a:t>
            </a:r>
            <a:r>
              <a:rPr lang="de-DE" altLang="de-DE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bbH</a:t>
            </a:r>
            <a:r>
              <a:rPr lang="de-DE" alt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von 50 Km/h oder  60 Km/h, sind  bis 100 KM im Umkreis befreit </a:t>
            </a:r>
          </a:p>
          <a:p>
            <a:pPr eaLnBrk="1" hangingPunct="1">
              <a:buFontTx/>
              <a:buChar char="-"/>
            </a:pPr>
            <a:endParaRPr lang="de-DE" altLang="de-DE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Fahrerlaubnis Klasse L </a:t>
            </a:r>
            <a:r>
              <a:rPr lang="de-DE" alt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(bis </a:t>
            </a:r>
            <a:r>
              <a:rPr lang="de-DE" alt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bbH</a:t>
            </a:r>
            <a:r>
              <a:rPr lang="de-DE" alt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von 40 Km/h) </a:t>
            </a:r>
            <a:r>
              <a:rPr lang="de-DE" alt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oder T reicht aus</a:t>
            </a:r>
          </a:p>
        </p:txBody>
      </p:sp>
    </p:spTree>
    <p:extLst>
      <p:ext uri="{BB962C8B-B14F-4D97-AF65-F5344CB8AC3E}">
        <p14:creationId xmlns:p14="http://schemas.microsoft.com/office/powerpoint/2010/main" val="25336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937F-B236-415F-A37B-91B80ADF67E9}" type="slidenum">
              <a:rPr lang="de-DE" altLang="de-DE"/>
              <a:pPr>
                <a:defRPr/>
              </a:pPr>
              <a:t>49</a:t>
            </a:fld>
            <a:endParaRPr lang="de-DE" altLang="de-DE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685800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E03500"/>
                </a:solidFill>
              </a:rPr>
              <a:t>Schlepper, </a:t>
            </a:r>
            <a:r>
              <a:rPr lang="de-DE" altLang="de-DE" b="1" dirty="0" err="1" smtClean="0">
                <a:solidFill>
                  <a:srgbClr val="E03500"/>
                </a:solidFill>
              </a:rPr>
              <a:t>bbH</a:t>
            </a:r>
            <a:r>
              <a:rPr lang="de-DE" altLang="de-DE" b="1" dirty="0" smtClean="0">
                <a:solidFill>
                  <a:srgbClr val="E03500"/>
                </a:solidFill>
              </a:rPr>
              <a:t> 40 Km/h !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Landwirtschaftlicher Betrieb transportiert Häckselgut/ Gülle </a:t>
            </a:r>
          </a:p>
          <a:p>
            <a:pPr eaLnBrk="1" hangingPunct="1">
              <a:buFontTx/>
              <a:buNone/>
            </a:pPr>
            <a:r>
              <a:rPr lang="de-DE" altLang="de-DE" sz="2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Gärrest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für anderen </a:t>
            </a:r>
            <a:r>
              <a:rPr lang="de-DE" altLang="de-DE" sz="2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landw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Betrieb gegen </a:t>
            </a:r>
            <a:r>
              <a:rPr lang="de-DE" altLang="de-DE" sz="2200" b="1" u="sng" dirty="0" smtClean="0">
                <a:solidFill>
                  <a:srgbClr val="C00000"/>
                </a:solidFill>
              </a:rPr>
              <a:t>Entgelt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!</a:t>
            </a:r>
          </a:p>
          <a:p>
            <a:pPr eaLnBrk="1" hangingPunct="1">
              <a:buFontTx/>
              <a:buNone/>
            </a:pPr>
            <a:endParaRPr lang="de-DE" altLang="de-DE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keine Güterkraftverkehrslizenz notwendig</a:t>
            </a:r>
          </a:p>
          <a:p>
            <a:pPr marL="0" indent="0" eaLnBrk="1" hangingPunct="1">
              <a:buNone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keine Mautpflicht</a:t>
            </a:r>
          </a:p>
          <a:p>
            <a:pPr eaLnBrk="1" hangingPunct="1">
              <a:buFontTx/>
              <a:buChar char="-"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kein Fahrtenschreiber notwendig</a:t>
            </a:r>
          </a:p>
          <a:p>
            <a:pPr marL="0" indent="0" eaLnBrk="1" hangingPunct="1">
              <a:buNone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Fahrerlaubnis Klasse L oder T reicht aus</a:t>
            </a:r>
          </a:p>
        </p:txBody>
      </p:sp>
    </p:spTree>
    <p:extLst>
      <p:ext uri="{BB962C8B-B14F-4D97-AF65-F5344CB8AC3E}">
        <p14:creationId xmlns:p14="http://schemas.microsoft.com/office/powerpoint/2010/main" val="23453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989B7-4578-4057-94A1-EFF9F7EBDEB5}" type="slidenum">
              <a:rPr lang="de-DE" altLang="de-DE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E03500"/>
                </a:solidFill>
              </a:rPr>
              <a:t>„öffentliche Straße“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dirty="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dirty="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dirty="0" smtClean="0">
                <a:solidFill>
                  <a:srgbClr val="4D4D4D"/>
                </a:solidFill>
              </a:rPr>
              <a:t>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dirty="0">
                <a:solidFill>
                  <a:srgbClr val="4D4D4D"/>
                </a:solidFill>
              </a:rPr>
              <a:t> </a:t>
            </a:r>
            <a:r>
              <a:rPr lang="de-DE" altLang="de-DE" sz="3200" b="1" dirty="0" smtClean="0">
                <a:solidFill>
                  <a:srgbClr val="4D4D4D"/>
                </a:solidFill>
              </a:rPr>
              <a:t>          wo beginnt und wo endet die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dirty="0" smtClean="0">
                <a:solidFill>
                  <a:srgbClr val="FF0000"/>
                </a:solidFill>
              </a:rPr>
              <a:t>                 „öffentliche Straße“ 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dirty="0" smtClean="0">
                <a:solidFill>
                  <a:srgbClr val="4D4D4D"/>
                </a:solidFill>
              </a:rPr>
              <a:t>                    </a:t>
            </a:r>
          </a:p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0790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937F-B236-415F-A37B-91B80ADF67E9}" type="slidenum">
              <a:rPr lang="de-DE" altLang="de-DE"/>
              <a:pPr>
                <a:defRPr/>
              </a:pPr>
              <a:t>50</a:t>
            </a:fld>
            <a:endParaRPr lang="de-DE" altLang="de-DE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685800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E03500"/>
                </a:solidFill>
              </a:rPr>
              <a:t>Schlepper, </a:t>
            </a:r>
            <a:r>
              <a:rPr lang="de-DE" altLang="de-DE" b="1" dirty="0" err="1" smtClean="0">
                <a:solidFill>
                  <a:srgbClr val="E03500"/>
                </a:solidFill>
              </a:rPr>
              <a:t>bbH</a:t>
            </a:r>
            <a:r>
              <a:rPr lang="de-DE" altLang="de-DE" b="1" dirty="0" smtClean="0">
                <a:solidFill>
                  <a:srgbClr val="E03500"/>
                </a:solidFill>
              </a:rPr>
              <a:t> 50 - 60 Km/h !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Landwirtschaftlicher Betrieb transportiert Häckselgut/ Gülle/ </a:t>
            </a:r>
          </a:p>
          <a:p>
            <a:pPr eaLnBrk="1" hangingPunct="1">
              <a:buFontTx/>
              <a:buNone/>
            </a:pPr>
            <a:r>
              <a:rPr lang="de-DE" altLang="de-DE" sz="2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Gärrest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für anderen </a:t>
            </a:r>
            <a:r>
              <a:rPr lang="de-DE" altLang="de-DE" sz="2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landw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Betrieb gegen </a:t>
            </a:r>
            <a:r>
              <a:rPr lang="de-DE" altLang="de-DE" sz="2200" b="1" u="sng" dirty="0" smtClean="0">
                <a:solidFill>
                  <a:srgbClr val="C00000"/>
                </a:solidFill>
              </a:rPr>
              <a:t>Entgelt !</a:t>
            </a:r>
          </a:p>
          <a:p>
            <a:pPr eaLnBrk="1" hangingPunct="1">
              <a:buFontTx/>
              <a:buNone/>
            </a:pPr>
            <a:endParaRPr lang="de-DE" altLang="de-DE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Güterkraftverkehrslizenz notwendig</a:t>
            </a:r>
          </a:p>
          <a:p>
            <a:pPr marL="0" indent="0" eaLnBrk="1" hangingPunct="1">
              <a:buNone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Mautpflicht bei „Ladungsfahrt“</a:t>
            </a:r>
          </a:p>
          <a:p>
            <a:pPr eaLnBrk="1" hangingPunct="1">
              <a:buFontTx/>
              <a:buChar char="-"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Fahrtenschreiber notwendig über 100 Km Umkreis</a:t>
            </a:r>
          </a:p>
          <a:p>
            <a:pPr marL="0" indent="0" eaLnBrk="1" hangingPunct="1">
              <a:buNone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Fahrerlaubnis Klasse  T reicht aus</a:t>
            </a:r>
          </a:p>
        </p:txBody>
      </p:sp>
    </p:spTree>
    <p:extLst>
      <p:ext uri="{BB962C8B-B14F-4D97-AF65-F5344CB8AC3E}">
        <p14:creationId xmlns:p14="http://schemas.microsoft.com/office/powerpoint/2010/main" val="14206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937F-B236-415F-A37B-91B80ADF67E9}" type="slidenum">
              <a:rPr lang="de-DE" altLang="de-DE"/>
              <a:pPr>
                <a:defRPr/>
              </a:pPr>
              <a:t>51</a:t>
            </a:fld>
            <a:endParaRPr lang="de-DE" altLang="de-DE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685800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E03500"/>
                </a:solidFill>
              </a:rPr>
              <a:t>Schlepper, </a:t>
            </a:r>
            <a:r>
              <a:rPr lang="de-DE" altLang="de-DE" b="1" dirty="0" err="1" smtClean="0">
                <a:solidFill>
                  <a:srgbClr val="E03500"/>
                </a:solidFill>
              </a:rPr>
              <a:t>bbH</a:t>
            </a:r>
            <a:r>
              <a:rPr lang="de-DE" altLang="de-DE" b="1" dirty="0" smtClean="0">
                <a:solidFill>
                  <a:srgbClr val="E03500"/>
                </a:solidFill>
              </a:rPr>
              <a:t> 40 Km/h !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Landwirtschaftliches </a:t>
            </a:r>
            <a:r>
              <a:rPr lang="de-DE" altLang="de-DE" sz="2200" b="1" u="sng" dirty="0" smtClean="0">
                <a:solidFill>
                  <a:srgbClr val="C00000"/>
                </a:solidFill>
              </a:rPr>
              <a:t>Lohnunternehmen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transportiert </a:t>
            </a:r>
          </a:p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Häckselgut/ Gülle/ </a:t>
            </a:r>
            <a:r>
              <a:rPr lang="de-DE" altLang="de-DE" sz="2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Gärrest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für anderen </a:t>
            </a:r>
            <a:r>
              <a:rPr lang="de-DE" altLang="de-DE" sz="2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landw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Betrieb</a:t>
            </a:r>
          </a:p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gegen Entgelt !</a:t>
            </a:r>
          </a:p>
          <a:p>
            <a:pPr eaLnBrk="1" hangingPunct="1">
              <a:buFontTx/>
              <a:buNone/>
            </a:pPr>
            <a:endParaRPr lang="de-DE" altLang="de-DE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keine Güterkraftverkehrslizenz notwendig</a:t>
            </a:r>
          </a:p>
          <a:p>
            <a:pPr marL="0" indent="0" eaLnBrk="1" hangingPunct="1">
              <a:buNone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keine Mautpflicht</a:t>
            </a:r>
          </a:p>
          <a:p>
            <a:pPr eaLnBrk="1" hangingPunct="1">
              <a:buFontTx/>
              <a:buChar char="-"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kein Fahrtenschreiber notwendig</a:t>
            </a:r>
          </a:p>
          <a:p>
            <a:pPr marL="0" indent="0" eaLnBrk="1" hangingPunct="1">
              <a:buNone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Fahrerlaubnis Klasse L oder T reicht aus</a:t>
            </a:r>
          </a:p>
        </p:txBody>
      </p:sp>
    </p:spTree>
    <p:extLst>
      <p:ext uri="{BB962C8B-B14F-4D97-AF65-F5344CB8AC3E}">
        <p14:creationId xmlns:p14="http://schemas.microsoft.com/office/powerpoint/2010/main" val="8806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937F-B236-415F-A37B-91B80ADF67E9}" type="slidenum">
              <a:rPr lang="de-DE" altLang="de-DE"/>
              <a:pPr>
                <a:defRPr/>
              </a:pPr>
              <a:t>52</a:t>
            </a:fld>
            <a:endParaRPr lang="de-DE" altLang="de-DE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685800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E03500"/>
                </a:solidFill>
              </a:rPr>
              <a:t>Schlepper, </a:t>
            </a:r>
            <a:r>
              <a:rPr lang="de-DE" altLang="de-DE" b="1" dirty="0" err="1" smtClean="0">
                <a:solidFill>
                  <a:srgbClr val="E03500"/>
                </a:solidFill>
              </a:rPr>
              <a:t>bbH</a:t>
            </a:r>
            <a:r>
              <a:rPr lang="de-DE" altLang="de-DE" b="1" dirty="0" smtClean="0">
                <a:solidFill>
                  <a:srgbClr val="E03500"/>
                </a:solidFill>
              </a:rPr>
              <a:t> 50 - 60 Km/h !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Landwirtschaftliches </a:t>
            </a:r>
            <a:r>
              <a:rPr lang="de-DE" altLang="de-DE" sz="2200" b="1" u="sng" dirty="0" smtClean="0">
                <a:solidFill>
                  <a:srgbClr val="C00000"/>
                </a:solidFill>
              </a:rPr>
              <a:t>Lohnunternehmen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transportiert </a:t>
            </a:r>
          </a:p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Häckselgut / Gülle/ </a:t>
            </a:r>
            <a:r>
              <a:rPr lang="de-DE" altLang="de-DE" sz="2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Gärrest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für anderen </a:t>
            </a:r>
            <a:r>
              <a:rPr lang="de-DE" altLang="de-DE" sz="2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landw</a:t>
            </a: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Betrieb </a:t>
            </a:r>
          </a:p>
          <a:p>
            <a:pPr eaLnBrk="1" hangingPunct="1">
              <a:buFontTx/>
              <a:buNone/>
            </a:pPr>
            <a:r>
              <a:rPr lang="de-DE" altLang="de-DE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gegen Entgelt !</a:t>
            </a:r>
          </a:p>
          <a:p>
            <a:pPr eaLnBrk="1" hangingPunct="1">
              <a:buFontTx/>
              <a:buNone/>
            </a:pPr>
            <a:endParaRPr lang="de-DE" altLang="de-DE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Güterkraftverkehrslizenz notwendig</a:t>
            </a:r>
          </a:p>
          <a:p>
            <a:pPr marL="0" indent="0" eaLnBrk="1" hangingPunct="1">
              <a:buNone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Mautpflicht bei „Ladungsfahrt“</a:t>
            </a:r>
          </a:p>
          <a:p>
            <a:pPr eaLnBrk="1" hangingPunct="1">
              <a:buFontTx/>
              <a:buChar char="-"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Fahrtenschreiber notwendig über 100 Km Umkreis</a:t>
            </a:r>
          </a:p>
          <a:p>
            <a:pPr marL="0" indent="0" eaLnBrk="1" hangingPunct="1">
              <a:buNone/>
            </a:pPr>
            <a:endParaRPr lang="de-DE" alt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Fahrerlaubnis Klasse  T reicht aus</a:t>
            </a:r>
          </a:p>
        </p:txBody>
      </p:sp>
    </p:spTree>
    <p:extLst>
      <p:ext uri="{BB962C8B-B14F-4D97-AF65-F5344CB8AC3E}">
        <p14:creationId xmlns:p14="http://schemas.microsoft.com/office/powerpoint/2010/main" val="57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94459-0083-454C-932F-A2235FF7B8CA}" type="slidenum">
              <a:rPr lang="de-DE" altLang="de-DE"/>
              <a:pPr>
                <a:defRPr/>
              </a:pPr>
              <a:t>53</a:t>
            </a:fld>
            <a:endParaRPr lang="de-DE" altLang="de-DE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FE- Klasse „B“</a:t>
            </a:r>
            <a:r>
              <a:rPr lang="de-DE" altLang="de-DE" smtClean="0"/>
              <a:t> </a:t>
            </a:r>
            <a:r>
              <a:rPr lang="de-DE" altLang="de-DE" b="1" smtClean="0">
                <a:solidFill>
                  <a:srgbClr val="E03500"/>
                </a:solidFill>
              </a:rPr>
              <a:t>berechtigt zum führen von…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569325" cy="5545138"/>
          </a:xfrm>
        </p:spPr>
        <p:txBody>
          <a:bodyPr/>
          <a:lstStyle/>
          <a:p>
            <a:pPr eaLnBrk="1" hangingPunct="1"/>
            <a:endParaRPr lang="de-DE" altLang="de-DE" sz="2000" b="1" smtClean="0">
              <a:solidFill>
                <a:srgbClr val="5F5F5F"/>
              </a:solidFill>
            </a:endParaRPr>
          </a:p>
          <a:p>
            <a:pPr eaLnBrk="1" hangingPunct="1"/>
            <a:endParaRPr lang="de-DE" altLang="de-DE" sz="2000" b="1" smtClean="0">
              <a:solidFill>
                <a:srgbClr val="5F5F5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5F5F5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5F5F5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5F5F5F"/>
                </a:solidFill>
              </a:rPr>
              <a:t>….</a:t>
            </a:r>
            <a:r>
              <a:rPr lang="de-DE" altLang="de-DE" sz="2400" b="1" smtClean="0">
                <a:solidFill>
                  <a:srgbClr val="E03500"/>
                </a:solidFill>
              </a:rPr>
              <a:t>Kfz</a:t>
            </a:r>
            <a:r>
              <a:rPr lang="de-DE" altLang="de-DE" sz="2400" b="1" smtClean="0">
                <a:solidFill>
                  <a:srgbClr val="5F5F5F"/>
                </a:solidFill>
              </a:rPr>
              <a:t> mit einem zulässigen Gesamtgewicht bis 3500 kg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400" b="1" smtClean="0">
              <a:solidFill>
                <a:srgbClr val="5F5F5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5F5F5F"/>
                </a:solidFill>
              </a:rPr>
              <a:t>                                      und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400" b="1" smtClean="0">
              <a:solidFill>
                <a:srgbClr val="5F5F5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E03500"/>
                </a:solidFill>
              </a:rPr>
              <a:t>….Anhängern</a:t>
            </a:r>
            <a:r>
              <a:rPr lang="de-DE" altLang="de-DE" sz="2400" b="1" smtClean="0">
                <a:solidFill>
                  <a:srgbClr val="5F5F5F"/>
                </a:solidFill>
              </a:rPr>
              <a:t> mit einem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5F5F5F"/>
                </a:solidFill>
              </a:rPr>
              <a:t>                          zulässigen Gesamtgewicht  bis  750 kg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94459-0083-454C-932F-A2235FF7B8CA}" type="slidenum">
              <a:rPr lang="de-DE" altLang="de-DE"/>
              <a:pPr>
                <a:defRPr/>
              </a:pPr>
              <a:t>54</a:t>
            </a:fld>
            <a:endParaRPr lang="de-DE" altLang="de-DE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E03500"/>
                </a:solidFill>
              </a:rPr>
              <a:t>FE- Klasse „B“</a:t>
            </a:r>
            <a:r>
              <a:rPr lang="de-DE" altLang="de-DE" dirty="0" smtClean="0"/>
              <a:t> </a:t>
            </a:r>
            <a:r>
              <a:rPr lang="de-DE" altLang="de-DE" b="1" dirty="0" smtClean="0">
                <a:solidFill>
                  <a:srgbClr val="FF0000"/>
                </a:solidFill>
              </a:rPr>
              <a:t>: Besonderheit  ab 19.01.2013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908050"/>
            <a:ext cx="8685658" cy="5545138"/>
          </a:xfrm>
        </p:spPr>
        <p:txBody>
          <a:bodyPr/>
          <a:lstStyle/>
          <a:p>
            <a:pPr eaLnBrk="1" hangingPunct="1"/>
            <a:endParaRPr lang="de-DE" altLang="de-DE" sz="2000" b="1" dirty="0" smtClean="0">
              <a:solidFill>
                <a:srgbClr val="5F5F5F"/>
              </a:solidFill>
            </a:endParaRPr>
          </a:p>
          <a:p>
            <a:pPr marL="0" indent="0" eaLnBrk="1" hangingPunct="1">
              <a:buNone/>
            </a:pPr>
            <a:r>
              <a:rPr lang="de-DE" altLang="de-DE" sz="3200" b="1" u="sng" dirty="0" smtClean="0">
                <a:solidFill>
                  <a:srgbClr val="5F5F5F"/>
                </a:solidFill>
              </a:rPr>
              <a:t>Beispiel: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000" b="1" dirty="0" smtClean="0">
              <a:solidFill>
                <a:srgbClr val="5F5F5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000" b="1" dirty="0" smtClean="0">
              <a:solidFill>
                <a:srgbClr val="5F5F5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E03500"/>
                </a:solidFill>
              </a:rPr>
              <a:t> ein Kfz</a:t>
            </a:r>
            <a:r>
              <a:rPr lang="de-DE" altLang="de-DE" sz="2400" b="1" dirty="0" smtClean="0">
                <a:solidFill>
                  <a:srgbClr val="5F5F5F"/>
                </a:solidFill>
              </a:rPr>
              <a:t> mit einem zulässigen Gesamtgewicht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von 2000 kg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rgbClr val="5F5F5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5F5F5F"/>
                </a:solidFill>
              </a:rPr>
              <a:t>                                          und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400" b="1" dirty="0" smtClean="0">
              <a:solidFill>
                <a:srgbClr val="5F5F5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E03500"/>
                </a:solidFill>
              </a:rPr>
              <a:t> ein Anhänger</a:t>
            </a:r>
            <a:r>
              <a:rPr lang="de-DE" altLang="de-DE" sz="2400" b="1" dirty="0" smtClean="0">
                <a:solidFill>
                  <a:srgbClr val="5F5F5F"/>
                </a:solidFill>
              </a:rPr>
              <a:t> mit einem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5F5F5F"/>
                </a:solidFill>
              </a:rPr>
              <a:t>                          zulässigen Gesamtgewicht  von 1500 kg…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400" b="1" dirty="0">
              <a:solidFill>
                <a:srgbClr val="5F5F5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rgbClr val="5F5F5F"/>
                </a:solidFill>
              </a:rPr>
              <a:t>…..dürfen mit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FE- Klasse B </a:t>
            </a:r>
            <a:r>
              <a:rPr lang="de-DE" altLang="de-DE" sz="2400" b="1" dirty="0" smtClean="0">
                <a:solidFill>
                  <a:srgbClr val="5F5F5F"/>
                </a:solidFill>
              </a:rPr>
              <a:t>gefahren werden !</a:t>
            </a:r>
          </a:p>
        </p:txBody>
      </p:sp>
    </p:spTree>
    <p:extLst>
      <p:ext uri="{BB962C8B-B14F-4D97-AF65-F5344CB8AC3E}">
        <p14:creationId xmlns:p14="http://schemas.microsoft.com/office/powerpoint/2010/main" val="34821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38142-BA2C-4691-8735-3CB77057C685}" type="slidenum">
              <a:rPr lang="de-DE" altLang="de-DE"/>
              <a:pPr>
                <a:defRPr/>
              </a:pPr>
              <a:t>55</a:t>
            </a:fld>
            <a:endParaRPr lang="de-DE" altLang="de-DE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b="1" smtClean="0">
                <a:solidFill>
                  <a:srgbClr val="E03500"/>
                </a:solidFill>
              </a:rPr>
              <a:t>FE- Klasse   „B 96“</a:t>
            </a:r>
            <a:r>
              <a:rPr lang="de-DE" altLang="de-DE" sz="2400" smtClean="0"/>
              <a:t> </a:t>
            </a:r>
            <a:r>
              <a:rPr lang="de-DE" altLang="de-DE" sz="2400" b="1" smtClean="0">
                <a:solidFill>
                  <a:srgbClr val="E03500"/>
                </a:solidFill>
              </a:rPr>
              <a:t>berechtigt zum führen von…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altLang="de-DE" sz="20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5F5F5F"/>
                </a:solidFill>
              </a:rPr>
              <a:t>   </a:t>
            </a:r>
            <a:r>
              <a:rPr lang="de-DE" altLang="de-DE" sz="2000" b="1" smtClean="0">
                <a:solidFill>
                  <a:srgbClr val="E03500"/>
                </a:solidFill>
              </a:rPr>
              <a:t>KFZ</a:t>
            </a:r>
            <a:r>
              <a:rPr lang="de-DE" altLang="de-DE" sz="2000" b="1" smtClean="0">
                <a:solidFill>
                  <a:srgbClr val="5F5F5F"/>
                </a:solidFill>
              </a:rPr>
              <a:t> mit einem zulässigen Gesamtgewicht bis 3500 kg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5F5F5F"/>
                </a:solidFill>
              </a:rPr>
              <a:t>                                           und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5F5F5F"/>
                </a:solidFill>
              </a:rPr>
              <a:t>…… </a:t>
            </a:r>
            <a:r>
              <a:rPr lang="de-DE" altLang="de-DE" sz="2000" b="1" smtClean="0">
                <a:solidFill>
                  <a:srgbClr val="E03500"/>
                </a:solidFill>
              </a:rPr>
              <a:t>Anhängern </a:t>
            </a:r>
            <a:r>
              <a:rPr lang="de-DE" altLang="de-DE" sz="2000" b="1" smtClean="0">
                <a:solidFill>
                  <a:srgbClr val="4D4D4D"/>
                </a:solidFill>
              </a:rPr>
              <a:t>mit einer</a:t>
            </a:r>
            <a:r>
              <a:rPr lang="de-DE" altLang="de-DE" sz="2000" b="1" smtClean="0">
                <a:solidFill>
                  <a:srgbClr val="5F5F5F"/>
                </a:solidFill>
              </a:rPr>
              <a:t> zulässigen Gesamtmasse </a:t>
            </a:r>
            <a:r>
              <a:rPr lang="de-DE" altLang="de-DE" sz="2000" b="1" smtClean="0">
                <a:solidFill>
                  <a:srgbClr val="E03500"/>
                </a:solidFill>
              </a:rPr>
              <a:t>über 750 kg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E035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5F5F5F"/>
                </a:solidFill>
              </a:rPr>
              <a:t>                 ……………  dabei darf ………………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5F5F5F"/>
                </a:solidFill>
              </a:rPr>
              <a:t>….das zulässige Gesamtgewicht </a:t>
            </a:r>
            <a:r>
              <a:rPr lang="de-DE" altLang="de-DE" sz="2400" b="1" smtClean="0">
                <a:solidFill>
                  <a:srgbClr val="5F5F5F"/>
                </a:solidFill>
              </a:rPr>
              <a:t>von </a:t>
            </a:r>
            <a:r>
              <a:rPr lang="de-DE" altLang="de-DE" sz="2400" b="1" smtClean="0">
                <a:solidFill>
                  <a:srgbClr val="E03500"/>
                </a:solidFill>
              </a:rPr>
              <a:t>Zugfahrzeug und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E03500"/>
                </a:solidFill>
              </a:rPr>
              <a:t>                              Anhänger,  4250 Kg nicht übersteigen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 b="1" smtClean="0">
              <a:solidFill>
                <a:srgbClr val="E035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3333FF"/>
                </a:solidFill>
              </a:rPr>
              <a:t>( Wohnwagenführerschein)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5F5F5F"/>
                </a:solidFill>
              </a:rPr>
              <a:t>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E41FE-3C21-4628-BF5B-70103746B2A5}" type="slidenum">
              <a:rPr lang="de-DE" altLang="de-DE"/>
              <a:pPr>
                <a:defRPr/>
              </a:pPr>
              <a:t>56</a:t>
            </a:fld>
            <a:endParaRPr lang="de-DE" alt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FE- Klasse „BE“</a:t>
            </a:r>
            <a:r>
              <a:rPr lang="de-DE" altLang="de-DE" smtClean="0"/>
              <a:t> </a:t>
            </a:r>
            <a:r>
              <a:rPr lang="de-DE" altLang="de-DE" b="1" smtClean="0">
                <a:solidFill>
                  <a:srgbClr val="E03500"/>
                </a:solidFill>
              </a:rPr>
              <a:t>berechtigt zum führen von…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altLang="de-DE" sz="20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0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5F5F5F"/>
                </a:solidFill>
              </a:rPr>
              <a:t>…… </a:t>
            </a:r>
            <a:r>
              <a:rPr lang="de-DE" altLang="de-DE" sz="2400" b="1" smtClean="0">
                <a:solidFill>
                  <a:srgbClr val="E03500"/>
                </a:solidFill>
              </a:rPr>
              <a:t>Kfz</a:t>
            </a:r>
            <a:r>
              <a:rPr lang="de-DE" altLang="de-DE" sz="2400" b="1" smtClean="0">
                <a:solidFill>
                  <a:srgbClr val="5F5F5F"/>
                </a:solidFill>
              </a:rPr>
              <a:t> bis 3500 kg zulässige Gesamtmasse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5F5F5F"/>
                </a:solidFill>
              </a:rPr>
              <a:t>                                      und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5F5F5F"/>
                </a:solidFill>
              </a:rPr>
              <a:t>…..</a:t>
            </a:r>
            <a:r>
              <a:rPr lang="de-DE" altLang="de-DE" sz="2400" b="1" smtClean="0">
                <a:solidFill>
                  <a:srgbClr val="E03500"/>
                </a:solidFill>
              </a:rPr>
              <a:t>Anhänger</a:t>
            </a:r>
            <a:r>
              <a:rPr lang="de-DE" altLang="de-DE" sz="2400" b="1" smtClean="0">
                <a:solidFill>
                  <a:srgbClr val="5F5F5F"/>
                </a:solidFill>
              </a:rPr>
              <a:t> bis 3500 kg zulässige Gesamtmasse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b="1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b="1" smtClean="0">
                <a:solidFill>
                  <a:srgbClr val="5F5F5F"/>
                </a:solidFill>
              </a:rPr>
              <a:t>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6E9C6-9389-435D-9BFC-EE6CB4AD9C5B}" type="slidenum">
              <a:rPr lang="de-DE" altLang="de-DE"/>
              <a:pPr>
                <a:defRPr/>
              </a:pPr>
              <a:t>57</a:t>
            </a:fld>
            <a:endParaRPr lang="de-DE" altLang="de-DE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381000" y="914400"/>
            <a:ext cx="87630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defRPr/>
            </a:pPr>
            <a:r>
              <a:rPr lang="de-DE" altLang="de-DE" sz="3600" b="1">
                <a:solidFill>
                  <a:srgbClr val="E03500"/>
                </a:solidFill>
              </a:rPr>
              <a:t>bei Umschreibung d. Klasse 3, in Klasse B ist zu beachten ...!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Tx/>
              <a:buChar char="-"/>
              <a:defRPr/>
            </a:pPr>
            <a:endParaRPr lang="de-DE" altLang="de-DE" sz="3200" b="1">
              <a:solidFill>
                <a:srgbClr val="E035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defRPr/>
            </a:pPr>
            <a:r>
              <a:rPr lang="de-DE" altLang="de-DE" sz="2400" b="1">
                <a:solidFill>
                  <a:srgbClr val="4D4D4D"/>
                </a:solidFill>
                <a:latin typeface="Arial" panose="020B0604020202020204" pitchFamily="34" charset="0"/>
              </a:rPr>
              <a:t>Klasse </a:t>
            </a:r>
            <a:r>
              <a:rPr lang="de-DE" altLang="de-DE" sz="2400" b="1">
                <a:solidFill>
                  <a:srgbClr val="E03500"/>
                </a:solidFill>
                <a:latin typeface="Arial" panose="020B0604020202020204" pitchFamily="34" charset="0"/>
              </a:rPr>
              <a:t>T und  CE 79</a:t>
            </a:r>
            <a:r>
              <a:rPr lang="de-DE" altLang="de-DE" sz="2400" b="1">
                <a:solidFill>
                  <a:srgbClr val="4D4D4D"/>
                </a:solidFill>
                <a:latin typeface="Arial" panose="020B0604020202020204" pitchFamily="34" charset="0"/>
              </a:rPr>
              <a:t> müssen ausdrücklich beantragt werden und zwar vor der Umschreibung.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defRPr/>
            </a:pPr>
            <a:endParaRPr lang="de-DE" altLang="de-DE" sz="2400" b="1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defRPr/>
            </a:pPr>
            <a:r>
              <a:rPr lang="de-DE" altLang="de-DE" sz="2400" b="1">
                <a:solidFill>
                  <a:srgbClr val="4D4D4D"/>
                </a:solidFill>
                <a:latin typeface="Arial" panose="020B0604020202020204" pitchFamily="34" charset="0"/>
              </a:rPr>
              <a:t>Wird dies versäumt, sind die beiden Klassen  verloren und müssen neu erworben werden</a:t>
            </a:r>
            <a:r>
              <a:rPr lang="de-DE" altLang="de-DE" sz="24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defRPr/>
            </a:pPr>
            <a:r>
              <a:rPr lang="de-DE" altLang="de-DE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BA647-9079-4A2D-B116-617929E262F3}" type="slidenum">
              <a:rPr lang="de-DE" altLang="de-DE"/>
              <a:pPr>
                <a:defRPr/>
              </a:pPr>
              <a:t>58</a:t>
            </a:fld>
            <a:endParaRPr lang="de-DE" altLang="de-DE"/>
          </a:p>
        </p:txBody>
      </p:sp>
      <p:pic>
        <p:nvPicPr>
          <p:cNvPr id="44035" name="Picture 2" descr="Scannen0002123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0574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2667000" y="1524000"/>
            <a:ext cx="6324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rgbClr val="4D4D4D"/>
                </a:solidFill>
              </a:rPr>
              <a:t>lof Zugmaschinen, mit einer bbH von </a:t>
            </a:r>
            <a:r>
              <a:rPr lang="de-DE" altLang="de-DE" sz="2400">
                <a:solidFill>
                  <a:srgbClr val="E03500"/>
                </a:solidFill>
              </a:rPr>
              <a:t>mehr </a:t>
            </a:r>
            <a:r>
              <a:rPr lang="de-DE" altLang="de-DE" sz="2400">
                <a:solidFill>
                  <a:srgbClr val="4D4D4D"/>
                </a:solidFill>
              </a:rPr>
              <a:t> als 60 km/h,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rgbClr val="4D4D4D"/>
                </a:solidFill>
              </a:rPr>
              <a:t>sowie für  selbstfahrende Arbeitsmaschinen und Futtermischwagen mit einer bbH von </a:t>
            </a:r>
            <a:r>
              <a:rPr lang="de-DE" altLang="de-DE" sz="2400" b="1">
                <a:solidFill>
                  <a:srgbClr val="E03500"/>
                </a:solidFill>
              </a:rPr>
              <a:t>mehr</a:t>
            </a:r>
            <a:r>
              <a:rPr lang="de-DE" altLang="de-DE" sz="2400">
                <a:solidFill>
                  <a:srgbClr val="4D4D4D"/>
                </a:solidFill>
              </a:rPr>
              <a:t> als 40 km/h und</a:t>
            </a:r>
            <a:r>
              <a:rPr lang="de-DE" altLang="de-DE" sz="2400"/>
              <a:t>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rgbClr val="4D4D4D"/>
                </a:solidFill>
              </a:rPr>
              <a:t>von KFZ deren</a:t>
            </a:r>
            <a:r>
              <a:rPr lang="de-DE" altLang="de-DE" sz="2400">
                <a:solidFill>
                  <a:srgbClr val="E03500"/>
                </a:solidFill>
              </a:rPr>
              <a:t>  zulässige Gesamtmasse mehr als 3,5 t aber nicht mehr als 7,5 t beträgt.</a:t>
            </a:r>
            <a:r>
              <a:rPr lang="de-DE" altLang="de-DE" sz="2400"/>
              <a:t>            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2667000" y="5562600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000">
                <a:solidFill>
                  <a:srgbClr val="333333"/>
                </a:solidFill>
              </a:rPr>
              <a:t>ein  Anhänger bis 750 kg  zulässige Gesamtmasse darf mitgeführt werden !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57200" y="152400"/>
            <a:ext cx="7158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b="1">
                <a:solidFill>
                  <a:srgbClr val="E03500"/>
                </a:solidFill>
                <a:latin typeface="Tahoma" panose="020B0604030504040204" pitchFamily="34" charset="0"/>
              </a:rPr>
              <a:t>Klasse C1   notwendig für  ......!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A6B5C-5088-44B5-8613-05F473A42952}" type="slidenum">
              <a:rPr lang="de-DE" altLang="de-DE"/>
              <a:pPr>
                <a:defRPr/>
              </a:pPr>
              <a:t>59</a:t>
            </a:fld>
            <a:endParaRPr lang="de-DE" altLang="de-DE"/>
          </a:p>
        </p:txBody>
      </p:sp>
      <p:pic>
        <p:nvPicPr>
          <p:cNvPr id="46083" name="Picture 2" descr="Scannen0002123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0574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2895600" y="2133600"/>
            <a:ext cx="58674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rgbClr val="4D4D4D"/>
                </a:solidFill>
              </a:rPr>
              <a:t>für  Fahrzeugkombinationen, das  aus einem Zugfahrzeug der Klasse C1 und              einem Anhänger oder Sattelanhänger besteht.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endParaRPr lang="de-DE" altLang="de-DE" sz="240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rgbClr val="E03500"/>
                </a:solidFill>
              </a:rPr>
              <a:t>Dabei darf die zul. Gesamtmasse des</a:t>
            </a:r>
            <a:r>
              <a:rPr lang="de-DE" altLang="de-DE">
                <a:solidFill>
                  <a:srgbClr val="E03500"/>
                </a:solidFill>
              </a:rPr>
              <a:t> Zuges 12 t  nicht übersteigen.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457200" y="0"/>
            <a:ext cx="7158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b="1">
                <a:solidFill>
                  <a:srgbClr val="E03500"/>
                </a:solidFill>
                <a:latin typeface="Tahoma" panose="020B0604030504040204" pitchFamily="34" charset="0"/>
              </a:rPr>
              <a:t>Klasse C1 E   notwendig für  ......!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10D9F-EFBC-48F8-84C2-2431987F90B9}" type="slidenum">
              <a:rPr lang="de-DE" altLang="de-DE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Öffentliche Straße …..??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5451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DE" altLang="de-DE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mtClean="0"/>
              <a:t> </a:t>
            </a:r>
            <a:r>
              <a:rPr lang="de-DE" altLang="de-DE" sz="4800" b="1" smtClean="0">
                <a:solidFill>
                  <a:srgbClr val="E03500"/>
                </a:solidFill>
              </a:rPr>
              <a:t>Fahren ohne FE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4800" b="1" smtClean="0">
                <a:solidFill>
                  <a:srgbClr val="E03500"/>
                </a:solidFill>
              </a:rPr>
              <a:t>                      auf dem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4800" b="1" smtClean="0">
                <a:solidFill>
                  <a:srgbClr val="E03500"/>
                </a:solidFill>
              </a:rPr>
              <a:t>                Betriebsgelände..!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2DBDC-BB13-4CB3-A3B5-8D75967B3D62}" type="slidenum">
              <a:rPr lang="de-DE" altLang="de-DE"/>
              <a:pPr>
                <a:defRPr/>
              </a:pPr>
              <a:t>60</a:t>
            </a:fld>
            <a:endParaRPr lang="de-DE" altLang="de-DE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533400" y="0"/>
            <a:ext cx="7192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b="1">
                <a:solidFill>
                  <a:srgbClr val="E03500"/>
                </a:solidFill>
                <a:latin typeface="Tahoma" panose="020B0604030504040204" pitchFamily="34" charset="0"/>
              </a:rPr>
              <a:t>Klasse C  notwendig für ......!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2555875" y="981075"/>
            <a:ext cx="65881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03500"/>
              </a:buClr>
              <a:buSzPct val="65000"/>
              <a:buFontTx/>
              <a:buNone/>
            </a:pPr>
            <a:r>
              <a:rPr lang="de-DE" altLang="de-DE" sz="2400">
                <a:solidFill>
                  <a:srgbClr val="333333"/>
                </a:solidFill>
              </a:rPr>
              <a:t>lof Zugmaschinen mit einer bbH über 60 km/h </a:t>
            </a:r>
          </a:p>
          <a:p>
            <a:pPr eaLnBrk="1" hangingPunct="1">
              <a:spcBef>
                <a:spcPct val="50000"/>
              </a:spcBef>
              <a:buClr>
                <a:srgbClr val="E03500"/>
              </a:buClr>
              <a:buSzPct val="65000"/>
              <a:buFontTx/>
              <a:buNone/>
            </a:pPr>
            <a:r>
              <a:rPr lang="de-DE" altLang="de-DE" sz="2400">
                <a:solidFill>
                  <a:srgbClr val="333333"/>
                </a:solidFill>
              </a:rPr>
              <a:t>selbstfahrende Arbeitsmaschinen mit einer  bbH  von mehr als 40 km/h und           </a:t>
            </a:r>
          </a:p>
          <a:p>
            <a:pPr eaLnBrk="1" hangingPunct="1">
              <a:spcBef>
                <a:spcPct val="50000"/>
              </a:spcBef>
              <a:buClr>
                <a:srgbClr val="E03500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/>
              <a:t>KFZ deren </a:t>
            </a:r>
            <a:r>
              <a:rPr lang="de-DE" altLang="de-DE" sz="2400">
                <a:solidFill>
                  <a:srgbClr val="E03500"/>
                </a:solidFill>
              </a:rPr>
              <a:t>zulässige Gesamtmasse mehr als   7,5 t beträgt.  l</a:t>
            </a:r>
          </a:p>
        </p:txBody>
      </p:sp>
      <p:pic>
        <p:nvPicPr>
          <p:cNvPr id="48133" name="Picture 4" descr="Scannen0002123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19431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700338" y="4365625"/>
            <a:ext cx="6264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rgbClr val="4D4D4D"/>
                </a:solidFill>
              </a:rPr>
              <a:t>ein Anhänger bis 750 kg zulässige Gesamtmasse darf mitgeführt werden</a:t>
            </a:r>
          </a:p>
        </p:txBody>
      </p:sp>
      <p:sp>
        <p:nvSpPr>
          <p:cNvPr id="698375" name="Rectangle 7"/>
          <p:cNvSpPr>
            <a:spLocks noChangeArrowheads="1"/>
          </p:cNvSpPr>
          <p:nvPr/>
        </p:nvSpPr>
        <p:spPr bwMode="auto">
          <a:xfrm>
            <a:off x="2514600" y="60928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2000" b="1">
                <a:solidFill>
                  <a:srgbClr val="4D4D4D"/>
                </a:solidFill>
              </a:rPr>
              <a:t>sc</a:t>
            </a:r>
            <a:r>
              <a:rPr lang="de-DE" altLang="de-DE" sz="2000" b="1">
                <a:solidFill>
                  <a:srgbClr val="4D4D4D"/>
                </a:solidFill>
                <a:latin typeface="Arial" panose="020B0604020202020204" pitchFamily="34" charset="0"/>
              </a:rPr>
              <a:t>hließt die Klassen C1, B, T und L ein.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866D2-D999-4E35-85CA-96DF1D3E4B3E}" type="slidenum">
              <a:rPr lang="de-DE" altLang="de-DE"/>
              <a:pPr>
                <a:defRPr/>
              </a:pPr>
              <a:t>61</a:t>
            </a:fld>
            <a:endParaRPr lang="de-DE" altLang="de-DE"/>
          </a:p>
        </p:txBody>
      </p:sp>
      <p:sp>
        <p:nvSpPr>
          <p:cNvPr id="50179" name="Rectangle 1026"/>
          <p:cNvSpPr>
            <a:spLocks noChangeArrowheads="1"/>
          </p:cNvSpPr>
          <p:nvPr/>
        </p:nvSpPr>
        <p:spPr bwMode="auto">
          <a:xfrm>
            <a:off x="609600" y="0"/>
            <a:ext cx="7116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b="1">
                <a:solidFill>
                  <a:srgbClr val="E03500"/>
                </a:solidFill>
                <a:latin typeface="Tahoma" panose="020B0604030504040204" pitchFamily="34" charset="0"/>
              </a:rPr>
              <a:t>Klasse CE notwendig für ......!</a:t>
            </a:r>
          </a:p>
        </p:txBody>
      </p:sp>
      <p:sp>
        <p:nvSpPr>
          <p:cNvPr id="50180" name="Rectangle 1027"/>
          <p:cNvSpPr>
            <a:spLocks noChangeArrowheads="1"/>
          </p:cNvSpPr>
          <p:nvPr/>
        </p:nvSpPr>
        <p:spPr bwMode="auto">
          <a:xfrm>
            <a:off x="2987675" y="1412875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rgbClr val="4D4D4D"/>
                </a:solidFill>
              </a:rPr>
              <a:t>Zugfahrzeuge der Klasse C......</a:t>
            </a:r>
          </a:p>
        </p:txBody>
      </p:sp>
      <p:pic>
        <p:nvPicPr>
          <p:cNvPr id="50181" name="Picture 1028" descr="Scannen0002123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19431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1030"/>
          <p:cNvSpPr>
            <a:spLocks noChangeArrowheads="1"/>
          </p:cNvSpPr>
          <p:nvPr/>
        </p:nvSpPr>
        <p:spPr bwMode="auto">
          <a:xfrm>
            <a:off x="2971800" y="2743200"/>
            <a:ext cx="5562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rgbClr val="4D4D4D"/>
                </a:solidFill>
              </a:rPr>
              <a:t>in Kombination mit  einem Anhänger oder Sattelanhänger</a:t>
            </a:r>
            <a:r>
              <a:rPr lang="de-DE" altLang="de-DE" sz="2400" b="1">
                <a:solidFill>
                  <a:srgbClr val="4D4D4D"/>
                </a:solidFill>
              </a:rPr>
              <a:t> </a:t>
            </a:r>
            <a:r>
              <a:rPr lang="de-DE" altLang="de-DE" sz="2400" b="1">
                <a:solidFill>
                  <a:srgbClr val="E03500"/>
                </a:solidFill>
              </a:rPr>
              <a:t>deren zulässige Gesamtmasse 750 kg übersteigt ....</a:t>
            </a:r>
          </a:p>
        </p:txBody>
      </p:sp>
      <p:sp>
        <p:nvSpPr>
          <p:cNvPr id="50183" name="Rectangle 1031"/>
          <p:cNvSpPr>
            <a:spLocks noChangeArrowheads="1"/>
          </p:cNvSpPr>
          <p:nvPr/>
        </p:nvSpPr>
        <p:spPr bwMode="auto">
          <a:xfrm>
            <a:off x="2971800" y="5876925"/>
            <a:ext cx="571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400" b="1">
                <a:solidFill>
                  <a:srgbClr val="4D4D4D"/>
                </a:solidFill>
              </a:rPr>
              <a:t>schließt die Klassen C1, C1E,  B, BE, T und L ein.</a:t>
            </a:r>
          </a:p>
        </p:txBody>
      </p:sp>
      <p:sp>
        <p:nvSpPr>
          <p:cNvPr id="50184" name="Rectangle 1032"/>
          <p:cNvSpPr>
            <a:spLocks noChangeArrowheads="1"/>
          </p:cNvSpPr>
          <p:nvPr/>
        </p:nvSpPr>
        <p:spPr bwMode="auto">
          <a:xfrm>
            <a:off x="2971800" y="4365625"/>
            <a:ext cx="617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de-DE" altLang="de-DE" sz="2800">
                <a:solidFill>
                  <a:srgbClr val="4D4D4D"/>
                </a:solidFill>
              </a:rPr>
              <a:t>bis zu einer             </a:t>
            </a:r>
            <a:r>
              <a:rPr lang="de-DE" altLang="de-DE" sz="2800" b="1">
                <a:solidFill>
                  <a:srgbClr val="E03500"/>
                </a:solidFill>
              </a:rPr>
              <a:t>Zuggesamtmasse     von 40 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1F1CF-289E-40C8-8F21-00723CA2B78E}" type="slidenum">
              <a:rPr lang="de-DE" altLang="de-DE"/>
              <a:pPr>
                <a:defRPr/>
              </a:pPr>
              <a:t>62</a:t>
            </a:fld>
            <a:endParaRPr lang="de-DE" altLang="de-DE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Anmerkungen zu Klasse C/CE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sz="2400" b="1" smtClean="0">
                <a:solidFill>
                  <a:srgbClr val="4D4D4D"/>
                </a:solidFill>
              </a:rPr>
              <a:t>seit 2013, ist der Erwerb erst ab 21 Jahren möglich</a:t>
            </a:r>
          </a:p>
          <a:p>
            <a:pPr eaLnBrk="1" hangingPunct="1">
              <a:buFontTx/>
              <a:buNone/>
            </a:pPr>
            <a:r>
              <a:rPr lang="de-DE" altLang="de-DE" sz="2400" b="1" smtClean="0">
                <a:solidFill>
                  <a:srgbClr val="4D4D4D"/>
                </a:solidFill>
              </a:rPr>
              <a:t>    ( Ausnahme Ausbildung Berufskraftfahrer, Fachkraft Fahrbetrieb)</a:t>
            </a:r>
          </a:p>
          <a:p>
            <a:pPr eaLnBrk="1" hangingPunct="1">
              <a:buFontTx/>
              <a:buNone/>
            </a:pPr>
            <a:endParaRPr lang="de-DE" altLang="de-DE" sz="24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400" b="1" smtClean="0">
                <a:solidFill>
                  <a:srgbClr val="4D4D4D"/>
                </a:solidFill>
              </a:rPr>
              <a:t>Fahrerlaubnisinhaber müssen ab dem 50. Lebensjahr alle 5 Jahre zur augenärztlichen und ärztlichen Untersuchung.</a:t>
            </a:r>
          </a:p>
          <a:p>
            <a:pPr eaLnBrk="1" hangingPunct="1">
              <a:buFontTx/>
              <a:buNone/>
            </a:pPr>
            <a:endParaRPr lang="de-DE" altLang="de-DE" sz="24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400" b="1" smtClean="0">
                <a:solidFill>
                  <a:srgbClr val="4D4D4D"/>
                </a:solidFill>
              </a:rPr>
              <a:t>Neuerwerber (nach 01.01.1999) müssen bereits</a:t>
            </a:r>
          </a:p>
          <a:p>
            <a:pPr eaLnBrk="1" hangingPunct="1">
              <a:buFontTx/>
              <a:buNone/>
            </a:pPr>
            <a:r>
              <a:rPr lang="de-DE" altLang="de-DE" sz="2400" b="1" smtClean="0">
                <a:solidFill>
                  <a:srgbClr val="4D4D4D"/>
                </a:solidFill>
              </a:rPr>
              <a:t>    5 Jahre nach Erwerb der Fahrerlaubnis  die Untersuchungen nachweisen.</a:t>
            </a:r>
          </a:p>
          <a:p>
            <a:pPr eaLnBrk="1" hangingPunct="1">
              <a:buFontTx/>
              <a:buChar char="-"/>
            </a:pPr>
            <a:endParaRPr lang="de-DE" altLang="de-DE" sz="2400" b="1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937F-B236-415F-A37B-91B80ADF67E9}" type="slidenum">
              <a:rPr lang="de-DE" altLang="de-DE"/>
              <a:pPr>
                <a:defRPr/>
              </a:pPr>
              <a:t>63</a:t>
            </a:fld>
            <a:endParaRPr lang="de-DE" altLang="de-DE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685800"/>
          </a:xfrm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Anmerkungen zu Klasse C, CE .... !!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200" dirty="0" smtClean="0"/>
              <a:t>  </a:t>
            </a:r>
            <a:r>
              <a:rPr lang="de-DE" altLang="de-DE" sz="2200" b="1" dirty="0" smtClean="0">
                <a:solidFill>
                  <a:srgbClr val="333333"/>
                </a:solidFill>
              </a:rPr>
              <a:t>-</a:t>
            </a:r>
            <a:r>
              <a:rPr lang="de-DE" altLang="de-DE" sz="2200" dirty="0" smtClean="0">
                <a:solidFill>
                  <a:srgbClr val="333333"/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Fahrerlaubnis C, CE ruht, wenn z.B. ärztliche  Untersuchungen  zu spät oder nicht durchgeführt wird.</a:t>
            </a:r>
          </a:p>
          <a:p>
            <a:pPr eaLnBrk="1" hangingPunct="1">
              <a:buFontTx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- ruht Klasse C bzw. CE, so ruht auch Klasse T, wenn </a:t>
            </a:r>
          </a:p>
          <a:p>
            <a:pPr eaLnBrk="1" hangingPunct="1">
              <a:buFontTx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Klasse T, nicht im Führerschein eingetragen ist.</a:t>
            </a:r>
          </a:p>
          <a:p>
            <a:pPr eaLnBrk="1" hangingPunct="1">
              <a:buFontTx/>
              <a:buNone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D3EFF-C8A4-4D89-A1FF-D435CA0250E3}" type="slidenum">
              <a:rPr lang="de-DE" altLang="de-DE"/>
              <a:pPr>
                <a:defRPr/>
              </a:pPr>
              <a:t>64</a:t>
            </a:fld>
            <a:endParaRPr lang="de-DE" altLang="de-DE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Wann ist BKF- Weiterbildung erforderlich ??</a:t>
            </a:r>
          </a:p>
        </p:txBody>
      </p:sp>
      <p:pic>
        <p:nvPicPr>
          <p:cNvPr id="89092" name="Picture 5" descr="DSC031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124745"/>
            <a:ext cx="63370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11188" y="4706486"/>
            <a:ext cx="7489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e-DE" altLang="de-DE" b="1" dirty="0" smtClean="0">
                <a:solidFill>
                  <a:srgbClr val="4D4D4D"/>
                </a:solidFill>
              </a:rPr>
              <a:t>Bei </a:t>
            </a:r>
            <a:r>
              <a:rPr lang="de-DE" altLang="de-DE" b="1" dirty="0">
                <a:solidFill>
                  <a:srgbClr val="4D4D4D"/>
                </a:solidFill>
              </a:rPr>
              <a:t>gewerblichen Transporten ist eine Weiterbildung im  Rahmen der </a:t>
            </a:r>
            <a:r>
              <a:rPr lang="de-DE" altLang="de-DE" b="1" dirty="0" smtClean="0">
                <a:solidFill>
                  <a:srgbClr val="4D4D4D"/>
                </a:solidFill>
              </a:rPr>
              <a:t>  Berufskraftfahrer </a:t>
            </a:r>
            <a:r>
              <a:rPr lang="de-DE" altLang="de-DE" b="1" dirty="0">
                <a:solidFill>
                  <a:srgbClr val="4D4D4D"/>
                </a:solidFill>
              </a:rPr>
              <a:t>Qualifizierung </a:t>
            </a:r>
            <a:r>
              <a:rPr lang="de-DE" altLang="de-DE" b="1" dirty="0" smtClean="0">
                <a:solidFill>
                  <a:srgbClr val="4D4D4D"/>
                </a:solidFill>
              </a:rPr>
              <a:t>erforderlich. </a:t>
            </a:r>
          </a:p>
          <a:p>
            <a:pPr eaLnBrk="1" hangingPunct="1">
              <a:buFontTx/>
              <a:buNone/>
            </a:pPr>
            <a:r>
              <a:rPr lang="de-DE" altLang="de-DE" b="1" dirty="0" smtClean="0">
                <a:solidFill>
                  <a:srgbClr val="4D4D4D"/>
                </a:solidFill>
              </a:rPr>
              <a:t>(5 </a:t>
            </a:r>
            <a:r>
              <a:rPr lang="de-DE" altLang="de-DE" b="1" dirty="0">
                <a:solidFill>
                  <a:srgbClr val="4D4D4D"/>
                </a:solidFill>
              </a:rPr>
              <a:t>Module), </a:t>
            </a:r>
            <a:r>
              <a:rPr lang="de-DE" altLang="de-DE" b="1" dirty="0" smtClean="0">
                <a:solidFill>
                  <a:srgbClr val="4D4D4D"/>
                </a:solidFill>
              </a:rPr>
              <a:t> alle </a:t>
            </a:r>
            <a:r>
              <a:rPr lang="de-DE" altLang="de-DE" b="1" dirty="0">
                <a:solidFill>
                  <a:srgbClr val="4D4D4D"/>
                </a:solidFill>
              </a:rPr>
              <a:t>5 </a:t>
            </a:r>
            <a:r>
              <a:rPr lang="de-DE" altLang="de-DE" b="1" dirty="0" smtClean="0">
                <a:solidFill>
                  <a:srgbClr val="4D4D4D"/>
                </a:solidFill>
              </a:rPr>
              <a:t>Jahre</a:t>
            </a:r>
            <a:r>
              <a:rPr lang="de-DE" altLang="de-DE" b="1" dirty="0">
                <a:solidFill>
                  <a:srgbClr val="4D4D4D"/>
                </a:solidFill>
              </a:rPr>
              <a:t> </a:t>
            </a:r>
            <a:r>
              <a:rPr lang="de-DE" altLang="de-DE" b="1" dirty="0" smtClean="0">
                <a:solidFill>
                  <a:srgbClr val="4D4D4D"/>
                </a:solidFill>
              </a:rPr>
              <a:t> ! </a:t>
            </a:r>
            <a:endParaRPr lang="de-DE" altLang="de-DE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5A676F-6560-416D-9E7C-F7B84AC9309D}" type="slidenum">
              <a:rPr lang="de-DE" altLang="de-DE"/>
              <a:pPr>
                <a:defRPr/>
              </a:pPr>
              <a:t>65</a:t>
            </a:fld>
            <a:endParaRPr lang="de-DE" altLang="de-DE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0963"/>
            <a:ext cx="8208963" cy="576262"/>
          </a:xfrm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Berufskraftfahrerweiterbildung !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545138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keine BKF notwendig,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für Fahrten mit KFZ </a:t>
            </a:r>
            <a:r>
              <a:rPr lang="de-DE" altLang="de-DE" sz="2400" b="1" dirty="0" err="1" smtClean="0">
                <a:solidFill>
                  <a:srgbClr val="4D4D4D"/>
                </a:solidFill>
              </a:rPr>
              <a:t>bbH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&lt; 45 km/h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keine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BKF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notwendig, für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KFZ die mit Klasse L oder T gefahren werden können</a:t>
            </a:r>
          </a:p>
          <a:p>
            <a:pPr eaLnBrk="1" hangingPunct="1"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keine BKF notwendig,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wenn „Handwerkerregelung“ greift</a:t>
            </a:r>
          </a:p>
          <a:p>
            <a:pPr eaLnBrk="1" hangingPunct="1">
              <a:defRPr/>
            </a:pPr>
            <a:endParaRPr lang="de-DE" altLang="de-DE" sz="2400" b="1" dirty="0">
              <a:solidFill>
                <a:srgbClr val="4D4D4D"/>
              </a:solidFill>
            </a:endParaRPr>
          </a:p>
          <a:p>
            <a:pPr eaLnBrk="1" hangingPunct="1"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keine BKF nötig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bei „privaten Fahrten“</a:t>
            </a:r>
          </a:p>
          <a:p>
            <a:pPr eaLnBrk="1" hangingPunct="1">
              <a:defRPr/>
            </a:pPr>
            <a:endParaRPr lang="de-DE" altLang="de-DE" sz="2400" b="1" dirty="0">
              <a:solidFill>
                <a:srgbClr val="4D4D4D"/>
              </a:solidFill>
            </a:endParaRPr>
          </a:p>
          <a:p>
            <a:pPr eaLnBrk="1" hangingPunct="1"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keine BKF notwendig,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wenn Landwirte Erzeugnisse der Landwirtschaft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transportieren</a:t>
            </a: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endParaRPr lang="de-DE" altLang="de-DE" sz="2400" b="1" dirty="0" smtClean="0">
              <a:solidFill>
                <a:srgbClr val="E03500"/>
              </a:solidFill>
            </a:endParaRPr>
          </a:p>
          <a:p>
            <a:pPr eaLnBrk="1" hangingPunct="1">
              <a:defRPr/>
            </a:pPr>
            <a:endParaRPr lang="de-DE" altLang="de-DE" sz="2400" dirty="0" smtClean="0"/>
          </a:p>
          <a:p>
            <a:pPr eaLnBrk="1" hangingPunct="1">
              <a:defRPr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9154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5A676F-6560-416D-9E7C-F7B84AC9309D}" type="slidenum">
              <a:rPr lang="de-DE" altLang="de-DE"/>
              <a:pPr>
                <a:defRPr/>
              </a:pPr>
              <a:t>66</a:t>
            </a:fld>
            <a:endParaRPr lang="de-DE" altLang="de-DE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0963"/>
            <a:ext cx="8208963" cy="576262"/>
          </a:xfrm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Berufskraftfahrerweiterbildung !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5451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altLang="de-DE" sz="2400" b="1" dirty="0" smtClean="0">
                <a:solidFill>
                  <a:srgbClr val="FF0000"/>
                </a:solidFill>
              </a:rPr>
              <a:t>    Gültig seit 02.12.20:</a:t>
            </a:r>
          </a:p>
          <a:p>
            <a:pPr eaLnBrk="1" hangingPunct="1"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Güterbeförderungen  mit Kraftfahrzeugen die von </a:t>
            </a:r>
          </a:p>
          <a:p>
            <a:pPr marL="0" indent="0" eaLnBrk="1" hangingPunct="1"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  Landwirtschafts-, Gartenbau-, Forstwirtschaft-, oder</a:t>
            </a:r>
          </a:p>
          <a:p>
            <a:pPr marL="0" indent="0" eaLnBrk="1" hangingPunct="1"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  Fischereiunternehmen-,  im Rahmen ihrer eigenen </a:t>
            </a:r>
          </a:p>
          <a:p>
            <a:pPr marL="0" indent="0" eaLnBrk="1" hangingPunct="1"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  unternehmerischen Tätigkeit durchgeführt werden,</a:t>
            </a:r>
          </a:p>
          <a:p>
            <a:pPr marL="0" indent="0" eaLnBrk="1" hangingPunct="1"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  sind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seit 02.12.2000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, im Umkreis von 100 km um den</a:t>
            </a:r>
          </a:p>
          <a:p>
            <a:pPr marL="0" indent="0" eaLnBrk="1" hangingPunct="1"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  Standort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des Unternehmens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von der </a:t>
            </a:r>
          </a:p>
          <a:p>
            <a:pPr marL="0" indent="0" eaLnBrk="1" hangingPunct="1">
              <a:buNone/>
              <a:defRPr/>
            </a:pPr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  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BKF- Qualifikation befreit.   </a:t>
            </a:r>
            <a:endParaRPr lang="de-DE" altLang="de-DE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    Gültig seit 23.05.21:</a:t>
            </a:r>
            <a:endParaRPr lang="de-DE" altLang="de-DE" sz="24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ein Fahrerqualifizierungsnachweis </a:t>
            </a:r>
            <a:r>
              <a:rPr lang="de-DE" altLang="de-DE" sz="2400" b="1" dirty="0" err="1" smtClean="0">
                <a:solidFill>
                  <a:srgbClr val="4D4D4D"/>
                </a:solidFill>
              </a:rPr>
              <a:t>eretzt</a:t>
            </a:r>
            <a:endParaRPr lang="de-DE" altLang="de-DE" sz="2400" b="1" dirty="0" smtClean="0">
              <a:solidFill>
                <a:srgbClr val="4D4D4D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 den Eintrag der Schlüsselzahl „95“ im Führerschein</a:t>
            </a: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endParaRPr lang="de-DE" altLang="de-DE" sz="2400" b="1" dirty="0" smtClean="0">
              <a:solidFill>
                <a:srgbClr val="E03500"/>
              </a:solidFill>
            </a:endParaRPr>
          </a:p>
          <a:p>
            <a:pPr eaLnBrk="1" hangingPunct="1">
              <a:defRPr/>
            </a:pPr>
            <a:endParaRPr lang="de-DE" altLang="de-DE" sz="2400" dirty="0" smtClean="0"/>
          </a:p>
          <a:p>
            <a:pPr eaLnBrk="1" hangingPunct="1">
              <a:defRPr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1894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5A676F-6560-416D-9E7C-F7B84AC9309D}" type="slidenum">
              <a:rPr lang="de-DE" altLang="de-DE"/>
              <a:pPr>
                <a:defRPr/>
              </a:pPr>
              <a:t>67</a:t>
            </a:fld>
            <a:endParaRPr lang="de-DE" altLang="de-DE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0963"/>
            <a:ext cx="8208963" cy="576262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E03500"/>
                </a:solidFill>
              </a:rPr>
              <a:t>Berufskraftfahrerweiterbildung </a:t>
            </a:r>
            <a:r>
              <a:rPr lang="de-DE" altLang="de-DE" b="1" dirty="0" smtClean="0">
                <a:solidFill>
                  <a:srgbClr val="E03500"/>
                </a:solidFill>
              </a:rPr>
              <a:t> notwendig…</a:t>
            </a:r>
            <a:endParaRPr lang="de-DE" altLang="de-DE" b="1" dirty="0" smtClean="0">
              <a:solidFill>
                <a:srgbClr val="E03500"/>
              </a:solidFill>
            </a:endParaRP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5451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altLang="de-DE" sz="24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 eaLnBrk="1" hangingPunct="1">
              <a:buNone/>
              <a:defRPr/>
            </a:pPr>
            <a:endParaRPr lang="de-DE" altLang="de-DE" sz="24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de-DE" altLang="de-DE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….für Fahrer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in Lohnunternehmen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, </a:t>
            </a:r>
          </a:p>
          <a:p>
            <a:pPr marL="0" indent="0" eaLnBrk="1" hangingPunct="1"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 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wenn sie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überwiegend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Fahrtätigkeiten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ausführen</a:t>
            </a:r>
          </a:p>
          <a:p>
            <a:pPr marL="0" indent="0" eaLnBrk="1" hangingPunct="1">
              <a:buNone/>
              <a:defRPr/>
            </a:pPr>
            <a:endParaRPr lang="de-DE" altLang="de-DE" sz="2400" b="1" dirty="0">
              <a:solidFill>
                <a:srgbClr val="4D4D4D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de-DE" altLang="de-DE" sz="2400" b="1" dirty="0" smtClean="0">
                <a:solidFill>
                  <a:srgbClr val="4D4D4D"/>
                </a:solidFill>
              </a:rPr>
              <a:t>    </a:t>
            </a:r>
            <a:r>
              <a:rPr lang="de-DE" altLang="de-DE" sz="2400" b="1" u="sng" dirty="0" smtClean="0">
                <a:solidFill>
                  <a:srgbClr val="4D4D4D"/>
                </a:solidFill>
              </a:rPr>
              <a:t>zum Beispiel:</a:t>
            </a:r>
          </a:p>
          <a:p>
            <a:pPr marL="0" indent="0" eaLnBrk="1" hangingPunct="1"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  ein LKW –Fahrer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im Lohnunternehmen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der einen </a:t>
            </a:r>
          </a:p>
          <a:p>
            <a:pPr marL="0" indent="0" eaLnBrk="1" hangingPunct="1"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  Güllezubringer fährt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benötigt BKF- Weiterbildung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2400" b="1" dirty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 </a:t>
            </a:r>
          </a:p>
          <a:p>
            <a:pPr marL="0" indent="0" eaLnBrk="1" hangingPunct="1">
              <a:buNone/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endParaRPr lang="de-DE" altLang="de-DE" sz="2400" b="1" dirty="0" smtClean="0">
              <a:solidFill>
                <a:srgbClr val="4D4D4D"/>
              </a:solidFill>
            </a:endParaRPr>
          </a:p>
          <a:p>
            <a:pPr eaLnBrk="1" hangingPunct="1">
              <a:defRPr/>
            </a:pPr>
            <a:endParaRPr lang="de-DE" altLang="de-DE" sz="2400" b="1" dirty="0" smtClean="0">
              <a:solidFill>
                <a:srgbClr val="E03500"/>
              </a:solidFill>
            </a:endParaRPr>
          </a:p>
          <a:p>
            <a:pPr eaLnBrk="1" hangingPunct="1">
              <a:defRPr/>
            </a:pPr>
            <a:endParaRPr lang="de-DE" altLang="de-DE" sz="2400" dirty="0" smtClean="0"/>
          </a:p>
          <a:p>
            <a:pPr eaLnBrk="1" hangingPunct="1">
              <a:defRPr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7162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E3D5D-56A3-4243-8879-DABD46623197}" type="slidenum">
              <a:rPr lang="de-DE" altLang="de-DE"/>
              <a:pPr>
                <a:defRPr/>
              </a:pPr>
              <a:t>68</a:t>
            </a:fld>
            <a:endParaRPr lang="de-DE" altLang="de-DE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Ansprechpartner  bei Fragen „BKF“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507413" cy="5545138"/>
          </a:xfrm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4D4D4D"/>
                </a:solidFill>
              </a:rPr>
              <a:t>Unterste Straßenverkehrsbehörde( ( Landratsamt)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mtClean="0"/>
          </a:p>
          <a:p>
            <a:pPr eaLnBrk="1" hangingPunct="1"/>
            <a:r>
              <a:rPr lang="de-DE" altLang="de-DE" smtClean="0">
                <a:solidFill>
                  <a:srgbClr val="0000FF"/>
                </a:solidFill>
                <a:hlinkClick r:id="rId2"/>
              </a:rPr>
              <a:t>www.saarland.de/dokumente/thema_verkehr/Anwendungshinweise_zum_Berufskraftfahrer.de</a:t>
            </a:r>
            <a:endParaRPr lang="de-DE" altLang="de-DE" smtClean="0">
              <a:solidFill>
                <a:srgbClr val="0000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mtClean="0">
              <a:solidFill>
                <a:srgbClr val="0000FF"/>
              </a:solidFill>
            </a:endParaRPr>
          </a:p>
          <a:p>
            <a:pPr eaLnBrk="1" hangingPunct="1"/>
            <a:r>
              <a:rPr lang="de-DE" altLang="de-DE" smtClean="0">
                <a:solidFill>
                  <a:srgbClr val="4D4D4D"/>
                </a:solidFill>
              </a:rPr>
              <a:t>Bundesamt für Güterkraftverkehr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mtClean="0">
                <a:solidFill>
                  <a:srgbClr val="4D4D4D"/>
                </a:solidFill>
              </a:rPr>
              <a:t>    Herr Frank Fassbender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mtClean="0">
              <a:solidFill>
                <a:srgbClr val="4D4D4D"/>
              </a:solidFill>
            </a:endParaRPr>
          </a:p>
          <a:p>
            <a:pPr eaLnBrk="1" hangingPunct="1"/>
            <a:endParaRPr lang="de-DE" altLang="de-DE" b="1" smtClean="0">
              <a:solidFill>
                <a:srgbClr val="4D4D4D"/>
              </a:solidFill>
            </a:endParaRPr>
          </a:p>
          <a:p>
            <a:pPr eaLnBrk="1" hangingPunct="1"/>
            <a:endParaRPr lang="de-DE" altLang="de-DE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96A7A-6FB0-4557-85F0-24BF5DD66CF1}" type="slidenum">
              <a:rPr lang="de-DE" altLang="de-DE"/>
              <a:pPr>
                <a:defRPr/>
              </a:pPr>
              <a:t>69</a:t>
            </a:fld>
            <a:endParaRPr lang="de-DE" altLang="de-DE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de-DE" altLang="de-DE" sz="3200" b="1" smtClean="0">
                <a:solidFill>
                  <a:srgbClr val="E03500"/>
                </a:solidFill>
              </a:rPr>
              <a:t>Bedenken Sie  stets !!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3500" b="1" smtClean="0">
                <a:solidFill>
                  <a:srgbClr val="4D4D4D"/>
                </a:solidFill>
              </a:rPr>
              <a:t>Fahren ohne Führerschein ist eine </a:t>
            </a:r>
          </a:p>
          <a:p>
            <a:pPr eaLnBrk="1" hangingPunct="1">
              <a:buFontTx/>
              <a:buNone/>
            </a:pPr>
            <a:r>
              <a:rPr lang="de-DE" altLang="de-DE" sz="3500" b="1" smtClean="0">
                <a:solidFill>
                  <a:srgbClr val="4D4D4D"/>
                </a:solidFill>
              </a:rPr>
              <a:t>          Ordnungswidrigkeit !</a:t>
            </a:r>
          </a:p>
          <a:p>
            <a:pPr eaLnBrk="1" hangingPunct="1">
              <a:buFontTx/>
              <a:buNone/>
            </a:pPr>
            <a:endParaRPr lang="de-DE" altLang="de-DE" sz="35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3500" b="1" smtClean="0">
                <a:solidFill>
                  <a:srgbClr val="4D4D4D"/>
                </a:solidFill>
              </a:rPr>
              <a:t>Fahren ohne  Fahrerlaubnis, egal ob    </a:t>
            </a:r>
          </a:p>
          <a:p>
            <a:pPr eaLnBrk="1" hangingPunct="1">
              <a:buFontTx/>
              <a:buNone/>
            </a:pPr>
            <a:r>
              <a:rPr lang="de-DE" altLang="de-DE" sz="3500" b="1" smtClean="0">
                <a:solidFill>
                  <a:srgbClr val="4D4D4D"/>
                </a:solidFill>
              </a:rPr>
              <a:t>        bewusst oder unbewusst,</a:t>
            </a:r>
          </a:p>
          <a:p>
            <a:pPr eaLnBrk="1" hangingPunct="1">
              <a:buFontTx/>
              <a:buNone/>
            </a:pPr>
            <a:endParaRPr lang="de-DE" altLang="de-DE" sz="35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3500" smtClean="0"/>
              <a:t>       </a:t>
            </a:r>
            <a:r>
              <a:rPr lang="de-DE" altLang="de-DE" sz="3900" b="1" smtClean="0">
                <a:solidFill>
                  <a:srgbClr val="E03500"/>
                </a:solidFill>
              </a:rPr>
              <a:t>ist immer </a:t>
            </a:r>
            <a:r>
              <a:rPr lang="de-DE" altLang="de-DE" sz="3900" b="1" u="sng" smtClean="0">
                <a:solidFill>
                  <a:srgbClr val="E03500"/>
                </a:solidFill>
              </a:rPr>
              <a:t>eine Straftat</a:t>
            </a:r>
            <a:r>
              <a:rPr lang="de-DE" altLang="de-DE" sz="3900" b="1" smtClean="0">
                <a:solidFill>
                  <a:srgbClr val="E03500"/>
                </a:solidFill>
              </a:rPr>
              <a:t> !!</a:t>
            </a:r>
          </a:p>
          <a:p>
            <a:pPr eaLnBrk="1" hangingPunct="1">
              <a:buFontTx/>
              <a:buNone/>
            </a:pPr>
            <a:endParaRPr lang="de-DE" altLang="de-DE" sz="3000" b="1" smtClean="0">
              <a:solidFill>
                <a:srgbClr val="E03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60124-1AA0-4F78-9FB8-5172F76D95A5}" type="slidenum">
              <a:rPr lang="de-DE" altLang="de-DE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b="1" smtClean="0">
                <a:solidFill>
                  <a:srgbClr val="E03500"/>
                </a:solidFill>
              </a:rPr>
              <a:t>Fahren ohne FE auf dem Betriebsgelände …….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DE" altLang="de-DE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mtClean="0"/>
              <a:t>    ……</a:t>
            </a:r>
            <a:r>
              <a:rPr lang="de-DE" altLang="de-DE" smtClean="0">
                <a:solidFill>
                  <a:srgbClr val="4D4D4D"/>
                </a:solidFill>
              </a:rPr>
              <a:t> </a:t>
            </a:r>
            <a:r>
              <a:rPr lang="de-DE" altLang="de-DE" sz="3200" b="1" smtClean="0">
                <a:solidFill>
                  <a:srgbClr val="4D4D4D"/>
                </a:solidFill>
              </a:rPr>
              <a:t>ist</a:t>
            </a:r>
            <a:r>
              <a:rPr lang="de-DE" altLang="de-DE" sz="3200" smtClean="0"/>
              <a:t>  </a:t>
            </a:r>
            <a:r>
              <a:rPr lang="de-DE" altLang="de-DE" sz="3200" b="1" smtClean="0">
                <a:solidFill>
                  <a:srgbClr val="E03500"/>
                </a:solidFill>
              </a:rPr>
              <a:t>nur</a:t>
            </a:r>
            <a:r>
              <a:rPr lang="de-DE" altLang="de-DE" sz="3200" smtClean="0"/>
              <a:t> </a:t>
            </a:r>
            <a:r>
              <a:rPr lang="de-DE" altLang="de-DE" sz="2800" b="1" smtClean="0">
                <a:solidFill>
                  <a:srgbClr val="4D4D4D"/>
                </a:solidFill>
              </a:rPr>
              <a:t>Zulässig,</a:t>
            </a:r>
            <a:r>
              <a:rPr lang="de-DE" altLang="de-DE" sz="3200" b="1" smtClean="0">
                <a:solidFill>
                  <a:srgbClr val="4D4D4D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smtClean="0">
                <a:solidFill>
                  <a:srgbClr val="4D4D4D"/>
                </a:solidFill>
              </a:rPr>
              <a:t>   wenn das Betriebsgelände nicht von anderen Personen betreten werden kann.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6B40A1-994A-4772-AFEE-0CB91B390D61}" type="slidenum">
              <a:rPr lang="de-DE" altLang="de-DE"/>
              <a:pPr>
                <a:defRPr/>
              </a:pPr>
              <a:t>70</a:t>
            </a:fld>
            <a:endParaRPr lang="de-DE" altLang="de-DE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b="1" smtClean="0">
                <a:solidFill>
                  <a:srgbClr val="E03500"/>
                </a:solidFill>
              </a:rPr>
              <a:t>§ 21 STVG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1800" dirty="0" smtClean="0"/>
              <a:t>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E03500"/>
                </a:solidFill>
              </a:rPr>
              <a:t>              </a:t>
            </a:r>
            <a:r>
              <a:rPr lang="de-DE" altLang="de-DE" sz="3300" b="1" dirty="0" smtClean="0">
                <a:solidFill>
                  <a:srgbClr val="E035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3300" b="1" dirty="0" smtClean="0">
                <a:solidFill>
                  <a:srgbClr val="E03500"/>
                </a:solidFill>
              </a:rPr>
              <a:t>                            </a:t>
            </a:r>
            <a:r>
              <a:rPr lang="de-DE" altLang="de-DE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de-DE" altLang="de-DE" sz="3300" b="1" dirty="0" smtClean="0">
                <a:solidFill>
                  <a:srgbClr val="E03500"/>
                </a:solidFill>
              </a:rPr>
              <a:t> </a:t>
            </a:r>
            <a:r>
              <a:rPr lang="de-DE" altLang="de-DE" sz="3300" b="1" dirty="0" smtClean="0">
                <a:solidFill>
                  <a:srgbClr val="4D4D4D"/>
                </a:solidFill>
              </a:rPr>
              <a:t>droht 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33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1800" dirty="0" smtClean="0"/>
              <a:t>                 </a:t>
            </a:r>
            <a:r>
              <a:rPr lang="de-DE" altLang="de-DE" sz="2800" b="1" dirty="0" smtClean="0">
                <a:solidFill>
                  <a:srgbClr val="E03500"/>
                </a:solidFill>
              </a:rPr>
              <a:t>Freiheitsstrafe</a:t>
            </a:r>
            <a:r>
              <a:rPr lang="de-DE" altLang="de-DE" b="1" dirty="0" smtClean="0">
                <a:solidFill>
                  <a:srgbClr val="4D4D4D"/>
                </a:solidFill>
              </a:rPr>
              <a:t> bis zu einem Jahr,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4D4D4D"/>
                </a:solidFill>
              </a:rPr>
              <a:t>                          oder </a:t>
            </a:r>
            <a:r>
              <a:rPr lang="de-DE" altLang="de-DE" sz="2800" b="1" dirty="0" smtClean="0">
                <a:solidFill>
                  <a:srgbClr val="E03500"/>
                </a:solidFill>
              </a:rPr>
              <a:t>Geldstrafe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2800" b="1" dirty="0" smtClean="0">
              <a:solidFill>
                <a:srgbClr val="E035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4D4D4D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4D4D4D"/>
                </a:solidFill>
              </a:rPr>
              <a:t>                </a:t>
            </a:r>
            <a:r>
              <a:rPr lang="de-DE" altLang="de-DE" sz="2400" b="1" dirty="0" smtClean="0">
                <a:solidFill>
                  <a:srgbClr val="E03500"/>
                </a:solidFill>
              </a:rPr>
              <a:t>u. U. auch</a:t>
            </a:r>
            <a:r>
              <a:rPr lang="de-DE" altLang="de-DE" sz="2400" b="1" dirty="0" smtClean="0">
                <a:solidFill>
                  <a:srgbClr val="4D4D4D"/>
                </a:solidFill>
              </a:rPr>
              <a:t> </a:t>
            </a:r>
            <a:r>
              <a:rPr lang="de-DE" altLang="de-DE" sz="2400" b="1" dirty="0" smtClean="0">
                <a:solidFill>
                  <a:srgbClr val="E03500"/>
                </a:solidFill>
              </a:rPr>
              <a:t>für den Halter des KFZ</a:t>
            </a:r>
            <a:r>
              <a:rPr lang="de-DE" altLang="de-DE" sz="1800" b="1" dirty="0" smtClean="0">
                <a:solidFill>
                  <a:srgbClr val="E03500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1800" b="1" dirty="0" smtClean="0">
              <a:solidFill>
                <a:srgbClr val="E035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1800" b="1" dirty="0" smtClean="0">
                <a:solidFill>
                  <a:srgbClr val="E03500"/>
                </a:solidFill>
              </a:rPr>
              <a:t>        </a:t>
            </a:r>
            <a:r>
              <a:rPr lang="de-DE" altLang="de-DE" sz="2000" b="1" dirty="0" smtClean="0">
                <a:solidFill>
                  <a:srgbClr val="4D4D4D"/>
                </a:solidFill>
              </a:rPr>
              <a:t>weil der Halter nur </a:t>
            </a:r>
            <a:r>
              <a:rPr lang="de-DE" altLang="de-DE" sz="2000" b="1" dirty="0" smtClean="0">
                <a:solidFill>
                  <a:srgbClr val="E03500"/>
                </a:solidFill>
              </a:rPr>
              <a:t>geeignete Fahrer</a:t>
            </a:r>
            <a:r>
              <a:rPr lang="de-DE" altLang="de-DE" sz="2000" b="1" dirty="0" smtClean="0">
                <a:solidFill>
                  <a:srgbClr val="4D4D4D"/>
                </a:solidFill>
              </a:rPr>
              <a:t> zum Führen eines KFZ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2000" b="1" dirty="0" smtClean="0">
                <a:solidFill>
                  <a:srgbClr val="4D4D4D"/>
                </a:solidFill>
              </a:rPr>
              <a:t>                                       einsetzen darf !</a:t>
            </a:r>
            <a:r>
              <a:rPr lang="de-DE" altLang="de-DE" sz="2000" b="1" dirty="0" smtClean="0">
                <a:solidFill>
                  <a:srgbClr val="E03500"/>
                </a:solidFill>
              </a:rPr>
              <a:t> </a:t>
            </a:r>
            <a:endParaRPr lang="de-DE" altLang="de-DE" sz="2000" b="1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2000" b="1" dirty="0" smtClean="0">
                <a:solidFill>
                  <a:srgbClr val="4D4D4D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4D4D4D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621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2DDCB4-612F-413B-82AC-306419D04736}" type="slidenum">
              <a:rPr lang="de-DE" altLang="de-DE"/>
              <a:pPr>
                <a:defRPr/>
              </a:pPr>
              <a:t>71</a:t>
            </a:fld>
            <a:endParaRPr lang="de-DE" altLang="de-DE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92125" y="1981200"/>
            <a:ext cx="471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6119813" y="13716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762000"/>
          </a:xfrm>
          <a:noFill/>
        </p:spPr>
        <p:txBody>
          <a:bodyPr anchor="ctr"/>
          <a:lstStyle/>
          <a:p>
            <a:pPr eaLnBrk="1" hangingPunct="1"/>
            <a:r>
              <a:rPr lang="de-DE" altLang="de-DE" b="1" dirty="0" smtClean="0">
                <a:solidFill>
                  <a:srgbClr val="E03500"/>
                </a:solidFill>
              </a:rPr>
              <a:t>FE  Klasse C bzw. CE  erforderlich für …..</a:t>
            </a:r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971550" y="1447800"/>
            <a:ext cx="817245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>
                <a:solidFill>
                  <a:schemeClr val="folHlink"/>
                </a:solidFill>
              </a:rPr>
              <a:t> </a:t>
            </a:r>
            <a:r>
              <a:rPr lang="de-DE" altLang="de-DE" sz="4400">
                <a:solidFill>
                  <a:srgbClr val="4D4D4D"/>
                </a:solidFill>
              </a:rPr>
              <a:t>Fastrac   JCB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>
                <a:solidFill>
                  <a:srgbClr val="4D4D4D"/>
                </a:solidFill>
              </a:rPr>
              <a:t> für lof Zwecke </a:t>
            </a:r>
            <a:r>
              <a:rPr lang="de-DE" altLang="de-DE" sz="2000">
                <a:solidFill>
                  <a:srgbClr val="4D4D4D"/>
                </a:solidFill>
              </a:rPr>
              <a:t>eingesetzt</a:t>
            </a: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5364163" y="3068638"/>
            <a:ext cx="3517900" cy="10953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sz="3100">
              <a:solidFill>
                <a:schemeClr val="folHlink"/>
              </a:solidFill>
            </a:endParaRPr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684213" y="4876800"/>
            <a:ext cx="81788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100">
                <a:solidFill>
                  <a:schemeClr val="tx2"/>
                </a:solidFill>
              </a:rPr>
              <a:t>Leergewicht 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100">
                <a:solidFill>
                  <a:srgbClr val="E03500"/>
                </a:solidFill>
              </a:rPr>
              <a:t>10640 kg </a:t>
            </a:r>
          </a:p>
        </p:txBody>
      </p:sp>
      <p:sp>
        <p:nvSpPr>
          <p:cNvPr id="58377" name="Rectangle 8"/>
          <p:cNvSpPr>
            <a:spLocks noChangeArrowheads="1"/>
          </p:cNvSpPr>
          <p:nvPr/>
        </p:nvSpPr>
        <p:spPr bwMode="auto">
          <a:xfrm>
            <a:off x="946150" y="3200400"/>
            <a:ext cx="42672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E03500"/>
                </a:solidFill>
              </a:rPr>
              <a:t>bbH </a:t>
            </a:r>
            <a:r>
              <a:rPr lang="de-DE" altLang="de-DE"/>
              <a:t>  </a:t>
            </a:r>
            <a:r>
              <a:rPr lang="de-DE" altLang="de-DE">
                <a:solidFill>
                  <a:srgbClr val="E03500"/>
                </a:solidFill>
              </a:rPr>
              <a:t>80km/h   </a:t>
            </a:r>
          </a:p>
        </p:txBody>
      </p:sp>
    </p:spTree>
    <p:extLst>
      <p:ext uri="{BB962C8B-B14F-4D97-AF65-F5344CB8AC3E}">
        <p14:creationId xmlns:p14="http://schemas.microsoft.com/office/powerpoint/2010/main" val="17235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C39-1550-4C38-B66F-011F1633AA0A}" type="slidenum">
              <a:rPr lang="de-DE" altLang="de-DE"/>
              <a:pPr>
                <a:defRPr/>
              </a:pPr>
              <a:t>72</a:t>
            </a:fld>
            <a:endParaRPr lang="de-DE" altLang="de-DE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492125" y="1981200"/>
            <a:ext cx="471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119813" y="13716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492125" y="115888"/>
            <a:ext cx="7680325" cy="433387"/>
          </a:xfrm>
        </p:spPr>
        <p:txBody>
          <a:bodyPr anchor="ctr"/>
          <a:lstStyle/>
          <a:p>
            <a:pPr eaLnBrk="1" hangingPunct="1"/>
            <a:r>
              <a:rPr lang="de-DE" altLang="de-DE" sz="2400" b="1" dirty="0" smtClean="0">
                <a:solidFill>
                  <a:srgbClr val="FF3300"/>
                </a:solidFill>
              </a:rPr>
              <a:t>FE Klasse L oder T erforderlich für …. </a:t>
            </a: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1266825" y="1219200"/>
            <a:ext cx="7697788" cy="1524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Schlepper</a:t>
            </a:r>
            <a:r>
              <a:rPr lang="de-DE" altLang="de-DE">
                <a:solidFill>
                  <a:srgbClr val="4D4D4D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Einsatz</a:t>
            </a:r>
            <a:r>
              <a:rPr lang="de-DE" altLang="de-DE" b="1"/>
              <a:t>  </a:t>
            </a:r>
            <a:r>
              <a:rPr lang="de-DE" altLang="de-DE" b="1">
                <a:solidFill>
                  <a:srgbClr val="E03500"/>
                </a:solidFill>
              </a:rPr>
              <a:t>lof Zwecke !</a:t>
            </a:r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5345113" y="3048000"/>
            <a:ext cx="3517900" cy="10953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sz="3100">
              <a:solidFill>
                <a:schemeClr val="folHlink"/>
              </a:solidFill>
            </a:endParaRPr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2484438" y="4419600"/>
            <a:ext cx="6378575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100" b="1">
                <a:solidFill>
                  <a:srgbClr val="4D4D4D"/>
                </a:solidFill>
              </a:rPr>
              <a:t>zG: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100">
                <a:solidFill>
                  <a:srgbClr val="E03500"/>
                </a:solidFill>
              </a:rPr>
              <a:t>9000 kg</a:t>
            </a:r>
          </a:p>
        </p:txBody>
      </p:sp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2051050" y="2971800"/>
            <a:ext cx="6823075" cy="12414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bbH 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/>
              <a:t> </a:t>
            </a:r>
            <a:r>
              <a:rPr lang="de-DE" altLang="de-DE">
                <a:solidFill>
                  <a:srgbClr val="E03500"/>
                </a:solidFill>
              </a:rPr>
              <a:t>40 km/h</a:t>
            </a:r>
          </a:p>
        </p:txBody>
      </p:sp>
    </p:spTree>
    <p:extLst>
      <p:ext uri="{BB962C8B-B14F-4D97-AF65-F5344CB8AC3E}">
        <p14:creationId xmlns:p14="http://schemas.microsoft.com/office/powerpoint/2010/main" val="12441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02077-656F-4A99-81D3-40E3EC512824}" type="slidenum">
              <a:rPr lang="de-DE" altLang="de-DE"/>
              <a:pPr>
                <a:defRPr/>
              </a:pPr>
              <a:t>73</a:t>
            </a:fld>
            <a:endParaRPr lang="de-DE" altLang="de-DE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492125" y="1981200"/>
            <a:ext cx="471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119813" y="13716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14400"/>
          </a:xfrm>
          <a:noFill/>
        </p:spPr>
        <p:txBody>
          <a:bodyPr anchor="ctr"/>
          <a:lstStyle/>
          <a:p>
            <a:pPr eaLnBrk="1" hangingPunct="1"/>
            <a:r>
              <a:rPr lang="de-DE" altLang="de-DE" sz="2400" b="1" dirty="0" smtClean="0">
                <a:solidFill>
                  <a:srgbClr val="E03500"/>
                </a:solidFill>
              </a:rPr>
              <a:t> </a:t>
            </a:r>
            <a:r>
              <a:rPr lang="de-DE" altLang="de-DE" b="1" dirty="0" smtClean="0">
                <a:solidFill>
                  <a:srgbClr val="E03500"/>
                </a:solidFill>
              </a:rPr>
              <a:t>FE  Klasse T  erforderlich  für….</a:t>
            </a:r>
            <a:br>
              <a:rPr lang="de-DE" altLang="de-DE" b="1" dirty="0" smtClean="0">
                <a:solidFill>
                  <a:srgbClr val="E03500"/>
                </a:solidFill>
              </a:rPr>
            </a:br>
            <a:endParaRPr lang="de-DE" altLang="de-DE" b="1" dirty="0" smtClean="0">
              <a:solidFill>
                <a:srgbClr val="E03500"/>
              </a:solidFill>
            </a:endParaRPr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1187450" y="1844675"/>
            <a:ext cx="7626350" cy="182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>
                <a:solidFill>
                  <a:schemeClr val="folHlink"/>
                </a:solidFill>
              </a:rPr>
              <a:t> </a:t>
            </a:r>
            <a:r>
              <a:rPr lang="de-DE" altLang="de-DE" b="1">
                <a:solidFill>
                  <a:srgbClr val="4D4D4D"/>
                </a:solidFill>
              </a:rPr>
              <a:t>Radlader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/>
              <a:t> </a:t>
            </a:r>
            <a:r>
              <a:rPr lang="de-DE" altLang="de-DE" b="1">
                <a:solidFill>
                  <a:srgbClr val="E03500"/>
                </a:solidFill>
              </a:rPr>
              <a:t>im lof  Einsatz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2627313" y="5410200"/>
            <a:ext cx="62357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003300"/>
                </a:solidFill>
              </a:rPr>
              <a:t>   zG</a:t>
            </a:r>
            <a:r>
              <a:rPr lang="de-DE" altLang="de-DE">
                <a:solidFill>
                  <a:srgbClr val="003300"/>
                </a:solidFill>
              </a:rPr>
              <a:t> </a:t>
            </a:r>
            <a:r>
              <a:rPr lang="de-DE" altLang="de-DE" b="1">
                <a:solidFill>
                  <a:srgbClr val="003300"/>
                </a:solidFill>
              </a:rPr>
              <a:t>  </a:t>
            </a:r>
            <a:r>
              <a:rPr lang="de-DE" altLang="de-DE" b="1">
                <a:solidFill>
                  <a:srgbClr val="E03500"/>
                </a:solidFill>
              </a:rPr>
              <a:t>17000 kg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619250" y="4191000"/>
            <a:ext cx="7254875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bbH</a:t>
            </a:r>
            <a:r>
              <a:rPr lang="de-DE" altLang="de-DE" b="1"/>
              <a:t>  </a:t>
            </a:r>
            <a:r>
              <a:rPr lang="de-DE" altLang="de-DE" b="1">
                <a:solidFill>
                  <a:srgbClr val="E03500"/>
                </a:solidFill>
              </a:rPr>
              <a:t>40 km/h</a:t>
            </a:r>
          </a:p>
        </p:txBody>
      </p:sp>
    </p:spTree>
    <p:extLst>
      <p:ext uri="{BB962C8B-B14F-4D97-AF65-F5344CB8AC3E}">
        <p14:creationId xmlns:p14="http://schemas.microsoft.com/office/powerpoint/2010/main" val="11873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E21C7-D847-467B-8768-D9D155E986FF}" type="slidenum">
              <a:rPr lang="de-DE" altLang="de-DE"/>
              <a:pPr>
                <a:defRPr/>
              </a:pPr>
              <a:t>74</a:t>
            </a:fld>
            <a:endParaRPr lang="de-DE" altLang="de-DE"/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92125" y="1981200"/>
            <a:ext cx="471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6119813" y="13716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70661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noFill/>
        </p:spPr>
        <p:txBody>
          <a:bodyPr anchor="ctr"/>
          <a:lstStyle/>
          <a:p>
            <a:pPr eaLnBrk="1" hangingPunct="1"/>
            <a:r>
              <a:rPr lang="de-DE" altLang="de-DE" sz="2400" b="1" dirty="0" smtClean="0">
                <a:solidFill>
                  <a:srgbClr val="E03500"/>
                </a:solidFill>
              </a:rPr>
              <a:t> </a:t>
            </a:r>
            <a:r>
              <a:rPr lang="de-DE" altLang="de-DE" b="1" dirty="0" smtClean="0">
                <a:solidFill>
                  <a:srgbClr val="E03500"/>
                </a:solidFill>
              </a:rPr>
              <a:t> FE  Klasse C  erforderlich  für….</a:t>
            </a:r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1331913" y="1828800"/>
            <a:ext cx="7459662" cy="182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Radlader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E03500"/>
                </a:solidFill>
              </a:rPr>
              <a:t>im gewerblichen</a:t>
            </a:r>
            <a:r>
              <a:rPr lang="de-DE" altLang="de-DE" b="1"/>
              <a:t>    </a:t>
            </a:r>
            <a:r>
              <a:rPr lang="de-DE" altLang="de-DE" b="1">
                <a:solidFill>
                  <a:srgbClr val="4D4D4D"/>
                </a:solidFill>
              </a:rPr>
              <a:t>Einsatz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345113" y="5410200"/>
            <a:ext cx="35179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003300"/>
                </a:solidFill>
              </a:rPr>
              <a:t>    </a:t>
            </a:r>
            <a:r>
              <a:rPr lang="de-DE" altLang="de-DE" b="1">
                <a:solidFill>
                  <a:srgbClr val="4D4D4D"/>
                </a:solidFill>
              </a:rPr>
              <a:t>zG</a:t>
            </a:r>
            <a:r>
              <a:rPr lang="de-DE" altLang="de-DE">
                <a:solidFill>
                  <a:srgbClr val="003300"/>
                </a:solidFill>
              </a:rPr>
              <a:t> </a:t>
            </a:r>
            <a:r>
              <a:rPr lang="de-DE" altLang="de-DE" b="1">
                <a:solidFill>
                  <a:srgbClr val="003300"/>
                </a:solidFill>
              </a:rPr>
              <a:t>  </a:t>
            </a:r>
            <a:r>
              <a:rPr lang="de-DE" altLang="de-DE" b="1">
                <a:solidFill>
                  <a:srgbClr val="E03500"/>
                </a:solidFill>
              </a:rPr>
              <a:t>17000 kg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051050" y="4191000"/>
            <a:ext cx="6823075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bbH</a:t>
            </a:r>
            <a:r>
              <a:rPr lang="de-DE" altLang="de-DE" b="1"/>
              <a:t>  </a:t>
            </a:r>
            <a:r>
              <a:rPr lang="de-DE" altLang="de-DE" b="1">
                <a:solidFill>
                  <a:srgbClr val="E03500"/>
                </a:solidFill>
              </a:rPr>
              <a:t>40 km/h</a:t>
            </a:r>
          </a:p>
        </p:txBody>
      </p:sp>
    </p:spTree>
    <p:extLst>
      <p:ext uri="{BB962C8B-B14F-4D97-AF65-F5344CB8AC3E}">
        <p14:creationId xmlns:p14="http://schemas.microsoft.com/office/powerpoint/2010/main" val="5620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558E9-FEE0-454D-B836-A0BA6D34996E}" type="slidenum">
              <a:rPr lang="de-DE" altLang="de-DE"/>
              <a:pPr>
                <a:defRPr/>
              </a:pPr>
              <a:t>75</a:t>
            </a:fld>
            <a:endParaRPr lang="de-DE" altLang="de-DE"/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492125" y="1981200"/>
            <a:ext cx="471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6119813" y="13716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title"/>
          </p:nvPr>
        </p:nvSpPr>
        <p:spPr>
          <a:xfrm>
            <a:off x="252413" y="152400"/>
            <a:ext cx="8281987" cy="609600"/>
          </a:xfrm>
          <a:noFill/>
        </p:spPr>
        <p:txBody>
          <a:bodyPr anchor="ctr"/>
          <a:lstStyle/>
          <a:p>
            <a:pPr eaLnBrk="1" hangingPunct="1"/>
            <a:r>
              <a:rPr lang="de-DE" altLang="de-DE" sz="2400" b="1" dirty="0" smtClean="0">
                <a:solidFill>
                  <a:srgbClr val="E03500"/>
                </a:solidFill>
              </a:rPr>
              <a:t> </a:t>
            </a:r>
            <a:r>
              <a:rPr lang="de-DE" altLang="de-DE" b="1" dirty="0" smtClean="0">
                <a:solidFill>
                  <a:srgbClr val="E03500"/>
                </a:solidFill>
              </a:rPr>
              <a:t> FE  Klasse L oder T  erforderlich für….</a:t>
            </a:r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971550" y="1676400"/>
            <a:ext cx="7913688" cy="182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>
                <a:solidFill>
                  <a:schemeClr val="folHlink"/>
                </a:solidFill>
              </a:rPr>
              <a:t> </a:t>
            </a:r>
            <a:r>
              <a:rPr lang="de-DE" altLang="de-DE" b="1">
                <a:solidFill>
                  <a:srgbClr val="4D4D4D"/>
                </a:solidFill>
              </a:rPr>
              <a:t>Radlader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/>
              <a:t> </a:t>
            </a:r>
            <a:r>
              <a:rPr lang="de-DE" altLang="de-DE" b="1">
                <a:solidFill>
                  <a:srgbClr val="E03500"/>
                </a:solidFill>
              </a:rPr>
              <a:t>gewerblicher</a:t>
            </a:r>
            <a:r>
              <a:rPr lang="de-DE" altLang="de-DE" b="1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/>
              <a:t> </a:t>
            </a:r>
            <a:r>
              <a:rPr lang="de-DE" altLang="de-DE" b="1">
                <a:solidFill>
                  <a:srgbClr val="4D4D4D"/>
                </a:solidFill>
              </a:rPr>
              <a:t>Einsatz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943600" y="5257800"/>
            <a:ext cx="2919413" cy="990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100" b="1">
                <a:solidFill>
                  <a:srgbClr val="4D4D4D"/>
                </a:solidFill>
              </a:rPr>
              <a:t>zG</a:t>
            </a:r>
            <a:r>
              <a:rPr lang="de-DE" altLang="de-DE" sz="3100"/>
              <a:t>  </a:t>
            </a:r>
            <a:r>
              <a:rPr lang="de-DE" altLang="de-DE" sz="3100" b="1">
                <a:solidFill>
                  <a:srgbClr val="E03500"/>
                </a:solidFill>
              </a:rPr>
              <a:t>17000 kg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484438" y="3962400"/>
            <a:ext cx="6427787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bbH</a:t>
            </a:r>
            <a:r>
              <a:rPr lang="de-DE" altLang="de-DE"/>
              <a:t>  </a:t>
            </a:r>
            <a:r>
              <a:rPr lang="de-DE" altLang="de-DE" b="1">
                <a:solidFill>
                  <a:srgbClr val="E03500"/>
                </a:solidFill>
              </a:rPr>
              <a:t>25 km/h</a:t>
            </a:r>
          </a:p>
        </p:txBody>
      </p:sp>
    </p:spTree>
    <p:extLst>
      <p:ext uri="{BB962C8B-B14F-4D97-AF65-F5344CB8AC3E}">
        <p14:creationId xmlns:p14="http://schemas.microsoft.com/office/powerpoint/2010/main" val="10985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F345-6BE8-4865-8387-CAACA32E0316}" type="slidenum">
              <a:rPr lang="de-DE" altLang="de-DE"/>
              <a:pPr>
                <a:defRPr/>
              </a:pPr>
              <a:t>76</a:t>
            </a:fld>
            <a:endParaRPr lang="de-DE" altLang="de-DE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E03500"/>
                </a:solidFill>
              </a:rPr>
              <a:t> Fahrerlaubnis Klasse T  erforderlich für….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835150" y="908050"/>
            <a:ext cx="7058025" cy="5545138"/>
          </a:xfrm>
        </p:spPr>
        <p:txBody>
          <a:bodyPr/>
          <a:lstStyle/>
          <a:p>
            <a:pPr eaLnBrk="1" hangingPunct="1"/>
            <a:endParaRPr lang="de-DE" altLang="de-DE" sz="2200" b="1" smtClean="0">
              <a:solidFill>
                <a:srgbClr val="4D4D4D"/>
              </a:solidFill>
            </a:endParaRPr>
          </a:p>
          <a:p>
            <a:pPr eaLnBrk="1" hangingPunct="1"/>
            <a:endParaRPr lang="de-DE" altLang="de-DE" sz="2200" b="1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200" b="1" smtClean="0">
                <a:solidFill>
                  <a:srgbClr val="4D4D4D"/>
                </a:solidFill>
              </a:rPr>
              <a:t> </a:t>
            </a:r>
            <a:r>
              <a:rPr lang="de-DE" altLang="de-DE" sz="2800" b="1" smtClean="0">
                <a:solidFill>
                  <a:srgbClr val="4D4D4D"/>
                </a:solidFill>
              </a:rPr>
              <a:t>selbstfahrende Arbeitsmaschine</a:t>
            </a:r>
          </a:p>
          <a:p>
            <a:pPr eaLnBrk="1" hangingPunct="1"/>
            <a:endParaRPr lang="de-DE" altLang="de-DE" sz="2800" b="1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800" smtClean="0"/>
              <a:t>                  </a:t>
            </a:r>
            <a:r>
              <a:rPr lang="de-DE" altLang="de-DE" sz="2800" b="1" smtClean="0">
                <a:solidFill>
                  <a:srgbClr val="E03500"/>
                </a:solidFill>
              </a:rPr>
              <a:t>bbH  40km/h</a:t>
            </a:r>
          </a:p>
        </p:txBody>
      </p:sp>
    </p:spTree>
    <p:extLst>
      <p:ext uri="{BB962C8B-B14F-4D97-AF65-F5344CB8AC3E}">
        <p14:creationId xmlns:p14="http://schemas.microsoft.com/office/powerpoint/2010/main" val="28040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082DF-2C21-4D5A-AF02-B50CE21BF9F2}" type="slidenum">
              <a:rPr lang="de-DE" altLang="de-DE"/>
              <a:pPr>
                <a:defRPr/>
              </a:pPr>
              <a:t>77</a:t>
            </a:fld>
            <a:endParaRPr lang="de-DE" altLang="de-DE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492125" y="1981200"/>
            <a:ext cx="471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6119813" y="13716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title"/>
          </p:nvPr>
        </p:nvSpPr>
        <p:spPr>
          <a:xfrm>
            <a:off x="252413" y="152400"/>
            <a:ext cx="8281987" cy="609600"/>
          </a:xfrm>
          <a:noFill/>
        </p:spPr>
        <p:txBody>
          <a:bodyPr anchor="ctr"/>
          <a:lstStyle/>
          <a:p>
            <a:pPr eaLnBrk="1" hangingPunct="1"/>
            <a:r>
              <a:rPr lang="de-DE" altLang="de-DE" sz="2400" b="1" dirty="0" smtClean="0">
                <a:solidFill>
                  <a:srgbClr val="E03500"/>
                </a:solidFill>
              </a:rPr>
              <a:t> </a:t>
            </a:r>
            <a:r>
              <a:rPr lang="de-DE" altLang="de-DE" b="1" dirty="0" smtClean="0">
                <a:solidFill>
                  <a:srgbClr val="E03500"/>
                </a:solidFill>
              </a:rPr>
              <a:t> FE  Klasse L oder T   erforderlich   für…</a:t>
            </a:r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2051050" y="1628775"/>
            <a:ext cx="6813550" cy="182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Stapler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/>
              <a:t> </a:t>
            </a:r>
            <a:r>
              <a:rPr lang="de-DE" altLang="de-DE" b="1">
                <a:solidFill>
                  <a:srgbClr val="E03500"/>
                </a:solidFill>
              </a:rPr>
              <a:t>gewerblicher</a:t>
            </a:r>
            <a:r>
              <a:rPr lang="de-DE" altLang="de-DE" b="1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/>
              <a:t> </a:t>
            </a:r>
            <a:r>
              <a:rPr lang="de-DE" altLang="de-DE" b="1">
                <a:solidFill>
                  <a:srgbClr val="4D4D4D"/>
                </a:solidFill>
              </a:rPr>
              <a:t>Einsatz</a:t>
            </a:r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5943600" y="5257800"/>
            <a:ext cx="2919413" cy="990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100" b="1">
                <a:solidFill>
                  <a:srgbClr val="4D4D4D"/>
                </a:solidFill>
              </a:rPr>
              <a:t>zG</a:t>
            </a:r>
            <a:r>
              <a:rPr lang="de-DE" altLang="de-DE" sz="3100"/>
              <a:t>  </a:t>
            </a:r>
            <a:r>
              <a:rPr lang="de-DE" altLang="de-DE" sz="3100" b="1">
                <a:solidFill>
                  <a:srgbClr val="E03500"/>
                </a:solidFill>
              </a:rPr>
              <a:t>7000 kg</a:t>
            </a: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3132138" y="4038600"/>
            <a:ext cx="5753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bbH</a:t>
            </a:r>
            <a:r>
              <a:rPr lang="de-DE" altLang="de-DE"/>
              <a:t>  </a:t>
            </a:r>
            <a:r>
              <a:rPr lang="de-DE" altLang="de-DE" b="1">
                <a:solidFill>
                  <a:srgbClr val="E03500"/>
                </a:solidFill>
              </a:rPr>
              <a:t>20 km/h</a:t>
            </a:r>
          </a:p>
        </p:txBody>
      </p:sp>
    </p:spTree>
    <p:extLst>
      <p:ext uri="{BB962C8B-B14F-4D97-AF65-F5344CB8AC3E}">
        <p14:creationId xmlns:p14="http://schemas.microsoft.com/office/powerpoint/2010/main" val="41877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4B115-1806-4981-8811-B90C3A9B5BB3}" type="slidenum">
              <a:rPr lang="de-DE" altLang="de-DE"/>
              <a:pPr>
                <a:defRPr/>
              </a:pPr>
              <a:t>78</a:t>
            </a:fld>
            <a:endParaRPr lang="de-DE" altLang="de-DE"/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492125" y="1981200"/>
            <a:ext cx="471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6119813" y="13716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91141" name="Rectangle 4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52425" y="0"/>
            <a:ext cx="8180388" cy="534988"/>
          </a:xfrm>
        </p:spPr>
        <p:txBody>
          <a:bodyPr anchor="ctr"/>
          <a:lstStyle/>
          <a:p>
            <a:pPr eaLnBrk="1" hangingPunct="1"/>
            <a:r>
              <a:rPr lang="de-DE" altLang="de-DE" sz="2400" b="1" dirty="0" smtClean="0">
                <a:solidFill>
                  <a:srgbClr val="FF0000"/>
                </a:solidFill>
              </a:rPr>
              <a:t>FE Klasse C, mit Anhänger Klasse CE  erforderlich für</a:t>
            </a:r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1258888" y="1196975"/>
            <a:ext cx="7643812" cy="1524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Schlepper</a:t>
            </a:r>
            <a:r>
              <a:rPr lang="de-DE" altLang="de-DE">
                <a:solidFill>
                  <a:srgbClr val="4D4D4D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Einsatz  beim Straßenbau !</a:t>
            </a:r>
          </a:p>
        </p:txBody>
      </p:sp>
      <p:sp>
        <p:nvSpPr>
          <p:cNvPr id="91143" name="Rectangle 6"/>
          <p:cNvSpPr>
            <a:spLocks noChangeArrowheads="1"/>
          </p:cNvSpPr>
          <p:nvPr/>
        </p:nvSpPr>
        <p:spPr bwMode="auto">
          <a:xfrm>
            <a:off x="5345113" y="3048000"/>
            <a:ext cx="3517900" cy="10953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sz="3100">
              <a:solidFill>
                <a:schemeClr val="folHlink"/>
              </a:solidFill>
            </a:endParaRPr>
          </a:p>
        </p:txBody>
      </p:sp>
      <p:sp>
        <p:nvSpPr>
          <p:cNvPr id="91144" name="Rectangle 7"/>
          <p:cNvSpPr>
            <a:spLocks noChangeArrowheads="1"/>
          </p:cNvSpPr>
          <p:nvPr/>
        </p:nvSpPr>
        <p:spPr bwMode="auto">
          <a:xfrm>
            <a:off x="5345113" y="4419600"/>
            <a:ext cx="35179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100" b="1">
                <a:solidFill>
                  <a:srgbClr val="4D4D4D"/>
                </a:solidFill>
              </a:rPr>
              <a:t>zG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100">
                <a:solidFill>
                  <a:srgbClr val="E03500"/>
                </a:solidFill>
              </a:rPr>
              <a:t>9000 kg</a:t>
            </a:r>
          </a:p>
        </p:txBody>
      </p:sp>
      <p:sp>
        <p:nvSpPr>
          <p:cNvPr id="91145" name="Rectangle 8"/>
          <p:cNvSpPr>
            <a:spLocks noChangeArrowheads="1"/>
          </p:cNvSpPr>
          <p:nvPr/>
        </p:nvSpPr>
        <p:spPr bwMode="auto">
          <a:xfrm>
            <a:off x="2771775" y="2971800"/>
            <a:ext cx="6102350" cy="12414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bbH 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/>
              <a:t> </a:t>
            </a:r>
            <a:r>
              <a:rPr lang="de-DE" altLang="de-DE">
                <a:solidFill>
                  <a:srgbClr val="E03500"/>
                </a:solidFill>
              </a:rPr>
              <a:t>40 km/h</a:t>
            </a:r>
          </a:p>
        </p:txBody>
      </p:sp>
    </p:spTree>
    <p:extLst>
      <p:ext uri="{BB962C8B-B14F-4D97-AF65-F5344CB8AC3E}">
        <p14:creationId xmlns:p14="http://schemas.microsoft.com/office/powerpoint/2010/main" val="33183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0B226-8555-4766-842C-016A961EB903}" type="slidenum">
              <a:rPr lang="de-DE" altLang="de-DE"/>
              <a:pPr>
                <a:defRPr/>
              </a:pPr>
              <a:t>79</a:t>
            </a:fld>
            <a:endParaRPr lang="de-DE" altLang="de-DE"/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492125" y="1981200"/>
            <a:ext cx="471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6119813" y="13716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95237" name="Rectangle 4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52425" y="134938"/>
            <a:ext cx="8035925" cy="552450"/>
          </a:xfrm>
        </p:spPr>
        <p:txBody>
          <a:bodyPr anchor="ctr"/>
          <a:lstStyle/>
          <a:p>
            <a:pPr eaLnBrk="1" hangingPunct="1"/>
            <a:r>
              <a:rPr lang="de-DE" altLang="de-DE" sz="2400" b="1" dirty="0" smtClean="0">
                <a:solidFill>
                  <a:srgbClr val="FF0000"/>
                </a:solidFill>
              </a:rPr>
              <a:t>FE Klasse T u. Vollendung 18. </a:t>
            </a:r>
            <a:r>
              <a:rPr lang="de-DE" altLang="de-DE" sz="2400" b="1" dirty="0" err="1" smtClean="0">
                <a:solidFill>
                  <a:srgbClr val="FF0000"/>
                </a:solidFill>
              </a:rPr>
              <a:t>Lj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. Erforderlich für…..</a:t>
            </a:r>
          </a:p>
        </p:txBody>
      </p:sp>
      <p:sp>
        <p:nvSpPr>
          <p:cNvPr id="95238" name="Rectangle 5"/>
          <p:cNvSpPr>
            <a:spLocks noChangeArrowheads="1"/>
          </p:cNvSpPr>
          <p:nvPr/>
        </p:nvSpPr>
        <p:spPr bwMode="auto">
          <a:xfrm>
            <a:off x="1331913" y="1219200"/>
            <a:ext cx="7553325" cy="1524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Schlepper</a:t>
            </a:r>
            <a:r>
              <a:rPr lang="de-DE" altLang="de-DE">
                <a:solidFill>
                  <a:srgbClr val="4D4D4D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Einsatz</a:t>
            </a:r>
            <a:r>
              <a:rPr lang="de-DE" altLang="de-DE" b="1"/>
              <a:t>  </a:t>
            </a:r>
            <a:r>
              <a:rPr lang="de-DE" altLang="de-DE" b="1">
                <a:solidFill>
                  <a:srgbClr val="E03500"/>
                </a:solidFill>
              </a:rPr>
              <a:t>lof Zwecke</a:t>
            </a:r>
          </a:p>
        </p:txBody>
      </p:sp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5345113" y="3048000"/>
            <a:ext cx="3517900" cy="10953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sz="3100">
              <a:solidFill>
                <a:schemeClr val="folHlink"/>
              </a:solidFill>
            </a:endParaRPr>
          </a:p>
        </p:txBody>
      </p:sp>
      <p:sp>
        <p:nvSpPr>
          <p:cNvPr id="95240" name="Rectangle 7"/>
          <p:cNvSpPr>
            <a:spLocks noChangeArrowheads="1"/>
          </p:cNvSpPr>
          <p:nvPr/>
        </p:nvSpPr>
        <p:spPr bwMode="auto">
          <a:xfrm>
            <a:off x="5345113" y="4419600"/>
            <a:ext cx="35179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100" b="1">
                <a:solidFill>
                  <a:srgbClr val="4D4D4D"/>
                </a:solidFill>
              </a:rPr>
              <a:t>zG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100">
                <a:solidFill>
                  <a:srgbClr val="E03500"/>
                </a:solidFill>
              </a:rPr>
              <a:t>9000 kg</a:t>
            </a:r>
          </a:p>
        </p:txBody>
      </p:sp>
      <p:sp>
        <p:nvSpPr>
          <p:cNvPr id="95241" name="Rectangle 8"/>
          <p:cNvSpPr>
            <a:spLocks noChangeArrowheads="1"/>
          </p:cNvSpPr>
          <p:nvPr/>
        </p:nvSpPr>
        <p:spPr bwMode="auto">
          <a:xfrm>
            <a:off x="3059113" y="2971800"/>
            <a:ext cx="5815012" cy="12414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>
                <a:solidFill>
                  <a:srgbClr val="4D4D4D"/>
                </a:solidFill>
              </a:rPr>
              <a:t>bbH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/>
              <a:t> </a:t>
            </a:r>
            <a:r>
              <a:rPr lang="de-DE" altLang="de-DE" b="1">
                <a:solidFill>
                  <a:srgbClr val="E03500"/>
                </a:solidFill>
              </a:rPr>
              <a:t>60 km/h</a:t>
            </a:r>
          </a:p>
        </p:txBody>
      </p:sp>
    </p:spTree>
    <p:extLst>
      <p:ext uri="{BB962C8B-B14F-4D97-AF65-F5344CB8AC3E}">
        <p14:creationId xmlns:p14="http://schemas.microsoft.com/office/powerpoint/2010/main" val="34299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D1C35-D28D-49DA-A6F6-5DFCE3B60512}" type="slidenum">
              <a:rPr lang="de-DE" altLang="de-DE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Öffentliche Straße …….??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5451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DE" altLang="de-D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darf</a:t>
            </a:r>
            <a:r>
              <a:rPr lang="de-DE" altLang="de-D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DE" altLang="de-D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auf dem Acker ohne FE gefahren werden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F2687-DB92-4CD4-A979-78AB2D02AAB9}" type="slidenum">
              <a:rPr lang="de-DE" altLang="de-DE"/>
              <a:pPr>
                <a:defRPr/>
              </a:pPr>
              <a:t>80</a:t>
            </a:fld>
            <a:endParaRPr lang="de-DE" altLang="de-DE"/>
          </a:p>
        </p:txBody>
      </p:sp>
      <p:sp>
        <p:nvSpPr>
          <p:cNvPr id="1060866" name="Rectangle 2"/>
          <p:cNvSpPr>
            <a:spLocks noGrp="1" noChangeArrowheads="1"/>
          </p:cNvSpPr>
          <p:nvPr>
            <p:ph/>
          </p:nvPr>
        </p:nvSpPr>
        <p:spPr>
          <a:xfrm>
            <a:off x="350838" y="685800"/>
            <a:ext cx="8335962" cy="576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de-DE" altLang="de-DE" sz="3200" b="1" dirty="0" smtClean="0">
              <a:solidFill>
                <a:srgbClr val="E035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de-DE" altLang="de-DE" sz="3200" b="1" dirty="0" smtClean="0">
              <a:solidFill>
                <a:srgbClr val="E035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3200" b="1" dirty="0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Ausbildungsinhalte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3200" b="1" dirty="0" smtClean="0">
                <a:solidFill>
                  <a:srgbClr val="E03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FE- Klasse L und FE-Klasse T !</a:t>
            </a:r>
            <a:endParaRPr lang="de-DE" altLang="de-DE" sz="4000" b="1" dirty="0" smtClean="0">
              <a:solidFill>
                <a:srgbClr val="E035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de-DE" altLang="de-DE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de-DE" altLang="de-DE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endParaRPr lang="de-DE" altLang="de-DE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5412C-D5D9-4E90-9ACE-18B39D627727}" type="slidenum">
              <a:rPr lang="de-DE" altLang="de-DE"/>
              <a:pPr>
                <a:defRPr/>
              </a:pPr>
              <a:t>81</a:t>
            </a:fld>
            <a:endParaRPr lang="de-DE" altLang="de-DE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66075" cy="576263"/>
          </a:xfrm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FF3300"/>
                </a:solidFill>
              </a:rPr>
              <a:t>Ausbildung Klasse L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u="sng" smtClean="0">
                <a:solidFill>
                  <a:srgbClr val="4D4D4D"/>
                </a:solidFill>
              </a:rPr>
              <a:t>Theoretische Ausbildung: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b="1" u="sng" smtClean="0">
              <a:solidFill>
                <a:srgbClr val="4D4D4D"/>
              </a:solidFill>
            </a:endParaRPr>
          </a:p>
          <a:p>
            <a:pPr eaLnBrk="1" hangingPunct="1"/>
            <a:r>
              <a:rPr lang="de-DE" altLang="de-DE" sz="2800" smtClean="0">
                <a:solidFill>
                  <a:srgbClr val="4D4D4D"/>
                </a:solidFill>
              </a:rPr>
              <a:t>12 x 90 Min Grundausbildung</a:t>
            </a:r>
          </a:p>
          <a:p>
            <a:pPr eaLnBrk="1" hangingPunct="1"/>
            <a:r>
              <a:rPr lang="de-DE" altLang="de-DE" sz="2800" smtClean="0">
                <a:solidFill>
                  <a:srgbClr val="4D4D4D"/>
                </a:solidFill>
              </a:rPr>
              <a:t> 2 x 90 Min  Zusatzausbildung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20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500" smtClean="0">
                <a:solidFill>
                  <a:srgbClr val="4D4D4D"/>
                </a:solidFill>
              </a:rPr>
              <a:t> </a:t>
            </a:r>
            <a:r>
              <a:rPr lang="de-DE" altLang="de-DE" sz="3200" b="1" u="sng" smtClean="0">
                <a:solidFill>
                  <a:srgbClr val="4D4D4D"/>
                </a:solidFill>
              </a:rPr>
              <a:t>Praktische Ausbildung:</a:t>
            </a:r>
          </a:p>
          <a:p>
            <a:pPr eaLnBrk="1" hangingPunct="1"/>
            <a:r>
              <a:rPr lang="de-DE" altLang="de-DE" sz="3500" smtClean="0">
                <a:solidFill>
                  <a:srgbClr val="4D4D4D"/>
                </a:solidFill>
              </a:rPr>
              <a:t> </a:t>
            </a:r>
            <a:r>
              <a:rPr lang="de-DE" altLang="de-DE" sz="2800" b="1" smtClean="0">
                <a:solidFill>
                  <a:srgbClr val="E03500"/>
                </a:solidFill>
              </a:rPr>
              <a:t>nicht gefordert !</a:t>
            </a:r>
            <a:r>
              <a:rPr lang="de-DE" altLang="de-DE" sz="3500" b="1" smtClean="0">
                <a:solidFill>
                  <a:srgbClr val="FF33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500" smtClean="0">
                <a:solidFill>
                  <a:srgbClr val="4D4D4D"/>
                </a:solidFill>
              </a:rPr>
              <a:t> </a:t>
            </a:r>
            <a:r>
              <a:rPr lang="de-DE" altLang="de-DE" sz="3200" b="1" u="sng" smtClean="0">
                <a:solidFill>
                  <a:srgbClr val="4D4D4D"/>
                </a:solidFill>
              </a:rPr>
              <a:t>Praktische Prüfung:</a:t>
            </a:r>
          </a:p>
          <a:p>
            <a:pPr eaLnBrk="1" hangingPunct="1"/>
            <a:r>
              <a:rPr lang="de-DE" altLang="de-DE" sz="3500" smtClean="0">
                <a:solidFill>
                  <a:srgbClr val="4D4D4D"/>
                </a:solidFill>
              </a:rPr>
              <a:t> </a:t>
            </a:r>
            <a:r>
              <a:rPr lang="de-DE" altLang="de-DE" sz="2800" b="1" smtClean="0">
                <a:solidFill>
                  <a:srgbClr val="E03500"/>
                </a:solidFill>
              </a:rPr>
              <a:t>nicht gefordert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A9438-2D23-43C4-9BB1-3004923E97C3}" type="slidenum">
              <a:rPr lang="de-DE" altLang="de-DE"/>
              <a:pPr>
                <a:defRPr/>
              </a:pPr>
              <a:t>82</a:t>
            </a:fld>
            <a:endParaRPr lang="de-DE" altLang="de-DE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FF3300"/>
                </a:solidFill>
              </a:rPr>
              <a:t>Ausbildung Klasse T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472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u="sng" smtClean="0">
                <a:solidFill>
                  <a:srgbClr val="4D4D4D"/>
                </a:solidFill>
              </a:rPr>
              <a:t>Theoretische Ausbildung:</a:t>
            </a:r>
          </a:p>
          <a:p>
            <a:pPr eaLnBrk="1" hangingPunct="1"/>
            <a:r>
              <a:rPr lang="de-DE" altLang="de-DE" sz="2800" smtClean="0">
                <a:solidFill>
                  <a:srgbClr val="4D4D4D"/>
                </a:solidFill>
              </a:rPr>
              <a:t>12 x 90 Min Grundausbildung</a:t>
            </a:r>
          </a:p>
          <a:p>
            <a:pPr eaLnBrk="1" hangingPunct="1"/>
            <a:r>
              <a:rPr lang="de-DE" altLang="de-DE" sz="2800" smtClean="0">
                <a:solidFill>
                  <a:srgbClr val="4D4D4D"/>
                </a:solidFill>
              </a:rPr>
              <a:t> 6 x 90 Min  Zusatzausbildung</a:t>
            </a:r>
          </a:p>
          <a:p>
            <a:pPr eaLnBrk="1" hangingPunct="1"/>
            <a:endParaRPr lang="de-DE" altLang="de-DE" sz="280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u="sng" smtClean="0">
                <a:solidFill>
                  <a:srgbClr val="4D4D4D"/>
                </a:solidFill>
              </a:rPr>
              <a:t>Praktische Ausbildung</a:t>
            </a:r>
            <a:r>
              <a:rPr lang="de-DE" altLang="de-DE" sz="3200" u="sng" smtClean="0">
                <a:solidFill>
                  <a:srgbClr val="4D4D4D"/>
                </a:solidFill>
              </a:rPr>
              <a:t>:</a:t>
            </a:r>
          </a:p>
          <a:p>
            <a:pPr eaLnBrk="1" hangingPunct="1"/>
            <a:r>
              <a:rPr lang="de-DE" altLang="de-DE" sz="2800" smtClean="0">
                <a:solidFill>
                  <a:srgbClr val="4D4D4D"/>
                </a:solidFill>
              </a:rPr>
              <a:t> </a:t>
            </a:r>
            <a:r>
              <a:rPr lang="de-DE" altLang="de-DE" sz="2800" smtClean="0">
                <a:solidFill>
                  <a:srgbClr val="E03500"/>
                </a:solidFill>
              </a:rPr>
              <a:t>keine </a:t>
            </a:r>
            <a:r>
              <a:rPr lang="de-DE" altLang="de-DE" sz="2800" smtClean="0">
                <a:solidFill>
                  <a:srgbClr val="4D4D4D"/>
                </a:solidFill>
              </a:rPr>
              <a:t> Mindeststunden gefordert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800" smtClean="0">
              <a:solidFill>
                <a:srgbClr val="4D4D4D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u="sng" smtClean="0">
                <a:solidFill>
                  <a:srgbClr val="4D4D4D"/>
                </a:solidFill>
              </a:rPr>
              <a:t>Fahrprüfung:</a:t>
            </a:r>
            <a:r>
              <a:rPr lang="de-DE" altLang="de-DE" sz="2800" b="1" smtClean="0">
                <a:solidFill>
                  <a:srgbClr val="4D4D4D"/>
                </a:solidFill>
              </a:rPr>
              <a:t>  </a:t>
            </a:r>
          </a:p>
          <a:p>
            <a:pPr eaLnBrk="1" hangingPunct="1"/>
            <a:r>
              <a:rPr lang="de-DE" altLang="de-DE" sz="2800" smtClean="0">
                <a:solidFill>
                  <a:srgbClr val="4D4D4D"/>
                </a:solidFill>
              </a:rPr>
              <a:t>60 Minuten</a:t>
            </a:r>
          </a:p>
          <a:p>
            <a:pPr eaLnBrk="1" hangingPunct="1"/>
            <a:endParaRPr lang="de-DE" altLang="de-DE" sz="280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 </a:t>
            </a:r>
            <a:r>
              <a:rPr lang="de-DE" altLang="de-DE" b="1" smtClean="0">
                <a:solidFill>
                  <a:srgbClr val="C00000"/>
                </a:solidFill>
              </a:rPr>
              <a:t>Ü 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F7809C-6F32-4349-A300-77D59D06348B}" type="slidenum">
              <a:rPr lang="de-DE" altLang="de-DE"/>
              <a:pPr>
                <a:defRPr/>
              </a:pPr>
              <a:t>83</a:t>
            </a:fld>
            <a:endParaRPr lang="de-DE" altLang="de-DE"/>
          </a:p>
        </p:txBody>
      </p:sp>
      <p:pic>
        <p:nvPicPr>
          <p:cNvPr id="9011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80375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09BA5-4942-47E7-A3A0-D4EE291131F3}" type="slidenum">
              <a:rPr lang="de-DE" altLang="de-DE"/>
              <a:pPr>
                <a:defRPr/>
              </a:pPr>
              <a:t>84</a:t>
            </a:fld>
            <a:endParaRPr lang="de-DE" altLang="de-DE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 </a:t>
            </a:r>
            <a:r>
              <a:rPr lang="de-DE" altLang="de-DE" b="1" smtClean="0">
                <a:solidFill>
                  <a:srgbClr val="C00000"/>
                </a:solidFill>
              </a:rPr>
              <a:t>Ü 2</a:t>
            </a:r>
          </a:p>
        </p:txBody>
      </p:sp>
      <p:pic>
        <p:nvPicPr>
          <p:cNvPr id="91140" name="Picture 3" descr="Scan0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13593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C00000"/>
                </a:solidFill>
              </a:rPr>
              <a:t>Ü 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AE686-6C27-430A-A394-D8F50913A3F4}" type="slidenum">
              <a:rPr lang="de-DE" altLang="de-DE"/>
              <a:pPr>
                <a:defRPr/>
              </a:pPr>
              <a:t>85</a:t>
            </a:fld>
            <a:endParaRPr lang="de-DE" altLang="de-DE"/>
          </a:p>
        </p:txBody>
      </p:sp>
      <p:pic>
        <p:nvPicPr>
          <p:cNvPr id="9216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908050"/>
            <a:ext cx="86137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ABF3A-04F4-4463-9DC0-1235ACC6CDDA}" type="slidenum">
              <a:rPr lang="de-DE" altLang="de-DE"/>
              <a:pPr>
                <a:defRPr/>
              </a:pPr>
              <a:t>86</a:t>
            </a:fld>
            <a:endParaRPr lang="de-DE" altLang="de-DE" dirty="0"/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611188" y="836613"/>
            <a:ext cx="8064500" cy="579437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3200" b="1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3276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4700" b="1" smtClean="0">
                <a:solidFill>
                  <a:srgbClr val="E03500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4700" b="1" smtClean="0">
                <a:solidFill>
                  <a:srgbClr val="E03500"/>
                </a:solidFill>
              </a:rPr>
              <a:t>      Kontaktdaten 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4700" b="1" smtClean="0">
              <a:solidFill>
                <a:srgbClr val="E035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180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1600" b="1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5F5F5F"/>
                </a:solidFill>
              </a:rPr>
              <a:t>Höfer Robert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5F5F5F"/>
                </a:solidFill>
              </a:rPr>
              <a:t>Technischer Aufsichtsbeamter der SVLFG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5F5F5F"/>
                </a:solidFill>
              </a:rPr>
              <a:t>Tel. 0160/5864884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2400" b="1" smtClean="0">
                <a:solidFill>
                  <a:srgbClr val="5F5F5F"/>
                </a:solidFill>
              </a:rPr>
              <a:t>robert.hoefer@ svlfg.de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2400" b="1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D1C35-D28D-49DA-A6F6-5DFCE3B60512}" type="slidenum">
              <a:rPr lang="de-DE" altLang="de-DE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E03500"/>
                </a:solidFill>
              </a:rPr>
              <a:t>Öffentliche Straße …….??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5451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Noch   nicht </a:t>
            </a:r>
            <a:r>
              <a:rPr lang="de-DE" altLang="de-DE" sz="3600" b="1" dirty="0" smtClean="0">
                <a:solidFill>
                  <a:srgbClr val="FF0000"/>
                </a:solidFill>
              </a:rPr>
              <a:t>eindeutig geklärt !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36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bleiben Risiken,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hinsichtlich der </a:t>
            </a:r>
            <a:r>
              <a:rPr lang="de-DE" altLang="de-DE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Haftpflichtversicherung</a:t>
            </a:r>
            <a:r>
              <a:rPr lang="de-DE" alt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und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Strafverfolgung durch Polizei </a:t>
            </a:r>
            <a:r>
              <a:rPr lang="de-DE" alt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 ….!!</a:t>
            </a:r>
            <a:endParaRPr lang="de-DE" alt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KQ 2011-06 TOP 07 Anlage Master_2011">
  <a:themeElements>
    <a:clrScheme name="FKQ 2011-06 TOP 07 Anlage Master_2011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FKQ 2011-06 TOP 07 Anlage Master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KQ 2011-06 TOP 07 Anlage Master_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KQ 2011-06 TOP 07 Anlage Master_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KQ 2011-06 TOP 07 Anlage Master_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KQ 2011-06 TOP 07 Anlage Master_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KQ 2011-06 TOP 07 Anlage Master_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KQ 2011-06 TOP 07 Anlage Master_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Q 2011-06 TOP 07 Anlage Master_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Q 2011-06 TOP 07 Anlage Master_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3001</Words>
  <Application>Microsoft Office PowerPoint</Application>
  <PresentationFormat>Bildschirmpräsentation (4:3)</PresentationFormat>
  <Paragraphs>835</Paragraphs>
  <Slides>86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86</vt:i4>
      </vt:variant>
    </vt:vector>
  </HeadingPairs>
  <TitlesOfParts>
    <vt:vector size="92" baseType="lpstr">
      <vt:lpstr>Arial</vt:lpstr>
      <vt:lpstr>Arial Black</vt:lpstr>
      <vt:lpstr>Tahoma</vt:lpstr>
      <vt:lpstr>Times New Roman</vt:lpstr>
      <vt:lpstr>Wingdings</vt:lpstr>
      <vt:lpstr>FKQ 2011-06 TOP 07 Anlage Master_2011</vt:lpstr>
      <vt:lpstr>PowerPoint-Präsentation</vt:lpstr>
      <vt:lpstr>PowerPoint-Präsentation</vt:lpstr>
      <vt:lpstr>PowerPoint-Präsentation</vt:lpstr>
      <vt:lpstr>PowerPoint-Präsentation</vt:lpstr>
      <vt:lpstr>„öffentliche Straße“</vt:lpstr>
      <vt:lpstr>Öffentliche Straße …..??</vt:lpstr>
      <vt:lpstr>Fahren ohne FE auf dem Betriebsgelände …….</vt:lpstr>
      <vt:lpstr>Öffentliche Straße …….??</vt:lpstr>
      <vt:lpstr>Öffentliche Straße …….??</vt:lpstr>
      <vt:lpstr> relevante FE- Klassen für Land – und Forstwirtschaft </vt:lpstr>
      <vt:lpstr>Klasse L gilt ......</vt:lpstr>
      <vt:lpstr>Auswirkung von  Geschwindigkeitsüberschreitungen </vt:lpstr>
      <vt:lpstr>§ 21 STVG</vt:lpstr>
      <vt:lpstr>Auswirkung von  Geschwindigkeitsüberschreitungen </vt:lpstr>
      <vt:lpstr>Aufprallgeschwindigkeit </vt:lpstr>
      <vt:lpstr>Klasse T  von 16 bis 18 Jahren gilt ....!</vt:lpstr>
      <vt:lpstr>Vorteile „40 km/h Schlepper“ !</vt:lpstr>
      <vt:lpstr> Klasse T  ab 18 Jahren gilt ....!</vt:lpstr>
      <vt:lpstr>mit  Klasse L und T dürfen......</vt:lpstr>
      <vt:lpstr>PowerPoint-Präsentation</vt:lpstr>
      <vt:lpstr>PowerPoint-Präsentation</vt:lpstr>
      <vt:lpstr>PowerPoint-Präsentation</vt:lpstr>
      <vt:lpstr> Besonderheiten bei  Klasse L und T ...</vt:lpstr>
      <vt:lpstr>Schleppereinsatz beim Karnevalsumzug  </vt:lpstr>
      <vt:lpstr>Besonderheiten zu Klasse L und T ...</vt:lpstr>
      <vt:lpstr>Besonderheiten zu Klasse L und T ...</vt:lpstr>
      <vt:lpstr>Besonderheiten bei Klasse L und T ...</vt:lpstr>
      <vt:lpstr>Besonderheiten zu Klasse L und T ...</vt:lpstr>
      <vt:lpstr>Besonderheiten bei  Klasse L und T ...</vt:lpstr>
      <vt:lpstr>Besonderheiten bei  Klasse L und T ...</vt:lpstr>
      <vt:lpstr>Besonderheiten bei  Klasse L und T ...</vt:lpstr>
      <vt:lpstr>Besonderheiten bei  Klasse L und T ...</vt:lpstr>
      <vt:lpstr>Besonderheiten bei Klasse L und T ...</vt:lpstr>
      <vt:lpstr>Besonderheiten bei Klasse L und T ...</vt:lpstr>
      <vt:lpstr>Besonderheiten bei Klasse L und T ...</vt:lpstr>
      <vt:lpstr>Besonderheiten bei Klasse L und T ...</vt:lpstr>
      <vt:lpstr>Besonderheit bei  Klasse L und T ...</vt:lpstr>
      <vt:lpstr>Besonderheit bei  Klasse L und T ...</vt:lpstr>
      <vt:lpstr>Besonderheiten bei Klasse L und T ...</vt:lpstr>
      <vt:lpstr>Besonderheiten zu Klasse L und T ...</vt:lpstr>
      <vt:lpstr>Besonderheiten bei Klasse L und T ...</vt:lpstr>
      <vt:lpstr>Besonderheiten bei  Klasse L und T ...</vt:lpstr>
      <vt:lpstr>Besonderheit bei  Klasse L und T ...</vt:lpstr>
      <vt:lpstr>Besonderheit bei  Klasse L und T ...</vt:lpstr>
      <vt:lpstr>Besonderheit bei  Klasse L und T ...</vt:lpstr>
      <vt:lpstr>Besonderheit bei  Klasse L und T ...</vt:lpstr>
      <vt:lpstr>Klasse T und gewerblich eingestufte Biomasse !!</vt:lpstr>
      <vt:lpstr>Schlepper, bbH 40 - 60 Km/h !</vt:lpstr>
      <vt:lpstr>Schlepper, bbH 40 Km/h !</vt:lpstr>
      <vt:lpstr>Schlepper, bbH 50 - 60 Km/h !</vt:lpstr>
      <vt:lpstr>Schlepper, bbH 40 Km/h !</vt:lpstr>
      <vt:lpstr>Schlepper, bbH 50 - 60 Km/h !</vt:lpstr>
      <vt:lpstr>FE- Klasse „B“ berechtigt zum führen von…</vt:lpstr>
      <vt:lpstr>FE- Klasse „B“ : Besonderheit  ab 19.01.2013</vt:lpstr>
      <vt:lpstr>FE- Klasse   „B 96“ berechtigt zum führen von…</vt:lpstr>
      <vt:lpstr>FE- Klasse „BE“ berechtigt zum führen von…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Anmerkungen zu Klasse C/CE</vt:lpstr>
      <vt:lpstr>Anmerkungen zu Klasse C, CE .... !!</vt:lpstr>
      <vt:lpstr>Wann ist BKF- Weiterbildung erforderlich ??</vt:lpstr>
      <vt:lpstr>Berufskraftfahrerweiterbildung !</vt:lpstr>
      <vt:lpstr>Berufskraftfahrerweiterbildung !</vt:lpstr>
      <vt:lpstr>Berufskraftfahrerweiterbildung  notwendig…</vt:lpstr>
      <vt:lpstr>Ansprechpartner  bei Fragen „BKF“</vt:lpstr>
      <vt:lpstr>Bedenken Sie  stets !!</vt:lpstr>
      <vt:lpstr>§ 21 STVG</vt:lpstr>
      <vt:lpstr>FE  Klasse C bzw. CE  erforderlich für …..</vt:lpstr>
      <vt:lpstr>FE Klasse L oder T erforderlich für …. </vt:lpstr>
      <vt:lpstr> FE  Klasse T  erforderlich  für…. </vt:lpstr>
      <vt:lpstr>  FE  Klasse C  erforderlich  für….</vt:lpstr>
      <vt:lpstr>  FE  Klasse L oder T  erforderlich für….</vt:lpstr>
      <vt:lpstr> Fahrerlaubnis Klasse T  erforderlich für….</vt:lpstr>
      <vt:lpstr>  FE  Klasse L oder T   erforderlich   für…</vt:lpstr>
      <vt:lpstr>FE Klasse C, mit Anhänger Klasse CE  erforderlich für</vt:lpstr>
      <vt:lpstr>FE Klasse T u. Vollendung 18. Lj. Erforderlich für…..</vt:lpstr>
      <vt:lpstr>PowerPoint-Präsentation</vt:lpstr>
      <vt:lpstr>Ausbildung Klasse L</vt:lpstr>
      <vt:lpstr>Ausbildung Klasse T</vt:lpstr>
      <vt:lpstr> Ü 1</vt:lpstr>
      <vt:lpstr> Ü 2</vt:lpstr>
      <vt:lpstr>Ü 3</vt:lpstr>
      <vt:lpstr>PowerPoint-Präsentation</vt:lpstr>
    </vt:vector>
  </TitlesOfParts>
  <Company>LSV Oberbayern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Paal, Klaus</dc:creator>
  <cp:lastModifiedBy>Höfer, Robert</cp:lastModifiedBy>
  <cp:revision>612</cp:revision>
  <cp:lastPrinted>2017-05-31T08:08:03Z</cp:lastPrinted>
  <dcterms:created xsi:type="dcterms:W3CDTF">2003-04-14T07:46:02Z</dcterms:created>
  <dcterms:modified xsi:type="dcterms:W3CDTF">2022-06-22T07:40:15Z</dcterms:modified>
</cp:coreProperties>
</file>