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30" r:id="rId2"/>
    <p:sldId id="383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6" r:id="rId24"/>
    <p:sldId id="408" r:id="rId25"/>
    <p:sldId id="405" r:id="rId26"/>
    <p:sldId id="409" r:id="rId27"/>
    <p:sldId id="410" r:id="rId28"/>
    <p:sldId id="411" r:id="rId29"/>
    <p:sldId id="417" r:id="rId30"/>
    <p:sldId id="418" r:id="rId31"/>
    <p:sldId id="419" r:id="rId32"/>
    <p:sldId id="420" r:id="rId33"/>
    <p:sldId id="423" r:id="rId34"/>
    <p:sldId id="413" r:id="rId35"/>
    <p:sldId id="414" r:id="rId36"/>
    <p:sldId id="416" r:id="rId37"/>
    <p:sldId id="421" r:id="rId38"/>
    <p:sldId id="422" r:id="rId3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32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77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4" tIns="47767" rIns="95534" bIns="47767" numCol="1" anchor="t" anchorCtr="0" compatLnSpc="1">
            <a:prstTxWarp prst="textNoShape">
              <a:avLst/>
            </a:prstTxWarp>
          </a:bodyPr>
          <a:lstStyle>
            <a:lvl1pPr defTabSz="955929">
              <a:defRPr sz="1300">
                <a:latin typeface="Arial Unicode MS" panose="020B0604020202020204" pitchFamily="34" charset="-128"/>
              </a:defRPr>
            </a:lvl1pPr>
          </a:lstStyle>
          <a:p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9" y="1"/>
            <a:ext cx="2945977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4" tIns="47767" rIns="95534" bIns="47767" numCol="1" anchor="t" anchorCtr="0" compatLnSpc="1">
            <a:prstTxWarp prst="textNoShape">
              <a:avLst/>
            </a:prstTxWarp>
          </a:bodyPr>
          <a:lstStyle>
            <a:lvl1pPr algn="r" defTabSz="955929">
              <a:defRPr sz="1300">
                <a:latin typeface="Arial Unicode MS" panose="020B0604020202020204" pitchFamily="34" charset="-128"/>
              </a:defRPr>
            </a:lvl1pPr>
          </a:lstStyle>
          <a:p>
            <a:endParaRPr lang="de-DE" alt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6"/>
            <a:ext cx="2945977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4" tIns="47767" rIns="95534" bIns="47767" numCol="1" anchor="b" anchorCtr="0" compatLnSpc="1">
            <a:prstTxWarp prst="textNoShape">
              <a:avLst/>
            </a:prstTxWarp>
          </a:bodyPr>
          <a:lstStyle>
            <a:lvl1pPr defTabSz="955929">
              <a:defRPr sz="1300">
                <a:latin typeface="Arial Unicode MS" panose="020B0604020202020204" pitchFamily="34" charset="-128"/>
              </a:defRPr>
            </a:lvl1pPr>
          </a:lstStyle>
          <a:p>
            <a:endParaRPr lang="de-DE" alt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9" y="9430226"/>
            <a:ext cx="2945977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34" tIns="47767" rIns="95534" bIns="47767" numCol="1" anchor="b" anchorCtr="0" compatLnSpc="1">
            <a:prstTxWarp prst="textNoShape">
              <a:avLst/>
            </a:prstTxWarp>
          </a:bodyPr>
          <a:lstStyle>
            <a:lvl1pPr algn="r" defTabSz="955929">
              <a:defRPr sz="1300">
                <a:latin typeface="Arial Unicode MS" panose="020B0604020202020204" pitchFamily="34" charset="-128"/>
              </a:defRPr>
            </a:lvl1pPr>
          </a:lstStyle>
          <a:p>
            <a:fld id="{E2414B36-9688-4396-A0BB-7943068DF8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2810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2799" cy="4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21" tIns="31910" rIns="63821" bIns="31910" numCol="1" anchor="t" anchorCtr="0" compatLnSpc="1">
            <a:prstTxWarp prst="textNoShape">
              <a:avLst/>
            </a:prstTxWarp>
          </a:bodyPr>
          <a:lstStyle>
            <a:lvl1pPr defTabSz="638880">
              <a:defRPr sz="800">
                <a:latin typeface="Arial Unicode MS" panose="020B0604020202020204" pitchFamily="34" charset="-128"/>
              </a:defRPr>
            </a:lvl1pPr>
          </a:lstStyle>
          <a:p>
            <a:endParaRPr lang="de-DE" alt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7397" y="1"/>
            <a:ext cx="2941210" cy="4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21" tIns="31910" rIns="63821" bIns="31910" numCol="1" anchor="t" anchorCtr="0" compatLnSpc="1">
            <a:prstTxWarp prst="textNoShape">
              <a:avLst/>
            </a:prstTxWarp>
          </a:bodyPr>
          <a:lstStyle>
            <a:lvl1pPr algn="r" defTabSz="638880">
              <a:defRPr sz="800">
                <a:latin typeface="Arial Unicode MS" panose="020B0604020202020204" pitchFamily="34" charset="-128"/>
              </a:defRPr>
            </a:lvl1pPr>
          </a:lstStyle>
          <a:p>
            <a:endParaRPr lang="de-DE" altLang="de-D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50888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010" y="4721498"/>
            <a:ext cx="4994178" cy="4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21" tIns="31910" rIns="63821" bIns="319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592"/>
            <a:ext cx="2942799" cy="4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21" tIns="31910" rIns="63821" bIns="31910" numCol="1" anchor="b" anchorCtr="0" compatLnSpc="1">
            <a:prstTxWarp prst="textNoShape">
              <a:avLst/>
            </a:prstTxWarp>
          </a:bodyPr>
          <a:lstStyle>
            <a:lvl1pPr defTabSz="638880">
              <a:defRPr sz="800">
                <a:latin typeface="Arial Unicode MS" panose="020B0604020202020204" pitchFamily="34" charset="-128"/>
              </a:defRPr>
            </a:lvl1pPr>
          </a:lstStyle>
          <a:p>
            <a:endParaRPr lang="de-DE" alt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7397" y="9444592"/>
            <a:ext cx="2941210" cy="4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3821" tIns="31910" rIns="63821" bIns="31910" numCol="1" anchor="b" anchorCtr="0" compatLnSpc="1">
            <a:prstTxWarp prst="textNoShape">
              <a:avLst/>
            </a:prstTxWarp>
          </a:bodyPr>
          <a:lstStyle>
            <a:lvl1pPr algn="r" defTabSz="638880">
              <a:defRPr sz="800">
                <a:latin typeface="Arial Unicode MS" panose="020B0604020202020204" pitchFamily="34" charset="-128"/>
              </a:defRPr>
            </a:lvl1pPr>
          </a:lstStyle>
          <a:p>
            <a:fld id="{DFD45CD9-2238-4F57-83D9-E1F2EE2EF2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152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66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6947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836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406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445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990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400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478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3582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7690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982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7085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7092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3702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029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5279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6550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7763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4217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9646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8417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05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2697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5748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9304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8305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9754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50088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057190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938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1532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20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498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989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52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35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99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798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7AAB-8233-447B-81FA-DFCA59A174C2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1F54A-45E4-43D0-8769-C897670266C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088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F859-D466-4D58-9192-CA0D3082C243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9BC2E-DE65-4A76-B20D-CD69ADCE56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33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86513" y="0"/>
            <a:ext cx="2128837" cy="61769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234113" cy="617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6B45-9505-46F0-B40E-41695422A948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5E1F5-74DC-4B84-B71E-9C27C1E180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095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451E-90FE-45F6-9200-BE2A58B10497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89B011-9A8B-412A-8BCF-11A52DEE326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444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F112-C9EC-4846-A1EF-8863A9B73425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B879C-347E-4642-AB47-F1CD289F337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926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3E05-D9E9-42C4-8707-DFF06D5FB7EC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838AB-FD78-4A30-850C-3D1412B00A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340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36CB-2FE7-4A1E-B95C-308630C32BA2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D56D8-DB64-45D7-ACA0-FE1CCF0BA1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296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74F5-496A-4356-BD46-2CB05DD080CC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EE16B-BE30-4573-AB74-9FB57EA056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13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BBEA-74DB-480D-8E1F-F76B41F76698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3A0D0-8DB4-4894-AF61-4A53FC813D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2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12F7-64C2-48C3-9EEC-176FB145E993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22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45BF-C86F-4828-BDE0-19AADBAB9678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3574-EBF4-4073-81F8-7F8214F018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25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C1B6B-357C-4044-96EB-BF9F8A63A968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527FB-BC9A-454A-AE2E-900ABB1580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312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7A893F6-2A34-44E1-81AF-65CA133A5E59}" type="datetimeFigureOut">
              <a:rPr lang="de-DE"/>
              <a:pPr>
                <a:defRPr/>
              </a:pPr>
              <a:t>18.06.2022</a:t>
            </a:fld>
            <a:endParaRPr lang="de-DE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109B357-A225-491B-A4BE-0CA34BBC69E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572000" y="1196975"/>
            <a:ext cx="20875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1802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Z5S4:Z16S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Z18S4:Z25S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Z31S4:Z43S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Z46S4:Z60S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Z68S3:Z81S1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Z89S4:Z100S1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Z110S4:Z127S13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LA-FS-002\Daten$\Lehrgangsunterlagen_spezifisch\ASM\ASM%202014_16\Unterrichtsmaterial\Arbeitswirtschaft%20II\Bsp%20zur%20Arbeitswirtschaft.xls!Tabelle1!%5bBsp%20zur%20Arbeitswirtschaft.xls%5dTabelle1%20Diagramm%201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628650" y="1929384"/>
            <a:ext cx="7886700" cy="42519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900" b="1" u="sng">
                <a:latin typeface="+mn-lt"/>
                <a:cs typeface="+mn-cs"/>
              </a:rPr>
              <a:t>Arbeitswirtschaft I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1900" b="1" u="sng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1900" b="1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1900" b="1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900" b="1">
                <a:latin typeface="+mn-lt"/>
                <a:cs typeface="+mn-cs"/>
              </a:rPr>
              <a:t>Definition wichtiger Begriffe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1900" b="1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900" b="1">
                <a:latin typeface="+mn-lt"/>
                <a:cs typeface="+mn-cs"/>
              </a:rPr>
              <a:t>Arbeitszeitbedarf eines Arbeitsgangs</a:t>
            </a: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de-DE" sz="1900" b="1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900" b="1">
                <a:latin typeface="+mn-lt"/>
                <a:cs typeface="+mn-cs"/>
              </a:rPr>
              <a:t>Arbeitsvoranschlag und Arbeitsaufriss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Wie lange dauert es 1 ha zu pflügen?</a:t>
            </a:r>
          </a:p>
          <a:p>
            <a:pPr lvl="1"/>
            <a:r>
              <a:rPr lang="de-DE" altLang="de-DE" dirty="0"/>
              <a:t>5-schar Pflug</a:t>
            </a:r>
          </a:p>
          <a:p>
            <a:pPr lvl="1"/>
            <a:r>
              <a:rPr lang="de-DE" altLang="de-DE" dirty="0"/>
              <a:t>Schlepper 	160 kW</a:t>
            </a:r>
          </a:p>
          <a:p>
            <a:pPr lvl="1"/>
            <a:r>
              <a:rPr lang="de-DE" altLang="de-DE" dirty="0"/>
              <a:t>Feldzuschnitt 	1:4</a:t>
            </a:r>
          </a:p>
          <a:p>
            <a:pPr lvl="1"/>
            <a:r>
              <a:rPr lang="de-DE" altLang="de-DE" dirty="0"/>
              <a:t>Feldgröße	5 ha</a:t>
            </a:r>
          </a:p>
          <a:p>
            <a:endParaRPr lang="de-DE" altLang="de-DE" dirty="0"/>
          </a:p>
          <a:p>
            <a:r>
              <a:rPr lang="de-DE" altLang="de-DE" dirty="0"/>
              <a:t>___________	</a:t>
            </a:r>
            <a:r>
              <a:rPr lang="de-DE" altLang="de-DE" dirty="0" err="1"/>
              <a:t>Akh</a:t>
            </a:r>
            <a:r>
              <a:rPr lang="de-DE" altLang="de-DE" dirty="0"/>
              <a:t>/ha ?</a:t>
            </a:r>
          </a:p>
          <a:p>
            <a:pPr>
              <a:buFontTx/>
              <a:buNone/>
            </a:pPr>
            <a:endParaRPr lang="de-DE" alt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484313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Überschlägige Methode:</a:t>
            </a:r>
          </a:p>
          <a:p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					</a:t>
            </a:r>
          </a:p>
          <a:p>
            <a:pPr>
              <a:buFontTx/>
              <a:buNone/>
            </a:pPr>
            <a:r>
              <a:rPr lang="de-DE" altLang="de-DE" dirty="0"/>
              <a:t>	Flächenleistung 	=	</a:t>
            </a:r>
          </a:p>
          <a:p>
            <a:pPr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endParaRPr lang="de-DE" altLang="de-DE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cs typeface="Arial" panose="020B0604020202020204" pitchFamily="34" charset="0"/>
              </a:rPr>
              <a:t>				=      </a:t>
            </a:r>
            <a:r>
              <a:rPr lang="de-DE" altLang="de-DE" u="sng" dirty="0">
                <a:cs typeface="Arial" panose="020B0604020202020204" pitchFamily="34" charset="0"/>
              </a:rPr>
              <a:t>0,81 ha/h   </a:t>
            </a:r>
            <a:r>
              <a:rPr lang="de-DE" altLang="de-DE" u="sng" dirty="0">
                <a:cs typeface="Arial" panose="020B0604020202020204" pitchFamily="34" charset="0"/>
                <a:sym typeface="Wingdings" panose="05000000000000000000" pitchFamily="2" charset="2"/>
              </a:rPr>
              <a:t>	bzw. 1,23 </a:t>
            </a:r>
            <a:r>
              <a:rPr lang="de-DE" altLang="de-DE" u="sng" dirty="0" err="1">
                <a:cs typeface="Arial" panose="020B0604020202020204" pitchFamily="34" charset="0"/>
                <a:sym typeface="Wingdings" panose="05000000000000000000" pitchFamily="2" charset="2"/>
              </a:rPr>
              <a:t>Akh</a:t>
            </a:r>
            <a:r>
              <a:rPr lang="de-DE" altLang="de-DE" u="sng" dirty="0">
                <a:cs typeface="Arial" panose="020B0604020202020204" pitchFamily="34" charset="0"/>
                <a:sym typeface="Wingdings" panose="05000000000000000000" pitchFamily="2" charset="2"/>
              </a:rPr>
              <a:t>/ha</a:t>
            </a:r>
            <a:endParaRPr lang="de-DE" altLang="de-DE" u="sng" dirty="0">
              <a:cs typeface="Arial" panose="020B0604020202020204" pitchFamily="34" charset="0"/>
            </a:endParaRP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3779838" y="2495550"/>
            <a:ext cx="4826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/>
              <a:t>ABB[m] • v[km/h] • 1.000 • 0,66 </a:t>
            </a:r>
          </a:p>
          <a:p>
            <a:pPr>
              <a:spcBef>
                <a:spcPct val="50000"/>
              </a:spcBef>
            </a:pPr>
            <a:r>
              <a:rPr lang="de-DE" altLang="de-DE" sz="2400"/>
              <a:t>		10.000</a:t>
            </a:r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3779838" y="2997200"/>
            <a:ext cx="4321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3779838" y="3573463"/>
            <a:ext cx="4826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 dirty="0"/>
              <a:t>1,75 m • 7 km/h • 1.000 • 0,66 </a:t>
            </a:r>
          </a:p>
          <a:p>
            <a:pPr>
              <a:spcBef>
                <a:spcPct val="50000"/>
              </a:spcBef>
            </a:pPr>
            <a:r>
              <a:rPr lang="de-DE" altLang="de-DE" sz="2400" dirty="0"/>
              <a:t>		10.000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3851275" y="4076700"/>
            <a:ext cx="4321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4" name="AutoShape 12"/>
          <p:cNvSpPr>
            <a:spLocks noChangeArrowheads="1"/>
          </p:cNvSpPr>
          <p:nvPr/>
        </p:nvSpPr>
        <p:spPr bwMode="auto">
          <a:xfrm>
            <a:off x="34925" y="5734050"/>
            <a:ext cx="720725" cy="503238"/>
          </a:xfrm>
          <a:prstGeom prst="rightArrow">
            <a:avLst>
              <a:gd name="adj1" fmla="val 50000"/>
              <a:gd name="adj2" fmla="val 35804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795338" y="5629275"/>
            <a:ext cx="8137525" cy="7207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/>
              <a:t>Etwa 2/3 der Zeit „in der Furche“, restl. Zeit zum Wenden, Kontrolle…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628775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Nach KTBL Feldarbeitsrechner</a:t>
            </a:r>
          </a:p>
          <a:p>
            <a:pPr>
              <a:buFontTx/>
              <a:buNone/>
            </a:pPr>
            <a:r>
              <a:rPr lang="de-DE" altLang="de-DE"/>
              <a:t>	</a:t>
            </a:r>
            <a:r>
              <a:rPr lang="de-DE" altLang="de-DE" sz="1400"/>
              <a:t>Link Feldarbeitsrechner: </a:t>
            </a:r>
          </a:p>
          <a:p>
            <a:pPr>
              <a:buFontTx/>
              <a:buNone/>
            </a:pPr>
            <a:r>
              <a:rPr lang="de-DE" altLang="de-DE" sz="1400"/>
              <a:t>	http://daten.ktbl.de/feldarbeit/home.html;jsessionid=33A07C86879D0D6A9B5301FA490B33E0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 u="sng"/>
              <a:t>0,83 ha/h	</a:t>
            </a:r>
            <a:r>
              <a:rPr lang="de-DE" altLang="de-DE" u="sng">
                <a:sym typeface="Wingdings" panose="05000000000000000000" pitchFamily="2" charset="2"/>
              </a:rPr>
              <a:t> bzw. 1,20 Akh/ha</a:t>
            </a:r>
            <a:endParaRPr lang="de-DE" altLang="de-DE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graphicFrame>
        <p:nvGraphicFramePr>
          <p:cNvPr id="194687" name="Object 1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18431"/>
              </p:ext>
            </p:extLst>
          </p:nvPr>
        </p:nvGraphicFramePr>
        <p:xfrm>
          <a:off x="1331913" y="1700213"/>
          <a:ext cx="6700837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3390756" imgH="1790629" progId="Excel.Sheet.8">
                  <p:link updateAutomatic="1"/>
                </p:oleObj>
              </mc:Choice>
              <mc:Fallback>
                <p:oleObj name="Arbeitsblatt" r:id="rId3" imgW="3390756" imgH="1790629" progId="Excel.Sheet.8">
                  <p:link updateAutomatic="1"/>
                  <p:pic>
                    <p:nvPicPr>
                      <p:cNvPr id="0" name="Object 1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00213"/>
                        <a:ext cx="6700837" cy="353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graphicFrame>
        <p:nvGraphicFramePr>
          <p:cNvPr id="1976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13027"/>
              </p:ext>
            </p:extLst>
          </p:nvPr>
        </p:nvGraphicFramePr>
        <p:xfrm>
          <a:off x="1476375" y="1628775"/>
          <a:ext cx="644048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3390756" imgH="1143085" progId="Excel.Sheet.8">
                  <p:link updateAutomatic="1"/>
                </p:oleObj>
              </mc:Choice>
              <mc:Fallback>
                <p:oleObj name="Arbeitsblatt" r:id="rId3" imgW="3390756" imgH="1143085" progId="Excel.Sheet.8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628775"/>
                        <a:ext cx="644048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468313" y="4076700"/>
            <a:ext cx="82296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Wo bleiben die restlichen 1225 Akh pro Jahr?</a:t>
            </a:r>
          </a:p>
          <a:p>
            <a:pPr lvl="2"/>
            <a:r>
              <a:rPr lang="de-DE" altLang="de-DE"/>
              <a:t>__________________</a:t>
            </a:r>
          </a:p>
          <a:p>
            <a:pPr lvl="2"/>
            <a:r>
              <a:rPr lang="de-DE" altLang="de-DE"/>
              <a:t>__________________</a:t>
            </a:r>
          </a:p>
          <a:p>
            <a:pPr lvl="2"/>
            <a:r>
              <a:rPr lang="de-DE" altLang="de-DE"/>
              <a:t>__________________</a:t>
            </a:r>
          </a:p>
          <a:p>
            <a:pPr lvl="2"/>
            <a:r>
              <a:rPr lang="de-DE" altLang="de-DE"/>
              <a:t>…</a:t>
            </a:r>
            <a:br>
              <a:rPr lang="de-DE" altLang="de-DE"/>
            </a:br>
            <a:endParaRPr lang="de-DE" altLang="de-DE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772816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Der Arbeitszeitbedarf für einen Arbeitsgang ist in verschiedene Komponenten zu Gliedern: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24243" r="7864" b="19058"/>
          <a:stretch>
            <a:fillRect/>
          </a:stretch>
        </p:blipFill>
        <p:spPr bwMode="auto">
          <a:xfrm>
            <a:off x="539750" y="2492375"/>
            <a:ext cx="7993063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44638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u="sng"/>
              <a:t>Hauptzeit:</a:t>
            </a:r>
            <a:r>
              <a:rPr lang="de-DE" altLang="de-DE"/>
              <a:t>	Eigentliche Arbeitserledigung</a:t>
            </a:r>
          </a:p>
          <a:p>
            <a:r>
              <a:rPr lang="de-DE" altLang="de-DE" u="sng"/>
              <a:t>Nebenzeit:</a:t>
            </a:r>
            <a:r>
              <a:rPr lang="de-DE" altLang="de-DE"/>
              <a:t>	Wendezeiten am Feldrand, und 				Versorgungszeiten (z.B. Saatgut auffüllen)</a:t>
            </a:r>
          </a:p>
          <a:p>
            <a:r>
              <a:rPr lang="de-DE" altLang="de-DE" u="sng"/>
              <a:t>Nicht vermeidbare Verlustzeit:</a:t>
            </a:r>
          </a:p>
          <a:p>
            <a:pPr lvl="1">
              <a:buFontTx/>
              <a:buNone/>
            </a:pPr>
            <a:r>
              <a:rPr lang="de-DE" altLang="de-DE"/>
              <a:t>			Reparaturen, Unfälle...</a:t>
            </a:r>
          </a:p>
          <a:p>
            <a:r>
              <a:rPr lang="de-DE" altLang="de-DE" u="sng"/>
              <a:t>Wartezeit (vermeidbare Verlustzeit):</a:t>
            </a:r>
          </a:p>
          <a:p>
            <a:pPr>
              <a:buFontTx/>
              <a:buNone/>
            </a:pPr>
            <a:r>
              <a:rPr lang="de-DE" altLang="de-DE"/>
              <a:t>			Warten auf Zubringer, Wagen, Diesel…</a:t>
            </a:r>
          </a:p>
          <a:p>
            <a:r>
              <a:rPr lang="de-DE" altLang="de-DE" u="sng"/>
              <a:t>Wegezeit:</a:t>
            </a:r>
            <a:r>
              <a:rPr lang="de-DE" altLang="de-DE"/>
              <a:t>	Weg zur Arbeitsstätte oder von Feld zu Feld</a:t>
            </a:r>
          </a:p>
          <a:p>
            <a:r>
              <a:rPr lang="de-DE" altLang="de-DE" u="sng"/>
              <a:t>Rüstzeit am Hof, bzw. am Feld:</a:t>
            </a:r>
          </a:p>
          <a:p>
            <a:pPr>
              <a:buFontTx/>
              <a:buNone/>
            </a:pPr>
            <a:r>
              <a:rPr lang="de-DE" altLang="de-DE"/>
              <a:t>			Anbau und Einstellung der Maschine…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68313" y="1628775"/>
            <a:ext cx="7859712" cy="190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/>
              <a:t>Alle in der vorherigen Aufstellung besprochenen Zeitkomponenten sind </a:t>
            </a:r>
            <a:r>
              <a:rPr lang="de-DE" altLang="de-DE" sz="2000" u="sng"/>
              <a:t>direkt den Produktionsverfahren zurechenbar</a:t>
            </a:r>
          </a:p>
          <a:p>
            <a:endParaRPr lang="de-DE" altLang="de-DE" sz="2000" u="sng"/>
          </a:p>
          <a:p>
            <a:pPr>
              <a:buFontTx/>
              <a:buNone/>
            </a:pPr>
            <a:r>
              <a:rPr lang="de-DE" altLang="de-DE" sz="2000"/>
              <a:t>	</a:t>
            </a:r>
            <a:r>
              <a:rPr lang="de-DE" altLang="de-DE" sz="2000">
                <a:sym typeface="Wingdings" panose="05000000000000000000" pitchFamily="2" charset="2"/>
              </a:rPr>
              <a:t> relevant für die Ermittlung des Arbeitspreises!</a:t>
            </a:r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graphicFrame>
        <p:nvGraphicFramePr>
          <p:cNvPr id="20787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3250"/>
              </p:ext>
            </p:extLst>
          </p:nvPr>
        </p:nvGraphicFramePr>
        <p:xfrm>
          <a:off x="1619250" y="1196975"/>
          <a:ext cx="5903913" cy="323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3390756" imgH="1857418" progId="Excel.Sheet.8">
                  <p:link updateAutomatic="1"/>
                </p:oleObj>
              </mc:Choice>
              <mc:Fallback>
                <p:oleObj name="Arbeitsblatt" r:id="rId3" imgW="3390756" imgH="1857418" progId="Excel.Sheet.8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96975"/>
                        <a:ext cx="5903913" cy="323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519113" y="4581525"/>
            <a:ext cx="82296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Wo bleiben die restlichen 826 Akh pro Jahr?</a:t>
            </a:r>
          </a:p>
          <a:p>
            <a:pPr lvl="2"/>
            <a:r>
              <a:rPr lang="de-DE" altLang="de-DE"/>
              <a:t>__________________</a:t>
            </a:r>
          </a:p>
          <a:p>
            <a:pPr lvl="2"/>
            <a:r>
              <a:rPr lang="de-DE" altLang="de-DE"/>
              <a:t>__________________</a:t>
            </a:r>
          </a:p>
          <a:p>
            <a:pPr lvl="2"/>
            <a:r>
              <a:rPr lang="de-DE" altLang="de-DE"/>
              <a:t>…</a:t>
            </a:r>
            <a:br>
              <a:rPr lang="de-DE" altLang="de-DE"/>
            </a:br>
            <a:endParaRPr lang="de-DE" altLang="de-DE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graphicFrame>
        <p:nvGraphicFramePr>
          <p:cNvPr id="2099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784212"/>
              </p:ext>
            </p:extLst>
          </p:nvPr>
        </p:nvGraphicFramePr>
        <p:xfrm>
          <a:off x="900113" y="1628775"/>
          <a:ext cx="7369175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4914756" imgH="2286171" progId="Excel.Sheet.8">
                  <p:link updateAutomatic="1"/>
                </p:oleObj>
              </mc:Choice>
              <mc:Fallback>
                <p:oleObj name="Arbeitsblatt" r:id="rId3" imgW="4914756" imgH="2286171" progId="Excel.Sheet.8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775"/>
                        <a:ext cx="7369175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Definition wichtiger Begriffe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e-DE" altLang="de-DE" dirty="0"/>
              <a:t>Arbeitskrafteinheit </a:t>
            </a:r>
            <a:r>
              <a:rPr lang="de-DE" altLang="de-DE" dirty="0">
                <a:sym typeface="Wingdings" panose="05000000000000000000" pitchFamily="2" charset="2"/>
              </a:rPr>
              <a:t>  AK</a:t>
            </a:r>
          </a:p>
          <a:p>
            <a:pPr>
              <a:lnSpc>
                <a:spcPct val="90000"/>
              </a:lnSpc>
            </a:pP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Eine voll leistungsfähige Person die ganzjährig Tätig 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Erwachsener (18 bis 65)		=	1,0 AK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Jugendlicher (15 bis 18)		=	0,7 AK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Altenteiler (&gt;65)			=	0,3 AK</a:t>
            </a:r>
          </a:p>
          <a:p>
            <a:pPr>
              <a:lnSpc>
                <a:spcPct val="90000"/>
              </a:lnSpc>
            </a:pP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Arbeitskraftstunde </a:t>
            </a:r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dirty="0" err="1">
                <a:sym typeface="Wingdings" panose="05000000000000000000" pitchFamily="2" charset="2"/>
              </a:rPr>
              <a:t>Akh</a:t>
            </a: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Aufgewendete Arbeitszeit; 1 </a:t>
            </a:r>
            <a:r>
              <a:rPr lang="de-DE" altLang="de-DE" dirty="0" err="1">
                <a:sym typeface="Wingdings" panose="05000000000000000000" pitchFamily="2" charset="2"/>
              </a:rPr>
              <a:t>AKh</a:t>
            </a:r>
            <a:r>
              <a:rPr lang="de-DE" altLang="de-DE" dirty="0">
                <a:sym typeface="Wingdings" panose="05000000000000000000" pitchFamily="2" charset="2"/>
              </a:rPr>
              <a:t> entspricht 60 AK-</a:t>
            </a:r>
            <a:r>
              <a:rPr lang="de-DE" altLang="de-DE" dirty="0" err="1">
                <a:sym typeface="Wingdings" panose="05000000000000000000" pitchFamily="2" charset="2"/>
              </a:rPr>
              <a:t>Minunten</a:t>
            </a:r>
            <a:r>
              <a:rPr lang="de-DE" altLang="de-DE" dirty="0">
                <a:sym typeface="Wingdings" panose="05000000000000000000" pitchFamily="2" charset="2"/>
              </a:rPr>
              <a:t> (=AK‘ 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altLang="de-DE" dirty="0"/>
              <a:t>	  Arbeitskapazität			2600 </a:t>
            </a:r>
            <a:r>
              <a:rPr lang="de-DE" altLang="de-DE" dirty="0" err="1"/>
              <a:t>Akh</a:t>
            </a:r>
            <a:r>
              <a:rPr lang="de-DE" altLang="de-DE" dirty="0"/>
              <a:t>/a</a:t>
            </a:r>
          </a:p>
          <a:p>
            <a:pPr>
              <a:buFontTx/>
              <a:buNone/>
            </a:pPr>
            <a:r>
              <a:rPr lang="de-DE" altLang="de-DE" dirty="0"/>
              <a:t>	- Gesamtzeit T08			1774 </a:t>
            </a:r>
            <a:r>
              <a:rPr lang="de-DE" altLang="de-DE" dirty="0" err="1"/>
              <a:t>Akh</a:t>
            </a:r>
            <a:r>
              <a:rPr lang="de-DE" altLang="de-DE" dirty="0"/>
              <a:t>/a</a:t>
            </a:r>
          </a:p>
          <a:p>
            <a:pPr>
              <a:buFontTx/>
              <a:buNone/>
            </a:pPr>
            <a:r>
              <a:rPr lang="de-DE" altLang="de-DE" dirty="0"/>
              <a:t>	-  Wartung &amp; Pflege		  265 </a:t>
            </a:r>
            <a:r>
              <a:rPr lang="de-DE" altLang="de-DE" dirty="0" err="1"/>
              <a:t>Akh</a:t>
            </a:r>
            <a:r>
              <a:rPr lang="de-DE" altLang="de-DE" dirty="0"/>
              <a:t>/a</a:t>
            </a:r>
          </a:p>
          <a:p>
            <a:pPr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	= allgemeine Arbeit 		  561 </a:t>
            </a:r>
            <a:r>
              <a:rPr lang="de-DE" altLang="de-DE" dirty="0" err="1"/>
              <a:t>Akh</a:t>
            </a:r>
            <a:r>
              <a:rPr lang="de-DE" altLang="de-DE" dirty="0"/>
              <a:t>/a</a:t>
            </a:r>
          </a:p>
          <a:p>
            <a:pPr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Wo fallen diese Arbeitsstunden an?</a:t>
            </a:r>
          </a:p>
          <a:p>
            <a:pPr lvl="2"/>
            <a:r>
              <a:rPr lang="de-DE" altLang="de-DE" dirty="0"/>
              <a:t>Laufende Arbeiten (Disposition…)</a:t>
            </a:r>
          </a:p>
          <a:p>
            <a:pPr lvl="2"/>
            <a:r>
              <a:rPr lang="de-DE" altLang="de-DE" dirty="0"/>
              <a:t>__________________</a:t>
            </a:r>
          </a:p>
          <a:p>
            <a:pPr lvl="2"/>
            <a:r>
              <a:rPr lang="de-DE" altLang="de-DE" dirty="0"/>
              <a:t>__________________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Wie kann der Arbeitszeitbedarf ermittelt werden?</a:t>
            </a:r>
          </a:p>
          <a:p>
            <a:pPr lvl="1"/>
            <a:r>
              <a:rPr lang="de-DE" altLang="de-DE"/>
              <a:t>Beobachtung / Arbeitszeitstudie</a:t>
            </a:r>
          </a:p>
          <a:p>
            <a:pPr lvl="1"/>
            <a:r>
              <a:rPr lang="de-DE" altLang="de-DE"/>
              <a:t>Vergleich von Erfahrungswerten mit Normdaten   (z.B. KTBL)</a:t>
            </a:r>
          </a:p>
          <a:p>
            <a:pPr lvl="1"/>
            <a:r>
              <a:rPr lang="de-DE" altLang="de-DE"/>
              <a:t>Auswertung betrieblicher Daten!!! Dokumentationssystem an den Maschinen</a:t>
            </a:r>
          </a:p>
          <a:p>
            <a:pPr lvl="1"/>
            <a:r>
              <a:rPr lang="de-DE" altLang="de-DE"/>
              <a:t>Professionelle Zeiterfassung im Unternehmen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557338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de-DE"/>
              <a:t>Bsp. zur professionellen Arbeitszeiterfassung: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de-DE"/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/>
              <a:t>Arbeiter „Franz“…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/>
              <a:t>… stempelt morgens ein 	</a:t>
            </a:r>
            <a:r>
              <a:rPr lang="de-DE" altLang="de-DE" sz="1800">
                <a:sym typeface="Wingdings" panose="05000000000000000000" pitchFamily="2" charset="2"/>
              </a:rPr>
              <a:t> allg. Arbeit			7:30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baut Pflug an		 Rüstzeit pflügen		7:45 – 8:00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nimmt Wartung vor     	 Wartung Pflug 			8:00 – 10:00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fährt zu Kunde A	 Wegezeit pflügen		10:00 – 10:20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pflügt bei Kunde A	 Ausführung pflügen		10:20 – 14:00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fährt zu Feld II Kund A	 Wegezeit pflügen		14:00 – 14:05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pflügt bei Kunde A	 Ausführung pflügen		14:05 – 15:45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reinigt Pflug		 Rüstzeit am Feld pflügen	15:45 – 16:00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fährt zurück		 Wegezeit pflügen		16:00 – 16:20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>
                <a:sym typeface="Wingdings" panose="05000000000000000000" pitchFamily="2" charset="2"/>
              </a:rPr>
              <a:t>… stempelt abends aus	 allg. Arbeit			16:30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de-DE" sz="180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54"/>
          <a:stretch>
            <a:fillRect/>
          </a:stretch>
        </p:blipFill>
        <p:spPr bwMode="auto">
          <a:xfrm>
            <a:off x="1331913" y="1117600"/>
            <a:ext cx="63452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0" y="6413500"/>
            <a:ext cx="7667625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100"/>
              <a:t>Quelle: Funk, Frisch 2014: </a:t>
            </a:r>
          </a:p>
          <a:p>
            <a:r>
              <a:rPr lang="de-DE" altLang="de-DE" sz="1100"/>
              <a:t>19. Arbeitswissenschaftliches Kolloquium des VDI-MEG Arbeitskreises Arbeitswissenschaften im Landbau S.139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Arbeitszeitbedarf für einen Arbeitsgang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6"/>
          <a:stretch>
            <a:fillRect/>
          </a:stretch>
        </p:blipFill>
        <p:spPr bwMode="auto">
          <a:xfrm>
            <a:off x="1331913" y="1484313"/>
            <a:ext cx="6345237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107950" y="5826125"/>
            <a:ext cx="905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/>
              <a:t>Quelle: Funk, Frisch 2014: </a:t>
            </a:r>
          </a:p>
          <a:p>
            <a:r>
              <a:rPr lang="de-DE" altLang="de-DE" sz="1200"/>
              <a:t>19. Arbeitswissenschaftliches Kolloquium des VDI-MEG Arbeitskreises Arbeitswissenschaften im Landbau S.139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Dient dazu die Betriebsorganisation hinsichtlich Arbeitskapazität und Arbeitszeitbedarf zu überprüfen</a:t>
            </a:r>
          </a:p>
          <a:p>
            <a:r>
              <a:rPr lang="de-DE" altLang="de-DE"/>
              <a:t>Feststellung der Arbeitskapazität</a:t>
            </a:r>
          </a:p>
          <a:p>
            <a:r>
              <a:rPr lang="de-DE" altLang="de-DE"/>
              <a:t>Feststellung des Arbeitszeitbedarfs</a:t>
            </a:r>
          </a:p>
          <a:p>
            <a:r>
              <a:rPr lang="de-DE" altLang="de-DE"/>
              <a:t>Unterteilung in:</a:t>
            </a:r>
          </a:p>
          <a:p>
            <a:pPr lvl="1"/>
            <a:r>
              <a:rPr lang="de-DE" altLang="de-DE"/>
              <a:t>Termingebundene, nicht termingebundene und laufende Arbeiten</a:t>
            </a:r>
          </a:p>
          <a:p>
            <a:pPr lvl="1"/>
            <a:r>
              <a:rPr lang="de-DE" altLang="de-DE"/>
              <a:t>Arbeitszeitspannen (o. Monate / Halbmonate)</a:t>
            </a:r>
          </a:p>
          <a:p>
            <a:pPr lvl="1"/>
            <a:endParaRPr lang="de-DE" altLang="de-DE"/>
          </a:p>
        </p:txBody>
      </p:sp>
      <p:sp>
        <p:nvSpPr>
          <p:cNvPr id="215044" name="AutoShape 4"/>
          <p:cNvSpPr>
            <a:spLocks/>
          </p:cNvSpPr>
          <p:nvPr/>
        </p:nvSpPr>
        <p:spPr bwMode="auto">
          <a:xfrm rot="5400000">
            <a:off x="4040187" y="2089151"/>
            <a:ext cx="360363" cy="6208712"/>
          </a:xfrm>
          <a:prstGeom prst="rightBrace">
            <a:avLst>
              <a:gd name="adj1" fmla="val 1435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832100" y="5516563"/>
            <a:ext cx="2779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/>
              <a:t>Zeitliche Verteilung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In der Landwirtschaft kommt hinzu, dass Feldarbeiten wetterabhängig sind und nicht jederzeit erfolgen können. </a:t>
            </a:r>
          </a:p>
          <a:p>
            <a:r>
              <a:rPr lang="de-DE" altLang="de-DE"/>
              <a:t>Wichtige Einflussfaktoren:</a:t>
            </a:r>
          </a:p>
          <a:p>
            <a:pPr lvl="2"/>
            <a:r>
              <a:rPr lang="de-DE" altLang="de-DE"/>
              <a:t>Niederschlag</a:t>
            </a:r>
          </a:p>
          <a:p>
            <a:pPr lvl="2"/>
            <a:r>
              <a:rPr lang="de-DE" altLang="de-DE"/>
              <a:t>Verdunstung</a:t>
            </a:r>
          </a:p>
          <a:p>
            <a:pPr lvl="2"/>
            <a:r>
              <a:rPr lang="de-DE" altLang="de-DE"/>
              <a:t>Bodenfeuchtigkeit (Bodenart … )</a:t>
            </a:r>
          </a:p>
          <a:p>
            <a:pPr lvl="2"/>
            <a:r>
              <a:rPr lang="de-DE" altLang="de-DE"/>
              <a:t>Vegetationsdauer / -verlauf</a:t>
            </a:r>
          </a:p>
          <a:p>
            <a:pPr lvl="2"/>
            <a:r>
              <a:rPr lang="de-DE" altLang="de-DE"/>
              <a:t>Geplanter Arbeitsgang (z.B. Mähdreschen, Dünger streuen)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Gliederung in Feldarbeitszeitspannen</a:t>
            </a:r>
          </a:p>
        </p:txBody>
      </p:sp>
      <p:pic>
        <p:nvPicPr>
          <p:cNvPr id="220952" name="Picture 7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63270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7" t="14012" r="20078" b="17654"/>
          <a:stretch>
            <a:fillRect/>
          </a:stretch>
        </p:blipFill>
        <p:spPr bwMode="auto">
          <a:xfrm>
            <a:off x="0" y="981075"/>
            <a:ext cx="52546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43438" y="1196975"/>
            <a:ext cx="42481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Die Länge der Feldarbeitsspannen ist regional unterschiedlich</a:t>
            </a:r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3708400" y="5949950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/>
              <a:t>Quelle: KTBL 2006 </a:t>
            </a:r>
          </a:p>
          <a:p>
            <a:r>
              <a:rPr lang="de-DE" altLang="de-DE" sz="1200"/>
              <a:t>Betriebsplanung Landwirtschaft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8229600" cy="1143000"/>
          </a:xfrm>
        </p:spPr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Verfügbare Feldarbeitstage in der Klimaregion 7 </a:t>
            </a:r>
          </a:p>
          <a:p>
            <a:pPr>
              <a:buFontTx/>
              <a:buNone/>
            </a:pPr>
            <a:r>
              <a:rPr lang="de-DE" altLang="de-DE"/>
              <a:t>	(nach KTBL)</a:t>
            </a:r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r>
              <a:rPr lang="de-DE" altLang="de-DE"/>
              <a:t>Innerhalb dieser Feldarbeitstage sind die </a:t>
            </a:r>
            <a:r>
              <a:rPr lang="de-DE" altLang="de-DE" u="sng"/>
              <a:t>Gesamtzeit</a:t>
            </a:r>
            <a:r>
              <a:rPr lang="de-DE" altLang="de-DE"/>
              <a:t> der Produktionsverfahren, </a:t>
            </a:r>
            <a:r>
              <a:rPr lang="de-DE" altLang="de-DE" u="sng"/>
              <a:t>sowie</a:t>
            </a:r>
            <a:r>
              <a:rPr lang="de-DE" altLang="de-DE"/>
              <a:t> </a:t>
            </a:r>
            <a:r>
              <a:rPr lang="de-DE" altLang="de-DE" u="sng"/>
              <a:t>laufende Arbeiten</a:t>
            </a:r>
            <a:r>
              <a:rPr lang="de-DE" altLang="de-DE"/>
              <a:t> zu erledigen</a:t>
            </a:r>
          </a:p>
          <a:p>
            <a:r>
              <a:rPr lang="de-DE" altLang="de-DE"/>
              <a:t>Wartung- Pflege und allg. Arbeit können außerhalb dieser Feldarbeitstage erfolgen (z.B. Ölwechsel)	</a:t>
            </a:r>
          </a:p>
        </p:txBody>
      </p:sp>
      <p:pic>
        <p:nvPicPr>
          <p:cNvPr id="230519" name="Picture 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87625"/>
            <a:ext cx="79216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Definition wichtiger Begriffe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Arbeitszeitbedarf</a:t>
            </a:r>
            <a:endParaRPr lang="de-DE" altLang="de-DE" dirty="0">
              <a:sym typeface="Wingdings" panose="05000000000000000000" pitchFamily="2" charset="2"/>
            </a:endParaRPr>
          </a:p>
          <a:p>
            <a:endParaRPr lang="de-DE" altLang="de-DE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</a:t>
            </a:r>
            <a:r>
              <a:rPr lang="de-DE" altLang="de-DE" u="sng" dirty="0">
                <a:sym typeface="Wingdings" panose="05000000000000000000" pitchFamily="2" charset="2"/>
              </a:rPr>
              <a:t>erwarteter</a:t>
            </a:r>
            <a:r>
              <a:rPr lang="de-DE" altLang="de-DE" dirty="0">
                <a:sym typeface="Wingdings" panose="05000000000000000000" pitchFamily="2" charset="2"/>
              </a:rPr>
              <a:t> Zeitbedarf einer vollwertigen AK</a:t>
            </a:r>
          </a:p>
          <a:p>
            <a:pPr>
              <a:buFontTx/>
              <a:buNone/>
            </a:pPr>
            <a:endParaRPr lang="de-DE" altLang="de-DE" dirty="0"/>
          </a:p>
          <a:p>
            <a:r>
              <a:rPr lang="de-DE" altLang="de-DE" dirty="0"/>
              <a:t>Arbeitszeitaufwand</a:t>
            </a:r>
            <a:endParaRPr lang="de-DE" altLang="de-DE" dirty="0">
              <a:sym typeface="Wingdings" panose="05000000000000000000" pitchFamily="2" charset="2"/>
            </a:endParaRPr>
          </a:p>
          <a:p>
            <a:endParaRPr lang="de-DE" altLang="de-DE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</a:t>
            </a:r>
            <a:r>
              <a:rPr lang="de-DE" altLang="de-DE" u="sng" dirty="0">
                <a:sym typeface="Wingdings" panose="05000000000000000000" pitchFamily="2" charset="2"/>
              </a:rPr>
              <a:t>tatsächlicher</a:t>
            </a:r>
            <a:r>
              <a:rPr lang="de-DE" altLang="de-DE" dirty="0">
                <a:sym typeface="Wingdings" panose="05000000000000000000" pitchFamily="2" charset="2"/>
              </a:rPr>
              <a:t> Zeitbedarf einer vollwertigen AK</a:t>
            </a:r>
          </a:p>
          <a:p>
            <a:pPr>
              <a:buFontTx/>
              <a:buNone/>
            </a:pPr>
            <a:endParaRPr lang="de-DE" altLang="de-DE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de-DE" altLang="de-DE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83629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sz="2000"/>
              <a:t>Zuteilung der Arbeitskapazität zu den verschiedenen Zeitspannen</a:t>
            </a:r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r>
              <a:rPr lang="de-DE" altLang="de-DE" sz="2000"/>
              <a:t>Die 300 Akh des nichtständigen Arbeiters sind nach Bedarf zu verteilen</a:t>
            </a:r>
          </a:p>
          <a:p>
            <a:r>
              <a:rPr lang="de-DE" altLang="de-DE" sz="2000"/>
              <a:t>1 h allg. &amp; laufende Arbeit pro Tag ist sehr wenig!</a:t>
            </a:r>
          </a:p>
        </p:txBody>
      </p:sp>
      <p:graphicFrame>
        <p:nvGraphicFramePr>
          <p:cNvPr id="231709" name="Object 28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2490418"/>
              </p:ext>
            </p:extLst>
          </p:nvPr>
        </p:nvGraphicFramePr>
        <p:xfrm>
          <a:off x="714375" y="2133600"/>
          <a:ext cx="75692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6438756" imgH="2124189" progId="Excel.Sheet.8">
                  <p:link updateAutomatic="1"/>
                </p:oleObj>
              </mc:Choice>
              <mc:Fallback>
                <p:oleObj name="Arbeitsblatt" r:id="rId3" imgW="6438756" imgH="2124189" progId="Excel.Sheet.8">
                  <p:link updateAutomatic="1"/>
                  <p:pic>
                    <p:nvPicPr>
                      <p:cNvPr id="0" name="Object 2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133600"/>
                        <a:ext cx="75692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836295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sz="2000"/>
              <a:t>Zuteilung des Arbeitszeitbedarfs zu den verschiedenen Zeitspannen</a:t>
            </a:r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endParaRPr lang="de-DE" altLang="de-DE" sz="2000"/>
          </a:p>
          <a:p>
            <a:r>
              <a:rPr lang="de-DE" altLang="de-DE" sz="2000"/>
              <a:t>Diese Zeit wird in den Feldarbeitsspannen für die Gesamtzeit T08 benötigt, laufende &amp; allg. Arbeiten kommen noch dazu</a:t>
            </a:r>
          </a:p>
        </p:txBody>
      </p:sp>
      <p:graphicFrame>
        <p:nvGraphicFramePr>
          <p:cNvPr id="23450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8386140"/>
              </p:ext>
            </p:extLst>
          </p:nvPr>
        </p:nvGraphicFramePr>
        <p:xfrm>
          <a:off x="850900" y="2349500"/>
          <a:ext cx="736917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5676948" imgH="1885822" progId="Excel.Sheet.8">
                  <p:link updateAutomatic="1"/>
                </p:oleObj>
              </mc:Choice>
              <mc:Fallback>
                <p:oleObj name="Arbeitsblatt" r:id="rId3" imgW="5676948" imgH="1885822" progId="Excel.Sheet.8">
                  <p:link updateAutomatic="1"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349500"/>
                        <a:ext cx="7369175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7" name="Rectangle 5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graphicFrame>
        <p:nvGraphicFramePr>
          <p:cNvPr id="236069" name="Object 5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562262"/>
              </p:ext>
            </p:extLst>
          </p:nvPr>
        </p:nvGraphicFramePr>
        <p:xfrm>
          <a:off x="585788" y="1700213"/>
          <a:ext cx="7970837" cy="32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7200948" imgH="2924118" progId="Excel.Sheet.8">
                  <p:link updateAutomatic="1"/>
                </p:oleObj>
              </mc:Choice>
              <mc:Fallback>
                <p:oleObj name="Arbeitsblatt" r:id="rId3" imgW="7200948" imgH="2924118" progId="Excel.Sheet.8">
                  <p:link updateAutomatic="1"/>
                  <p:pic>
                    <p:nvPicPr>
                      <p:cNvPr id="0" name="Object 5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700213"/>
                        <a:ext cx="7970837" cy="323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graphicFrame>
        <p:nvGraphicFramePr>
          <p:cNvPr id="27648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65676"/>
              </p:ext>
            </p:extLst>
          </p:nvPr>
        </p:nvGraphicFramePr>
        <p:xfrm>
          <a:off x="481013" y="1971675"/>
          <a:ext cx="81788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3" imgW="5029392" imgH="2324171" progId="Excel.Sheet.8">
                  <p:link updateAutomatic="1"/>
                </p:oleObj>
              </mc:Choice>
              <mc:Fallback>
                <p:oleObj name="Arbeitsblatt" r:id="rId3" imgW="5029392" imgH="2324171" progId="Excel.Sheet.8">
                  <p:link updateAutomatic="1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971675"/>
                        <a:ext cx="81788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Verfügbare Mähdruschstunden im Klimagebiet 7</a:t>
            </a:r>
          </a:p>
        </p:txBody>
      </p:sp>
      <p:grpSp>
        <p:nvGrpSpPr>
          <p:cNvPr id="225284" name="Group 4"/>
          <p:cNvGrpSpPr>
            <a:grpSpLocks/>
          </p:cNvGrpSpPr>
          <p:nvPr/>
        </p:nvGrpSpPr>
        <p:grpSpPr bwMode="auto">
          <a:xfrm>
            <a:off x="611188" y="2276475"/>
            <a:ext cx="7056437" cy="3240088"/>
            <a:chOff x="884" y="754"/>
            <a:chExt cx="3787" cy="1552"/>
          </a:xfrm>
        </p:grpSpPr>
        <p:pic>
          <p:nvPicPr>
            <p:cNvPr id="2252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96" t="11914" r="22630" b="77577"/>
            <a:stretch>
              <a:fillRect/>
            </a:stretch>
          </p:blipFill>
          <p:spPr bwMode="auto">
            <a:xfrm>
              <a:off x="884" y="754"/>
              <a:ext cx="3787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8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96" t="11914" r="22630" b="77577"/>
            <a:stretch>
              <a:fillRect/>
            </a:stretch>
          </p:blipFill>
          <p:spPr bwMode="auto">
            <a:xfrm>
              <a:off x="884" y="754"/>
              <a:ext cx="3787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87" t="37793" r="22821" b="48210"/>
            <a:stretch>
              <a:fillRect/>
            </a:stretch>
          </p:blipFill>
          <p:spPr bwMode="auto">
            <a:xfrm>
              <a:off x="935" y="1399"/>
              <a:ext cx="3720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8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96" t="11914" r="22630" b="77577"/>
            <a:stretch>
              <a:fillRect/>
            </a:stretch>
          </p:blipFill>
          <p:spPr bwMode="auto">
            <a:xfrm>
              <a:off x="884" y="754"/>
              <a:ext cx="3787" cy="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28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87" t="37793" r="22821" b="48210"/>
            <a:stretch>
              <a:fillRect/>
            </a:stretch>
          </p:blipFill>
          <p:spPr bwMode="auto">
            <a:xfrm>
              <a:off x="935" y="1389"/>
              <a:ext cx="3720" cy="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0795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Verfügbare Feldarbeitstage zur Bodenbearbeitung im Klimagebiet 7</a:t>
            </a:r>
          </a:p>
        </p:txBody>
      </p:sp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7" t="23087" r="22830" b="15309"/>
          <a:stretch>
            <a:fillRect/>
          </a:stretch>
        </p:blipFill>
        <p:spPr bwMode="auto">
          <a:xfrm>
            <a:off x="3003550" y="1533525"/>
            <a:ext cx="4627563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Verfügbare Feldarbeitstage zur Futterwerbung im Klimagebiet 7</a:t>
            </a:r>
          </a:p>
        </p:txBody>
      </p:sp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8" t="14012" r="22830" b="21574"/>
          <a:stretch>
            <a:fillRect/>
          </a:stretch>
        </p:blipFill>
        <p:spPr bwMode="auto">
          <a:xfrm>
            <a:off x="3067050" y="1484313"/>
            <a:ext cx="44275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pic>
        <p:nvPicPr>
          <p:cNvPr id="274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6" t="21326" r="27625" b="30972"/>
          <a:stretch>
            <a:fillRect/>
          </a:stretch>
        </p:blipFill>
        <p:spPr bwMode="auto">
          <a:xfrm>
            <a:off x="539750" y="1196975"/>
            <a:ext cx="7488238" cy="4402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611188" y="5589588"/>
            <a:ext cx="7667625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100"/>
              <a:t>Quelle: Spieß Barbara 1999</a:t>
            </a:r>
          </a:p>
          <a:p>
            <a:r>
              <a:rPr lang="de-DE" altLang="de-DE" sz="1100"/>
              <a:t>Arbeitswirtschaftliche Simulation der Feldarbeiten auf Wochenbasis unter besonderer Berücksichtigung klimatischer Verhältnisse, S. 88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/>
              <a:t>Arbeitsvoranschlag und Arbeitsaufriß</a:t>
            </a:r>
          </a:p>
        </p:txBody>
      </p:sp>
      <p:pic>
        <p:nvPicPr>
          <p:cNvPr id="27546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37215" r="43866" b="30972"/>
          <a:stretch>
            <a:fillRect/>
          </a:stretch>
        </p:blipFill>
        <p:spPr bwMode="auto">
          <a:xfrm>
            <a:off x="1116013" y="836613"/>
            <a:ext cx="6481762" cy="4799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611188" y="5589588"/>
            <a:ext cx="7667625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100"/>
              <a:t>Quelle: Spieß Barbara 1999</a:t>
            </a:r>
          </a:p>
          <a:p>
            <a:r>
              <a:rPr lang="de-DE" altLang="de-DE" sz="1100"/>
              <a:t>Arbeitswirtschaftliche Simulation der Feldarbeiten auf Wochenbasis unter besonderer Berücksichtigung klimatischer Verhältnisse, S. 88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Definition wichtiger Begriffe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e-DE" altLang="de-DE" dirty="0"/>
              <a:t>Arbeitskräftebedarf:</a:t>
            </a: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Zahl der für ein Arbeitsvorhaben notwendigen Arbeitskräfte (z.B. Kartoffelroder: 1 Fahrer + 2 Verleser) </a:t>
            </a:r>
          </a:p>
          <a:p>
            <a:pPr>
              <a:lnSpc>
                <a:spcPct val="90000"/>
              </a:lnSpc>
            </a:pP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Arbeitskapazität</a:t>
            </a: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Verfügbaren jährlichen Arbeitskraftstunden eines Betriebs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1 AK = 1600 bis 2500 </a:t>
            </a:r>
            <a:r>
              <a:rPr lang="de-DE" altLang="de-DE" dirty="0" err="1">
                <a:sym typeface="Wingdings" panose="05000000000000000000" pitchFamily="2" charset="2"/>
              </a:rPr>
              <a:t>Akh</a:t>
            </a:r>
            <a:r>
              <a:rPr lang="de-DE" altLang="de-DE" dirty="0">
                <a:sym typeface="Wingdings" panose="05000000000000000000" pitchFamily="2" charset="2"/>
              </a:rPr>
              <a:t>	</a:t>
            </a:r>
            <a:r>
              <a:rPr lang="de-DE" altLang="de-DE" dirty="0" err="1">
                <a:sym typeface="Wingdings" panose="05000000000000000000" pitchFamily="2" charset="2"/>
              </a:rPr>
              <a:t>FremdAK</a:t>
            </a:r>
            <a:r>
              <a:rPr lang="de-DE" altLang="de-DE" dirty="0">
                <a:sym typeface="Wingdings" panose="05000000000000000000" pitchFamily="2" charset="2"/>
              </a:rPr>
              <a:t> = 1800 </a:t>
            </a:r>
            <a:r>
              <a:rPr lang="de-DE" altLang="de-DE" dirty="0" err="1">
                <a:sym typeface="Wingdings" panose="05000000000000000000" pitchFamily="2" charset="2"/>
              </a:rPr>
              <a:t>AKh</a:t>
            </a:r>
            <a:endParaRPr lang="de-DE" alt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					</a:t>
            </a:r>
            <a:r>
              <a:rPr lang="de-DE" altLang="de-DE" dirty="0" err="1">
                <a:sym typeface="Wingdings" panose="05000000000000000000" pitchFamily="2" charset="2"/>
              </a:rPr>
              <a:t>FamAK</a:t>
            </a:r>
            <a:r>
              <a:rPr lang="de-DE" altLang="de-DE" dirty="0">
                <a:sym typeface="Wingdings" panose="05000000000000000000" pitchFamily="2" charset="2"/>
              </a:rPr>
              <a:t>    = 2300 </a:t>
            </a:r>
            <a:r>
              <a:rPr lang="de-DE" altLang="de-DE" dirty="0" err="1">
                <a:sym typeface="Wingdings" panose="05000000000000000000" pitchFamily="2" charset="2"/>
              </a:rPr>
              <a:t>AKh</a:t>
            </a:r>
            <a:endParaRPr lang="de-DE" altLang="de-DE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Definition wichtiger Begriffe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Feldarbeitszeitspanne</a:t>
            </a:r>
            <a:endParaRPr lang="de-DE" altLang="de-DE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>
                <a:sym typeface="Wingdings" panose="05000000000000000000" pitchFamily="2" charset="2"/>
              </a:rPr>
              <a:t>	Unterteilung der Vegetationsperiode in Zeitspannen</a:t>
            </a:r>
          </a:p>
          <a:p>
            <a:pPr>
              <a:buFontTx/>
              <a:buNone/>
            </a:pPr>
            <a:endParaRPr lang="de-DE" altLang="de-DE"/>
          </a:p>
          <a:p>
            <a:r>
              <a:rPr lang="de-DE" altLang="de-DE"/>
              <a:t>Termingebundene Arbeiten</a:t>
            </a:r>
            <a:endParaRPr lang="de-DE" altLang="de-DE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>
                <a:sym typeface="Wingdings" panose="05000000000000000000" pitchFamily="2" charset="2"/>
              </a:rPr>
              <a:t>	müssen innerhalb bestimmter Zeitspannen erledig werden, andernfalls kommt es zu Ertragseinbußen</a:t>
            </a:r>
          </a:p>
          <a:p>
            <a:pPr>
              <a:buFontTx/>
              <a:buNone/>
            </a:pPr>
            <a:endParaRPr lang="de-DE" altLang="de-DE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Definition wichtiger Begriffe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sz="2000" dirty="0"/>
              <a:t>Nicht-termingebundene Arbeiten</a:t>
            </a:r>
            <a:endParaRPr lang="de-DE" altLang="de-DE" sz="2000" dirty="0">
              <a:sym typeface="Wingdings" panose="05000000000000000000" pitchFamily="2" charset="2"/>
            </a:endParaRPr>
          </a:p>
          <a:p>
            <a:endParaRPr lang="de-DE" altLang="de-DE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lassen sich begrenzt (ohne </a:t>
            </a:r>
            <a:r>
              <a:rPr lang="de-DE" altLang="de-DE" sz="2000" dirty="0" err="1">
                <a:sym typeface="Wingdings" panose="05000000000000000000" pitchFamily="2" charset="2"/>
              </a:rPr>
              <a:t>wirtschaft</a:t>
            </a:r>
            <a:r>
              <a:rPr lang="de-DE" altLang="de-DE" sz="2000" dirty="0">
                <a:sym typeface="Wingdings" panose="05000000000000000000" pitchFamily="2" charset="2"/>
              </a:rPr>
              <a:t>. Nachteile Verschieben)</a:t>
            </a: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z.B. Wartungs- und Pflegearbeiten </a:t>
            </a:r>
          </a:p>
          <a:p>
            <a:pPr>
              <a:buFontTx/>
              <a:buNone/>
            </a:pPr>
            <a:endParaRPr lang="de-DE" altLang="de-DE" sz="2000" dirty="0"/>
          </a:p>
          <a:p>
            <a:r>
              <a:rPr lang="de-DE" altLang="de-DE" sz="2000" dirty="0"/>
              <a:t>Laufende Arbeiten</a:t>
            </a:r>
            <a:endParaRPr lang="de-DE" altLang="de-DE" sz="2000" dirty="0">
              <a:sym typeface="Wingdings" panose="05000000000000000000" pitchFamily="2" charset="2"/>
            </a:endParaRPr>
          </a:p>
          <a:p>
            <a:endParaRPr lang="de-DE" altLang="de-DE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regelmäßige Arbeiten die sich über einen längeren Zeitraum verteilen (sind termingebunden und beanspruchen auch in knappen Zeitspannen </a:t>
            </a:r>
            <a:r>
              <a:rPr lang="de-DE" altLang="de-DE" sz="2000" dirty="0" err="1">
                <a:sym typeface="Wingdings" panose="05000000000000000000" pitchFamily="2" charset="2"/>
              </a:rPr>
              <a:t>Akh</a:t>
            </a:r>
            <a:r>
              <a:rPr lang="de-DE" altLang="de-DE" sz="2000" dirty="0">
                <a:sym typeface="Wingdings" panose="05000000000000000000" pitchFamily="2" charset="2"/>
              </a:rPr>
              <a:t> z.B. Disposition von Einsätzen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Definition wichtiger Begriffe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altLang="de-DE" sz="2000" dirty="0"/>
              <a:t>Arbeitsproduktivität</a:t>
            </a:r>
            <a:endParaRPr lang="de-DE" altLang="de-DE" sz="2000" dirty="0">
              <a:sym typeface="Wingdings" panose="05000000000000000000" pitchFamily="2" charset="2"/>
            </a:endParaRPr>
          </a:p>
          <a:p>
            <a:endParaRPr lang="de-DE" altLang="de-DE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Arbeitsleistung pro </a:t>
            </a:r>
            <a:r>
              <a:rPr lang="de-DE" altLang="de-DE" sz="2000" dirty="0" err="1">
                <a:sym typeface="Wingdings" panose="05000000000000000000" pitchFamily="2" charset="2"/>
              </a:rPr>
              <a:t>Akh</a:t>
            </a:r>
            <a:r>
              <a:rPr lang="de-DE" altLang="de-DE" sz="2000" dirty="0">
                <a:sym typeface="Wingdings" panose="05000000000000000000" pitchFamily="2" charset="2"/>
              </a:rPr>
              <a:t>, z.B. Ballen Pro Stunde</a:t>
            </a:r>
          </a:p>
          <a:p>
            <a:pPr>
              <a:buFontTx/>
              <a:buNone/>
            </a:pPr>
            <a:endParaRPr lang="de-DE" altLang="de-DE" sz="2000" dirty="0"/>
          </a:p>
          <a:p>
            <a:r>
              <a:rPr lang="de-DE" altLang="de-DE" sz="2000" dirty="0"/>
              <a:t>Arbeitskräftebesatz</a:t>
            </a:r>
            <a:endParaRPr lang="de-DE" altLang="de-DE" sz="2000" dirty="0">
              <a:sym typeface="Wingdings" panose="05000000000000000000" pitchFamily="2" charset="2"/>
            </a:endParaRPr>
          </a:p>
          <a:p>
            <a:endParaRPr lang="de-DE" altLang="de-DE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AK des Betriebs bezogen auf einen anderen Produktionsfaktor, z.B. </a:t>
            </a: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	AK pro ha bewirtschaftete Fläche</a:t>
            </a: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	AK pro € Besatzvermögen (€ pro Arbeitsplatz)</a:t>
            </a: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	AK pro Maschinenvermögen</a:t>
            </a:r>
          </a:p>
          <a:p>
            <a:pPr>
              <a:buFontTx/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	Schlepperstunden pro AK…</a:t>
            </a:r>
          </a:p>
          <a:p>
            <a:pPr>
              <a:buFontTx/>
              <a:buNone/>
            </a:pPr>
            <a:endParaRPr lang="de-DE" altLang="de-DE" sz="2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de-DE" altLang="de-DE" sz="20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Definition wichtiger Begriffe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Entlohnte Arbeitskräfte</a:t>
            </a:r>
            <a:endParaRPr lang="de-DE" altLang="de-DE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>
                <a:sym typeface="Wingdings" panose="05000000000000000000" pitchFamily="2" charset="2"/>
              </a:rPr>
              <a:t>	Entlohnung vertraglich geregelt</a:t>
            </a:r>
          </a:p>
          <a:p>
            <a:pPr>
              <a:buFontTx/>
              <a:buNone/>
            </a:pPr>
            <a:endParaRPr lang="de-DE" altLang="de-DE"/>
          </a:p>
          <a:p>
            <a:r>
              <a:rPr lang="de-DE" altLang="de-DE"/>
              <a:t>Nicht entlohnte Arbeitskräfte</a:t>
            </a:r>
            <a:endParaRPr lang="de-DE" altLang="de-DE">
              <a:sym typeface="Wingdings" panose="05000000000000000000" pitchFamily="2" charset="2"/>
            </a:endParaRPr>
          </a:p>
          <a:p>
            <a:endParaRPr lang="de-DE" altLang="de-DE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>
                <a:sym typeface="Wingdings" panose="05000000000000000000" pitchFamily="2" charset="2"/>
              </a:rPr>
              <a:t>	stehen ohne festen Anspruch von Entlohnung zur Verfügung – ohne Arbeitsvertrag. IdR. als Familien Arbeitskräfte oder FamAK bezeichnet. Entlohnung über den Unternehmensgewinn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Definition wichtiger Begriffe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sym typeface="Wingdings" panose="05000000000000000000" pitchFamily="2" charset="2"/>
              </a:rPr>
              <a:t>Ständige Arbeitskräfte</a:t>
            </a:r>
          </a:p>
          <a:p>
            <a:endParaRPr lang="de-DE" altLang="de-DE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stehen unabhängig von der den anfallenden Arbeiten zur Verfügung z.B. klassischer Angestellter</a:t>
            </a:r>
          </a:p>
          <a:p>
            <a:pPr>
              <a:buFontTx/>
              <a:buNone/>
            </a:pPr>
            <a:endParaRPr lang="de-DE" altLang="de-DE" dirty="0"/>
          </a:p>
          <a:p>
            <a:r>
              <a:rPr lang="de-DE" altLang="de-DE" dirty="0"/>
              <a:t>Nichtständige Arbeitskräfte</a:t>
            </a:r>
            <a:endParaRPr lang="de-DE" altLang="de-DE" dirty="0">
              <a:sym typeface="Wingdings" panose="05000000000000000000" pitchFamily="2" charset="2"/>
            </a:endParaRPr>
          </a:p>
          <a:p>
            <a:endParaRPr lang="de-DE" altLang="de-DE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de-DE" altLang="de-DE" dirty="0">
                <a:sym typeface="Wingdings" panose="05000000000000000000" pitchFamily="2" charset="2"/>
              </a:rPr>
              <a:t>	werden saisonal eingesetzt; zur Bewältigung von Arbeitsspitzen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1284</Words>
  <Application>Microsoft Office PowerPoint</Application>
  <PresentationFormat>Bildschirmpräsentation (4:3)</PresentationFormat>
  <Paragraphs>248</Paragraphs>
  <Slides>38</Slides>
  <Notes>38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Links</vt:lpstr>
      </vt:variant>
      <vt:variant>
        <vt:i4>8</vt:i4>
      </vt:variant>
      <vt:variant>
        <vt:lpstr>Folientitel</vt:lpstr>
      </vt:variant>
      <vt:variant>
        <vt:i4>38</vt:i4>
      </vt:variant>
    </vt:vector>
  </HeadingPairs>
  <TitlesOfParts>
    <vt:vector size="49" baseType="lpstr">
      <vt:lpstr>Arial</vt:lpstr>
      <vt:lpstr>Arial Unicode MS</vt:lpstr>
      <vt:lpstr>Master</vt:lpstr>
      <vt:lpstr>file:///\\LLA-FS-002\Daten$\Lehrgangsunterlagen_spezifisch\ASM\ASM%202014_16\Unterrichtsmaterial\Arbeitswirtschaft%20II\Bsp%20zur%20Arbeitswirtschaft.xls!Tabelle1!Z5S4:Z16S8</vt:lpstr>
      <vt:lpstr>file:///\\LLA-FS-002\Daten$\Lehrgangsunterlagen_spezifisch\ASM\ASM%202014_16\Unterrichtsmaterial\Arbeitswirtschaft%20II\Bsp%20zur%20Arbeitswirtschaft.xls!Tabelle1!Z18S4:Z25S8</vt:lpstr>
      <vt:lpstr>file:///\\LLA-FS-002\Daten$\Lehrgangsunterlagen_spezifisch\ASM\ASM%202014_16\Unterrichtsmaterial\Arbeitswirtschaft%20II\Bsp%20zur%20Arbeitswirtschaft.xls!Tabelle1!Z31S4:Z43S8</vt:lpstr>
      <vt:lpstr>file:///\\LLA-FS-002\Daten$\Lehrgangsunterlagen_spezifisch\ASM\ASM%202014_16\Unterrichtsmaterial\Arbeitswirtschaft%20II\Bsp%20zur%20Arbeitswirtschaft.xls!Tabelle1!Z46S4:Z60S10</vt:lpstr>
      <vt:lpstr>file:///\\LLA-FS-002\Daten$\Lehrgangsunterlagen_spezifisch\ASM\ASM%202014_16\Unterrichtsmaterial\Arbeitswirtschaft%20II\Bsp%20zur%20Arbeitswirtschaft.xls!Tabelle1!Z68S3:Z81S11</vt:lpstr>
      <vt:lpstr>file:///\\LLA-FS-002\Daten$\Lehrgangsunterlagen_spezifisch\ASM\ASM%202014_16\Unterrichtsmaterial\Arbeitswirtschaft%20II\Bsp%20zur%20Arbeitswirtschaft.xls!Tabelle1!Z89S4:Z100S11</vt:lpstr>
      <vt:lpstr>file:///\\LLA-FS-002\Daten$\Lehrgangsunterlagen_spezifisch\ASM\ASM%202014_16\Unterrichtsmaterial\Arbeitswirtschaft%20II\Bsp%20zur%20Arbeitswirtschaft.xls!Tabelle1!Z110S4:Z127S13</vt:lpstr>
      <vt:lpstr>file:///\\LLA-FS-002\Daten$\Lehrgangsunterlagen_spezifisch\ASM\ASM%202014_16\Unterrichtsmaterial\Arbeitswirtschaft%20II\Bsp%20zur%20Arbeitswirtschaft.xls!Tabelle1!%5bBsp%20zur%20Arbeitswirtschaft.xls%5dTabelle1%20Diagramm%201</vt:lpstr>
      <vt:lpstr>PowerPoint-Präsentation</vt:lpstr>
      <vt:lpstr>Definition wichtiger Begriffe</vt:lpstr>
      <vt:lpstr>Definition wichtiger Begriffe</vt:lpstr>
      <vt:lpstr>Definition wichtiger Begriffe</vt:lpstr>
      <vt:lpstr>Definition wichtiger Begriffe</vt:lpstr>
      <vt:lpstr>Definition wichtiger Begriffe</vt:lpstr>
      <vt:lpstr>Definition wichtiger Begriffe</vt:lpstr>
      <vt:lpstr>Definition wichtiger Begriffe</vt:lpstr>
      <vt:lpstr>Definition wichtiger Begriffe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Arbeitszeitbedarf für einen Arbeitsgang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  <vt:lpstr>Arbeitsvoranschlag und Arbeitsaufriß</vt:lpstr>
    </vt:vector>
  </TitlesOfParts>
  <Company>LLA Triesdorf EBA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Workstation3</dc:creator>
  <cp:lastModifiedBy>Michael Tröster</cp:lastModifiedBy>
  <cp:revision>76</cp:revision>
  <cp:lastPrinted>2017-01-26T11:55:59Z</cp:lastPrinted>
  <dcterms:created xsi:type="dcterms:W3CDTF">2006-06-21T12:32:18Z</dcterms:created>
  <dcterms:modified xsi:type="dcterms:W3CDTF">2022-06-18T20:01:51Z</dcterms:modified>
</cp:coreProperties>
</file>