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1"/>
    <p:sldMasterId id="2147484832" r:id="rId2"/>
    <p:sldMasterId id="2147484847" r:id="rId3"/>
  </p:sldMasterIdLst>
  <p:notesMasterIdLst>
    <p:notesMasterId r:id="rId37"/>
  </p:notesMasterIdLst>
  <p:handoutMasterIdLst>
    <p:handoutMasterId r:id="rId38"/>
  </p:handoutMasterIdLst>
  <p:sldIdLst>
    <p:sldId id="651" r:id="rId4"/>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777" r:id="rId22"/>
    <p:sldId id="669" r:id="rId23"/>
    <p:sldId id="778" r:id="rId24"/>
    <p:sldId id="775" r:id="rId25"/>
    <p:sldId id="779" r:id="rId26"/>
    <p:sldId id="673" r:id="rId27"/>
    <p:sldId id="674" r:id="rId28"/>
    <p:sldId id="675" r:id="rId29"/>
    <p:sldId id="676" r:id="rId30"/>
    <p:sldId id="677" r:id="rId31"/>
    <p:sldId id="678" r:id="rId32"/>
    <p:sldId id="679" r:id="rId33"/>
    <p:sldId id="680" r:id="rId34"/>
    <p:sldId id="723" r:id="rId35"/>
    <p:sldId id="681" r:id="rId36"/>
  </p:sldIdLst>
  <p:sldSz cx="9906000" cy="6858000" type="A4"/>
  <p:notesSz cx="6858000" cy="9658350"/>
  <p:defaultTextStyle>
    <a:defPPr>
      <a:defRPr lang="de-DE"/>
    </a:defPPr>
    <a:lvl1pPr algn="ctr"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0C0C0"/>
    <a:srgbClr val="FF9933"/>
    <a:srgbClr val="FFCCFF"/>
    <a:srgbClr val="000000"/>
    <a:srgbClr val="FFCC99"/>
    <a:srgbClr val="CC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1" autoAdjust="0"/>
    <p:restoredTop sz="86535" autoAdjust="0"/>
  </p:normalViewPr>
  <p:slideViewPr>
    <p:cSldViewPr>
      <p:cViewPr varScale="1">
        <p:scale>
          <a:sx n="64" d="100"/>
          <a:sy n="64" d="100"/>
        </p:scale>
        <p:origin x="1276" y="44"/>
      </p:cViewPr>
      <p:guideLst>
        <p:guide orient="horz" pos="480"/>
        <p:guide pos="4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de-DE" altLang="de-DE"/>
          </a:p>
        </p:txBody>
      </p:sp>
      <p:sp>
        <p:nvSpPr>
          <p:cNvPr id="1710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ltLang="de-DE"/>
          </a:p>
        </p:txBody>
      </p:sp>
      <p:sp>
        <p:nvSpPr>
          <p:cNvPr id="171012" name="Rectangle 4"/>
          <p:cNvSpPr>
            <a:spLocks noGrp="1" noChangeArrowheads="1"/>
          </p:cNvSpPr>
          <p:nvPr>
            <p:ph type="ftr" sz="quarter" idx="2"/>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de-DE" altLang="de-DE"/>
          </a:p>
        </p:txBody>
      </p:sp>
      <p:sp>
        <p:nvSpPr>
          <p:cNvPr id="171013" name="Rectangle 5"/>
          <p:cNvSpPr>
            <a:spLocks noGrp="1" noChangeArrowheads="1"/>
          </p:cNvSpPr>
          <p:nvPr>
            <p:ph type="sldNum" sz="quarter" idx="3"/>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D7AE77-65D9-4768-9698-67EBE626B7B1}" type="slidenum">
              <a:rPr lang="de-DE" altLang="de-DE"/>
              <a:pPr>
                <a:defRPr/>
              </a:pPr>
              <a:t>‹Nr.›</a:t>
            </a:fld>
            <a:endParaRPr lang="de-DE" altLang="de-DE"/>
          </a:p>
        </p:txBody>
      </p:sp>
    </p:spTree>
    <p:extLst>
      <p:ext uri="{BB962C8B-B14F-4D97-AF65-F5344CB8AC3E}">
        <p14:creationId xmlns:p14="http://schemas.microsoft.com/office/powerpoint/2010/main" val="222630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de-DE" altLang="de-DE"/>
          </a:p>
        </p:txBody>
      </p:sp>
      <p:sp>
        <p:nvSpPr>
          <p:cNvPr id="3010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ltLang="de-DE"/>
          </a:p>
        </p:txBody>
      </p:sp>
      <p:sp>
        <p:nvSpPr>
          <p:cNvPr id="163844" name="Rectangle 4"/>
          <p:cNvSpPr>
            <a:spLocks noGrp="1" noRot="1" noChangeAspect="1" noChangeArrowheads="1" noTextEdit="1"/>
          </p:cNvSpPr>
          <p:nvPr>
            <p:ph type="sldImg" idx="2"/>
          </p:nvPr>
        </p:nvSpPr>
        <p:spPr bwMode="auto">
          <a:xfrm>
            <a:off x="842963" y="762000"/>
            <a:ext cx="5172075" cy="3581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1061" name="Rectangle 5"/>
          <p:cNvSpPr>
            <a:spLocks noGrp="1" noChangeArrowheads="1"/>
          </p:cNvSpPr>
          <p:nvPr>
            <p:ph type="body" sz="quarter" idx="3"/>
          </p:nvPr>
        </p:nvSpPr>
        <p:spPr bwMode="auto">
          <a:xfrm>
            <a:off x="914400" y="4572000"/>
            <a:ext cx="5029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1062" name="Rectangle 6"/>
          <p:cNvSpPr>
            <a:spLocks noGrp="1" noChangeArrowheads="1"/>
          </p:cNvSpPr>
          <p:nvPr>
            <p:ph type="ftr" sz="quarter" idx="4"/>
          </p:nvPr>
        </p:nvSpPr>
        <p:spPr bwMode="auto">
          <a:xfrm>
            <a:off x="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de-DE" altLang="de-DE"/>
          </a:p>
        </p:txBody>
      </p:sp>
      <p:sp>
        <p:nvSpPr>
          <p:cNvPr id="301063" name="Rectangle 7"/>
          <p:cNvSpPr>
            <a:spLocks noGrp="1" noChangeArrowheads="1"/>
          </p:cNvSpPr>
          <p:nvPr>
            <p:ph type="sldNum" sz="quarter" idx="5"/>
          </p:nvPr>
        </p:nvSpPr>
        <p:spPr bwMode="auto">
          <a:xfrm>
            <a:off x="3886200" y="9144000"/>
            <a:ext cx="2971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6756BA1-7DCC-49D1-9899-DCF3D15D6CF4}" type="slidenum">
              <a:rPr lang="de-DE" altLang="de-DE"/>
              <a:pPr>
                <a:defRPr/>
              </a:pPr>
              <a:t>‹Nr.›</a:t>
            </a:fld>
            <a:endParaRPr lang="de-DE" altLang="de-DE"/>
          </a:p>
        </p:txBody>
      </p:sp>
    </p:spTree>
    <p:extLst>
      <p:ext uri="{BB962C8B-B14F-4D97-AF65-F5344CB8AC3E}">
        <p14:creationId xmlns:p14="http://schemas.microsoft.com/office/powerpoint/2010/main" val="2703694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6756BA1-7DCC-49D1-9899-DCF3D15D6CF4}" type="slidenum">
              <a:rPr lang="de-DE" altLang="de-DE" smtClean="0"/>
              <a:pPr>
                <a:defRPr/>
              </a:pPr>
              <a:t>1</a:t>
            </a:fld>
            <a:endParaRPr lang="de-DE" altLang="de-DE"/>
          </a:p>
        </p:txBody>
      </p:sp>
    </p:spTree>
    <p:extLst>
      <p:ext uri="{BB962C8B-B14F-4D97-AF65-F5344CB8AC3E}">
        <p14:creationId xmlns:p14="http://schemas.microsoft.com/office/powerpoint/2010/main" val="195132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EAD42-7060-4753-931C-FE589D0702A4}" type="slidenum">
              <a:rPr lang="de-DE" altLang="de-DE"/>
              <a:pPr/>
              <a:t>3</a:t>
            </a:fld>
            <a:endParaRPr lang="de-DE" altLang="de-DE"/>
          </a:p>
        </p:txBody>
      </p:sp>
      <p:sp>
        <p:nvSpPr>
          <p:cNvPr id="653314" name="Rectangle 2"/>
          <p:cNvSpPr>
            <a:spLocks noGrp="1" noRot="1" noChangeAspect="1" noChangeArrowheads="1" noTextEdit="1"/>
          </p:cNvSpPr>
          <p:nvPr>
            <p:ph type="sldImg"/>
          </p:nvPr>
        </p:nvSpPr>
        <p:spPr>
          <a:xfrm>
            <a:off x="982663" y="720725"/>
            <a:ext cx="4895850" cy="3390900"/>
          </a:xfrm>
          <a:ln/>
        </p:spPr>
      </p:sp>
      <p:sp>
        <p:nvSpPr>
          <p:cNvPr id="653315" name="Rectangle 3"/>
          <p:cNvSpPr>
            <a:spLocks noGrp="1" noChangeArrowheads="1"/>
          </p:cNvSpPr>
          <p:nvPr>
            <p:ph type="body" idx="1"/>
          </p:nvPr>
        </p:nvSpPr>
        <p:spPr>
          <a:xfrm>
            <a:off x="914400" y="4329113"/>
            <a:ext cx="5029200" cy="4111625"/>
          </a:xfrm>
        </p:spPr>
        <p:txBody>
          <a:bodyPr/>
          <a:lstStyle/>
          <a:p>
            <a:r>
              <a:rPr lang="de-DE" altLang="de-DE"/>
              <a:t>Verbrennungsenergie bewirkt Druckanstieg in einem geschlossenen Zylinder</a:t>
            </a:r>
          </a:p>
          <a:p>
            <a:r>
              <a:rPr lang="de-DE" altLang="de-DE"/>
              <a:t>Kolben gibt den Druck über Pleuelstange auf Kurbelwelle weiter und erzeugt Drehmoment</a:t>
            </a:r>
          </a:p>
        </p:txBody>
      </p:sp>
    </p:spTree>
    <p:extLst>
      <p:ext uri="{BB962C8B-B14F-4D97-AF65-F5344CB8AC3E}">
        <p14:creationId xmlns:p14="http://schemas.microsoft.com/office/powerpoint/2010/main" val="105902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B72D0-C1F7-40A7-95EE-C463BF0DE185}" type="slidenum">
              <a:rPr lang="de-DE" altLang="de-DE"/>
              <a:pPr/>
              <a:t>11</a:t>
            </a:fld>
            <a:endParaRPr lang="de-DE" altLang="de-DE"/>
          </a:p>
        </p:txBody>
      </p:sp>
      <p:sp>
        <p:nvSpPr>
          <p:cNvPr id="861186" name="Rectangle 2"/>
          <p:cNvSpPr>
            <a:spLocks noGrp="1" noRot="1" noChangeAspect="1" noChangeArrowheads="1" noTextEdit="1"/>
          </p:cNvSpPr>
          <p:nvPr>
            <p:ph type="sldImg"/>
          </p:nvPr>
        </p:nvSpPr>
        <p:spPr>
          <a:xfrm>
            <a:off x="982663" y="720725"/>
            <a:ext cx="4895850" cy="3390900"/>
          </a:xfrm>
          <a:ln/>
        </p:spPr>
      </p:sp>
      <p:sp>
        <p:nvSpPr>
          <p:cNvPr id="861187" name="Rectangle 3"/>
          <p:cNvSpPr>
            <a:spLocks noGrp="1" noChangeArrowheads="1"/>
          </p:cNvSpPr>
          <p:nvPr>
            <p:ph type="body" idx="1"/>
          </p:nvPr>
        </p:nvSpPr>
        <p:spPr>
          <a:xfrm>
            <a:off x="914400" y="4329113"/>
            <a:ext cx="5029200" cy="4111625"/>
          </a:xfrm>
        </p:spPr>
        <p:txBody>
          <a:bodyPr/>
          <a:lstStyle/>
          <a:p>
            <a:endParaRPr lang="de-DE" altLang="de-DE"/>
          </a:p>
        </p:txBody>
      </p:sp>
    </p:spTree>
    <p:extLst>
      <p:ext uri="{BB962C8B-B14F-4D97-AF65-F5344CB8AC3E}">
        <p14:creationId xmlns:p14="http://schemas.microsoft.com/office/powerpoint/2010/main" val="243917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71605-33CA-4DA4-9382-DACED60155D6}" type="slidenum">
              <a:rPr lang="de-DE" altLang="de-DE"/>
              <a:pPr/>
              <a:t>12</a:t>
            </a:fld>
            <a:endParaRPr lang="de-DE" altLang="de-DE"/>
          </a:p>
        </p:txBody>
      </p:sp>
      <p:sp>
        <p:nvSpPr>
          <p:cNvPr id="867330" name="Rectangle 2"/>
          <p:cNvSpPr>
            <a:spLocks noGrp="1" noRot="1" noChangeAspect="1" noChangeArrowheads="1" noTextEdit="1"/>
          </p:cNvSpPr>
          <p:nvPr>
            <p:ph type="sldImg"/>
          </p:nvPr>
        </p:nvSpPr>
        <p:spPr>
          <a:xfrm>
            <a:off x="982663" y="720725"/>
            <a:ext cx="4895850" cy="3390900"/>
          </a:xfrm>
          <a:ln/>
        </p:spPr>
      </p:sp>
      <p:sp>
        <p:nvSpPr>
          <p:cNvPr id="867331" name="Rectangle 3"/>
          <p:cNvSpPr>
            <a:spLocks noGrp="1" noChangeArrowheads="1"/>
          </p:cNvSpPr>
          <p:nvPr>
            <p:ph type="body" idx="1"/>
          </p:nvPr>
        </p:nvSpPr>
        <p:spPr>
          <a:xfrm>
            <a:off x="914400" y="4329113"/>
            <a:ext cx="5029200" cy="4111625"/>
          </a:xfrm>
        </p:spPr>
        <p:txBody>
          <a:bodyPr/>
          <a:lstStyle/>
          <a:p>
            <a:endParaRPr lang="de-DE" altLang="de-DE"/>
          </a:p>
        </p:txBody>
      </p:sp>
    </p:spTree>
    <p:extLst>
      <p:ext uri="{BB962C8B-B14F-4D97-AF65-F5344CB8AC3E}">
        <p14:creationId xmlns:p14="http://schemas.microsoft.com/office/powerpoint/2010/main" val="186160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51416-9557-4875-B16B-2B99D50AF5D0}" type="slidenum">
              <a:rPr lang="de-DE" altLang="de-DE"/>
              <a:pPr/>
              <a:t>13</a:t>
            </a:fld>
            <a:endParaRPr lang="de-DE" altLang="de-DE"/>
          </a:p>
        </p:txBody>
      </p:sp>
      <p:sp>
        <p:nvSpPr>
          <p:cNvPr id="869378" name="Rectangle 2"/>
          <p:cNvSpPr>
            <a:spLocks noGrp="1" noRot="1" noChangeAspect="1" noChangeArrowheads="1" noTextEdit="1"/>
          </p:cNvSpPr>
          <p:nvPr>
            <p:ph type="sldImg"/>
          </p:nvPr>
        </p:nvSpPr>
        <p:spPr>
          <a:xfrm>
            <a:off x="982663" y="720725"/>
            <a:ext cx="4895850" cy="3390900"/>
          </a:xfrm>
          <a:ln/>
        </p:spPr>
      </p:sp>
      <p:sp>
        <p:nvSpPr>
          <p:cNvPr id="869379" name="Rectangle 3"/>
          <p:cNvSpPr>
            <a:spLocks noGrp="1" noChangeArrowheads="1"/>
          </p:cNvSpPr>
          <p:nvPr>
            <p:ph type="body" idx="1"/>
          </p:nvPr>
        </p:nvSpPr>
        <p:spPr>
          <a:xfrm>
            <a:off x="914400" y="4329113"/>
            <a:ext cx="5029200" cy="4111625"/>
          </a:xfrm>
        </p:spPr>
        <p:txBody>
          <a:bodyPr/>
          <a:lstStyle/>
          <a:p>
            <a:r>
              <a:rPr lang="de-DE" altLang="de-DE" dirty="0"/>
              <a:t>Mindestzündwilligkeit nach DIN 51601 für Dieselkraftstoff CZ = 45</a:t>
            </a:r>
          </a:p>
          <a:p>
            <a:r>
              <a:rPr lang="de-DE" altLang="de-DE" dirty="0"/>
              <a:t>Zündungsunwilliger Kraftstoff = Startschwierigkeiten und verzögerte Zündung (Zündverzug)</a:t>
            </a:r>
          </a:p>
          <a:p>
            <a:r>
              <a:rPr lang="de-DE" altLang="de-DE" dirty="0"/>
              <a:t>Aufgrund der schon vor der Zündung eingespritzten relativ großen Kraftstoffmenge = unzulässigen Druckanstieg (Klopfen).</a:t>
            </a:r>
          </a:p>
          <a:p>
            <a:r>
              <a:rPr lang="de-DE" altLang="de-DE" dirty="0"/>
              <a:t>Da bei niedrigen Temperaturen die im Kraftstoff zugesetzten Paraffine fest werden und den Kraftstofffilter zusetzen = Winterdiesel mit weniger Paraffinen</a:t>
            </a:r>
          </a:p>
        </p:txBody>
      </p:sp>
    </p:spTree>
    <p:extLst>
      <p:ext uri="{BB962C8B-B14F-4D97-AF65-F5344CB8AC3E}">
        <p14:creationId xmlns:p14="http://schemas.microsoft.com/office/powerpoint/2010/main" val="215885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71A83-5AB5-49CF-82A8-0F98A7AD28FA}" type="slidenum">
              <a:rPr lang="de-DE" altLang="de-DE"/>
              <a:pPr/>
              <a:t>14</a:t>
            </a:fld>
            <a:endParaRPr lang="de-DE" altLang="de-DE"/>
          </a:p>
        </p:txBody>
      </p:sp>
      <p:sp>
        <p:nvSpPr>
          <p:cNvPr id="839682" name="Rectangle 2"/>
          <p:cNvSpPr>
            <a:spLocks noGrp="1" noRot="1" noChangeAspect="1" noChangeArrowheads="1" noTextEdit="1"/>
          </p:cNvSpPr>
          <p:nvPr>
            <p:ph type="sldImg"/>
          </p:nvPr>
        </p:nvSpPr>
        <p:spPr>
          <a:xfrm>
            <a:off x="982663" y="720725"/>
            <a:ext cx="4895850" cy="3390900"/>
          </a:xfrm>
          <a:ln/>
        </p:spPr>
      </p:sp>
      <p:sp>
        <p:nvSpPr>
          <p:cNvPr id="839683" name="Rectangle 3"/>
          <p:cNvSpPr>
            <a:spLocks noGrp="1" noChangeArrowheads="1"/>
          </p:cNvSpPr>
          <p:nvPr>
            <p:ph type="body" idx="1"/>
          </p:nvPr>
        </p:nvSpPr>
        <p:spPr>
          <a:xfrm>
            <a:off x="914400" y="4329113"/>
            <a:ext cx="5029200" cy="4111625"/>
          </a:xfrm>
        </p:spPr>
        <p:txBody>
          <a:bodyPr/>
          <a:lstStyle/>
          <a:p>
            <a:endParaRPr lang="de-DE" altLang="de-DE" dirty="0"/>
          </a:p>
        </p:txBody>
      </p:sp>
    </p:spTree>
    <p:extLst>
      <p:ext uri="{BB962C8B-B14F-4D97-AF65-F5344CB8AC3E}">
        <p14:creationId xmlns:p14="http://schemas.microsoft.com/office/powerpoint/2010/main" val="4201454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6A56E-0F74-4C5C-A161-ED37EC3B1892}" type="slidenum">
              <a:rPr lang="de-DE" altLang="de-DE"/>
              <a:pPr/>
              <a:t>15</a:t>
            </a:fld>
            <a:endParaRPr lang="de-DE" altLang="de-DE"/>
          </a:p>
        </p:txBody>
      </p:sp>
      <p:sp>
        <p:nvSpPr>
          <p:cNvPr id="841730" name="Rectangle 2"/>
          <p:cNvSpPr>
            <a:spLocks noGrp="1" noRot="1" noChangeAspect="1" noChangeArrowheads="1" noTextEdit="1"/>
          </p:cNvSpPr>
          <p:nvPr>
            <p:ph type="sldImg"/>
          </p:nvPr>
        </p:nvSpPr>
        <p:spPr>
          <a:xfrm>
            <a:off x="982663" y="720725"/>
            <a:ext cx="4895850" cy="3390900"/>
          </a:xfrm>
          <a:ln/>
        </p:spPr>
      </p:sp>
      <p:sp>
        <p:nvSpPr>
          <p:cNvPr id="841731" name="Rectangle 3"/>
          <p:cNvSpPr>
            <a:spLocks noGrp="1" noChangeArrowheads="1"/>
          </p:cNvSpPr>
          <p:nvPr>
            <p:ph type="body" idx="1"/>
          </p:nvPr>
        </p:nvSpPr>
        <p:spPr>
          <a:xfrm>
            <a:off x="914400" y="4329113"/>
            <a:ext cx="5029200" cy="4111625"/>
          </a:xfrm>
        </p:spPr>
        <p:txBody>
          <a:bodyPr/>
          <a:lstStyle/>
          <a:p>
            <a:endParaRPr lang="de-DE" altLang="de-DE"/>
          </a:p>
        </p:txBody>
      </p:sp>
    </p:spTree>
    <p:extLst>
      <p:ext uri="{BB962C8B-B14F-4D97-AF65-F5344CB8AC3E}">
        <p14:creationId xmlns:p14="http://schemas.microsoft.com/office/powerpoint/2010/main" val="221377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Times New Roman" pitchFamily="18" charset="0"/>
                <a:ea typeface="+mn-ea"/>
                <a:cs typeface="+mn-cs"/>
              </a:rPr>
              <a:t>Bitte auch hierzu den Fachartikel „DIESELMOTOREN –EINSPRITZSYSTEME“ von Peter </a:t>
            </a:r>
            <a:r>
              <a:rPr lang="de-DE" sz="1200" b="0" i="0" u="none" strike="noStrike" kern="1200" baseline="0" dirty="0" err="1">
                <a:solidFill>
                  <a:schemeClr val="tx1"/>
                </a:solidFill>
                <a:latin typeface="Times New Roman" pitchFamily="18" charset="0"/>
                <a:ea typeface="+mn-ea"/>
                <a:cs typeface="+mn-cs"/>
              </a:rPr>
              <a:t>Dönges</a:t>
            </a:r>
            <a:r>
              <a:rPr lang="de-DE" sz="1200" b="0" i="0" u="none" strike="noStrike" kern="1200" baseline="0" dirty="0">
                <a:solidFill>
                  <a:schemeClr val="tx1"/>
                </a:solidFill>
                <a:latin typeface="Times New Roman" pitchFamily="18" charset="0"/>
                <a:ea typeface="+mn-ea"/>
                <a:cs typeface="+mn-cs"/>
              </a:rPr>
              <a:t> intensiv studieren</a:t>
            </a:r>
            <a:endParaRPr lang="de-DE" dirty="0"/>
          </a:p>
        </p:txBody>
      </p:sp>
      <p:sp>
        <p:nvSpPr>
          <p:cNvPr id="4" name="Foliennummernplatzhalter 3"/>
          <p:cNvSpPr>
            <a:spLocks noGrp="1"/>
          </p:cNvSpPr>
          <p:nvPr>
            <p:ph type="sldNum" sz="quarter" idx="10"/>
          </p:nvPr>
        </p:nvSpPr>
        <p:spPr/>
        <p:txBody>
          <a:bodyPr/>
          <a:lstStyle/>
          <a:p>
            <a:fld id="{4C5FD527-61C6-4FDC-9874-E608FB21158F}" type="slidenum">
              <a:rPr lang="de-DE" altLang="de-DE" smtClean="0"/>
              <a:pPr/>
              <a:t>20</a:t>
            </a:fld>
            <a:endParaRPr lang="de-DE" altLang="de-DE"/>
          </a:p>
        </p:txBody>
      </p:sp>
    </p:spTree>
    <p:extLst>
      <p:ext uri="{BB962C8B-B14F-4D97-AF65-F5344CB8AC3E}">
        <p14:creationId xmlns:p14="http://schemas.microsoft.com/office/powerpoint/2010/main" val="172638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 aus </a:t>
            </a:r>
            <a:r>
              <a:rPr lang="de-DE" dirty="0" err="1"/>
              <a:t>Landtechnikmech</a:t>
            </a:r>
            <a:endParaRPr lang="de-DE" dirty="0"/>
          </a:p>
        </p:txBody>
      </p:sp>
      <p:sp>
        <p:nvSpPr>
          <p:cNvPr id="4" name="Foliennummernplatzhalter 3"/>
          <p:cNvSpPr>
            <a:spLocks noGrp="1"/>
          </p:cNvSpPr>
          <p:nvPr>
            <p:ph type="sldNum" sz="quarter" idx="10"/>
          </p:nvPr>
        </p:nvSpPr>
        <p:spPr/>
        <p:txBody>
          <a:bodyPr/>
          <a:lstStyle/>
          <a:p>
            <a:fld id="{4C5FD527-61C6-4FDC-9874-E608FB21158F}" type="slidenum">
              <a:rPr lang="de-DE" altLang="de-DE" smtClean="0"/>
              <a:pPr/>
              <a:t>28</a:t>
            </a:fld>
            <a:endParaRPr lang="de-DE" altLang="de-DE"/>
          </a:p>
        </p:txBody>
      </p:sp>
    </p:spTree>
    <p:extLst>
      <p:ext uri="{BB962C8B-B14F-4D97-AF65-F5344CB8AC3E}">
        <p14:creationId xmlns:p14="http://schemas.microsoft.com/office/powerpoint/2010/main" val="53259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7"/>
            <a:ext cx="8420100" cy="1470025"/>
          </a:xfrm>
        </p:spPr>
        <p:txBody>
          <a:bodyPr/>
          <a:lstStyle/>
          <a:p>
            <a:r>
              <a:rPr lang="de-DE"/>
              <a:t>Titelmasterformat durch Klicken bearbeiten</a:t>
            </a:r>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de-DE"/>
              <a:t> Folie </a:t>
            </a:r>
            <a:fld id="{DDB2956A-3E4D-4E24-BD98-08B95982B710}"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327621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de-DE"/>
              <a:t> Folie </a:t>
            </a:r>
            <a:fld id="{F33655A1-3A73-40B7-BC94-1B87D8C6DB3A}"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183820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94550" y="188913"/>
            <a:ext cx="2228850" cy="60817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8000" y="188913"/>
            <a:ext cx="6534150" cy="60817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de-DE"/>
              <a:t> Folie </a:t>
            </a:r>
            <a:fld id="{07DE9D7D-3C29-41B6-B4AB-233401A4F5B4}"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65214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8000" y="188913"/>
            <a:ext cx="8718550" cy="609600"/>
          </a:xfrm>
        </p:spPr>
        <p:txBody>
          <a:bodyPr/>
          <a:lstStyle/>
          <a:p>
            <a:r>
              <a:rPr lang="de-DE"/>
              <a:t>Titelmasterformat durch Klicken bearbeiten</a:t>
            </a:r>
          </a:p>
        </p:txBody>
      </p:sp>
      <p:sp>
        <p:nvSpPr>
          <p:cNvPr id="3" name="ClipArt-Platzhalter 2"/>
          <p:cNvSpPr>
            <a:spLocks noGrp="1"/>
          </p:cNvSpPr>
          <p:nvPr>
            <p:ph type="clipArt" sz="half" idx="1"/>
          </p:nvPr>
        </p:nvSpPr>
        <p:spPr>
          <a:xfrm>
            <a:off x="508000" y="1773240"/>
            <a:ext cx="4381501" cy="4497387"/>
          </a:xfrm>
        </p:spPr>
        <p:txBody>
          <a:bodyPr/>
          <a:lstStyle/>
          <a:p>
            <a:pPr lvl="0"/>
            <a:endParaRPr lang="de-DE" noProof="0"/>
          </a:p>
        </p:txBody>
      </p:sp>
      <p:sp>
        <p:nvSpPr>
          <p:cNvPr id="4" name="Textplatzhalter 3"/>
          <p:cNvSpPr>
            <a:spLocks noGrp="1"/>
          </p:cNvSpPr>
          <p:nvPr>
            <p:ph type="body" sz="half" idx="2"/>
          </p:nvPr>
        </p:nvSpPr>
        <p:spPr>
          <a:xfrm>
            <a:off x="5041899" y="1773240"/>
            <a:ext cx="4381501" cy="44973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de-DE"/>
              <a:t> Folie </a:t>
            </a:r>
            <a:fld id="{80198D6C-225E-43A9-85F4-B39C17E98B85}"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1349756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8000" y="188913"/>
            <a:ext cx="8718550" cy="609600"/>
          </a:xfrm>
        </p:spPr>
        <p:txBody>
          <a:bodyPr/>
          <a:lstStyle/>
          <a:p>
            <a:r>
              <a:rPr lang="de-DE"/>
              <a:t>Titelmasterformat durch Klicken bearbeiten</a:t>
            </a:r>
          </a:p>
        </p:txBody>
      </p:sp>
      <p:sp>
        <p:nvSpPr>
          <p:cNvPr id="3" name="Inhaltsplatzhalter 2"/>
          <p:cNvSpPr>
            <a:spLocks noGrp="1"/>
          </p:cNvSpPr>
          <p:nvPr>
            <p:ph sz="half" idx="1"/>
          </p:nvPr>
        </p:nvSpPr>
        <p:spPr>
          <a:xfrm>
            <a:off x="508000" y="1773240"/>
            <a:ext cx="4381501" cy="44973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041899" y="1773240"/>
            <a:ext cx="4381501" cy="4497387"/>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de-DE"/>
              <a:t> Folie </a:t>
            </a:r>
            <a:fld id="{243408F0-E111-4AA7-A07F-6FB7F09BF02B}"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253490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08000" y="188913"/>
            <a:ext cx="8915400" cy="608171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5"/>
          <p:cNvSpPr>
            <a:spLocks noGrp="1" noChangeArrowheads="1"/>
          </p:cNvSpPr>
          <p:nvPr>
            <p:ph type="sldNum" sz="quarter" idx="10"/>
          </p:nvPr>
        </p:nvSpPr>
        <p:spPr>
          <a:ln/>
        </p:spPr>
        <p:txBody>
          <a:bodyPr/>
          <a:lstStyle>
            <a:lvl1pPr>
              <a:defRPr/>
            </a:lvl1pPr>
          </a:lstStyle>
          <a:p>
            <a:pPr>
              <a:defRPr/>
            </a:pPr>
            <a:r>
              <a:rPr lang="de-DE" altLang="de-DE"/>
              <a:t> Folie </a:t>
            </a:r>
            <a:fld id="{45444E61-C712-40FD-ADD9-7B255B4F9A4D}"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2320210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A2F8D7EA-02B8-4EE1-961B-AF056C2CA823}"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28620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9F65F901-5336-46FE-916E-F14D351C9679}"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4265764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5879" y="1709739"/>
            <a:ext cx="8543925"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FD12600C-1797-4D1F-A857-80745E7DF31E}"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006551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A85766C1-FF2F-4816-AF73-6B3B22FA10EB}"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26873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758" y="365126"/>
            <a:ext cx="8543925" cy="1325563"/>
          </a:xfrm>
        </p:spPr>
        <p:txBody>
          <a:bodyPr/>
          <a:lstStyle/>
          <a:p>
            <a:r>
              <a:rPr lang="de-DE"/>
              <a:t>Titelmasterformat durch Klicken bearbeiten</a:t>
            </a:r>
          </a:p>
        </p:txBody>
      </p:sp>
      <p:sp>
        <p:nvSpPr>
          <p:cNvPr id="3" name="Textplatzhalt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82758" y="2505075"/>
            <a:ext cx="4191132"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2505075"/>
            <a:ext cx="421177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a:defRPr/>
            </a:lvl1pPr>
          </a:lstStyle>
          <a:p>
            <a:r>
              <a:rPr lang="de-DE" altLang="de-DE"/>
              <a:t> Folie </a:t>
            </a:r>
            <a:fld id="{92B735CE-2AC3-4700-B545-36A0F7153EA4}" type="slidenum">
              <a:rPr lang="de-DE" altLang="de-DE"/>
              <a:pPr/>
              <a:t>‹Nr.›</a:t>
            </a:fld>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7627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de-DE"/>
              <a:t> Folie </a:t>
            </a:r>
            <a:fld id="{F31F4837-D9EC-4D3E-84B4-4FC79C579D8D}"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478774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r>
              <a:rPr lang="de-DE" altLang="de-DE"/>
              <a:t> Folie </a:t>
            </a:r>
            <a:fld id="{37DA1A93-18DA-4C67-8FB1-91E97124B43A}" type="slidenum">
              <a:rPr lang="de-DE" altLang="de-DE"/>
              <a:pPr/>
              <a:t>‹Nr.›</a:t>
            </a:fld>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728618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de-DE" altLang="de-DE"/>
              <a:t> Folie </a:t>
            </a:r>
            <a:fld id="{F6A1F9F0-A657-4A19-977D-65592BF7A550}" type="slidenum">
              <a:rPr lang="de-DE" altLang="de-DE"/>
              <a:pPr/>
              <a:t>‹Nr.›</a:t>
            </a:fld>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46870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758" y="457200"/>
            <a:ext cx="3195373"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12D3AA88-B607-44EC-A22D-0CEF11DDB947}"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714351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758" y="457200"/>
            <a:ext cx="3195373"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1DBC2A19-30A4-4707-9956-040DCBBB4F12}"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284386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45BBDC17-1E68-4A69-A19F-E731C503A641}"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686446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93889" y="188913"/>
            <a:ext cx="2228850" cy="60817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7339" y="188913"/>
            <a:ext cx="6521450" cy="608171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9D615F11-537E-428A-89FF-238B048E00E5}"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324407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Inhaltsplatzhalter 2"/>
          <p:cNvSpPr>
            <a:spLocks noGrp="1"/>
          </p:cNvSpPr>
          <p:nvPr>
            <p:ph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47589" y="1773238"/>
            <a:ext cx="4375150" cy="21717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47589" y="4097339"/>
            <a:ext cx="4375150" cy="21732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0"/>
          </p:nvPr>
        </p:nvSpPr>
        <p:spPr>
          <a:xfrm>
            <a:off x="8229204" y="6524626"/>
            <a:ext cx="1310481" cy="219075"/>
          </a:xfrm>
        </p:spPr>
        <p:txBody>
          <a:bodyPr/>
          <a:lstStyle>
            <a:lvl1pPr>
              <a:defRPr/>
            </a:lvl1pPr>
          </a:lstStyle>
          <a:p>
            <a:r>
              <a:rPr lang="de-DE" altLang="de-DE"/>
              <a:t> Folie </a:t>
            </a:r>
            <a:fld id="{66291F14-DB8F-440D-AF0C-C80722D9E54A}" type="slidenum">
              <a:rPr lang="de-DE" altLang="de-DE"/>
              <a:pPr/>
              <a:t>‹Nr.›</a:t>
            </a:fld>
            <a:endParaRPr lang="de-DE" altLang="de-DE"/>
          </a:p>
        </p:txBody>
      </p:sp>
      <p:sp>
        <p:nvSpPr>
          <p:cNvPr id="7" name="Fußzeilenplatzhalter 6"/>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5716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Textplatzhalter 2"/>
          <p:cNvSpPr>
            <a:spLocks noGrp="1"/>
          </p:cNvSpPr>
          <p:nvPr>
            <p:ph type="body"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a:xfrm>
            <a:off x="8229204" y="6524626"/>
            <a:ext cx="1310481" cy="219075"/>
          </a:xfrm>
        </p:spPr>
        <p:txBody>
          <a:bodyPr/>
          <a:lstStyle>
            <a:lvl1pPr>
              <a:defRPr/>
            </a:lvl1pPr>
          </a:lstStyle>
          <a:p>
            <a:r>
              <a:rPr lang="de-DE" altLang="de-DE"/>
              <a:t> Folie </a:t>
            </a:r>
            <a:fld id="{D312B98C-907F-4511-A664-0A1C5C864361}" type="slidenum">
              <a:rPr lang="de-DE" altLang="de-DE"/>
              <a:pPr/>
              <a:t>‹Nr.›</a:t>
            </a:fld>
            <a:endParaRPr lang="de-DE" altLang="de-DE"/>
          </a:p>
        </p:txBody>
      </p:sp>
      <p:sp>
        <p:nvSpPr>
          <p:cNvPr id="6" name="Fußzeilenplatzhalter 5"/>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94167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Onlinebild-Platzhalter 2"/>
          <p:cNvSpPr>
            <a:spLocks noGrp="1"/>
          </p:cNvSpPr>
          <p:nvPr>
            <p:ph type="clipArt" sz="half" idx="1"/>
          </p:nvPr>
        </p:nvSpPr>
        <p:spPr>
          <a:xfrm>
            <a:off x="507339" y="1773239"/>
            <a:ext cx="4375150" cy="4497387"/>
          </a:xfrm>
        </p:spPr>
        <p:txBody>
          <a:bodyPr/>
          <a:lstStyle/>
          <a:p>
            <a:endParaRPr lang="de-DE"/>
          </a:p>
        </p:txBody>
      </p:sp>
      <p:sp>
        <p:nvSpPr>
          <p:cNvPr id="4" name="Textplatzhalter 3"/>
          <p:cNvSpPr>
            <a:spLocks noGrp="1"/>
          </p:cNvSpPr>
          <p:nvPr>
            <p:ph type="body"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a:xfrm>
            <a:off x="8229204" y="6524626"/>
            <a:ext cx="1310481" cy="219075"/>
          </a:xfrm>
        </p:spPr>
        <p:txBody>
          <a:bodyPr/>
          <a:lstStyle>
            <a:lvl1pPr>
              <a:defRPr/>
            </a:lvl1pPr>
          </a:lstStyle>
          <a:p>
            <a:r>
              <a:rPr lang="de-DE" altLang="de-DE"/>
              <a:t> Folie </a:t>
            </a:r>
            <a:fld id="{1874C72F-8B5E-40F8-AAB4-8F47A41A5D83}" type="slidenum">
              <a:rPr lang="de-DE" altLang="de-DE"/>
              <a:pPr/>
              <a:t>‹Nr.›</a:t>
            </a:fld>
            <a:endParaRPr lang="de-DE" altLang="de-DE"/>
          </a:p>
        </p:txBody>
      </p:sp>
      <p:sp>
        <p:nvSpPr>
          <p:cNvPr id="6" name="Fußzeilenplatzhalter 5"/>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608932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A2F8D7EA-02B8-4EE1-961B-AF056C2CA823}"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417367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2"/>
            <a:ext cx="84201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ltLang="de-DE"/>
              <a:t> Folie </a:t>
            </a:r>
            <a:fld id="{A4F6CADF-18A2-461B-9125-5562A4BB171A}" type="slidenum">
              <a:rPr lang="de-DE" altLang="de-DE"/>
              <a:pPr>
                <a:defRPr/>
              </a:pPr>
              <a:t>‹Nr.›</a:t>
            </a:fld>
            <a:endParaRPr lang="de-DE" alt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344518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9F65F901-5336-46FE-916E-F14D351C9679}"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363390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5879" y="1709739"/>
            <a:ext cx="8543925"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Formatvorlagen des Textmasters bearbeiten</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FD12600C-1797-4D1F-A857-80745E7DF31E}"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668815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A85766C1-FF2F-4816-AF73-6B3B22FA10EB}"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010111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758" y="365126"/>
            <a:ext cx="8543925" cy="1325563"/>
          </a:xfrm>
        </p:spPr>
        <p:txBody>
          <a:bodyPr/>
          <a:lstStyle/>
          <a:p>
            <a:r>
              <a:rPr lang="de-DE"/>
              <a:t>Titelmasterformat durch Klicken bearbeiten</a:t>
            </a:r>
          </a:p>
        </p:txBody>
      </p:sp>
      <p:sp>
        <p:nvSpPr>
          <p:cNvPr id="3" name="Textplatzhalt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82758" y="2505075"/>
            <a:ext cx="4191132"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2505075"/>
            <a:ext cx="421177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0"/>
          </p:nvPr>
        </p:nvSpPr>
        <p:spPr/>
        <p:txBody>
          <a:bodyPr/>
          <a:lstStyle>
            <a:lvl1pPr>
              <a:defRPr/>
            </a:lvl1pPr>
          </a:lstStyle>
          <a:p>
            <a:r>
              <a:rPr lang="de-DE" altLang="de-DE"/>
              <a:t> Folie </a:t>
            </a:r>
            <a:fld id="{92B735CE-2AC3-4700-B545-36A0F7153EA4}" type="slidenum">
              <a:rPr lang="de-DE" altLang="de-DE"/>
              <a:pPr/>
              <a:t>‹Nr.›</a:t>
            </a:fld>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405255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r>
              <a:rPr lang="de-DE" altLang="de-DE"/>
              <a:t> Folie </a:t>
            </a:r>
            <a:fld id="{37DA1A93-18DA-4C67-8FB1-91E97124B43A}" type="slidenum">
              <a:rPr lang="de-DE" altLang="de-DE"/>
              <a:pPr/>
              <a:t>‹Nr.›</a:t>
            </a:fld>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657944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de-DE" altLang="de-DE"/>
              <a:t> Folie </a:t>
            </a:r>
            <a:fld id="{F6A1F9F0-A657-4A19-977D-65592BF7A550}" type="slidenum">
              <a:rPr lang="de-DE" altLang="de-DE"/>
              <a:pPr/>
              <a:t>‹Nr.›</a:t>
            </a:fld>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572965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758" y="457200"/>
            <a:ext cx="3195373"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12D3AA88-B607-44EC-A22D-0CEF11DDB947}"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3114524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758" y="457200"/>
            <a:ext cx="3195373"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Foliennummernplatzhalter 4"/>
          <p:cNvSpPr>
            <a:spLocks noGrp="1"/>
          </p:cNvSpPr>
          <p:nvPr>
            <p:ph type="sldNum" sz="quarter" idx="10"/>
          </p:nvPr>
        </p:nvSpPr>
        <p:spPr/>
        <p:txBody>
          <a:bodyPr/>
          <a:lstStyle>
            <a:lvl1pPr>
              <a:defRPr/>
            </a:lvl1pPr>
          </a:lstStyle>
          <a:p>
            <a:r>
              <a:rPr lang="de-DE" altLang="de-DE"/>
              <a:t> Folie </a:t>
            </a:r>
            <a:fld id="{1DBC2A19-30A4-4707-9956-040DCBBB4F12}" type="slidenum">
              <a:rPr lang="de-DE" altLang="de-DE"/>
              <a:pPr/>
              <a:t>‹Nr.›</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873018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45BBDC17-1E68-4A69-A19F-E731C503A641}"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693886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93889" y="188913"/>
            <a:ext cx="2228850" cy="60817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07339" y="188913"/>
            <a:ext cx="6521450" cy="6081712"/>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r>
              <a:rPr lang="de-DE" altLang="de-DE"/>
              <a:t> Folie </a:t>
            </a:r>
            <a:fld id="{9D615F11-537E-428A-89FF-238B048E00E5}" type="slidenum">
              <a:rPr lang="de-DE" altLang="de-DE"/>
              <a:pPr/>
              <a:t>‹Nr.›</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48983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08000" y="1773240"/>
            <a:ext cx="4381501"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41899" y="1773240"/>
            <a:ext cx="4381501"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de-DE"/>
              <a:t> Folie </a:t>
            </a:r>
            <a:fld id="{6D9B416B-BFEA-4E3C-A1F6-0D2E2E7890F5}"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4238544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Inhaltsplatzhalter 2"/>
          <p:cNvSpPr>
            <a:spLocks noGrp="1"/>
          </p:cNvSpPr>
          <p:nvPr>
            <p:ph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47589" y="1773238"/>
            <a:ext cx="4375150" cy="21717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47589" y="4097339"/>
            <a:ext cx="4375150" cy="21732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0"/>
          </p:nvPr>
        </p:nvSpPr>
        <p:spPr>
          <a:xfrm>
            <a:off x="8229204" y="6524626"/>
            <a:ext cx="1310481" cy="219075"/>
          </a:xfrm>
        </p:spPr>
        <p:txBody>
          <a:bodyPr/>
          <a:lstStyle>
            <a:lvl1pPr>
              <a:defRPr/>
            </a:lvl1pPr>
          </a:lstStyle>
          <a:p>
            <a:r>
              <a:rPr lang="de-DE" altLang="de-DE"/>
              <a:t> Folie </a:t>
            </a:r>
            <a:fld id="{66291F14-DB8F-440D-AF0C-C80722D9E54A}" type="slidenum">
              <a:rPr lang="de-DE" altLang="de-DE"/>
              <a:pPr/>
              <a:t>‹Nr.›</a:t>
            </a:fld>
            <a:endParaRPr lang="de-DE" altLang="de-DE"/>
          </a:p>
        </p:txBody>
      </p:sp>
      <p:sp>
        <p:nvSpPr>
          <p:cNvPr id="7" name="Fußzeilenplatzhalter 6"/>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66656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Textplatzhalter 2"/>
          <p:cNvSpPr>
            <a:spLocks noGrp="1"/>
          </p:cNvSpPr>
          <p:nvPr>
            <p:ph type="body" sz="half" idx="1"/>
          </p:nvPr>
        </p:nvSpPr>
        <p:spPr>
          <a:xfrm>
            <a:off x="50733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a:xfrm>
            <a:off x="8229204" y="6524626"/>
            <a:ext cx="1310481" cy="219075"/>
          </a:xfrm>
        </p:spPr>
        <p:txBody>
          <a:bodyPr/>
          <a:lstStyle>
            <a:lvl1pPr>
              <a:defRPr/>
            </a:lvl1pPr>
          </a:lstStyle>
          <a:p>
            <a:r>
              <a:rPr lang="de-DE" altLang="de-DE"/>
              <a:t> Folie </a:t>
            </a:r>
            <a:fld id="{D312B98C-907F-4511-A664-0A1C5C864361}" type="slidenum">
              <a:rPr lang="de-DE" altLang="de-DE"/>
              <a:pPr/>
              <a:t>‹Nr.›</a:t>
            </a:fld>
            <a:endParaRPr lang="de-DE" altLang="de-DE"/>
          </a:p>
        </p:txBody>
      </p:sp>
      <p:sp>
        <p:nvSpPr>
          <p:cNvPr id="6" name="Fußzeilenplatzhalter 5"/>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287695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507340" y="188913"/>
            <a:ext cx="8719344" cy="609600"/>
          </a:xfrm>
        </p:spPr>
        <p:txBody>
          <a:bodyPr/>
          <a:lstStyle/>
          <a:p>
            <a:r>
              <a:rPr lang="de-DE"/>
              <a:t>Titelmasterformat durch Klicken bearbeiten</a:t>
            </a:r>
          </a:p>
        </p:txBody>
      </p:sp>
      <p:sp>
        <p:nvSpPr>
          <p:cNvPr id="3" name="Onlinebild-Platzhalter 2"/>
          <p:cNvSpPr>
            <a:spLocks noGrp="1"/>
          </p:cNvSpPr>
          <p:nvPr>
            <p:ph type="clipArt" sz="half" idx="1"/>
          </p:nvPr>
        </p:nvSpPr>
        <p:spPr>
          <a:xfrm>
            <a:off x="507339" y="1773239"/>
            <a:ext cx="4375150" cy="4497387"/>
          </a:xfrm>
        </p:spPr>
        <p:txBody>
          <a:bodyPr/>
          <a:lstStyle/>
          <a:p>
            <a:endParaRPr lang="de-DE"/>
          </a:p>
        </p:txBody>
      </p:sp>
      <p:sp>
        <p:nvSpPr>
          <p:cNvPr id="4" name="Textplatzhalter 3"/>
          <p:cNvSpPr>
            <a:spLocks noGrp="1"/>
          </p:cNvSpPr>
          <p:nvPr>
            <p:ph type="body" sz="half" idx="2"/>
          </p:nvPr>
        </p:nvSpPr>
        <p:spPr>
          <a:xfrm>
            <a:off x="5047589" y="1773239"/>
            <a:ext cx="4375150" cy="4497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a:xfrm>
            <a:off x="8229204" y="6524626"/>
            <a:ext cx="1310481" cy="219075"/>
          </a:xfrm>
        </p:spPr>
        <p:txBody>
          <a:bodyPr/>
          <a:lstStyle>
            <a:lvl1pPr>
              <a:defRPr/>
            </a:lvl1pPr>
          </a:lstStyle>
          <a:p>
            <a:r>
              <a:rPr lang="de-DE" altLang="de-DE"/>
              <a:t> Folie </a:t>
            </a:r>
            <a:fld id="{1874C72F-8B5E-40F8-AAB4-8F47A41A5D83}" type="slidenum">
              <a:rPr lang="de-DE" altLang="de-DE"/>
              <a:pPr/>
              <a:t>‹Nr.›</a:t>
            </a:fld>
            <a:endParaRPr lang="de-DE" altLang="de-DE"/>
          </a:p>
        </p:txBody>
      </p:sp>
      <p:sp>
        <p:nvSpPr>
          <p:cNvPr id="6" name="Fußzeilenplatzhalter 5"/>
          <p:cNvSpPr>
            <a:spLocks noGrp="1"/>
          </p:cNvSpPr>
          <p:nvPr>
            <p:ph type="ftr" sz="quarter" idx="11"/>
          </p:nvPr>
        </p:nvSpPr>
        <p:spPr>
          <a:xfrm>
            <a:off x="194338" y="6453188"/>
            <a:ext cx="9517327" cy="290512"/>
          </a:xfrm>
        </p:spPr>
        <p:txBody>
          <a:bodyPr/>
          <a:lstStyle>
            <a:lvl1pPr>
              <a:defRPr/>
            </a:lvl1pPr>
          </a:lstStyle>
          <a:p>
            <a:r>
              <a:rPr lang="de-DE" altLang="de-DE" dirty="0"/>
              <a:t>HSWT    Prof. Dr. U. Groß           					                 </a:t>
            </a:r>
          </a:p>
        </p:txBody>
      </p:sp>
    </p:spTree>
    <p:extLst>
      <p:ext uri="{BB962C8B-B14F-4D97-AF65-F5344CB8AC3E}">
        <p14:creationId xmlns:p14="http://schemas.microsoft.com/office/powerpoint/2010/main" val="17050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p:cNvSpPr>
            <a:spLocks noGrp="1" noChangeArrowheads="1"/>
          </p:cNvSpPr>
          <p:nvPr>
            <p:ph type="sldNum" sz="quarter" idx="10"/>
          </p:nvPr>
        </p:nvSpPr>
        <p:spPr>
          <a:ln/>
        </p:spPr>
        <p:txBody>
          <a:bodyPr/>
          <a:lstStyle>
            <a:lvl1pPr>
              <a:defRPr/>
            </a:lvl1pPr>
          </a:lstStyle>
          <a:p>
            <a:pPr>
              <a:defRPr/>
            </a:pPr>
            <a:r>
              <a:rPr lang="de-DE" altLang="de-DE"/>
              <a:t> Folie </a:t>
            </a:r>
            <a:fld id="{8FDD3928-FB4B-451D-B457-5FAF41A31438}" type="slidenum">
              <a:rPr lang="de-DE" altLang="de-DE"/>
              <a:pPr>
                <a:defRPr/>
              </a:pPr>
              <a:t>‹Nr.›</a:t>
            </a:fld>
            <a:endParaRPr lang="de-DE" altLang="de-DE"/>
          </a:p>
        </p:txBody>
      </p:sp>
      <p:sp>
        <p:nvSpPr>
          <p:cNvPr id="8"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66767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p:cNvSpPr>
            <a:spLocks noGrp="1" noChangeArrowheads="1"/>
          </p:cNvSpPr>
          <p:nvPr>
            <p:ph type="sldNum" sz="quarter" idx="10"/>
          </p:nvPr>
        </p:nvSpPr>
        <p:spPr>
          <a:ln/>
        </p:spPr>
        <p:txBody>
          <a:bodyPr/>
          <a:lstStyle>
            <a:lvl1pPr>
              <a:defRPr/>
            </a:lvl1pPr>
          </a:lstStyle>
          <a:p>
            <a:pPr>
              <a:defRPr/>
            </a:pPr>
            <a:r>
              <a:rPr lang="de-DE" altLang="de-DE"/>
              <a:t> Folie </a:t>
            </a:r>
            <a:fld id="{A5CC95E4-3327-4E6D-82A6-F720D74A793D}" type="slidenum">
              <a:rPr lang="de-DE" altLang="de-DE"/>
              <a:pPr>
                <a:defRPr/>
              </a:pPr>
              <a:t>‹Nr.›</a:t>
            </a:fld>
            <a:endParaRPr lang="de-DE" alt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178020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de-DE" altLang="de-DE"/>
              <a:t> Folie </a:t>
            </a:r>
            <a:fld id="{AD610C77-799F-40CC-B6B1-1F9CF2E7D7EF}" type="slidenum">
              <a:rPr lang="de-DE" altLang="de-DE"/>
              <a:pPr>
                <a:defRPr/>
              </a:pPr>
              <a:t>‹Nr.›</a:t>
            </a:fld>
            <a:endParaRPr lang="de-DE" altLang="de-DE"/>
          </a:p>
        </p:txBody>
      </p:sp>
      <p:sp>
        <p:nvSpPr>
          <p:cNvPr id="3"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418611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de-DE"/>
              <a:t> Folie </a:t>
            </a:r>
            <a:fld id="{49D63B75-C25B-4D0D-BDA3-450FB57C28BA}"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240829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ltLang="de-DE"/>
              <a:t> Folie </a:t>
            </a:r>
            <a:fld id="{DDE90C9C-E6CE-4424-A4B3-0FFC3F99CE48}" type="slidenum">
              <a:rPr lang="de-DE" altLang="de-DE"/>
              <a:pPr>
                <a:defRPr/>
              </a:pPr>
              <a:t>‹Nr.›</a:t>
            </a:fld>
            <a:endParaRPr lang="de-DE" alt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a:t>HSWT    Prof. Dr. U. Groß                  </a:t>
            </a:r>
          </a:p>
        </p:txBody>
      </p:sp>
    </p:spTree>
    <p:extLst>
      <p:ext uri="{BB962C8B-B14F-4D97-AF65-F5344CB8AC3E}">
        <p14:creationId xmlns:p14="http://schemas.microsoft.com/office/powerpoint/2010/main" val="249796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Bild 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761538" y="0"/>
            <a:ext cx="150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08000" y="188913"/>
            <a:ext cx="87185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8" name="Rectangle 4"/>
          <p:cNvSpPr>
            <a:spLocks noGrp="1" noChangeArrowheads="1"/>
          </p:cNvSpPr>
          <p:nvPr>
            <p:ph type="body" idx="1"/>
          </p:nvPr>
        </p:nvSpPr>
        <p:spPr bwMode="auto">
          <a:xfrm>
            <a:off x="508000" y="1773238"/>
            <a:ext cx="891540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613381" name="Rectangle 5"/>
          <p:cNvSpPr>
            <a:spLocks noGrp="1" noChangeArrowheads="1"/>
          </p:cNvSpPr>
          <p:nvPr>
            <p:ph type="sldNum" sz="quarter" idx="4"/>
          </p:nvPr>
        </p:nvSpPr>
        <p:spPr bwMode="auto">
          <a:xfrm>
            <a:off x="8229600" y="6524625"/>
            <a:ext cx="1309688"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solidFill>
                  <a:srgbClr val="71AD2A"/>
                </a:solidFill>
                <a:latin typeface="Arial" pitchFamily="34" charset="0"/>
              </a:defRPr>
            </a:lvl1pPr>
          </a:lstStyle>
          <a:p>
            <a:pPr>
              <a:defRPr/>
            </a:pPr>
            <a:r>
              <a:rPr lang="de-DE" altLang="de-DE"/>
              <a:t> Folie </a:t>
            </a:r>
            <a:fld id="{20E7D08B-6174-4BC4-B99C-7B3E9B64A41E}" type="slidenum">
              <a:rPr lang="de-DE" altLang="de-DE"/>
              <a:pPr>
                <a:defRPr/>
              </a:pPr>
              <a:t>‹Nr.›</a:t>
            </a:fld>
            <a:endParaRPr lang="de-DE" altLang="de-DE"/>
          </a:p>
        </p:txBody>
      </p:sp>
      <p:sp>
        <p:nvSpPr>
          <p:cNvPr id="613382" name="Rectangle 6"/>
          <p:cNvSpPr>
            <a:spLocks noGrp="1" noChangeArrowheads="1"/>
          </p:cNvSpPr>
          <p:nvPr>
            <p:ph type="ftr" sz="quarter" idx="3"/>
          </p:nvPr>
        </p:nvSpPr>
        <p:spPr bwMode="auto">
          <a:xfrm>
            <a:off x="117475" y="6524625"/>
            <a:ext cx="765651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71AD2A"/>
                </a:solidFill>
                <a:latin typeface="+mn-lt"/>
                <a:ea typeface="+mn-ea"/>
                <a:cs typeface="+mn-cs"/>
              </a:defRPr>
            </a:lvl1pPr>
          </a:lstStyle>
          <a:p>
            <a:pPr>
              <a:defRPr/>
            </a:pPr>
            <a:r>
              <a:rPr lang="de-DE"/>
              <a:t>HSWT    Prof. Dr. U. Groß                  </a:t>
            </a: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 id="2147484828" r:id="rId13"/>
    <p:sldLayoutId id="2147484829" r:id="rId14"/>
  </p:sldLayoutIdLst>
  <p:hf hdr="0" dt="0"/>
  <p:txStyles>
    <p:titleStyle>
      <a:lvl1pPr algn="l" defTabSz="457200" rtl="0" eaLnBrk="0" fontAlgn="base" hangingPunct="0">
        <a:spcBef>
          <a:spcPct val="0"/>
        </a:spcBef>
        <a:spcAft>
          <a:spcPct val="0"/>
        </a:spcAft>
        <a:defRPr sz="2800" b="1">
          <a:solidFill>
            <a:schemeClr val="tx1"/>
          </a:solidFill>
          <a:latin typeface="+mj-lt"/>
          <a:ea typeface="+mj-ea"/>
          <a:cs typeface="+mj-cs"/>
        </a:defRPr>
      </a:lvl1pPr>
      <a:lvl2pPr algn="l" defTabSz="457200" rtl="0" eaLnBrk="0" fontAlgn="base" hangingPunct="0">
        <a:spcBef>
          <a:spcPct val="0"/>
        </a:spcBef>
        <a:spcAft>
          <a:spcPct val="0"/>
        </a:spcAft>
        <a:defRPr sz="2800" b="1">
          <a:solidFill>
            <a:schemeClr val="tx1"/>
          </a:solidFill>
          <a:latin typeface="Arial" charset="0"/>
          <a:ea typeface="ＭＳ Ｐゴシック" pitchFamily="34" charset="-128"/>
          <a:cs typeface="Arial" charset="0"/>
        </a:defRPr>
      </a:lvl2pPr>
      <a:lvl3pPr algn="l" defTabSz="457200" rtl="0" eaLnBrk="0" fontAlgn="base" hangingPunct="0">
        <a:spcBef>
          <a:spcPct val="0"/>
        </a:spcBef>
        <a:spcAft>
          <a:spcPct val="0"/>
        </a:spcAft>
        <a:defRPr sz="2800" b="1">
          <a:solidFill>
            <a:schemeClr val="tx1"/>
          </a:solidFill>
          <a:latin typeface="Arial" charset="0"/>
          <a:ea typeface="ＭＳ Ｐゴシック" pitchFamily="34" charset="-128"/>
          <a:cs typeface="Arial" charset="0"/>
        </a:defRPr>
      </a:lvl3pPr>
      <a:lvl4pPr algn="l" defTabSz="457200" rtl="0" eaLnBrk="0" fontAlgn="base" hangingPunct="0">
        <a:spcBef>
          <a:spcPct val="0"/>
        </a:spcBef>
        <a:spcAft>
          <a:spcPct val="0"/>
        </a:spcAft>
        <a:defRPr sz="2800" b="1">
          <a:solidFill>
            <a:schemeClr val="tx1"/>
          </a:solidFill>
          <a:latin typeface="Arial" charset="0"/>
          <a:ea typeface="ＭＳ Ｐゴシック" pitchFamily="34" charset="-128"/>
          <a:cs typeface="Arial" charset="0"/>
        </a:defRPr>
      </a:lvl4pPr>
      <a:lvl5pPr algn="l" defTabSz="457200" rtl="0" eaLnBrk="0" fontAlgn="base" hangingPunct="0">
        <a:spcBef>
          <a:spcPct val="0"/>
        </a:spcBef>
        <a:spcAft>
          <a:spcPct val="0"/>
        </a:spcAft>
        <a:defRPr sz="2800" b="1">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6pPr>
      <a:lvl7pPr marL="9144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7pPr>
      <a:lvl8pPr marL="13716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8pPr>
      <a:lvl9pPr marL="18288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Clr>
          <a:srgbClr val="71AD2A"/>
        </a:buClr>
        <a:buFont typeface="Arial Unicode MS" pitchFamily="34" charset="-128"/>
        <a:buChar char="»"/>
        <a:defRPr sz="24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rgbClr val="71AD2A"/>
        </a:buClr>
        <a:buFont typeface="Univers" pitchFamily="34" charset="0"/>
        <a:buChar char="›"/>
        <a:defRPr sz="2200">
          <a:solidFill>
            <a:schemeClr val="tx1"/>
          </a:solidFill>
          <a:latin typeface="+mn-lt"/>
          <a:ea typeface="+mn-ea"/>
          <a:cs typeface="+mn-cs"/>
        </a:defRPr>
      </a:lvl2pPr>
      <a:lvl3pPr marL="1143000" indent="-228600" algn="l" defTabSz="457200" rtl="0" eaLnBrk="0" fontAlgn="base" hangingPunct="0">
        <a:spcBef>
          <a:spcPct val="20000"/>
        </a:spcBef>
        <a:spcAft>
          <a:spcPct val="0"/>
        </a:spcAft>
        <a:buClr>
          <a:srgbClr val="71AD2A"/>
        </a:buClr>
        <a:buFont typeface="Arial Unicode MS" pitchFamily="34" charset="-128"/>
        <a:buChar char="›"/>
        <a:defRPr sz="2000">
          <a:solidFill>
            <a:schemeClr val="tx1"/>
          </a:solidFill>
          <a:latin typeface="+mn-lt"/>
          <a:ea typeface="+mn-ea"/>
          <a:cs typeface="+mn-cs"/>
        </a:defRPr>
      </a:lvl3pPr>
      <a:lvl4pPr marL="1600200" indent="-228600" algn="l" defTabSz="457200" rtl="0" eaLnBrk="0" fontAlgn="base" hangingPunct="0">
        <a:spcBef>
          <a:spcPct val="20000"/>
        </a:spcBef>
        <a:spcAft>
          <a:spcPct val="0"/>
        </a:spcAft>
        <a:buClr>
          <a:srgbClr val="71AD2A"/>
        </a:buClr>
        <a:buFont typeface="Arial Unicode MS" pitchFamily="34" charset="-128"/>
        <a:buChar char="›"/>
        <a:defRPr>
          <a:solidFill>
            <a:schemeClr val="tx1"/>
          </a:solidFill>
          <a:latin typeface="+mn-lt"/>
          <a:ea typeface="+mn-ea"/>
          <a:cs typeface="+mn-cs"/>
        </a:defRPr>
      </a:lvl4pPr>
      <a:lvl5pPr marL="2057400" indent="-228600" algn="l" defTabSz="457200" rtl="0" eaLnBrk="0" fontAlgn="base" hangingPunct="0">
        <a:spcBef>
          <a:spcPct val="20000"/>
        </a:spcBef>
        <a:spcAft>
          <a:spcPct val="0"/>
        </a:spcAft>
        <a:buClr>
          <a:srgbClr val="71AD2A"/>
        </a:buClr>
        <a:buFont typeface="Wingdings" pitchFamily="2" charset="2"/>
        <a:buChar char="§"/>
        <a:defRPr>
          <a:solidFill>
            <a:schemeClr val="tx1"/>
          </a:solidFill>
          <a:latin typeface="+mn-lt"/>
          <a:ea typeface="+mn-ea"/>
          <a:cs typeface="+mn-cs"/>
        </a:defRPr>
      </a:lvl5pPr>
      <a:lvl6pPr marL="2514600" indent="-228600" algn="l" defTabSz="457200" rtl="0" fontAlgn="base">
        <a:spcBef>
          <a:spcPct val="20000"/>
        </a:spcBef>
        <a:spcAft>
          <a:spcPct val="0"/>
        </a:spcAft>
        <a:buClr>
          <a:srgbClr val="71AD2A"/>
        </a:buClr>
        <a:buFont typeface="Wingdings" pitchFamily="2" charset="2"/>
        <a:buChar char="§"/>
        <a:defRPr>
          <a:solidFill>
            <a:schemeClr val="tx1"/>
          </a:solidFill>
          <a:latin typeface="+mn-lt"/>
          <a:ea typeface="+mn-ea"/>
          <a:cs typeface="+mn-cs"/>
        </a:defRPr>
      </a:lvl6pPr>
      <a:lvl7pPr marL="2971800" indent="-228600" algn="l" defTabSz="457200" rtl="0" fontAlgn="base">
        <a:spcBef>
          <a:spcPct val="20000"/>
        </a:spcBef>
        <a:spcAft>
          <a:spcPct val="0"/>
        </a:spcAft>
        <a:buClr>
          <a:srgbClr val="71AD2A"/>
        </a:buClr>
        <a:buFont typeface="Wingdings" pitchFamily="2" charset="2"/>
        <a:buChar char="§"/>
        <a:defRPr>
          <a:solidFill>
            <a:schemeClr val="tx1"/>
          </a:solidFill>
          <a:latin typeface="+mn-lt"/>
          <a:ea typeface="+mn-ea"/>
          <a:cs typeface="+mn-cs"/>
        </a:defRPr>
      </a:lvl7pPr>
      <a:lvl8pPr marL="3429000" indent="-228600" algn="l" defTabSz="457200" rtl="0" fontAlgn="base">
        <a:spcBef>
          <a:spcPct val="20000"/>
        </a:spcBef>
        <a:spcAft>
          <a:spcPct val="0"/>
        </a:spcAft>
        <a:buClr>
          <a:srgbClr val="71AD2A"/>
        </a:buClr>
        <a:buFont typeface="Wingdings" pitchFamily="2" charset="2"/>
        <a:buChar char="§"/>
        <a:defRPr>
          <a:solidFill>
            <a:schemeClr val="tx1"/>
          </a:solidFill>
          <a:latin typeface="+mn-lt"/>
          <a:ea typeface="+mn-ea"/>
          <a:cs typeface="+mn-cs"/>
        </a:defRPr>
      </a:lvl8pPr>
      <a:lvl9pPr marL="3886200" indent="-228600" algn="l" defTabSz="457200" rtl="0" fontAlgn="base">
        <a:spcBef>
          <a:spcPct val="20000"/>
        </a:spcBef>
        <a:spcAft>
          <a:spcPct val="0"/>
        </a:spcAft>
        <a:buClr>
          <a:srgbClr val="71AD2A"/>
        </a:buClr>
        <a:buFont typeface="Wingdings" pitchFamily="2" charset="2"/>
        <a:buChar char="§"/>
        <a:defRPr>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61537" y="0"/>
            <a:ext cx="1513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507340" y="188913"/>
            <a:ext cx="871934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6" name="Rectangle 4"/>
          <p:cNvSpPr>
            <a:spLocks noGrp="1" noChangeArrowheads="1"/>
          </p:cNvSpPr>
          <p:nvPr>
            <p:ph type="body" idx="1"/>
          </p:nvPr>
        </p:nvSpPr>
        <p:spPr bwMode="auto">
          <a:xfrm>
            <a:off x="507339" y="1773239"/>
            <a:ext cx="891540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3077" name="Rectangle 5"/>
          <p:cNvSpPr>
            <a:spLocks noGrp="1" noChangeArrowheads="1"/>
          </p:cNvSpPr>
          <p:nvPr>
            <p:ph type="sldNum" sz="quarter" idx="4"/>
          </p:nvPr>
        </p:nvSpPr>
        <p:spPr bwMode="auto">
          <a:xfrm>
            <a:off x="8229204" y="6524626"/>
            <a:ext cx="1310481"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rgbClr val="71AD2A"/>
                </a:solidFill>
                <a:ea typeface="+mn-ea"/>
                <a:cs typeface="+mn-cs"/>
              </a:defRPr>
            </a:lvl1pPr>
          </a:lstStyle>
          <a:p>
            <a:r>
              <a:rPr lang="de-DE" altLang="de-DE"/>
              <a:t> Folie </a:t>
            </a:r>
            <a:fld id="{3F1DF2CA-DD3A-460E-883A-EFA272FE5EE1}" type="slidenum">
              <a:rPr lang="de-DE" altLang="de-DE"/>
              <a:pPr/>
              <a:t>‹Nr.›</a:t>
            </a:fld>
            <a:endParaRPr lang="de-DE" altLang="de-DE"/>
          </a:p>
        </p:txBody>
      </p:sp>
      <p:sp>
        <p:nvSpPr>
          <p:cNvPr id="3078" name="Rectangle 6"/>
          <p:cNvSpPr>
            <a:spLocks noGrp="1" noChangeArrowheads="1"/>
          </p:cNvSpPr>
          <p:nvPr>
            <p:ph type="ftr" sz="quarter" idx="3"/>
          </p:nvPr>
        </p:nvSpPr>
        <p:spPr bwMode="auto">
          <a:xfrm>
            <a:off x="194338" y="6453188"/>
            <a:ext cx="951732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a:solidFill>
                  <a:srgbClr val="71AD2A"/>
                </a:solidFill>
                <a:ea typeface="+mn-ea"/>
                <a:cs typeface="+mn-cs"/>
              </a:defRPr>
            </a:lvl1pPr>
          </a:lstStyle>
          <a:p>
            <a:r>
              <a:rPr lang="de-DE" altLang="de-DE" dirty="0"/>
              <a:t>HSWT    Prof. Dr. U. Groß           					                 </a:t>
            </a:r>
          </a:p>
        </p:txBody>
      </p:sp>
    </p:spTree>
    <p:extLst>
      <p:ext uri="{BB962C8B-B14F-4D97-AF65-F5344CB8AC3E}">
        <p14:creationId xmlns:p14="http://schemas.microsoft.com/office/powerpoint/2010/main" val="376323997"/>
      </p:ext>
    </p:extLst>
  </p:cSld>
  <p:clrMap bg1="lt1" tx1="dk1" bg2="lt2" tx2="dk2" accent1="accent1" accent2="accent2" accent3="accent3" accent4="accent4" accent5="accent5" accent6="accent6" hlink="hlink" folHlink="folHlink"/>
  <p:sldLayoutIdLst>
    <p:sldLayoutId id="2147484833" r:id="rId1"/>
    <p:sldLayoutId id="2147484834" r:id="rId2"/>
    <p:sldLayoutId id="2147484835" r:id="rId3"/>
    <p:sldLayoutId id="2147484836" r:id="rId4"/>
    <p:sldLayoutId id="2147484837" r:id="rId5"/>
    <p:sldLayoutId id="2147484838" r:id="rId6"/>
    <p:sldLayoutId id="2147484839" r:id="rId7"/>
    <p:sldLayoutId id="2147484840" r:id="rId8"/>
    <p:sldLayoutId id="2147484841" r:id="rId9"/>
    <p:sldLayoutId id="2147484842" r:id="rId10"/>
    <p:sldLayoutId id="2147484843" r:id="rId11"/>
    <p:sldLayoutId id="2147484844" r:id="rId12"/>
    <p:sldLayoutId id="2147484845" r:id="rId13"/>
    <p:sldLayoutId id="2147484846" r:id="rId14"/>
  </p:sldLayoutIdLst>
  <p:hf sldNum="0" hdr="0" dt="0"/>
  <p:txStyles>
    <p:titleStyle>
      <a:lvl1pPr algn="l" defTabSz="457200" rtl="0" fontAlgn="base">
        <a:spcBef>
          <a:spcPct val="0"/>
        </a:spcBef>
        <a:spcAft>
          <a:spcPct val="0"/>
        </a:spcAft>
        <a:defRPr sz="2800" b="1" kern="1200">
          <a:solidFill>
            <a:schemeClr val="tx1"/>
          </a:solidFill>
          <a:latin typeface="+mj-lt"/>
          <a:ea typeface="+mj-ea"/>
          <a:cs typeface="+mj-cs"/>
        </a:defRPr>
      </a:lvl1pPr>
      <a:lvl2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9144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13716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18288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9pPr>
    </p:titleStyle>
    <p:bodyStyle>
      <a:lvl1pPr marL="342900" indent="-342900" algn="l" defTabSz="457200" rtl="0" fontAlgn="base">
        <a:spcBef>
          <a:spcPct val="20000"/>
        </a:spcBef>
        <a:spcAft>
          <a:spcPct val="0"/>
        </a:spcAft>
        <a:buClr>
          <a:srgbClr val="71AD2A"/>
        </a:buClr>
        <a:buFont typeface="Arial Unicode MS" panose="020B0604020202020204" pitchFamily="34" charset="-128"/>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rgbClr val="71AD2A"/>
        </a:buClr>
        <a:buFont typeface="Univers" panose="020B0603020202030204" pitchFamily="34" charset="0"/>
        <a:buChar char="›"/>
        <a:defRPr sz="2200" kern="1200">
          <a:solidFill>
            <a:schemeClr val="tx1"/>
          </a:solidFill>
          <a:latin typeface="+mn-lt"/>
          <a:ea typeface="+mn-ea"/>
          <a:cs typeface="+mn-cs"/>
        </a:defRPr>
      </a:lvl2pPr>
      <a:lvl3pPr marL="1143000" indent="-228600" algn="l" defTabSz="457200" rtl="0" fontAlgn="base">
        <a:spcBef>
          <a:spcPct val="20000"/>
        </a:spcBef>
        <a:spcAft>
          <a:spcPct val="0"/>
        </a:spcAft>
        <a:buClr>
          <a:srgbClr val="71AD2A"/>
        </a:buClr>
        <a:buFont typeface="Arial Unicode MS" panose="020B0604020202020204" pitchFamily="34" charset="-128"/>
        <a:buChar char="›"/>
        <a:defRPr sz="2000" kern="1200">
          <a:solidFill>
            <a:schemeClr val="tx1"/>
          </a:solidFill>
          <a:latin typeface="+mn-lt"/>
          <a:ea typeface="+mn-ea"/>
          <a:cs typeface="+mn-cs"/>
        </a:defRPr>
      </a:lvl3pPr>
      <a:lvl4pPr marL="1600200" indent="-228600" algn="l" defTabSz="457200" rtl="0" fontAlgn="base">
        <a:spcBef>
          <a:spcPct val="20000"/>
        </a:spcBef>
        <a:spcAft>
          <a:spcPct val="0"/>
        </a:spcAft>
        <a:buClr>
          <a:srgbClr val="71AD2A"/>
        </a:buClr>
        <a:buFont typeface="Arial Unicode MS" panose="020B0604020202020204" pitchFamily="34" charset="-128"/>
        <a:buChar char="›"/>
        <a:defRPr kern="1200">
          <a:solidFill>
            <a:schemeClr val="tx1"/>
          </a:solidFill>
          <a:latin typeface="+mn-lt"/>
          <a:ea typeface="+mn-ea"/>
          <a:cs typeface="+mn-cs"/>
        </a:defRPr>
      </a:lvl4pPr>
      <a:lvl5pPr marL="2057400" indent="-228600" algn="l" defTabSz="457200" rtl="0" fontAlgn="base">
        <a:spcBef>
          <a:spcPct val="20000"/>
        </a:spcBef>
        <a:spcAft>
          <a:spcPct val="0"/>
        </a:spcAft>
        <a:buClr>
          <a:srgbClr val="71AD2A"/>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761537" y="0"/>
            <a:ext cx="15134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507340" y="188913"/>
            <a:ext cx="871934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6" name="Rectangle 4"/>
          <p:cNvSpPr>
            <a:spLocks noGrp="1" noChangeArrowheads="1"/>
          </p:cNvSpPr>
          <p:nvPr>
            <p:ph type="body" idx="1"/>
          </p:nvPr>
        </p:nvSpPr>
        <p:spPr bwMode="auto">
          <a:xfrm>
            <a:off x="507339" y="1773239"/>
            <a:ext cx="8915400"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p:txBody>
      </p:sp>
      <p:sp>
        <p:nvSpPr>
          <p:cNvPr id="3077" name="Rectangle 5"/>
          <p:cNvSpPr>
            <a:spLocks noGrp="1" noChangeArrowheads="1"/>
          </p:cNvSpPr>
          <p:nvPr>
            <p:ph type="sldNum" sz="quarter" idx="4"/>
          </p:nvPr>
        </p:nvSpPr>
        <p:spPr bwMode="auto">
          <a:xfrm>
            <a:off x="8229204" y="6524626"/>
            <a:ext cx="1310481"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rgbClr val="71AD2A"/>
                </a:solidFill>
                <a:ea typeface="+mn-ea"/>
                <a:cs typeface="+mn-cs"/>
              </a:defRPr>
            </a:lvl1pPr>
          </a:lstStyle>
          <a:p>
            <a:r>
              <a:rPr lang="de-DE" altLang="de-DE"/>
              <a:t> Folie </a:t>
            </a:r>
            <a:fld id="{3F1DF2CA-DD3A-460E-883A-EFA272FE5EE1}" type="slidenum">
              <a:rPr lang="de-DE" altLang="de-DE"/>
              <a:pPr/>
              <a:t>‹Nr.›</a:t>
            </a:fld>
            <a:endParaRPr lang="de-DE" altLang="de-DE"/>
          </a:p>
        </p:txBody>
      </p:sp>
      <p:sp>
        <p:nvSpPr>
          <p:cNvPr id="3078" name="Rectangle 6"/>
          <p:cNvSpPr>
            <a:spLocks noGrp="1" noChangeArrowheads="1"/>
          </p:cNvSpPr>
          <p:nvPr>
            <p:ph type="ftr" sz="quarter" idx="3"/>
          </p:nvPr>
        </p:nvSpPr>
        <p:spPr bwMode="auto">
          <a:xfrm>
            <a:off x="194338" y="6453188"/>
            <a:ext cx="951732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000">
                <a:solidFill>
                  <a:srgbClr val="71AD2A"/>
                </a:solidFill>
                <a:ea typeface="+mn-ea"/>
                <a:cs typeface="+mn-cs"/>
              </a:defRPr>
            </a:lvl1pPr>
          </a:lstStyle>
          <a:p>
            <a:r>
              <a:rPr lang="de-DE" altLang="de-DE" dirty="0"/>
              <a:t>HSWT    Prof. Dr. U. Groß           					                 </a:t>
            </a:r>
          </a:p>
        </p:txBody>
      </p:sp>
    </p:spTree>
    <p:extLst>
      <p:ext uri="{BB962C8B-B14F-4D97-AF65-F5344CB8AC3E}">
        <p14:creationId xmlns:p14="http://schemas.microsoft.com/office/powerpoint/2010/main" val="2000013051"/>
      </p:ext>
    </p:extLst>
  </p:cSld>
  <p:clrMap bg1="lt1" tx1="dk1" bg2="lt2" tx2="dk2" accent1="accent1" accent2="accent2" accent3="accent3" accent4="accent4" accent5="accent5" accent6="accent6" hlink="hlink" folHlink="folHlink"/>
  <p:sldLayoutIdLst>
    <p:sldLayoutId id="2147484848" r:id="rId1"/>
    <p:sldLayoutId id="2147484849" r:id="rId2"/>
    <p:sldLayoutId id="2147484850" r:id="rId3"/>
    <p:sldLayoutId id="2147484851" r:id="rId4"/>
    <p:sldLayoutId id="2147484852" r:id="rId5"/>
    <p:sldLayoutId id="2147484853" r:id="rId6"/>
    <p:sldLayoutId id="2147484854" r:id="rId7"/>
    <p:sldLayoutId id="2147484855" r:id="rId8"/>
    <p:sldLayoutId id="2147484856" r:id="rId9"/>
    <p:sldLayoutId id="2147484857" r:id="rId10"/>
    <p:sldLayoutId id="2147484858" r:id="rId11"/>
    <p:sldLayoutId id="2147484859" r:id="rId12"/>
    <p:sldLayoutId id="2147484860" r:id="rId13"/>
    <p:sldLayoutId id="2147484861" r:id="rId14"/>
  </p:sldLayoutIdLst>
  <p:hf sldNum="0" hdr="0" dt="0"/>
  <p:txStyles>
    <p:titleStyle>
      <a:lvl1pPr algn="l" defTabSz="457200" rtl="0" fontAlgn="base">
        <a:spcBef>
          <a:spcPct val="0"/>
        </a:spcBef>
        <a:spcAft>
          <a:spcPct val="0"/>
        </a:spcAft>
        <a:defRPr sz="2800" b="1" kern="1200">
          <a:solidFill>
            <a:schemeClr val="tx1"/>
          </a:solidFill>
          <a:latin typeface="+mj-lt"/>
          <a:ea typeface="+mj-ea"/>
          <a:cs typeface="+mj-cs"/>
        </a:defRPr>
      </a:lvl1pPr>
      <a:lvl2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4572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9144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13716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1828800" algn="l" defTabSz="457200" rtl="0" fontAlgn="base">
        <a:spcBef>
          <a:spcPct val="0"/>
        </a:spcBef>
        <a:spcAft>
          <a:spcPct val="0"/>
        </a:spcAft>
        <a:defRPr sz="2800" b="1">
          <a:solidFill>
            <a:schemeClr val="tx1"/>
          </a:solidFill>
          <a:latin typeface="Arial" panose="020B0604020202020204" pitchFamily="34" charset="0"/>
          <a:ea typeface="MS PGothic" panose="020B0600070205080204" pitchFamily="34" charset="-128"/>
          <a:cs typeface="Arial" panose="020B0604020202020204" pitchFamily="34" charset="0"/>
        </a:defRPr>
      </a:lvl9pPr>
    </p:titleStyle>
    <p:bodyStyle>
      <a:lvl1pPr marL="342900" indent="-342900" algn="l" defTabSz="457200" rtl="0" fontAlgn="base">
        <a:spcBef>
          <a:spcPct val="20000"/>
        </a:spcBef>
        <a:spcAft>
          <a:spcPct val="0"/>
        </a:spcAft>
        <a:buClr>
          <a:srgbClr val="71AD2A"/>
        </a:buClr>
        <a:buFont typeface="Arial Unicode MS" panose="020B0604020202020204" pitchFamily="34" charset="-128"/>
        <a:buChar char="»"/>
        <a:defRPr sz="2400" kern="1200">
          <a:solidFill>
            <a:schemeClr val="tx1"/>
          </a:solidFill>
          <a:latin typeface="+mn-lt"/>
          <a:ea typeface="+mn-ea"/>
          <a:cs typeface="+mn-cs"/>
        </a:defRPr>
      </a:lvl1pPr>
      <a:lvl2pPr marL="742950" indent="-285750" algn="l" defTabSz="457200" rtl="0" fontAlgn="base">
        <a:spcBef>
          <a:spcPct val="20000"/>
        </a:spcBef>
        <a:spcAft>
          <a:spcPct val="0"/>
        </a:spcAft>
        <a:buClr>
          <a:srgbClr val="71AD2A"/>
        </a:buClr>
        <a:buFont typeface="Univers" panose="020B0603020202030204" pitchFamily="34" charset="0"/>
        <a:buChar char="›"/>
        <a:defRPr sz="2200" kern="1200">
          <a:solidFill>
            <a:schemeClr val="tx1"/>
          </a:solidFill>
          <a:latin typeface="+mn-lt"/>
          <a:ea typeface="+mn-ea"/>
          <a:cs typeface="+mn-cs"/>
        </a:defRPr>
      </a:lvl2pPr>
      <a:lvl3pPr marL="1143000" indent="-228600" algn="l" defTabSz="457200" rtl="0" fontAlgn="base">
        <a:spcBef>
          <a:spcPct val="20000"/>
        </a:spcBef>
        <a:spcAft>
          <a:spcPct val="0"/>
        </a:spcAft>
        <a:buClr>
          <a:srgbClr val="71AD2A"/>
        </a:buClr>
        <a:buFont typeface="Arial Unicode MS" panose="020B0604020202020204" pitchFamily="34" charset="-128"/>
        <a:buChar char="›"/>
        <a:defRPr sz="2000" kern="1200">
          <a:solidFill>
            <a:schemeClr val="tx1"/>
          </a:solidFill>
          <a:latin typeface="+mn-lt"/>
          <a:ea typeface="+mn-ea"/>
          <a:cs typeface="+mn-cs"/>
        </a:defRPr>
      </a:lvl3pPr>
      <a:lvl4pPr marL="1600200" indent="-228600" algn="l" defTabSz="457200" rtl="0" fontAlgn="base">
        <a:spcBef>
          <a:spcPct val="20000"/>
        </a:spcBef>
        <a:spcAft>
          <a:spcPct val="0"/>
        </a:spcAft>
        <a:buClr>
          <a:srgbClr val="71AD2A"/>
        </a:buClr>
        <a:buFont typeface="Arial Unicode MS" panose="020B0604020202020204" pitchFamily="34" charset="-128"/>
        <a:buChar char="›"/>
        <a:defRPr kern="1200">
          <a:solidFill>
            <a:schemeClr val="tx1"/>
          </a:solidFill>
          <a:latin typeface="+mn-lt"/>
          <a:ea typeface="+mn-ea"/>
          <a:cs typeface="+mn-cs"/>
        </a:defRPr>
      </a:lvl4pPr>
      <a:lvl5pPr marL="2057400" indent="-228600" algn="l" defTabSz="457200" rtl="0" fontAlgn="base">
        <a:spcBef>
          <a:spcPct val="20000"/>
        </a:spcBef>
        <a:spcAft>
          <a:spcPct val="0"/>
        </a:spcAft>
        <a:buClr>
          <a:srgbClr val="71AD2A"/>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19ya4XRLjQ"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uRC4qbnW7I"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de.wikipedia.org/wiki/Hubraum" TargetMode="External"/><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de.wikipedia.org/wiki/Kolbenhub"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6.xml"/><Relationship Id="rId7" Type="http://schemas.openxmlformats.org/officeDocument/2006/relationships/hyperlink" Target="https://www.youtube.com/watch?v=ooJYsOz1z7Y"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6"/>
          <p:cNvSpPr>
            <a:spLocks noGrp="1"/>
          </p:cNvSpPr>
          <p:nvPr>
            <p:ph type="ctrTitle"/>
          </p:nvPr>
        </p:nvSpPr>
        <p:spPr>
          <a:xfrm>
            <a:off x="1238251" y="2420888"/>
            <a:ext cx="7429500" cy="2387600"/>
          </a:xfrm>
        </p:spPr>
        <p:txBody>
          <a:bodyPr/>
          <a:lstStyle/>
          <a:p>
            <a:r>
              <a:rPr lang="de-DE" altLang="de-DE" sz="3600" dirty="0"/>
              <a:t>Motoren -</a:t>
            </a:r>
            <a:br>
              <a:rPr lang="de-DE" altLang="de-DE" sz="3600" dirty="0"/>
            </a:br>
            <a:r>
              <a:rPr lang="de-DE" altLang="de-DE" sz="3600" dirty="0"/>
              <a:t>Grundlagen bis </a:t>
            </a:r>
            <a:br>
              <a:rPr lang="de-DE" altLang="de-DE" sz="3600" dirty="0"/>
            </a:br>
            <a:r>
              <a:rPr lang="de-DE" altLang="de-DE" sz="3600" dirty="0"/>
              <a:t>Abgasnachbehandlungs-systeme</a:t>
            </a:r>
            <a:br>
              <a:rPr lang="de-DE" altLang="de-DE" sz="3600" dirty="0"/>
            </a:br>
            <a:br>
              <a:rPr lang="de-DE" altLang="de-DE" sz="3600" dirty="0"/>
            </a:br>
            <a:r>
              <a:rPr lang="de-DE" altLang="de-DE" sz="3600" dirty="0"/>
              <a:t>Teil 1</a:t>
            </a:r>
            <a:br>
              <a:rPr lang="de-DE" altLang="de-DE" sz="3600" dirty="0"/>
            </a:br>
            <a:endParaRPr lang="de-DE" altLang="de-DE" sz="3600" dirty="0"/>
          </a:p>
        </p:txBody>
      </p:sp>
      <p:sp>
        <p:nvSpPr>
          <p:cNvPr id="2" name="Untertitel 1"/>
          <p:cNvSpPr>
            <a:spLocks noGrp="1"/>
          </p:cNvSpPr>
          <p:nvPr>
            <p:ph type="subTitle" idx="1"/>
          </p:nvPr>
        </p:nvSpPr>
        <p:spPr>
          <a:xfrm>
            <a:off x="1136576" y="4653136"/>
            <a:ext cx="7429500" cy="1655762"/>
          </a:xfrm>
        </p:spPr>
        <p:txBody>
          <a:bodyPr/>
          <a:lstStyle/>
          <a:p>
            <a:r>
              <a:rPr lang="de-DE" dirty="0"/>
              <a:t>Prof. Dr. Ulrich Groß</a:t>
            </a:r>
          </a:p>
        </p:txBody>
      </p:sp>
      <p:sp>
        <p:nvSpPr>
          <p:cNvPr id="80899" name="Foliennummernplatzhalter 4"/>
          <p:cNvSpPr>
            <a:spLocks noGrp="1"/>
          </p:cNvSpPr>
          <p:nvPr>
            <p:ph type="sldNum" sz="quarter" idx="10"/>
          </p:nvPr>
        </p:nvSpPr>
        <p:spPr>
          <a:noFill/>
        </p:spPr>
        <p:txBody>
          <a:bodyPr/>
          <a:lstStyle>
            <a:lvl1pPr algn="l">
              <a:spcBef>
                <a:spcPct val="20000"/>
              </a:spcBef>
              <a:buClr>
                <a:srgbClr val="71AD2A"/>
              </a:buClr>
              <a:buFont typeface="Arial Unicode MS" pitchFamily="34" charset="-128"/>
              <a:buChar char="»"/>
              <a:defRPr sz="2400">
                <a:solidFill>
                  <a:schemeClr val="tx1"/>
                </a:solidFill>
                <a:latin typeface="Arial" pitchFamily="34" charset="0"/>
                <a:ea typeface="ＭＳ Ｐゴシック" pitchFamily="34" charset="-128"/>
                <a:cs typeface="Arial" pitchFamily="34" charset="0"/>
              </a:defRPr>
            </a:lvl1pPr>
            <a:lvl2pPr marL="742950" indent="-285750" algn="l">
              <a:spcBef>
                <a:spcPct val="20000"/>
              </a:spcBef>
              <a:buClr>
                <a:srgbClr val="71AD2A"/>
              </a:buClr>
              <a:buFont typeface="Univers" pitchFamily="34" charset="0"/>
              <a:buChar char="›"/>
              <a:defRPr sz="2200">
                <a:solidFill>
                  <a:schemeClr val="tx1"/>
                </a:solidFill>
                <a:latin typeface="Arial" pitchFamily="34" charset="0"/>
                <a:ea typeface="ＭＳ Ｐゴシック" pitchFamily="34" charset="-128"/>
                <a:cs typeface="Arial" pitchFamily="34" charset="0"/>
              </a:defRPr>
            </a:lvl2pPr>
            <a:lvl3pPr marL="1143000" indent="-228600" algn="l">
              <a:spcBef>
                <a:spcPct val="20000"/>
              </a:spcBef>
              <a:buClr>
                <a:srgbClr val="71AD2A"/>
              </a:buClr>
              <a:buFont typeface="Arial Unicode MS" pitchFamily="34" charset="-128"/>
              <a:buChar char="›"/>
              <a:defRPr sz="2000">
                <a:solidFill>
                  <a:schemeClr val="tx1"/>
                </a:solidFill>
                <a:latin typeface="Arial" pitchFamily="34" charset="0"/>
                <a:ea typeface="ＭＳ Ｐゴシック" pitchFamily="34" charset="-128"/>
                <a:cs typeface="Arial" pitchFamily="34" charset="0"/>
              </a:defRPr>
            </a:lvl3pPr>
            <a:lvl4pPr marL="1600200" indent="-228600" algn="l">
              <a:spcBef>
                <a:spcPct val="20000"/>
              </a:spcBef>
              <a:buClr>
                <a:srgbClr val="71AD2A"/>
              </a:buClr>
              <a:buFont typeface="Arial Unicode MS" pitchFamily="34" charset="-128"/>
              <a:buChar char="›"/>
              <a:defRPr>
                <a:solidFill>
                  <a:schemeClr val="tx1"/>
                </a:solidFill>
                <a:latin typeface="Arial" pitchFamily="34" charset="0"/>
                <a:ea typeface="ＭＳ Ｐゴシック" pitchFamily="34" charset="-128"/>
                <a:cs typeface="Arial" pitchFamily="34" charset="0"/>
              </a:defRPr>
            </a:lvl4pPr>
            <a:lvl5pPr marL="2057400" indent="-228600" algn="l">
              <a:spcBef>
                <a:spcPct val="20000"/>
              </a:spcBef>
              <a:buClr>
                <a:srgbClr val="71AD2A"/>
              </a:buClr>
              <a:buFont typeface="Wingdings" pitchFamily="2" charset="2"/>
              <a:buChar char="§"/>
              <a:defRPr>
                <a:solidFill>
                  <a:schemeClr val="tx1"/>
                </a:solidFill>
                <a:latin typeface="Arial" pitchFamily="34" charset="0"/>
                <a:ea typeface="ＭＳ Ｐゴシック" pitchFamily="34" charset="-128"/>
                <a:cs typeface="Arial" pitchFamily="34" charset="0"/>
              </a:defRPr>
            </a:lvl5pPr>
            <a:lvl6pPr marL="2514600" indent="-228600" eaLnBrk="0" fontAlgn="base" hangingPunct="0">
              <a:spcBef>
                <a:spcPct val="20000"/>
              </a:spcBef>
              <a:spcAft>
                <a:spcPct val="0"/>
              </a:spcAft>
              <a:buClr>
                <a:srgbClr val="71AD2A"/>
              </a:buClr>
              <a:buFont typeface="Wingdings" pitchFamily="2" charset="2"/>
              <a:buChar char="§"/>
              <a:defRPr>
                <a:solidFill>
                  <a:schemeClr val="tx1"/>
                </a:solidFill>
                <a:latin typeface="Arial" pitchFamily="34" charset="0"/>
                <a:ea typeface="ＭＳ Ｐゴシック" pitchFamily="34" charset="-128"/>
                <a:cs typeface="Arial" pitchFamily="34" charset="0"/>
              </a:defRPr>
            </a:lvl6pPr>
            <a:lvl7pPr marL="2971800" indent="-228600" eaLnBrk="0" fontAlgn="base" hangingPunct="0">
              <a:spcBef>
                <a:spcPct val="20000"/>
              </a:spcBef>
              <a:spcAft>
                <a:spcPct val="0"/>
              </a:spcAft>
              <a:buClr>
                <a:srgbClr val="71AD2A"/>
              </a:buClr>
              <a:buFont typeface="Wingdings" pitchFamily="2" charset="2"/>
              <a:buChar char="§"/>
              <a:defRPr>
                <a:solidFill>
                  <a:schemeClr val="tx1"/>
                </a:solidFill>
                <a:latin typeface="Arial" pitchFamily="34" charset="0"/>
                <a:ea typeface="ＭＳ Ｐゴシック" pitchFamily="34" charset="-128"/>
                <a:cs typeface="Arial" pitchFamily="34" charset="0"/>
              </a:defRPr>
            </a:lvl7pPr>
            <a:lvl8pPr marL="3429000" indent="-228600" eaLnBrk="0" fontAlgn="base" hangingPunct="0">
              <a:spcBef>
                <a:spcPct val="20000"/>
              </a:spcBef>
              <a:spcAft>
                <a:spcPct val="0"/>
              </a:spcAft>
              <a:buClr>
                <a:srgbClr val="71AD2A"/>
              </a:buClr>
              <a:buFont typeface="Wingdings" pitchFamily="2" charset="2"/>
              <a:buChar char="§"/>
              <a:defRPr>
                <a:solidFill>
                  <a:schemeClr val="tx1"/>
                </a:solidFill>
                <a:latin typeface="Arial" pitchFamily="34" charset="0"/>
                <a:ea typeface="ＭＳ Ｐゴシック" pitchFamily="34" charset="-128"/>
                <a:cs typeface="Arial" pitchFamily="34" charset="0"/>
              </a:defRPr>
            </a:lvl8pPr>
            <a:lvl9pPr marL="3886200" indent="-228600" eaLnBrk="0" fontAlgn="base" hangingPunct="0">
              <a:spcBef>
                <a:spcPct val="20000"/>
              </a:spcBef>
              <a:spcAft>
                <a:spcPct val="0"/>
              </a:spcAft>
              <a:buClr>
                <a:srgbClr val="71AD2A"/>
              </a:buClr>
              <a:buFont typeface="Wingdings" pitchFamily="2" charset="2"/>
              <a:buChar char="§"/>
              <a:defRPr>
                <a:solidFill>
                  <a:schemeClr val="tx1"/>
                </a:solidFill>
                <a:latin typeface="Arial" pitchFamily="34" charset="0"/>
                <a:ea typeface="ＭＳ Ｐゴシック" pitchFamily="34" charset="-128"/>
                <a:cs typeface="Arial" pitchFamily="34" charset="0"/>
              </a:defRPr>
            </a:lvl9pPr>
          </a:lstStyle>
          <a:p>
            <a:pPr algn="r">
              <a:spcBef>
                <a:spcPct val="0"/>
              </a:spcBef>
              <a:buClrTx/>
              <a:buFontTx/>
              <a:buNone/>
            </a:pPr>
            <a:r>
              <a:rPr lang="de-DE" altLang="de-DE" sz="1000">
                <a:solidFill>
                  <a:srgbClr val="71AD2A"/>
                </a:solidFill>
              </a:rPr>
              <a:t> Folie </a:t>
            </a:r>
            <a:fld id="{35A1B2F7-4D30-4E4D-BB92-24262A6EF109}" type="slidenum">
              <a:rPr lang="de-DE" altLang="de-DE" sz="1000" smtClean="0">
                <a:solidFill>
                  <a:srgbClr val="71AD2A"/>
                </a:solidFill>
              </a:rPr>
              <a:pPr algn="r">
                <a:spcBef>
                  <a:spcPct val="0"/>
                </a:spcBef>
                <a:buClrTx/>
                <a:buFontTx/>
                <a:buNone/>
              </a:pPr>
              <a:t>1</a:t>
            </a:fld>
            <a:endParaRPr lang="de-DE" altLang="de-DE" sz="1000" dirty="0">
              <a:solidFill>
                <a:srgbClr val="71AD2A"/>
              </a:solidFill>
            </a:endParaRPr>
          </a:p>
        </p:txBody>
      </p:sp>
      <p:sp>
        <p:nvSpPr>
          <p:cNvPr id="6" name="Fußzeilenplatzhalter 5"/>
          <p:cNvSpPr>
            <a:spLocks noGrp="1"/>
          </p:cNvSpPr>
          <p:nvPr>
            <p:ph type="ftr" sz="quarter" idx="11"/>
          </p:nvPr>
        </p:nvSpPr>
        <p:spPr/>
        <p:txBody>
          <a:bodyPr/>
          <a:lstStyle/>
          <a:p>
            <a:pPr>
              <a:defRPr/>
            </a:pPr>
            <a:r>
              <a:rPr lang="de-DE" dirty="0"/>
              <a:t>HSWT    Prof. Dr. U. Groß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4-Takt-Motor - Arbeitsprinzip</a:t>
            </a:r>
          </a:p>
        </p:txBody>
      </p:sp>
      <p:sp>
        <p:nvSpPr>
          <p:cNvPr id="25" name="Foliennummernplatzhalter 1"/>
          <p:cNvSpPr>
            <a:spLocks noGrp="1"/>
          </p:cNvSpPr>
          <p:nvPr>
            <p:ph type="sldNum" sz="quarter" idx="10"/>
          </p:nvPr>
        </p:nvSpPr>
        <p:spPr>
          <a:xfrm>
            <a:off x="8229600" y="6594301"/>
            <a:ext cx="1309688" cy="219075"/>
          </a:xfrm>
        </p:spPr>
        <p:txBody>
          <a:bodyPr/>
          <a:lstStyle/>
          <a:p>
            <a:r>
              <a:rPr lang="de-DE" altLang="de-DE"/>
              <a:t> Folie </a:t>
            </a:r>
            <a:fld id="{05B634A2-316F-4DE1-9F24-8EA58C492449}" type="slidenum">
              <a:rPr lang="de-DE" altLang="de-DE"/>
              <a:pPr/>
              <a:t>10</a:t>
            </a:fld>
            <a:endParaRPr lang="de-DE" altLang="de-DE"/>
          </a:p>
        </p:txBody>
      </p:sp>
      <p:sp>
        <p:nvSpPr>
          <p:cNvPr id="26" name="Fußzeilenplatzhalter 2"/>
          <p:cNvSpPr>
            <a:spLocks noGrp="1"/>
          </p:cNvSpPr>
          <p:nvPr>
            <p:ph type="ftr" sz="quarter" idx="11"/>
          </p:nvPr>
        </p:nvSpPr>
        <p:spPr>
          <a:xfrm>
            <a:off x="1419225" y="6632575"/>
            <a:ext cx="7067550" cy="219075"/>
          </a:xfrm>
        </p:spPr>
        <p:txBody>
          <a:bodyPr/>
          <a:lstStyle/>
          <a:p>
            <a:r>
              <a:rPr lang="de-DE" altLang="de-DE" dirty="0"/>
              <a:t>HSWT    Prof. Dr. U. Groß                                Motor Grundlagen</a:t>
            </a:r>
          </a:p>
        </p:txBody>
      </p:sp>
      <p:sp>
        <p:nvSpPr>
          <p:cNvPr id="659468" name="Text Box 12"/>
          <p:cNvSpPr txBox="1">
            <a:spLocks noChangeArrowheads="1"/>
          </p:cNvSpPr>
          <p:nvPr/>
        </p:nvSpPr>
        <p:spPr bwMode="auto">
          <a:xfrm>
            <a:off x="3476625" y="914401"/>
            <a:ext cx="2952750" cy="396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dirty="0">
                <a:solidFill>
                  <a:srgbClr val="FF0000"/>
                </a:solidFill>
                <a:effectLst>
                  <a:outerShdw blurRad="38100" dist="38100" dir="2700000" algn="tl">
                    <a:srgbClr val="C0C0C0"/>
                  </a:outerShdw>
                </a:effectLst>
                <a:latin typeface="+mj-lt"/>
              </a:rPr>
              <a:t>4 -Takt-Motor</a:t>
            </a:r>
            <a:endParaRPr lang="de-DE" altLang="de-DE" sz="1800" dirty="0">
              <a:solidFill>
                <a:srgbClr val="000000"/>
              </a:solidFill>
              <a:latin typeface="+mj-lt"/>
            </a:endParaRPr>
          </a:p>
        </p:txBody>
      </p:sp>
      <p:pic>
        <p:nvPicPr>
          <p:cNvPr id="659469" name="Picture 13" descr="4-TA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5" y="1828801"/>
            <a:ext cx="8299450" cy="3883025"/>
          </a:xfrm>
          <a:prstGeom prst="rect">
            <a:avLst/>
          </a:prstGeom>
          <a:noFill/>
          <a:extLst>
            <a:ext uri="{909E8E84-426E-40DD-AFC4-6F175D3DCCD1}">
              <a14:hiddenFill xmlns:a14="http://schemas.microsoft.com/office/drawing/2010/main">
                <a:solidFill>
                  <a:srgbClr val="FFFFFF"/>
                </a:solidFill>
              </a14:hiddenFill>
            </a:ext>
          </a:extLst>
        </p:spPr>
      </p:pic>
      <p:sp>
        <p:nvSpPr>
          <p:cNvPr id="659470" name="Text Box 14"/>
          <p:cNvSpPr txBox="1">
            <a:spLocks noChangeArrowheads="1"/>
          </p:cNvSpPr>
          <p:nvPr/>
        </p:nvSpPr>
        <p:spPr bwMode="auto">
          <a:xfrm>
            <a:off x="3476626" y="1919288"/>
            <a:ext cx="1687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1. Takt</a:t>
            </a:r>
            <a:endParaRPr lang="de-DE" altLang="de-DE" sz="2000" b="1">
              <a:solidFill>
                <a:srgbClr val="FF3300"/>
              </a:solidFill>
              <a:latin typeface="+mj-lt"/>
            </a:endParaRPr>
          </a:p>
        </p:txBody>
      </p:sp>
      <p:sp>
        <p:nvSpPr>
          <p:cNvPr id="659471" name="Text Box 15"/>
          <p:cNvSpPr txBox="1">
            <a:spLocks noChangeArrowheads="1"/>
          </p:cNvSpPr>
          <p:nvPr/>
        </p:nvSpPr>
        <p:spPr bwMode="auto">
          <a:xfrm>
            <a:off x="4672013" y="1919288"/>
            <a:ext cx="1687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2. Takt</a:t>
            </a:r>
            <a:endParaRPr lang="de-DE" altLang="de-DE" sz="2000" b="1">
              <a:solidFill>
                <a:srgbClr val="FF3300"/>
              </a:solidFill>
              <a:latin typeface="+mj-lt"/>
            </a:endParaRPr>
          </a:p>
        </p:txBody>
      </p:sp>
      <p:sp>
        <p:nvSpPr>
          <p:cNvPr id="659472" name="Text Box 16"/>
          <p:cNvSpPr txBox="1">
            <a:spLocks noChangeArrowheads="1"/>
          </p:cNvSpPr>
          <p:nvPr/>
        </p:nvSpPr>
        <p:spPr bwMode="auto">
          <a:xfrm>
            <a:off x="5937250" y="1919288"/>
            <a:ext cx="168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3. Takt</a:t>
            </a:r>
            <a:endParaRPr lang="de-DE" altLang="de-DE" sz="1800" b="1">
              <a:solidFill>
                <a:srgbClr val="FF3300"/>
              </a:solidFill>
              <a:latin typeface="+mj-lt"/>
            </a:endParaRPr>
          </a:p>
        </p:txBody>
      </p:sp>
      <p:sp>
        <p:nvSpPr>
          <p:cNvPr id="659473" name="Text Box 17"/>
          <p:cNvSpPr txBox="1">
            <a:spLocks noChangeArrowheads="1"/>
          </p:cNvSpPr>
          <p:nvPr/>
        </p:nvSpPr>
        <p:spPr bwMode="auto">
          <a:xfrm>
            <a:off x="7204076" y="1919288"/>
            <a:ext cx="16875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4. Takt</a:t>
            </a:r>
            <a:endParaRPr lang="de-DE" altLang="de-DE" sz="1800" b="1">
              <a:solidFill>
                <a:srgbClr val="FF3300"/>
              </a:solidFill>
              <a:latin typeface="+mj-lt"/>
            </a:endParaRPr>
          </a:p>
        </p:txBody>
      </p:sp>
      <p:sp>
        <p:nvSpPr>
          <p:cNvPr id="659474" name="Text Box 18"/>
          <p:cNvSpPr txBox="1">
            <a:spLocks noChangeArrowheads="1"/>
          </p:cNvSpPr>
          <p:nvPr/>
        </p:nvSpPr>
        <p:spPr bwMode="auto">
          <a:xfrm>
            <a:off x="3476626" y="2300288"/>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ansaugen</a:t>
            </a:r>
            <a:endParaRPr lang="de-DE" altLang="de-DE" sz="1800" b="1">
              <a:solidFill>
                <a:srgbClr val="FF3300"/>
              </a:solidFill>
              <a:latin typeface="+mj-lt"/>
            </a:endParaRPr>
          </a:p>
        </p:txBody>
      </p:sp>
      <p:sp>
        <p:nvSpPr>
          <p:cNvPr id="659475" name="Text Box 19"/>
          <p:cNvSpPr txBox="1">
            <a:spLocks noChangeArrowheads="1"/>
          </p:cNvSpPr>
          <p:nvPr/>
        </p:nvSpPr>
        <p:spPr bwMode="auto">
          <a:xfrm>
            <a:off x="4741863" y="2300288"/>
            <a:ext cx="1687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verdichten</a:t>
            </a:r>
            <a:endParaRPr lang="de-DE" altLang="de-DE" sz="1800" b="1">
              <a:solidFill>
                <a:srgbClr val="FF3300"/>
              </a:solidFill>
              <a:latin typeface="+mj-lt"/>
            </a:endParaRPr>
          </a:p>
        </p:txBody>
      </p:sp>
      <p:sp>
        <p:nvSpPr>
          <p:cNvPr id="659476" name="Text Box 20"/>
          <p:cNvSpPr txBox="1">
            <a:spLocks noChangeArrowheads="1"/>
          </p:cNvSpPr>
          <p:nvPr/>
        </p:nvSpPr>
        <p:spPr bwMode="auto">
          <a:xfrm>
            <a:off x="5937250" y="2300288"/>
            <a:ext cx="1689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verbrennen</a:t>
            </a:r>
            <a:endParaRPr lang="de-DE" altLang="de-DE" sz="1800" b="1">
              <a:solidFill>
                <a:srgbClr val="FF3300"/>
              </a:solidFill>
              <a:latin typeface="+mj-lt"/>
            </a:endParaRPr>
          </a:p>
        </p:txBody>
      </p:sp>
      <p:sp>
        <p:nvSpPr>
          <p:cNvPr id="659477" name="Text Box 21"/>
          <p:cNvSpPr txBox="1">
            <a:spLocks noChangeArrowheads="1"/>
          </p:cNvSpPr>
          <p:nvPr/>
        </p:nvSpPr>
        <p:spPr bwMode="auto">
          <a:xfrm>
            <a:off x="7204076" y="2300288"/>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ausstoßen</a:t>
            </a:r>
            <a:endParaRPr lang="de-DE" altLang="de-DE" sz="1800" b="1">
              <a:solidFill>
                <a:srgbClr val="FF3300"/>
              </a:solidFill>
              <a:latin typeface="+mj-lt"/>
            </a:endParaRPr>
          </a:p>
        </p:txBody>
      </p:sp>
      <p:sp>
        <p:nvSpPr>
          <p:cNvPr id="659478" name="Text Box 22"/>
          <p:cNvSpPr txBox="1">
            <a:spLocks noChangeArrowheads="1"/>
          </p:cNvSpPr>
          <p:nvPr/>
        </p:nvSpPr>
        <p:spPr bwMode="auto">
          <a:xfrm>
            <a:off x="4391025" y="2667000"/>
            <a:ext cx="350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a:t>
            </a:r>
            <a:endParaRPr lang="de-DE" altLang="de-DE" sz="1400" b="1">
              <a:solidFill>
                <a:srgbClr val="FF3300"/>
              </a:solidFill>
            </a:endParaRPr>
          </a:p>
        </p:txBody>
      </p:sp>
      <p:sp>
        <p:nvSpPr>
          <p:cNvPr id="659479" name="Text Box 23"/>
          <p:cNvSpPr txBox="1">
            <a:spLocks noChangeArrowheads="1"/>
          </p:cNvSpPr>
          <p:nvPr/>
        </p:nvSpPr>
        <p:spPr bwMode="auto">
          <a:xfrm>
            <a:off x="5656264" y="2667000"/>
            <a:ext cx="35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a:t>
            </a:r>
            <a:endParaRPr lang="de-DE" altLang="de-DE" sz="1400" b="1">
              <a:solidFill>
                <a:srgbClr val="FF3300"/>
              </a:solidFill>
            </a:endParaRPr>
          </a:p>
        </p:txBody>
      </p:sp>
      <p:sp>
        <p:nvSpPr>
          <p:cNvPr id="659480" name="Text Box 24"/>
          <p:cNvSpPr txBox="1">
            <a:spLocks noChangeArrowheads="1"/>
          </p:cNvSpPr>
          <p:nvPr/>
        </p:nvSpPr>
        <p:spPr bwMode="auto">
          <a:xfrm>
            <a:off x="6923089" y="2667000"/>
            <a:ext cx="350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a:t>
            </a:r>
            <a:endParaRPr lang="de-DE" altLang="de-DE" sz="1400" b="1">
              <a:solidFill>
                <a:srgbClr val="FF3300"/>
              </a:solidFill>
            </a:endParaRPr>
          </a:p>
        </p:txBody>
      </p:sp>
      <p:sp>
        <p:nvSpPr>
          <p:cNvPr id="659481" name="Text Box 25"/>
          <p:cNvSpPr txBox="1">
            <a:spLocks noChangeArrowheads="1"/>
          </p:cNvSpPr>
          <p:nvPr/>
        </p:nvSpPr>
        <p:spPr bwMode="auto">
          <a:xfrm>
            <a:off x="8188326" y="2667000"/>
            <a:ext cx="35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a:t>
            </a:r>
            <a:endParaRPr lang="de-DE" altLang="de-DE" sz="1400" b="1">
              <a:solidFill>
                <a:srgbClr val="FF3300"/>
              </a:solidFill>
            </a:endParaRPr>
          </a:p>
        </p:txBody>
      </p:sp>
      <p:sp>
        <p:nvSpPr>
          <p:cNvPr id="659482" name="Text Box 26"/>
          <p:cNvSpPr txBox="1">
            <a:spLocks noChangeArrowheads="1"/>
          </p:cNvSpPr>
          <p:nvPr/>
        </p:nvSpPr>
        <p:spPr bwMode="auto">
          <a:xfrm>
            <a:off x="3827464" y="2667000"/>
            <a:ext cx="35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a:t>
            </a:r>
            <a:endParaRPr lang="de-DE" altLang="de-DE" sz="1400" b="1">
              <a:solidFill>
                <a:srgbClr val="FF3300"/>
              </a:solidFill>
            </a:endParaRPr>
          </a:p>
        </p:txBody>
      </p:sp>
      <p:sp>
        <p:nvSpPr>
          <p:cNvPr id="659483" name="Text Box 27"/>
          <p:cNvSpPr txBox="1">
            <a:spLocks noChangeArrowheads="1"/>
          </p:cNvSpPr>
          <p:nvPr/>
        </p:nvSpPr>
        <p:spPr bwMode="auto">
          <a:xfrm>
            <a:off x="5094289" y="2667000"/>
            <a:ext cx="350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a:t>
            </a:r>
            <a:endParaRPr lang="de-DE" altLang="de-DE" sz="1400" b="1">
              <a:solidFill>
                <a:srgbClr val="FF3300"/>
              </a:solidFill>
            </a:endParaRPr>
          </a:p>
        </p:txBody>
      </p:sp>
      <p:sp>
        <p:nvSpPr>
          <p:cNvPr id="659484" name="Text Box 28"/>
          <p:cNvSpPr txBox="1">
            <a:spLocks noChangeArrowheads="1"/>
          </p:cNvSpPr>
          <p:nvPr/>
        </p:nvSpPr>
        <p:spPr bwMode="auto">
          <a:xfrm>
            <a:off x="6359526" y="2667000"/>
            <a:ext cx="352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a:t>
            </a:r>
            <a:endParaRPr lang="de-DE" altLang="de-DE" sz="1400" b="1">
              <a:solidFill>
                <a:srgbClr val="FF3300"/>
              </a:solidFill>
            </a:endParaRPr>
          </a:p>
        </p:txBody>
      </p:sp>
      <p:sp>
        <p:nvSpPr>
          <p:cNvPr id="659485" name="Text Box 29"/>
          <p:cNvSpPr txBox="1">
            <a:spLocks noChangeArrowheads="1"/>
          </p:cNvSpPr>
          <p:nvPr/>
        </p:nvSpPr>
        <p:spPr bwMode="auto">
          <a:xfrm>
            <a:off x="7626350" y="2667000"/>
            <a:ext cx="350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a:t>
            </a:r>
            <a:endParaRPr lang="de-DE" altLang="de-DE" sz="1400" b="1">
              <a:solidFill>
                <a:srgbClr val="FF3300"/>
              </a:solidFill>
            </a:endParaRPr>
          </a:p>
        </p:txBody>
      </p:sp>
      <p:sp>
        <p:nvSpPr>
          <p:cNvPr id="659486" name="Text Box 30"/>
          <p:cNvSpPr txBox="1">
            <a:spLocks noChangeArrowheads="1"/>
          </p:cNvSpPr>
          <p:nvPr/>
        </p:nvSpPr>
        <p:spPr bwMode="auto">
          <a:xfrm>
            <a:off x="1717676" y="23622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EÖ</a:t>
            </a:r>
            <a:endParaRPr lang="de-DE" altLang="de-DE" sz="1400" b="1">
              <a:solidFill>
                <a:srgbClr val="FF3300"/>
              </a:solidFill>
            </a:endParaRPr>
          </a:p>
        </p:txBody>
      </p:sp>
      <p:sp>
        <p:nvSpPr>
          <p:cNvPr id="659487" name="Text Box 31"/>
          <p:cNvSpPr txBox="1">
            <a:spLocks noChangeArrowheads="1"/>
          </p:cNvSpPr>
          <p:nvPr/>
        </p:nvSpPr>
        <p:spPr bwMode="auto">
          <a:xfrm>
            <a:off x="1787526" y="44958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ES</a:t>
            </a:r>
            <a:endParaRPr lang="de-DE" altLang="de-DE" sz="1400" b="1">
              <a:solidFill>
                <a:srgbClr val="FF3300"/>
              </a:solidFill>
            </a:endParaRPr>
          </a:p>
        </p:txBody>
      </p:sp>
      <p:sp>
        <p:nvSpPr>
          <p:cNvPr id="659488" name="Text Box 32"/>
          <p:cNvSpPr txBox="1">
            <a:spLocks noChangeArrowheads="1"/>
          </p:cNvSpPr>
          <p:nvPr/>
        </p:nvSpPr>
        <p:spPr bwMode="auto">
          <a:xfrm>
            <a:off x="2351089" y="26670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AS</a:t>
            </a:r>
            <a:endParaRPr lang="de-DE" altLang="de-DE" sz="1400" b="1">
              <a:solidFill>
                <a:srgbClr val="FF3300"/>
              </a:solidFill>
            </a:endParaRPr>
          </a:p>
        </p:txBody>
      </p:sp>
      <p:sp>
        <p:nvSpPr>
          <p:cNvPr id="659489" name="Text Box 33"/>
          <p:cNvSpPr txBox="1">
            <a:spLocks noChangeArrowheads="1"/>
          </p:cNvSpPr>
          <p:nvPr/>
        </p:nvSpPr>
        <p:spPr bwMode="auto">
          <a:xfrm>
            <a:off x="2351089" y="44958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AÖ</a:t>
            </a:r>
            <a:endParaRPr lang="de-DE" altLang="de-DE" sz="1400" b="1">
              <a:solidFill>
                <a:srgbClr val="FF3300"/>
              </a:solidFill>
            </a:endParaRPr>
          </a:p>
        </p:txBody>
      </p:sp>
      <p:sp>
        <p:nvSpPr>
          <p:cNvPr id="4" name="Textfeld 3"/>
          <p:cNvSpPr txBox="1"/>
          <p:nvPr/>
        </p:nvSpPr>
        <p:spPr>
          <a:xfrm>
            <a:off x="849314" y="5938265"/>
            <a:ext cx="7920111" cy="307777"/>
          </a:xfrm>
          <a:prstGeom prst="rect">
            <a:avLst/>
          </a:prstGeom>
          <a:noFill/>
        </p:spPr>
        <p:txBody>
          <a:bodyPr wrap="square" rtlCol="0">
            <a:spAutoFit/>
          </a:bodyPr>
          <a:lstStyle/>
          <a:p>
            <a:r>
              <a:rPr lang="de-DE" sz="1400" dirty="0">
                <a:latin typeface="+mj-lt"/>
              </a:rPr>
              <a:t>Zwei Umdrehungen der Kurbelwelle ein Arbeitsspiel </a:t>
            </a:r>
          </a:p>
        </p:txBody>
      </p:sp>
      <p:sp>
        <p:nvSpPr>
          <p:cNvPr id="3" name="Textfeld 2">
            <a:hlinkClick r:id="rId3"/>
          </p:cNvPr>
          <p:cNvSpPr txBox="1"/>
          <p:nvPr/>
        </p:nvSpPr>
        <p:spPr>
          <a:xfrm>
            <a:off x="7761311" y="332656"/>
            <a:ext cx="1008113" cy="461665"/>
          </a:xfrm>
          <a:prstGeom prst="rect">
            <a:avLst/>
          </a:prstGeom>
          <a:solidFill>
            <a:schemeClr val="bg2"/>
          </a:solidFill>
        </p:spPr>
        <p:txBody>
          <a:bodyPr wrap="square" rtlCol="0">
            <a:spAutoFit/>
          </a:bodyPr>
          <a:lstStyle/>
          <a:p>
            <a:r>
              <a:rPr lang="de-DE" dirty="0">
                <a:latin typeface="+mj-lt"/>
              </a:rPr>
              <a:t>Film</a:t>
            </a:r>
          </a:p>
        </p:txBody>
      </p:sp>
    </p:spTree>
    <p:extLst>
      <p:ext uri="{BB962C8B-B14F-4D97-AF65-F5344CB8AC3E}">
        <p14:creationId xmlns:p14="http://schemas.microsoft.com/office/powerpoint/2010/main" val="1323317483"/>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Arbeitstakte - 4-Takt</a:t>
            </a:r>
          </a:p>
        </p:txBody>
      </p:sp>
      <p:sp>
        <p:nvSpPr>
          <p:cNvPr id="8" name="Foliennummernplatzhalter 1"/>
          <p:cNvSpPr>
            <a:spLocks noGrp="1"/>
          </p:cNvSpPr>
          <p:nvPr>
            <p:ph type="sldNum" sz="quarter" idx="10"/>
          </p:nvPr>
        </p:nvSpPr>
        <p:spPr/>
        <p:txBody>
          <a:bodyPr/>
          <a:lstStyle/>
          <a:p>
            <a:r>
              <a:rPr lang="de-DE" altLang="de-DE"/>
              <a:t> Folie </a:t>
            </a:r>
            <a:fld id="{E0F082B2-C959-48D4-9EFE-C4530AA945A9}" type="slidenum">
              <a:rPr lang="de-DE" altLang="de-DE"/>
              <a:pPr/>
              <a:t>11</a:t>
            </a:fld>
            <a:endParaRPr lang="de-DE" altLang="de-DE"/>
          </a:p>
        </p:txBody>
      </p:sp>
      <p:sp>
        <p:nvSpPr>
          <p:cNvPr id="9" name="Fußzeilenplatzhalter 2"/>
          <p:cNvSpPr>
            <a:spLocks noGrp="1"/>
          </p:cNvSpPr>
          <p:nvPr>
            <p:ph type="ftr" sz="quarter" idx="11"/>
          </p:nvPr>
        </p:nvSpPr>
        <p:spPr/>
        <p:txBody>
          <a:bodyPr/>
          <a:lstStyle/>
          <a:p>
            <a:r>
              <a:rPr lang="de-DE" altLang="de-DE" dirty="0"/>
              <a:t>HSWT    Prof. Dr. U. Groß                                Motor Grundlagen</a:t>
            </a:r>
          </a:p>
        </p:txBody>
      </p:sp>
      <p:pic>
        <p:nvPicPr>
          <p:cNvPr id="860163" name="Picture 3" descr="4TMOT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4" y="762000"/>
            <a:ext cx="5838825" cy="5430838"/>
          </a:xfrm>
          <a:prstGeom prst="rect">
            <a:avLst/>
          </a:prstGeom>
          <a:noFill/>
          <a:extLst>
            <a:ext uri="{909E8E84-426E-40DD-AFC4-6F175D3DCCD1}">
              <a14:hiddenFill xmlns:a14="http://schemas.microsoft.com/office/drawing/2010/main">
                <a:solidFill>
                  <a:srgbClr val="FFFFFF"/>
                </a:solidFill>
              </a14:hiddenFill>
            </a:ext>
          </a:extLst>
        </p:spPr>
      </p:pic>
      <p:sp>
        <p:nvSpPr>
          <p:cNvPr id="860164" name="Text Box 4"/>
          <p:cNvSpPr txBox="1">
            <a:spLocks noChangeArrowheads="1"/>
          </p:cNvSpPr>
          <p:nvPr/>
        </p:nvSpPr>
        <p:spPr bwMode="auto">
          <a:xfrm>
            <a:off x="2279651" y="838200"/>
            <a:ext cx="2168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dirty="0">
                <a:solidFill>
                  <a:srgbClr val="000000"/>
                </a:solidFill>
                <a:latin typeface="+mj-lt"/>
              </a:rPr>
              <a:t>Verbrennungsbeginn</a:t>
            </a:r>
            <a:endParaRPr lang="de-DE" altLang="de-DE" sz="1800" b="1" dirty="0">
              <a:solidFill>
                <a:srgbClr val="FF3300"/>
              </a:solidFill>
              <a:latin typeface="+mj-lt"/>
            </a:endParaRPr>
          </a:p>
        </p:txBody>
      </p:sp>
      <p:sp>
        <p:nvSpPr>
          <p:cNvPr id="860165" name="Text Box 5"/>
          <p:cNvSpPr txBox="1">
            <a:spLocks noChangeArrowheads="1"/>
          </p:cNvSpPr>
          <p:nvPr/>
        </p:nvSpPr>
        <p:spPr bwMode="auto">
          <a:xfrm>
            <a:off x="2068513" y="1219201"/>
            <a:ext cx="1689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Zündverzug ZV (ca. 1/1000 s)</a:t>
            </a:r>
            <a:endParaRPr lang="de-DE" altLang="de-DE" sz="1800" b="1">
              <a:solidFill>
                <a:srgbClr val="FF3300"/>
              </a:solidFill>
              <a:latin typeface="+mj-lt"/>
            </a:endParaRPr>
          </a:p>
        </p:txBody>
      </p:sp>
      <p:sp>
        <p:nvSpPr>
          <p:cNvPr id="860166" name="Text Box 6"/>
          <p:cNvSpPr txBox="1">
            <a:spLocks noChangeArrowheads="1"/>
          </p:cNvSpPr>
          <p:nvPr/>
        </p:nvSpPr>
        <p:spPr bwMode="auto">
          <a:xfrm>
            <a:off x="2068513" y="2057400"/>
            <a:ext cx="182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Einspritzbeginn   (30 bis 15 ° vor OT)</a:t>
            </a:r>
            <a:endParaRPr lang="de-DE" altLang="de-DE" sz="1800" b="1">
              <a:solidFill>
                <a:srgbClr val="FF3300"/>
              </a:solidFill>
              <a:latin typeface="+mj-lt"/>
            </a:endParaRPr>
          </a:p>
        </p:txBody>
      </p:sp>
      <p:sp>
        <p:nvSpPr>
          <p:cNvPr id="860167" name="Text Box 7"/>
          <p:cNvSpPr txBox="1">
            <a:spLocks noChangeArrowheads="1"/>
          </p:cNvSpPr>
          <p:nvPr/>
        </p:nvSpPr>
        <p:spPr bwMode="auto">
          <a:xfrm>
            <a:off x="6008688" y="838201"/>
            <a:ext cx="16875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dirty="0">
                <a:solidFill>
                  <a:srgbClr val="000000"/>
                </a:solidFill>
                <a:latin typeface="+mj-lt"/>
              </a:rPr>
              <a:t>Ventilüber-</a:t>
            </a:r>
            <a:r>
              <a:rPr lang="de-DE" altLang="de-DE" sz="1600" dirty="0" err="1">
                <a:solidFill>
                  <a:srgbClr val="000000"/>
                </a:solidFill>
                <a:latin typeface="+mj-lt"/>
              </a:rPr>
              <a:t>schneidung</a:t>
            </a:r>
            <a:endParaRPr lang="de-DE" altLang="de-DE" sz="1800" b="1" dirty="0">
              <a:solidFill>
                <a:srgbClr val="FF3300"/>
              </a:solidFill>
              <a:latin typeface="+mj-lt"/>
            </a:endParaRPr>
          </a:p>
        </p:txBody>
      </p:sp>
    </p:spTree>
    <p:extLst>
      <p:ext uri="{BB962C8B-B14F-4D97-AF65-F5344CB8AC3E}">
        <p14:creationId xmlns:p14="http://schemas.microsoft.com/office/powerpoint/2010/main" val="276811945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860163"/>
                                        </p:tgtEl>
                                        <p:attrNameLst>
                                          <p:attrName>style.visibility</p:attrName>
                                        </p:attrNameLst>
                                      </p:cBhvr>
                                      <p:to>
                                        <p:strVal val="visible"/>
                                      </p:to>
                                    </p:set>
                                    <p:anim calcmode="lin" valueType="num">
                                      <p:cBhvr>
                                        <p:cTn id="7" dur="500" fill="hold"/>
                                        <p:tgtEl>
                                          <p:spTgt spid="860163"/>
                                        </p:tgtEl>
                                        <p:attrNameLst>
                                          <p:attrName>ppt_w</p:attrName>
                                        </p:attrNameLst>
                                      </p:cBhvr>
                                      <p:tavLst>
                                        <p:tav tm="0">
                                          <p:val>
                                            <p:fltVal val="0"/>
                                          </p:val>
                                        </p:tav>
                                        <p:tav tm="100000">
                                          <p:val>
                                            <p:strVal val="#ppt_w"/>
                                          </p:val>
                                        </p:tav>
                                      </p:tavLst>
                                    </p:anim>
                                    <p:anim calcmode="lin" valueType="num">
                                      <p:cBhvr>
                                        <p:cTn id="8" dur="500" fill="hold"/>
                                        <p:tgtEl>
                                          <p:spTgt spid="860163"/>
                                        </p:tgtEl>
                                        <p:attrNameLst>
                                          <p:attrName>ppt_h</p:attrName>
                                        </p:attrNameLst>
                                      </p:cBhvr>
                                      <p:tavLst>
                                        <p:tav tm="0">
                                          <p:val>
                                            <p:fltVal val="0"/>
                                          </p:val>
                                        </p:tav>
                                        <p:tav tm="100000">
                                          <p:val>
                                            <p:strVal val="#ppt_h"/>
                                          </p:val>
                                        </p:tav>
                                      </p:tavLst>
                                    </p:anim>
                                    <p:anim calcmode="lin" valueType="num">
                                      <p:cBhvr>
                                        <p:cTn id="9" dur="500" fill="hold"/>
                                        <p:tgtEl>
                                          <p:spTgt spid="860163"/>
                                        </p:tgtEl>
                                        <p:attrNameLst>
                                          <p:attrName>ppt_x</p:attrName>
                                        </p:attrNameLst>
                                      </p:cBhvr>
                                      <p:tavLst>
                                        <p:tav tm="0">
                                          <p:val>
                                            <p:fltVal val="0.5"/>
                                          </p:val>
                                        </p:tav>
                                        <p:tav tm="100000">
                                          <p:val>
                                            <p:strVal val="#ppt_x"/>
                                          </p:val>
                                        </p:tav>
                                      </p:tavLst>
                                    </p:anim>
                                    <p:anim calcmode="lin" valueType="num">
                                      <p:cBhvr>
                                        <p:cTn id="10" dur="500" fill="hold"/>
                                        <p:tgtEl>
                                          <p:spTgt spid="86016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860166"/>
                                        </p:tgtEl>
                                        <p:attrNameLst>
                                          <p:attrName>style.visibility</p:attrName>
                                        </p:attrNameLst>
                                      </p:cBhvr>
                                      <p:to>
                                        <p:strVal val="visible"/>
                                      </p:to>
                                    </p:set>
                                    <p:anim calcmode="lin" valueType="num">
                                      <p:cBhvr>
                                        <p:cTn id="15" dur="500" fill="hold"/>
                                        <p:tgtEl>
                                          <p:spTgt spid="860166"/>
                                        </p:tgtEl>
                                        <p:attrNameLst>
                                          <p:attrName>ppt_x</p:attrName>
                                        </p:attrNameLst>
                                      </p:cBhvr>
                                      <p:tavLst>
                                        <p:tav tm="0">
                                          <p:val>
                                            <p:strVal val="#ppt_x"/>
                                          </p:val>
                                        </p:tav>
                                        <p:tav tm="100000">
                                          <p:val>
                                            <p:strVal val="#ppt_x"/>
                                          </p:val>
                                        </p:tav>
                                      </p:tavLst>
                                    </p:anim>
                                    <p:anim calcmode="lin" valueType="num">
                                      <p:cBhvr>
                                        <p:cTn id="16" dur="500" fill="hold"/>
                                        <p:tgtEl>
                                          <p:spTgt spid="860166"/>
                                        </p:tgtEl>
                                        <p:attrNameLst>
                                          <p:attrName>ppt_y</p:attrName>
                                        </p:attrNameLst>
                                      </p:cBhvr>
                                      <p:tavLst>
                                        <p:tav tm="0">
                                          <p:val>
                                            <p:strVal val="#ppt_y+#ppt_h/2"/>
                                          </p:val>
                                        </p:tav>
                                        <p:tav tm="100000">
                                          <p:val>
                                            <p:strVal val="#ppt_y"/>
                                          </p:val>
                                        </p:tav>
                                      </p:tavLst>
                                    </p:anim>
                                    <p:anim calcmode="lin" valueType="num">
                                      <p:cBhvr>
                                        <p:cTn id="17" dur="500" fill="hold"/>
                                        <p:tgtEl>
                                          <p:spTgt spid="860166"/>
                                        </p:tgtEl>
                                        <p:attrNameLst>
                                          <p:attrName>ppt_w</p:attrName>
                                        </p:attrNameLst>
                                      </p:cBhvr>
                                      <p:tavLst>
                                        <p:tav tm="0">
                                          <p:val>
                                            <p:strVal val="#ppt_w"/>
                                          </p:val>
                                        </p:tav>
                                        <p:tav tm="100000">
                                          <p:val>
                                            <p:strVal val="#ppt_w"/>
                                          </p:val>
                                        </p:tav>
                                      </p:tavLst>
                                    </p:anim>
                                    <p:anim calcmode="lin" valueType="num">
                                      <p:cBhvr>
                                        <p:cTn id="18" dur="500" fill="hold"/>
                                        <p:tgtEl>
                                          <p:spTgt spid="860166"/>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0166"/>
                                        </p:tgtEl>
                                        <p:attrNameLst>
                                          <p:attrName>ppt_c</p:attrName>
                                        </p:attrNameLst>
                                      </p:cBhvr>
                                      <p:to>
                                        <a:srgbClr val="0000CC"/>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860165"/>
                                        </p:tgtEl>
                                        <p:attrNameLst>
                                          <p:attrName>style.visibility</p:attrName>
                                        </p:attrNameLst>
                                      </p:cBhvr>
                                      <p:to>
                                        <p:strVal val="visible"/>
                                      </p:to>
                                    </p:set>
                                    <p:anim calcmode="lin" valueType="num">
                                      <p:cBhvr>
                                        <p:cTn id="23" dur="500" fill="hold"/>
                                        <p:tgtEl>
                                          <p:spTgt spid="860165"/>
                                        </p:tgtEl>
                                        <p:attrNameLst>
                                          <p:attrName>ppt_x</p:attrName>
                                        </p:attrNameLst>
                                      </p:cBhvr>
                                      <p:tavLst>
                                        <p:tav tm="0">
                                          <p:val>
                                            <p:strVal val="#ppt_x"/>
                                          </p:val>
                                        </p:tav>
                                        <p:tav tm="100000">
                                          <p:val>
                                            <p:strVal val="#ppt_x"/>
                                          </p:val>
                                        </p:tav>
                                      </p:tavLst>
                                    </p:anim>
                                    <p:anim calcmode="lin" valueType="num">
                                      <p:cBhvr>
                                        <p:cTn id="24" dur="500" fill="hold"/>
                                        <p:tgtEl>
                                          <p:spTgt spid="860165"/>
                                        </p:tgtEl>
                                        <p:attrNameLst>
                                          <p:attrName>ppt_y</p:attrName>
                                        </p:attrNameLst>
                                      </p:cBhvr>
                                      <p:tavLst>
                                        <p:tav tm="0">
                                          <p:val>
                                            <p:strVal val="#ppt_y+#ppt_h/2"/>
                                          </p:val>
                                        </p:tav>
                                        <p:tav tm="100000">
                                          <p:val>
                                            <p:strVal val="#ppt_y"/>
                                          </p:val>
                                        </p:tav>
                                      </p:tavLst>
                                    </p:anim>
                                    <p:anim calcmode="lin" valueType="num">
                                      <p:cBhvr>
                                        <p:cTn id="25" dur="500" fill="hold"/>
                                        <p:tgtEl>
                                          <p:spTgt spid="860165"/>
                                        </p:tgtEl>
                                        <p:attrNameLst>
                                          <p:attrName>ppt_w</p:attrName>
                                        </p:attrNameLst>
                                      </p:cBhvr>
                                      <p:tavLst>
                                        <p:tav tm="0">
                                          <p:val>
                                            <p:strVal val="#ppt_w"/>
                                          </p:val>
                                        </p:tav>
                                        <p:tav tm="100000">
                                          <p:val>
                                            <p:strVal val="#ppt_w"/>
                                          </p:val>
                                        </p:tav>
                                      </p:tavLst>
                                    </p:anim>
                                    <p:anim calcmode="lin" valueType="num">
                                      <p:cBhvr>
                                        <p:cTn id="26" dur="500" fill="hold"/>
                                        <p:tgtEl>
                                          <p:spTgt spid="860165"/>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0165"/>
                                        </p:tgtEl>
                                        <p:attrNameLst>
                                          <p:attrName>ppt_c</p:attrName>
                                        </p:attrNameLst>
                                      </p:cBhvr>
                                      <p:to>
                                        <a:srgbClr val="0000CC"/>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860164"/>
                                        </p:tgtEl>
                                        <p:attrNameLst>
                                          <p:attrName>style.visibility</p:attrName>
                                        </p:attrNameLst>
                                      </p:cBhvr>
                                      <p:to>
                                        <p:strVal val="visible"/>
                                      </p:to>
                                    </p:set>
                                    <p:anim calcmode="lin" valueType="num">
                                      <p:cBhvr>
                                        <p:cTn id="31" dur="500" fill="hold"/>
                                        <p:tgtEl>
                                          <p:spTgt spid="860164"/>
                                        </p:tgtEl>
                                        <p:attrNameLst>
                                          <p:attrName>ppt_x</p:attrName>
                                        </p:attrNameLst>
                                      </p:cBhvr>
                                      <p:tavLst>
                                        <p:tav tm="0">
                                          <p:val>
                                            <p:strVal val="#ppt_x"/>
                                          </p:val>
                                        </p:tav>
                                        <p:tav tm="100000">
                                          <p:val>
                                            <p:strVal val="#ppt_x"/>
                                          </p:val>
                                        </p:tav>
                                      </p:tavLst>
                                    </p:anim>
                                    <p:anim calcmode="lin" valueType="num">
                                      <p:cBhvr>
                                        <p:cTn id="32" dur="500" fill="hold"/>
                                        <p:tgtEl>
                                          <p:spTgt spid="860164"/>
                                        </p:tgtEl>
                                        <p:attrNameLst>
                                          <p:attrName>ppt_y</p:attrName>
                                        </p:attrNameLst>
                                      </p:cBhvr>
                                      <p:tavLst>
                                        <p:tav tm="0">
                                          <p:val>
                                            <p:strVal val="#ppt_y+#ppt_h/2"/>
                                          </p:val>
                                        </p:tav>
                                        <p:tav tm="100000">
                                          <p:val>
                                            <p:strVal val="#ppt_y"/>
                                          </p:val>
                                        </p:tav>
                                      </p:tavLst>
                                    </p:anim>
                                    <p:anim calcmode="lin" valueType="num">
                                      <p:cBhvr>
                                        <p:cTn id="33" dur="500" fill="hold"/>
                                        <p:tgtEl>
                                          <p:spTgt spid="860164"/>
                                        </p:tgtEl>
                                        <p:attrNameLst>
                                          <p:attrName>ppt_w</p:attrName>
                                        </p:attrNameLst>
                                      </p:cBhvr>
                                      <p:tavLst>
                                        <p:tav tm="0">
                                          <p:val>
                                            <p:strVal val="#ppt_w"/>
                                          </p:val>
                                        </p:tav>
                                        <p:tav tm="100000">
                                          <p:val>
                                            <p:strVal val="#ppt_w"/>
                                          </p:val>
                                        </p:tav>
                                      </p:tavLst>
                                    </p:anim>
                                    <p:anim calcmode="lin" valueType="num">
                                      <p:cBhvr>
                                        <p:cTn id="34" dur="500" fill="hold"/>
                                        <p:tgtEl>
                                          <p:spTgt spid="860164"/>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0164"/>
                                        </p:tgtEl>
                                        <p:attrNameLst>
                                          <p:attrName>ppt_c</p:attrName>
                                        </p:attrNameLst>
                                      </p:cBhvr>
                                      <p:to>
                                        <a:srgbClr val="0000CC"/>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860167"/>
                                        </p:tgtEl>
                                        <p:attrNameLst>
                                          <p:attrName>style.visibility</p:attrName>
                                        </p:attrNameLst>
                                      </p:cBhvr>
                                      <p:to>
                                        <p:strVal val="visible"/>
                                      </p:to>
                                    </p:set>
                                    <p:anim calcmode="lin" valueType="num">
                                      <p:cBhvr>
                                        <p:cTn id="39" dur="500" fill="hold"/>
                                        <p:tgtEl>
                                          <p:spTgt spid="860167"/>
                                        </p:tgtEl>
                                        <p:attrNameLst>
                                          <p:attrName>ppt_x</p:attrName>
                                        </p:attrNameLst>
                                      </p:cBhvr>
                                      <p:tavLst>
                                        <p:tav tm="0">
                                          <p:val>
                                            <p:strVal val="#ppt_x"/>
                                          </p:val>
                                        </p:tav>
                                        <p:tav tm="100000">
                                          <p:val>
                                            <p:strVal val="#ppt_x"/>
                                          </p:val>
                                        </p:tav>
                                      </p:tavLst>
                                    </p:anim>
                                    <p:anim calcmode="lin" valueType="num">
                                      <p:cBhvr>
                                        <p:cTn id="40" dur="500" fill="hold"/>
                                        <p:tgtEl>
                                          <p:spTgt spid="860167"/>
                                        </p:tgtEl>
                                        <p:attrNameLst>
                                          <p:attrName>ppt_y</p:attrName>
                                        </p:attrNameLst>
                                      </p:cBhvr>
                                      <p:tavLst>
                                        <p:tav tm="0">
                                          <p:val>
                                            <p:strVal val="#ppt_y+#ppt_h/2"/>
                                          </p:val>
                                        </p:tav>
                                        <p:tav tm="100000">
                                          <p:val>
                                            <p:strVal val="#ppt_y"/>
                                          </p:val>
                                        </p:tav>
                                      </p:tavLst>
                                    </p:anim>
                                    <p:anim calcmode="lin" valueType="num">
                                      <p:cBhvr>
                                        <p:cTn id="41" dur="500" fill="hold"/>
                                        <p:tgtEl>
                                          <p:spTgt spid="860167"/>
                                        </p:tgtEl>
                                        <p:attrNameLst>
                                          <p:attrName>ppt_w</p:attrName>
                                        </p:attrNameLst>
                                      </p:cBhvr>
                                      <p:tavLst>
                                        <p:tav tm="0">
                                          <p:val>
                                            <p:strVal val="#ppt_w"/>
                                          </p:val>
                                        </p:tav>
                                        <p:tav tm="100000">
                                          <p:val>
                                            <p:strVal val="#ppt_w"/>
                                          </p:val>
                                        </p:tav>
                                      </p:tavLst>
                                    </p:anim>
                                    <p:anim calcmode="lin" valueType="num">
                                      <p:cBhvr>
                                        <p:cTn id="42" dur="500" fill="hold"/>
                                        <p:tgtEl>
                                          <p:spTgt spid="860167"/>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0167"/>
                                        </p:tgtEl>
                                        <p:attrNameLst>
                                          <p:attrName>ppt_c</p:attrName>
                                        </p:attrNameLst>
                                      </p:cBhvr>
                                      <p:to>
                                        <a:srgbClr val="00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4" grpId="0" autoUpdateAnimBg="0"/>
      <p:bldP spid="860165" grpId="0" autoUpdateAnimBg="0"/>
      <p:bldP spid="860166" grpId="0" autoUpdateAnimBg="0"/>
      <p:bldP spid="8601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Dieselkraftstoff - Eigenschaften</a:t>
            </a:r>
          </a:p>
        </p:txBody>
      </p:sp>
      <p:sp>
        <p:nvSpPr>
          <p:cNvPr id="12" name="Foliennummernplatzhalter 1"/>
          <p:cNvSpPr>
            <a:spLocks noGrp="1"/>
          </p:cNvSpPr>
          <p:nvPr>
            <p:ph type="sldNum" sz="quarter" idx="10"/>
          </p:nvPr>
        </p:nvSpPr>
        <p:spPr/>
        <p:txBody>
          <a:bodyPr/>
          <a:lstStyle/>
          <a:p>
            <a:r>
              <a:rPr lang="de-DE" altLang="de-DE"/>
              <a:t> Folie </a:t>
            </a:r>
            <a:fld id="{8AD599D9-C846-44D9-8DDB-0276C416BCB9}" type="slidenum">
              <a:rPr lang="de-DE" altLang="de-DE"/>
              <a:pPr/>
              <a:t>12</a:t>
            </a:fld>
            <a:endParaRPr lang="de-DE" altLang="de-DE"/>
          </a:p>
        </p:txBody>
      </p:sp>
      <p:sp>
        <p:nvSpPr>
          <p:cNvPr id="13" name="Fußzeilenplatzhalter 2"/>
          <p:cNvSpPr>
            <a:spLocks noGrp="1"/>
          </p:cNvSpPr>
          <p:nvPr>
            <p:ph type="ftr" sz="quarter" idx="11"/>
          </p:nvPr>
        </p:nvSpPr>
        <p:spPr/>
        <p:txBody>
          <a:bodyPr/>
          <a:lstStyle/>
          <a:p>
            <a:r>
              <a:rPr lang="de-DE" altLang="de-DE" dirty="0"/>
              <a:t>HSWT    Prof. Dr. U. Groß                                Motor Grundlagen</a:t>
            </a:r>
          </a:p>
        </p:txBody>
      </p:sp>
      <p:sp>
        <p:nvSpPr>
          <p:cNvPr id="866307" name="Text Box 3"/>
          <p:cNvSpPr txBox="1">
            <a:spLocks noChangeArrowheads="1"/>
          </p:cNvSpPr>
          <p:nvPr/>
        </p:nvSpPr>
        <p:spPr bwMode="auto">
          <a:xfrm>
            <a:off x="1014414" y="990600"/>
            <a:ext cx="7877175" cy="95410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rPr>
              <a:t>Die Gemischbildung beim Dieselmotor muss innerhalb </a:t>
            </a:r>
            <a:r>
              <a:rPr lang="de-DE" altLang="de-DE" sz="1400" b="1" dirty="0">
                <a:solidFill>
                  <a:srgbClr val="000000"/>
                </a:solidFill>
                <a:latin typeface="+mj-lt"/>
              </a:rPr>
              <a:t>kürzester Zeit</a:t>
            </a:r>
            <a:r>
              <a:rPr lang="de-DE" altLang="de-DE" sz="1400" dirty="0">
                <a:solidFill>
                  <a:srgbClr val="000000"/>
                </a:solidFill>
                <a:latin typeface="+mj-lt"/>
              </a:rPr>
              <a:t> ablaufen. Hierzu ist je nach Verbrennungsverfahren ein </a:t>
            </a:r>
            <a:r>
              <a:rPr lang="de-DE" altLang="de-DE" sz="1400" b="1" dirty="0">
                <a:solidFill>
                  <a:srgbClr val="000000"/>
                </a:solidFill>
                <a:latin typeface="+mj-lt"/>
              </a:rPr>
              <a:t>Luftwirbel</a:t>
            </a:r>
            <a:r>
              <a:rPr lang="de-DE" altLang="de-DE" sz="1400" dirty="0">
                <a:solidFill>
                  <a:srgbClr val="000000"/>
                </a:solidFill>
                <a:latin typeface="+mj-lt"/>
              </a:rPr>
              <a:t> und eine </a:t>
            </a:r>
            <a:r>
              <a:rPr lang="de-DE" altLang="de-DE" sz="1400" b="1" dirty="0">
                <a:solidFill>
                  <a:srgbClr val="000000"/>
                </a:solidFill>
                <a:latin typeface="+mj-lt"/>
              </a:rPr>
              <a:t>feinzerstäubende Einspritzdüse</a:t>
            </a:r>
            <a:r>
              <a:rPr lang="de-DE" altLang="de-DE" sz="1400" dirty="0">
                <a:solidFill>
                  <a:srgbClr val="000000"/>
                </a:solidFill>
                <a:latin typeface="+mj-lt"/>
              </a:rPr>
              <a:t> notwendig. Nur dann ist eine </a:t>
            </a:r>
            <a:r>
              <a:rPr lang="de-DE" altLang="de-DE" sz="1400" b="1" dirty="0">
                <a:solidFill>
                  <a:srgbClr val="000000"/>
                </a:solidFill>
                <a:latin typeface="+mj-lt"/>
              </a:rPr>
              <a:t>schnelle Verdampfung</a:t>
            </a:r>
            <a:r>
              <a:rPr lang="de-DE" altLang="de-DE" sz="1400" dirty="0">
                <a:solidFill>
                  <a:srgbClr val="000000"/>
                </a:solidFill>
                <a:latin typeface="+mj-lt"/>
              </a:rPr>
              <a:t> des Kraftstoffes und eine </a:t>
            </a:r>
            <a:r>
              <a:rPr lang="de-DE" altLang="de-DE" sz="1400" b="1" dirty="0">
                <a:solidFill>
                  <a:srgbClr val="000000"/>
                </a:solidFill>
                <a:latin typeface="+mj-lt"/>
              </a:rPr>
              <a:t>Vermischung mit der Ansaugluft</a:t>
            </a:r>
            <a:r>
              <a:rPr lang="de-DE" altLang="de-DE" sz="1400" dirty="0">
                <a:solidFill>
                  <a:srgbClr val="000000"/>
                </a:solidFill>
                <a:latin typeface="+mj-lt"/>
              </a:rPr>
              <a:t> optimal möglich.</a:t>
            </a:r>
            <a:endParaRPr lang="de-DE" altLang="de-DE" sz="1400" b="1" dirty="0">
              <a:solidFill>
                <a:srgbClr val="FF3300"/>
              </a:solidFill>
              <a:latin typeface="+mj-lt"/>
            </a:endParaRPr>
          </a:p>
        </p:txBody>
      </p:sp>
      <p:sp>
        <p:nvSpPr>
          <p:cNvPr id="866308" name="Text Box 4"/>
          <p:cNvSpPr txBox="1">
            <a:spLocks noChangeArrowheads="1"/>
          </p:cNvSpPr>
          <p:nvPr/>
        </p:nvSpPr>
        <p:spPr bwMode="auto">
          <a:xfrm>
            <a:off x="1014414" y="1981200"/>
            <a:ext cx="7877175" cy="553998"/>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dirty="0">
                <a:solidFill>
                  <a:srgbClr val="000000"/>
                </a:solidFill>
                <a:latin typeface="+mj-lt"/>
              </a:rPr>
              <a:t>Wichtige Faktoren hierzu sind:</a:t>
            </a:r>
            <a:r>
              <a:rPr lang="de-DE" altLang="de-DE" sz="1400" dirty="0">
                <a:solidFill>
                  <a:srgbClr val="000000"/>
                </a:solidFill>
                <a:latin typeface="+mj-lt"/>
              </a:rPr>
              <a:t> </a:t>
            </a:r>
            <a:r>
              <a:rPr lang="de-DE" altLang="de-DE" sz="1400" b="1" dirty="0">
                <a:solidFill>
                  <a:srgbClr val="000000"/>
                </a:solidFill>
                <a:latin typeface="+mj-lt"/>
              </a:rPr>
              <a:t>a.)</a:t>
            </a:r>
            <a:r>
              <a:rPr lang="de-DE" altLang="de-DE" sz="1400" dirty="0">
                <a:solidFill>
                  <a:srgbClr val="000000"/>
                </a:solidFill>
                <a:latin typeface="+mj-lt"/>
              </a:rPr>
              <a:t> </a:t>
            </a:r>
            <a:r>
              <a:rPr lang="de-DE" altLang="de-DE" sz="1400" b="1" dirty="0">
                <a:solidFill>
                  <a:srgbClr val="000000"/>
                </a:solidFill>
                <a:latin typeface="+mj-lt"/>
              </a:rPr>
              <a:t>Luftverhältnis</a:t>
            </a:r>
            <a:r>
              <a:rPr lang="de-DE" altLang="de-DE" sz="1400" dirty="0">
                <a:solidFill>
                  <a:srgbClr val="000000"/>
                </a:solidFill>
                <a:latin typeface="+mj-lt"/>
              </a:rPr>
              <a:t> </a:t>
            </a:r>
            <a:r>
              <a:rPr lang="de-DE" altLang="de-DE" sz="1600" dirty="0">
                <a:solidFill>
                  <a:srgbClr val="000000"/>
                </a:solidFill>
                <a:latin typeface="+mj-lt"/>
                <a:sym typeface="Symbol" pitchFamily="18" charset="2"/>
              </a:rPr>
              <a:t></a:t>
            </a:r>
            <a:r>
              <a:rPr lang="de-DE" altLang="de-DE" sz="1400" dirty="0">
                <a:solidFill>
                  <a:srgbClr val="000000"/>
                </a:solidFill>
                <a:latin typeface="+mj-lt"/>
                <a:sym typeface="StarMath" pitchFamily="2" charset="2"/>
              </a:rPr>
              <a:t> (</a:t>
            </a:r>
            <a:r>
              <a:rPr lang="de-DE" altLang="de-DE" sz="1400" dirty="0" err="1">
                <a:solidFill>
                  <a:srgbClr val="000000"/>
                </a:solidFill>
                <a:latin typeface="+mj-lt"/>
                <a:sym typeface="StarMath" pitchFamily="2" charset="2"/>
              </a:rPr>
              <a:t>Luftzahl</a:t>
            </a:r>
            <a:r>
              <a:rPr lang="de-DE" altLang="de-DE" sz="1400" dirty="0">
                <a:solidFill>
                  <a:srgbClr val="000000"/>
                </a:solidFill>
                <a:latin typeface="+mj-lt"/>
                <a:sym typeface="StarMath" pitchFamily="2" charset="2"/>
              </a:rPr>
              <a:t>) und </a:t>
            </a:r>
            <a:r>
              <a:rPr lang="de-DE" altLang="de-DE" sz="1400" b="1" dirty="0">
                <a:solidFill>
                  <a:srgbClr val="000000"/>
                </a:solidFill>
                <a:latin typeface="+mj-lt"/>
                <a:sym typeface="StarMath" pitchFamily="2" charset="2"/>
              </a:rPr>
              <a:t>b.)</a:t>
            </a:r>
            <a:r>
              <a:rPr lang="de-DE" altLang="de-DE" sz="1400" dirty="0">
                <a:solidFill>
                  <a:srgbClr val="000000"/>
                </a:solidFill>
                <a:latin typeface="+mj-lt"/>
                <a:sym typeface="StarMath" pitchFamily="2" charset="2"/>
              </a:rPr>
              <a:t> </a:t>
            </a:r>
            <a:r>
              <a:rPr lang="de-DE" altLang="de-DE" sz="1400" b="1" dirty="0">
                <a:solidFill>
                  <a:srgbClr val="000000"/>
                </a:solidFill>
                <a:latin typeface="+mj-lt"/>
                <a:sym typeface="StarMath" pitchFamily="2" charset="2"/>
              </a:rPr>
              <a:t>Zündwilligkeit</a:t>
            </a:r>
            <a:r>
              <a:rPr lang="de-DE" altLang="de-DE" sz="1400" dirty="0">
                <a:solidFill>
                  <a:srgbClr val="000000"/>
                </a:solidFill>
                <a:latin typeface="+mj-lt"/>
                <a:sym typeface="StarMath" pitchFamily="2" charset="2"/>
              </a:rPr>
              <a:t> des Kraftstoffes</a:t>
            </a:r>
          </a:p>
        </p:txBody>
      </p:sp>
      <p:sp>
        <p:nvSpPr>
          <p:cNvPr id="866309" name="Text Box 5"/>
          <p:cNvSpPr txBox="1">
            <a:spLocks noChangeArrowheads="1"/>
          </p:cNvSpPr>
          <p:nvPr/>
        </p:nvSpPr>
        <p:spPr bwMode="auto">
          <a:xfrm>
            <a:off x="1014414" y="26670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zu a.)</a:t>
            </a:r>
            <a:r>
              <a:rPr lang="de-DE" altLang="de-DE" sz="1600">
                <a:solidFill>
                  <a:srgbClr val="000000"/>
                </a:solidFill>
                <a:latin typeface="+mj-lt"/>
              </a:rPr>
              <a:t> </a:t>
            </a:r>
            <a:r>
              <a:rPr lang="de-DE" altLang="de-DE" sz="1400" b="1">
                <a:solidFill>
                  <a:srgbClr val="000000"/>
                </a:solidFill>
                <a:latin typeface="+mj-lt"/>
              </a:rPr>
              <a:t>Luftverhältnis</a:t>
            </a:r>
            <a:r>
              <a:rPr lang="de-DE" altLang="de-DE" sz="1400">
                <a:solidFill>
                  <a:srgbClr val="000000"/>
                </a:solidFill>
                <a:latin typeface="+mj-lt"/>
              </a:rPr>
              <a:t> </a:t>
            </a:r>
            <a:r>
              <a:rPr lang="de-DE" altLang="de-DE" sz="1600">
                <a:solidFill>
                  <a:srgbClr val="000000"/>
                </a:solidFill>
                <a:latin typeface="+mj-lt"/>
                <a:sym typeface="Symbol" pitchFamily="18" charset="2"/>
              </a:rPr>
              <a:t></a:t>
            </a:r>
            <a:r>
              <a:rPr lang="de-DE" altLang="de-DE" sz="1400">
                <a:solidFill>
                  <a:srgbClr val="000000"/>
                </a:solidFill>
                <a:latin typeface="+mj-lt"/>
                <a:sym typeface="StarMath" pitchFamily="2" charset="2"/>
              </a:rPr>
              <a:t> (Luftzahl) </a:t>
            </a:r>
          </a:p>
        </p:txBody>
      </p:sp>
      <p:sp>
        <p:nvSpPr>
          <p:cNvPr id="866310" name="Text Box 6"/>
          <p:cNvSpPr txBox="1">
            <a:spLocks noChangeArrowheads="1"/>
          </p:cNvSpPr>
          <p:nvPr/>
        </p:nvSpPr>
        <p:spPr bwMode="auto">
          <a:xfrm>
            <a:off x="1014414" y="30480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a:solidFill>
                  <a:srgbClr val="000000"/>
                </a:solidFill>
                <a:latin typeface="+mj-lt"/>
              </a:rPr>
              <a:t>Luftverhältnis</a:t>
            </a:r>
            <a:r>
              <a:rPr lang="de-DE" altLang="de-DE" sz="1400">
                <a:solidFill>
                  <a:srgbClr val="000000"/>
                </a:solidFill>
                <a:latin typeface="+mj-lt"/>
              </a:rPr>
              <a:t> </a:t>
            </a:r>
            <a:r>
              <a:rPr lang="de-DE" altLang="de-DE" sz="1600">
                <a:solidFill>
                  <a:srgbClr val="000000"/>
                </a:solidFill>
                <a:latin typeface="+mj-lt"/>
                <a:sym typeface="Symbol" pitchFamily="18" charset="2"/>
              </a:rPr>
              <a:t></a:t>
            </a:r>
            <a:r>
              <a:rPr lang="de-DE" altLang="de-DE" sz="1400">
                <a:solidFill>
                  <a:srgbClr val="000000"/>
                </a:solidFill>
                <a:latin typeface="+mj-lt"/>
                <a:sym typeface="StarMath" pitchFamily="2" charset="2"/>
              </a:rPr>
              <a:t> = Sauerstoff geliefert / Sauerstoff verbrannt</a:t>
            </a:r>
          </a:p>
        </p:txBody>
      </p:sp>
      <p:sp>
        <p:nvSpPr>
          <p:cNvPr id="866311" name="Text Box 7"/>
          <p:cNvSpPr txBox="1">
            <a:spLocks noChangeArrowheads="1"/>
          </p:cNvSpPr>
          <p:nvPr/>
        </p:nvSpPr>
        <p:spPr bwMode="auto">
          <a:xfrm>
            <a:off x="1014414" y="34290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Bsp.:</a:t>
            </a:r>
            <a:r>
              <a:rPr lang="de-DE" altLang="de-DE" sz="1400" b="1">
                <a:solidFill>
                  <a:srgbClr val="000000"/>
                </a:solidFill>
                <a:latin typeface="+mj-lt"/>
              </a:rPr>
              <a:t> Luftverhältnis</a:t>
            </a:r>
            <a:r>
              <a:rPr lang="de-DE" altLang="de-DE" sz="1400">
                <a:solidFill>
                  <a:srgbClr val="000000"/>
                </a:solidFill>
                <a:latin typeface="+mj-lt"/>
              </a:rPr>
              <a:t> </a:t>
            </a:r>
            <a:r>
              <a:rPr lang="de-DE" altLang="de-DE" sz="1600">
                <a:solidFill>
                  <a:srgbClr val="000000"/>
                </a:solidFill>
                <a:latin typeface="+mj-lt"/>
                <a:sym typeface="Symbol" pitchFamily="18" charset="2"/>
              </a:rPr>
              <a:t></a:t>
            </a:r>
            <a:r>
              <a:rPr lang="de-DE" altLang="de-DE" sz="1400">
                <a:solidFill>
                  <a:srgbClr val="000000"/>
                </a:solidFill>
                <a:latin typeface="+mj-lt"/>
                <a:sym typeface="StarMath" pitchFamily="2" charset="2"/>
              </a:rPr>
              <a:t> = 1  -  verbrauchter Sauerstoff = gelieferter Sauerstoff</a:t>
            </a:r>
          </a:p>
        </p:txBody>
      </p:sp>
      <p:sp>
        <p:nvSpPr>
          <p:cNvPr id="866312" name="Text Box 8"/>
          <p:cNvSpPr txBox="1">
            <a:spLocks noChangeArrowheads="1"/>
          </p:cNvSpPr>
          <p:nvPr/>
        </p:nvSpPr>
        <p:spPr bwMode="auto">
          <a:xfrm>
            <a:off x="1014414" y="36576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rPr>
              <a:t>Bsp.: </a:t>
            </a:r>
            <a:r>
              <a:rPr lang="de-DE" altLang="de-DE" sz="1400" b="1" dirty="0">
                <a:solidFill>
                  <a:srgbClr val="000000"/>
                </a:solidFill>
                <a:latin typeface="+mj-lt"/>
              </a:rPr>
              <a:t>Luftverhältnis</a:t>
            </a:r>
            <a:r>
              <a:rPr lang="de-DE" altLang="de-DE" sz="1400" dirty="0">
                <a:solidFill>
                  <a:srgbClr val="000000"/>
                </a:solidFill>
                <a:latin typeface="+mj-lt"/>
              </a:rPr>
              <a:t> </a:t>
            </a:r>
            <a:r>
              <a:rPr lang="de-DE" altLang="de-DE" sz="1600" dirty="0">
                <a:solidFill>
                  <a:srgbClr val="000000"/>
                </a:solidFill>
                <a:latin typeface="+mj-lt"/>
                <a:sym typeface="Symbol" pitchFamily="18" charset="2"/>
              </a:rPr>
              <a:t></a:t>
            </a:r>
            <a:r>
              <a:rPr lang="de-DE" altLang="de-DE" sz="1400" dirty="0">
                <a:solidFill>
                  <a:srgbClr val="000000"/>
                </a:solidFill>
                <a:latin typeface="+mj-lt"/>
                <a:sym typeface="StarMath" pitchFamily="2" charset="2"/>
              </a:rPr>
              <a:t> = 2  -  doppelt soviel Sauerstoff geliefert, als verbrannt</a:t>
            </a:r>
          </a:p>
        </p:txBody>
      </p:sp>
      <p:sp>
        <p:nvSpPr>
          <p:cNvPr id="866313" name="Text Box 9"/>
          <p:cNvSpPr txBox="1">
            <a:spLocks noChangeArrowheads="1"/>
          </p:cNvSpPr>
          <p:nvPr/>
        </p:nvSpPr>
        <p:spPr bwMode="auto">
          <a:xfrm>
            <a:off x="1014414" y="4038600"/>
            <a:ext cx="7877175" cy="846386"/>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u="sng">
                <a:solidFill>
                  <a:srgbClr val="000000"/>
                </a:solidFill>
                <a:latin typeface="+mj-lt"/>
              </a:rPr>
              <a:t>Definition:</a:t>
            </a:r>
            <a:endParaRPr lang="de-DE" altLang="de-DE" sz="1400" b="1">
              <a:solidFill>
                <a:srgbClr val="000000"/>
              </a:solidFill>
              <a:latin typeface="+mj-lt"/>
            </a:endParaRPr>
          </a:p>
          <a:p>
            <a:pPr algn="l" eaLnBrk="0" hangingPunct="0">
              <a:spcBef>
                <a:spcPct val="50000"/>
              </a:spcBef>
            </a:pPr>
            <a:r>
              <a:rPr lang="de-DE" altLang="de-DE" sz="1400">
                <a:solidFill>
                  <a:srgbClr val="000000"/>
                </a:solidFill>
                <a:latin typeface="+mj-lt"/>
              </a:rPr>
              <a:t>Verhältnis der tatsächlich im Zylinder verfügbaren Luftmenge, zur Mindestluftmenge, die zur vollständigen Verbrennung notwendig ist.</a:t>
            </a:r>
            <a:endParaRPr lang="de-DE" altLang="de-DE" sz="1400">
              <a:solidFill>
                <a:srgbClr val="000000"/>
              </a:solidFill>
              <a:latin typeface="+mj-lt"/>
              <a:sym typeface="StarMath" pitchFamily="2" charset="2"/>
            </a:endParaRPr>
          </a:p>
        </p:txBody>
      </p:sp>
      <p:sp>
        <p:nvSpPr>
          <p:cNvPr id="866314" name="Text Box 10"/>
          <p:cNvSpPr txBox="1">
            <a:spLocks noChangeArrowheads="1"/>
          </p:cNvSpPr>
          <p:nvPr/>
        </p:nvSpPr>
        <p:spPr bwMode="auto">
          <a:xfrm>
            <a:off x="1014414" y="50292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dirty="0">
                <a:solidFill>
                  <a:srgbClr val="000000"/>
                </a:solidFill>
                <a:latin typeface="+mj-lt"/>
              </a:rPr>
              <a:t>Dieselmotor: </a:t>
            </a:r>
            <a:r>
              <a:rPr lang="de-DE" altLang="de-DE" sz="1600" dirty="0">
                <a:solidFill>
                  <a:srgbClr val="000000"/>
                </a:solidFill>
                <a:latin typeface="+mj-lt"/>
                <a:sym typeface="Symbol" pitchFamily="18" charset="2"/>
              </a:rPr>
              <a:t></a:t>
            </a:r>
            <a:r>
              <a:rPr lang="de-DE" altLang="de-DE" sz="1400" dirty="0">
                <a:solidFill>
                  <a:srgbClr val="000000"/>
                </a:solidFill>
                <a:latin typeface="+mj-lt"/>
                <a:sym typeface="StarMath" pitchFamily="2" charset="2"/>
              </a:rPr>
              <a:t> </a:t>
            </a:r>
            <a:r>
              <a:rPr lang="de-DE" altLang="de-DE" sz="1400" b="1" dirty="0">
                <a:solidFill>
                  <a:srgbClr val="000000"/>
                </a:solidFill>
                <a:latin typeface="+mj-lt"/>
                <a:sym typeface="StarMath" pitchFamily="2" charset="2"/>
              </a:rPr>
              <a:t>= 1,3 - 2</a:t>
            </a:r>
            <a:r>
              <a:rPr lang="de-DE" altLang="de-DE" sz="1400" dirty="0">
                <a:solidFill>
                  <a:srgbClr val="000000"/>
                </a:solidFill>
                <a:latin typeface="+mj-lt"/>
                <a:sym typeface="StarMath" pitchFamily="2" charset="2"/>
              </a:rPr>
              <a:t> bei Last, </a:t>
            </a:r>
            <a:r>
              <a:rPr lang="de-DE" altLang="de-DE" sz="1600" dirty="0">
                <a:solidFill>
                  <a:srgbClr val="000000"/>
                </a:solidFill>
                <a:latin typeface="+mj-lt"/>
                <a:sym typeface="Symbol" pitchFamily="18" charset="2"/>
              </a:rPr>
              <a:t></a:t>
            </a:r>
            <a:r>
              <a:rPr lang="de-DE" altLang="de-DE" sz="1400" dirty="0">
                <a:solidFill>
                  <a:srgbClr val="000000"/>
                </a:solidFill>
                <a:latin typeface="+mj-lt"/>
                <a:sym typeface="StarMath" pitchFamily="2" charset="2"/>
              </a:rPr>
              <a:t> </a:t>
            </a:r>
            <a:r>
              <a:rPr lang="de-DE" altLang="de-DE" sz="1400" b="1" dirty="0">
                <a:solidFill>
                  <a:srgbClr val="000000"/>
                </a:solidFill>
                <a:latin typeface="+mj-lt"/>
                <a:sym typeface="StarMath" pitchFamily="2" charset="2"/>
              </a:rPr>
              <a:t>= 5 - 10</a:t>
            </a:r>
            <a:r>
              <a:rPr lang="de-DE" altLang="de-DE" sz="1400" dirty="0">
                <a:solidFill>
                  <a:srgbClr val="000000"/>
                </a:solidFill>
                <a:latin typeface="+mj-lt"/>
                <a:sym typeface="StarMath" pitchFamily="2" charset="2"/>
              </a:rPr>
              <a:t> bei Leerlauf</a:t>
            </a:r>
          </a:p>
        </p:txBody>
      </p:sp>
      <p:sp>
        <p:nvSpPr>
          <p:cNvPr id="866315" name="Text Box 11"/>
          <p:cNvSpPr txBox="1">
            <a:spLocks noChangeArrowheads="1"/>
          </p:cNvSpPr>
          <p:nvPr/>
        </p:nvSpPr>
        <p:spPr bwMode="auto">
          <a:xfrm>
            <a:off x="1014414" y="5502275"/>
            <a:ext cx="7877175"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a:solidFill>
                  <a:srgbClr val="000000"/>
                </a:solidFill>
                <a:latin typeface="+mj-lt"/>
              </a:rPr>
              <a:t>Der Dieselmotor arbeitet generell mit Luftüberschuß, damit eine vollständige Verbrennung trotz der kurzen Zeit für die Gemischbildung möglich ist.</a:t>
            </a:r>
            <a:endParaRPr lang="de-DE" altLang="de-DE" sz="1400">
              <a:solidFill>
                <a:srgbClr val="000000"/>
              </a:solidFill>
              <a:latin typeface="+mj-lt"/>
              <a:sym typeface="StarMath" pitchFamily="2" charset="2"/>
            </a:endParaRPr>
          </a:p>
        </p:txBody>
      </p:sp>
      <p:sp>
        <p:nvSpPr>
          <p:cNvPr id="14" name="Textfeld 13">
            <a:hlinkClick r:id="rId3"/>
          </p:cNvPr>
          <p:cNvSpPr txBox="1"/>
          <p:nvPr/>
        </p:nvSpPr>
        <p:spPr>
          <a:xfrm>
            <a:off x="7761311" y="332656"/>
            <a:ext cx="1008113" cy="461665"/>
          </a:xfrm>
          <a:prstGeom prst="rect">
            <a:avLst/>
          </a:prstGeom>
          <a:solidFill>
            <a:schemeClr val="bg2"/>
          </a:solidFill>
        </p:spPr>
        <p:txBody>
          <a:bodyPr wrap="square" rtlCol="0">
            <a:spAutoFit/>
          </a:bodyPr>
          <a:lstStyle/>
          <a:p>
            <a:r>
              <a:rPr lang="de-DE" dirty="0">
                <a:latin typeface="+mj-lt"/>
              </a:rPr>
              <a:t>Film</a:t>
            </a:r>
          </a:p>
        </p:txBody>
      </p:sp>
    </p:spTree>
    <p:extLst>
      <p:ext uri="{BB962C8B-B14F-4D97-AF65-F5344CB8AC3E}">
        <p14:creationId xmlns:p14="http://schemas.microsoft.com/office/powerpoint/2010/main" val="25696474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Eigenschaften Kraftstoff</a:t>
            </a:r>
          </a:p>
        </p:txBody>
      </p:sp>
      <p:sp>
        <p:nvSpPr>
          <p:cNvPr id="12" name="Foliennummernplatzhalter 1"/>
          <p:cNvSpPr>
            <a:spLocks noGrp="1"/>
          </p:cNvSpPr>
          <p:nvPr>
            <p:ph type="sldNum" sz="quarter" idx="10"/>
          </p:nvPr>
        </p:nvSpPr>
        <p:spPr/>
        <p:txBody>
          <a:bodyPr/>
          <a:lstStyle/>
          <a:p>
            <a:r>
              <a:rPr lang="de-DE" altLang="de-DE">
                <a:latin typeface="+mj-lt"/>
              </a:rPr>
              <a:t> Folie </a:t>
            </a:r>
            <a:fld id="{DF136DBC-BC99-458C-91E6-28F87F4FDCCD}" type="slidenum">
              <a:rPr lang="de-DE" altLang="de-DE">
                <a:latin typeface="+mj-lt"/>
              </a:rPr>
              <a:pPr/>
              <a:t>13</a:t>
            </a:fld>
            <a:endParaRPr lang="de-DE" altLang="de-DE">
              <a:latin typeface="+mj-lt"/>
            </a:endParaRPr>
          </a:p>
        </p:txBody>
      </p:sp>
      <p:sp>
        <p:nvSpPr>
          <p:cNvPr id="13" name="Fußzeilenplatzhalter 2"/>
          <p:cNvSpPr>
            <a:spLocks noGrp="1"/>
          </p:cNvSpPr>
          <p:nvPr>
            <p:ph type="ftr" sz="quarter" idx="11"/>
          </p:nvPr>
        </p:nvSpPr>
        <p:spPr/>
        <p:txBody>
          <a:bodyPr/>
          <a:lstStyle/>
          <a:p>
            <a:r>
              <a:rPr lang="de-DE" altLang="de-DE" dirty="0">
                <a:latin typeface="+mj-lt"/>
              </a:rPr>
              <a:t>HSWT    Prof. Dr. U. Groß                                Motor Grundlagen</a:t>
            </a:r>
          </a:p>
        </p:txBody>
      </p:sp>
      <p:sp>
        <p:nvSpPr>
          <p:cNvPr id="868355" name="Text Box 3"/>
          <p:cNvSpPr txBox="1">
            <a:spLocks noChangeArrowheads="1"/>
          </p:cNvSpPr>
          <p:nvPr/>
        </p:nvSpPr>
        <p:spPr bwMode="auto">
          <a:xfrm>
            <a:off x="1014414" y="1600200"/>
            <a:ext cx="7877175" cy="52322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Die Dieselkraftstoffe bestehen aus einer Vielzahl einzelner Kohlenwasserstoffe, die etwa zwischen 180° - 360° C sieden.</a:t>
            </a:r>
            <a:endParaRPr lang="de-DE" altLang="de-DE" sz="1400">
              <a:solidFill>
                <a:srgbClr val="000000"/>
              </a:solidFill>
              <a:latin typeface="+mj-lt"/>
              <a:sym typeface="StarMath" pitchFamily="2" charset="2"/>
            </a:endParaRPr>
          </a:p>
        </p:txBody>
      </p:sp>
      <p:sp>
        <p:nvSpPr>
          <p:cNvPr id="868356" name="Text Box 4"/>
          <p:cNvSpPr txBox="1">
            <a:spLocks noChangeArrowheads="1"/>
          </p:cNvSpPr>
          <p:nvPr/>
        </p:nvSpPr>
        <p:spPr bwMode="auto">
          <a:xfrm>
            <a:off x="1014414" y="1066800"/>
            <a:ext cx="7877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zu b.)</a:t>
            </a:r>
            <a:r>
              <a:rPr lang="de-DE" altLang="de-DE" sz="1600">
                <a:solidFill>
                  <a:srgbClr val="000000"/>
                </a:solidFill>
                <a:latin typeface="+mj-lt"/>
              </a:rPr>
              <a:t> </a:t>
            </a:r>
            <a:r>
              <a:rPr lang="de-DE" altLang="de-DE" sz="1400" b="1">
                <a:solidFill>
                  <a:srgbClr val="000000"/>
                </a:solidFill>
                <a:latin typeface="+mj-lt"/>
              </a:rPr>
              <a:t>Zündwilligkeit des Kraftstoffes</a:t>
            </a:r>
            <a:endParaRPr lang="de-DE" altLang="de-DE" sz="1400">
              <a:solidFill>
                <a:srgbClr val="000000"/>
              </a:solidFill>
              <a:latin typeface="+mj-lt"/>
              <a:sym typeface="StarMath" pitchFamily="2" charset="2"/>
            </a:endParaRPr>
          </a:p>
        </p:txBody>
      </p:sp>
      <p:sp>
        <p:nvSpPr>
          <p:cNvPr id="868357" name="Text Box 5"/>
          <p:cNvSpPr txBox="1">
            <a:spLocks noChangeArrowheads="1"/>
          </p:cNvSpPr>
          <p:nvPr/>
        </p:nvSpPr>
        <p:spPr bwMode="auto">
          <a:xfrm>
            <a:off x="1014414" y="2209801"/>
            <a:ext cx="7877175" cy="1061829"/>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rPr>
              <a:t>Der Dieselkraftstoff </a:t>
            </a:r>
            <a:r>
              <a:rPr lang="de-DE" altLang="de-DE" sz="1400" dirty="0" err="1">
                <a:solidFill>
                  <a:srgbClr val="000000"/>
                </a:solidFill>
                <a:latin typeface="+mj-lt"/>
              </a:rPr>
              <a:t>muß</a:t>
            </a:r>
            <a:r>
              <a:rPr lang="de-DE" altLang="de-DE" sz="1400" dirty="0">
                <a:solidFill>
                  <a:srgbClr val="000000"/>
                </a:solidFill>
                <a:latin typeface="+mj-lt"/>
              </a:rPr>
              <a:t> sich nach dem Einspritzen in die heiße komprimierte Luft im Brennraum nach möglichst kurzer Zeit (Zündverzug) von selbst entzünden. Ein Maß für die Zündwilligkeit liefert die </a:t>
            </a:r>
            <a:r>
              <a:rPr lang="de-DE" altLang="de-DE" sz="1400" b="1" dirty="0" err="1">
                <a:solidFill>
                  <a:srgbClr val="000000"/>
                </a:solidFill>
                <a:latin typeface="+mj-lt"/>
              </a:rPr>
              <a:t>Cetanzahl</a:t>
            </a:r>
            <a:r>
              <a:rPr lang="de-DE" altLang="de-DE" sz="1400" b="1" dirty="0">
                <a:solidFill>
                  <a:srgbClr val="000000"/>
                </a:solidFill>
                <a:latin typeface="+mj-lt"/>
              </a:rPr>
              <a:t> (CZ)</a:t>
            </a:r>
            <a:r>
              <a:rPr lang="de-DE" altLang="de-DE" sz="1400" dirty="0">
                <a:solidFill>
                  <a:srgbClr val="000000"/>
                </a:solidFill>
                <a:latin typeface="+mj-lt"/>
              </a:rPr>
              <a:t>. Je höher diese Zahl, umso leichter entzündet sich der Kraftstoff.</a:t>
            </a:r>
          </a:p>
          <a:p>
            <a:pPr algn="l" eaLnBrk="0" hangingPunct="0">
              <a:spcBef>
                <a:spcPct val="50000"/>
              </a:spcBef>
            </a:pPr>
            <a:r>
              <a:rPr lang="de-DE" altLang="de-DE" sz="1400" dirty="0">
                <a:solidFill>
                  <a:srgbClr val="FF0000"/>
                </a:solidFill>
                <a:latin typeface="+mj-lt"/>
                <a:sym typeface="StarMath" pitchFamily="2" charset="2"/>
              </a:rPr>
              <a:t>Charakteristik Dieselmotor: Innere Gemischbildung - Selbstzündung</a:t>
            </a:r>
          </a:p>
        </p:txBody>
      </p:sp>
      <p:sp>
        <p:nvSpPr>
          <p:cNvPr id="868358" name="Text Box 6"/>
          <p:cNvSpPr txBox="1">
            <a:spLocks noChangeArrowheads="1"/>
          </p:cNvSpPr>
          <p:nvPr/>
        </p:nvSpPr>
        <p:spPr bwMode="auto">
          <a:xfrm>
            <a:off x="1014414" y="32004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a:solidFill>
                  <a:srgbClr val="000000"/>
                </a:solidFill>
                <a:latin typeface="+mj-lt"/>
                <a:sym typeface="StarMath" pitchFamily="2" charset="2"/>
              </a:rPr>
              <a:t>Bsp.: Cetanzahl (CZ) 55</a:t>
            </a:r>
          </a:p>
        </p:txBody>
      </p:sp>
      <p:sp>
        <p:nvSpPr>
          <p:cNvPr id="868359" name="Text Box 7"/>
          <p:cNvSpPr txBox="1">
            <a:spLocks noChangeArrowheads="1"/>
          </p:cNvSpPr>
          <p:nvPr/>
        </p:nvSpPr>
        <p:spPr bwMode="auto">
          <a:xfrm>
            <a:off x="1014414" y="35052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StarMath" pitchFamily="2" charset="2"/>
              </a:rPr>
              <a:t>55 Vol. % Cetan (sehr zündwillig)</a:t>
            </a:r>
          </a:p>
        </p:txBody>
      </p:sp>
      <p:sp>
        <p:nvSpPr>
          <p:cNvPr id="868360" name="Text Box 8"/>
          <p:cNvSpPr txBox="1">
            <a:spLocks noChangeArrowheads="1"/>
          </p:cNvSpPr>
          <p:nvPr/>
        </p:nvSpPr>
        <p:spPr bwMode="auto">
          <a:xfrm>
            <a:off x="1014414" y="37338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StarMath" pitchFamily="2" charset="2"/>
              </a:rPr>
              <a:t>45 Vol. % Methylnaphtalin (sehr zündträge)</a:t>
            </a:r>
          </a:p>
        </p:txBody>
      </p:sp>
      <p:sp>
        <p:nvSpPr>
          <p:cNvPr id="868361" name="Text Box 9"/>
          <p:cNvSpPr txBox="1">
            <a:spLocks noChangeArrowheads="1"/>
          </p:cNvSpPr>
          <p:nvPr/>
        </p:nvSpPr>
        <p:spPr bwMode="auto">
          <a:xfrm>
            <a:off x="1014414" y="4114800"/>
            <a:ext cx="7877175" cy="3048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StarMath" pitchFamily="2" charset="2"/>
              </a:rPr>
              <a:t>Diesel ist genauso zündwillig, wie eine Vergleichsmischung aus obigen Komponenten.</a:t>
            </a:r>
          </a:p>
        </p:txBody>
      </p:sp>
      <p:sp>
        <p:nvSpPr>
          <p:cNvPr id="868362" name="Text Box 10"/>
          <p:cNvSpPr txBox="1">
            <a:spLocks noChangeArrowheads="1"/>
          </p:cNvSpPr>
          <p:nvPr/>
        </p:nvSpPr>
        <p:spPr bwMode="auto">
          <a:xfrm>
            <a:off x="1014414" y="45720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StarMath" pitchFamily="2" charset="2"/>
              </a:rPr>
              <a:t>Winterdiesel (CZ) 55</a:t>
            </a:r>
          </a:p>
        </p:txBody>
      </p:sp>
      <p:sp>
        <p:nvSpPr>
          <p:cNvPr id="868363" name="Text Box 11"/>
          <p:cNvSpPr txBox="1">
            <a:spLocks noChangeArrowheads="1"/>
          </p:cNvSpPr>
          <p:nvPr/>
        </p:nvSpPr>
        <p:spPr bwMode="auto">
          <a:xfrm>
            <a:off x="1014414" y="4876800"/>
            <a:ext cx="7877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StarMath" pitchFamily="2" charset="2"/>
              </a:rPr>
              <a:t>Sommerdiesel (CZ) 45</a:t>
            </a:r>
          </a:p>
        </p:txBody>
      </p:sp>
      <p:sp>
        <p:nvSpPr>
          <p:cNvPr id="2" name="Pfeil nach unten 1"/>
          <p:cNvSpPr/>
          <p:nvPr/>
        </p:nvSpPr>
        <p:spPr bwMode="auto">
          <a:xfrm>
            <a:off x="508000" y="5805264"/>
            <a:ext cx="196528" cy="28803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Times New Roman" pitchFamily="18" charset="0"/>
            </a:endParaRPr>
          </a:p>
        </p:txBody>
      </p:sp>
      <p:sp>
        <p:nvSpPr>
          <p:cNvPr id="4" name="Textfeld 3"/>
          <p:cNvSpPr txBox="1"/>
          <p:nvPr/>
        </p:nvSpPr>
        <p:spPr>
          <a:xfrm>
            <a:off x="848544" y="5805264"/>
            <a:ext cx="2376264" cy="338554"/>
          </a:xfrm>
          <a:prstGeom prst="rect">
            <a:avLst/>
          </a:prstGeom>
          <a:solidFill>
            <a:srgbClr val="0070C0"/>
          </a:solidFill>
        </p:spPr>
        <p:txBody>
          <a:bodyPr wrap="square" rtlCol="0">
            <a:spAutoFit/>
          </a:bodyPr>
          <a:lstStyle/>
          <a:p>
            <a:r>
              <a:rPr lang="de-DE" sz="1600" dirty="0">
                <a:latin typeface="+mj-lt"/>
              </a:rPr>
              <a:t>Pfeil = Text in Notizen</a:t>
            </a:r>
          </a:p>
        </p:txBody>
      </p:sp>
    </p:spTree>
    <p:extLst>
      <p:ext uri="{BB962C8B-B14F-4D97-AF65-F5344CB8AC3E}">
        <p14:creationId xmlns:p14="http://schemas.microsoft.com/office/powerpoint/2010/main" val="232001390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oliennummernplatzhalter 1"/>
          <p:cNvSpPr>
            <a:spLocks noGrp="1"/>
          </p:cNvSpPr>
          <p:nvPr>
            <p:ph type="sldNum" sz="quarter" idx="10"/>
          </p:nvPr>
        </p:nvSpPr>
        <p:spPr/>
        <p:txBody>
          <a:bodyPr/>
          <a:lstStyle/>
          <a:p>
            <a:r>
              <a:rPr lang="de-DE" altLang="de-DE"/>
              <a:t> Folie </a:t>
            </a:r>
            <a:fld id="{812604C3-7F29-459F-87A9-B1A7B53816E2}" type="slidenum">
              <a:rPr lang="de-DE" altLang="de-DE"/>
              <a:pPr/>
              <a:t>14</a:t>
            </a:fld>
            <a:endParaRPr lang="de-DE" altLang="de-DE"/>
          </a:p>
        </p:txBody>
      </p:sp>
      <p:sp>
        <p:nvSpPr>
          <p:cNvPr id="17" name="Fußzeilenplatzhalter 2"/>
          <p:cNvSpPr>
            <a:spLocks noGrp="1"/>
          </p:cNvSpPr>
          <p:nvPr>
            <p:ph type="ftr" sz="quarter" idx="11"/>
          </p:nvPr>
        </p:nvSpPr>
        <p:spPr/>
        <p:txBody>
          <a:bodyPr/>
          <a:lstStyle/>
          <a:p>
            <a:r>
              <a:rPr lang="de-DE" altLang="de-DE" dirty="0"/>
              <a:t>HSWT    Prof. Dr. U. Groß                                Motor Grundlagen</a:t>
            </a:r>
          </a:p>
        </p:txBody>
      </p:sp>
      <p:sp>
        <p:nvSpPr>
          <p:cNvPr id="838659" name="Text Box 3"/>
          <p:cNvSpPr txBox="1">
            <a:spLocks noChangeArrowheads="1"/>
          </p:cNvSpPr>
          <p:nvPr/>
        </p:nvSpPr>
        <p:spPr bwMode="auto">
          <a:xfrm>
            <a:off x="1014413" y="762000"/>
            <a:ext cx="2214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u="sng" dirty="0">
                <a:solidFill>
                  <a:srgbClr val="000000"/>
                </a:solidFill>
                <a:latin typeface="+mj-lt"/>
              </a:rPr>
              <a:t>1. Takt (ansaugen):</a:t>
            </a:r>
            <a:endParaRPr lang="de-DE" altLang="de-DE" sz="1800" b="1" u="sng" dirty="0">
              <a:solidFill>
                <a:srgbClr val="FF3300"/>
              </a:solidFill>
              <a:latin typeface="+mj-lt"/>
            </a:endParaRPr>
          </a:p>
        </p:txBody>
      </p:sp>
      <p:sp>
        <p:nvSpPr>
          <p:cNvPr id="838660" name="Text Box 4"/>
          <p:cNvSpPr txBox="1">
            <a:spLocks noChangeArrowheads="1"/>
          </p:cNvSpPr>
          <p:nvPr/>
        </p:nvSpPr>
        <p:spPr bwMode="auto">
          <a:xfrm>
            <a:off x="1014413" y="1143001"/>
            <a:ext cx="79486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a:solidFill>
                  <a:srgbClr val="000000"/>
                </a:solidFill>
                <a:latin typeface="+mj-lt"/>
                <a:sym typeface="Wingdings" pitchFamily="2" charset="2"/>
              </a:rPr>
              <a:t> </a:t>
            </a:r>
            <a:r>
              <a:rPr lang="de-DE" altLang="de-DE" sz="1600" dirty="0">
                <a:solidFill>
                  <a:srgbClr val="000000"/>
                </a:solidFill>
                <a:latin typeface="+mj-lt"/>
              </a:rPr>
              <a:t>Durch Abwärtsgehen des Kolbens (von OT nach UT) wird </a:t>
            </a:r>
            <a:r>
              <a:rPr lang="de-DE" altLang="de-DE" sz="1600" dirty="0" err="1">
                <a:solidFill>
                  <a:srgbClr val="000000"/>
                </a:solidFill>
                <a:latin typeface="+mj-lt"/>
              </a:rPr>
              <a:t>ungedrosselt</a:t>
            </a:r>
            <a:r>
              <a:rPr lang="de-DE" altLang="de-DE" sz="1600" dirty="0">
                <a:solidFill>
                  <a:srgbClr val="000000"/>
                </a:solidFill>
                <a:latin typeface="+mj-lt"/>
              </a:rPr>
              <a:t> reine, gefilterte Luft angesaugt.</a:t>
            </a:r>
            <a:endParaRPr lang="de-DE" altLang="de-DE" sz="1800" b="1" dirty="0">
              <a:solidFill>
                <a:srgbClr val="FF3300"/>
              </a:solidFill>
              <a:latin typeface="+mj-lt"/>
            </a:endParaRPr>
          </a:p>
        </p:txBody>
      </p:sp>
      <p:sp>
        <p:nvSpPr>
          <p:cNvPr id="838661" name="Text Box 5"/>
          <p:cNvSpPr txBox="1">
            <a:spLocks noChangeArrowheads="1"/>
          </p:cNvSpPr>
          <p:nvPr/>
        </p:nvSpPr>
        <p:spPr bwMode="auto">
          <a:xfrm>
            <a:off x="1014413" y="1628517"/>
            <a:ext cx="79486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a:solidFill>
                  <a:srgbClr val="000000"/>
                </a:solidFill>
                <a:latin typeface="+mj-lt"/>
                <a:sym typeface="Wingdings" pitchFamily="2" charset="2"/>
              </a:rPr>
              <a:t> </a:t>
            </a:r>
            <a:r>
              <a:rPr lang="de-DE" altLang="de-DE" sz="1600" dirty="0">
                <a:solidFill>
                  <a:srgbClr val="000000"/>
                </a:solidFill>
                <a:latin typeface="+mj-lt"/>
              </a:rPr>
              <a:t>Einströmende Luft kühlt Kolben und Zylinder, wobei sie auf </a:t>
            </a:r>
            <a:r>
              <a:rPr lang="de-DE" altLang="de-DE" sz="1600" b="1" dirty="0">
                <a:solidFill>
                  <a:srgbClr val="000000"/>
                </a:solidFill>
                <a:latin typeface="+mj-lt"/>
              </a:rPr>
              <a:t>70</a:t>
            </a:r>
            <a:r>
              <a:rPr lang="de-DE" altLang="de-DE" sz="1600" dirty="0">
                <a:solidFill>
                  <a:srgbClr val="000000"/>
                </a:solidFill>
                <a:latin typeface="+mj-lt"/>
              </a:rPr>
              <a:t> bis </a:t>
            </a:r>
            <a:r>
              <a:rPr lang="de-DE" altLang="de-DE" sz="1600" b="1" dirty="0">
                <a:solidFill>
                  <a:srgbClr val="000000"/>
                </a:solidFill>
                <a:latin typeface="+mj-lt"/>
              </a:rPr>
              <a:t>100 °C</a:t>
            </a:r>
            <a:r>
              <a:rPr lang="de-DE" altLang="de-DE" sz="1600" dirty="0">
                <a:solidFill>
                  <a:srgbClr val="000000"/>
                </a:solidFill>
                <a:latin typeface="+mj-lt"/>
              </a:rPr>
              <a:t> erwärmt wird.</a:t>
            </a:r>
            <a:endParaRPr lang="de-DE" altLang="de-DE" sz="1800" b="1" dirty="0">
              <a:solidFill>
                <a:srgbClr val="FF3300"/>
              </a:solidFill>
              <a:latin typeface="+mj-lt"/>
            </a:endParaRPr>
          </a:p>
        </p:txBody>
      </p:sp>
      <p:sp>
        <p:nvSpPr>
          <p:cNvPr id="838662" name="Text Box 6"/>
          <p:cNvSpPr txBox="1">
            <a:spLocks noChangeArrowheads="1"/>
          </p:cNvSpPr>
          <p:nvPr/>
        </p:nvSpPr>
        <p:spPr bwMode="auto">
          <a:xfrm>
            <a:off x="1065213" y="2060575"/>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Ventilüberschneidung, Abgase werden restlos ausgestoßen.</a:t>
            </a:r>
            <a:endParaRPr lang="de-DE" altLang="de-DE" sz="1800" b="1">
              <a:solidFill>
                <a:srgbClr val="FF3300"/>
              </a:solidFill>
              <a:latin typeface="+mj-lt"/>
            </a:endParaRPr>
          </a:p>
        </p:txBody>
      </p:sp>
      <p:sp>
        <p:nvSpPr>
          <p:cNvPr id="838663" name="Text Box 7"/>
          <p:cNvSpPr txBox="1">
            <a:spLocks noChangeArrowheads="1"/>
          </p:cNvSpPr>
          <p:nvPr/>
        </p:nvSpPr>
        <p:spPr bwMode="auto">
          <a:xfrm>
            <a:off x="1014413" y="2286001"/>
            <a:ext cx="79486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Aufladung unproblematisch, da durch die reine Luft keine Gefahr der Selbstentzündung besteht.</a:t>
            </a:r>
            <a:endParaRPr lang="de-DE" altLang="de-DE" sz="1800" b="1">
              <a:solidFill>
                <a:srgbClr val="FF3300"/>
              </a:solidFill>
              <a:latin typeface="+mj-lt"/>
            </a:endParaRPr>
          </a:p>
        </p:txBody>
      </p:sp>
      <p:sp>
        <p:nvSpPr>
          <p:cNvPr id="838664" name="Text Box 8"/>
          <p:cNvSpPr txBox="1">
            <a:spLocks noChangeArrowheads="1"/>
          </p:cNvSpPr>
          <p:nvPr/>
        </p:nvSpPr>
        <p:spPr bwMode="auto">
          <a:xfrm>
            <a:off x="1014413" y="2895600"/>
            <a:ext cx="2214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u="sng">
                <a:solidFill>
                  <a:srgbClr val="000000"/>
                </a:solidFill>
                <a:latin typeface="+mj-lt"/>
              </a:rPr>
              <a:t>2. Takt (verdichten):</a:t>
            </a:r>
            <a:endParaRPr lang="de-DE" altLang="de-DE" sz="1800" b="1" u="sng">
              <a:solidFill>
                <a:srgbClr val="FF3300"/>
              </a:solidFill>
              <a:latin typeface="+mj-lt"/>
            </a:endParaRPr>
          </a:p>
        </p:txBody>
      </p:sp>
      <p:sp>
        <p:nvSpPr>
          <p:cNvPr id="838665" name="Text Box 9"/>
          <p:cNvSpPr txBox="1">
            <a:spLocks noChangeArrowheads="1"/>
          </p:cNvSpPr>
          <p:nvPr/>
        </p:nvSpPr>
        <p:spPr bwMode="auto">
          <a:xfrm>
            <a:off x="1014413" y="32766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Aus- und Einlaßventil geschlossen (EV schließt </a:t>
            </a:r>
            <a:r>
              <a:rPr lang="de-DE" altLang="de-DE" sz="1600" b="1">
                <a:solidFill>
                  <a:srgbClr val="000000"/>
                </a:solidFill>
                <a:latin typeface="+mj-lt"/>
              </a:rPr>
              <a:t>35°</a:t>
            </a:r>
            <a:r>
              <a:rPr lang="de-DE" altLang="de-DE" sz="1600">
                <a:solidFill>
                  <a:srgbClr val="000000"/>
                </a:solidFill>
                <a:latin typeface="+mj-lt"/>
              </a:rPr>
              <a:t> bis </a:t>
            </a:r>
            <a:r>
              <a:rPr lang="de-DE" altLang="de-DE" sz="1600" b="1">
                <a:solidFill>
                  <a:srgbClr val="000000"/>
                </a:solidFill>
                <a:latin typeface="+mj-lt"/>
              </a:rPr>
              <a:t>60 ° KW</a:t>
            </a:r>
            <a:r>
              <a:rPr lang="de-DE" altLang="de-DE" sz="1600">
                <a:solidFill>
                  <a:srgbClr val="000000"/>
                </a:solidFill>
                <a:latin typeface="+mj-lt"/>
              </a:rPr>
              <a:t> nach </a:t>
            </a:r>
            <a:r>
              <a:rPr lang="de-DE" altLang="de-DE" sz="1600" b="1">
                <a:solidFill>
                  <a:srgbClr val="000000"/>
                </a:solidFill>
                <a:latin typeface="+mj-lt"/>
              </a:rPr>
              <a:t>UT</a:t>
            </a:r>
            <a:r>
              <a:rPr lang="de-DE" altLang="de-DE" sz="1600">
                <a:solidFill>
                  <a:srgbClr val="000000"/>
                </a:solidFill>
                <a:latin typeface="+mj-lt"/>
              </a:rPr>
              <a:t>)</a:t>
            </a:r>
            <a:endParaRPr lang="de-DE" altLang="de-DE" sz="1800" b="1">
              <a:solidFill>
                <a:srgbClr val="FF3300"/>
              </a:solidFill>
              <a:latin typeface="+mj-lt"/>
            </a:endParaRPr>
          </a:p>
        </p:txBody>
      </p:sp>
      <p:sp>
        <p:nvSpPr>
          <p:cNvPr id="838666" name="Text Box 10"/>
          <p:cNvSpPr txBox="1">
            <a:spLocks noChangeArrowheads="1"/>
          </p:cNvSpPr>
          <p:nvPr/>
        </p:nvSpPr>
        <p:spPr bwMode="auto">
          <a:xfrm>
            <a:off x="1014413" y="35814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Verdichtungsverhältnis </a:t>
            </a:r>
            <a:r>
              <a:rPr lang="de-DE" altLang="de-DE" sz="1600">
                <a:solidFill>
                  <a:srgbClr val="000000"/>
                </a:solidFill>
                <a:latin typeface="+mj-lt"/>
                <a:sym typeface="Symbol" pitchFamily="18" charset="2"/>
              </a:rPr>
              <a:t> </a:t>
            </a:r>
            <a:r>
              <a:rPr lang="de-DE" altLang="de-DE" sz="1600">
                <a:solidFill>
                  <a:srgbClr val="000000"/>
                </a:solidFill>
                <a:latin typeface="+mj-lt"/>
                <a:sym typeface="StarMath" pitchFamily="2" charset="2"/>
              </a:rPr>
              <a:t> </a:t>
            </a:r>
            <a:r>
              <a:rPr lang="de-DE" altLang="de-DE" sz="1600" b="1">
                <a:solidFill>
                  <a:srgbClr val="000000"/>
                </a:solidFill>
                <a:latin typeface="+mj-lt"/>
                <a:sym typeface="StarMath" pitchFamily="2" charset="2"/>
              </a:rPr>
              <a:t>15</a:t>
            </a:r>
            <a:r>
              <a:rPr lang="de-DE" altLang="de-DE" sz="1600">
                <a:solidFill>
                  <a:srgbClr val="000000"/>
                </a:solidFill>
                <a:latin typeface="+mj-lt"/>
                <a:sym typeface="StarMath" pitchFamily="2" charset="2"/>
              </a:rPr>
              <a:t> bis </a:t>
            </a:r>
            <a:r>
              <a:rPr lang="de-DE" altLang="de-DE" sz="1600" b="1">
                <a:solidFill>
                  <a:srgbClr val="000000"/>
                </a:solidFill>
                <a:latin typeface="+mj-lt"/>
                <a:sym typeface="StarMath" pitchFamily="2" charset="2"/>
              </a:rPr>
              <a:t>23 : 1</a:t>
            </a:r>
            <a:endParaRPr lang="de-DE" altLang="de-DE" sz="1800" b="1">
              <a:solidFill>
                <a:srgbClr val="FF3300"/>
              </a:solidFill>
              <a:latin typeface="+mj-lt"/>
            </a:endParaRPr>
          </a:p>
        </p:txBody>
      </p:sp>
      <p:sp>
        <p:nvSpPr>
          <p:cNvPr id="838667" name="Text Box 11"/>
          <p:cNvSpPr txBox="1">
            <a:spLocks noChangeArrowheads="1"/>
          </p:cNvSpPr>
          <p:nvPr/>
        </p:nvSpPr>
        <p:spPr bwMode="auto">
          <a:xfrm>
            <a:off x="1014413" y="41910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Verdichtungsenddruck           </a:t>
            </a:r>
            <a:r>
              <a:rPr lang="de-DE" altLang="de-DE" sz="1600" b="1">
                <a:solidFill>
                  <a:srgbClr val="000000"/>
                </a:solidFill>
                <a:latin typeface="+mj-lt"/>
              </a:rPr>
              <a:t>30 </a:t>
            </a:r>
            <a:r>
              <a:rPr lang="de-DE" altLang="de-DE" sz="1600">
                <a:solidFill>
                  <a:srgbClr val="000000"/>
                </a:solidFill>
                <a:latin typeface="+mj-lt"/>
              </a:rPr>
              <a:t>-</a:t>
            </a:r>
            <a:r>
              <a:rPr lang="de-DE" altLang="de-DE" sz="1600" b="1">
                <a:solidFill>
                  <a:srgbClr val="000000"/>
                </a:solidFill>
                <a:latin typeface="+mj-lt"/>
              </a:rPr>
              <a:t> 55 bar</a:t>
            </a:r>
            <a:endParaRPr lang="de-DE" altLang="de-DE" sz="1800" b="1">
              <a:solidFill>
                <a:srgbClr val="FF3300"/>
              </a:solidFill>
              <a:latin typeface="+mj-lt"/>
            </a:endParaRPr>
          </a:p>
        </p:txBody>
      </p:sp>
      <p:sp>
        <p:nvSpPr>
          <p:cNvPr id="838668" name="Text Box 12"/>
          <p:cNvSpPr txBox="1">
            <a:spLocks noChangeArrowheads="1"/>
          </p:cNvSpPr>
          <p:nvPr/>
        </p:nvSpPr>
        <p:spPr bwMode="auto">
          <a:xfrm>
            <a:off x="1014413" y="4495801"/>
            <a:ext cx="80883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a:solidFill>
                  <a:srgbClr val="000000"/>
                </a:solidFill>
                <a:latin typeface="+mj-lt"/>
                <a:sym typeface="Wingdings" pitchFamily="2" charset="2"/>
              </a:rPr>
              <a:t> </a:t>
            </a:r>
            <a:r>
              <a:rPr lang="de-DE" altLang="de-DE" sz="1600" dirty="0">
                <a:solidFill>
                  <a:srgbClr val="000000"/>
                </a:solidFill>
                <a:latin typeface="+mj-lt"/>
              </a:rPr>
              <a:t>Kurz vor Ende des Verdichtungstaktes wird durch das fein zerstäubte Einspritzen des Kraftstoffes (</a:t>
            </a:r>
            <a:r>
              <a:rPr lang="de-DE" altLang="de-DE" sz="1600" b="1" dirty="0">
                <a:solidFill>
                  <a:srgbClr val="000000"/>
                </a:solidFill>
                <a:latin typeface="+mj-lt"/>
              </a:rPr>
              <a:t>20°</a:t>
            </a:r>
            <a:r>
              <a:rPr lang="de-DE" altLang="de-DE" sz="1600" dirty="0">
                <a:solidFill>
                  <a:srgbClr val="000000"/>
                </a:solidFill>
                <a:latin typeface="+mj-lt"/>
              </a:rPr>
              <a:t> bis </a:t>
            </a:r>
            <a:r>
              <a:rPr lang="de-DE" altLang="de-DE" sz="1600" b="1" dirty="0">
                <a:solidFill>
                  <a:srgbClr val="000000"/>
                </a:solidFill>
                <a:latin typeface="+mj-lt"/>
              </a:rPr>
              <a:t>32° KW</a:t>
            </a:r>
            <a:r>
              <a:rPr lang="de-DE" altLang="de-DE" sz="1600" dirty="0">
                <a:solidFill>
                  <a:srgbClr val="000000"/>
                </a:solidFill>
                <a:latin typeface="+mj-lt"/>
              </a:rPr>
              <a:t> vor </a:t>
            </a:r>
            <a:r>
              <a:rPr lang="de-DE" altLang="de-DE" sz="1600" b="1" dirty="0">
                <a:solidFill>
                  <a:srgbClr val="000000"/>
                </a:solidFill>
                <a:latin typeface="+mj-lt"/>
              </a:rPr>
              <a:t>OT, </a:t>
            </a:r>
            <a:r>
              <a:rPr lang="de-DE" altLang="de-DE" sz="1600" dirty="0">
                <a:solidFill>
                  <a:srgbClr val="000000"/>
                </a:solidFill>
                <a:latin typeface="+mj-lt"/>
              </a:rPr>
              <a:t>Einspritzdruck bis über </a:t>
            </a:r>
            <a:r>
              <a:rPr lang="de-DE" altLang="de-DE" sz="1600" b="1" dirty="0">
                <a:solidFill>
                  <a:srgbClr val="FF0000"/>
                </a:solidFill>
                <a:latin typeface="+mj-lt"/>
              </a:rPr>
              <a:t>2000 </a:t>
            </a:r>
            <a:r>
              <a:rPr lang="de-DE" altLang="de-DE" sz="1600" b="1" dirty="0">
                <a:solidFill>
                  <a:srgbClr val="000000"/>
                </a:solidFill>
                <a:latin typeface="+mj-lt"/>
              </a:rPr>
              <a:t>bar</a:t>
            </a:r>
            <a:r>
              <a:rPr lang="de-DE" altLang="de-DE" sz="1600" dirty="0">
                <a:solidFill>
                  <a:srgbClr val="000000"/>
                </a:solidFill>
                <a:latin typeface="+mj-lt"/>
              </a:rPr>
              <a:t>) in die heiße Luft die Verbrennung eingeleitet. Bevor die Selbstentzündung einsetzen kann, muss der eingespritzte Kraftstoff zuerst verdampfen und sich mit der Luft vermischen.</a:t>
            </a:r>
            <a:endParaRPr lang="de-DE" altLang="de-DE" sz="1800" b="1" dirty="0">
              <a:solidFill>
                <a:srgbClr val="FF3300"/>
              </a:solidFill>
              <a:latin typeface="+mj-lt"/>
            </a:endParaRPr>
          </a:p>
        </p:txBody>
      </p:sp>
      <p:sp>
        <p:nvSpPr>
          <p:cNvPr id="838669" name="Text Box 13"/>
          <p:cNvSpPr txBox="1">
            <a:spLocks noChangeArrowheads="1"/>
          </p:cNvSpPr>
          <p:nvPr/>
        </p:nvSpPr>
        <p:spPr bwMode="auto">
          <a:xfrm>
            <a:off x="1014413" y="38862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Verdichtungsendtemperatur  </a:t>
            </a:r>
            <a:r>
              <a:rPr lang="de-DE" altLang="de-DE" sz="1600" b="1">
                <a:solidFill>
                  <a:srgbClr val="000000"/>
                </a:solidFill>
                <a:latin typeface="+mj-lt"/>
              </a:rPr>
              <a:t>600 </a:t>
            </a:r>
            <a:r>
              <a:rPr lang="de-DE" altLang="de-DE" sz="1600">
                <a:solidFill>
                  <a:srgbClr val="000000"/>
                </a:solidFill>
                <a:latin typeface="+mj-lt"/>
              </a:rPr>
              <a:t>-</a:t>
            </a:r>
            <a:r>
              <a:rPr lang="de-DE" altLang="de-DE" sz="1600" b="1">
                <a:solidFill>
                  <a:srgbClr val="000000"/>
                </a:solidFill>
                <a:latin typeface="+mj-lt"/>
              </a:rPr>
              <a:t> 900° C</a:t>
            </a:r>
            <a:endParaRPr lang="de-DE" altLang="de-DE" sz="1800" b="1">
              <a:solidFill>
                <a:srgbClr val="FF3300"/>
              </a:solidFill>
              <a:latin typeface="+mj-lt"/>
            </a:endParaRPr>
          </a:p>
        </p:txBody>
      </p:sp>
      <p:sp>
        <p:nvSpPr>
          <p:cNvPr id="838670" name="Text Box 14"/>
          <p:cNvSpPr txBox="1">
            <a:spLocks noChangeArrowheads="1"/>
          </p:cNvSpPr>
          <p:nvPr/>
        </p:nvSpPr>
        <p:spPr bwMode="auto">
          <a:xfrm>
            <a:off x="1014413" y="55626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b="1">
                <a:solidFill>
                  <a:srgbClr val="000000"/>
                </a:solidFill>
                <a:latin typeface="+mj-lt"/>
              </a:rPr>
              <a:t>Zündverzug des Kraftstoffes 1/1000 s</a:t>
            </a:r>
            <a:endParaRPr lang="de-DE" altLang="de-DE" sz="1800" b="1">
              <a:solidFill>
                <a:srgbClr val="FF3300"/>
              </a:solidFill>
              <a:latin typeface="+mj-lt"/>
            </a:endParaRPr>
          </a:p>
        </p:txBody>
      </p:sp>
      <p:sp>
        <p:nvSpPr>
          <p:cNvPr id="838671" name="Text Box 15"/>
          <p:cNvSpPr txBox="1">
            <a:spLocks noChangeArrowheads="1"/>
          </p:cNvSpPr>
          <p:nvPr/>
        </p:nvSpPr>
        <p:spPr bwMode="auto">
          <a:xfrm>
            <a:off x="992188" y="5734050"/>
            <a:ext cx="81581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sym typeface="Wingdings" pitchFamily="2" charset="2"/>
              </a:rPr>
              <a:t> </a:t>
            </a:r>
            <a:r>
              <a:rPr lang="de-DE" altLang="de-DE" sz="1600">
                <a:solidFill>
                  <a:srgbClr val="000000"/>
                </a:solidFill>
              </a:rPr>
              <a:t>Kalter Motor, schlechtere Verdampfung, längerer Zündverzug </a:t>
            </a:r>
            <a:r>
              <a:rPr lang="de-DE" altLang="de-DE" sz="1600">
                <a:solidFill>
                  <a:srgbClr val="000000"/>
                </a:solidFill>
                <a:sym typeface="Wingdings" pitchFamily="2" charset="2"/>
              </a:rPr>
              <a:t> </a:t>
            </a:r>
            <a:r>
              <a:rPr lang="de-DE" altLang="de-DE" sz="1600" b="1">
                <a:solidFill>
                  <a:srgbClr val="000000"/>
                </a:solidFill>
                <a:sym typeface="Wingdings" pitchFamily="2" charset="2"/>
              </a:rPr>
              <a:t>„Nageln“</a:t>
            </a:r>
            <a:r>
              <a:rPr lang="de-DE" altLang="de-DE" sz="1600">
                <a:solidFill>
                  <a:srgbClr val="000000"/>
                </a:solidFill>
                <a:sym typeface="Wingdings" pitchFamily="2" charset="2"/>
              </a:rPr>
              <a:t> des Dieselmotors</a:t>
            </a:r>
          </a:p>
        </p:txBody>
      </p:sp>
      <p:sp>
        <p:nvSpPr>
          <p:cNvPr id="2" name="Titel 1"/>
          <p:cNvSpPr>
            <a:spLocks noGrp="1"/>
          </p:cNvSpPr>
          <p:nvPr>
            <p:ph type="title"/>
          </p:nvPr>
        </p:nvSpPr>
        <p:spPr/>
        <p:txBody>
          <a:bodyPr/>
          <a:lstStyle/>
          <a:p>
            <a:r>
              <a:rPr lang="de-DE" dirty="0"/>
              <a:t>Arbeitstakte Dieselmotor detailliert</a:t>
            </a:r>
          </a:p>
        </p:txBody>
      </p:sp>
    </p:spTree>
    <p:extLst>
      <p:ext uri="{BB962C8B-B14F-4D97-AF65-F5344CB8AC3E}">
        <p14:creationId xmlns:p14="http://schemas.microsoft.com/office/powerpoint/2010/main" val="409383669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Foliennummernplatzhalter 1"/>
          <p:cNvSpPr>
            <a:spLocks noGrp="1"/>
          </p:cNvSpPr>
          <p:nvPr>
            <p:ph type="sldNum" sz="quarter" idx="10"/>
          </p:nvPr>
        </p:nvSpPr>
        <p:spPr/>
        <p:txBody>
          <a:bodyPr/>
          <a:lstStyle/>
          <a:p>
            <a:r>
              <a:rPr lang="de-DE" altLang="de-DE"/>
              <a:t> Folie </a:t>
            </a:r>
            <a:fld id="{3C3CFC8F-F644-4BAE-A24C-4FDEE009AC3F}" type="slidenum">
              <a:rPr lang="de-DE" altLang="de-DE"/>
              <a:pPr/>
              <a:t>15</a:t>
            </a:fld>
            <a:endParaRPr lang="de-DE" altLang="de-DE"/>
          </a:p>
        </p:txBody>
      </p:sp>
      <p:sp>
        <p:nvSpPr>
          <p:cNvPr id="15" name="Fußzeilenplatzhalter 2"/>
          <p:cNvSpPr>
            <a:spLocks noGrp="1"/>
          </p:cNvSpPr>
          <p:nvPr>
            <p:ph type="ftr" sz="quarter" idx="11"/>
          </p:nvPr>
        </p:nvSpPr>
        <p:spPr/>
        <p:txBody>
          <a:bodyPr/>
          <a:lstStyle/>
          <a:p>
            <a:r>
              <a:rPr lang="de-DE" altLang="de-DE" dirty="0"/>
              <a:t>HSWT    Prof. Dr. U. Groß                                Motor Grundlagen</a:t>
            </a:r>
          </a:p>
        </p:txBody>
      </p:sp>
      <p:sp>
        <p:nvSpPr>
          <p:cNvPr id="840707" name="Text Box 3"/>
          <p:cNvSpPr txBox="1">
            <a:spLocks noChangeArrowheads="1"/>
          </p:cNvSpPr>
          <p:nvPr/>
        </p:nvSpPr>
        <p:spPr bwMode="auto">
          <a:xfrm>
            <a:off x="949327" y="914400"/>
            <a:ext cx="2214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u="sng" dirty="0">
                <a:solidFill>
                  <a:srgbClr val="000000"/>
                </a:solidFill>
                <a:latin typeface="+mj-lt"/>
              </a:rPr>
              <a:t>3. Takt (verbrennen):</a:t>
            </a:r>
            <a:endParaRPr lang="de-DE" altLang="de-DE" sz="1800" b="1" u="sng" dirty="0">
              <a:solidFill>
                <a:srgbClr val="FF3300"/>
              </a:solidFill>
              <a:latin typeface="+mj-lt"/>
            </a:endParaRPr>
          </a:p>
        </p:txBody>
      </p:sp>
      <p:sp>
        <p:nvSpPr>
          <p:cNvPr id="840708" name="Text Box 4"/>
          <p:cNvSpPr txBox="1">
            <a:spLocks noChangeArrowheads="1"/>
          </p:cNvSpPr>
          <p:nvPr/>
        </p:nvSpPr>
        <p:spPr bwMode="auto">
          <a:xfrm>
            <a:off x="949327" y="12954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Alle Ventile sind geschlossen, der Kolben bewegt sich von OT nach UT. </a:t>
            </a:r>
            <a:endParaRPr lang="de-DE" altLang="de-DE" sz="1800" b="1">
              <a:solidFill>
                <a:srgbClr val="FF3300"/>
              </a:solidFill>
              <a:latin typeface="+mj-lt"/>
            </a:endParaRPr>
          </a:p>
        </p:txBody>
      </p:sp>
      <p:sp>
        <p:nvSpPr>
          <p:cNvPr id="840709" name="Text Box 5"/>
          <p:cNvSpPr txBox="1">
            <a:spLocks noChangeArrowheads="1"/>
          </p:cNvSpPr>
          <p:nvPr/>
        </p:nvSpPr>
        <p:spPr bwMode="auto">
          <a:xfrm>
            <a:off x="949327" y="16002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Verbrennung setzt sich bis ca. </a:t>
            </a:r>
            <a:r>
              <a:rPr lang="de-DE" altLang="de-DE" sz="1600" b="1">
                <a:solidFill>
                  <a:srgbClr val="000000"/>
                </a:solidFill>
                <a:latin typeface="+mj-lt"/>
              </a:rPr>
              <a:t>60 ° KW</a:t>
            </a:r>
            <a:r>
              <a:rPr lang="de-DE" altLang="de-DE" sz="1600">
                <a:solidFill>
                  <a:srgbClr val="000000"/>
                </a:solidFill>
                <a:latin typeface="+mj-lt"/>
              </a:rPr>
              <a:t> nach </a:t>
            </a:r>
            <a:r>
              <a:rPr lang="de-DE" altLang="de-DE" sz="1600" b="1">
                <a:solidFill>
                  <a:srgbClr val="000000"/>
                </a:solidFill>
                <a:latin typeface="+mj-lt"/>
              </a:rPr>
              <a:t>OT</a:t>
            </a:r>
            <a:r>
              <a:rPr lang="de-DE" altLang="de-DE" sz="1600">
                <a:solidFill>
                  <a:srgbClr val="000000"/>
                </a:solidFill>
                <a:latin typeface="+mj-lt"/>
              </a:rPr>
              <a:t> fort.</a:t>
            </a:r>
            <a:endParaRPr lang="de-DE" altLang="de-DE" sz="1800" b="1">
              <a:solidFill>
                <a:srgbClr val="FF3300"/>
              </a:solidFill>
              <a:latin typeface="+mj-lt"/>
            </a:endParaRPr>
          </a:p>
        </p:txBody>
      </p:sp>
      <p:sp>
        <p:nvSpPr>
          <p:cNvPr id="840710" name="Text Box 6"/>
          <p:cNvSpPr txBox="1">
            <a:spLocks noChangeArrowheads="1"/>
          </p:cNvSpPr>
          <p:nvPr/>
        </p:nvSpPr>
        <p:spPr bwMode="auto">
          <a:xfrm>
            <a:off x="949327" y="19050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Verbrennungstemperatur </a:t>
            </a:r>
            <a:r>
              <a:rPr lang="de-DE" altLang="de-DE" sz="1600" b="1">
                <a:solidFill>
                  <a:srgbClr val="000000"/>
                </a:solidFill>
                <a:latin typeface="+mj-lt"/>
              </a:rPr>
              <a:t>2000°</a:t>
            </a:r>
            <a:r>
              <a:rPr lang="de-DE" altLang="de-DE" sz="1600">
                <a:solidFill>
                  <a:srgbClr val="000000"/>
                </a:solidFill>
                <a:latin typeface="+mj-lt"/>
              </a:rPr>
              <a:t> bis </a:t>
            </a:r>
            <a:r>
              <a:rPr lang="de-DE" altLang="de-DE" sz="1600" b="1">
                <a:solidFill>
                  <a:srgbClr val="000000"/>
                </a:solidFill>
                <a:latin typeface="+mj-lt"/>
              </a:rPr>
              <a:t>2500 ° C</a:t>
            </a:r>
            <a:r>
              <a:rPr lang="de-DE" altLang="de-DE" sz="1600">
                <a:solidFill>
                  <a:srgbClr val="000000"/>
                </a:solidFill>
                <a:latin typeface="+mj-lt"/>
              </a:rPr>
              <a:t>.</a:t>
            </a:r>
            <a:endParaRPr lang="de-DE" altLang="de-DE" sz="1800" b="1">
              <a:solidFill>
                <a:srgbClr val="FF3300"/>
              </a:solidFill>
              <a:latin typeface="+mj-lt"/>
            </a:endParaRPr>
          </a:p>
        </p:txBody>
      </p:sp>
      <p:sp>
        <p:nvSpPr>
          <p:cNvPr id="840711" name="Text Box 7"/>
          <p:cNvSpPr txBox="1">
            <a:spLocks noChangeArrowheads="1"/>
          </p:cNvSpPr>
          <p:nvPr/>
        </p:nvSpPr>
        <p:spPr bwMode="auto">
          <a:xfrm>
            <a:off x="949327" y="2209801"/>
            <a:ext cx="79486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Verbrennungshöchstdruck </a:t>
            </a:r>
            <a:r>
              <a:rPr lang="de-DE" altLang="de-DE" sz="1600" b="1">
                <a:solidFill>
                  <a:srgbClr val="000000"/>
                </a:solidFill>
                <a:latin typeface="+mj-lt"/>
                <a:sym typeface="Wingdings" pitchFamily="2" charset="2"/>
              </a:rPr>
              <a:t>60 - 100 bar</a:t>
            </a:r>
            <a:r>
              <a:rPr lang="de-DE" altLang="de-DE" sz="1600">
                <a:solidFill>
                  <a:srgbClr val="000000"/>
                </a:solidFill>
                <a:latin typeface="+mj-lt"/>
                <a:sym typeface="Wingdings" pitchFamily="2" charset="2"/>
              </a:rPr>
              <a:t>. Dadurch wird die Arbeitsverrichtung des Kolbens erreicht   Gewichtskraft auf den </a:t>
            </a:r>
            <a:r>
              <a:rPr lang="de-DE" altLang="de-DE" sz="1600" b="1">
                <a:solidFill>
                  <a:srgbClr val="000000"/>
                </a:solidFill>
                <a:latin typeface="+mj-lt"/>
                <a:sym typeface="Wingdings" pitchFamily="2" charset="2"/>
              </a:rPr>
              <a:t>Kolben K</a:t>
            </a:r>
            <a:r>
              <a:rPr lang="de-DE" altLang="de-DE" sz="1600" b="1" baseline="-25000">
                <a:solidFill>
                  <a:srgbClr val="000000"/>
                </a:solidFill>
                <a:latin typeface="+mj-lt"/>
                <a:sym typeface="Wingdings" pitchFamily="2" charset="2"/>
              </a:rPr>
              <a:t>F </a:t>
            </a:r>
            <a:r>
              <a:rPr lang="de-DE" altLang="de-DE" sz="1600" b="1">
                <a:solidFill>
                  <a:srgbClr val="000000"/>
                </a:solidFill>
                <a:latin typeface="+mj-lt"/>
                <a:sym typeface="Wingdings" pitchFamily="2" charset="2"/>
              </a:rPr>
              <a:t> 100 000 N - ca. 10 t</a:t>
            </a:r>
            <a:r>
              <a:rPr lang="de-DE" altLang="de-DE" sz="1600">
                <a:solidFill>
                  <a:srgbClr val="000000"/>
                </a:solidFill>
                <a:latin typeface="+mj-lt"/>
                <a:sym typeface="Wingdings" pitchFamily="2" charset="2"/>
              </a:rPr>
              <a:t>.</a:t>
            </a:r>
          </a:p>
        </p:txBody>
      </p:sp>
      <p:sp>
        <p:nvSpPr>
          <p:cNvPr id="840712" name="Text Box 8"/>
          <p:cNvSpPr txBox="1">
            <a:spLocks noChangeArrowheads="1"/>
          </p:cNvSpPr>
          <p:nvPr/>
        </p:nvSpPr>
        <p:spPr bwMode="auto">
          <a:xfrm>
            <a:off x="949327" y="4191000"/>
            <a:ext cx="2214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u="sng">
                <a:solidFill>
                  <a:srgbClr val="000000"/>
                </a:solidFill>
                <a:latin typeface="+mj-lt"/>
              </a:rPr>
              <a:t>4. Takt (ausstoßen):</a:t>
            </a:r>
            <a:endParaRPr lang="de-DE" altLang="de-DE" sz="1800" b="1" u="sng">
              <a:solidFill>
                <a:srgbClr val="FF3300"/>
              </a:solidFill>
              <a:latin typeface="+mj-lt"/>
            </a:endParaRPr>
          </a:p>
        </p:txBody>
      </p:sp>
      <p:sp>
        <p:nvSpPr>
          <p:cNvPr id="840713" name="Text Box 9"/>
          <p:cNvSpPr txBox="1">
            <a:spLocks noChangeArrowheads="1"/>
          </p:cNvSpPr>
          <p:nvPr/>
        </p:nvSpPr>
        <p:spPr bwMode="auto">
          <a:xfrm>
            <a:off x="949327" y="45720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Auslaßventil öffnet kurz vor UT.</a:t>
            </a:r>
            <a:endParaRPr lang="de-DE" altLang="de-DE" sz="1800" b="1">
              <a:solidFill>
                <a:srgbClr val="FF3300"/>
              </a:solidFill>
              <a:latin typeface="+mj-lt"/>
            </a:endParaRPr>
          </a:p>
        </p:txBody>
      </p:sp>
      <p:sp>
        <p:nvSpPr>
          <p:cNvPr id="840714" name="Text Box 10"/>
          <p:cNvSpPr txBox="1">
            <a:spLocks noChangeArrowheads="1"/>
          </p:cNvSpPr>
          <p:nvPr/>
        </p:nvSpPr>
        <p:spPr bwMode="auto">
          <a:xfrm>
            <a:off x="949327" y="4876801"/>
            <a:ext cx="79486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Abgase strömen unter einem </a:t>
            </a:r>
            <a:r>
              <a:rPr lang="de-DE" altLang="de-DE" sz="1600" b="1">
                <a:solidFill>
                  <a:srgbClr val="000000"/>
                </a:solidFill>
                <a:latin typeface="+mj-lt"/>
              </a:rPr>
              <a:t>Überdruck</a:t>
            </a:r>
            <a:r>
              <a:rPr lang="de-DE" altLang="de-DE" sz="1600">
                <a:solidFill>
                  <a:srgbClr val="000000"/>
                </a:solidFill>
                <a:latin typeface="+mj-lt"/>
              </a:rPr>
              <a:t> von </a:t>
            </a:r>
            <a:r>
              <a:rPr lang="de-DE" altLang="de-DE" sz="1600" b="1">
                <a:solidFill>
                  <a:srgbClr val="000000"/>
                </a:solidFill>
                <a:latin typeface="+mj-lt"/>
              </a:rPr>
              <a:t>0,5</a:t>
            </a:r>
            <a:r>
              <a:rPr lang="de-DE" altLang="de-DE" sz="1600">
                <a:solidFill>
                  <a:srgbClr val="000000"/>
                </a:solidFill>
                <a:latin typeface="+mj-lt"/>
              </a:rPr>
              <a:t> bis </a:t>
            </a:r>
            <a:r>
              <a:rPr lang="de-DE" altLang="de-DE" sz="1600" b="1">
                <a:solidFill>
                  <a:srgbClr val="000000"/>
                </a:solidFill>
                <a:latin typeface="+mj-lt"/>
              </a:rPr>
              <a:t>1 bar</a:t>
            </a:r>
            <a:r>
              <a:rPr lang="de-DE" altLang="de-DE" sz="1600">
                <a:solidFill>
                  <a:srgbClr val="000000"/>
                </a:solidFill>
                <a:latin typeface="+mj-lt"/>
              </a:rPr>
              <a:t> in die Auspuffanlage. Unter-stützung durch die Aufwärtsbewegung des Kolbens.</a:t>
            </a:r>
            <a:endParaRPr lang="de-DE" altLang="de-DE" sz="1800" b="1">
              <a:solidFill>
                <a:srgbClr val="FF3300"/>
              </a:solidFill>
              <a:latin typeface="+mj-lt"/>
            </a:endParaRPr>
          </a:p>
        </p:txBody>
      </p:sp>
      <p:sp>
        <p:nvSpPr>
          <p:cNvPr id="840715" name="Text Box 11"/>
          <p:cNvSpPr txBox="1">
            <a:spLocks noChangeArrowheads="1"/>
          </p:cNvSpPr>
          <p:nvPr/>
        </p:nvSpPr>
        <p:spPr bwMode="auto">
          <a:xfrm>
            <a:off x="949327" y="54102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a:solidFill>
                  <a:srgbClr val="000000"/>
                </a:solidFill>
                <a:latin typeface="+mj-lt"/>
              </a:rPr>
              <a:t>Abgastemperatur ca. </a:t>
            </a:r>
            <a:r>
              <a:rPr lang="de-DE" altLang="de-DE" sz="1600" b="1">
                <a:solidFill>
                  <a:srgbClr val="000000"/>
                </a:solidFill>
                <a:latin typeface="+mj-lt"/>
              </a:rPr>
              <a:t>600° C unter Vollast</a:t>
            </a:r>
            <a:r>
              <a:rPr lang="de-DE" altLang="de-DE" sz="1600">
                <a:solidFill>
                  <a:srgbClr val="000000"/>
                </a:solidFill>
                <a:latin typeface="+mj-lt"/>
              </a:rPr>
              <a:t>, ca. </a:t>
            </a:r>
            <a:r>
              <a:rPr lang="de-DE" altLang="de-DE" sz="1600" b="1">
                <a:solidFill>
                  <a:srgbClr val="000000"/>
                </a:solidFill>
                <a:latin typeface="+mj-lt"/>
              </a:rPr>
              <a:t>250° C bei Teillast</a:t>
            </a:r>
            <a:r>
              <a:rPr lang="de-DE" altLang="de-DE" sz="1600">
                <a:solidFill>
                  <a:srgbClr val="000000"/>
                </a:solidFill>
                <a:latin typeface="+mj-lt"/>
              </a:rPr>
              <a:t>.</a:t>
            </a:r>
            <a:endParaRPr lang="de-DE" altLang="de-DE" sz="1800" b="1">
              <a:solidFill>
                <a:srgbClr val="FF3300"/>
              </a:solidFill>
              <a:latin typeface="+mj-lt"/>
            </a:endParaRPr>
          </a:p>
        </p:txBody>
      </p:sp>
      <p:sp>
        <p:nvSpPr>
          <p:cNvPr id="840716" name="Text Box 12"/>
          <p:cNvSpPr txBox="1">
            <a:spLocks noChangeArrowheads="1"/>
          </p:cNvSpPr>
          <p:nvPr/>
        </p:nvSpPr>
        <p:spPr bwMode="auto">
          <a:xfrm>
            <a:off x="949327" y="2819400"/>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sym typeface="Wingdings" pitchFamily="2" charset="2"/>
              </a:rPr>
              <a:t> </a:t>
            </a:r>
            <a:r>
              <a:rPr lang="de-DE" altLang="de-DE" sz="1600" b="1">
                <a:solidFill>
                  <a:srgbClr val="000000"/>
                </a:solidFill>
                <a:latin typeface="+mj-lt"/>
                <a:sym typeface="Wingdings" pitchFamily="2" charset="2"/>
              </a:rPr>
              <a:t>Gleichraumverbrennung</a:t>
            </a:r>
            <a:r>
              <a:rPr lang="de-DE" altLang="de-DE" sz="1600">
                <a:solidFill>
                  <a:srgbClr val="000000"/>
                </a:solidFill>
                <a:latin typeface="+mj-lt"/>
                <a:sym typeface="Wingdings" pitchFamily="2" charset="2"/>
              </a:rPr>
              <a:t>   Verbrennung bei OT (siehe p-V-Diagramm)</a:t>
            </a:r>
          </a:p>
        </p:txBody>
      </p:sp>
      <p:sp>
        <p:nvSpPr>
          <p:cNvPr id="840717" name="Text Box 13"/>
          <p:cNvSpPr txBox="1">
            <a:spLocks noChangeArrowheads="1"/>
          </p:cNvSpPr>
          <p:nvPr/>
        </p:nvSpPr>
        <p:spPr bwMode="auto">
          <a:xfrm>
            <a:off x="949327" y="3200401"/>
            <a:ext cx="80184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a:solidFill>
                  <a:srgbClr val="000000"/>
                </a:solidFill>
                <a:latin typeface="+mj-lt"/>
                <a:sym typeface="Wingdings" pitchFamily="2" charset="2"/>
              </a:rPr>
              <a:t> </a:t>
            </a:r>
            <a:r>
              <a:rPr lang="de-DE" altLang="de-DE" sz="1600" b="1" dirty="0">
                <a:solidFill>
                  <a:srgbClr val="000000"/>
                </a:solidFill>
                <a:latin typeface="+mj-lt"/>
                <a:sym typeface="Wingdings" pitchFamily="2" charset="2"/>
              </a:rPr>
              <a:t>Gleichdruckverbrennung</a:t>
            </a:r>
            <a:r>
              <a:rPr lang="de-DE" altLang="de-DE" sz="1600" dirty="0">
                <a:solidFill>
                  <a:srgbClr val="000000"/>
                </a:solidFill>
                <a:latin typeface="+mj-lt"/>
                <a:sym typeface="Wingdings" pitchFamily="2" charset="2"/>
              </a:rPr>
              <a:t>   Durch zeitlich gestreckten Einspritzvorgang 20° bis 40° KW wird erreicht, </a:t>
            </a:r>
            <a:r>
              <a:rPr lang="de-DE" altLang="de-DE" sz="1600" dirty="0" err="1">
                <a:solidFill>
                  <a:srgbClr val="000000"/>
                </a:solidFill>
                <a:latin typeface="+mj-lt"/>
                <a:sym typeface="Wingdings" pitchFamily="2" charset="2"/>
              </a:rPr>
              <a:t>daß</a:t>
            </a:r>
            <a:r>
              <a:rPr lang="de-DE" altLang="de-DE" sz="1600" dirty="0">
                <a:solidFill>
                  <a:srgbClr val="000000"/>
                </a:solidFill>
                <a:latin typeface="+mj-lt"/>
                <a:sym typeface="Wingdings" pitchFamily="2" charset="2"/>
              </a:rPr>
              <a:t> der Verbrennungsdruck und somit die Kolbenkraft nicht noch mehr ansteigt, sondern noch einige Grad KW nach OT auf gleichem Niveau gehalten wird.</a:t>
            </a:r>
          </a:p>
        </p:txBody>
      </p:sp>
      <p:sp>
        <p:nvSpPr>
          <p:cNvPr id="16" name="Titel 1"/>
          <p:cNvSpPr txBox="1">
            <a:spLocks/>
          </p:cNvSpPr>
          <p:nvPr/>
        </p:nvSpPr>
        <p:spPr>
          <a:xfrm>
            <a:off x="849314" y="188913"/>
            <a:ext cx="8048625" cy="609600"/>
          </a:xfrm>
          <a:prstGeom prst="rect">
            <a:avLst/>
          </a:prstGeom>
        </p:spPr>
        <p:txBody>
          <a:bodyPr/>
          <a:lstStyle>
            <a:lvl1pPr algn="l" defTabSz="457200" rtl="0" fontAlgn="base">
              <a:spcBef>
                <a:spcPct val="0"/>
              </a:spcBef>
              <a:spcAft>
                <a:spcPct val="0"/>
              </a:spcAft>
              <a:defRPr sz="2800" b="1">
                <a:solidFill>
                  <a:schemeClr val="tx1"/>
                </a:solidFill>
                <a:latin typeface="+mj-lt"/>
                <a:ea typeface="+mj-ea"/>
                <a:cs typeface="+mj-cs"/>
              </a:defRPr>
            </a:lvl1pPr>
            <a:lvl2pPr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2pPr>
            <a:lvl3pPr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3pPr>
            <a:lvl4pPr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4pPr>
            <a:lvl5pPr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5pPr>
            <a:lvl6pPr marL="4572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6pPr>
            <a:lvl7pPr marL="9144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7pPr>
            <a:lvl8pPr marL="13716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8pPr>
            <a:lvl9pPr marL="1828800" algn="l" defTabSz="457200" rtl="0" fontAlgn="base">
              <a:spcBef>
                <a:spcPct val="0"/>
              </a:spcBef>
              <a:spcAft>
                <a:spcPct val="0"/>
              </a:spcAft>
              <a:defRPr sz="2800" b="1">
                <a:solidFill>
                  <a:schemeClr val="tx1"/>
                </a:solidFill>
                <a:latin typeface="Arial" charset="0"/>
                <a:ea typeface="ＭＳ Ｐゴシック" pitchFamily="34" charset="-128"/>
                <a:cs typeface="Arial" charset="0"/>
              </a:defRPr>
            </a:lvl9pPr>
          </a:lstStyle>
          <a:p>
            <a:r>
              <a:rPr lang="de-DE" kern="0"/>
              <a:t>Arbeitstakte Dieselmotor detailliert</a:t>
            </a:r>
            <a:endParaRPr lang="de-DE" kern="0" dirty="0"/>
          </a:p>
        </p:txBody>
      </p:sp>
    </p:spTree>
    <p:extLst>
      <p:ext uri="{BB962C8B-B14F-4D97-AF65-F5344CB8AC3E}">
        <p14:creationId xmlns:p14="http://schemas.microsoft.com/office/powerpoint/2010/main" val="56433898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 und Nachteile der Arbeitsverfahren </a:t>
            </a:r>
            <a:br>
              <a:rPr lang="de-DE" dirty="0"/>
            </a:br>
            <a:r>
              <a:rPr lang="de-DE" dirty="0"/>
              <a:t>2 Takt – 4 Takt</a:t>
            </a:r>
          </a:p>
        </p:txBody>
      </p:sp>
      <p:sp>
        <p:nvSpPr>
          <p:cNvPr id="15" name="Foliennummernplatzhalter 1"/>
          <p:cNvSpPr>
            <a:spLocks noGrp="1"/>
          </p:cNvSpPr>
          <p:nvPr>
            <p:ph type="sldNum" sz="quarter" idx="10"/>
          </p:nvPr>
        </p:nvSpPr>
        <p:spPr/>
        <p:txBody>
          <a:bodyPr/>
          <a:lstStyle/>
          <a:p>
            <a:r>
              <a:rPr lang="de-DE" altLang="de-DE"/>
              <a:t> Folie </a:t>
            </a:r>
            <a:fld id="{F781FF3D-9174-446A-AF18-5842B41F4F3A}" type="slidenum">
              <a:rPr lang="de-DE" altLang="de-DE"/>
              <a:pPr/>
              <a:t>16</a:t>
            </a:fld>
            <a:endParaRPr lang="de-DE" altLang="de-DE"/>
          </a:p>
        </p:txBody>
      </p:sp>
      <p:sp>
        <p:nvSpPr>
          <p:cNvPr id="16" name="Fußzeilenplatzhalter 2"/>
          <p:cNvSpPr>
            <a:spLocks noGrp="1"/>
          </p:cNvSpPr>
          <p:nvPr>
            <p:ph type="ftr" sz="quarter" idx="11"/>
          </p:nvPr>
        </p:nvSpPr>
        <p:spPr/>
        <p:txBody>
          <a:bodyPr/>
          <a:lstStyle/>
          <a:p>
            <a:r>
              <a:rPr lang="de-DE" altLang="de-DE" dirty="0"/>
              <a:t>HSWT    Prof. Dr. U. Groß                                Motor Grundlagen</a:t>
            </a:r>
          </a:p>
        </p:txBody>
      </p:sp>
      <p:sp>
        <p:nvSpPr>
          <p:cNvPr id="660492" name="Rectangle 12"/>
          <p:cNvSpPr>
            <a:spLocks noChangeArrowheads="1"/>
          </p:cNvSpPr>
          <p:nvPr/>
        </p:nvSpPr>
        <p:spPr bwMode="auto">
          <a:xfrm>
            <a:off x="1928814" y="1143000"/>
            <a:ext cx="49212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493" name="Rectangle 13"/>
          <p:cNvSpPr>
            <a:spLocks noChangeArrowheads="1"/>
          </p:cNvSpPr>
          <p:nvPr/>
        </p:nvSpPr>
        <p:spPr bwMode="auto">
          <a:xfrm>
            <a:off x="1928814" y="1143000"/>
            <a:ext cx="49212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494" name="Rectangle 14"/>
          <p:cNvSpPr>
            <a:spLocks noChangeArrowheads="1"/>
          </p:cNvSpPr>
          <p:nvPr/>
        </p:nvSpPr>
        <p:spPr bwMode="auto">
          <a:xfrm>
            <a:off x="769938" y="1011239"/>
            <a:ext cx="834866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600" b="1" u="sng">
                <a:solidFill>
                  <a:srgbClr val="063DE8"/>
                </a:solidFill>
              </a:rPr>
              <a:t>Vor- und Nachteile des 2-Takt-Verfahrens:</a:t>
            </a:r>
          </a:p>
        </p:txBody>
      </p:sp>
      <p:sp>
        <p:nvSpPr>
          <p:cNvPr id="660495" name="Rectangle 15"/>
          <p:cNvSpPr>
            <a:spLocks noChangeArrowheads="1"/>
          </p:cNvSpPr>
          <p:nvPr/>
        </p:nvSpPr>
        <p:spPr bwMode="auto">
          <a:xfrm>
            <a:off x="733425" y="3487739"/>
            <a:ext cx="83502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600" b="1" u="sng">
                <a:solidFill>
                  <a:srgbClr val="D93192"/>
                </a:solidFill>
              </a:rPr>
              <a:t>Vor- und Nachteile des 4-Takt-Verfahrens:</a:t>
            </a:r>
          </a:p>
        </p:txBody>
      </p:sp>
      <p:sp>
        <p:nvSpPr>
          <p:cNvPr id="660496" name="Rectangle 16"/>
          <p:cNvSpPr>
            <a:spLocks noChangeArrowheads="1"/>
          </p:cNvSpPr>
          <p:nvPr/>
        </p:nvSpPr>
        <p:spPr bwMode="auto">
          <a:xfrm>
            <a:off x="896938" y="1435100"/>
            <a:ext cx="3910012" cy="1930400"/>
          </a:xfrm>
          <a:prstGeom prst="rect">
            <a:avLst/>
          </a:prstGeom>
          <a:gradFill rotWithShape="0">
            <a:gsLst>
              <a:gs pos="0">
                <a:srgbClr val="00AE00"/>
              </a:gs>
              <a:gs pos="50000">
                <a:srgbClr val="00AE00">
                  <a:gamma/>
                  <a:tint val="40000"/>
                  <a:invGamma/>
                </a:srgbClr>
              </a:gs>
              <a:gs pos="100000">
                <a:srgbClr val="00AE00"/>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497" name="Rectangle 17"/>
          <p:cNvSpPr>
            <a:spLocks noChangeArrowheads="1"/>
          </p:cNvSpPr>
          <p:nvPr/>
        </p:nvSpPr>
        <p:spPr bwMode="auto">
          <a:xfrm>
            <a:off x="914401" y="3930650"/>
            <a:ext cx="3910013" cy="1930400"/>
          </a:xfrm>
          <a:prstGeom prst="rect">
            <a:avLst/>
          </a:prstGeom>
          <a:gradFill rotWithShape="0">
            <a:gsLst>
              <a:gs pos="0">
                <a:srgbClr val="00AE00"/>
              </a:gs>
              <a:gs pos="50000">
                <a:srgbClr val="00AE00">
                  <a:gamma/>
                  <a:tint val="40000"/>
                  <a:invGamma/>
                </a:srgbClr>
              </a:gs>
              <a:gs pos="100000">
                <a:srgbClr val="00AE00"/>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498" name="Rectangle 18"/>
          <p:cNvSpPr>
            <a:spLocks noChangeArrowheads="1"/>
          </p:cNvSpPr>
          <p:nvPr/>
        </p:nvSpPr>
        <p:spPr bwMode="auto">
          <a:xfrm>
            <a:off x="5187951" y="1454150"/>
            <a:ext cx="3908425" cy="1930400"/>
          </a:xfrm>
          <a:prstGeom prst="rect">
            <a:avLst/>
          </a:prstGeom>
          <a:gradFill rotWithShape="0">
            <a:gsLst>
              <a:gs pos="0">
                <a:srgbClr val="F35B1B"/>
              </a:gs>
              <a:gs pos="50000">
                <a:srgbClr val="F35B1B">
                  <a:gamma/>
                  <a:tint val="20000"/>
                  <a:invGamma/>
                </a:srgbClr>
              </a:gs>
              <a:gs pos="100000">
                <a:srgbClr val="F35B1B"/>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499" name="Rectangle 19"/>
          <p:cNvSpPr>
            <a:spLocks noChangeArrowheads="1"/>
          </p:cNvSpPr>
          <p:nvPr/>
        </p:nvSpPr>
        <p:spPr bwMode="auto">
          <a:xfrm>
            <a:off x="5187951" y="3930650"/>
            <a:ext cx="3908425" cy="1930400"/>
          </a:xfrm>
          <a:prstGeom prst="rect">
            <a:avLst/>
          </a:prstGeom>
          <a:gradFill rotWithShape="0">
            <a:gsLst>
              <a:gs pos="0">
                <a:srgbClr val="F35B1B"/>
              </a:gs>
              <a:gs pos="50000">
                <a:srgbClr val="F35B1B">
                  <a:gamma/>
                  <a:tint val="20000"/>
                  <a:invGamma/>
                </a:srgbClr>
              </a:gs>
              <a:gs pos="100000">
                <a:srgbClr val="F35B1B"/>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60500" name="Rectangle 20"/>
          <p:cNvSpPr>
            <a:spLocks noChangeArrowheads="1"/>
          </p:cNvSpPr>
          <p:nvPr/>
        </p:nvSpPr>
        <p:spPr bwMode="auto">
          <a:xfrm>
            <a:off x="981075" y="1468439"/>
            <a:ext cx="3741738" cy="192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spcBef>
                <a:spcPct val="50000"/>
              </a:spcBef>
            </a:pPr>
            <a:r>
              <a:rPr lang="de-DE" altLang="de-DE" sz="1400" b="1" u="sng" dirty="0">
                <a:solidFill>
                  <a:srgbClr val="000000"/>
                </a:solidFill>
              </a:rPr>
              <a:t>Vorteile:</a:t>
            </a:r>
            <a:endParaRPr lang="de-DE" altLang="de-DE" sz="1400" dirty="0">
              <a:solidFill>
                <a:srgbClr val="000000"/>
              </a:solidFill>
            </a:endParaRPr>
          </a:p>
          <a:p>
            <a:pPr eaLnBrk="0" hangingPunct="0">
              <a:spcBef>
                <a:spcPct val="50000"/>
              </a:spcBef>
              <a:buFontTx/>
              <a:buChar char="•"/>
            </a:pPr>
            <a:r>
              <a:rPr lang="de-DE" altLang="de-DE" sz="1400" dirty="0">
                <a:solidFill>
                  <a:srgbClr val="000000"/>
                </a:solidFill>
              </a:rPr>
              <a:t> einfacher Aufbau</a:t>
            </a:r>
          </a:p>
          <a:p>
            <a:pPr eaLnBrk="0" hangingPunct="0">
              <a:spcBef>
                <a:spcPct val="50000"/>
              </a:spcBef>
              <a:buFontTx/>
              <a:buChar char="•"/>
            </a:pPr>
            <a:r>
              <a:rPr lang="de-DE" altLang="de-DE" sz="1400" dirty="0">
                <a:solidFill>
                  <a:srgbClr val="000000"/>
                </a:solidFill>
              </a:rPr>
              <a:t> billig</a:t>
            </a:r>
          </a:p>
          <a:p>
            <a:pPr eaLnBrk="0" hangingPunct="0">
              <a:spcBef>
                <a:spcPct val="50000"/>
              </a:spcBef>
              <a:buFontTx/>
              <a:buChar char="•"/>
            </a:pPr>
            <a:r>
              <a:rPr lang="de-DE" altLang="de-DE" sz="1400" dirty="0">
                <a:solidFill>
                  <a:srgbClr val="000000"/>
                </a:solidFill>
              </a:rPr>
              <a:t> geringes Leistungsgewicht</a:t>
            </a:r>
          </a:p>
          <a:p>
            <a:pPr eaLnBrk="0" hangingPunct="0">
              <a:spcBef>
                <a:spcPct val="50000"/>
              </a:spcBef>
              <a:buFontTx/>
              <a:buChar char="•"/>
            </a:pPr>
            <a:r>
              <a:rPr lang="de-DE" altLang="de-DE" sz="1400" dirty="0">
                <a:solidFill>
                  <a:srgbClr val="000000"/>
                </a:solidFill>
              </a:rPr>
              <a:t> große Hubraumleistung</a:t>
            </a:r>
          </a:p>
          <a:p>
            <a:pPr eaLnBrk="0" hangingPunct="0">
              <a:spcBef>
                <a:spcPct val="50000"/>
              </a:spcBef>
              <a:buFontTx/>
              <a:buChar char="•"/>
            </a:pPr>
            <a:r>
              <a:rPr lang="de-DE" altLang="de-DE" sz="1400" dirty="0">
                <a:solidFill>
                  <a:srgbClr val="000000"/>
                </a:solidFill>
              </a:rPr>
              <a:t> lageunabhängig </a:t>
            </a:r>
          </a:p>
        </p:txBody>
      </p:sp>
      <p:sp>
        <p:nvSpPr>
          <p:cNvPr id="660501" name="Rectangle 21"/>
          <p:cNvSpPr>
            <a:spLocks noChangeArrowheads="1"/>
          </p:cNvSpPr>
          <p:nvPr/>
        </p:nvSpPr>
        <p:spPr bwMode="auto">
          <a:xfrm>
            <a:off x="981075" y="3963989"/>
            <a:ext cx="3741738" cy="17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lnSpc>
                <a:spcPct val="90000"/>
              </a:lnSpc>
              <a:spcBef>
                <a:spcPct val="50000"/>
              </a:spcBef>
            </a:pPr>
            <a:r>
              <a:rPr lang="de-DE" altLang="de-DE" sz="1400" b="1" u="sng">
                <a:solidFill>
                  <a:srgbClr val="000000"/>
                </a:solidFill>
              </a:rPr>
              <a:t>Vorteile:</a:t>
            </a:r>
            <a:endParaRPr lang="de-DE" altLang="de-DE" sz="1400">
              <a:solidFill>
                <a:srgbClr val="000000"/>
              </a:solidFill>
            </a:endParaRPr>
          </a:p>
          <a:p>
            <a:pPr eaLnBrk="0" hangingPunct="0">
              <a:lnSpc>
                <a:spcPct val="90000"/>
              </a:lnSpc>
              <a:spcBef>
                <a:spcPct val="50000"/>
              </a:spcBef>
              <a:buFontTx/>
              <a:buChar char="•"/>
            </a:pPr>
            <a:r>
              <a:rPr lang="de-DE" altLang="de-DE" sz="1400">
                <a:solidFill>
                  <a:srgbClr val="000000"/>
                </a:solidFill>
              </a:rPr>
              <a:t> geringer Kraftstoffverbrauch</a:t>
            </a:r>
          </a:p>
          <a:p>
            <a:pPr eaLnBrk="0" hangingPunct="0">
              <a:lnSpc>
                <a:spcPct val="90000"/>
              </a:lnSpc>
              <a:spcBef>
                <a:spcPct val="50000"/>
              </a:spcBef>
              <a:buFontTx/>
              <a:buChar char="•"/>
            </a:pPr>
            <a:r>
              <a:rPr lang="de-DE" altLang="de-DE" sz="1400">
                <a:solidFill>
                  <a:srgbClr val="000000"/>
                </a:solidFill>
              </a:rPr>
              <a:t> guter Füllungsgrad</a:t>
            </a:r>
          </a:p>
          <a:p>
            <a:pPr eaLnBrk="0" hangingPunct="0">
              <a:lnSpc>
                <a:spcPct val="90000"/>
              </a:lnSpc>
              <a:spcBef>
                <a:spcPct val="50000"/>
              </a:spcBef>
              <a:buFontTx/>
              <a:buChar char="•"/>
            </a:pPr>
            <a:r>
              <a:rPr lang="de-DE" altLang="de-DE" sz="1400">
                <a:solidFill>
                  <a:srgbClr val="000000"/>
                </a:solidFill>
              </a:rPr>
              <a:t> guter Leerlauf</a:t>
            </a:r>
          </a:p>
          <a:p>
            <a:pPr eaLnBrk="0" hangingPunct="0">
              <a:lnSpc>
                <a:spcPct val="90000"/>
              </a:lnSpc>
              <a:spcBef>
                <a:spcPct val="50000"/>
              </a:spcBef>
              <a:buFontTx/>
              <a:buChar char="•"/>
            </a:pPr>
            <a:r>
              <a:rPr lang="de-DE" altLang="de-DE" sz="1400">
                <a:solidFill>
                  <a:srgbClr val="000000"/>
                </a:solidFill>
              </a:rPr>
              <a:t> geringer Schadstoffgehalt</a:t>
            </a:r>
          </a:p>
          <a:p>
            <a:pPr eaLnBrk="0" hangingPunct="0">
              <a:lnSpc>
                <a:spcPct val="90000"/>
              </a:lnSpc>
              <a:spcBef>
                <a:spcPct val="50000"/>
              </a:spcBef>
              <a:buFontTx/>
              <a:buChar char="•"/>
            </a:pPr>
            <a:r>
              <a:rPr lang="de-DE" altLang="de-DE" sz="1400">
                <a:solidFill>
                  <a:srgbClr val="000000"/>
                </a:solidFill>
              </a:rPr>
              <a:t> guter Momentverlauf</a:t>
            </a:r>
            <a:endParaRPr lang="de-DE" altLang="de-DE" sz="1400"/>
          </a:p>
        </p:txBody>
      </p:sp>
      <p:sp>
        <p:nvSpPr>
          <p:cNvPr id="660502" name="Rectangle 22"/>
          <p:cNvSpPr>
            <a:spLocks noChangeArrowheads="1"/>
          </p:cNvSpPr>
          <p:nvPr/>
        </p:nvSpPr>
        <p:spPr bwMode="auto">
          <a:xfrm>
            <a:off x="5233989" y="1524000"/>
            <a:ext cx="3743325" cy="185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lnSpc>
                <a:spcPct val="95000"/>
              </a:lnSpc>
              <a:spcBef>
                <a:spcPct val="50000"/>
              </a:spcBef>
            </a:pPr>
            <a:r>
              <a:rPr lang="de-DE" altLang="de-DE" sz="1400" b="1" u="sng" dirty="0">
                <a:solidFill>
                  <a:srgbClr val="000000"/>
                </a:solidFill>
              </a:rPr>
              <a:t>Nachteile:</a:t>
            </a:r>
            <a:endParaRPr lang="de-DE" altLang="de-DE" sz="1400" dirty="0">
              <a:solidFill>
                <a:srgbClr val="000000"/>
              </a:solidFill>
            </a:endParaRPr>
          </a:p>
          <a:p>
            <a:pPr eaLnBrk="0" hangingPunct="0">
              <a:lnSpc>
                <a:spcPct val="95000"/>
              </a:lnSpc>
              <a:spcBef>
                <a:spcPct val="50000"/>
              </a:spcBef>
              <a:buFontTx/>
              <a:buChar char="•"/>
            </a:pPr>
            <a:r>
              <a:rPr lang="de-DE" altLang="de-DE" sz="1400" dirty="0">
                <a:solidFill>
                  <a:srgbClr val="000000"/>
                </a:solidFill>
              </a:rPr>
              <a:t> schlechter Füllungsgrad</a:t>
            </a:r>
          </a:p>
          <a:p>
            <a:pPr eaLnBrk="0" hangingPunct="0">
              <a:lnSpc>
                <a:spcPct val="95000"/>
              </a:lnSpc>
              <a:spcBef>
                <a:spcPct val="50000"/>
              </a:spcBef>
              <a:buFontTx/>
              <a:buChar char="•"/>
            </a:pPr>
            <a:r>
              <a:rPr lang="de-DE" altLang="de-DE" sz="1400" dirty="0">
                <a:solidFill>
                  <a:srgbClr val="000000"/>
                </a:solidFill>
              </a:rPr>
              <a:t> hoher Kraftstoffverbrauch</a:t>
            </a:r>
          </a:p>
          <a:p>
            <a:pPr eaLnBrk="0" hangingPunct="0">
              <a:lnSpc>
                <a:spcPct val="95000"/>
              </a:lnSpc>
              <a:spcBef>
                <a:spcPct val="50000"/>
              </a:spcBef>
              <a:buFontTx/>
              <a:buChar char="•"/>
            </a:pPr>
            <a:r>
              <a:rPr lang="de-DE" altLang="de-DE" sz="1400" dirty="0">
                <a:solidFill>
                  <a:srgbClr val="000000"/>
                </a:solidFill>
              </a:rPr>
              <a:t> schlechter Leerlauf</a:t>
            </a:r>
          </a:p>
          <a:p>
            <a:pPr eaLnBrk="0" hangingPunct="0">
              <a:lnSpc>
                <a:spcPct val="95000"/>
              </a:lnSpc>
              <a:spcBef>
                <a:spcPct val="50000"/>
              </a:spcBef>
              <a:buFontTx/>
              <a:buChar char="•"/>
            </a:pPr>
            <a:r>
              <a:rPr lang="de-DE" altLang="de-DE" sz="1400" dirty="0">
                <a:solidFill>
                  <a:srgbClr val="000000"/>
                </a:solidFill>
              </a:rPr>
              <a:t> laut, hochtourig</a:t>
            </a:r>
          </a:p>
          <a:p>
            <a:pPr eaLnBrk="0" hangingPunct="0">
              <a:lnSpc>
                <a:spcPct val="95000"/>
              </a:lnSpc>
              <a:spcBef>
                <a:spcPct val="50000"/>
              </a:spcBef>
              <a:buFontTx/>
              <a:buChar char="•"/>
            </a:pPr>
            <a:r>
              <a:rPr lang="de-DE" altLang="de-DE" sz="1400" dirty="0">
                <a:solidFill>
                  <a:srgbClr val="000000"/>
                </a:solidFill>
              </a:rPr>
              <a:t> verbranntes Öl in den Abgasen</a:t>
            </a:r>
            <a:endParaRPr lang="de-DE" altLang="de-DE" sz="1400" dirty="0"/>
          </a:p>
        </p:txBody>
      </p:sp>
      <p:sp>
        <p:nvSpPr>
          <p:cNvPr id="660503" name="Rectangle 23"/>
          <p:cNvSpPr>
            <a:spLocks noChangeArrowheads="1"/>
          </p:cNvSpPr>
          <p:nvPr/>
        </p:nvSpPr>
        <p:spPr bwMode="auto">
          <a:xfrm>
            <a:off x="5270501" y="3983039"/>
            <a:ext cx="3743325" cy="179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defTabSz="762000">
              <a:defRPr>
                <a:solidFill>
                  <a:schemeClr val="tx1"/>
                </a:solidFill>
                <a:latin typeface="Arial" charset="0"/>
              </a:defRPr>
            </a:lvl1pPr>
            <a:lvl2pPr marL="571500" algn="l" defTabSz="762000">
              <a:defRPr>
                <a:solidFill>
                  <a:schemeClr val="tx1"/>
                </a:solidFill>
                <a:latin typeface="Arial" charset="0"/>
              </a:defRPr>
            </a:lvl2pPr>
            <a:lvl3pPr marL="1143000" algn="l" defTabSz="762000">
              <a:defRPr>
                <a:solidFill>
                  <a:schemeClr val="tx1"/>
                </a:solidFill>
                <a:latin typeface="Arial" charset="0"/>
              </a:defRPr>
            </a:lvl3pPr>
            <a:lvl4pPr marL="1714500" algn="l" defTabSz="762000">
              <a:defRPr>
                <a:solidFill>
                  <a:schemeClr val="tx1"/>
                </a:solidFill>
                <a:latin typeface="Arial" charset="0"/>
              </a:defRPr>
            </a:lvl4pPr>
            <a:lvl5pPr marL="2286000" algn="l"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eaLnBrk="0" hangingPunct="0">
              <a:lnSpc>
                <a:spcPct val="90000"/>
              </a:lnSpc>
              <a:spcBef>
                <a:spcPct val="50000"/>
              </a:spcBef>
            </a:pPr>
            <a:r>
              <a:rPr lang="de-DE" altLang="de-DE" sz="1400" b="1" u="sng">
                <a:solidFill>
                  <a:srgbClr val="000000"/>
                </a:solidFill>
              </a:rPr>
              <a:t>Nachteile:</a:t>
            </a:r>
            <a:endParaRPr lang="de-DE" altLang="de-DE" sz="1400">
              <a:solidFill>
                <a:srgbClr val="000000"/>
              </a:solidFill>
            </a:endParaRPr>
          </a:p>
          <a:p>
            <a:pPr eaLnBrk="0" hangingPunct="0">
              <a:lnSpc>
                <a:spcPct val="90000"/>
              </a:lnSpc>
              <a:spcBef>
                <a:spcPct val="50000"/>
              </a:spcBef>
              <a:buFontTx/>
              <a:buChar char="•"/>
            </a:pPr>
            <a:r>
              <a:rPr lang="de-DE" altLang="de-DE" sz="1400">
                <a:solidFill>
                  <a:srgbClr val="000000"/>
                </a:solidFill>
              </a:rPr>
              <a:t> aufwendige Konstruktion </a:t>
            </a:r>
          </a:p>
          <a:p>
            <a:pPr eaLnBrk="0" hangingPunct="0">
              <a:lnSpc>
                <a:spcPct val="90000"/>
              </a:lnSpc>
              <a:spcBef>
                <a:spcPct val="50000"/>
              </a:spcBef>
              <a:buFontTx/>
              <a:buChar char="•"/>
            </a:pPr>
            <a:r>
              <a:rPr lang="de-DE" altLang="de-DE" sz="1400">
                <a:solidFill>
                  <a:srgbClr val="000000"/>
                </a:solidFill>
              </a:rPr>
              <a:t> teuer</a:t>
            </a:r>
          </a:p>
          <a:p>
            <a:pPr eaLnBrk="0" hangingPunct="0">
              <a:lnSpc>
                <a:spcPct val="90000"/>
              </a:lnSpc>
              <a:spcBef>
                <a:spcPct val="50000"/>
              </a:spcBef>
              <a:buFontTx/>
              <a:buChar char="•"/>
            </a:pPr>
            <a:r>
              <a:rPr lang="de-DE" altLang="de-DE" sz="1400">
                <a:solidFill>
                  <a:srgbClr val="000000"/>
                </a:solidFill>
              </a:rPr>
              <a:t> höhere Ungleichförmigkeit</a:t>
            </a:r>
          </a:p>
          <a:p>
            <a:pPr eaLnBrk="0" hangingPunct="0">
              <a:lnSpc>
                <a:spcPct val="90000"/>
              </a:lnSpc>
              <a:spcBef>
                <a:spcPct val="50000"/>
              </a:spcBef>
              <a:buFontTx/>
              <a:buChar char="•"/>
            </a:pPr>
            <a:r>
              <a:rPr lang="de-DE" altLang="de-DE" sz="1400">
                <a:solidFill>
                  <a:srgbClr val="000000"/>
                </a:solidFill>
              </a:rPr>
              <a:t> hohe Reibung (Ventiltrieb)</a:t>
            </a:r>
          </a:p>
          <a:p>
            <a:pPr eaLnBrk="0" hangingPunct="0">
              <a:lnSpc>
                <a:spcPct val="90000"/>
              </a:lnSpc>
              <a:spcBef>
                <a:spcPct val="50000"/>
              </a:spcBef>
              <a:buFontTx/>
              <a:buChar char="•"/>
            </a:pPr>
            <a:r>
              <a:rPr lang="de-DE" altLang="de-DE" sz="1400">
                <a:solidFill>
                  <a:srgbClr val="000000"/>
                </a:solidFill>
              </a:rPr>
              <a:t> hohes Leistungsgewicht</a:t>
            </a:r>
            <a:endParaRPr lang="de-DE" altLang="de-DE" sz="1400"/>
          </a:p>
        </p:txBody>
      </p:sp>
    </p:spTree>
    <p:extLst>
      <p:ext uri="{BB962C8B-B14F-4D97-AF65-F5344CB8AC3E}">
        <p14:creationId xmlns:p14="http://schemas.microsoft.com/office/powerpoint/2010/main" val="384045396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0494">
                                            <p:txEl>
                                              <p:pRg st="0" end="0"/>
                                            </p:txEl>
                                          </p:spTgt>
                                        </p:tgtEl>
                                        <p:attrNameLst>
                                          <p:attrName>style.visibility</p:attrName>
                                        </p:attrNameLst>
                                      </p:cBhvr>
                                      <p:to>
                                        <p:strVal val="visible"/>
                                      </p:to>
                                    </p:set>
                                    <p:anim calcmode="lin" valueType="num">
                                      <p:cBhvr additive="base">
                                        <p:cTn id="7" dur="500" fill="hold"/>
                                        <p:tgtEl>
                                          <p:spTgt spid="6604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04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60496"/>
                                        </p:tgtEl>
                                        <p:attrNameLst>
                                          <p:attrName>style.visibility</p:attrName>
                                        </p:attrNameLst>
                                      </p:cBhvr>
                                      <p:to>
                                        <p:strVal val="visible"/>
                                      </p:to>
                                    </p:set>
                                    <p:animEffect transition="in" filter="dissolve">
                                      <p:cBhvr>
                                        <p:cTn id="13" dur="500"/>
                                        <p:tgtEl>
                                          <p:spTgt spid="6604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660500">
                                            <p:txEl>
                                              <p:pRg st="0" end="0"/>
                                            </p:txEl>
                                          </p:spTgt>
                                        </p:tgtEl>
                                        <p:attrNameLst>
                                          <p:attrName>style.visibility</p:attrName>
                                        </p:attrNameLst>
                                      </p:cBhvr>
                                      <p:to>
                                        <p:strVal val="visible"/>
                                      </p:to>
                                    </p:set>
                                    <p:animEffect transition="in" filter="box(out)">
                                      <p:cBhvr>
                                        <p:cTn id="18" dur="500"/>
                                        <p:tgtEl>
                                          <p:spTgt spid="66050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660500">
                                            <p:txEl>
                                              <p:pRg st="1" end="1"/>
                                            </p:txEl>
                                          </p:spTgt>
                                        </p:tgtEl>
                                        <p:attrNameLst>
                                          <p:attrName>style.visibility</p:attrName>
                                        </p:attrNameLst>
                                      </p:cBhvr>
                                      <p:to>
                                        <p:strVal val="visible"/>
                                      </p:to>
                                    </p:set>
                                    <p:animEffect transition="in" filter="box(out)">
                                      <p:cBhvr>
                                        <p:cTn id="23" dur="500"/>
                                        <p:tgtEl>
                                          <p:spTgt spid="66050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660500">
                                            <p:txEl>
                                              <p:pRg st="2" end="2"/>
                                            </p:txEl>
                                          </p:spTgt>
                                        </p:tgtEl>
                                        <p:attrNameLst>
                                          <p:attrName>style.visibility</p:attrName>
                                        </p:attrNameLst>
                                      </p:cBhvr>
                                      <p:to>
                                        <p:strVal val="visible"/>
                                      </p:to>
                                    </p:set>
                                    <p:animEffect transition="in" filter="box(out)">
                                      <p:cBhvr>
                                        <p:cTn id="28" dur="500"/>
                                        <p:tgtEl>
                                          <p:spTgt spid="660500">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660500">
                                            <p:txEl>
                                              <p:pRg st="3" end="3"/>
                                            </p:txEl>
                                          </p:spTgt>
                                        </p:tgtEl>
                                        <p:attrNameLst>
                                          <p:attrName>style.visibility</p:attrName>
                                        </p:attrNameLst>
                                      </p:cBhvr>
                                      <p:to>
                                        <p:strVal val="visible"/>
                                      </p:to>
                                    </p:set>
                                    <p:animEffect transition="in" filter="box(out)">
                                      <p:cBhvr>
                                        <p:cTn id="33" dur="500"/>
                                        <p:tgtEl>
                                          <p:spTgt spid="660500">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660500">
                                            <p:txEl>
                                              <p:pRg st="4" end="4"/>
                                            </p:txEl>
                                          </p:spTgt>
                                        </p:tgtEl>
                                        <p:attrNameLst>
                                          <p:attrName>style.visibility</p:attrName>
                                        </p:attrNameLst>
                                      </p:cBhvr>
                                      <p:to>
                                        <p:strVal val="visible"/>
                                      </p:to>
                                    </p:set>
                                    <p:animEffect transition="in" filter="box(out)">
                                      <p:cBhvr>
                                        <p:cTn id="38" dur="500"/>
                                        <p:tgtEl>
                                          <p:spTgt spid="660500">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660500">
                                            <p:txEl>
                                              <p:pRg st="5" end="5"/>
                                            </p:txEl>
                                          </p:spTgt>
                                        </p:tgtEl>
                                        <p:attrNameLst>
                                          <p:attrName>style.visibility</p:attrName>
                                        </p:attrNameLst>
                                      </p:cBhvr>
                                      <p:to>
                                        <p:strVal val="visible"/>
                                      </p:to>
                                    </p:set>
                                    <p:animEffect transition="in" filter="box(out)">
                                      <p:cBhvr>
                                        <p:cTn id="43" dur="500"/>
                                        <p:tgtEl>
                                          <p:spTgt spid="660500">
                                            <p:txEl>
                                              <p:pRg st="5" end="5"/>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60498"/>
                                        </p:tgtEl>
                                        <p:attrNameLst>
                                          <p:attrName>style.visibility</p:attrName>
                                        </p:attrNameLst>
                                      </p:cBhvr>
                                      <p:to>
                                        <p:strVal val="visible"/>
                                      </p:to>
                                    </p:set>
                                    <p:animEffect transition="in" filter="dissolve">
                                      <p:cBhvr>
                                        <p:cTn id="48" dur="500"/>
                                        <p:tgtEl>
                                          <p:spTgt spid="66049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660502">
                                            <p:txEl>
                                              <p:pRg st="0" end="0"/>
                                            </p:txEl>
                                          </p:spTgt>
                                        </p:tgtEl>
                                        <p:attrNameLst>
                                          <p:attrName>style.visibility</p:attrName>
                                        </p:attrNameLst>
                                      </p:cBhvr>
                                      <p:to>
                                        <p:strVal val="visible"/>
                                      </p:to>
                                    </p:set>
                                    <p:animEffect transition="in" filter="box(out)">
                                      <p:cBhvr>
                                        <p:cTn id="53" dur="500"/>
                                        <p:tgtEl>
                                          <p:spTgt spid="660502">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32" fill="hold" grpId="0" nodeType="clickEffect">
                                  <p:stCondLst>
                                    <p:cond delay="0"/>
                                  </p:stCondLst>
                                  <p:childTnLst>
                                    <p:set>
                                      <p:cBhvr>
                                        <p:cTn id="57" dur="1" fill="hold">
                                          <p:stCondLst>
                                            <p:cond delay="0"/>
                                          </p:stCondLst>
                                        </p:cTn>
                                        <p:tgtEl>
                                          <p:spTgt spid="660502">
                                            <p:txEl>
                                              <p:pRg st="1" end="1"/>
                                            </p:txEl>
                                          </p:spTgt>
                                        </p:tgtEl>
                                        <p:attrNameLst>
                                          <p:attrName>style.visibility</p:attrName>
                                        </p:attrNameLst>
                                      </p:cBhvr>
                                      <p:to>
                                        <p:strVal val="visible"/>
                                      </p:to>
                                    </p:set>
                                    <p:animEffect transition="in" filter="box(out)">
                                      <p:cBhvr>
                                        <p:cTn id="58" dur="500"/>
                                        <p:tgtEl>
                                          <p:spTgt spid="660502">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32" fill="hold" grpId="0" nodeType="clickEffect">
                                  <p:stCondLst>
                                    <p:cond delay="0"/>
                                  </p:stCondLst>
                                  <p:childTnLst>
                                    <p:set>
                                      <p:cBhvr>
                                        <p:cTn id="62" dur="1" fill="hold">
                                          <p:stCondLst>
                                            <p:cond delay="0"/>
                                          </p:stCondLst>
                                        </p:cTn>
                                        <p:tgtEl>
                                          <p:spTgt spid="660502">
                                            <p:txEl>
                                              <p:pRg st="2" end="2"/>
                                            </p:txEl>
                                          </p:spTgt>
                                        </p:tgtEl>
                                        <p:attrNameLst>
                                          <p:attrName>style.visibility</p:attrName>
                                        </p:attrNameLst>
                                      </p:cBhvr>
                                      <p:to>
                                        <p:strVal val="visible"/>
                                      </p:to>
                                    </p:set>
                                    <p:animEffect transition="in" filter="box(out)">
                                      <p:cBhvr>
                                        <p:cTn id="63" dur="500"/>
                                        <p:tgtEl>
                                          <p:spTgt spid="660502">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32" fill="hold" grpId="0" nodeType="clickEffect">
                                  <p:stCondLst>
                                    <p:cond delay="0"/>
                                  </p:stCondLst>
                                  <p:childTnLst>
                                    <p:set>
                                      <p:cBhvr>
                                        <p:cTn id="67" dur="1" fill="hold">
                                          <p:stCondLst>
                                            <p:cond delay="0"/>
                                          </p:stCondLst>
                                        </p:cTn>
                                        <p:tgtEl>
                                          <p:spTgt spid="660502">
                                            <p:txEl>
                                              <p:pRg st="3" end="3"/>
                                            </p:txEl>
                                          </p:spTgt>
                                        </p:tgtEl>
                                        <p:attrNameLst>
                                          <p:attrName>style.visibility</p:attrName>
                                        </p:attrNameLst>
                                      </p:cBhvr>
                                      <p:to>
                                        <p:strVal val="visible"/>
                                      </p:to>
                                    </p:set>
                                    <p:animEffect transition="in" filter="box(out)">
                                      <p:cBhvr>
                                        <p:cTn id="68" dur="500"/>
                                        <p:tgtEl>
                                          <p:spTgt spid="660502">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32" fill="hold" grpId="0" nodeType="clickEffect">
                                  <p:stCondLst>
                                    <p:cond delay="0"/>
                                  </p:stCondLst>
                                  <p:childTnLst>
                                    <p:set>
                                      <p:cBhvr>
                                        <p:cTn id="72" dur="1" fill="hold">
                                          <p:stCondLst>
                                            <p:cond delay="0"/>
                                          </p:stCondLst>
                                        </p:cTn>
                                        <p:tgtEl>
                                          <p:spTgt spid="660502">
                                            <p:txEl>
                                              <p:pRg st="4" end="4"/>
                                            </p:txEl>
                                          </p:spTgt>
                                        </p:tgtEl>
                                        <p:attrNameLst>
                                          <p:attrName>style.visibility</p:attrName>
                                        </p:attrNameLst>
                                      </p:cBhvr>
                                      <p:to>
                                        <p:strVal val="visible"/>
                                      </p:to>
                                    </p:set>
                                    <p:animEffect transition="in" filter="box(out)">
                                      <p:cBhvr>
                                        <p:cTn id="73" dur="500"/>
                                        <p:tgtEl>
                                          <p:spTgt spid="660502">
                                            <p:txEl>
                                              <p:pRg st="4" end="4"/>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32" fill="hold" grpId="0" nodeType="clickEffect">
                                  <p:stCondLst>
                                    <p:cond delay="0"/>
                                  </p:stCondLst>
                                  <p:childTnLst>
                                    <p:set>
                                      <p:cBhvr>
                                        <p:cTn id="77" dur="1" fill="hold">
                                          <p:stCondLst>
                                            <p:cond delay="0"/>
                                          </p:stCondLst>
                                        </p:cTn>
                                        <p:tgtEl>
                                          <p:spTgt spid="660502">
                                            <p:txEl>
                                              <p:pRg st="5" end="5"/>
                                            </p:txEl>
                                          </p:spTgt>
                                        </p:tgtEl>
                                        <p:attrNameLst>
                                          <p:attrName>style.visibility</p:attrName>
                                        </p:attrNameLst>
                                      </p:cBhvr>
                                      <p:to>
                                        <p:strVal val="visible"/>
                                      </p:to>
                                    </p:set>
                                    <p:animEffect transition="in" filter="box(out)">
                                      <p:cBhvr>
                                        <p:cTn id="78" dur="500"/>
                                        <p:tgtEl>
                                          <p:spTgt spid="660502">
                                            <p:txEl>
                                              <p:pRg st="5" end="5"/>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660495"/>
                                        </p:tgtEl>
                                        <p:attrNameLst>
                                          <p:attrName>style.visibility</p:attrName>
                                        </p:attrNameLst>
                                      </p:cBhvr>
                                      <p:to>
                                        <p:strVal val="visible"/>
                                      </p:to>
                                    </p:set>
                                    <p:anim calcmode="lin" valueType="num">
                                      <p:cBhvr additive="base">
                                        <p:cTn id="83" dur="500" fill="hold"/>
                                        <p:tgtEl>
                                          <p:spTgt spid="660495"/>
                                        </p:tgtEl>
                                        <p:attrNameLst>
                                          <p:attrName>ppt_x</p:attrName>
                                        </p:attrNameLst>
                                      </p:cBhvr>
                                      <p:tavLst>
                                        <p:tav tm="0">
                                          <p:val>
                                            <p:strVal val="0-#ppt_w/2"/>
                                          </p:val>
                                        </p:tav>
                                        <p:tav tm="100000">
                                          <p:val>
                                            <p:strVal val="#ppt_x"/>
                                          </p:val>
                                        </p:tav>
                                      </p:tavLst>
                                    </p:anim>
                                    <p:anim calcmode="lin" valueType="num">
                                      <p:cBhvr additive="base">
                                        <p:cTn id="84" dur="500" fill="hold"/>
                                        <p:tgtEl>
                                          <p:spTgt spid="660495"/>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660497"/>
                                        </p:tgtEl>
                                        <p:attrNameLst>
                                          <p:attrName>style.visibility</p:attrName>
                                        </p:attrNameLst>
                                      </p:cBhvr>
                                      <p:to>
                                        <p:strVal val="visible"/>
                                      </p:to>
                                    </p:set>
                                    <p:animEffect transition="in" filter="dissolve">
                                      <p:cBhvr>
                                        <p:cTn id="89" dur="500"/>
                                        <p:tgtEl>
                                          <p:spTgt spid="66049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660501">
                                            <p:txEl>
                                              <p:pRg st="0" end="0"/>
                                            </p:txEl>
                                          </p:spTgt>
                                        </p:tgtEl>
                                        <p:attrNameLst>
                                          <p:attrName>style.visibility</p:attrName>
                                        </p:attrNameLst>
                                      </p:cBhvr>
                                      <p:to>
                                        <p:strVal val="visible"/>
                                      </p:to>
                                    </p:set>
                                    <p:animEffect transition="in" filter="box(out)">
                                      <p:cBhvr>
                                        <p:cTn id="94" dur="500"/>
                                        <p:tgtEl>
                                          <p:spTgt spid="660501">
                                            <p:txEl>
                                              <p:pRg st="0" end="0"/>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32" fill="hold" grpId="0" nodeType="clickEffect">
                                  <p:stCondLst>
                                    <p:cond delay="0"/>
                                  </p:stCondLst>
                                  <p:childTnLst>
                                    <p:set>
                                      <p:cBhvr>
                                        <p:cTn id="98" dur="1" fill="hold">
                                          <p:stCondLst>
                                            <p:cond delay="0"/>
                                          </p:stCondLst>
                                        </p:cTn>
                                        <p:tgtEl>
                                          <p:spTgt spid="660501">
                                            <p:txEl>
                                              <p:pRg st="1" end="1"/>
                                            </p:txEl>
                                          </p:spTgt>
                                        </p:tgtEl>
                                        <p:attrNameLst>
                                          <p:attrName>style.visibility</p:attrName>
                                        </p:attrNameLst>
                                      </p:cBhvr>
                                      <p:to>
                                        <p:strVal val="visible"/>
                                      </p:to>
                                    </p:set>
                                    <p:animEffect transition="in" filter="box(out)">
                                      <p:cBhvr>
                                        <p:cTn id="99" dur="500"/>
                                        <p:tgtEl>
                                          <p:spTgt spid="660501">
                                            <p:txEl>
                                              <p:pRg st="1" end="1"/>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32" fill="hold" grpId="0" nodeType="clickEffect">
                                  <p:stCondLst>
                                    <p:cond delay="0"/>
                                  </p:stCondLst>
                                  <p:childTnLst>
                                    <p:set>
                                      <p:cBhvr>
                                        <p:cTn id="103" dur="1" fill="hold">
                                          <p:stCondLst>
                                            <p:cond delay="0"/>
                                          </p:stCondLst>
                                        </p:cTn>
                                        <p:tgtEl>
                                          <p:spTgt spid="660501">
                                            <p:txEl>
                                              <p:pRg st="2" end="2"/>
                                            </p:txEl>
                                          </p:spTgt>
                                        </p:tgtEl>
                                        <p:attrNameLst>
                                          <p:attrName>style.visibility</p:attrName>
                                        </p:attrNameLst>
                                      </p:cBhvr>
                                      <p:to>
                                        <p:strVal val="visible"/>
                                      </p:to>
                                    </p:set>
                                    <p:animEffect transition="in" filter="box(out)">
                                      <p:cBhvr>
                                        <p:cTn id="104" dur="500"/>
                                        <p:tgtEl>
                                          <p:spTgt spid="660501">
                                            <p:txEl>
                                              <p:pRg st="2" end="2"/>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ntr" presetSubtype="32" fill="hold" grpId="0" nodeType="clickEffect">
                                  <p:stCondLst>
                                    <p:cond delay="0"/>
                                  </p:stCondLst>
                                  <p:childTnLst>
                                    <p:set>
                                      <p:cBhvr>
                                        <p:cTn id="108" dur="1" fill="hold">
                                          <p:stCondLst>
                                            <p:cond delay="0"/>
                                          </p:stCondLst>
                                        </p:cTn>
                                        <p:tgtEl>
                                          <p:spTgt spid="660501">
                                            <p:txEl>
                                              <p:pRg st="3" end="3"/>
                                            </p:txEl>
                                          </p:spTgt>
                                        </p:tgtEl>
                                        <p:attrNameLst>
                                          <p:attrName>style.visibility</p:attrName>
                                        </p:attrNameLst>
                                      </p:cBhvr>
                                      <p:to>
                                        <p:strVal val="visible"/>
                                      </p:to>
                                    </p:set>
                                    <p:animEffect transition="in" filter="box(out)">
                                      <p:cBhvr>
                                        <p:cTn id="109" dur="500"/>
                                        <p:tgtEl>
                                          <p:spTgt spid="660501">
                                            <p:txEl>
                                              <p:pRg st="3" end="3"/>
                                            </p:txEl>
                                          </p:spTgt>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32" fill="hold" grpId="0" nodeType="clickEffect">
                                  <p:stCondLst>
                                    <p:cond delay="0"/>
                                  </p:stCondLst>
                                  <p:childTnLst>
                                    <p:set>
                                      <p:cBhvr>
                                        <p:cTn id="113" dur="1" fill="hold">
                                          <p:stCondLst>
                                            <p:cond delay="0"/>
                                          </p:stCondLst>
                                        </p:cTn>
                                        <p:tgtEl>
                                          <p:spTgt spid="660501">
                                            <p:txEl>
                                              <p:pRg st="4" end="4"/>
                                            </p:txEl>
                                          </p:spTgt>
                                        </p:tgtEl>
                                        <p:attrNameLst>
                                          <p:attrName>style.visibility</p:attrName>
                                        </p:attrNameLst>
                                      </p:cBhvr>
                                      <p:to>
                                        <p:strVal val="visible"/>
                                      </p:to>
                                    </p:set>
                                    <p:animEffect transition="in" filter="box(out)">
                                      <p:cBhvr>
                                        <p:cTn id="114" dur="500"/>
                                        <p:tgtEl>
                                          <p:spTgt spid="660501">
                                            <p:txEl>
                                              <p:pRg st="4" end="4"/>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32" fill="hold" grpId="0" nodeType="clickEffect">
                                  <p:stCondLst>
                                    <p:cond delay="0"/>
                                  </p:stCondLst>
                                  <p:childTnLst>
                                    <p:set>
                                      <p:cBhvr>
                                        <p:cTn id="118" dur="1" fill="hold">
                                          <p:stCondLst>
                                            <p:cond delay="0"/>
                                          </p:stCondLst>
                                        </p:cTn>
                                        <p:tgtEl>
                                          <p:spTgt spid="660501">
                                            <p:txEl>
                                              <p:pRg st="5" end="5"/>
                                            </p:txEl>
                                          </p:spTgt>
                                        </p:tgtEl>
                                        <p:attrNameLst>
                                          <p:attrName>style.visibility</p:attrName>
                                        </p:attrNameLst>
                                      </p:cBhvr>
                                      <p:to>
                                        <p:strVal val="visible"/>
                                      </p:to>
                                    </p:set>
                                    <p:animEffect transition="in" filter="box(out)">
                                      <p:cBhvr>
                                        <p:cTn id="119" dur="500"/>
                                        <p:tgtEl>
                                          <p:spTgt spid="660501">
                                            <p:txEl>
                                              <p:pRg st="5" end="5"/>
                                            </p:txEl>
                                          </p:spTgt>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60499"/>
                                        </p:tgtEl>
                                        <p:attrNameLst>
                                          <p:attrName>style.visibility</p:attrName>
                                        </p:attrNameLst>
                                      </p:cBhvr>
                                      <p:to>
                                        <p:strVal val="visible"/>
                                      </p:to>
                                    </p:set>
                                    <p:animEffect transition="in" filter="dissolve">
                                      <p:cBhvr>
                                        <p:cTn id="124" dur="500"/>
                                        <p:tgtEl>
                                          <p:spTgt spid="66049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32" fill="hold" grpId="0" nodeType="clickEffect">
                                  <p:stCondLst>
                                    <p:cond delay="0"/>
                                  </p:stCondLst>
                                  <p:childTnLst>
                                    <p:set>
                                      <p:cBhvr>
                                        <p:cTn id="128" dur="1" fill="hold">
                                          <p:stCondLst>
                                            <p:cond delay="0"/>
                                          </p:stCondLst>
                                        </p:cTn>
                                        <p:tgtEl>
                                          <p:spTgt spid="660503">
                                            <p:txEl>
                                              <p:pRg st="0" end="0"/>
                                            </p:txEl>
                                          </p:spTgt>
                                        </p:tgtEl>
                                        <p:attrNameLst>
                                          <p:attrName>style.visibility</p:attrName>
                                        </p:attrNameLst>
                                      </p:cBhvr>
                                      <p:to>
                                        <p:strVal val="visible"/>
                                      </p:to>
                                    </p:set>
                                    <p:animEffect transition="in" filter="box(out)">
                                      <p:cBhvr>
                                        <p:cTn id="129" dur="500"/>
                                        <p:tgtEl>
                                          <p:spTgt spid="660503">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4" presetClass="entr" presetSubtype="32" fill="hold" grpId="0" nodeType="clickEffect">
                                  <p:stCondLst>
                                    <p:cond delay="0"/>
                                  </p:stCondLst>
                                  <p:childTnLst>
                                    <p:set>
                                      <p:cBhvr>
                                        <p:cTn id="133" dur="1" fill="hold">
                                          <p:stCondLst>
                                            <p:cond delay="0"/>
                                          </p:stCondLst>
                                        </p:cTn>
                                        <p:tgtEl>
                                          <p:spTgt spid="660503">
                                            <p:txEl>
                                              <p:pRg st="1" end="1"/>
                                            </p:txEl>
                                          </p:spTgt>
                                        </p:tgtEl>
                                        <p:attrNameLst>
                                          <p:attrName>style.visibility</p:attrName>
                                        </p:attrNameLst>
                                      </p:cBhvr>
                                      <p:to>
                                        <p:strVal val="visible"/>
                                      </p:to>
                                    </p:set>
                                    <p:animEffect transition="in" filter="box(out)">
                                      <p:cBhvr>
                                        <p:cTn id="134" dur="500"/>
                                        <p:tgtEl>
                                          <p:spTgt spid="660503">
                                            <p:txEl>
                                              <p:pRg st="1" end="1"/>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 presetClass="entr" presetSubtype="32" fill="hold" grpId="0" nodeType="clickEffect">
                                  <p:stCondLst>
                                    <p:cond delay="0"/>
                                  </p:stCondLst>
                                  <p:childTnLst>
                                    <p:set>
                                      <p:cBhvr>
                                        <p:cTn id="138" dur="1" fill="hold">
                                          <p:stCondLst>
                                            <p:cond delay="0"/>
                                          </p:stCondLst>
                                        </p:cTn>
                                        <p:tgtEl>
                                          <p:spTgt spid="660503">
                                            <p:txEl>
                                              <p:pRg st="2" end="2"/>
                                            </p:txEl>
                                          </p:spTgt>
                                        </p:tgtEl>
                                        <p:attrNameLst>
                                          <p:attrName>style.visibility</p:attrName>
                                        </p:attrNameLst>
                                      </p:cBhvr>
                                      <p:to>
                                        <p:strVal val="visible"/>
                                      </p:to>
                                    </p:set>
                                    <p:animEffect transition="in" filter="box(out)">
                                      <p:cBhvr>
                                        <p:cTn id="139" dur="500"/>
                                        <p:tgtEl>
                                          <p:spTgt spid="660503">
                                            <p:txEl>
                                              <p:pRg st="2" end="2"/>
                                            </p:txEl>
                                          </p:spTgt>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4" presetClass="entr" presetSubtype="32" fill="hold" grpId="0" nodeType="clickEffect">
                                  <p:stCondLst>
                                    <p:cond delay="0"/>
                                  </p:stCondLst>
                                  <p:childTnLst>
                                    <p:set>
                                      <p:cBhvr>
                                        <p:cTn id="143" dur="1" fill="hold">
                                          <p:stCondLst>
                                            <p:cond delay="0"/>
                                          </p:stCondLst>
                                        </p:cTn>
                                        <p:tgtEl>
                                          <p:spTgt spid="660503">
                                            <p:txEl>
                                              <p:pRg st="3" end="3"/>
                                            </p:txEl>
                                          </p:spTgt>
                                        </p:tgtEl>
                                        <p:attrNameLst>
                                          <p:attrName>style.visibility</p:attrName>
                                        </p:attrNameLst>
                                      </p:cBhvr>
                                      <p:to>
                                        <p:strVal val="visible"/>
                                      </p:to>
                                    </p:set>
                                    <p:animEffect transition="in" filter="box(out)">
                                      <p:cBhvr>
                                        <p:cTn id="144" dur="500"/>
                                        <p:tgtEl>
                                          <p:spTgt spid="660503">
                                            <p:txEl>
                                              <p:pRg st="3" end="3"/>
                                            </p:txEl>
                                          </p:spTgt>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4" presetClass="entr" presetSubtype="32" fill="hold" grpId="0" nodeType="clickEffect">
                                  <p:stCondLst>
                                    <p:cond delay="0"/>
                                  </p:stCondLst>
                                  <p:childTnLst>
                                    <p:set>
                                      <p:cBhvr>
                                        <p:cTn id="148" dur="1" fill="hold">
                                          <p:stCondLst>
                                            <p:cond delay="0"/>
                                          </p:stCondLst>
                                        </p:cTn>
                                        <p:tgtEl>
                                          <p:spTgt spid="660503">
                                            <p:txEl>
                                              <p:pRg st="4" end="4"/>
                                            </p:txEl>
                                          </p:spTgt>
                                        </p:tgtEl>
                                        <p:attrNameLst>
                                          <p:attrName>style.visibility</p:attrName>
                                        </p:attrNameLst>
                                      </p:cBhvr>
                                      <p:to>
                                        <p:strVal val="visible"/>
                                      </p:to>
                                    </p:set>
                                    <p:animEffect transition="in" filter="box(out)">
                                      <p:cBhvr>
                                        <p:cTn id="149" dur="500"/>
                                        <p:tgtEl>
                                          <p:spTgt spid="660503">
                                            <p:txEl>
                                              <p:pRg st="4" end="4"/>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ntr" presetSubtype="32" fill="hold" grpId="0" nodeType="clickEffect">
                                  <p:stCondLst>
                                    <p:cond delay="0"/>
                                  </p:stCondLst>
                                  <p:childTnLst>
                                    <p:set>
                                      <p:cBhvr>
                                        <p:cTn id="153" dur="1" fill="hold">
                                          <p:stCondLst>
                                            <p:cond delay="0"/>
                                          </p:stCondLst>
                                        </p:cTn>
                                        <p:tgtEl>
                                          <p:spTgt spid="660503">
                                            <p:txEl>
                                              <p:pRg st="5" end="5"/>
                                            </p:txEl>
                                          </p:spTgt>
                                        </p:tgtEl>
                                        <p:attrNameLst>
                                          <p:attrName>style.visibility</p:attrName>
                                        </p:attrNameLst>
                                      </p:cBhvr>
                                      <p:to>
                                        <p:strVal val="visible"/>
                                      </p:to>
                                    </p:set>
                                    <p:animEffect transition="in" filter="box(out)">
                                      <p:cBhvr>
                                        <p:cTn id="154" dur="500"/>
                                        <p:tgtEl>
                                          <p:spTgt spid="6605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94" grpId="0" build="p" autoUpdateAnimBg="0"/>
      <p:bldP spid="660495" grpId="0" autoUpdateAnimBg="0"/>
      <p:bldP spid="660496" grpId="0" animBg="1"/>
      <p:bldP spid="660497" grpId="0" animBg="1"/>
      <p:bldP spid="660498" grpId="0" animBg="1"/>
      <p:bldP spid="660499" grpId="0" animBg="1"/>
      <p:bldP spid="660500" grpId="0" build="p" autoUpdateAnimBg="0"/>
      <p:bldP spid="660501" grpId="0" build="p" autoUpdateAnimBg="0"/>
      <p:bldP spid="660502" grpId="0" build="p" autoUpdateAnimBg="0"/>
      <p:bldP spid="6605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2"/>
          <p:cNvSpPr>
            <a:spLocks noGrp="1"/>
          </p:cNvSpPr>
          <p:nvPr>
            <p:ph type="sldNum" sz="quarter" idx="10"/>
          </p:nvPr>
        </p:nvSpPr>
        <p:spPr/>
        <p:txBody>
          <a:bodyPr/>
          <a:lstStyle/>
          <a:p>
            <a:r>
              <a:rPr lang="de-DE" altLang="de-DE"/>
              <a:t> Folie </a:t>
            </a:r>
            <a:fld id="{4E5556C7-DDD8-4ABA-ADB8-CC0806DE7179}" type="slidenum">
              <a:rPr lang="de-DE" altLang="de-DE"/>
              <a:pPr/>
              <a:t>17</a:t>
            </a:fld>
            <a:endParaRPr lang="de-DE" altLang="de-DE"/>
          </a:p>
        </p:txBody>
      </p:sp>
      <p:sp>
        <p:nvSpPr>
          <p:cNvPr id="5" name="Fußzeilenplatzhalter 3"/>
          <p:cNvSpPr>
            <a:spLocks noGrp="1"/>
          </p:cNvSpPr>
          <p:nvPr>
            <p:ph type="ftr" sz="quarter" idx="11"/>
          </p:nvPr>
        </p:nvSpPr>
        <p:spPr/>
        <p:txBody>
          <a:bodyPr/>
          <a:lstStyle/>
          <a:p>
            <a:r>
              <a:rPr lang="de-DE" altLang="de-DE" dirty="0"/>
              <a:t>HSWT    Prof. Dr. U. Groß                                </a:t>
            </a:r>
          </a:p>
        </p:txBody>
      </p:sp>
      <p:sp>
        <p:nvSpPr>
          <p:cNvPr id="852998" name="Rectangle 6"/>
          <p:cNvSpPr>
            <a:spLocks noChangeArrowheads="1"/>
          </p:cNvSpPr>
          <p:nvPr/>
        </p:nvSpPr>
        <p:spPr bwMode="auto">
          <a:xfrm>
            <a:off x="631826" y="1574800"/>
            <a:ext cx="81375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dirty="0">
                <a:latin typeface="+mj-lt"/>
              </a:rPr>
              <a:t>Eine Kraftstoffanlage soll:</a:t>
            </a:r>
          </a:p>
          <a:p>
            <a:pPr algn="l"/>
            <a:r>
              <a:rPr lang="de-DE" altLang="de-DE" dirty="0">
                <a:latin typeface="+mj-lt"/>
              </a:rPr>
              <a:t>1.) Kraftstoff fördern vom Tank bis in den Zylinder und dabei den Kraftstoff so aufbereiten, dass er optimal verbrannt werden kann.</a:t>
            </a:r>
          </a:p>
          <a:p>
            <a:pPr algn="l"/>
            <a:r>
              <a:rPr lang="de-DE" altLang="de-DE" dirty="0">
                <a:latin typeface="+mj-lt"/>
              </a:rPr>
              <a:t>2.) Den Kraftstoff zum richtigen Zeitpunkt bereitstellen</a:t>
            </a:r>
          </a:p>
          <a:p>
            <a:pPr algn="l"/>
            <a:r>
              <a:rPr lang="de-DE" altLang="de-DE" dirty="0">
                <a:latin typeface="+mj-lt"/>
              </a:rPr>
              <a:t>3.) Je nach Leistungsbedarf die passende Menge Kraftstoff zuteilen</a:t>
            </a:r>
          </a:p>
        </p:txBody>
      </p:sp>
      <p:sp>
        <p:nvSpPr>
          <p:cNvPr id="852999" name="Rectangle 7"/>
          <p:cNvSpPr>
            <a:spLocks noGrp="1" noChangeArrowheads="1"/>
          </p:cNvSpPr>
          <p:nvPr>
            <p:ph type="title"/>
          </p:nvPr>
        </p:nvSpPr>
        <p:spPr/>
        <p:txBody>
          <a:bodyPr/>
          <a:lstStyle/>
          <a:p>
            <a:r>
              <a:rPr lang="de-DE" altLang="de-DE" dirty="0"/>
              <a:t>Aufgaben einer Kraftstoffanlage </a:t>
            </a:r>
          </a:p>
        </p:txBody>
      </p:sp>
    </p:spTree>
    <p:extLst>
      <p:ext uri="{BB962C8B-B14F-4D97-AF65-F5344CB8AC3E}">
        <p14:creationId xmlns:p14="http://schemas.microsoft.com/office/powerpoint/2010/main" val="386324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Foliennummernplatzhalter 2"/>
          <p:cNvSpPr>
            <a:spLocks noGrp="1"/>
          </p:cNvSpPr>
          <p:nvPr>
            <p:ph type="sldNum" sz="quarter" idx="10"/>
          </p:nvPr>
        </p:nvSpPr>
        <p:spPr/>
        <p:txBody>
          <a:bodyPr/>
          <a:lstStyle/>
          <a:p>
            <a:r>
              <a:rPr lang="de-DE" altLang="de-DE"/>
              <a:t> Folie </a:t>
            </a:r>
            <a:fld id="{4B42AFB2-BB30-4C86-8FD7-94FEE8B6C3C8}" type="slidenum">
              <a:rPr lang="de-DE" altLang="de-DE"/>
              <a:pPr/>
              <a:t>18</a:t>
            </a:fld>
            <a:endParaRPr lang="de-DE" altLang="de-DE"/>
          </a:p>
        </p:txBody>
      </p:sp>
      <p:sp>
        <p:nvSpPr>
          <p:cNvPr id="13" name="Fußzeilenplatzhalter 3"/>
          <p:cNvSpPr>
            <a:spLocks noGrp="1"/>
          </p:cNvSpPr>
          <p:nvPr>
            <p:ph type="ftr" sz="quarter" idx="11"/>
          </p:nvPr>
        </p:nvSpPr>
        <p:spPr/>
        <p:txBody>
          <a:bodyPr/>
          <a:lstStyle/>
          <a:p>
            <a:r>
              <a:rPr lang="de-DE" altLang="de-DE" dirty="0"/>
              <a:t>HSWT    Prof. Dr. U. Groß                                </a:t>
            </a:r>
          </a:p>
        </p:txBody>
      </p:sp>
      <p:pic>
        <p:nvPicPr>
          <p:cNvPr id="924675" name="Picture 3" descr="KOLBE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789" y="914401"/>
            <a:ext cx="5064125" cy="5173663"/>
          </a:xfrm>
          <a:prstGeom prst="rect">
            <a:avLst/>
          </a:prstGeom>
          <a:noFill/>
          <a:extLst>
            <a:ext uri="{909E8E84-426E-40DD-AFC4-6F175D3DCCD1}">
              <a14:hiddenFill xmlns:a14="http://schemas.microsoft.com/office/drawing/2010/main">
                <a:solidFill>
                  <a:srgbClr val="FFFFFF"/>
                </a:solidFill>
              </a14:hiddenFill>
            </a:ext>
          </a:extLst>
        </p:spPr>
      </p:pic>
      <p:grpSp>
        <p:nvGrpSpPr>
          <p:cNvPr id="924676" name="Group 4"/>
          <p:cNvGrpSpPr>
            <a:grpSpLocks/>
          </p:cNvGrpSpPr>
          <p:nvPr/>
        </p:nvGrpSpPr>
        <p:grpSpPr bwMode="auto">
          <a:xfrm>
            <a:off x="2701925" y="914400"/>
            <a:ext cx="4432300" cy="1860550"/>
            <a:chOff x="1584" y="576"/>
            <a:chExt cx="3024" cy="1172"/>
          </a:xfrm>
        </p:grpSpPr>
        <p:sp>
          <p:nvSpPr>
            <p:cNvPr id="924677" name="Text Box 5"/>
            <p:cNvSpPr txBox="1">
              <a:spLocks noChangeArrowheads="1"/>
            </p:cNvSpPr>
            <p:nvPr/>
          </p:nvSpPr>
          <p:spPr bwMode="auto">
            <a:xfrm>
              <a:off x="3216" y="57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Zweitakt-Motor</a:t>
              </a:r>
              <a:endParaRPr lang="de-DE" altLang="de-DE" sz="1800" b="1">
                <a:solidFill>
                  <a:srgbClr val="FF3300"/>
                </a:solidFill>
              </a:endParaRPr>
            </a:p>
          </p:txBody>
        </p:sp>
        <p:sp>
          <p:nvSpPr>
            <p:cNvPr id="924678" name="Text Box 6"/>
            <p:cNvSpPr txBox="1">
              <a:spLocks noChangeArrowheads="1"/>
            </p:cNvSpPr>
            <p:nvPr/>
          </p:nvSpPr>
          <p:spPr bwMode="auto">
            <a:xfrm>
              <a:off x="1632" y="57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Zweitakt-Motor</a:t>
              </a:r>
              <a:endParaRPr lang="de-DE" altLang="de-DE" sz="1800" b="1">
                <a:solidFill>
                  <a:srgbClr val="FF3300"/>
                </a:solidFill>
              </a:endParaRPr>
            </a:p>
          </p:txBody>
        </p:sp>
        <p:sp>
          <p:nvSpPr>
            <p:cNvPr id="924679" name="Text Box 7"/>
            <p:cNvSpPr txBox="1">
              <a:spLocks noChangeArrowheads="1"/>
            </p:cNvSpPr>
            <p:nvPr/>
          </p:nvSpPr>
          <p:spPr bwMode="auto">
            <a:xfrm>
              <a:off x="1584" y="153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Zweitakt-Motor</a:t>
              </a:r>
              <a:endParaRPr lang="de-DE" altLang="de-DE" sz="1800" b="1">
                <a:solidFill>
                  <a:srgbClr val="FF3300"/>
                </a:solidFill>
              </a:endParaRPr>
            </a:p>
          </p:txBody>
        </p:sp>
      </p:grpSp>
      <p:sp>
        <p:nvSpPr>
          <p:cNvPr id="924680" name="Text Box 8"/>
          <p:cNvSpPr txBox="1">
            <a:spLocks noChangeArrowheads="1"/>
          </p:cNvSpPr>
          <p:nvPr/>
        </p:nvSpPr>
        <p:spPr bwMode="auto">
          <a:xfrm>
            <a:off x="5094289" y="4006850"/>
            <a:ext cx="203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Direkteinspritzer</a:t>
            </a:r>
            <a:endParaRPr lang="de-DE" altLang="de-DE" sz="1800" b="1">
              <a:solidFill>
                <a:srgbClr val="FF3300"/>
              </a:solidFill>
            </a:endParaRPr>
          </a:p>
        </p:txBody>
      </p:sp>
      <p:sp>
        <p:nvSpPr>
          <p:cNvPr id="924681" name="Text Box 9"/>
          <p:cNvSpPr txBox="1">
            <a:spLocks noChangeArrowheads="1"/>
          </p:cNvSpPr>
          <p:nvPr/>
        </p:nvSpPr>
        <p:spPr bwMode="auto">
          <a:xfrm>
            <a:off x="5094289" y="2438400"/>
            <a:ext cx="203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Vorkammer-Motor</a:t>
            </a:r>
            <a:endParaRPr lang="de-DE" altLang="de-DE" sz="1800" b="1">
              <a:solidFill>
                <a:srgbClr val="FF3300"/>
              </a:solidFill>
            </a:endParaRPr>
          </a:p>
        </p:txBody>
      </p:sp>
      <p:sp>
        <p:nvSpPr>
          <p:cNvPr id="924682" name="Text Box 10"/>
          <p:cNvSpPr txBox="1">
            <a:spLocks noChangeArrowheads="1"/>
          </p:cNvSpPr>
          <p:nvPr/>
        </p:nvSpPr>
        <p:spPr bwMode="auto">
          <a:xfrm>
            <a:off x="2701925" y="4006850"/>
            <a:ext cx="203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Direkteinspritzer</a:t>
            </a:r>
            <a:endParaRPr lang="de-DE" altLang="de-DE" sz="1800" b="1">
              <a:solidFill>
                <a:srgbClr val="FF3300"/>
              </a:solidFill>
            </a:endParaRPr>
          </a:p>
        </p:txBody>
      </p:sp>
      <p:sp>
        <p:nvSpPr>
          <p:cNvPr id="924683" name="Rectangle 11"/>
          <p:cNvSpPr>
            <a:spLocks noChangeArrowheads="1"/>
          </p:cNvSpPr>
          <p:nvPr/>
        </p:nvSpPr>
        <p:spPr bwMode="auto">
          <a:xfrm>
            <a:off x="3124201" y="5715000"/>
            <a:ext cx="1370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spcBef>
                <a:spcPct val="50000"/>
              </a:spcBef>
            </a:pPr>
            <a:r>
              <a:rPr lang="de-DE" altLang="de-DE" sz="1600" b="1">
                <a:solidFill>
                  <a:srgbClr val="FF0000"/>
                </a:solidFill>
              </a:rPr>
              <a:t>M-Verfahren</a:t>
            </a:r>
            <a:endParaRPr lang="de-DE" altLang="de-DE" sz="1600" b="1">
              <a:solidFill>
                <a:srgbClr val="000000"/>
              </a:solidFill>
            </a:endParaRPr>
          </a:p>
        </p:txBody>
      </p:sp>
      <p:sp>
        <p:nvSpPr>
          <p:cNvPr id="924684" name="Rectangle 12"/>
          <p:cNvSpPr>
            <a:spLocks noGrp="1" noChangeArrowheads="1"/>
          </p:cNvSpPr>
          <p:nvPr>
            <p:ph type="title"/>
          </p:nvPr>
        </p:nvSpPr>
        <p:spPr/>
        <p:txBody>
          <a:bodyPr/>
          <a:lstStyle/>
          <a:p>
            <a:pPr algn="ctr"/>
            <a:r>
              <a:rPr lang="de-DE" altLang="de-DE"/>
              <a:t>Kolbenbauformen </a:t>
            </a:r>
          </a:p>
        </p:txBody>
      </p:sp>
    </p:spTree>
    <p:extLst>
      <p:ext uri="{BB962C8B-B14F-4D97-AF65-F5344CB8AC3E}">
        <p14:creationId xmlns:p14="http://schemas.microsoft.com/office/powerpoint/2010/main" val="10255013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924675"/>
                                        </p:tgtEl>
                                        <p:attrNameLst>
                                          <p:attrName>style.visibility</p:attrName>
                                        </p:attrNameLst>
                                      </p:cBhvr>
                                      <p:to>
                                        <p:strVal val="visible"/>
                                      </p:to>
                                    </p:set>
                                    <p:anim calcmode="lin" valueType="num">
                                      <p:cBhvr>
                                        <p:cTn id="7" dur="500" fill="hold"/>
                                        <p:tgtEl>
                                          <p:spTgt spid="924675"/>
                                        </p:tgtEl>
                                        <p:attrNameLst>
                                          <p:attrName>ppt_w</p:attrName>
                                        </p:attrNameLst>
                                      </p:cBhvr>
                                      <p:tavLst>
                                        <p:tav tm="0">
                                          <p:val>
                                            <p:fltVal val="0"/>
                                          </p:val>
                                        </p:tav>
                                        <p:tav tm="100000">
                                          <p:val>
                                            <p:strVal val="#ppt_w"/>
                                          </p:val>
                                        </p:tav>
                                      </p:tavLst>
                                    </p:anim>
                                    <p:anim calcmode="lin" valueType="num">
                                      <p:cBhvr>
                                        <p:cTn id="8" dur="500" fill="hold"/>
                                        <p:tgtEl>
                                          <p:spTgt spid="924675"/>
                                        </p:tgtEl>
                                        <p:attrNameLst>
                                          <p:attrName>ppt_h</p:attrName>
                                        </p:attrNameLst>
                                      </p:cBhvr>
                                      <p:tavLst>
                                        <p:tav tm="0">
                                          <p:val>
                                            <p:fltVal val="0"/>
                                          </p:val>
                                        </p:tav>
                                        <p:tav tm="100000">
                                          <p:val>
                                            <p:strVal val="#ppt_h"/>
                                          </p:val>
                                        </p:tav>
                                      </p:tavLst>
                                    </p:anim>
                                    <p:anim calcmode="lin" valueType="num">
                                      <p:cBhvr>
                                        <p:cTn id="9" dur="500" fill="hold"/>
                                        <p:tgtEl>
                                          <p:spTgt spid="924675"/>
                                        </p:tgtEl>
                                        <p:attrNameLst>
                                          <p:attrName>ppt_x</p:attrName>
                                        </p:attrNameLst>
                                      </p:cBhvr>
                                      <p:tavLst>
                                        <p:tav tm="0">
                                          <p:val>
                                            <p:fltVal val="0.5"/>
                                          </p:val>
                                        </p:tav>
                                        <p:tav tm="100000">
                                          <p:val>
                                            <p:strVal val="#ppt_x"/>
                                          </p:val>
                                        </p:tav>
                                      </p:tavLst>
                                    </p:anim>
                                    <p:anim calcmode="lin" valueType="num">
                                      <p:cBhvr>
                                        <p:cTn id="10" dur="500" fill="hold"/>
                                        <p:tgtEl>
                                          <p:spTgt spid="9246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924676"/>
                                        </p:tgtEl>
                                        <p:attrNameLst>
                                          <p:attrName>style.visibility</p:attrName>
                                        </p:attrNameLst>
                                      </p:cBhvr>
                                      <p:to>
                                        <p:strVal val="visible"/>
                                      </p:to>
                                    </p:set>
                                    <p:animEffect transition="in" filter="dissolve">
                                      <p:cBhvr>
                                        <p:cTn id="15" dur="500"/>
                                        <p:tgtEl>
                                          <p:spTgt spid="924676"/>
                                        </p:tgtEl>
                                      </p:cBhvr>
                                    </p:animEffect>
                                  </p:childTnLst>
                                  <p:subTnLst>
                                    <p:animClr clrSpc="rgb" dir="cw">
                                      <p:cBhvr override="childStyle">
                                        <p:cTn dur="1" fill="hold" display="0" masterRel="nextClick" afterEffect="1"/>
                                        <p:tgtEl>
                                          <p:spTgt spid="924676"/>
                                        </p:tgtEl>
                                        <p:attrNameLst>
                                          <p:attrName>ppt_c</p:attrName>
                                        </p:attrNameLst>
                                      </p:cBhvr>
                                      <p:to>
                                        <a:srgbClr val="0000CC"/>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924681"/>
                                        </p:tgtEl>
                                        <p:attrNameLst>
                                          <p:attrName>style.visibility</p:attrName>
                                        </p:attrNameLst>
                                      </p:cBhvr>
                                      <p:to>
                                        <p:strVal val="visible"/>
                                      </p:to>
                                    </p:set>
                                    <p:anim calcmode="lin" valueType="num">
                                      <p:cBhvr>
                                        <p:cTn id="20" dur="500" fill="hold"/>
                                        <p:tgtEl>
                                          <p:spTgt spid="924681"/>
                                        </p:tgtEl>
                                        <p:attrNameLst>
                                          <p:attrName>ppt_x</p:attrName>
                                        </p:attrNameLst>
                                      </p:cBhvr>
                                      <p:tavLst>
                                        <p:tav tm="0">
                                          <p:val>
                                            <p:strVal val="#ppt_x"/>
                                          </p:val>
                                        </p:tav>
                                        <p:tav tm="100000">
                                          <p:val>
                                            <p:strVal val="#ppt_x"/>
                                          </p:val>
                                        </p:tav>
                                      </p:tavLst>
                                    </p:anim>
                                    <p:anim calcmode="lin" valueType="num">
                                      <p:cBhvr>
                                        <p:cTn id="21" dur="500" fill="hold"/>
                                        <p:tgtEl>
                                          <p:spTgt spid="924681"/>
                                        </p:tgtEl>
                                        <p:attrNameLst>
                                          <p:attrName>ppt_y</p:attrName>
                                        </p:attrNameLst>
                                      </p:cBhvr>
                                      <p:tavLst>
                                        <p:tav tm="0">
                                          <p:val>
                                            <p:strVal val="#ppt_y+#ppt_h/2"/>
                                          </p:val>
                                        </p:tav>
                                        <p:tav tm="100000">
                                          <p:val>
                                            <p:strVal val="#ppt_y"/>
                                          </p:val>
                                        </p:tav>
                                      </p:tavLst>
                                    </p:anim>
                                    <p:anim calcmode="lin" valueType="num">
                                      <p:cBhvr>
                                        <p:cTn id="22" dur="500" fill="hold"/>
                                        <p:tgtEl>
                                          <p:spTgt spid="924681"/>
                                        </p:tgtEl>
                                        <p:attrNameLst>
                                          <p:attrName>ppt_w</p:attrName>
                                        </p:attrNameLst>
                                      </p:cBhvr>
                                      <p:tavLst>
                                        <p:tav tm="0">
                                          <p:val>
                                            <p:strVal val="#ppt_w"/>
                                          </p:val>
                                        </p:tav>
                                        <p:tav tm="100000">
                                          <p:val>
                                            <p:strVal val="#ppt_w"/>
                                          </p:val>
                                        </p:tav>
                                      </p:tavLst>
                                    </p:anim>
                                    <p:anim calcmode="lin" valueType="num">
                                      <p:cBhvr>
                                        <p:cTn id="23" dur="500" fill="hold"/>
                                        <p:tgtEl>
                                          <p:spTgt spid="924681"/>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24681"/>
                                        </p:tgtEl>
                                        <p:attrNameLst>
                                          <p:attrName>ppt_c</p:attrName>
                                        </p:attrNameLst>
                                      </p:cBhvr>
                                      <p:to>
                                        <a:srgbClr val="0000CC"/>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924682"/>
                                        </p:tgtEl>
                                        <p:attrNameLst>
                                          <p:attrName>style.visibility</p:attrName>
                                        </p:attrNameLst>
                                      </p:cBhvr>
                                      <p:to>
                                        <p:strVal val="visible"/>
                                      </p:to>
                                    </p:set>
                                    <p:anim calcmode="lin" valueType="num">
                                      <p:cBhvr>
                                        <p:cTn id="28" dur="500" fill="hold"/>
                                        <p:tgtEl>
                                          <p:spTgt spid="924682"/>
                                        </p:tgtEl>
                                        <p:attrNameLst>
                                          <p:attrName>ppt_x</p:attrName>
                                        </p:attrNameLst>
                                      </p:cBhvr>
                                      <p:tavLst>
                                        <p:tav tm="0">
                                          <p:val>
                                            <p:strVal val="#ppt_x"/>
                                          </p:val>
                                        </p:tav>
                                        <p:tav tm="100000">
                                          <p:val>
                                            <p:strVal val="#ppt_x"/>
                                          </p:val>
                                        </p:tav>
                                      </p:tavLst>
                                    </p:anim>
                                    <p:anim calcmode="lin" valueType="num">
                                      <p:cBhvr>
                                        <p:cTn id="29" dur="500" fill="hold"/>
                                        <p:tgtEl>
                                          <p:spTgt spid="924682"/>
                                        </p:tgtEl>
                                        <p:attrNameLst>
                                          <p:attrName>ppt_y</p:attrName>
                                        </p:attrNameLst>
                                      </p:cBhvr>
                                      <p:tavLst>
                                        <p:tav tm="0">
                                          <p:val>
                                            <p:strVal val="#ppt_y+#ppt_h/2"/>
                                          </p:val>
                                        </p:tav>
                                        <p:tav tm="100000">
                                          <p:val>
                                            <p:strVal val="#ppt_y"/>
                                          </p:val>
                                        </p:tav>
                                      </p:tavLst>
                                    </p:anim>
                                    <p:anim calcmode="lin" valueType="num">
                                      <p:cBhvr>
                                        <p:cTn id="30" dur="500" fill="hold"/>
                                        <p:tgtEl>
                                          <p:spTgt spid="924682"/>
                                        </p:tgtEl>
                                        <p:attrNameLst>
                                          <p:attrName>ppt_w</p:attrName>
                                        </p:attrNameLst>
                                      </p:cBhvr>
                                      <p:tavLst>
                                        <p:tav tm="0">
                                          <p:val>
                                            <p:strVal val="#ppt_w"/>
                                          </p:val>
                                        </p:tav>
                                        <p:tav tm="100000">
                                          <p:val>
                                            <p:strVal val="#ppt_w"/>
                                          </p:val>
                                        </p:tav>
                                      </p:tavLst>
                                    </p:anim>
                                    <p:anim calcmode="lin" valueType="num">
                                      <p:cBhvr>
                                        <p:cTn id="31" dur="500" fill="hold"/>
                                        <p:tgtEl>
                                          <p:spTgt spid="924682"/>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24682"/>
                                        </p:tgtEl>
                                        <p:attrNameLst>
                                          <p:attrName>ppt_c</p:attrName>
                                        </p:attrNameLst>
                                      </p:cBhvr>
                                      <p:to>
                                        <a:srgbClr val="0000CC"/>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924683"/>
                                        </p:tgtEl>
                                        <p:attrNameLst>
                                          <p:attrName>style.visibility</p:attrName>
                                        </p:attrNameLst>
                                      </p:cBhvr>
                                      <p:to>
                                        <p:strVal val="visible"/>
                                      </p:to>
                                    </p:set>
                                    <p:anim calcmode="lin" valueType="num">
                                      <p:cBhvr>
                                        <p:cTn id="36" dur="500" fill="hold"/>
                                        <p:tgtEl>
                                          <p:spTgt spid="924683"/>
                                        </p:tgtEl>
                                        <p:attrNameLst>
                                          <p:attrName>ppt_x</p:attrName>
                                        </p:attrNameLst>
                                      </p:cBhvr>
                                      <p:tavLst>
                                        <p:tav tm="0">
                                          <p:val>
                                            <p:strVal val="#ppt_x"/>
                                          </p:val>
                                        </p:tav>
                                        <p:tav tm="100000">
                                          <p:val>
                                            <p:strVal val="#ppt_x"/>
                                          </p:val>
                                        </p:tav>
                                      </p:tavLst>
                                    </p:anim>
                                    <p:anim calcmode="lin" valueType="num">
                                      <p:cBhvr>
                                        <p:cTn id="37" dur="500" fill="hold"/>
                                        <p:tgtEl>
                                          <p:spTgt spid="924683"/>
                                        </p:tgtEl>
                                        <p:attrNameLst>
                                          <p:attrName>ppt_y</p:attrName>
                                        </p:attrNameLst>
                                      </p:cBhvr>
                                      <p:tavLst>
                                        <p:tav tm="0">
                                          <p:val>
                                            <p:strVal val="#ppt_y+#ppt_h/2"/>
                                          </p:val>
                                        </p:tav>
                                        <p:tav tm="100000">
                                          <p:val>
                                            <p:strVal val="#ppt_y"/>
                                          </p:val>
                                        </p:tav>
                                      </p:tavLst>
                                    </p:anim>
                                    <p:anim calcmode="lin" valueType="num">
                                      <p:cBhvr>
                                        <p:cTn id="38" dur="500" fill="hold"/>
                                        <p:tgtEl>
                                          <p:spTgt spid="924683"/>
                                        </p:tgtEl>
                                        <p:attrNameLst>
                                          <p:attrName>ppt_w</p:attrName>
                                        </p:attrNameLst>
                                      </p:cBhvr>
                                      <p:tavLst>
                                        <p:tav tm="0">
                                          <p:val>
                                            <p:strVal val="#ppt_w"/>
                                          </p:val>
                                        </p:tav>
                                        <p:tav tm="100000">
                                          <p:val>
                                            <p:strVal val="#ppt_w"/>
                                          </p:val>
                                        </p:tav>
                                      </p:tavLst>
                                    </p:anim>
                                    <p:anim calcmode="lin" valueType="num">
                                      <p:cBhvr>
                                        <p:cTn id="39" dur="500" fill="hold"/>
                                        <p:tgtEl>
                                          <p:spTgt spid="92468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924680"/>
                                        </p:tgtEl>
                                        <p:attrNameLst>
                                          <p:attrName>style.visibility</p:attrName>
                                        </p:attrNameLst>
                                      </p:cBhvr>
                                      <p:to>
                                        <p:strVal val="visible"/>
                                      </p:to>
                                    </p:set>
                                    <p:anim calcmode="lin" valueType="num">
                                      <p:cBhvr>
                                        <p:cTn id="44" dur="500" fill="hold"/>
                                        <p:tgtEl>
                                          <p:spTgt spid="924680"/>
                                        </p:tgtEl>
                                        <p:attrNameLst>
                                          <p:attrName>ppt_x</p:attrName>
                                        </p:attrNameLst>
                                      </p:cBhvr>
                                      <p:tavLst>
                                        <p:tav tm="0">
                                          <p:val>
                                            <p:strVal val="#ppt_x"/>
                                          </p:val>
                                        </p:tav>
                                        <p:tav tm="100000">
                                          <p:val>
                                            <p:strVal val="#ppt_x"/>
                                          </p:val>
                                        </p:tav>
                                      </p:tavLst>
                                    </p:anim>
                                    <p:anim calcmode="lin" valueType="num">
                                      <p:cBhvr>
                                        <p:cTn id="45" dur="500" fill="hold"/>
                                        <p:tgtEl>
                                          <p:spTgt spid="924680"/>
                                        </p:tgtEl>
                                        <p:attrNameLst>
                                          <p:attrName>ppt_y</p:attrName>
                                        </p:attrNameLst>
                                      </p:cBhvr>
                                      <p:tavLst>
                                        <p:tav tm="0">
                                          <p:val>
                                            <p:strVal val="#ppt_y+#ppt_h/2"/>
                                          </p:val>
                                        </p:tav>
                                        <p:tav tm="100000">
                                          <p:val>
                                            <p:strVal val="#ppt_y"/>
                                          </p:val>
                                        </p:tav>
                                      </p:tavLst>
                                    </p:anim>
                                    <p:anim calcmode="lin" valueType="num">
                                      <p:cBhvr>
                                        <p:cTn id="46" dur="500" fill="hold"/>
                                        <p:tgtEl>
                                          <p:spTgt spid="924680"/>
                                        </p:tgtEl>
                                        <p:attrNameLst>
                                          <p:attrName>ppt_w</p:attrName>
                                        </p:attrNameLst>
                                      </p:cBhvr>
                                      <p:tavLst>
                                        <p:tav tm="0">
                                          <p:val>
                                            <p:strVal val="#ppt_w"/>
                                          </p:val>
                                        </p:tav>
                                        <p:tav tm="100000">
                                          <p:val>
                                            <p:strVal val="#ppt_w"/>
                                          </p:val>
                                        </p:tav>
                                      </p:tavLst>
                                    </p:anim>
                                    <p:anim calcmode="lin" valueType="num">
                                      <p:cBhvr>
                                        <p:cTn id="47" dur="500" fill="hold"/>
                                        <p:tgtEl>
                                          <p:spTgt spid="92468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924680"/>
                                        </p:tgtEl>
                                        <p:attrNameLst>
                                          <p:attrName>ppt_c</p:attrName>
                                        </p:attrNameLst>
                                      </p:cBhvr>
                                      <p:to>
                                        <a:srgbClr val="0000C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80" grpId="0" autoUpdateAnimBg="0"/>
      <p:bldP spid="924681" grpId="0" autoUpdateAnimBg="0"/>
      <p:bldP spid="924682" grpId="0" autoUpdateAnimBg="0"/>
      <p:bldP spid="9246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pPr algn="l"/>
            <a:r>
              <a:rPr lang="de-DE" altLang="de-DE" dirty="0">
                <a:latin typeface="Arial" panose="020B0604020202020204" pitchFamily="34" charset="0"/>
                <a:ea typeface="MS PGothic"/>
                <a:cs typeface="Arial"/>
              </a:rPr>
              <a:t>HSWT    Prof. Dr. U. Groß           					                 </a:t>
            </a:r>
          </a:p>
        </p:txBody>
      </p:sp>
      <p:sp>
        <p:nvSpPr>
          <p:cNvPr id="15362" name="Rectangle 2"/>
          <p:cNvSpPr>
            <a:spLocks noGrp="1" noChangeArrowheads="1"/>
          </p:cNvSpPr>
          <p:nvPr>
            <p:ph type="title"/>
          </p:nvPr>
        </p:nvSpPr>
        <p:spPr/>
        <p:txBody>
          <a:bodyPr/>
          <a:lstStyle/>
          <a:p>
            <a:r>
              <a:rPr lang="de-DE" altLang="de-DE"/>
              <a:t>Luftverbrauch/ Schadstoffe/ Umweltbelastung</a:t>
            </a:r>
          </a:p>
        </p:txBody>
      </p:sp>
      <p:sp>
        <p:nvSpPr>
          <p:cNvPr id="15363" name="Rectangle 3"/>
          <p:cNvSpPr>
            <a:spLocks noGrp="1" noChangeArrowheads="1"/>
          </p:cNvSpPr>
          <p:nvPr>
            <p:ph type="body" idx="1"/>
          </p:nvPr>
        </p:nvSpPr>
        <p:spPr/>
        <p:txBody>
          <a:bodyPr/>
          <a:lstStyle/>
          <a:p>
            <a:pPr>
              <a:lnSpc>
                <a:spcPct val="80000"/>
              </a:lnSpc>
              <a:buFont typeface="Arial Unicode MS" panose="020B0604020202020204" pitchFamily="34" charset="-128"/>
              <a:buNone/>
            </a:pPr>
            <a:r>
              <a:rPr lang="de-DE" altLang="de-DE" sz="2000" dirty="0">
                <a:solidFill>
                  <a:schemeClr val="hlink"/>
                </a:solidFill>
              </a:rPr>
              <a:t>Wie viel Luft benötigt ein Dieselmotor?</a:t>
            </a:r>
          </a:p>
          <a:p>
            <a:pPr>
              <a:lnSpc>
                <a:spcPct val="80000"/>
              </a:lnSpc>
              <a:buFont typeface="Arial Unicode MS" panose="020B0604020202020204" pitchFamily="34" charset="-128"/>
              <a:buNone/>
            </a:pPr>
            <a:r>
              <a:rPr lang="de-DE" altLang="de-DE" sz="1800" dirty="0"/>
              <a:t>Annahme:</a:t>
            </a:r>
          </a:p>
          <a:p>
            <a:pPr>
              <a:lnSpc>
                <a:spcPct val="80000"/>
              </a:lnSpc>
            </a:pPr>
            <a:r>
              <a:rPr lang="de-DE" altLang="de-DE" sz="1800" dirty="0"/>
              <a:t>2000 U/min</a:t>
            </a:r>
          </a:p>
          <a:p>
            <a:pPr>
              <a:lnSpc>
                <a:spcPct val="80000"/>
              </a:lnSpc>
            </a:pPr>
            <a:r>
              <a:rPr lang="de-DE" altLang="de-DE" sz="1800" dirty="0"/>
              <a:t>4 l Hubraum 	bei 4 Zylinder = 1 l/ Zylinder</a:t>
            </a:r>
          </a:p>
          <a:p>
            <a:pPr>
              <a:lnSpc>
                <a:spcPct val="80000"/>
              </a:lnSpc>
            </a:pPr>
            <a:r>
              <a:rPr lang="de-DE" altLang="de-DE" sz="1800" dirty="0"/>
              <a:t>2 Kurbelumdrehungen = ein volles </a:t>
            </a:r>
            <a:r>
              <a:rPr lang="de-DE" altLang="de-DE" sz="1800" dirty="0" err="1"/>
              <a:t>Arbeitspiel</a:t>
            </a:r>
            <a:r>
              <a:rPr lang="de-DE" altLang="de-DE" sz="1800" dirty="0"/>
              <a:t> = 1 x Ansaugen</a:t>
            </a:r>
            <a:endParaRPr lang="de-DE" altLang="de-DE" sz="2000" dirty="0"/>
          </a:p>
          <a:p>
            <a:pPr>
              <a:lnSpc>
                <a:spcPct val="80000"/>
              </a:lnSpc>
              <a:buFont typeface="Arial Unicode MS" panose="020B0604020202020204" pitchFamily="34" charset="-128"/>
              <a:buNone/>
            </a:pPr>
            <a:endParaRPr lang="de-DE" altLang="de-DE" sz="2000" dirty="0"/>
          </a:p>
          <a:p>
            <a:pPr>
              <a:lnSpc>
                <a:spcPct val="80000"/>
              </a:lnSpc>
              <a:buFont typeface="Arial Unicode MS" panose="020B0604020202020204" pitchFamily="34" charset="-128"/>
              <a:buNone/>
            </a:pPr>
            <a:r>
              <a:rPr lang="de-DE" altLang="de-DE" sz="2000" dirty="0"/>
              <a:t>Berechnung:</a:t>
            </a:r>
          </a:p>
          <a:p>
            <a:pPr algn="ctr">
              <a:lnSpc>
                <a:spcPct val="80000"/>
              </a:lnSpc>
              <a:buFont typeface="Arial Unicode MS" panose="020B0604020202020204" pitchFamily="34" charset="-128"/>
              <a:buNone/>
            </a:pPr>
            <a:r>
              <a:rPr lang="de-DE" altLang="de-DE" sz="2000" dirty="0"/>
              <a:t>2000 U/min/ 2 Kurbelumdrehungen pro Spiel x 4 Zylinder </a:t>
            </a:r>
          </a:p>
          <a:p>
            <a:pPr algn="ctr">
              <a:lnSpc>
                <a:spcPct val="80000"/>
              </a:lnSpc>
              <a:buFont typeface="Arial Unicode MS" panose="020B0604020202020204" pitchFamily="34" charset="-128"/>
              <a:buNone/>
            </a:pPr>
            <a:r>
              <a:rPr lang="de-DE" altLang="de-DE" sz="2000" dirty="0"/>
              <a:t>= </a:t>
            </a:r>
            <a:r>
              <a:rPr lang="de-DE" altLang="de-DE" sz="2000" dirty="0">
                <a:solidFill>
                  <a:srgbClr val="FF0000"/>
                </a:solidFill>
              </a:rPr>
              <a:t>4000 l/min</a:t>
            </a:r>
          </a:p>
          <a:p>
            <a:pPr>
              <a:lnSpc>
                <a:spcPct val="80000"/>
              </a:lnSpc>
              <a:buFont typeface="Arial Unicode MS" panose="020B0604020202020204" pitchFamily="34" charset="-128"/>
              <a:buNone/>
            </a:pPr>
            <a:r>
              <a:rPr lang="de-DE" altLang="de-DE" sz="2000" dirty="0"/>
              <a:t>			x Faktor 1,5 bis 2 durch Turbolader = </a:t>
            </a:r>
            <a:r>
              <a:rPr lang="de-DE" altLang="de-DE" sz="2000" dirty="0">
                <a:solidFill>
                  <a:srgbClr val="FF0000"/>
                </a:solidFill>
              </a:rPr>
              <a:t>6000 – 8000 l/min</a:t>
            </a:r>
          </a:p>
          <a:p>
            <a:pPr>
              <a:lnSpc>
                <a:spcPct val="80000"/>
              </a:lnSpc>
              <a:buFont typeface="Arial Unicode MS" panose="020B0604020202020204" pitchFamily="34" charset="-128"/>
              <a:buNone/>
            </a:pPr>
            <a:endParaRPr lang="de-DE" altLang="de-DE" sz="2000" dirty="0"/>
          </a:p>
          <a:p>
            <a:pPr>
              <a:lnSpc>
                <a:spcPct val="80000"/>
              </a:lnSpc>
              <a:buFont typeface="Arial Unicode MS" panose="020B0604020202020204" pitchFamily="34" charset="-128"/>
              <a:buNone/>
            </a:pPr>
            <a:r>
              <a:rPr lang="de-DE" altLang="de-DE" sz="1600" dirty="0"/>
              <a:t>Luftzusammensetzung</a:t>
            </a:r>
          </a:p>
          <a:p>
            <a:pPr>
              <a:lnSpc>
                <a:spcPct val="80000"/>
              </a:lnSpc>
            </a:pPr>
            <a:r>
              <a:rPr lang="de-DE" altLang="de-DE" sz="1400" dirty="0"/>
              <a:t>78% Stickstoff</a:t>
            </a:r>
          </a:p>
          <a:p>
            <a:pPr>
              <a:lnSpc>
                <a:spcPct val="80000"/>
              </a:lnSpc>
            </a:pPr>
            <a:r>
              <a:rPr lang="de-DE" altLang="de-DE" sz="1400" dirty="0"/>
              <a:t>21% Sauerstoff</a:t>
            </a:r>
          </a:p>
          <a:p>
            <a:pPr>
              <a:lnSpc>
                <a:spcPct val="80000"/>
              </a:lnSpc>
            </a:pPr>
            <a:r>
              <a:rPr lang="de-DE" altLang="de-DE" sz="1400" dirty="0"/>
              <a:t>1% Spurengase</a:t>
            </a:r>
          </a:p>
          <a:p>
            <a:pPr>
              <a:lnSpc>
                <a:spcPct val="80000"/>
              </a:lnSpc>
            </a:pPr>
            <a:endParaRPr lang="de-DE" altLang="de-DE" sz="2000" dirty="0"/>
          </a:p>
          <a:p>
            <a:pPr>
              <a:lnSpc>
                <a:spcPct val="80000"/>
              </a:lnSpc>
            </a:pPr>
            <a:endParaRPr lang="de-DE" altLang="de-DE" sz="2000" dirty="0"/>
          </a:p>
        </p:txBody>
      </p:sp>
    </p:spTree>
    <p:extLst>
      <p:ext uri="{BB962C8B-B14F-4D97-AF65-F5344CB8AC3E}">
        <p14:creationId xmlns:p14="http://schemas.microsoft.com/office/powerpoint/2010/main" val="2253452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7" dur="500"/>
                                        <p:tgtEl>
                                          <p:spTgt spid="15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27" dur="500"/>
                                        <p:tgtEl>
                                          <p:spTgt spid="1536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2" dur="500"/>
                                        <p:tgtEl>
                                          <p:spTgt spid="1536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7" dur="500"/>
                                        <p:tgtEl>
                                          <p:spTgt spid="1536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Effect transition="in" filter="blinds(horizontal)">
                                      <p:cBhvr>
                                        <p:cTn id="42" dur="500"/>
                                        <p:tgtEl>
                                          <p:spTgt spid="1536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363">
                                            <p:txEl>
                                              <p:pRg st="11" end="11"/>
                                            </p:txEl>
                                          </p:spTgt>
                                        </p:tgtEl>
                                        <p:attrNameLst>
                                          <p:attrName>style.visibility</p:attrName>
                                        </p:attrNameLst>
                                      </p:cBhvr>
                                      <p:to>
                                        <p:strVal val="visible"/>
                                      </p:to>
                                    </p:set>
                                    <p:animEffect transition="in" filter="blinds(horizontal)">
                                      <p:cBhvr>
                                        <p:cTn id="47" dur="500"/>
                                        <p:tgtEl>
                                          <p:spTgt spid="15363">
                                            <p:txEl>
                                              <p:pRg st="11" end="1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5363">
                                            <p:txEl>
                                              <p:pRg st="12" end="12"/>
                                            </p:txEl>
                                          </p:spTgt>
                                        </p:tgtEl>
                                        <p:attrNameLst>
                                          <p:attrName>style.visibility</p:attrName>
                                        </p:attrNameLst>
                                      </p:cBhvr>
                                      <p:to>
                                        <p:strVal val="visible"/>
                                      </p:to>
                                    </p:set>
                                    <p:animEffect transition="in" filter="blinds(horizontal)">
                                      <p:cBhvr>
                                        <p:cTn id="50" dur="500"/>
                                        <p:tgtEl>
                                          <p:spTgt spid="15363">
                                            <p:txEl>
                                              <p:pRg st="12" end="12"/>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5363">
                                            <p:txEl>
                                              <p:pRg st="13" end="13"/>
                                            </p:txEl>
                                          </p:spTgt>
                                        </p:tgtEl>
                                        <p:attrNameLst>
                                          <p:attrName>style.visibility</p:attrName>
                                        </p:attrNameLst>
                                      </p:cBhvr>
                                      <p:to>
                                        <p:strVal val="visible"/>
                                      </p:to>
                                    </p:set>
                                    <p:animEffect transition="in" filter="blinds(horizontal)">
                                      <p:cBhvr>
                                        <p:cTn id="53" dur="500"/>
                                        <p:tgtEl>
                                          <p:spTgt spid="15363">
                                            <p:txEl>
                                              <p:pRg st="13" end="1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15363">
                                            <p:txEl>
                                              <p:pRg st="14" end="14"/>
                                            </p:txEl>
                                          </p:spTgt>
                                        </p:tgtEl>
                                        <p:attrNameLst>
                                          <p:attrName>style.visibility</p:attrName>
                                        </p:attrNameLst>
                                      </p:cBhvr>
                                      <p:to>
                                        <p:strVal val="visible"/>
                                      </p:to>
                                    </p:set>
                                    <p:animEffect transition="in" filter="blinds(horizontal)">
                                      <p:cBhvr>
                                        <p:cTn id="56" dur="500"/>
                                        <p:tgtEl>
                                          <p:spTgt spid="153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475" y="332656"/>
            <a:ext cx="8718550" cy="609600"/>
          </a:xfrm>
        </p:spPr>
        <p:txBody>
          <a:bodyPr/>
          <a:lstStyle/>
          <a:p>
            <a:r>
              <a:rPr lang="de-DE" dirty="0"/>
              <a:t>Grundlagen Motoren</a:t>
            </a:r>
            <a:br>
              <a:rPr lang="de-DE" dirty="0"/>
            </a:br>
            <a:r>
              <a:rPr lang="de-DE" dirty="0"/>
              <a:t>Gliederung</a:t>
            </a:r>
          </a:p>
        </p:txBody>
      </p:sp>
      <p:sp>
        <p:nvSpPr>
          <p:cNvPr id="5" name="Inhaltsplatzhalter 4"/>
          <p:cNvSpPr>
            <a:spLocks noGrp="1"/>
          </p:cNvSpPr>
          <p:nvPr>
            <p:ph idx="1"/>
          </p:nvPr>
        </p:nvSpPr>
        <p:spPr>
          <a:xfrm>
            <a:off x="488504" y="1368255"/>
            <a:ext cx="8915400" cy="5472112"/>
          </a:xfrm>
        </p:spPr>
        <p:txBody>
          <a:bodyPr/>
          <a:lstStyle/>
          <a:p>
            <a:r>
              <a:rPr lang="de-DE" sz="2000" dirty="0"/>
              <a:t>Grundaufbau und Arbeitsweise von Motoren</a:t>
            </a:r>
          </a:p>
          <a:p>
            <a:pPr lvl="1"/>
            <a:r>
              <a:rPr lang="de-DE" sz="2000" dirty="0"/>
              <a:t>Hubkolbenmotoren</a:t>
            </a:r>
          </a:p>
          <a:p>
            <a:pPr lvl="1"/>
            <a:r>
              <a:rPr lang="de-DE" sz="2000" dirty="0"/>
              <a:t>Motorenbauarten</a:t>
            </a:r>
          </a:p>
          <a:p>
            <a:pPr lvl="1"/>
            <a:r>
              <a:rPr lang="de-DE" sz="2000" dirty="0"/>
              <a:t>Grundfunktion, 4-Takt und (2-Takt)</a:t>
            </a:r>
          </a:p>
          <a:p>
            <a:pPr marL="0" indent="0">
              <a:buNone/>
            </a:pPr>
            <a:r>
              <a:rPr lang="de-DE" sz="2000" dirty="0"/>
              <a:t>Motoroptimierung</a:t>
            </a:r>
          </a:p>
          <a:p>
            <a:r>
              <a:rPr lang="de-DE" sz="2000" dirty="0"/>
              <a:t>Einspritzanlagen</a:t>
            </a:r>
          </a:p>
          <a:p>
            <a:pPr lvl="1"/>
            <a:r>
              <a:rPr lang="de-DE" sz="2000" dirty="0"/>
              <a:t>Düsen</a:t>
            </a:r>
          </a:p>
          <a:p>
            <a:pPr lvl="1"/>
            <a:r>
              <a:rPr lang="de-DE" sz="2000" dirty="0"/>
              <a:t>Innermotorische Optimierung</a:t>
            </a:r>
          </a:p>
          <a:p>
            <a:pPr lvl="1"/>
            <a:r>
              <a:rPr lang="de-DE" sz="2000" dirty="0"/>
              <a:t>Turbolader</a:t>
            </a:r>
          </a:p>
          <a:p>
            <a:r>
              <a:rPr lang="de-DE" sz="2000" dirty="0"/>
              <a:t>Abgaskontrolle</a:t>
            </a:r>
          </a:p>
          <a:p>
            <a:pPr lvl="1"/>
            <a:r>
              <a:rPr lang="de-DE" sz="2000" dirty="0"/>
              <a:t>Rahmenbedingungen</a:t>
            </a:r>
          </a:p>
          <a:p>
            <a:pPr lvl="1"/>
            <a:r>
              <a:rPr lang="de-DE" sz="2000" dirty="0"/>
              <a:t>Motoranpassung und Aggregate zur Abgasnachbehandlung</a:t>
            </a:r>
          </a:p>
          <a:p>
            <a:r>
              <a:rPr lang="de-DE" sz="2000" dirty="0" err="1"/>
              <a:t>Luffilter</a:t>
            </a:r>
            <a:r>
              <a:rPr lang="de-DE" sz="2000" dirty="0"/>
              <a:t> </a:t>
            </a:r>
          </a:p>
          <a:p>
            <a:r>
              <a:rPr lang="de-DE" sz="2000" dirty="0"/>
              <a:t>Kühlung</a:t>
            </a:r>
          </a:p>
          <a:p>
            <a:pPr lvl="1"/>
            <a:endParaRPr lang="de-DE" sz="2000" dirty="0"/>
          </a:p>
          <a:p>
            <a:endParaRPr lang="de-DE" sz="2000" dirty="0"/>
          </a:p>
          <a:p>
            <a:pPr marL="0" indent="0">
              <a:buNone/>
            </a:pPr>
            <a:endParaRPr lang="de-DE" sz="2000" dirty="0"/>
          </a:p>
          <a:p>
            <a:endParaRPr lang="de-DE" sz="2000" dirty="0"/>
          </a:p>
          <a:p>
            <a:endParaRPr lang="de-DE" sz="2000" dirty="0"/>
          </a:p>
          <a:p>
            <a:pPr lvl="1"/>
            <a:endParaRPr lang="de-DE" sz="2000" dirty="0"/>
          </a:p>
        </p:txBody>
      </p:sp>
      <p:sp>
        <p:nvSpPr>
          <p:cNvPr id="3" name="Foliennummernplatzhalter 2"/>
          <p:cNvSpPr>
            <a:spLocks noGrp="1"/>
          </p:cNvSpPr>
          <p:nvPr>
            <p:ph type="sldNum" sz="quarter" idx="10"/>
          </p:nvPr>
        </p:nvSpPr>
        <p:spPr/>
        <p:txBody>
          <a:bodyPr/>
          <a:lstStyle/>
          <a:p>
            <a:pPr>
              <a:defRPr/>
            </a:pPr>
            <a:r>
              <a:rPr lang="de-DE" altLang="de-DE"/>
              <a:t> Folie </a:t>
            </a:r>
            <a:fld id="{A5CC95E4-3327-4E6D-82A6-F720D74A793D}" type="slidenum">
              <a:rPr lang="de-DE" altLang="de-DE" smtClean="0"/>
              <a:pPr>
                <a:defRPr/>
              </a:pPr>
              <a:t>2</a:t>
            </a:fld>
            <a:endParaRPr lang="de-DE" altLang="de-DE"/>
          </a:p>
        </p:txBody>
      </p:sp>
      <p:sp>
        <p:nvSpPr>
          <p:cNvPr id="4" name="Fußzeilenplatzhalter 3"/>
          <p:cNvSpPr>
            <a:spLocks noGrp="1"/>
          </p:cNvSpPr>
          <p:nvPr>
            <p:ph type="ftr" sz="quarter" idx="11"/>
          </p:nvPr>
        </p:nvSpPr>
        <p:spPr/>
        <p:txBody>
          <a:bodyPr/>
          <a:lstStyle/>
          <a:p>
            <a:pPr>
              <a:defRPr/>
            </a:pPr>
            <a:r>
              <a:rPr lang="de-DE"/>
              <a:t>HSWT    Prof. Dr. U. Groß                  </a:t>
            </a:r>
          </a:p>
        </p:txBody>
      </p:sp>
    </p:spTree>
    <p:extLst>
      <p:ext uri="{BB962C8B-B14F-4D97-AF65-F5344CB8AC3E}">
        <p14:creationId xmlns:p14="http://schemas.microsoft.com/office/powerpoint/2010/main" val="354178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oliennummernplatzhalter 2"/>
          <p:cNvSpPr>
            <a:spLocks noGrp="1"/>
          </p:cNvSpPr>
          <p:nvPr>
            <p:ph type="sldNum" sz="quarter" idx="10"/>
          </p:nvPr>
        </p:nvSpPr>
        <p:spPr/>
        <p:txBody>
          <a:bodyPr/>
          <a:lstStyle/>
          <a:p>
            <a:r>
              <a:rPr lang="de-DE" altLang="de-DE"/>
              <a:t> Folie </a:t>
            </a:r>
            <a:fld id="{D5864E1B-03D4-462E-8354-1D98FCC27726}" type="slidenum">
              <a:rPr lang="de-DE" altLang="de-DE"/>
              <a:pPr/>
              <a:t>20</a:t>
            </a:fld>
            <a:endParaRPr lang="de-DE" altLang="de-DE"/>
          </a:p>
        </p:txBody>
      </p:sp>
      <p:sp>
        <p:nvSpPr>
          <p:cNvPr id="21" name="Fußzeilenplatzhalter 3"/>
          <p:cNvSpPr>
            <a:spLocks noGrp="1"/>
          </p:cNvSpPr>
          <p:nvPr>
            <p:ph type="ftr" sz="quarter" idx="11"/>
          </p:nvPr>
        </p:nvSpPr>
        <p:spPr/>
        <p:txBody>
          <a:bodyPr/>
          <a:lstStyle/>
          <a:p>
            <a:r>
              <a:rPr lang="de-DE" altLang="de-DE" dirty="0"/>
              <a:t>HSWT    Prof. Dr. U. Groß                                </a:t>
            </a:r>
          </a:p>
        </p:txBody>
      </p:sp>
      <p:pic>
        <p:nvPicPr>
          <p:cNvPr id="855043" name="Picture 3" descr="GEMISCH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551" y="3124200"/>
            <a:ext cx="16875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55044" name="Picture 4" descr="GEMISCH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24200"/>
            <a:ext cx="167798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55045" name="Picture 5" descr="GEMISCH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850" y="3124200"/>
            <a:ext cx="168433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55046" name="Picture 6" descr="GEMISCH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3088" y="3124200"/>
            <a:ext cx="1687512" cy="2133600"/>
          </a:xfrm>
          <a:prstGeom prst="rect">
            <a:avLst/>
          </a:prstGeom>
          <a:noFill/>
          <a:extLst>
            <a:ext uri="{909E8E84-426E-40DD-AFC4-6F175D3DCCD1}">
              <a14:hiddenFill xmlns:a14="http://schemas.microsoft.com/office/drawing/2010/main">
                <a:solidFill>
                  <a:srgbClr val="FFFFFF"/>
                </a:solidFill>
              </a14:hiddenFill>
            </a:ext>
          </a:extLst>
        </p:spPr>
      </p:pic>
      <p:sp>
        <p:nvSpPr>
          <p:cNvPr id="855047" name="Text Box 7"/>
          <p:cNvSpPr txBox="1">
            <a:spLocks noChangeArrowheads="1"/>
          </p:cNvSpPr>
          <p:nvPr/>
        </p:nvSpPr>
        <p:spPr bwMode="auto">
          <a:xfrm>
            <a:off x="2843214" y="1339850"/>
            <a:ext cx="4219575" cy="336550"/>
          </a:xfrm>
          <a:prstGeom prst="rect">
            <a:avLst/>
          </a:prstGeom>
          <a:solidFill>
            <a:srgbClr val="CCFFFF"/>
          </a:solidFill>
          <a:ln>
            <a:noFill/>
          </a:ln>
          <a:effectLst/>
          <a:scene3d>
            <a:camera prst="legacyObliqueTopRight"/>
            <a:lightRig rig="legacyFlat3" dir="b"/>
          </a:scene3d>
          <a:sp3d extrusionH="430200" prstMaterial="legacyMatte">
            <a:bevelT w="13500" h="13500" prst="angle"/>
            <a:bevelB w="13500" h="13500" prst="angle"/>
            <a:extrusionClr>
              <a:srgbClr val="CCFF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eaLnBrk="0" hangingPunct="0">
              <a:spcBef>
                <a:spcPct val="50000"/>
              </a:spcBef>
            </a:pPr>
            <a:r>
              <a:rPr lang="de-DE" altLang="de-DE" sz="1600" b="1">
                <a:solidFill>
                  <a:srgbClr val="000000"/>
                </a:solidFill>
              </a:rPr>
              <a:t>Gemischbildungsverfahren</a:t>
            </a:r>
          </a:p>
        </p:txBody>
      </p:sp>
      <p:sp>
        <p:nvSpPr>
          <p:cNvPr id="855048" name="Text Box 8"/>
          <p:cNvSpPr txBox="1">
            <a:spLocks noChangeArrowheads="1"/>
          </p:cNvSpPr>
          <p:nvPr/>
        </p:nvSpPr>
        <p:spPr bwMode="auto">
          <a:xfrm>
            <a:off x="1717675" y="2101850"/>
            <a:ext cx="2882900" cy="336550"/>
          </a:xfrm>
          <a:prstGeom prst="rect">
            <a:avLst/>
          </a:prstGeom>
          <a:solidFill>
            <a:srgbClr val="FFFFCC"/>
          </a:solidFill>
          <a:ln>
            <a:noFill/>
          </a:ln>
          <a:effectLst/>
          <a:scene3d>
            <a:camera prst="legacyObliqueTopRight"/>
            <a:lightRig rig="legacyFlat3" dir="b"/>
          </a:scene3d>
          <a:sp3d extrusionH="430200" prstMaterial="legacyMatte">
            <a:bevelT w="13500" h="13500" prst="angle"/>
            <a:bevelB w="13500" h="13500" prst="angle"/>
            <a:extrusionClr>
              <a:srgbClr val="FFFFCC"/>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eaLnBrk="0" hangingPunct="0">
              <a:spcBef>
                <a:spcPct val="50000"/>
              </a:spcBef>
            </a:pPr>
            <a:r>
              <a:rPr lang="de-DE" altLang="de-DE" sz="1600">
                <a:solidFill>
                  <a:srgbClr val="000000"/>
                </a:solidFill>
              </a:rPr>
              <a:t>Direkte Einspritzung</a:t>
            </a:r>
            <a:endParaRPr lang="de-DE" altLang="de-DE" sz="1600" b="1">
              <a:solidFill>
                <a:srgbClr val="000000"/>
              </a:solidFill>
            </a:endParaRPr>
          </a:p>
        </p:txBody>
      </p:sp>
      <p:sp>
        <p:nvSpPr>
          <p:cNvPr id="855049" name="Text Box 9"/>
          <p:cNvSpPr txBox="1">
            <a:spLocks noChangeArrowheads="1"/>
          </p:cNvSpPr>
          <p:nvPr/>
        </p:nvSpPr>
        <p:spPr bwMode="auto">
          <a:xfrm>
            <a:off x="5305425" y="2101850"/>
            <a:ext cx="2882900" cy="336550"/>
          </a:xfrm>
          <a:prstGeom prst="rect">
            <a:avLst/>
          </a:prstGeom>
          <a:solidFill>
            <a:srgbClr val="FFFFCC"/>
          </a:solidFill>
          <a:ln>
            <a:noFill/>
          </a:ln>
          <a:effectLst/>
          <a:scene3d>
            <a:camera prst="legacyObliqueTopRight"/>
            <a:lightRig rig="legacyFlat3" dir="b"/>
          </a:scene3d>
          <a:sp3d extrusionH="430200" prstMaterial="legacyMatte">
            <a:bevelT w="13500" h="13500" prst="angle"/>
            <a:bevelB w="13500" h="13500" prst="angle"/>
            <a:extrusionClr>
              <a:srgbClr val="FFFFCC"/>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eaLnBrk="0" hangingPunct="0">
              <a:spcBef>
                <a:spcPct val="50000"/>
              </a:spcBef>
            </a:pPr>
            <a:r>
              <a:rPr lang="de-DE" altLang="de-DE" sz="1600">
                <a:solidFill>
                  <a:srgbClr val="000000"/>
                </a:solidFill>
              </a:rPr>
              <a:t>Indirekte Einspritzung</a:t>
            </a:r>
            <a:endParaRPr lang="de-DE" altLang="de-DE" sz="1600" b="1">
              <a:solidFill>
                <a:srgbClr val="000000"/>
              </a:solidFill>
            </a:endParaRPr>
          </a:p>
        </p:txBody>
      </p:sp>
      <p:sp>
        <p:nvSpPr>
          <p:cNvPr id="855050" name="Line 10"/>
          <p:cNvSpPr>
            <a:spLocks noChangeShapeType="1"/>
          </p:cNvSpPr>
          <p:nvPr/>
        </p:nvSpPr>
        <p:spPr bwMode="auto">
          <a:xfrm>
            <a:off x="3265488" y="1676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51" name="Line 11"/>
          <p:cNvSpPr>
            <a:spLocks noChangeShapeType="1"/>
          </p:cNvSpPr>
          <p:nvPr/>
        </p:nvSpPr>
        <p:spPr bwMode="auto">
          <a:xfrm>
            <a:off x="6711950" y="1676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52" name="Text Box 12"/>
          <p:cNvSpPr txBox="1">
            <a:spLocks noChangeArrowheads="1"/>
          </p:cNvSpPr>
          <p:nvPr/>
        </p:nvSpPr>
        <p:spPr bwMode="auto">
          <a:xfrm>
            <a:off x="1208089" y="2781300"/>
            <a:ext cx="1855787"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de-DE" altLang="de-DE" sz="1200">
                <a:solidFill>
                  <a:srgbClr val="000000"/>
                </a:solidFill>
              </a:rPr>
              <a:t>Direkteinspritzverfahren</a:t>
            </a:r>
            <a:endParaRPr lang="de-DE" altLang="de-DE" sz="1600" b="1">
              <a:solidFill>
                <a:srgbClr val="000000"/>
              </a:solidFill>
            </a:endParaRPr>
          </a:p>
        </p:txBody>
      </p:sp>
      <p:sp>
        <p:nvSpPr>
          <p:cNvPr id="855053" name="Text Box 13"/>
          <p:cNvSpPr txBox="1">
            <a:spLocks noChangeArrowheads="1"/>
          </p:cNvSpPr>
          <p:nvPr/>
        </p:nvSpPr>
        <p:spPr bwMode="auto">
          <a:xfrm>
            <a:off x="3081338" y="2781300"/>
            <a:ext cx="1687512"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de-DE" altLang="de-DE" sz="1200">
                <a:solidFill>
                  <a:srgbClr val="000000"/>
                </a:solidFill>
              </a:rPr>
              <a:t>Mittenkugelverfahren</a:t>
            </a:r>
            <a:endParaRPr lang="de-DE" altLang="de-DE" sz="1600" b="1">
              <a:solidFill>
                <a:srgbClr val="000000"/>
              </a:solidFill>
            </a:endParaRPr>
          </a:p>
        </p:txBody>
      </p:sp>
      <p:sp>
        <p:nvSpPr>
          <p:cNvPr id="855054" name="Text Box 14"/>
          <p:cNvSpPr txBox="1">
            <a:spLocks noChangeArrowheads="1"/>
          </p:cNvSpPr>
          <p:nvPr/>
        </p:nvSpPr>
        <p:spPr bwMode="auto">
          <a:xfrm>
            <a:off x="5024438" y="2781300"/>
            <a:ext cx="1689100"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de-DE" altLang="de-DE" sz="1200">
                <a:solidFill>
                  <a:srgbClr val="000000"/>
                </a:solidFill>
              </a:rPr>
              <a:t>Vorkammerverfahren</a:t>
            </a:r>
            <a:endParaRPr lang="de-DE" altLang="de-DE" sz="1600" b="1">
              <a:solidFill>
                <a:srgbClr val="000000"/>
              </a:solidFill>
            </a:endParaRPr>
          </a:p>
        </p:txBody>
      </p:sp>
      <p:sp>
        <p:nvSpPr>
          <p:cNvPr id="855055" name="Text Box 15"/>
          <p:cNvSpPr txBox="1">
            <a:spLocks noChangeArrowheads="1"/>
          </p:cNvSpPr>
          <p:nvPr/>
        </p:nvSpPr>
        <p:spPr bwMode="auto">
          <a:xfrm>
            <a:off x="6897688" y="2781300"/>
            <a:ext cx="1846262"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de-DE" altLang="de-DE" sz="1200">
                <a:solidFill>
                  <a:srgbClr val="000000"/>
                </a:solidFill>
              </a:rPr>
              <a:t>Wirbelkammerverfahren</a:t>
            </a:r>
            <a:endParaRPr lang="de-DE" altLang="de-DE" sz="1600" b="1">
              <a:solidFill>
                <a:srgbClr val="000000"/>
              </a:solidFill>
            </a:endParaRPr>
          </a:p>
        </p:txBody>
      </p:sp>
      <p:sp>
        <p:nvSpPr>
          <p:cNvPr id="855056" name="Line 16"/>
          <p:cNvSpPr>
            <a:spLocks noChangeShapeType="1"/>
          </p:cNvSpPr>
          <p:nvPr/>
        </p:nvSpPr>
        <p:spPr bwMode="auto">
          <a:xfrm>
            <a:off x="2209800" y="2438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57" name="Line 17"/>
          <p:cNvSpPr>
            <a:spLocks noChangeShapeType="1"/>
          </p:cNvSpPr>
          <p:nvPr/>
        </p:nvSpPr>
        <p:spPr bwMode="auto">
          <a:xfrm>
            <a:off x="4108450" y="2438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58" name="Line 18"/>
          <p:cNvSpPr>
            <a:spLocks noChangeShapeType="1"/>
          </p:cNvSpPr>
          <p:nvPr/>
        </p:nvSpPr>
        <p:spPr bwMode="auto">
          <a:xfrm>
            <a:off x="5867400" y="2438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59" name="Line 19"/>
          <p:cNvSpPr>
            <a:spLocks noChangeShapeType="1"/>
          </p:cNvSpPr>
          <p:nvPr/>
        </p:nvSpPr>
        <p:spPr bwMode="auto">
          <a:xfrm>
            <a:off x="7766050" y="2438400"/>
            <a:ext cx="0" cy="381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5060" name="Rectangle 20"/>
          <p:cNvSpPr>
            <a:spLocks noGrp="1" noChangeArrowheads="1"/>
          </p:cNvSpPr>
          <p:nvPr>
            <p:ph type="title"/>
          </p:nvPr>
        </p:nvSpPr>
        <p:spPr/>
        <p:txBody>
          <a:bodyPr/>
          <a:lstStyle/>
          <a:p>
            <a:r>
              <a:rPr lang="de-DE" altLang="de-DE" sz="2400"/>
              <a:t>Verbrennungs- und Gemischbildungsverfahren</a:t>
            </a:r>
          </a:p>
        </p:txBody>
      </p:sp>
      <p:sp>
        <p:nvSpPr>
          <p:cNvPr id="5" name="Textfeld 4"/>
          <p:cNvSpPr txBox="1"/>
          <p:nvPr/>
        </p:nvSpPr>
        <p:spPr>
          <a:xfrm>
            <a:off x="7820819" y="1290539"/>
            <a:ext cx="1281336" cy="523220"/>
          </a:xfrm>
          <a:prstGeom prst="rect">
            <a:avLst/>
          </a:prstGeom>
          <a:solidFill>
            <a:srgbClr val="92D050"/>
          </a:solidFill>
        </p:spPr>
        <p:txBody>
          <a:bodyPr wrap="square" rtlCol="0">
            <a:spAutoFit/>
          </a:bodyPr>
          <a:lstStyle/>
          <a:p>
            <a:r>
              <a:rPr lang="de-DE" sz="1400" dirty="0">
                <a:latin typeface="+mj-lt"/>
              </a:rPr>
              <a:t>Hinweis Fachartikel</a:t>
            </a:r>
          </a:p>
        </p:txBody>
      </p:sp>
    </p:spTree>
    <p:extLst>
      <p:ext uri="{BB962C8B-B14F-4D97-AF65-F5344CB8AC3E}">
        <p14:creationId xmlns:p14="http://schemas.microsoft.com/office/powerpoint/2010/main" val="12106842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55047"/>
                                        </p:tgtEl>
                                        <p:attrNameLst>
                                          <p:attrName>style.visibility</p:attrName>
                                        </p:attrNameLst>
                                      </p:cBhvr>
                                      <p:to>
                                        <p:strVal val="visible"/>
                                      </p:to>
                                    </p:set>
                                    <p:animEffect transition="in" filter="checkerboard(across)">
                                      <p:cBhvr>
                                        <p:cTn id="7" dur="500"/>
                                        <p:tgtEl>
                                          <p:spTgt spid="85504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55050"/>
                                        </p:tgtEl>
                                        <p:attrNameLst>
                                          <p:attrName>style.visibility</p:attrName>
                                        </p:attrNameLst>
                                      </p:cBhvr>
                                      <p:to>
                                        <p:strVal val="visible"/>
                                      </p:to>
                                    </p:set>
                                    <p:animEffect transition="in" filter="wipe(up)">
                                      <p:cBhvr>
                                        <p:cTn id="11" dur="500"/>
                                        <p:tgtEl>
                                          <p:spTgt spid="85505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55051"/>
                                        </p:tgtEl>
                                        <p:attrNameLst>
                                          <p:attrName>style.visibility</p:attrName>
                                        </p:attrNameLst>
                                      </p:cBhvr>
                                      <p:to>
                                        <p:strVal val="visible"/>
                                      </p:to>
                                    </p:set>
                                    <p:animEffect transition="in" filter="wipe(up)">
                                      <p:cBhvr>
                                        <p:cTn id="15" dur="500"/>
                                        <p:tgtEl>
                                          <p:spTgt spid="8550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55048"/>
                                        </p:tgtEl>
                                        <p:attrNameLst>
                                          <p:attrName>style.visibility</p:attrName>
                                        </p:attrNameLst>
                                      </p:cBhvr>
                                      <p:to>
                                        <p:strVal val="visible"/>
                                      </p:to>
                                    </p:set>
                                    <p:animEffect transition="in" filter="checkerboard(across)">
                                      <p:cBhvr>
                                        <p:cTn id="20" dur="500"/>
                                        <p:tgtEl>
                                          <p:spTgt spid="855048"/>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855056"/>
                                        </p:tgtEl>
                                        <p:attrNameLst>
                                          <p:attrName>style.visibility</p:attrName>
                                        </p:attrNameLst>
                                      </p:cBhvr>
                                      <p:to>
                                        <p:strVal val="visible"/>
                                      </p:to>
                                    </p:set>
                                    <p:animEffect transition="in" filter="wipe(up)">
                                      <p:cBhvr>
                                        <p:cTn id="24" dur="500"/>
                                        <p:tgtEl>
                                          <p:spTgt spid="855056"/>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855057"/>
                                        </p:tgtEl>
                                        <p:attrNameLst>
                                          <p:attrName>style.visibility</p:attrName>
                                        </p:attrNameLst>
                                      </p:cBhvr>
                                      <p:to>
                                        <p:strVal val="visible"/>
                                      </p:to>
                                    </p:set>
                                    <p:animEffect transition="in" filter="wipe(up)">
                                      <p:cBhvr>
                                        <p:cTn id="28" dur="500"/>
                                        <p:tgtEl>
                                          <p:spTgt spid="8550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55049"/>
                                        </p:tgtEl>
                                        <p:attrNameLst>
                                          <p:attrName>style.visibility</p:attrName>
                                        </p:attrNameLst>
                                      </p:cBhvr>
                                      <p:to>
                                        <p:strVal val="visible"/>
                                      </p:to>
                                    </p:set>
                                    <p:animEffect transition="in" filter="checkerboard(across)">
                                      <p:cBhvr>
                                        <p:cTn id="33" dur="500"/>
                                        <p:tgtEl>
                                          <p:spTgt spid="855049"/>
                                        </p:tgtEl>
                                      </p:cBhvr>
                                    </p:animEffec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855058"/>
                                        </p:tgtEl>
                                        <p:attrNameLst>
                                          <p:attrName>style.visibility</p:attrName>
                                        </p:attrNameLst>
                                      </p:cBhvr>
                                      <p:to>
                                        <p:strVal val="visible"/>
                                      </p:to>
                                    </p:set>
                                    <p:animEffect transition="in" filter="wipe(up)">
                                      <p:cBhvr>
                                        <p:cTn id="37" dur="500"/>
                                        <p:tgtEl>
                                          <p:spTgt spid="855058"/>
                                        </p:tgtEl>
                                      </p:cBhvr>
                                    </p:animEffect>
                                  </p:childTnLst>
                                </p:cTn>
                              </p:par>
                            </p:childTnLst>
                          </p:cTn>
                        </p:par>
                        <p:par>
                          <p:cTn id="38" fill="hold" nodeType="afterGroup">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855059"/>
                                        </p:tgtEl>
                                        <p:attrNameLst>
                                          <p:attrName>style.visibility</p:attrName>
                                        </p:attrNameLst>
                                      </p:cBhvr>
                                      <p:to>
                                        <p:strVal val="visible"/>
                                      </p:to>
                                    </p:set>
                                    <p:animEffect transition="in" filter="wipe(up)">
                                      <p:cBhvr>
                                        <p:cTn id="41" dur="500"/>
                                        <p:tgtEl>
                                          <p:spTgt spid="85505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855052"/>
                                        </p:tgtEl>
                                        <p:attrNameLst>
                                          <p:attrName>style.visibility</p:attrName>
                                        </p:attrNameLst>
                                      </p:cBhvr>
                                      <p:to>
                                        <p:strVal val="visible"/>
                                      </p:to>
                                    </p:set>
                                    <p:animEffect transition="in" filter="box(out)">
                                      <p:cBhvr>
                                        <p:cTn id="46" dur="500"/>
                                        <p:tgtEl>
                                          <p:spTgt spid="8550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5" fill="hold" nodeType="clickEffect">
                                  <p:stCondLst>
                                    <p:cond delay="0"/>
                                  </p:stCondLst>
                                  <p:childTnLst>
                                    <p:set>
                                      <p:cBhvr>
                                        <p:cTn id="50" dur="1" fill="hold">
                                          <p:stCondLst>
                                            <p:cond delay="0"/>
                                          </p:stCondLst>
                                        </p:cTn>
                                        <p:tgtEl>
                                          <p:spTgt spid="855043"/>
                                        </p:tgtEl>
                                        <p:attrNameLst>
                                          <p:attrName>style.visibility</p:attrName>
                                        </p:attrNameLst>
                                      </p:cBhvr>
                                      <p:to>
                                        <p:strVal val="visible"/>
                                      </p:to>
                                    </p:set>
                                    <p:animEffect transition="in" filter="randombar(vertical)">
                                      <p:cBhvr>
                                        <p:cTn id="51" dur="500"/>
                                        <p:tgtEl>
                                          <p:spTgt spid="85504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32" fill="hold" grpId="0" nodeType="clickEffect">
                                  <p:stCondLst>
                                    <p:cond delay="0"/>
                                  </p:stCondLst>
                                  <p:childTnLst>
                                    <p:set>
                                      <p:cBhvr>
                                        <p:cTn id="55" dur="1" fill="hold">
                                          <p:stCondLst>
                                            <p:cond delay="0"/>
                                          </p:stCondLst>
                                        </p:cTn>
                                        <p:tgtEl>
                                          <p:spTgt spid="855053"/>
                                        </p:tgtEl>
                                        <p:attrNameLst>
                                          <p:attrName>style.visibility</p:attrName>
                                        </p:attrNameLst>
                                      </p:cBhvr>
                                      <p:to>
                                        <p:strVal val="visible"/>
                                      </p:to>
                                    </p:set>
                                    <p:animEffect transition="in" filter="box(out)">
                                      <p:cBhvr>
                                        <p:cTn id="56" dur="500"/>
                                        <p:tgtEl>
                                          <p:spTgt spid="85505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5" fill="hold" nodeType="clickEffect">
                                  <p:stCondLst>
                                    <p:cond delay="0"/>
                                  </p:stCondLst>
                                  <p:childTnLst>
                                    <p:set>
                                      <p:cBhvr>
                                        <p:cTn id="60" dur="1" fill="hold">
                                          <p:stCondLst>
                                            <p:cond delay="0"/>
                                          </p:stCondLst>
                                        </p:cTn>
                                        <p:tgtEl>
                                          <p:spTgt spid="855044"/>
                                        </p:tgtEl>
                                        <p:attrNameLst>
                                          <p:attrName>style.visibility</p:attrName>
                                        </p:attrNameLst>
                                      </p:cBhvr>
                                      <p:to>
                                        <p:strVal val="visible"/>
                                      </p:to>
                                    </p:set>
                                    <p:animEffect transition="in" filter="randombar(vertical)">
                                      <p:cBhvr>
                                        <p:cTn id="61" dur="500"/>
                                        <p:tgtEl>
                                          <p:spTgt spid="85504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855054"/>
                                        </p:tgtEl>
                                        <p:attrNameLst>
                                          <p:attrName>style.visibility</p:attrName>
                                        </p:attrNameLst>
                                      </p:cBhvr>
                                      <p:to>
                                        <p:strVal val="visible"/>
                                      </p:to>
                                    </p:set>
                                    <p:animEffect transition="in" filter="box(out)">
                                      <p:cBhvr>
                                        <p:cTn id="66" dur="500"/>
                                        <p:tgtEl>
                                          <p:spTgt spid="85505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5" fill="hold" nodeType="clickEffect">
                                  <p:stCondLst>
                                    <p:cond delay="0"/>
                                  </p:stCondLst>
                                  <p:childTnLst>
                                    <p:set>
                                      <p:cBhvr>
                                        <p:cTn id="70" dur="1" fill="hold">
                                          <p:stCondLst>
                                            <p:cond delay="0"/>
                                          </p:stCondLst>
                                        </p:cTn>
                                        <p:tgtEl>
                                          <p:spTgt spid="855045"/>
                                        </p:tgtEl>
                                        <p:attrNameLst>
                                          <p:attrName>style.visibility</p:attrName>
                                        </p:attrNameLst>
                                      </p:cBhvr>
                                      <p:to>
                                        <p:strVal val="visible"/>
                                      </p:to>
                                    </p:set>
                                    <p:animEffect transition="in" filter="randombar(vertical)">
                                      <p:cBhvr>
                                        <p:cTn id="71" dur="500"/>
                                        <p:tgtEl>
                                          <p:spTgt spid="8550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32" fill="hold" grpId="0" nodeType="clickEffect">
                                  <p:stCondLst>
                                    <p:cond delay="0"/>
                                  </p:stCondLst>
                                  <p:childTnLst>
                                    <p:set>
                                      <p:cBhvr>
                                        <p:cTn id="75" dur="1" fill="hold">
                                          <p:stCondLst>
                                            <p:cond delay="0"/>
                                          </p:stCondLst>
                                        </p:cTn>
                                        <p:tgtEl>
                                          <p:spTgt spid="855055"/>
                                        </p:tgtEl>
                                        <p:attrNameLst>
                                          <p:attrName>style.visibility</p:attrName>
                                        </p:attrNameLst>
                                      </p:cBhvr>
                                      <p:to>
                                        <p:strVal val="visible"/>
                                      </p:to>
                                    </p:set>
                                    <p:animEffect transition="in" filter="box(out)">
                                      <p:cBhvr>
                                        <p:cTn id="76" dur="500"/>
                                        <p:tgtEl>
                                          <p:spTgt spid="8550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5" fill="hold" nodeType="clickEffect">
                                  <p:stCondLst>
                                    <p:cond delay="0"/>
                                  </p:stCondLst>
                                  <p:childTnLst>
                                    <p:set>
                                      <p:cBhvr>
                                        <p:cTn id="80" dur="1" fill="hold">
                                          <p:stCondLst>
                                            <p:cond delay="0"/>
                                          </p:stCondLst>
                                        </p:cTn>
                                        <p:tgtEl>
                                          <p:spTgt spid="855046"/>
                                        </p:tgtEl>
                                        <p:attrNameLst>
                                          <p:attrName>style.visibility</p:attrName>
                                        </p:attrNameLst>
                                      </p:cBhvr>
                                      <p:to>
                                        <p:strVal val="visible"/>
                                      </p:to>
                                    </p:set>
                                    <p:animEffect transition="in" filter="randombar(vertical)">
                                      <p:cBhvr>
                                        <p:cTn id="81" dur="500"/>
                                        <p:tgtEl>
                                          <p:spTgt spid="855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7" grpId="0" animBg="1" autoUpdateAnimBg="0"/>
      <p:bldP spid="855048" grpId="0" animBg="1" autoUpdateAnimBg="0"/>
      <p:bldP spid="855049" grpId="0" animBg="1" autoUpdateAnimBg="0"/>
      <p:bldP spid="855050" grpId="0" animBg="1"/>
      <p:bldP spid="855051" grpId="0" animBg="1"/>
      <p:bldP spid="855052" grpId="0" animBg="1" autoUpdateAnimBg="0"/>
      <p:bldP spid="855053" grpId="0" animBg="1" autoUpdateAnimBg="0"/>
      <p:bldP spid="855054" grpId="0" animBg="1" autoUpdateAnimBg="0"/>
      <p:bldP spid="855055" grpId="0" animBg="1" autoUpdateAnimBg="0"/>
      <p:bldP spid="855056" grpId="0" animBg="1"/>
      <p:bldP spid="855057" grpId="0" animBg="1"/>
      <p:bldP spid="855058" grpId="0" animBg="1"/>
      <p:bldP spid="8550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5"/>
          <p:cNvSpPr>
            <a:spLocks noGrp="1"/>
          </p:cNvSpPr>
          <p:nvPr>
            <p:ph type="ftr" sz="quarter" idx="11"/>
          </p:nvPr>
        </p:nvSpPr>
        <p:spPr/>
        <p:txBody>
          <a:bodyPr/>
          <a:lstStyle/>
          <a:p>
            <a:pPr algn="l"/>
            <a:r>
              <a:rPr lang="de-DE" altLang="de-DE" dirty="0">
                <a:latin typeface="Arial" panose="020B0604020202020204" pitchFamily="34" charset="0"/>
                <a:ea typeface="MS PGothic"/>
                <a:cs typeface="Arial"/>
              </a:rPr>
              <a:t>HSWT    Prof. Dr. U. Groß           					                 </a:t>
            </a:r>
          </a:p>
        </p:txBody>
      </p:sp>
      <p:sp>
        <p:nvSpPr>
          <p:cNvPr id="57353" name="Rectangle 9"/>
          <p:cNvSpPr>
            <a:spLocks noGrp="1" noChangeArrowheads="1"/>
          </p:cNvSpPr>
          <p:nvPr>
            <p:ph type="title"/>
          </p:nvPr>
        </p:nvSpPr>
        <p:spPr/>
        <p:txBody>
          <a:bodyPr/>
          <a:lstStyle/>
          <a:p>
            <a:pPr algn="r"/>
            <a:r>
              <a:rPr lang="de-DE" altLang="de-DE" sz="2400"/>
              <a:t>Wirbelkammmer-</a:t>
            </a:r>
            <a:br>
              <a:rPr lang="de-DE" altLang="de-DE" sz="2400"/>
            </a:br>
            <a:r>
              <a:rPr lang="de-DE" altLang="de-DE" sz="2400"/>
              <a:t>Vorkammermotoren</a:t>
            </a:r>
          </a:p>
        </p:txBody>
      </p:sp>
      <p:grpSp>
        <p:nvGrpSpPr>
          <p:cNvPr id="57356" name="Group 12"/>
          <p:cNvGrpSpPr>
            <a:grpSpLocks/>
          </p:cNvGrpSpPr>
          <p:nvPr/>
        </p:nvGrpSpPr>
        <p:grpSpPr bwMode="auto">
          <a:xfrm>
            <a:off x="381000" y="2708276"/>
            <a:ext cx="4859338" cy="4005263"/>
            <a:chOff x="1196" y="562"/>
            <a:chExt cx="3501" cy="3238"/>
          </a:xfrm>
        </p:grpSpPr>
        <p:pic>
          <p:nvPicPr>
            <p:cNvPr id="57357" name="Picture 13" descr="EINS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 y="562"/>
              <a:ext cx="3412" cy="3238"/>
            </a:xfrm>
            <a:prstGeom prst="rect">
              <a:avLst/>
            </a:prstGeom>
            <a:noFill/>
            <a:extLst>
              <a:ext uri="{909E8E84-426E-40DD-AFC4-6F175D3DCCD1}">
                <a14:hiddenFill xmlns:a14="http://schemas.microsoft.com/office/drawing/2010/main">
                  <a:solidFill>
                    <a:srgbClr val="FFFFFF"/>
                  </a:solidFill>
                </a14:hiddenFill>
              </a:ext>
            </a:extLst>
          </p:spPr>
        </p:pic>
        <p:sp>
          <p:nvSpPr>
            <p:cNvPr id="57358" name="Text Box 14"/>
            <p:cNvSpPr txBox="1">
              <a:spLocks noChangeArrowheads="1"/>
            </p:cNvSpPr>
            <p:nvPr/>
          </p:nvSpPr>
          <p:spPr bwMode="auto">
            <a:xfrm>
              <a:off x="3502" y="2834"/>
              <a:ext cx="1195"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b="1">
                  <a:solidFill>
                    <a:srgbClr val="000000"/>
                  </a:solidFill>
                  <a:latin typeface="Arial" panose="020B0604020202020204" pitchFamily="34" charset="0"/>
                  <a:ea typeface="MS PGothic"/>
                  <a:cs typeface="Arial"/>
                </a:rPr>
                <a:t>Hauptbrennraum</a:t>
              </a:r>
              <a:endParaRPr lang="de-DE" altLang="de-DE" sz="1200" b="1">
                <a:solidFill>
                  <a:srgbClr val="FF3300"/>
                </a:solidFill>
                <a:latin typeface="Arial" panose="020B0604020202020204" pitchFamily="34" charset="0"/>
                <a:ea typeface="MS PGothic"/>
                <a:cs typeface="Arial"/>
              </a:endParaRPr>
            </a:p>
          </p:txBody>
        </p:sp>
        <p:sp>
          <p:nvSpPr>
            <p:cNvPr id="57359" name="Text Box 15"/>
            <p:cNvSpPr txBox="1">
              <a:spLocks noChangeArrowheads="1"/>
            </p:cNvSpPr>
            <p:nvPr/>
          </p:nvSpPr>
          <p:spPr bwMode="auto">
            <a:xfrm>
              <a:off x="3502" y="2449"/>
              <a:ext cx="1195"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b="1">
                  <a:solidFill>
                    <a:srgbClr val="000000"/>
                  </a:solidFill>
                  <a:latin typeface="Arial" panose="020B0604020202020204" pitchFamily="34" charset="0"/>
                  <a:ea typeface="MS PGothic"/>
                  <a:cs typeface="Arial"/>
                </a:rPr>
                <a:t>Verbindungskanal</a:t>
              </a:r>
              <a:endParaRPr lang="de-DE" altLang="de-DE" sz="1200" b="1">
                <a:solidFill>
                  <a:srgbClr val="FF3300"/>
                </a:solidFill>
                <a:latin typeface="Arial" panose="020B0604020202020204" pitchFamily="34" charset="0"/>
                <a:ea typeface="MS PGothic"/>
                <a:cs typeface="Arial"/>
              </a:endParaRPr>
            </a:p>
          </p:txBody>
        </p:sp>
        <p:sp>
          <p:nvSpPr>
            <p:cNvPr id="57360" name="Text Box 16"/>
            <p:cNvSpPr txBox="1">
              <a:spLocks noChangeArrowheads="1"/>
            </p:cNvSpPr>
            <p:nvPr/>
          </p:nvSpPr>
          <p:spPr bwMode="auto">
            <a:xfrm>
              <a:off x="3502" y="2114"/>
              <a:ext cx="119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rgbClr val="000000"/>
                  </a:solidFill>
                  <a:latin typeface="Arial" panose="020B0604020202020204" pitchFamily="34" charset="0"/>
                  <a:ea typeface="MS PGothic"/>
                  <a:cs typeface="Arial"/>
                </a:rPr>
                <a:t>Glühkerze</a:t>
              </a:r>
              <a:endParaRPr lang="de-DE" altLang="de-DE" sz="1600" b="1">
                <a:solidFill>
                  <a:srgbClr val="FF3300"/>
                </a:solidFill>
                <a:latin typeface="Arial" panose="020B0604020202020204" pitchFamily="34" charset="0"/>
                <a:ea typeface="MS PGothic"/>
                <a:cs typeface="Arial"/>
              </a:endParaRPr>
            </a:p>
          </p:txBody>
        </p:sp>
        <p:sp>
          <p:nvSpPr>
            <p:cNvPr id="57361" name="Text Box 17"/>
            <p:cNvSpPr txBox="1">
              <a:spLocks noChangeArrowheads="1"/>
            </p:cNvSpPr>
            <p:nvPr/>
          </p:nvSpPr>
          <p:spPr bwMode="auto">
            <a:xfrm>
              <a:off x="2038" y="624"/>
              <a:ext cx="1196"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solidFill>
                    <a:srgbClr val="000000"/>
                  </a:solidFill>
                  <a:latin typeface="Arial" panose="020B0604020202020204" pitchFamily="34" charset="0"/>
                  <a:ea typeface="MS PGothic"/>
                  <a:cs typeface="Arial"/>
                </a:rPr>
                <a:t>Einspritzdüse (Zapfendüse)</a:t>
              </a:r>
              <a:endParaRPr lang="de-DE" altLang="de-DE" sz="1600" b="1">
                <a:solidFill>
                  <a:srgbClr val="FF3300"/>
                </a:solidFill>
                <a:latin typeface="Arial" panose="020B0604020202020204" pitchFamily="34" charset="0"/>
                <a:ea typeface="MS PGothic"/>
                <a:cs typeface="Arial"/>
              </a:endParaRPr>
            </a:p>
          </p:txBody>
        </p:sp>
        <p:sp>
          <p:nvSpPr>
            <p:cNvPr id="57362" name="Text Box 18"/>
            <p:cNvSpPr txBox="1">
              <a:spLocks noChangeArrowheads="1"/>
            </p:cNvSpPr>
            <p:nvPr/>
          </p:nvSpPr>
          <p:spPr bwMode="auto">
            <a:xfrm>
              <a:off x="1771" y="1249"/>
              <a:ext cx="119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solidFill>
                    <a:srgbClr val="000000"/>
                  </a:solidFill>
                  <a:latin typeface="Arial" panose="020B0604020202020204" pitchFamily="34" charset="0"/>
                  <a:ea typeface="MS PGothic"/>
                  <a:cs typeface="Arial"/>
                </a:rPr>
                <a:t>Wirbelkammer</a:t>
              </a:r>
              <a:endParaRPr lang="de-DE" altLang="de-DE" sz="1600" b="1">
                <a:solidFill>
                  <a:srgbClr val="FF3300"/>
                </a:solidFill>
                <a:latin typeface="Arial" panose="020B0604020202020204" pitchFamily="34" charset="0"/>
                <a:ea typeface="MS PGothic"/>
                <a:cs typeface="Arial"/>
              </a:endParaRPr>
            </a:p>
          </p:txBody>
        </p:sp>
      </p:grpSp>
      <p:pic>
        <p:nvPicPr>
          <p:cNvPr id="5734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
            <a:ext cx="4038600" cy="2779713"/>
          </a:xfrm>
          <a:noFill/>
          <a:ln/>
        </p:spPr>
      </p:pic>
      <p:sp>
        <p:nvSpPr>
          <p:cNvPr id="57363" name="Text Box 19"/>
          <p:cNvSpPr txBox="1">
            <a:spLocks noChangeArrowheads="1"/>
          </p:cNvSpPr>
          <p:nvPr/>
        </p:nvSpPr>
        <p:spPr bwMode="auto">
          <a:xfrm>
            <a:off x="5024438" y="1412875"/>
            <a:ext cx="4392612"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de-DE" altLang="de-DE">
                <a:solidFill>
                  <a:srgbClr val="000000"/>
                </a:solidFill>
                <a:latin typeface="Arial" panose="020B0604020202020204" pitchFamily="34" charset="0"/>
                <a:ea typeface="MS PGothic"/>
                <a:cs typeface="Arial"/>
              </a:rPr>
              <a:t>Charakteristik</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Einfache Zapfendüse</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Düsenöffnungsdruck 100–120 bar</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Geringer Einspritzdruck (unter 500 bar)</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Weites Verdichtungsverhältnis </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Geringer Verdichtungsdruck</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Kraftstoffunempfindlich</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Starthilfe erforderlich</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Kraftstoffverbrauch hoch</a:t>
            </a:r>
          </a:p>
          <a:p>
            <a:pPr algn="l" eaLnBrk="1" hangingPunct="1">
              <a:spcBef>
                <a:spcPct val="50000"/>
              </a:spcBef>
              <a:buFontTx/>
              <a:buChar char="•"/>
            </a:pPr>
            <a:r>
              <a:rPr lang="de-DE" altLang="de-DE" sz="1800">
                <a:solidFill>
                  <a:srgbClr val="FF0000"/>
                </a:solidFill>
                <a:latin typeface="Arial" panose="020B0604020202020204" pitchFamily="34" charset="0"/>
                <a:ea typeface="MS PGothic"/>
                <a:cs typeface="Arial"/>
              </a:rPr>
              <a:t>Abgase jenseits jeder heutigen Norm </a:t>
            </a:r>
          </a:p>
        </p:txBody>
      </p:sp>
    </p:spTree>
    <p:extLst>
      <p:ext uri="{BB962C8B-B14F-4D97-AF65-F5344CB8AC3E}">
        <p14:creationId xmlns:p14="http://schemas.microsoft.com/office/powerpoint/2010/main" val="3798008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4"/>
          <p:cNvSpPr>
            <a:spLocks noGrp="1"/>
          </p:cNvSpPr>
          <p:nvPr>
            <p:ph type="ftr" sz="quarter" idx="11"/>
          </p:nvPr>
        </p:nvSpPr>
        <p:spPr/>
        <p:txBody>
          <a:bodyPr/>
          <a:lstStyle/>
          <a:p>
            <a:r>
              <a:rPr lang="de-DE" altLang="de-DE" dirty="0"/>
              <a:t>HSWT    Prof. Dr. U. Groß           					                 </a:t>
            </a:r>
          </a:p>
        </p:txBody>
      </p:sp>
      <p:sp>
        <p:nvSpPr>
          <p:cNvPr id="15362" name="Rectangle 2"/>
          <p:cNvSpPr>
            <a:spLocks noGrp="1" noChangeArrowheads="1"/>
          </p:cNvSpPr>
          <p:nvPr>
            <p:ph type="title"/>
          </p:nvPr>
        </p:nvSpPr>
        <p:spPr/>
        <p:txBody>
          <a:bodyPr/>
          <a:lstStyle/>
          <a:p>
            <a:r>
              <a:rPr lang="de-DE" altLang="de-DE"/>
              <a:t>Luftverbrauch/ Schadstoffe/ Umweltbelastung</a:t>
            </a:r>
          </a:p>
        </p:txBody>
      </p:sp>
      <p:sp>
        <p:nvSpPr>
          <p:cNvPr id="15363" name="Rectangle 3"/>
          <p:cNvSpPr>
            <a:spLocks noGrp="1" noChangeArrowheads="1"/>
          </p:cNvSpPr>
          <p:nvPr>
            <p:ph type="body" idx="1"/>
          </p:nvPr>
        </p:nvSpPr>
        <p:spPr/>
        <p:txBody>
          <a:bodyPr/>
          <a:lstStyle/>
          <a:p>
            <a:pPr>
              <a:lnSpc>
                <a:spcPct val="80000"/>
              </a:lnSpc>
              <a:buFont typeface="Arial Unicode MS" panose="020B0604020202020204" pitchFamily="34" charset="-128"/>
              <a:buNone/>
            </a:pPr>
            <a:r>
              <a:rPr lang="de-DE" altLang="de-DE" sz="2000">
                <a:solidFill>
                  <a:schemeClr val="hlink"/>
                </a:solidFill>
              </a:rPr>
              <a:t>Wie viel Luft benötigt ein Dieselmotor?</a:t>
            </a:r>
          </a:p>
          <a:p>
            <a:pPr>
              <a:lnSpc>
                <a:spcPct val="80000"/>
              </a:lnSpc>
              <a:buFont typeface="Arial Unicode MS" panose="020B0604020202020204" pitchFamily="34" charset="-128"/>
              <a:buNone/>
            </a:pPr>
            <a:r>
              <a:rPr lang="de-DE" altLang="de-DE" sz="1800"/>
              <a:t>Annahme:</a:t>
            </a:r>
          </a:p>
          <a:p>
            <a:pPr>
              <a:lnSpc>
                <a:spcPct val="80000"/>
              </a:lnSpc>
            </a:pPr>
            <a:r>
              <a:rPr lang="de-DE" altLang="de-DE" sz="1800"/>
              <a:t>2000 U/min</a:t>
            </a:r>
          </a:p>
          <a:p>
            <a:pPr>
              <a:lnSpc>
                <a:spcPct val="80000"/>
              </a:lnSpc>
            </a:pPr>
            <a:r>
              <a:rPr lang="de-DE" altLang="de-DE" sz="1800"/>
              <a:t>4 l Hubraum 	bei 4 Zylinder = 1 l/ Zylinder</a:t>
            </a:r>
          </a:p>
          <a:p>
            <a:pPr>
              <a:lnSpc>
                <a:spcPct val="80000"/>
              </a:lnSpc>
            </a:pPr>
            <a:r>
              <a:rPr lang="de-DE" altLang="de-DE" sz="1800"/>
              <a:t>2 Kurbelumdrehungen = ein volles Arbeitspiel = 1 x Ansaugen</a:t>
            </a:r>
            <a:endParaRPr lang="de-DE" altLang="de-DE" sz="2000"/>
          </a:p>
          <a:p>
            <a:pPr>
              <a:lnSpc>
                <a:spcPct val="80000"/>
              </a:lnSpc>
              <a:buFont typeface="Arial Unicode MS" panose="020B0604020202020204" pitchFamily="34" charset="-128"/>
              <a:buNone/>
            </a:pPr>
            <a:endParaRPr lang="de-DE" altLang="de-DE" sz="2000"/>
          </a:p>
          <a:p>
            <a:pPr>
              <a:lnSpc>
                <a:spcPct val="80000"/>
              </a:lnSpc>
              <a:buFont typeface="Arial Unicode MS" panose="020B0604020202020204" pitchFamily="34" charset="-128"/>
              <a:buNone/>
            </a:pPr>
            <a:r>
              <a:rPr lang="de-DE" altLang="de-DE" sz="2000"/>
              <a:t>Berechnung:</a:t>
            </a:r>
          </a:p>
          <a:p>
            <a:pPr algn="ctr">
              <a:lnSpc>
                <a:spcPct val="80000"/>
              </a:lnSpc>
              <a:buFont typeface="Arial Unicode MS" panose="020B0604020202020204" pitchFamily="34" charset="-128"/>
              <a:buNone/>
            </a:pPr>
            <a:r>
              <a:rPr lang="de-DE" altLang="de-DE" sz="2000"/>
              <a:t>2000 U/min/ 2 Kurbelumdrehungen pro Spiel x 4 Zylinder </a:t>
            </a:r>
          </a:p>
          <a:p>
            <a:pPr algn="ctr">
              <a:lnSpc>
                <a:spcPct val="80000"/>
              </a:lnSpc>
              <a:buFont typeface="Arial Unicode MS" panose="020B0604020202020204" pitchFamily="34" charset="-128"/>
              <a:buNone/>
            </a:pPr>
            <a:r>
              <a:rPr lang="de-DE" altLang="de-DE" sz="2000"/>
              <a:t>= </a:t>
            </a:r>
            <a:r>
              <a:rPr lang="de-DE" altLang="de-DE" sz="2000">
                <a:solidFill>
                  <a:srgbClr val="FF0000"/>
                </a:solidFill>
              </a:rPr>
              <a:t>4000 l/min</a:t>
            </a:r>
          </a:p>
          <a:p>
            <a:pPr>
              <a:lnSpc>
                <a:spcPct val="80000"/>
              </a:lnSpc>
              <a:buFont typeface="Arial Unicode MS" panose="020B0604020202020204" pitchFamily="34" charset="-128"/>
              <a:buNone/>
            </a:pPr>
            <a:r>
              <a:rPr lang="de-DE" altLang="de-DE" sz="2000"/>
              <a:t>			x Faktor 1,5 bis 2 durch Turbolader = </a:t>
            </a:r>
            <a:r>
              <a:rPr lang="de-DE" altLang="de-DE" sz="2000">
                <a:solidFill>
                  <a:srgbClr val="FF0000"/>
                </a:solidFill>
              </a:rPr>
              <a:t>6000 – 8000 l/min</a:t>
            </a:r>
          </a:p>
          <a:p>
            <a:pPr>
              <a:lnSpc>
                <a:spcPct val="80000"/>
              </a:lnSpc>
              <a:buFont typeface="Arial Unicode MS" panose="020B0604020202020204" pitchFamily="34" charset="-128"/>
              <a:buNone/>
            </a:pPr>
            <a:endParaRPr lang="de-DE" altLang="de-DE" sz="2000"/>
          </a:p>
          <a:p>
            <a:pPr>
              <a:lnSpc>
                <a:spcPct val="80000"/>
              </a:lnSpc>
              <a:buFont typeface="Arial Unicode MS" panose="020B0604020202020204" pitchFamily="34" charset="-128"/>
              <a:buNone/>
            </a:pPr>
            <a:r>
              <a:rPr lang="de-DE" altLang="de-DE" sz="1600"/>
              <a:t>Luftzusammensetzung</a:t>
            </a:r>
          </a:p>
          <a:p>
            <a:pPr>
              <a:lnSpc>
                <a:spcPct val="80000"/>
              </a:lnSpc>
            </a:pPr>
            <a:r>
              <a:rPr lang="de-DE" altLang="de-DE" sz="1400"/>
              <a:t>78% Stickstoff</a:t>
            </a:r>
          </a:p>
          <a:p>
            <a:pPr>
              <a:lnSpc>
                <a:spcPct val="80000"/>
              </a:lnSpc>
            </a:pPr>
            <a:r>
              <a:rPr lang="de-DE" altLang="de-DE" sz="1400"/>
              <a:t>21% Sauerstoff</a:t>
            </a:r>
          </a:p>
          <a:p>
            <a:pPr>
              <a:lnSpc>
                <a:spcPct val="80000"/>
              </a:lnSpc>
            </a:pPr>
            <a:r>
              <a:rPr lang="de-DE" altLang="de-DE" sz="1400"/>
              <a:t>1% Spurengase</a:t>
            </a:r>
          </a:p>
          <a:p>
            <a:pPr>
              <a:lnSpc>
                <a:spcPct val="80000"/>
              </a:lnSpc>
            </a:pPr>
            <a:endParaRPr lang="de-DE" altLang="de-DE" sz="2000"/>
          </a:p>
          <a:p>
            <a:pPr>
              <a:lnSpc>
                <a:spcPct val="80000"/>
              </a:lnSpc>
            </a:pPr>
            <a:endParaRPr lang="de-DE" altLang="de-DE" sz="2000"/>
          </a:p>
        </p:txBody>
      </p:sp>
    </p:spTree>
    <p:extLst>
      <p:ext uri="{BB962C8B-B14F-4D97-AF65-F5344CB8AC3E}">
        <p14:creationId xmlns:p14="http://schemas.microsoft.com/office/powerpoint/2010/main" val="537007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17" dur="500"/>
                                        <p:tgtEl>
                                          <p:spTgt spid="153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2" dur="500"/>
                                        <p:tgtEl>
                                          <p:spTgt spid="153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27" dur="500"/>
                                        <p:tgtEl>
                                          <p:spTgt spid="1536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2" dur="500"/>
                                        <p:tgtEl>
                                          <p:spTgt spid="1536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37" dur="500"/>
                                        <p:tgtEl>
                                          <p:spTgt spid="1536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363">
                                            <p:txEl>
                                              <p:pRg st="9" end="9"/>
                                            </p:txEl>
                                          </p:spTgt>
                                        </p:tgtEl>
                                        <p:attrNameLst>
                                          <p:attrName>style.visibility</p:attrName>
                                        </p:attrNameLst>
                                      </p:cBhvr>
                                      <p:to>
                                        <p:strVal val="visible"/>
                                      </p:to>
                                    </p:set>
                                    <p:animEffect transition="in" filter="blinds(horizontal)">
                                      <p:cBhvr>
                                        <p:cTn id="42" dur="500"/>
                                        <p:tgtEl>
                                          <p:spTgt spid="15363">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363">
                                            <p:txEl>
                                              <p:pRg st="11" end="11"/>
                                            </p:txEl>
                                          </p:spTgt>
                                        </p:tgtEl>
                                        <p:attrNameLst>
                                          <p:attrName>style.visibility</p:attrName>
                                        </p:attrNameLst>
                                      </p:cBhvr>
                                      <p:to>
                                        <p:strVal val="visible"/>
                                      </p:to>
                                    </p:set>
                                    <p:animEffect transition="in" filter="blinds(horizontal)">
                                      <p:cBhvr>
                                        <p:cTn id="47" dur="500"/>
                                        <p:tgtEl>
                                          <p:spTgt spid="15363">
                                            <p:txEl>
                                              <p:pRg st="11" end="11"/>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5363">
                                            <p:txEl>
                                              <p:pRg st="12" end="12"/>
                                            </p:txEl>
                                          </p:spTgt>
                                        </p:tgtEl>
                                        <p:attrNameLst>
                                          <p:attrName>style.visibility</p:attrName>
                                        </p:attrNameLst>
                                      </p:cBhvr>
                                      <p:to>
                                        <p:strVal val="visible"/>
                                      </p:to>
                                    </p:set>
                                    <p:animEffect transition="in" filter="blinds(horizontal)">
                                      <p:cBhvr>
                                        <p:cTn id="50" dur="500"/>
                                        <p:tgtEl>
                                          <p:spTgt spid="15363">
                                            <p:txEl>
                                              <p:pRg st="12" end="12"/>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15363">
                                            <p:txEl>
                                              <p:pRg st="13" end="13"/>
                                            </p:txEl>
                                          </p:spTgt>
                                        </p:tgtEl>
                                        <p:attrNameLst>
                                          <p:attrName>style.visibility</p:attrName>
                                        </p:attrNameLst>
                                      </p:cBhvr>
                                      <p:to>
                                        <p:strVal val="visible"/>
                                      </p:to>
                                    </p:set>
                                    <p:animEffect transition="in" filter="blinds(horizontal)">
                                      <p:cBhvr>
                                        <p:cTn id="53" dur="500"/>
                                        <p:tgtEl>
                                          <p:spTgt spid="15363">
                                            <p:txEl>
                                              <p:pRg st="13" end="13"/>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15363">
                                            <p:txEl>
                                              <p:pRg st="14" end="14"/>
                                            </p:txEl>
                                          </p:spTgt>
                                        </p:tgtEl>
                                        <p:attrNameLst>
                                          <p:attrName>style.visibility</p:attrName>
                                        </p:attrNameLst>
                                      </p:cBhvr>
                                      <p:to>
                                        <p:strVal val="visible"/>
                                      </p:to>
                                    </p:set>
                                    <p:animEffect transition="in" filter="blinds(horizontal)">
                                      <p:cBhvr>
                                        <p:cTn id="56" dur="500"/>
                                        <p:tgtEl>
                                          <p:spTgt spid="153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5"/>
          <p:cNvSpPr>
            <a:spLocks noGrp="1"/>
          </p:cNvSpPr>
          <p:nvPr>
            <p:ph type="ftr" sz="quarter" idx="11"/>
          </p:nvPr>
        </p:nvSpPr>
        <p:spPr/>
        <p:txBody>
          <a:bodyPr/>
          <a:lstStyle/>
          <a:p>
            <a:pPr algn="l"/>
            <a:r>
              <a:rPr lang="de-DE" altLang="de-DE" dirty="0">
                <a:latin typeface="Arial" panose="020B0604020202020204" pitchFamily="34" charset="0"/>
                <a:ea typeface="MS PGothic"/>
                <a:cs typeface="Arial"/>
              </a:rPr>
              <a:t>HSWT    Prof. Dr. U. Groß           					                 </a:t>
            </a:r>
          </a:p>
        </p:txBody>
      </p:sp>
      <p:sp>
        <p:nvSpPr>
          <p:cNvPr id="57353" name="Rectangle 9"/>
          <p:cNvSpPr>
            <a:spLocks noGrp="1" noChangeArrowheads="1"/>
          </p:cNvSpPr>
          <p:nvPr>
            <p:ph type="title"/>
          </p:nvPr>
        </p:nvSpPr>
        <p:spPr/>
        <p:txBody>
          <a:bodyPr/>
          <a:lstStyle/>
          <a:p>
            <a:pPr algn="r"/>
            <a:r>
              <a:rPr lang="de-DE" altLang="de-DE" sz="2400"/>
              <a:t>Wirbelkammmer-</a:t>
            </a:r>
            <a:br>
              <a:rPr lang="de-DE" altLang="de-DE" sz="2400"/>
            </a:br>
            <a:r>
              <a:rPr lang="de-DE" altLang="de-DE" sz="2400"/>
              <a:t>Vorkammermotoren</a:t>
            </a:r>
          </a:p>
        </p:txBody>
      </p:sp>
      <p:grpSp>
        <p:nvGrpSpPr>
          <p:cNvPr id="57356" name="Group 12"/>
          <p:cNvGrpSpPr>
            <a:grpSpLocks/>
          </p:cNvGrpSpPr>
          <p:nvPr/>
        </p:nvGrpSpPr>
        <p:grpSpPr bwMode="auto">
          <a:xfrm>
            <a:off x="381000" y="2708276"/>
            <a:ext cx="4859338" cy="4005263"/>
            <a:chOff x="1196" y="562"/>
            <a:chExt cx="3501" cy="3238"/>
          </a:xfrm>
        </p:grpSpPr>
        <p:pic>
          <p:nvPicPr>
            <p:cNvPr id="57357" name="Picture 13" descr="EINS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 y="562"/>
              <a:ext cx="3412" cy="3238"/>
            </a:xfrm>
            <a:prstGeom prst="rect">
              <a:avLst/>
            </a:prstGeom>
            <a:noFill/>
            <a:extLst>
              <a:ext uri="{909E8E84-426E-40DD-AFC4-6F175D3DCCD1}">
                <a14:hiddenFill xmlns:a14="http://schemas.microsoft.com/office/drawing/2010/main">
                  <a:solidFill>
                    <a:srgbClr val="FFFFFF"/>
                  </a:solidFill>
                </a14:hiddenFill>
              </a:ext>
            </a:extLst>
          </p:spPr>
        </p:pic>
        <p:sp>
          <p:nvSpPr>
            <p:cNvPr id="57358" name="Text Box 14"/>
            <p:cNvSpPr txBox="1">
              <a:spLocks noChangeArrowheads="1"/>
            </p:cNvSpPr>
            <p:nvPr/>
          </p:nvSpPr>
          <p:spPr bwMode="auto">
            <a:xfrm>
              <a:off x="3502" y="2834"/>
              <a:ext cx="1195"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b="1">
                  <a:solidFill>
                    <a:srgbClr val="000000"/>
                  </a:solidFill>
                  <a:latin typeface="Arial" panose="020B0604020202020204" pitchFamily="34" charset="0"/>
                  <a:ea typeface="MS PGothic"/>
                  <a:cs typeface="Arial"/>
                </a:rPr>
                <a:t>Hauptbrennraum</a:t>
              </a:r>
              <a:endParaRPr lang="de-DE" altLang="de-DE" sz="1200" b="1">
                <a:solidFill>
                  <a:srgbClr val="FF3300"/>
                </a:solidFill>
                <a:latin typeface="Arial" panose="020B0604020202020204" pitchFamily="34" charset="0"/>
                <a:ea typeface="MS PGothic"/>
                <a:cs typeface="Arial"/>
              </a:endParaRPr>
            </a:p>
          </p:txBody>
        </p:sp>
        <p:sp>
          <p:nvSpPr>
            <p:cNvPr id="57359" name="Text Box 15"/>
            <p:cNvSpPr txBox="1">
              <a:spLocks noChangeArrowheads="1"/>
            </p:cNvSpPr>
            <p:nvPr/>
          </p:nvSpPr>
          <p:spPr bwMode="auto">
            <a:xfrm>
              <a:off x="3502" y="2449"/>
              <a:ext cx="1195"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200" b="1">
                  <a:solidFill>
                    <a:srgbClr val="000000"/>
                  </a:solidFill>
                  <a:latin typeface="Arial" panose="020B0604020202020204" pitchFamily="34" charset="0"/>
                  <a:ea typeface="MS PGothic"/>
                  <a:cs typeface="Arial"/>
                </a:rPr>
                <a:t>Verbindungskanal</a:t>
              </a:r>
              <a:endParaRPr lang="de-DE" altLang="de-DE" sz="1200" b="1">
                <a:solidFill>
                  <a:srgbClr val="FF3300"/>
                </a:solidFill>
                <a:latin typeface="Arial" panose="020B0604020202020204" pitchFamily="34" charset="0"/>
                <a:ea typeface="MS PGothic"/>
                <a:cs typeface="Arial"/>
              </a:endParaRPr>
            </a:p>
          </p:txBody>
        </p:sp>
        <p:sp>
          <p:nvSpPr>
            <p:cNvPr id="57360" name="Text Box 16"/>
            <p:cNvSpPr txBox="1">
              <a:spLocks noChangeArrowheads="1"/>
            </p:cNvSpPr>
            <p:nvPr/>
          </p:nvSpPr>
          <p:spPr bwMode="auto">
            <a:xfrm>
              <a:off x="3502" y="2114"/>
              <a:ext cx="1195"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a:solidFill>
                    <a:srgbClr val="000000"/>
                  </a:solidFill>
                  <a:latin typeface="Arial" panose="020B0604020202020204" pitchFamily="34" charset="0"/>
                  <a:ea typeface="MS PGothic"/>
                  <a:cs typeface="Arial"/>
                </a:rPr>
                <a:t>Glühkerze</a:t>
              </a:r>
              <a:endParaRPr lang="de-DE" altLang="de-DE" sz="1600" b="1">
                <a:solidFill>
                  <a:srgbClr val="FF3300"/>
                </a:solidFill>
                <a:latin typeface="Arial" panose="020B0604020202020204" pitchFamily="34" charset="0"/>
                <a:ea typeface="MS PGothic"/>
                <a:cs typeface="Arial"/>
              </a:endParaRPr>
            </a:p>
          </p:txBody>
        </p:sp>
        <p:sp>
          <p:nvSpPr>
            <p:cNvPr id="57361" name="Text Box 17"/>
            <p:cNvSpPr txBox="1">
              <a:spLocks noChangeArrowheads="1"/>
            </p:cNvSpPr>
            <p:nvPr/>
          </p:nvSpPr>
          <p:spPr bwMode="auto">
            <a:xfrm>
              <a:off x="2038" y="624"/>
              <a:ext cx="1196"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solidFill>
                    <a:srgbClr val="000000"/>
                  </a:solidFill>
                  <a:latin typeface="Arial" panose="020B0604020202020204" pitchFamily="34" charset="0"/>
                  <a:ea typeface="MS PGothic"/>
                  <a:cs typeface="Arial"/>
                </a:rPr>
                <a:t>Einspritzdüse (Zapfendüse)</a:t>
              </a:r>
              <a:endParaRPr lang="de-DE" altLang="de-DE" sz="1600" b="1">
                <a:solidFill>
                  <a:srgbClr val="FF3300"/>
                </a:solidFill>
                <a:latin typeface="Arial" panose="020B0604020202020204" pitchFamily="34" charset="0"/>
                <a:ea typeface="MS PGothic"/>
                <a:cs typeface="Arial"/>
              </a:endParaRPr>
            </a:p>
          </p:txBody>
        </p:sp>
        <p:sp>
          <p:nvSpPr>
            <p:cNvPr id="57362" name="Text Box 18"/>
            <p:cNvSpPr txBox="1">
              <a:spLocks noChangeArrowheads="1"/>
            </p:cNvSpPr>
            <p:nvPr/>
          </p:nvSpPr>
          <p:spPr bwMode="auto">
            <a:xfrm>
              <a:off x="1771" y="1249"/>
              <a:ext cx="1198"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a:solidFill>
                    <a:srgbClr val="000000"/>
                  </a:solidFill>
                  <a:latin typeface="Arial" panose="020B0604020202020204" pitchFamily="34" charset="0"/>
                  <a:ea typeface="MS PGothic"/>
                  <a:cs typeface="Arial"/>
                </a:rPr>
                <a:t>Wirbelkammer</a:t>
              </a:r>
              <a:endParaRPr lang="de-DE" altLang="de-DE" sz="1600" b="1">
                <a:solidFill>
                  <a:srgbClr val="FF3300"/>
                </a:solidFill>
                <a:latin typeface="Arial" panose="020B0604020202020204" pitchFamily="34" charset="0"/>
                <a:ea typeface="MS PGothic"/>
                <a:cs typeface="Arial"/>
              </a:endParaRPr>
            </a:p>
          </p:txBody>
        </p:sp>
      </p:grpSp>
      <p:pic>
        <p:nvPicPr>
          <p:cNvPr id="5734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
            <a:ext cx="4038600" cy="2779713"/>
          </a:xfrm>
          <a:noFill/>
          <a:ln/>
        </p:spPr>
      </p:pic>
      <p:sp>
        <p:nvSpPr>
          <p:cNvPr id="57363" name="Text Box 19"/>
          <p:cNvSpPr txBox="1">
            <a:spLocks noChangeArrowheads="1"/>
          </p:cNvSpPr>
          <p:nvPr/>
        </p:nvSpPr>
        <p:spPr bwMode="auto">
          <a:xfrm>
            <a:off x="5024438" y="1412875"/>
            <a:ext cx="4392612"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de-DE" altLang="de-DE">
                <a:solidFill>
                  <a:srgbClr val="000000"/>
                </a:solidFill>
                <a:latin typeface="Arial" panose="020B0604020202020204" pitchFamily="34" charset="0"/>
                <a:ea typeface="MS PGothic"/>
                <a:cs typeface="Arial"/>
              </a:rPr>
              <a:t>Charakteristik</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Einfache Zapfendüse</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Düsenöffnungsdruck 100–120 bar</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Geringer Einspritzdruck (unter 500 bar)</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Weites Verdichtungsverhältnis </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Geringer Verdichtungsdruck</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Kraftstoffunempfindlich</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Starthilfe erforderlich</a:t>
            </a:r>
          </a:p>
          <a:p>
            <a:pPr algn="l" eaLnBrk="1" hangingPunct="1">
              <a:spcBef>
                <a:spcPct val="50000"/>
              </a:spcBef>
              <a:buFontTx/>
              <a:buChar char="•"/>
            </a:pPr>
            <a:r>
              <a:rPr lang="de-DE" altLang="de-DE" sz="1800">
                <a:solidFill>
                  <a:srgbClr val="000000"/>
                </a:solidFill>
                <a:latin typeface="Arial" panose="020B0604020202020204" pitchFamily="34" charset="0"/>
                <a:ea typeface="MS PGothic"/>
                <a:cs typeface="Arial"/>
              </a:rPr>
              <a:t>Kraftstoffverbrauch hoch</a:t>
            </a:r>
          </a:p>
          <a:p>
            <a:pPr algn="l" eaLnBrk="1" hangingPunct="1">
              <a:spcBef>
                <a:spcPct val="50000"/>
              </a:spcBef>
              <a:buFontTx/>
              <a:buChar char="•"/>
            </a:pPr>
            <a:r>
              <a:rPr lang="de-DE" altLang="de-DE" sz="1800">
                <a:solidFill>
                  <a:srgbClr val="FF0000"/>
                </a:solidFill>
                <a:latin typeface="Arial" panose="020B0604020202020204" pitchFamily="34" charset="0"/>
                <a:ea typeface="MS PGothic"/>
                <a:cs typeface="Arial"/>
              </a:rPr>
              <a:t>Abgase jenseits jeder heutigen Norm </a:t>
            </a:r>
          </a:p>
        </p:txBody>
      </p:sp>
    </p:spTree>
    <p:extLst>
      <p:ext uri="{BB962C8B-B14F-4D97-AF65-F5344CB8AC3E}">
        <p14:creationId xmlns:p14="http://schemas.microsoft.com/office/powerpoint/2010/main" val="1235272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de-DE" altLang="de-DE"/>
              <a:t> Folie </a:t>
            </a:r>
            <a:fld id="{4D2CDD20-EB2B-4B69-8F28-88A3A22C1821}" type="slidenum">
              <a:rPr lang="de-DE" altLang="de-DE"/>
              <a:pPr/>
              <a:t>24</a:t>
            </a:fld>
            <a:endParaRPr lang="de-DE" altLang="de-DE"/>
          </a:p>
        </p:txBody>
      </p:sp>
      <p:sp>
        <p:nvSpPr>
          <p:cNvPr id="5" name="Fußzeilenplatzhalter 4"/>
          <p:cNvSpPr>
            <a:spLocks noGrp="1"/>
          </p:cNvSpPr>
          <p:nvPr>
            <p:ph type="ftr" sz="quarter" idx="11"/>
          </p:nvPr>
        </p:nvSpPr>
        <p:spPr/>
        <p:txBody>
          <a:bodyPr/>
          <a:lstStyle/>
          <a:p>
            <a:r>
              <a:rPr lang="de-DE" altLang="de-DE" dirty="0"/>
              <a:t>HSWT    Prof. Dr. U. Groß                                </a:t>
            </a:r>
          </a:p>
        </p:txBody>
      </p:sp>
      <p:sp>
        <p:nvSpPr>
          <p:cNvPr id="860162" name="Rectangle 2"/>
          <p:cNvSpPr>
            <a:spLocks noGrp="1" noChangeArrowheads="1"/>
          </p:cNvSpPr>
          <p:nvPr>
            <p:ph type="title"/>
          </p:nvPr>
        </p:nvSpPr>
        <p:spPr/>
        <p:txBody>
          <a:bodyPr/>
          <a:lstStyle/>
          <a:p>
            <a:r>
              <a:rPr lang="de-DE" altLang="de-DE"/>
              <a:t>Vorkammer- Wirbelkammerverfahren</a:t>
            </a:r>
          </a:p>
        </p:txBody>
      </p:sp>
      <p:sp>
        <p:nvSpPr>
          <p:cNvPr id="860163" name="Rectangle 3"/>
          <p:cNvSpPr>
            <a:spLocks noGrp="1" noChangeArrowheads="1"/>
          </p:cNvSpPr>
          <p:nvPr>
            <p:ph type="body" idx="1"/>
          </p:nvPr>
        </p:nvSpPr>
        <p:spPr>
          <a:xfrm>
            <a:off x="776288" y="836614"/>
            <a:ext cx="8229600" cy="4497387"/>
          </a:xfrm>
        </p:spPr>
        <p:txBody>
          <a:bodyPr/>
          <a:lstStyle/>
          <a:p>
            <a:pPr>
              <a:lnSpc>
                <a:spcPct val="80000"/>
              </a:lnSpc>
              <a:buFont typeface="Arial Unicode MS" pitchFamily="34" charset="-128"/>
              <a:buNone/>
            </a:pPr>
            <a:r>
              <a:rPr lang="de-DE" altLang="de-DE" sz="2000" dirty="0"/>
              <a:t>Ähnlich arbeitet auch das Vorkammerverfahren. Hierbei wird auch ein Teil der verdichteten Luft in einen Raum im Zylinderkopf gepresst. In diesen Raum wird auch der Kraftstoff eingespritzt und so die Verbrennung eingeleitet. Durch den Druckanstieg wird nun das zum Teil verbrannte Gemisch durch Bohrungen am Ende der Vorkammer wieder in den Zylinder gedrückt, vermischt sich da mit der restlichen Verbrennungsluft und lässt so die Hauptverbrennung stattfinden. </a:t>
            </a:r>
          </a:p>
          <a:p>
            <a:pPr>
              <a:lnSpc>
                <a:spcPct val="80000"/>
              </a:lnSpc>
              <a:buFont typeface="Arial Unicode MS" pitchFamily="34" charset="-128"/>
              <a:buNone/>
            </a:pPr>
            <a:r>
              <a:rPr lang="de-DE" altLang="de-DE" sz="2000" dirty="0"/>
              <a:t>Der Hauptunterschied zwischen Vor- und Wirbelkammer besteht darin, das bei dem Vorkammerverfahren die Luft und der Kraftstoff durch Thermik und ein Prallblech miteinander vermischt werden und dass die Vorkammer zum Zylinder hin mehrere kleine Bohrungen hat, durch die das entzündete Gemisch in den Zylinder gelangt. Der Wirbelkammer Motor hingegen hat nur den großen Schusskanal und die verdichtete Luft wird durch die Bauform der Kammer und des Schusskanals schon in eine Drehbewegung versetzt (verwirbelt). Ansonsten gelten für den Wirbelkammer Motor die gleichen Punkte wie für den Vorkammer Motor.</a:t>
            </a:r>
            <a:endParaRPr lang="de-DE" altLang="de-DE" sz="1400" dirty="0"/>
          </a:p>
          <a:p>
            <a:pPr>
              <a:lnSpc>
                <a:spcPct val="80000"/>
              </a:lnSpc>
            </a:pPr>
            <a:endParaRPr lang="de-DE" altLang="de-DE" sz="1400" dirty="0"/>
          </a:p>
          <a:p>
            <a:pPr>
              <a:lnSpc>
                <a:spcPct val="80000"/>
              </a:lnSpc>
            </a:pPr>
            <a:endParaRPr lang="de-DE" altLang="de-DE" sz="1100" dirty="0"/>
          </a:p>
        </p:txBody>
      </p:sp>
    </p:spTree>
    <p:extLst>
      <p:ext uri="{BB962C8B-B14F-4D97-AF65-F5344CB8AC3E}">
        <p14:creationId xmlns:p14="http://schemas.microsoft.com/office/powerpoint/2010/main" val="339969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2"/>
          <p:cNvSpPr>
            <a:spLocks noGrp="1"/>
          </p:cNvSpPr>
          <p:nvPr>
            <p:ph type="sldNum" sz="quarter" idx="10"/>
          </p:nvPr>
        </p:nvSpPr>
        <p:spPr/>
        <p:txBody>
          <a:bodyPr/>
          <a:lstStyle/>
          <a:p>
            <a:r>
              <a:rPr lang="de-DE" altLang="de-DE"/>
              <a:t> Folie </a:t>
            </a:r>
            <a:fld id="{4E0E0CE5-8890-457C-85EA-00E63C39AF9A}" type="slidenum">
              <a:rPr lang="de-DE" altLang="de-DE"/>
              <a:pPr/>
              <a:t>25</a:t>
            </a:fld>
            <a:endParaRPr lang="de-DE" altLang="de-DE"/>
          </a:p>
        </p:txBody>
      </p:sp>
      <p:sp>
        <p:nvSpPr>
          <p:cNvPr id="5" name="Fußzeilenplatzhalter 3"/>
          <p:cNvSpPr>
            <a:spLocks noGrp="1"/>
          </p:cNvSpPr>
          <p:nvPr>
            <p:ph type="ftr" sz="quarter" idx="11"/>
          </p:nvPr>
        </p:nvSpPr>
        <p:spPr/>
        <p:txBody>
          <a:bodyPr/>
          <a:lstStyle/>
          <a:p>
            <a:r>
              <a:rPr lang="de-DE" altLang="de-DE" dirty="0"/>
              <a:t>HSWT    Prof. Dr. U. Groß                                </a:t>
            </a:r>
          </a:p>
        </p:txBody>
      </p:sp>
      <p:pic>
        <p:nvPicPr>
          <p:cNvPr id="861187" name="Picture 3" descr="EINSP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1" y="1196976"/>
            <a:ext cx="5064125" cy="4987925"/>
          </a:xfrm>
          <a:prstGeom prst="rect">
            <a:avLst/>
          </a:prstGeom>
          <a:noFill/>
          <a:extLst>
            <a:ext uri="{909E8E84-426E-40DD-AFC4-6F175D3DCCD1}">
              <a14:hiddenFill xmlns:a14="http://schemas.microsoft.com/office/drawing/2010/main">
                <a:solidFill>
                  <a:srgbClr val="FFFFFF"/>
                </a:solidFill>
              </a14:hiddenFill>
            </a:ext>
          </a:extLst>
        </p:spPr>
      </p:pic>
      <p:sp>
        <p:nvSpPr>
          <p:cNvPr id="861188" name="Rectangle 4"/>
          <p:cNvSpPr>
            <a:spLocks noGrp="1" noChangeArrowheads="1"/>
          </p:cNvSpPr>
          <p:nvPr>
            <p:ph type="title"/>
          </p:nvPr>
        </p:nvSpPr>
        <p:spPr/>
        <p:txBody>
          <a:bodyPr/>
          <a:lstStyle/>
          <a:p>
            <a:pPr algn="ctr"/>
            <a:r>
              <a:rPr lang="de-DE" altLang="de-DE"/>
              <a:t>Mittelkugelverfahren (MAN)</a:t>
            </a:r>
          </a:p>
        </p:txBody>
      </p:sp>
    </p:spTree>
    <p:extLst>
      <p:ext uri="{BB962C8B-B14F-4D97-AF65-F5344CB8AC3E}">
        <p14:creationId xmlns:p14="http://schemas.microsoft.com/office/powerpoint/2010/main" val="5734623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861187"/>
                                        </p:tgtEl>
                                        <p:attrNameLst>
                                          <p:attrName>style.visibility</p:attrName>
                                        </p:attrNameLst>
                                      </p:cBhvr>
                                      <p:to>
                                        <p:strVal val="visible"/>
                                      </p:to>
                                    </p:set>
                                    <p:animEffect transition="in" filter="randombar(vertical)">
                                      <p:cBhvr>
                                        <p:cTn id="7" dur="500"/>
                                        <p:tgtEl>
                                          <p:spTgt spid="86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2"/>
          <p:cNvSpPr>
            <a:spLocks noGrp="1"/>
          </p:cNvSpPr>
          <p:nvPr>
            <p:ph type="sldNum" sz="quarter" idx="10"/>
          </p:nvPr>
        </p:nvSpPr>
        <p:spPr/>
        <p:txBody>
          <a:bodyPr/>
          <a:lstStyle/>
          <a:p>
            <a:r>
              <a:rPr lang="de-DE" altLang="de-DE"/>
              <a:t> Folie </a:t>
            </a:r>
            <a:fld id="{BDEBF75D-C23F-4E03-A5C1-B6F3A20C230D}" type="slidenum">
              <a:rPr lang="de-DE" altLang="de-DE"/>
              <a:pPr/>
              <a:t>26</a:t>
            </a:fld>
            <a:endParaRPr lang="de-DE" altLang="de-DE"/>
          </a:p>
        </p:txBody>
      </p:sp>
      <p:sp>
        <p:nvSpPr>
          <p:cNvPr id="5" name="Fußzeilenplatzhalter 3"/>
          <p:cNvSpPr>
            <a:spLocks noGrp="1"/>
          </p:cNvSpPr>
          <p:nvPr>
            <p:ph type="ftr" sz="quarter" idx="11"/>
          </p:nvPr>
        </p:nvSpPr>
        <p:spPr/>
        <p:txBody>
          <a:bodyPr/>
          <a:lstStyle/>
          <a:p>
            <a:r>
              <a:rPr lang="de-DE" altLang="de-DE" dirty="0"/>
              <a:t>HSWT    Prof. Dr. U. Groß                                </a:t>
            </a:r>
          </a:p>
        </p:txBody>
      </p:sp>
      <p:pic>
        <p:nvPicPr>
          <p:cNvPr id="862211" name="Picture 3" descr="EINSP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5" y="838200"/>
            <a:ext cx="4705350" cy="5334000"/>
          </a:xfrm>
          <a:prstGeom prst="rect">
            <a:avLst/>
          </a:prstGeom>
          <a:noFill/>
          <a:extLst>
            <a:ext uri="{909E8E84-426E-40DD-AFC4-6F175D3DCCD1}">
              <a14:hiddenFill xmlns:a14="http://schemas.microsoft.com/office/drawing/2010/main">
                <a:solidFill>
                  <a:srgbClr val="FFFFFF"/>
                </a:solidFill>
              </a14:hiddenFill>
            </a:ext>
          </a:extLst>
        </p:spPr>
      </p:pic>
      <p:sp>
        <p:nvSpPr>
          <p:cNvPr id="862212" name="Rectangle 4"/>
          <p:cNvSpPr>
            <a:spLocks noGrp="1" noChangeArrowheads="1"/>
          </p:cNvSpPr>
          <p:nvPr>
            <p:ph type="title"/>
          </p:nvPr>
        </p:nvSpPr>
        <p:spPr/>
        <p:txBody>
          <a:bodyPr/>
          <a:lstStyle/>
          <a:p>
            <a:pPr algn="ctr"/>
            <a:r>
              <a:rPr lang="de-DE" altLang="de-DE"/>
              <a:t>Direkteinspritzverfahren</a:t>
            </a:r>
          </a:p>
        </p:txBody>
      </p:sp>
    </p:spTree>
    <p:extLst>
      <p:ext uri="{BB962C8B-B14F-4D97-AF65-F5344CB8AC3E}">
        <p14:creationId xmlns:p14="http://schemas.microsoft.com/office/powerpoint/2010/main" val="9032895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862211"/>
                                        </p:tgtEl>
                                        <p:attrNameLst>
                                          <p:attrName>style.visibility</p:attrName>
                                        </p:attrNameLst>
                                      </p:cBhvr>
                                      <p:to>
                                        <p:strVal val="visible"/>
                                      </p:to>
                                    </p:set>
                                    <p:animEffect transition="in" filter="randombar(vertical)">
                                      <p:cBhvr>
                                        <p:cTn id="7" dur="500"/>
                                        <p:tgtEl>
                                          <p:spTgt spid="862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de-DE" altLang="de-DE"/>
              <a:t> Folie </a:t>
            </a:r>
            <a:fld id="{43BED1F8-7F40-4673-AC27-9C2E8FAF2930}" type="slidenum">
              <a:rPr lang="de-DE" altLang="de-DE"/>
              <a:pPr/>
              <a:t>27</a:t>
            </a:fld>
            <a:endParaRPr lang="de-DE" altLang="de-DE"/>
          </a:p>
        </p:txBody>
      </p:sp>
      <p:sp>
        <p:nvSpPr>
          <p:cNvPr id="5" name="Fußzeilenplatzhalter 4"/>
          <p:cNvSpPr>
            <a:spLocks noGrp="1"/>
          </p:cNvSpPr>
          <p:nvPr>
            <p:ph type="ftr" sz="quarter" idx="11"/>
          </p:nvPr>
        </p:nvSpPr>
        <p:spPr/>
        <p:txBody>
          <a:bodyPr/>
          <a:lstStyle/>
          <a:p>
            <a:r>
              <a:rPr lang="de-DE" altLang="de-DE" dirty="0"/>
              <a:t>HSWT    Prof. Dr. U. Groß                                </a:t>
            </a:r>
          </a:p>
        </p:txBody>
      </p:sp>
      <p:sp>
        <p:nvSpPr>
          <p:cNvPr id="863234" name="Rectangle 2"/>
          <p:cNvSpPr>
            <a:spLocks noGrp="1" noChangeArrowheads="1"/>
          </p:cNvSpPr>
          <p:nvPr>
            <p:ph type="title"/>
          </p:nvPr>
        </p:nvSpPr>
        <p:spPr/>
        <p:txBody>
          <a:bodyPr/>
          <a:lstStyle/>
          <a:p>
            <a:r>
              <a:rPr lang="de-DE" altLang="de-DE"/>
              <a:t>Direkteinspritzung</a:t>
            </a:r>
          </a:p>
        </p:txBody>
      </p:sp>
      <p:sp>
        <p:nvSpPr>
          <p:cNvPr id="863235" name="Rectangle 3"/>
          <p:cNvSpPr>
            <a:spLocks noGrp="1" noChangeArrowheads="1"/>
          </p:cNvSpPr>
          <p:nvPr>
            <p:ph type="body" idx="1"/>
          </p:nvPr>
        </p:nvSpPr>
        <p:spPr>
          <a:xfrm>
            <a:off x="776288" y="1052513"/>
            <a:ext cx="8229600" cy="4392612"/>
          </a:xfrm>
        </p:spPr>
        <p:txBody>
          <a:bodyPr/>
          <a:lstStyle/>
          <a:p>
            <a:pPr>
              <a:lnSpc>
                <a:spcPct val="80000"/>
              </a:lnSpc>
              <a:buFont typeface="Arial Unicode MS" pitchFamily="34" charset="-128"/>
              <a:buNone/>
            </a:pPr>
            <a:r>
              <a:rPr lang="de-DE" altLang="de-DE" sz="1700"/>
              <a:t>Das heute gebräuchlichste Verfahren ist die Direkteinspritzung.</a:t>
            </a:r>
          </a:p>
          <a:p>
            <a:pPr>
              <a:lnSpc>
                <a:spcPct val="80000"/>
              </a:lnSpc>
              <a:buFont typeface="Arial Unicode MS" pitchFamily="34" charset="-128"/>
              <a:buNone/>
            </a:pPr>
            <a:r>
              <a:rPr lang="de-DE" altLang="de-DE" sz="1700"/>
              <a:t>Es gibt hier keine Räume im Zylinderkopf mehr sondern die Einspritzdüse bringt den Kraftstoff direkt in den Verbrennungsraum. </a:t>
            </a:r>
          </a:p>
          <a:p>
            <a:pPr>
              <a:lnSpc>
                <a:spcPct val="80000"/>
              </a:lnSpc>
              <a:buFont typeface="Arial Unicode MS" pitchFamily="34" charset="-128"/>
              <a:buNone/>
            </a:pPr>
            <a:r>
              <a:rPr lang="de-DE" altLang="de-DE" sz="1700"/>
              <a:t>Hierbei gibt es natürlich auch die verschiedensten Möglichkeiten die Luft zu verwirbeln und optimal mit dem Kraftstoff zu vermischen.</a:t>
            </a:r>
          </a:p>
          <a:p>
            <a:pPr>
              <a:lnSpc>
                <a:spcPct val="80000"/>
              </a:lnSpc>
              <a:buFont typeface="Arial Unicode MS" pitchFamily="34" charset="-128"/>
              <a:buNone/>
            </a:pPr>
            <a:r>
              <a:rPr lang="de-DE" altLang="de-DE" sz="1700"/>
              <a:t>Zum einen werden die Kolbenböden (unten) mit verschiedensten Mulden versehen</a:t>
            </a:r>
          </a:p>
          <a:p>
            <a:pPr>
              <a:lnSpc>
                <a:spcPct val="80000"/>
              </a:lnSpc>
              <a:buFont typeface="Arial Unicode MS" pitchFamily="34" charset="-128"/>
              <a:buNone/>
            </a:pPr>
            <a:r>
              <a:rPr lang="de-DE" altLang="de-DE" sz="1700"/>
              <a:t>und zum anderen spritzt man den Kraftstoff nicht mehr durch nur ein Loch in den</a:t>
            </a:r>
          </a:p>
          <a:p>
            <a:pPr>
              <a:lnSpc>
                <a:spcPct val="80000"/>
              </a:lnSpc>
              <a:buFont typeface="Arial Unicode MS" pitchFamily="34" charset="-128"/>
              <a:buNone/>
            </a:pPr>
            <a:r>
              <a:rPr lang="de-DE" altLang="de-DE" sz="1700"/>
              <a:t>Zylinder, sondern über mehrere kleine Löcher. Weiter erhöht man auch den</a:t>
            </a:r>
          </a:p>
          <a:p>
            <a:pPr>
              <a:lnSpc>
                <a:spcPct val="80000"/>
              </a:lnSpc>
              <a:buFont typeface="Arial Unicode MS" pitchFamily="34" charset="-128"/>
              <a:buNone/>
            </a:pPr>
            <a:r>
              <a:rPr lang="de-DE" altLang="de-DE" sz="1700"/>
              <a:t>Einspritzdruck sowie den Verdichtungsdruck. Durch den höheren Einspritzdruck  und mehrere kleine Löcher, erreicht man kleinere Kraftstofftröpfchen, also</a:t>
            </a:r>
          </a:p>
          <a:p>
            <a:pPr>
              <a:lnSpc>
                <a:spcPct val="80000"/>
              </a:lnSpc>
              <a:buFont typeface="Arial Unicode MS" pitchFamily="34" charset="-128"/>
              <a:buNone/>
            </a:pPr>
            <a:r>
              <a:rPr lang="de-DE" altLang="de-DE" sz="1700"/>
              <a:t>eine bessere Vermischung und Anbindung mit der Luft.</a:t>
            </a:r>
          </a:p>
          <a:p>
            <a:pPr>
              <a:lnSpc>
                <a:spcPct val="80000"/>
              </a:lnSpc>
              <a:buFont typeface="Arial Unicode MS" pitchFamily="34" charset="-128"/>
              <a:buNone/>
            </a:pPr>
            <a:r>
              <a:rPr lang="de-DE" altLang="de-DE" sz="1700"/>
              <a:t>Durch die Erhöhung des Verdichtungsdruckes bekommt man auch eine höhere</a:t>
            </a:r>
          </a:p>
          <a:p>
            <a:pPr>
              <a:lnSpc>
                <a:spcPct val="80000"/>
              </a:lnSpc>
              <a:buFont typeface="Arial Unicode MS" pitchFamily="34" charset="-128"/>
              <a:buNone/>
            </a:pPr>
            <a:r>
              <a:rPr lang="de-DE" altLang="de-DE" sz="1700"/>
              <a:t>Verdichtungstemperatur (Zündtemperatur). Aufgrund dessen braucht man dann auch</a:t>
            </a:r>
          </a:p>
          <a:p>
            <a:pPr>
              <a:lnSpc>
                <a:spcPct val="80000"/>
              </a:lnSpc>
              <a:buFont typeface="Arial Unicode MS" pitchFamily="34" charset="-128"/>
              <a:buNone/>
            </a:pPr>
            <a:r>
              <a:rPr lang="de-DE" altLang="de-DE" sz="1700"/>
              <a:t>keine Glühkerze mehr um den Motor zu starten. Allerdings funktioniert dies nur</a:t>
            </a:r>
          </a:p>
          <a:p>
            <a:pPr>
              <a:lnSpc>
                <a:spcPct val="80000"/>
              </a:lnSpc>
              <a:buFont typeface="Arial Unicode MS" pitchFamily="34" charset="-128"/>
              <a:buNone/>
            </a:pPr>
            <a:r>
              <a:rPr lang="de-DE" altLang="de-DE" sz="1700"/>
              <a:t>sicher bis zu einer bestimmten Lufttemperatur. Bei Minusgraden muss man die</a:t>
            </a:r>
          </a:p>
          <a:p>
            <a:pPr>
              <a:lnSpc>
                <a:spcPct val="80000"/>
              </a:lnSpc>
              <a:buFont typeface="Arial Unicode MS" pitchFamily="34" charset="-128"/>
              <a:buNone/>
            </a:pPr>
            <a:r>
              <a:rPr lang="de-DE" altLang="de-DE" sz="1700"/>
              <a:t>Ansaugluft insgesamt anwärmen. Dies geschieht im Ansaugkanal vor den Zylindern,</a:t>
            </a:r>
          </a:p>
          <a:p>
            <a:pPr>
              <a:lnSpc>
                <a:spcPct val="80000"/>
              </a:lnSpc>
              <a:buFont typeface="Arial Unicode MS" pitchFamily="34" charset="-128"/>
              <a:buNone/>
            </a:pPr>
            <a:r>
              <a:rPr lang="de-DE" altLang="de-DE" sz="1700"/>
              <a:t>durch Flammkerzen, die Kraftstoff verbrennen, oder durch Heizspiralen.</a:t>
            </a:r>
          </a:p>
          <a:p>
            <a:pPr>
              <a:lnSpc>
                <a:spcPct val="80000"/>
              </a:lnSpc>
              <a:buFont typeface="Arial Unicode MS" pitchFamily="34" charset="-128"/>
              <a:buNone/>
            </a:pPr>
            <a:r>
              <a:rPr lang="de-DE" altLang="de-DE" sz="1700"/>
              <a:t>Auf dem System Direkteinspritzer basieren auch die nachfolgend dargestellten</a:t>
            </a:r>
          </a:p>
          <a:p>
            <a:pPr>
              <a:lnSpc>
                <a:spcPct val="80000"/>
              </a:lnSpc>
              <a:buFont typeface="Arial Unicode MS" pitchFamily="34" charset="-128"/>
              <a:buNone/>
            </a:pPr>
            <a:r>
              <a:rPr lang="de-DE" altLang="de-DE" sz="1700"/>
              <a:t>Neuerungen.</a:t>
            </a:r>
          </a:p>
        </p:txBody>
      </p:sp>
    </p:spTree>
    <p:extLst>
      <p:ext uri="{BB962C8B-B14F-4D97-AF65-F5344CB8AC3E}">
        <p14:creationId xmlns:p14="http://schemas.microsoft.com/office/powerpoint/2010/main" val="330671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Foliennummernplatzhalter 1"/>
          <p:cNvSpPr>
            <a:spLocks noGrp="1"/>
          </p:cNvSpPr>
          <p:nvPr>
            <p:ph type="sldNum" sz="quarter" idx="10"/>
          </p:nvPr>
        </p:nvSpPr>
        <p:spPr/>
        <p:txBody>
          <a:bodyPr/>
          <a:lstStyle/>
          <a:p>
            <a:r>
              <a:rPr lang="de-DE" altLang="de-DE"/>
              <a:t> Folie </a:t>
            </a:r>
            <a:fld id="{A746C0B5-BFB0-4439-9CC9-071823863738}" type="slidenum">
              <a:rPr lang="de-DE" altLang="de-DE"/>
              <a:pPr/>
              <a:t>28</a:t>
            </a:fld>
            <a:endParaRPr lang="de-DE" altLang="de-DE"/>
          </a:p>
        </p:txBody>
      </p:sp>
      <p:sp>
        <p:nvSpPr>
          <p:cNvPr id="28" name="Fußzeilenplatzhalter 2"/>
          <p:cNvSpPr>
            <a:spLocks noGrp="1"/>
          </p:cNvSpPr>
          <p:nvPr>
            <p:ph type="ftr" sz="quarter" idx="11"/>
          </p:nvPr>
        </p:nvSpPr>
        <p:spPr/>
        <p:txBody>
          <a:bodyPr/>
          <a:lstStyle/>
          <a:p>
            <a:r>
              <a:rPr lang="de-DE" altLang="de-DE" dirty="0"/>
              <a:t>HSWT    Prof. Dr. U. Groß                                </a:t>
            </a:r>
          </a:p>
        </p:txBody>
      </p:sp>
      <p:sp>
        <p:nvSpPr>
          <p:cNvPr id="864259" name="Text Box 3"/>
          <p:cNvSpPr txBox="1">
            <a:spLocks noChangeArrowheads="1"/>
          </p:cNvSpPr>
          <p:nvPr/>
        </p:nvSpPr>
        <p:spPr bwMode="auto">
          <a:xfrm>
            <a:off x="2279650" y="1450975"/>
            <a:ext cx="1809750"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200" dirty="0">
                <a:solidFill>
                  <a:srgbClr val="000000"/>
                </a:solidFill>
                <a:latin typeface="+mj-lt"/>
              </a:rPr>
              <a:t>Direkteinspritzverfahren</a:t>
            </a:r>
            <a:endParaRPr lang="de-DE" altLang="de-DE" sz="1600" b="1" dirty="0">
              <a:solidFill>
                <a:srgbClr val="000000"/>
              </a:solidFill>
              <a:latin typeface="+mj-lt"/>
            </a:endParaRPr>
          </a:p>
        </p:txBody>
      </p:sp>
      <p:sp>
        <p:nvSpPr>
          <p:cNvPr id="864260" name="Text Box 4"/>
          <p:cNvSpPr txBox="1">
            <a:spLocks noChangeArrowheads="1"/>
          </p:cNvSpPr>
          <p:nvPr/>
        </p:nvSpPr>
        <p:spPr bwMode="auto">
          <a:xfrm>
            <a:off x="4038601" y="1450975"/>
            <a:ext cx="1687513"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200">
                <a:solidFill>
                  <a:srgbClr val="000000"/>
                </a:solidFill>
                <a:latin typeface="+mj-lt"/>
              </a:rPr>
              <a:t>Mittenkugelverfahren</a:t>
            </a:r>
            <a:endParaRPr lang="de-DE" altLang="de-DE" sz="1600" b="1">
              <a:solidFill>
                <a:srgbClr val="000000"/>
              </a:solidFill>
              <a:latin typeface="+mj-lt"/>
            </a:endParaRPr>
          </a:p>
        </p:txBody>
      </p:sp>
      <p:sp>
        <p:nvSpPr>
          <p:cNvPr id="864261" name="Text Box 5"/>
          <p:cNvSpPr txBox="1">
            <a:spLocks noChangeArrowheads="1"/>
          </p:cNvSpPr>
          <p:nvPr/>
        </p:nvSpPr>
        <p:spPr bwMode="auto">
          <a:xfrm>
            <a:off x="5797551" y="1450975"/>
            <a:ext cx="1687513" cy="2746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200">
                <a:solidFill>
                  <a:srgbClr val="000000"/>
                </a:solidFill>
                <a:latin typeface="+mj-lt"/>
              </a:rPr>
              <a:t>Vorkammerverfahren</a:t>
            </a:r>
            <a:endParaRPr lang="de-DE" altLang="de-DE" sz="1600" b="1">
              <a:solidFill>
                <a:srgbClr val="000000"/>
              </a:solidFill>
              <a:latin typeface="+mj-lt"/>
            </a:endParaRPr>
          </a:p>
        </p:txBody>
      </p:sp>
      <p:sp>
        <p:nvSpPr>
          <p:cNvPr id="864262" name="Text Box 6"/>
          <p:cNvSpPr txBox="1">
            <a:spLocks noChangeArrowheads="1"/>
          </p:cNvSpPr>
          <p:nvPr/>
        </p:nvSpPr>
        <p:spPr bwMode="auto">
          <a:xfrm>
            <a:off x="7554914" y="1484314"/>
            <a:ext cx="1970087" cy="2746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200">
                <a:solidFill>
                  <a:srgbClr val="000000"/>
                </a:solidFill>
                <a:latin typeface="+mj-lt"/>
              </a:rPr>
              <a:t>Wirbelkammerverfahren</a:t>
            </a:r>
            <a:endParaRPr lang="de-DE" altLang="de-DE" sz="1600" b="1">
              <a:solidFill>
                <a:srgbClr val="000000"/>
              </a:solidFill>
              <a:latin typeface="+mj-lt"/>
            </a:endParaRPr>
          </a:p>
        </p:txBody>
      </p:sp>
      <p:sp>
        <p:nvSpPr>
          <p:cNvPr id="864263" name="Text Box 7"/>
          <p:cNvSpPr txBox="1">
            <a:spLocks noChangeArrowheads="1"/>
          </p:cNvSpPr>
          <p:nvPr/>
        </p:nvSpPr>
        <p:spPr bwMode="auto">
          <a:xfrm>
            <a:off x="381000" y="2133600"/>
            <a:ext cx="189865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dirty="0">
                <a:solidFill>
                  <a:srgbClr val="000000"/>
                </a:solidFill>
                <a:latin typeface="+mj-lt"/>
              </a:rPr>
              <a:t>Anwendung :</a:t>
            </a:r>
            <a:endParaRPr lang="de-DE" altLang="de-DE" sz="1600" b="1" dirty="0">
              <a:solidFill>
                <a:srgbClr val="000000"/>
              </a:solidFill>
              <a:latin typeface="+mj-lt"/>
            </a:endParaRPr>
          </a:p>
        </p:txBody>
      </p:sp>
      <p:sp>
        <p:nvSpPr>
          <p:cNvPr id="864264" name="Text Box 8"/>
          <p:cNvSpPr txBox="1">
            <a:spLocks noChangeArrowheads="1"/>
          </p:cNvSpPr>
          <p:nvPr/>
        </p:nvSpPr>
        <p:spPr bwMode="auto">
          <a:xfrm>
            <a:off x="2279651" y="21336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Traktoren, LKW, PKW                        LKW                          ältere Traktoren, ältere PKW</a:t>
            </a:r>
            <a:endParaRPr lang="de-DE" altLang="de-DE" sz="1600" b="1">
              <a:solidFill>
                <a:srgbClr val="000000"/>
              </a:solidFill>
              <a:latin typeface="+mj-lt"/>
            </a:endParaRPr>
          </a:p>
        </p:txBody>
      </p:sp>
      <p:sp>
        <p:nvSpPr>
          <p:cNvPr id="864265" name="Text Box 9"/>
          <p:cNvSpPr txBox="1">
            <a:spLocks noChangeArrowheads="1"/>
          </p:cNvSpPr>
          <p:nvPr/>
        </p:nvSpPr>
        <p:spPr bwMode="auto">
          <a:xfrm>
            <a:off x="592138" y="2438400"/>
            <a:ext cx="1687512"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Düsenöffnungsdruck :</a:t>
            </a:r>
            <a:endParaRPr lang="de-DE" altLang="de-DE" sz="1600" b="1">
              <a:solidFill>
                <a:srgbClr val="000000"/>
              </a:solidFill>
              <a:latin typeface="+mj-lt"/>
            </a:endParaRPr>
          </a:p>
        </p:txBody>
      </p:sp>
      <p:sp>
        <p:nvSpPr>
          <p:cNvPr id="864266" name="Text Box 10"/>
          <p:cNvSpPr txBox="1">
            <a:spLocks noChangeArrowheads="1"/>
          </p:cNvSpPr>
          <p:nvPr/>
        </p:nvSpPr>
        <p:spPr bwMode="auto">
          <a:xfrm>
            <a:off x="2279651" y="24384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dirty="0">
                <a:solidFill>
                  <a:srgbClr val="000000"/>
                </a:solidFill>
                <a:latin typeface="+mj-lt"/>
              </a:rPr>
              <a:t>200 bis 250 bar                               ca. 175 bar                                                100 - 120 bar                   </a:t>
            </a:r>
            <a:endParaRPr lang="de-DE" altLang="de-DE" sz="1600" b="1" dirty="0">
              <a:solidFill>
                <a:srgbClr val="000000"/>
              </a:solidFill>
              <a:latin typeface="+mj-lt"/>
            </a:endParaRPr>
          </a:p>
        </p:txBody>
      </p:sp>
      <p:sp>
        <p:nvSpPr>
          <p:cNvPr id="864267" name="Text Box 11"/>
          <p:cNvSpPr txBox="1">
            <a:spLocks noChangeArrowheads="1"/>
          </p:cNvSpPr>
          <p:nvPr/>
        </p:nvSpPr>
        <p:spPr bwMode="auto">
          <a:xfrm>
            <a:off x="661988" y="3352801"/>
            <a:ext cx="1617662"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Verbrennungsablauf :</a:t>
            </a:r>
            <a:endParaRPr lang="de-DE" altLang="de-DE" sz="1600" b="1">
              <a:solidFill>
                <a:srgbClr val="000000"/>
              </a:solidFill>
              <a:latin typeface="+mj-lt"/>
            </a:endParaRPr>
          </a:p>
        </p:txBody>
      </p:sp>
      <p:sp>
        <p:nvSpPr>
          <p:cNvPr id="864268" name="Text Box 12"/>
          <p:cNvSpPr txBox="1">
            <a:spLocks noChangeArrowheads="1"/>
          </p:cNvSpPr>
          <p:nvPr/>
        </p:nvSpPr>
        <p:spPr bwMode="auto">
          <a:xfrm>
            <a:off x="2279651" y="33528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schnell, hart, laut                         langsamer, andauernd                                langsam, leise                                 </a:t>
            </a:r>
            <a:endParaRPr lang="de-DE" altLang="de-DE" sz="1600" b="1">
              <a:solidFill>
                <a:srgbClr val="000000"/>
              </a:solidFill>
              <a:latin typeface="+mj-lt"/>
            </a:endParaRPr>
          </a:p>
        </p:txBody>
      </p:sp>
      <p:sp>
        <p:nvSpPr>
          <p:cNvPr id="864269" name="Text Box 13"/>
          <p:cNvSpPr txBox="1">
            <a:spLocks noChangeArrowheads="1"/>
          </p:cNvSpPr>
          <p:nvPr/>
        </p:nvSpPr>
        <p:spPr bwMode="auto">
          <a:xfrm>
            <a:off x="592138" y="3581400"/>
            <a:ext cx="168751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dirty="0">
                <a:solidFill>
                  <a:srgbClr val="000000"/>
                </a:solidFill>
                <a:latin typeface="+mj-lt"/>
              </a:rPr>
              <a:t>Beanspruchung (z. B. Kurbeltrieb) :</a:t>
            </a:r>
            <a:endParaRPr lang="de-DE" altLang="de-DE" sz="1600" b="1" dirty="0">
              <a:solidFill>
                <a:srgbClr val="000000"/>
              </a:solidFill>
              <a:latin typeface="+mj-lt"/>
            </a:endParaRPr>
          </a:p>
        </p:txBody>
      </p:sp>
      <p:sp>
        <p:nvSpPr>
          <p:cNvPr id="864270" name="Text Box 14"/>
          <p:cNvSpPr txBox="1">
            <a:spLocks noChangeArrowheads="1"/>
          </p:cNvSpPr>
          <p:nvPr/>
        </p:nvSpPr>
        <p:spPr bwMode="auto">
          <a:xfrm>
            <a:off x="2279651" y="36576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hoch                                                   geringer                                                      gering                                     </a:t>
            </a:r>
            <a:endParaRPr lang="de-DE" altLang="de-DE" sz="1600" b="1">
              <a:solidFill>
                <a:srgbClr val="000000"/>
              </a:solidFill>
              <a:latin typeface="+mj-lt"/>
            </a:endParaRPr>
          </a:p>
        </p:txBody>
      </p:sp>
      <p:sp>
        <p:nvSpPr>
          <p:cNvPr id="864271" name="Text Box 15"/>
          <p:cNvSpPr txBox="1">
            <a:spLocks noChangeArrowheads="1"/>
          </p:cNvSpPr>
          <p:nvPr/>
        </p:nvSpPr>
        <p:spPr bwMode="auto">
          <a:xfrm>
            <a:off x="661988" y="4038600"/>
            <a:ext cx="1617662" cy="457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Spez. Kraftstoffver-brauch [g/kWh] :</a:t>
            </a:r>
            <a:endParaRPr lang="de-DE" altLang="de-DE" sz="1600" b="1">
              <a:solidFill>
                <a:srgbClr val="000000"/>
              </a:solidFill>
              <a:latin typeface="+mj-lt"/>
            </a:endParaRPr>
          </a:p>
        </p:txBody>
      </p:sp>
      <p:sp>
        <p:nvSpPr>
          <p:cNvPr id="864272" name="Text Box 16"/>
          <p:cNvSpPr txBox="1">
            <a:spLocks noChangeArrowheads="1"/>
          </p:cNvSpPr>
          <p:nvPr/>
        </p:nvSpPr>
        <p:spPr bwMode="auto">
          <a:xfrm>
            <a:off x="2279651" y="41148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gering                                                                                                                    hoch</a:t>
            </a:r>
            <a:endParaRPr lang="de-DE" altLang="de-DE" sz="1600" b="1">
              <a:solidFill>
                <a:srgbClr val="000000"/>
              </a:solidFill>
              <a:latin typeface="+mj-lt"/>
            </a:endParaRPr>
          </a:p>
        </p:txBody>
      </p:sp>
      <p:sp>
        <p:nvSpPr>
          <p:cNvPr id="864273" name="Text Box 17"/>
          <p:cNvSpPr txBox="1">
            <a:spLocks noChangeArrowheads="1"/>
          </p:cNvSpPr>
          <p:nvPr/>
        </p:nvSpPr>
        <p:spPr bwMode="auto">
          <a:xfrm>
            <a:off x="592138" y="4572000"/>
            <a:ext cx="1687512"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Nenndrehzahl :</a:t>
            </a:r>
            <a:endParaRPr lang="de-DE" altLang="de-DE" sz="1600" b="1">
              <a:solidFill>
                <a:srgbClr val="000000"/>
              </a:solidFill>
              <a:latin typeface="+mj-lt"/>
            </a:endParaRPr>
          </a:p>
        </p:txBody>
      </p:sp>
      <p:sp>
        <p:nvSpPr>
          <p:cNvPr id="864274" name="Text Box 18"/>
          <p:cNvSpPr txBox="1">
            <a:spLocks noChangeArrowheads="1"/>
          </p:cNvSpPr>
          <p:nvPr/>
        </p:nvSpPr>
        <p:spPr bwMode="auto">
          <a:xfrm>
            <a:off x="2279651" y="45720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bis 2500 U/min.                                                                                                     bis 5000 U/min.                   </a:t>
            </a:r>
            <a:endParaRPr lang="de-DE" altLang="de-DE" sz="1600" b="1">
              <a:solidFill>
                <a:srgbClr val="000000"/>
              </a:solidFill>
              <a:latin typeface="+mj-lt"/>
            </a:endParaRPr>
          </a:p>
        </p:txBody>
      </p:sp>
      <p:sp>
        <p:nvSpPr>
          <p:cNvPr id="864275" name="Text Box 19"/>
          <p:cNvSpPr txBox="1">
            <a:spLocks noChangeArrowheads="1"/>
          </p:cNvSpPr>
          <p:nvPr/>
        </p:nvSpPr>
        <p:spPr bwMode="auto">
          <a:xfrm>
            <a:off x="381000" y="4906964"/>
            <a:ext cx="1898650"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Verdichtungsverhältnis :</a:t>
            </a:r>
            <a:endParaRPr lang="de-DE" altLang="de-DE" sz="1600" b="1">
              <a:solidFill>
                <a:srgbClr val="000000"/>
              </a:solidFill>
              <a:latin typeface="+mj-lt"/>
            </a:endParaRPr>
          </a:p>
        </p:txBody>
      </p:sp>
      <p:sp>
        <p:nvSpPr>
          <p:cNvPr id="864276" name="Text Box 20"/>
          <p:cNvSpPr txBox="1">
            <a:spLocks noChangeArrowheads="1"/>
          </p:cNvSpPr>
          <p:nvPr/>
        </p:nvSpPr>
        <p:spPr bwMode="auto">
          <a:xfrm>
            <a:off x="2279651" y="48768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15 bis 18 : 1                                                                                                          bis 23 : 1</a:t>
            </a:r>
            <a:endParaRPr lang="de-DE" altLang="de-DE" sz="1600" b="1">
              <a:solidFill>
                <a:srgbClr val="000000"/>
              </a:solidFill>
              <a:latin typeface="+mj-lt"/>
            </a:endParaRPr>
          </a:p>
        </p:txBody>
      </p:sp>
      <p:sp>
        <p:nvSpPr>
          <p:cNvPr id="864277" name="Text Box 21"/>
          <p:cNvSpPr txBox="1">
            <a:spLocks noChangeArrowheads="1"/>
          </p:cNvSpPr>
          <p:nvPr/>
        </p:nvSpPr>
        <p:spPr bwMode="auto">
          <a:xfrm>
            <a:off x="592138" y="5181600"/>
            <a:ext cx="1687512"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Starthilfe :</a:t>
            </a:r>
            <a:endParaRPr lang="de-DE" altLang="de-DE" sz="1600" b="1">
              <a:solidFill>
                <a:srgbClr val="000000"/>
              </a:solidFill>
              <a:latin typeface="+mj-lt"/>
            </a:endParaRPr>
          </a:p>
        </p:txBody>
      </p:sp>
      <p:sp>
        <p:nvSpPr>
          <p:cNvPr id="864278" name="Text Box 22"/>
          <p:cNvSpPr txBox="1">
            <a:spLocks noChangeArrowheads="1"/>
          </p:cNvSpPr>
          <p:nvPr/>
        </p:nvSpPr>
        <p:spPr bwMode="auto">
          <a:xfrm>
            <a:off x="2279651" y="51816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nicht unbedingt erforderlich                                                                                 unbedingt erforderlich</a:t>
            </a:r>
            <a:endParaRPr lang="de-DE" altLang="de-DE" sz="1600" b="1">
              <a:solidFill>
                <a:srgbClr val="000000"/>
              </a:solidFill>
              <a:latin typeface="+mj-lt"/>
            </a:endParaRPr>
          </a:p>
        </p:txBody>
      </p:sp>
      <p:sp>
        <p:nvSpPr>
          <p:cNvPr id="864279" name="Text Box 23"/>
          <p:cNvSpPr txBox="1">
            <a:spLocks noChangeArrowheads="1"/>
          </p:cNvSpPr>
          <p:nvPr/>
        </p:nvSpPr>
        <p:spPr bwMode="auto">
          <a:xfrm>
            <a:off x="592138" y="2743200"/>
            <a:ext cx="1687512"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Einspritzdüse :</a:t>
            </a:r>
            <a:endParaRPr lang="de-DE" altLang="de-DE" sz="1600" b="1">
              <a:solidFill>
                <a:srgbClr val="000000"/>
              </a:solidFill>
              <a:latin typeface="+mj-lt"/>
            </a:endParaRPr>
          </a:p>
        </p:txBody>
      </p:sp>
      <p:sp>
        <p:nvSpPr>
          <p:cNvPr id="864280" name="Text Box 24"/>
          <p:cNvSpPr txBox="1">
            <a:spLocks noChangeArrowheads="1"/>
          </p:cNvSpPr>
          <p:nvPr/>
        </p:nvSpPr>
        <p:spPr bwMode="auto">
          <a:xfrm>
            <a:off x="2279651" y="27432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dirty="0">
                <a:solidFill>
                  <a:srgbClr val="000000"/>
                </a:solidFill>
                <a:latin typeface="+mj-lt"/>
              </a:rPr>
              <a:t>Mehrlochdüse (bis 12 Bohrungen)                                                                    Zapfendüse</a:t>
            </a:r>
            <a:endParaRPr lang="de-DE" altLang="de-DE" sz="1600" b="1" dirty="0">
              <a:solidFill>
                <a:srgbClr val="000000"/>
              </a:solidFill>
              <a:latin typeface="+mj-lt"/>
            </a:endParaRPr>
          </a:p>
        </p:txBody>
      </p:sp>
      <p:sp>
        <p:nvSpPr>
          <p:cNvPr id="864281" name="Text Box 25"/>
          <p:cNvSpPr txBox="1">
            <a:spLocks noChangeArrowheads="1"/>
          </p:cNvSpPr>
          <p:nvPr/>
        </p:nvSpPr>
        <p:spPr bwMode="auto">
          <a:xfrm>
            <a:off x="381000" y="3048000"/>
            <a:ext cx="1898650" cy="2746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200">
                <a:solidFill>
                  <a:srgbClr val="000000"/>
                </a:solidFill>
                <a:latin typeface="+mj-lt"/>
              </a:rPr>
              <a:t>Kraftstoffeigenschaften :</a:t>
            </a:r>
            <a:endParaRPr lang="de-DE" altLang="de-DE" sz="1600" b="1">
              <a:solidFill>
                <a:srgbClr val="000000"/>
              </a:solidFill>
              <a:latin typeface="+mj-lt"/>
            </a:endParaRPr>
          </a:p>
        </p:txBody>
      </p:sp>
      <p:sp>
        <p:nvSpPr>
          <p:cNvPr id="864282" name="Text Box 26"/>
          <p:cNvSpPr txBox="1">
            <a:spLocks noChangeArrowheads="1"/>
          </p:cNvSpPr>
          <p:nvPr/>
        </p:nvSpPr>
        <p:spPr bwMode="auto">
          <a:xfrm>
            <a:off x="2279651" y="3048000"/>
            <a:ext cx="6964363" cy="274638"/>
          </a:xfrm>
          <a:prstGeom prst="rect">
            <a:avLst/>
          </a:prstGeom>
          <a:gradFill rotWithShape="0">
            <a:gsLst>
              <a:gs pos="0">
                <a:srgbClr val="99CCFF"/>
              </a:gs>
              <a:gs pos="100000">
                <a:srgbClr val="99CCFF">
                  <a:gamma/>
                  <a:tint val="12549"/>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200">
                <a:solidFill>
                  <a:srgbClr val="000000"/>
                </a:solidFill>
                <a:latin typeface="+mj-lt"/>
              </a:rPr>
              <a:t>kraftstoffempfindlich                                                                                  kraftstoffunempfindlich</a:t>
            </a:r>
            <a:endParaRPr lang="de-DE" altLang="de-DE" sz="1600" b="1">
              <a:solidFill>
                <a:srgbClr val="000000"/>
              </a:solidFill>
              <a:latin typeface="+mj-lt"/>
            </a:endParaRPr>
          </a:p>
        </p:txBody>
      </p:sp>
    </p:spTree>
    <p:extLst>
      <p:ext uri="{BB962C8B-B14F-4D97-AF65-F5344CB8AC3E}">
        <p14:creationId xmlns:p14="http://schemas.microsoft.com/office/powerpoint/2010/main" val="135477196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Zapfendüse – Einlochdüse </a:t>
            </a:r>
          </a:p>
        </p:txBody>
      </p:sp>
      <p:sp>
        <p:nvSpPr>
          <p:cNvPr id="15" name="Foliennummernplatzhalter 1"/>
          <p:cNvSpPr>
            <a:spLocks noGrp="1"/>
          </p:cNvSpPr>
          <p:nvPr>
            <p:ph type="sldNum" sz="quarter" idx="10"/>
          </p:nvPr>
        </p:nvSpPr>
        <p:spPr/>
        <p:txBody>
          <a:bodyPr/>
          <a:lstStyle/>
          <a:p>
            <a:r>
              <a:rPr lang="de-DE" altLang="de-DE"/>
              <a:t> Folie </a:t>
            </a:r>
            <a:fld id="{4FDEF4E1-D58F-4177-AB42-24DAEA9B0757}" type="slidenum">
              <a:rPr lang="de-DE" altLang="de-DE"/>
              <a:pPr/>
              <a:t>29</a:t>
            </a:fld>
            <a:endParaRPr lang="de-DE" altLang="de-DE"/>
          </a:p>
        </p:txBody>
      </p:sp>
      <p:sp>
        <p:nvSpPr>
          <p:cNvPr id="16" name="Fußzeilenplatzhalter 2"/>
          <p:cNvSpPr>
            <a:spLocks noGrp="1"/>
          </p:cNvSpPr>
          <p:nvPr>
            <p:ph type="ftr" sz="quarter" idx="11"/>
          </p:nvPr>
        </p:nvSpPr>
        <p:spPr/>
        <p:txBody>
          <a:bodyPr/>
          <a:lstStyle/>
          <a:p>
            <a:r>
              <a:rPr lang="de-DE" altLang="de-DE" dirty="0"/>
              <a:t>HSWT    Prof. Dr. U. Groß                                </a:t>
            </a:r>
          </a:p>
        </p:txBody>
      </p:sp>
      <p:pic>
        <p:nvPicPr>
          <p:cNvPr id="866307" name="Picture 3" descr="ZAPF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139" y="1371600"/>
            <a:ext cx="3798887" cy="2459038"/>
          </a:xfrm>
          <a:prstGeom prst="rect">
            <a:avLst/>
          </a:prstGeom>
          <a:noFill/>
          <a:extLst>
            <a:ext uri="{909E8E84-426E-40DD-AFC4-6F175D3DCCD1}">
              <a14:hiddenFill xmlns:a14="http://schemas.microsoft.com/office/drawing/2010/main">
                <a:solidFill>
                  <a:srgbClr val="FFFFFF"/>
                </a:solidFill>
              </a14:hiddenFill>
            </a:ext>
          </a:extLst>
        </p:spPr>
      </p:pic>
      <p:pic>
        <p:nvPicPr>
          <p:cNvPr id="866308" name="Picture 4" descr="ZAPF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914400"/>
            <a:ext cx="3833812" cy="4648200"/>
          </a:xfrm>
          <a:prstGeom prst="rect">
            <a:avLst/>
          </a:prstGeom>
          <a:noFill/>
          <a:extLst>
            <a:ext uri="{909E8E84-426E-40DD-AFC4-6F175D3DCCD1}">
              <a14:hiddenFill xmlns:a14="http://schemas.microsoft.com/office/drawing/2010/main">
                <a:solidFill>
                  <a:srgbClr val="FFFFFF"/>
                </a:solidFill>
              </a14:hiddenFill>
            </a:ext>
          </a:extLst>
        </p:spPr>
      </p:pic>
      <p:sp>
        <p:nvSpPr>
          <p:cNvPr id="866309" name="Text Box 5"/>
          <p:cNvSpPr txBox="1">
            <a:spLocks noChangeArrowheads="1"/>
          </p:cNvSpPr>
          <p:nvPr/>
        </p:nvSpPr>
        <p:spPr bwMode="auto">
          <a:xfrm>
            <a:off x="1365250" y="1447800"/>
            <a:ext cx="77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FF0000"/>
                </a:solidFill>
              </a:rPr>
              <a:t>Zulauf</a:t>
            </a:r>
            <a:endParaRPr lang="de-DE" altLang="de-DE" b="1">
              <a:solidFill>
                <a:srgbClr val="FF0000"/>
              </a:solidFill>
            </a:endParaRPr>
          </a:p>
        </p:txBody>
      </p:sp>
      <p:sp>
        <p:nvSpPr>
          <p:cNvPr id="866310" name="Text Box 6"/>
          <p:cNvSpPr txBox="1">
            <a:spLocks noChangeArrowheads="1"/>
          </p:cNvSpPr>
          <p:nvPr/>
        </p:nvSpPr>
        <p:spPr bwMode="auto">
          <a:xfrm>
            <a:off x="3405189" y="16764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Druckzapfen</a:t>
            </a:r>
            <a:endParaRPr lang="de-DE" altLang="de-DE" sz="1800" b="1">
              <a:solidFill>
                <a:srgbClr val="FF3300"/>
              </a:solidFill>
            </a:endParaRPr>
          </a:p>
        </p:txBody>
      </p:sp>
      <p:sp>
        <p:nvSpPr>
          <p:cNvPr id="866311" name="Text Box 7"/>
          <p:cNvSpPr txBox="1">
            <a:spLocks noChangeArrowheads="1"/>
          </p:cNvSpPr>
          <p:nvPr/>
        </p:nvSpPr>
        <p:spPr bwMode="auto">
          <a:xfrm>
            <a:off x="3405189" y="20574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Ringnut</a:t>
            </a:r>
            <a:endParaRPr lang="de-DE" altLang="de-DE" sz="1800" b="1">
              <a:solidFill>
                <a:srgbClr val="FF3300"/>
              </a:solidFill>
            </a:endParaRPr>
          </a:p>
        </p:txBody>
      </p:sp>
      <p:sp>
        <p:nvSpPr>
          <p:cNvPr id="866312" name="Text Box 8"/>
          <p:cNvSpPr txBox="1">
            <a:spLocks noChangeArrowheads="1"/>
          </p:cNvSpPr>
          <p:nvPr/>
        </p:nvSpPr>
        <p:spPr bwMode="auto">
          <a:xfrm>
            <a:off x="3405189" y="26670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Düsenkörper</a:t>
            </a:r>
            <a:endParaRPr lang="de-DE" altLang="de-DE" sz="1800" b="1">
              <a:solidFill>
                <a:srgbClr val="FF3300"/>
              </a:solidFill>
            </a:endParaRPr>
          </a:p>
        </p:txBody>
      </p:sp>
      <p:sp>
        <p:nvSpPr>
          <p:cNvPr id="866313" name="Text Box 9"/>
          <p:cNvSpPr txBox="1">
            <a:spLocks noChangeArrowheads="1"/>
          </p:cNvSpPr>
          <p:nvPr/>
        </p:nvSpPr>
        <p:spPr bwMode="auto">
          <a:xfrm>
            <a:off x="3405189" y="31242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Düsennadel</a:t>
            </a:r>
            <a:endParaRPr lang="de-DE" altLang="de-DE" sz="1800" b="1">
              <a:solidFill>
                <a:srgbClr val="FF3300"/>
              </a:solidFill>
            </a:endParaRPr>
          </a:p>
        </p:txBody>
      </p:sp>
      <p:sp>
        <p:nvSpPr>
          <p:cNvPr id="866314" name="Text Box 10"/>
          <p:cNvSpPr txBox="1">
            <a:spLocks noChangeArrowheads="1"/>
          </p:cNvSpPr>
          <p:nvPr/>
        </p:nvSpPr>
        <p:spPr bwMode="auto">
          <a:xfrm>
            <a:off x="3405188" y="3716338"/>
            <a:ext cx="1403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Druckschulter</a:t>
            </a:r>
            <a:endParaRPr lang="de-DE" altLang="de-DE" sz="1800" b="1">
              <a:solidFill>
                <a:srgbClr val="FF3300"/>
              </a:solidFill>
            </a:endParaRPr>
          </a:p>
        </p:txBody>
      </p:sp>
      <p:sp>
        <p:nvSpPr>
          <p:cNvPr id="866315" name="Text Box 11"/>
          <p:cNvSpPr txBox="1">
            <a:spLocks noChangeArrowheads="1"/>
          </p:cNvSpPr>
          <p:nvPr/>
        </p:nvSpPr>
        <p:spPr bwMode="auto">
          <a:xfrm>
            <a:off x="3405188" y="4365625"/>
            <a:ext cx="1403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Druckkammer</a:t>
            </a:r>
            <a:endParaRPr lang="de-DE" altLang="de-DE" sz="1800" b="1">
              <a:solidFill>
                <a:srgbClr val="FF3300"/>
              </a:solidFill>
            </a:endParaRPr>
          </a:p>
        </p:txBody>
      </p:sp>
      <p:sp>
        <p:nvSpPr>
          <p:cNvPr id="866316" name="Text Box 12"/>
          <p:cNvSpPr txBox="1">
            <a:spLocks noChangeArrowheads="1"/>
          </p:cNvSpPr>
          <p:nvPr/>
        </p:nvSpPr>
        <p:spPr bwMode="auto">
          <a:xfrm>
            <a:off x="3405189" y="48768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Spritzzapfen</a:t>
            </a:r>
            <a:endParaRPr lang="de-DE" altLang="de-DE" sz="1800" b="1">
              <a:solidFill>
                <a:srgbClr val="FF3300"/>
              </a:solidFill>
            </a:endParaRPr>
          </a:p>
        </p:txBody>
      </p:sp>
      <p:sp>
        <p:nvSpPr>
          <p:cNvPr id="866317" name="Text Box 13"/>
          <p:cNvSpPr txBox="1">
            <a:spLocks noChangeArrowheads="1"/>
          </p:cNvSpPr>
          <p:nvPr/>
        </p:nvSpPr>
        <p:spPr bwMode="auto">
          <a:xfrm>
            <a:off x="5514975" y="3141663"/>
            <a:ext cx="13096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rPr>
              <a:t>geschlossen</a:t>
            </a:r>
            <a:endParaRPr lang="de-DE" altLang="de-DE" sz="1800" b="1">
              <a:solidFill>
                <a:srgbClr val="FF3300"/>
              </a:solidFill>
            </a:endParaRPr>
          </a:p>
        </p:txBody>
      </p:sp>
      <p:sp>
        <p:nvSpPr>
          <p:cNvPr id="866318" name="Text Box 14"/>
          <p:cNvSpPr txBox="1">
            <a:spLocks noChangeArrowheads="1"/>
          </p:cNvSpPr>
          <p:nvPr/>
        </p:nvSpPr>
        <p:spPr bwMode="auto">
          <a:xfrm>
            <a:off x="6851650" y="3124200"/>
            <a:ext cx="1125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rPr>
              <a:t>geöffnet</a:t>
            </a:r>
            <a:endParaRPr lang="de-DE" altLang="de-DE" sz="1800" b="1">
              <a:solidFill>
                <a:srgbClr val="FF3300"/>
              </a:solidFill>
            </a:endParaRPr>
          </a:p>
        </p:txBody>
      </p:sp>
      <p:sp>
        <p:nvSpPr>
          <p:cNvPr id="3" name="Textfeld 2"/>
          <p:cNvSpPr txBox="1"/>
          <p:nvPr/>
        </p:nvSpPr>
        <p:spPr>
          <a:xfrm>
            <a:off x="5241032" y="4021139"/>
            <a:ext cx="2952328" cy="584775"/>
          </a:xfrm>
          <a:prstGeom prst="rect">
            <a:avLst/>
          </a:prstGeom>
          <a:noFill/>
        </p:spPr>
        <p:txBody>
          <a:bodyPr wrap="square" rtlCol="0">
            <a:spAutoFit/>
          </a:bodyPr>
          <a:lstStyle/>
          <a:p>
            <a:pPr algn="l"/>
            <a:r>
              <a:rPr lang="de-DE" sz="1600" dirty="0"/>
              <a:t>Düsenöffnungsdruck </a:t>
            </a:r>
          </a:p>
          <a:p>
            <a:pPr algn="l"/>
            <a:r>
              <a:rPr lang="de-DE" sz="1600" dirty="0"/>
              <a:t>100 bis 120 bar</a:t>
            </a:r>
          </a:p>
        </p:txBody>
      </p:sp>
    </p:spTree>
    <p:extLst>
      <p:ext uri="{BB962C8B-B14F-4D97-AF65-F5344CB8AC3E}">
        <p14:creationId xmlns:p14="http://schemas.microsoft.com/office/powerpoint/2010/main" val="4266335751"/>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Hubkolbenmotor</a:t>
            </a:r>
          </a:p>
        </p:txBody>
      </p:sp>
      <p:sp>
        <p:nvSpPr>
          <p:cNvPr id="5" name="Foliennummernplatzhalter 1"/>
          <p:cNvSpPr>
            <a:spLocks noGrp="1"/>
          </p:cNvSpPr>
          <p:nvPr>
            <p:ph type="sldNum" sz="quarter" idx="10"/>
          </p:nvPr>
        </p:nvSpPr>
        <p:spPr/>
        <p:txBody>
          <a:bodyPr/>
          <a:lstStyle/>
          <a:p>
            <a:r>
              <a:rPr lang="de-DE" altLang="de-DE"/>
              <a:t> Folie </a:t>
            </a:r>
            <a:fld id="{878C614C-23E1-468C-B944-D5D42BA18A9E}" type="slidenum">
              <a:rPr lang="de-DE" altLang="de-DE"/>
              <a:pPr/>
              <a:t>3</a:t>
            </a:fld>
            <a:endParaRPr lang="de-DE" altLang="de-DE"/>
          </a:p>
        </p:txBody>
      </p:sp>
      <p:sp>
        <p:nvSpPr>
          <p:cNvPr id="6" name="Fußzeilenplatzhalter 2"/>
          <p:cNvSpPr>
            <a:spLocks noGrp="1"/>
          </p:cNvSpPr>
          <p:nvPr>
            <p:ph type="ftr" sz="quarter" idx="11"/>
          </p:nvPr>
        </p:nvSpPr>
        <p:spPr/>
        <p:txBody>
          <a:bodyPr/>
          <a:lstStyle/>
          <a:p>
            <a:r>
              <a:rPr lang="de-DE" altLang="de-DE" dirty="0"/>
              <a:t>HSWT    Prof. Dr. U. Groß                                Motor Grundlagen</a:t>
            </a:r>
          </a:p>
        </p:txBody>
      </p:sp>
      <p:pic>
        <p:nvPicPr>
          <p:cNvPr id="652300" name="Picture 12" descr="HUBKM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849025"/>
            <a:ext cx="6470650" cy="5226050"/>
          </a:xfrm>
          <a:prstGeom prst="rect">
            <a:avLst/>
          </a:prstGeom>
          <a:noFill/>
          <a:extLst>
            <a:ext uri="{909E8E84-426E-40DD-AFC4-6F175D3DCCD1}">
              <a14:hiddenFill xmlns:a14="http://schemas.microsoft.com/office/drawing/2010/main">
                <a:solidFill>
                  <a:srgbClr val="FFFFFF"/>
                </a:solidFill>
              </a14:hiddenFill>
            </a:ext>
          </a:extLst>
        </p:spPr>
      </p:pic>
      <p:sp>
        <p:nvSpPr>
          <p:cNvPr id="652301" name="Text Box 13"/>
          <p:cNvSpPr txBox="1">
            <a:spLocks noChangeArrowheads="1"/>
          </p:cNvSpPr>
          <p:nvPr/>
        </p:nvSpPr>
        <p:spPr bwMode="auto">
          <a:xfrm>
            <a:off x="1787525" y="5486400"/>
            <a:ext cx="2878138" cy="4572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b="1">
                <a:solidFill>
                  <a:srgbClr val="000000"/>
                </a:solidFill>
              </a:rPr>
              <a:t>Hubkolbenmotor</a:t>
            </a:r>
          </a:p>
        </p:txBody>
      </p:sp>
    </p:spTree>
    <p:extLst>
      <p:ext uri="{BB962C8B-B14F-4D97-AF65-F5344CB8AC3E}">
        <p14:creationId xmlns:p14="http://schemas.microsoft.com/office/powerpoint/2010/main" val="37323008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2300"/>
                                        </p:tgtEl>
                                        <p:attrNameLst>
                                          <p:attrName>style.visibility</p:attrName>
                                        </p:attrNameLst>
                                      </p:cBhvr>
                                      <p:to>
                                        <p:strVal val="visible"/>
                                      </p:to>
                                    </p:set>
                                    <p:animEffect transition="in" filter="dissolve">
                                      <p:cBhvr>
                                        <p:cTn id="7" dur="500"/>
                                        <p:tgtEl>
                                          <p:spTgt spid="652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52301"/>
                                        </p:tgtEl>
                                        <p:attrNameLst>
                                          <p:attrName>style.visibility</p:attrName>
                                        </p:attrNameLst>
                                      </p:cBhvr>
                                      <p:to>
                                        <p:strVal val="visible"/>
                                      </p:to>
                                    </p:set>
                                    <p:animEffect transition="in" filter="slide(fromBottom)">
                                      <p:cBhvr>
                                        <p:cTn id="12" dur="500"/>
                                        <p:tgtEl>
                                          <p:spTgt spid="65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0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Mehrlochdüse</a:t>
            </a:r>
          </a:p>
        </p:txBody>
      </p:sp>
      <p:sp>
        <p:nvSpPr>
          <p:cNvPr id="16" name="Foliennummernplatzhalter 1"/>
          <p:cNvSpPr>
            <a:spLocks noGrp="1"/>
          </p:cNvSpPr>
          <p:nvPr>
            <p:ph type="sldNum" sz="quarter" idx="10"/>
          </p:nvPr>
        </p:nvSpPr>
        <p:spPr/>
        <p:txBody>
          <a:bodyPr/>
          <a:lstStyle/>
          <a:p>
            <a:r>
              <a:rPr lang="de-DE" altLang="de-DE"/>
              <a:t> Folie </a:t>
            </a:r>
            <a:fld id="{E8B2477B-D782-4631-A1CC-C47F73313CB6}" type="slidenum">
              <a:rPr lang="de-DE" altLang="de-DE"/>
              <a:pPr/>
              <a:t>30</a:t>
            </a:fld>
            <a:endParaRPr lang="de-DE" altLang="de-DE"/>
          </a:p>
        </p:txBody>
      </p:sp>
      <p:sp>
        <p:nvSpPr>
          <p:cNvPr id="17" name="Fußzeilenplatzhalter 2"/>
          <p:cNvSpPr>
            <a:spLocks noGrp="1"/>
          </p:cNvSpPr>
          <p:nvPr>
            <p:ph type="ftr" sz="quarter" idx="11"/>
          </p:nvPr>
        </p:nvSpPr>
        <p:spPr/>
        <p:txBody>
          <a:bodyPr/>
          <a:lstStyle/>
          <a:p>
            <a:r>
              <a:rPr lang="de-DE" altLang="de-DE" dirty="0"/>
              <a:t>HSWT    Prof. Dr. U. Groß                                </a:t>
            </a:r>
          </a:p>
        </p:txBody>
      </p:sp>
      <p:pic>
        <p:nvPicPr>
          <p:cNvPr id="867331" name="Picture 3" descr="MEH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201"/>
            <a:ext cx="4192588" cy="2671763"/>
          </a:xfrm>
          <a:prstGeom prst="rect">
            <a:avLst/>
          </a:prstGeom>
          <a:noFill/>
          <a:extLst>
            <a:ext uri="{909E8E84-426E-40DD-AFC4-6F175D3DCCD1}">
              <a14:hiddenFill xmlns:a14="http://schemas.microsoft.com/office/drawing/2010/main">
                <a:solidFill>
                  <a:srgbClr val="FFFFFF"/>
                </a:solidFill>
              </a14:hiddenFill>
            </a:ext>
          </a:extLst>
        </p:spPr>
      </p:pic>
      <p:pic>
        <p:nvPicPr>
          <p:cNvPr id="867332" name="Picture 4" descr="MEHRL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914400"/>
            <a:ext cx="3976688" cy="4572000"/>
          </a:xfrm>
          <a:prstGeom prst="rect">
            <a:avLst/>
          </a:prstGeom>
          <a:noFill/>
          <a:extLst>
            <a:ext uri="{909E8E84-426E-40DD-AFC4-6F175D3DCCD1}">
              <a14:hiddenFill xmlns:a14="http://schemas.microsoft.com/office/drawing/2010/main">
                <a:solidFill>
                  <a:srgbClr val="FFFFFF"/>
                </a:solidFill>
              </a14:hiddenFill>
            </a:ext>
          </a:extLst>
        </p:spPr>
      </p:pic>
      <p:sp>
        <p:nvSpPr>
          <p:cNvPr id="867333" name="Text Box 5"/>
          <p:cNvSpPr txBox="1">
            <a:spLocks noChangeArrowheads="1"/>
          </p:cNvSpPr>
          <p:nvPr/>
        </p:nvSpPr>
        <p:spPr bwMode="auto">
          <a:xfrm>
            <a:off x="3335338" y="1600200"/>
            <a:ext cx="1401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rPr>
              <a:t>Düsenkörper</a:t>
            </a:r>
            <a:endParaRPr lang="de-DE" altLang="de-DE" sz="1800" b="1" dirty="0">
              <a:solidFill>
                <a:srgbClr val="FF3300"/>
              </a:solidFill>
              <a:latin typeface="+mj-lt"/>
            </a:endParaRPr>
          </a:p>
        </p:txBody>
      </p:sp>
      <p:sp>
        <p:nvSpPr>
          <p:cNvPr id="867334" name="Text Box 6"/>
          <p:cNvSpPr txBox="1">
            <a:spLocks noChangeArrowheads="1"/>
          </p:cNvSpPr>
          <p:nvPr/>
        </p:nvSpPr>
        <p:spPr bwMode="auto">
          <a:xfrm>
            <a:off x="1295401" y="1066800"/>
            <a:ext cx="773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FF0000"/>
                </a:solidFill>
              </a:rPr>
              <a:t>Zulauf</a:t>
            </a:r>
            <a:endParaRPr lang="de-DE" altLang="de-DE" b="1">
              <a:solidFill>
                <a:srgbClr val="FF0000"/>
              </a:solidFill>
            </a:endParaRPr>
          </a:p>
        </p:txBody>
      </p:sp>
      <p:sp>
        <p:nvSpPr>
          <p:cNvPr id="867335" name="Text Box 7"/>
          <p:cNvSpPr txBox="1">
            <a:spLocks noChangeArrowheads="1"/>
          </p:cNvSpPr>
          <p:nvPr/>
        </p:nvSpPr>
        <p:spPr bwMode="auto">
          <a:xfrm>
            <a:off x="3335338" y="2057400"/>
            <a:ext cx="1401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Druckschulter</a:t>
            </a:r>
            <a:endParaRPr lang="de-DE" altLang="de-DE" sz="1800" b="1">
              <a:solidFill>
                <a:srgbClr val="FF3300"/>
              </a:solidFill>
              <a:latin typeface="+mj-lt"/>
            </a:endParaRPr>
          </a:p>
        </p:txBody>
      </p:sp>
      <p:sp>
        <p:nvSpPr>
          <p:cNvPr id="867336" name="Text Box 8"/>
          <p:cNvSpPr txBox="1">
            <a:spLocks noChangeArrowheads="1"/>
          </p:cNvSpPr>
          <p:nvPr/>
        </p:nvSpPr>
        <p:spPr bwMode="auto">
          <a:xfrm>
            <a:off x="3335338" y="2667000"/>
            <a:ext cx="1401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Druckkammer</a:t>
            </a:r>
            <a:endParaRPr lang="de-DE" altLang="de-DE" sz="1800" b="1">
              <a:solidFill>
                <a:srgbClr val="FF3300"/>
              </a:solidFill>
              <a:latin typeface="+mj-lt"/>
            </a:endParaRPr>
          </a:p>
        </p:txBody>
      </p:sp>
      <p:sp>
        <p:nvSpPr>
          <p:cNvPr id="867337" name="Text Box 9"/>
          <p:cNvSpPr txBox="1">
            <a:spLocks noChangeArrowheads="1"/>
          </p:cNvSpPr>
          <p:nvPr/>
        </p:nvSpPr>
        <p:spPr bwMode="auto">
          <a:xfrm>
            <a:off x="3335339" y="3276600"/>
            <a:ext cx="1265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Düsennadel</a:t>
            </a:r>
            <a:endParaRPr lang="de-DE" altLang="de-DE" sz="1800" b="1">
              <a:solidFill>
                <a:srgbClr val="FF3300"/>
              </a:solidFill>
              <a:latin typeface="+mj-lt"/>
            </a:endParaRPr>
          </a:p>
        </p:txBody>
      </p:sp>
      <p:sp>
        <p:nvSpPr>
          <p:cNvPr id="867338" name="Text Box 10"/>
          <p:cNvSpPr txBox="1">
            <a:spLocks noChangeArrowheads="1"/>
          </p:cNvSpPr>
          <p:nvPr/>
        </p:nvSpPr>
        <p:spPr bwMode="auto">
          <a:xfrm>
            <a:off x="3335339" y="4495800"/>
            <a:ext cx="1265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Spritzlöcher</a:t>
            </a:r>
            <a:endParaRPr lang="de-DE" altLang="de-DE" sz="1800" b="1">
              <a:solidFill>
                <a:srgbClr val="FF3300"/>
              </a:solidFill>
              <a:latin typeface="+mj-lt"/>
            </a:endParaRPr>
          </a:p>
        </p:txBody>
      </p:sp>
      <p:sp>
        <p:nvSpPr>
          <p:cNvPr id="867339" name="Text Box 11"/>
          <p:cNvSpPr txBox="1">
            <a:spLocks noChangeArrowheads="1"/>
          </p:cNvSpPr>
          <p:nvPr/>
        </p:nvSpPr>
        <p:spPr bwMode="auto">
          <a:xfrm>
            <a:off x="3335339" y="4800600"/>
            <a:ext cx="12652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Lochwinkel</a:t>
            </a:r>
            <a:endParaRPr lang="de-DE" altLang="de-DE" sz="1800" b="1">
              <a:solidFill>
                <a:srgbClr val="FF3300"/>
              </a:solidFill>
              <a:latin typeface="+mj-lt"/>
            </a:endParaRPr>
          </a:p>
        </p:txBody>
      </p:sp>
      <p:sp>
        <p:nvSpPr>
          <p:cNvPr id="867340" name="Text Box 12"/>
          <p:cNvSpPr txBox="1">
            <a:spLocks noChangeArrowheads="1"/>
          </p:cNvSpPr>
          <p:nvPr/>
        </p:nvSpPr>
        <p:spPr bwMode="auto">
          <a:xfrm>
            <a:off x="4883150" y="2682875"/>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Druck-schulter</a:t>
            </a:r>
            <a:endParaRPr lang="de-DE" altLang="de-DE" sz="1800" b="1">
              <a:solidFill>
                <a:srgbClr val="FF3300"/>
              </a:solidFill>
              <a:latin typeface="+mj-lt"/>
            </a:endParaRPr>
          </a:p>
        </p:txBody>
      </p:sp>
      <p:sp>
        <p:nvSpPr>
          <p:cNvPr id="867341" name="Text Box 13"/>
          <p:cNvSpPr txBox="1">
            <a:spLocks noChangeArrowheads="1"/>
          </p:cNvSpPr>
          <p:nvPr/>
        </p:nvSpPr>
        <p:spPr bwMode="auto">
          <a:xfrm>
            <a:off x="6640513" y="2682875"/>
            <a:ext cx="91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Druck-kammer</a:t>
            </a:r>
            <a:endParaRPr lang="de-DE" altLang="de-DE" sz="1800" b="1">
              <a:solidFill>
                <a:srgbClr val="FF3300"/>
              </a:solidFill>
              <a:latin typeface="+mj-lt"/>
            </a:endParaRPr>
          </a:p>
        </p:txBody>
      </p:sp>
      <p:sp>
        <p:nvSpPr>
          <p:cNvPr id="867342" name="Text Box 14"/>
          <p:cNvSpPr txBox="1">
            <a:spLocks noChangeArrowheads="1"/>
          </p:cNvSpPr>
          <p:nvPr/>
        </p:nvSpPr>
        <p:spPr bwMode="auto">
          <a:xfrm>
            <a:off x="5586414" y="3429000"/>
            <a:ext cx="1311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geschlossen</a:t>
            </a:r>
            <a:endParaRPr lang="de-DE" altLang="de-DE" sz="1800" b="1">
              <a:solidFill>
                <a:srgbClr val="FF3300"/>
              </a:solidFill>
              <a:latin typeface="+mj-lt"/>
            </a:endParaRPr>
          </a:p>
        </p:txBody>
      </p:sp>
      <p:sp>
        <p:nvSpPr>
          <p:cNvPr id="867343" name="Text Box 15"/>
          <p:cNvSpPr txBox="1">
            <a:spLocks noChangeArrowheads="1"/>
          </p:cNvSpPr>
          <p:nvPr/>
        </p:nvSpPr>
        <p:spPr bwMode="auto">
          <a:xfrm>
            <a:off x="7485064" y="3429000"/>
            <a:ext cx="1125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geöffnet</a:t>
            </a:r>
            <a:endParaRPr lang="de-DE" altLang="de-DE" sz="1800" b="1">
              <a:solidFill>
                <a:srgbClr val="FF3300"/>
              </a:solidFill>
              <a:latin typeface="+mj-lt"/>
            </a:endParaRPr>
          </a:p>
        </p:txBody>
      </p:sp>
    </p:spTree>
    <p:extLst>
      <p:ext uri="{BB962C8B-B14F-4D97-AF65-F5344CB8AC3E}">
        <p14:creationId xmlns:p14="http://schemas.microsoft.com/office/powerpoint/2010/main" val="4078790550"/>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Einflusskriterien Tropfengröße</a:t>
            </a:r>
          </a:p>
        </p:txBody>
      </p:sp>
      <p:sp>
        <p:nvSpPr>
          <p:cNvPr id="18" name="Foliennummernplatzhalter 1"/>
          <p:cNvSpPr>
            <a:spLocks noGrp="1"/>
          </p:cNvSpPr>
          <p:nvPr>
            <p:ph type="sldNum" sz="quarter" idx="10"/>
          </p:nvPr>
        </p:nvSpPr>
        <p:spPr/>
        <p:txBody>
          <a:bodyPr/>
          <a:lstStyle/>
          <a:p>
            <a:r>
              <a:rPr lang="de-DE" altLang="de-DE"/>
              <a:t> Folie </a:t>
            </a:r>
            <a:fld id="{D1B1093E-AF5B-4948-AE8A-086EB1A288BA}" type="slidenum">
              <a:rPr lang="de-DE" altLang="de-DE"/>
              <a:pPr/>
              <a:t>31</a:t>
            </a:fld>
            <a:endParaRPr lang="de-DE" altLang="de-DE"/>
          </a:p>
        </p:txBody>
      </p:sp>
      <p:sp>
        <p:nvSpPr>
          <p:cNvPr id="19" name="Fußzeilenplatzhalter 2"/>
          <p:cNvSpPr>
            <a:spLocks noGrp="1"/>
          </p:cNvSpPr>
          <p:nvPr>
            <p:ph type="ftr" sz="quarter" idx="11"/>
          </p:nvPr>
        </p:nvSpPr>
        <p:spPr/>
        <p:txBody>
          <a:bodyPr/>
          <a:lstStyle/>
          <a:p>
            <a:r>
              <a:rPr lang="de-DE" altLang="de-DE" dirty="0"/>
              <a:t>HSWT    Prof. Dr. U. Groß                                </a:t>
            </a:r>
          </a:p>
        </p:txBody>
      </p:sp>
      <p:pic>
        <p:nvPicPr>
          <p:cNvPr id="868355" name="Picture 3" descr="EINS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844550"/>
            <a:ext cx="5203825" cy="5251450"/>
          </a:xfrm>
          <a:prstGeom prst="rect">
            <a:avLst/>
          </a:prstGeom>
          <a:noFill/>
          <a:extLst>
            <a:ext uri="{909E8E84-426E-40DD-AFC4-6F175D3DCCD1}">
              <a14:hiddenFill xmlns:a14="http://schemas.microsoft.com/office/drawing/2010/main">
                <a:solidFill>
                  <a:srgbClr val="FFFFFF"/>
                </a:solidFill>
              </a14:hiddenFill>
            </a:ext>
          </a:extLst>
        </p:spPr>
      </p:pic>
      <p:sp>
        <p:nvSpPr>
          <p:cNvPr id="868356" name="Text Box 4"/>
          <p:cNvSpPr txBox="1">
            <a:spLocks noChangeArrowheads="1"/>
          </p:cNvSpPr>
          <p:nvPr/>
        </p:nvSpPr>
        <p:spPr bwMode="auto">
          <a:xfrm>
            <a:off x="2420938" y="958850"/>
            <a:ext cx="2601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dirty="0">
                <a:solidFill>
                  <a:srgbClr val="000000"/>
                </a:solidFill>
                <a:latin typeface="+mj-lt"/>
              </a:rPr>
              <a:t>große Tropfen  (</a:t>
            </a:r>
            <a:r>
              <a:rPr lang="de-DE" altLang="de-DE" sz="1400" b="1" dirty="0">
                <a:solidFill>
                  <a:srgbClr val="000000"/>
                </a:solidFill>
                <a:latin typeface="+mj-lt"/>
                <a:sym typeface="Arial Narrow Special G1" pitchFamily="34" charset="2"/>
              </a:rPr>
              <a:t></a:t>
            </a:r>
            <a:r>
              <a:rPr lang="de-DE" altLang="de-DE" sz="1400" b="1" dirty="0">
                <a:solidFill>
                  <a:srgbClr val="000000"/>
                </a:solidFill>
                <a:latin typeface="+mj-lt"/>
                <a:sym typeface="Symbol" pitchFamily="18" charset="2"/>
              </a:rPr>
              <a:t> 20m)</a:t>
            </a:r>
          </a:p>
        </p:txBody>
      </p:sp>
      <p:sp>
        <p:nvSpPr>
          <p:cNvPr id="868357" name="Text Box 5"/>
          <p:cNvSpPr txBox="1">
            <a:spLocks noChangeArrowheads="1"/>
          </p:cNvSpPr>
          <p:nvPr/>
        </p:nvSpPr>
        <p:spPr bwMode="auto">
          <a:xfrm>
            <a:off x="4953001" y="958850"/>
            <a:ext cx="2601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dirty="0">
                <a:solidFill>
                  <a:srgbClr val="000000"/>
                </a:solidFill>
                <a:latin typeface="+mj-lt"/>
              </a:rPr>
              <a:t>kleine Tropfen    (</a:t>
            </a:r>
            <a:r>
              <a:rPr lang="de-DE" altLang="de-DE" sz="1400" b="1" dirty="0">
                <a:solidFill>
                  <a:srgbClr val="000000"/>
                </a:solidFill>
                <a:latin typeface="+mj-lt"/>
                <a:sym typeface="Arial Narrow Special G1" pitchFamily="34" charset="2"/>
              </a:rPr>
              <a:t></a:t>
            </a:r>
            <a:r>
              <a:rPr lang="de-DE" altLang="de-DE" sz="1400" b="1" dirty="0">
                <a:solidFill>
                  <a:srgbClr val="000000"/>
                </a:solidFill>
                <a:latin typeface="+mj-lt"/>
                <a:sym typeface="Symbol" pitchFamily="18" charset="2"/>
              </a:rPr>
              <a:t> 5m)</a:t>
            </a:r>
          </a:p>
        </p:txBody>
      </p:sp>
      <p:sp>
        <p:nvSpPr>
          <p:cNvPr id="868358" name="Text Box 6"/>
          <p:cNvSpPr txBox="1">
            <a:spLocks noChangeArrowheads="1"/>
          </p:cNvSpPr>
          <p:nvPr/>
        </p:nvSpPr>
        <p:spPr bwMode="auto">
          <a:xfrm>
            <a:off x="3757614" y="1219200"/>
            <a:ext cx="232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000000"/>
                </a:solidFill>
                <a:latin typeface="+mj-lt"/>
              </a:rPr>
              <a:t>Spritzlochdurchmesser</a:t>
            </a:r>
            <a:endParaRPr lang="de-DE" altLang="de-DE" sz="1800" b="1">
              <a:solidFill>
                <a:srgbClr val="FF3300"/>
              </a:solidFill>
              <a:latin typeface="+mj-lt"/>
            </a:endParaRPr>
          </a:p>
        </p:txBody>
      </p:sp>
      <p:sp>
        <p:nvSpPr>
          <p:cNvPr id="868359" name="Text Box 7"/>
          <p:cNvSpPr txBox="1">
            <a:spLocks noChangeArrowheads="1"/>
          </p:cNvSpPr>
          <p:nvPr/>
        </p:nvSpPr>
        <p:spPr bwMode="auto">
          <a:xfrm>
            <a:off x="3686176" y="14478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groß</a:t>
            </a:r>
            <a:endParaRPr lang="de-DE" altLang="de-DE" sz="1800" b="1">
              <a:solidFill>
                <a:srgbClr val="FF3300"/>
              </a:solidFill>
              <a:latin typeface="+mj-lt"/>
            </a:endParaRPr>
          </a:p>
        </p:txBody>
      </p:sp>
      <p:sp>
        <p:nvSpPr>
          <p:cNvPr id="868360" name="Text Box 8"/>
          <p:cNvSpPr txBox="1">
            <a:spLocks noChangeArrowheads="1"/>
          </p:cNvSpPr>
          <p:nvPr/>
        </p:nvSpPr>
        <p:spPr bwMode="auto">
          <a:xfrm>
            <a:off x="4953001" y="14478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400">
                <a:solidFill>
                  <a:srgbClr val="000000"/>
                </a:solidFill>
                <a:latin typeface="+mj-lt"/>
              </a:rPr>
              <a:t>klein</a:t>
            </a:r>
            <a:endParaRPr lang="de-DE" altLang="de-DE" sz="1800" b="1">
              <a:solidFill>
                <a:srgbClr val="FF3300"/>
              </a:solidFill>
              <a:latin typeface="+mj-lt"/>
            </a:endParaRPr>
          </a:p>
        </p:txBody>
      </p:sp>
      <p:sp>
        <p:nvSpPr>
          <p:cNvPr id="868361" name="Text Box 9"/>
          <p:cNvSpPr txBox="1">
            <a:spLocks noChangeArrowheads="1"/>
          </p:cNvSpPr>
          <p:nvPr/>
        </p:nvSpPr>
        <p:spPr bwMode="auto">
          <a:xfrm>
            <a:off x="2490789" y="12954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Einspritzdüse</a:t>
            </a:r>
            <a:endParaRPr lang="de-DE" altLang="de-DE" sz="1800" b="1">
              <a:solidFill>
                <a:srgbClr val="FF3300"/>
              </a:solidFill>
              <a:latin typeface="+mj-lt"/>
            </a:endParaRPr>
          </a:p>
        </p:txBody>
      </p:sp>
      <p:sp>
        <p:nvSpPr>
          <p:cNvPr id="868362" name="Text Box 10"/>
          <p:cNvSpPr txBox="1">
            <a:spLocks noChangeArrowheads="1"/>
          </p:cNvSpPr>
          <p:nvPr/>
        </p:nvSpPr>
        <p:spPr bwMode="auto">
          <a:xfrm>
            <a:off x="3757614" y="2362200"/>
            <a:ext cx="232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000000"/>
                </a:solidFill>
                <a:latin typeface="+mj-lt"/>
              </a:rPr>
              <a:t>Einspritzdruck</a:t>
            </a:r>
            <a:endParaRPr lang="de-DE" altLang="de-DE" sz="1800" b="1">
              <a:solidFill>
                <a:srgbClr val="FF3300"/>
              </a:solidFill>
              <a:latin typeface="+mj-lt"/>
            </a:endParaRPr>
          </a:p>
        </p:txBody>
      </p:sp>
      <p:sp>
        <p:nvSpPr>
          <p:cNvPr id="868363" name="Text Box 11"/>
          <p:cNvSpPr txBox="1">
            <a:spLocks noChangeArrowheads="1"/>
          </p:cNvSpPr>
          <p:nvPr/>
        </p:nvSpPr>
        <p:spPr bwMode="auto">
          <a:xfrm>
            <a:off x="5656264" y="25908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400">
                <a:solidFill>
                  <a:srgbClr val="000000"/>
                </a:solidFill>
                <a:latin typeface="+mj-lt"/>
              </a:rPr>
              <a:t>groß</a:t>
            </a:r>
            <a:endParaRPr lang="de-DE" altLang="de-DE" sz="1800" b="1">
              <a:solidFill>
                <a:srgbClr val="FF3300"/>
              </a:solidFill>
              <a:latin typeface="+mj-lt"/>
            </a:endParaRPr>
          </a:p>
        </p:txBody>
      </p:sp>
      <p:sp>
        <p:nvSpPr>
          <p:cNvPr id="868364" name="Text Box 12"/>
          <p:cNvSpPr txBox="1">
            <a:spLocks noChangeArrowheads="1"/>
          </p:cNvSpPr>
          <p:nvPr/>
        </p:nvSpPr>
        <p:spPr bwMode="auto">
          <a:xfrm>
            <a:off x="3968750" y="2590800"/>
            <a:ext cx="1265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klein</a:t>
            </a:r>
            <a:endParaRPr lang="de-DE" altLang="de-DE" sz="1800" b="1">
              <a:solidFill>
                <a:srgbClr val="FF3300"/>
              </a:solidFill>
              <a:latin typeface="+mj-lt"/>
            </a:endParaRPr>
          </a:p>
        </p:txBody>
      </p:sp>
      <p:sp>
        <p:nvSpPr>
          <p:cNvPr id="868365" name="Text Box 13"/>
          <p:cNvSpPr txBox="1">
            <a:spLocks noChangeArrowheads="1"/>
          </p:cNvSpPr>
          <p:nvPr/>
        </p:nvSpPr>
        <p:spPr bwMode="auto">
          <a:xfrm>
            <a:off x="3757614" y="3657600"/>
            <a:ext cx="2320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000000"/>
                </a:solidFill>
                <a:latin typeface="+mj-lt"/>
              </a:rPr>
              <a:t>Einspritzbeginn</a:t>
            </a:r>
            <a:endParaRPr lang="de-DE" altLang="de-DE" sz="1800" b="1">
              <a:solidFill>
                <a:srgbClr val="FF3300"/>
              </a:solidFill>
              <a:latin typeface="+mj-lt"/>
            </a:endParaRPr>
          </a:p>
        </p:txBody>
      </p:sp>
      <p:sp>
        <p:nvSpPr>
          <p:cNvPr id="868366" name="Text Box 14"/>
          <p:cNvSpPr txBox="1">
            <a:spLocks noChangeArrowheads="1"/>
          </p:cNvSpPr>
          <p:nvPr/>
        </p:nvSpPr>
        <p:spPr bwMode="auto">
          <a:xfrm>
            <a:off x="3686176" y="38862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früh</a:t>
            </a:r>
            <a:endParaRPr lang="de-DE" altLang="de-DE" sz="1800" b="1">
              <a:solidFill>
                <a:srgbClr val="FF3300"/>
              </a:solidFill>
              <a:latin typeface="+mj-lt"/>
            </a:endParaRPr>
          </a:p>
        </p:txBody>
      </p:sp>
      <p:sp>
        <p:nvSpPr>
          <p:cNvPr id="868367" name="Text Box 15"/>
          <p:cNvSpPr txBox="1">
            <a:spLocks noChangeArrowheads="1"/>
          </p:cNvSpPr>
          <p:nvPr/>
        </p:nvSpPr>
        <p:spPr bwMode="auto">
          <a:xfrm>
            <a:off x="4953001" y="3886200"/>
            <a:ext cx="1266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spät</a:t>
            </a:r>
            <a:endParaRPr lang="de-DE" altLang="de-DE" sz="1800" b="1">
              <a:solidFill>
                <a:srgbClr val="FF3300"/>
              </a:solidFill>
              <a:latin typeface="+mj-lt"/>
            </a:endParaRPr>
          </a:p>
        </p:txBody>
      </p:sp>
      <p:sp>
        <p:nvSpPr>
          <p:cNvPr id="868368" name="Text Box 16"/>
          <p:cNvSpPr txBox="1">
            <a:spLocks noChangeArrowheads="1"/>
          </p:cNvSpPr>
          <p:nvPr/>
        </p:nvSpPr>
        <p:spPr bwMode="auto">
          <a:xfrm>
            <a:off x="2490789" y="3733800"/>
            <a:ext cx="1266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Luft niedrig verdichtet</a:t>
            </a:r>
            <a:endParaRPr lang="de-DE" altLang="de-DE" sz="1800" b="1">
              <a:solidFill>
                <a:srgbClr val="FF3300"/>
              </a:solidFill>
              <a:latin typeface="+mj-lt"/>
            </a:endParaRPr>
          </a:p>
        </p:txBody>
      </p:sp>
      <p:sp>
        <p:nvSpPr>
          <p:cNvPr id="868369" name="Text Box 17"/>
          <p:cNvSpPr txBox="1">
            <a:spLocks noChangeArrowheads="1"/>
          </p:cNvSpPr>
          <p:nvPr/>
        </p:nvSpPr>
        <p:spPr bwMode="auto">
          <a:xfrm>
            <a:off x="5937251" y="3733800"/>
            <a:ext cx="1266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rPr>
              <a:t>Luft hoch verdichtet</a:t>
            </a:r>
            <a:endParaRPr lang="de-DE" altLang="de-DE" sz="1800" b="1">
              <a:solidFill>
                <a:srgbClr val="FF3300"/>
              </a:solidFill>
              <a:latin typeface="+mj-lt"/>
            </a:endParaRPr>
          </a:p>
        </p:txBody>
      </p:sp>
    </p:spTree>
    <p:extLst>
      <p:ext uri="{BB962C8B-B14F-4D97-AF65-F5344CB8AC3E}">
        <p14:creationId xmlns:p14="http://schemas.microsoft.com/office/powerpoint/2010/main" val="301012369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868355"/>
                                        </p:tgtEl>
                                        <p:attrNameLst>
                                          <p:attrName>style.visibility</p:attrName>
                                        </p:attrNameLst>
                                      </p:cBhvr>
                                      <p:to>
                                        <p:strVal val="visible"/>
                                      </p:to>
                                    </p:set>
                                    <p:animEffect transition="in" filter="randombar(horizontal)">
                                      <p:cBhvr>
                                        <p:cTn id="7" dur="500"/>
                                        <p:tgtEl>
                                          <p:spTgt spid="8683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868356"/>
                                        </p:tgtEl>
                                        <p:attrNameLst>
                                          <p:attrName>style.visibility</p:attrName>
                                        </p:attrNameLst>
                                      </p:cBhvr>
                                      <p:to>
                                        <p:strVal val="visible"/>
                                      </p:to>
                                    </p:set>
                                    <p:anim calcmode="lin" valueType="num">
                                      <p:cBhvr>
                                        <p:cTn id="12" dur="500" fill="hold"/>
                                        <p:tgtEl>
                                          <p:spTgt spid="868356"/>
                                        </p:tgtEl>
                                        <p:attrNameLst>
                                          <p:attrName>ppt_x</p:attrName>
                                        </p:attrNameLst>
                                      </p:cBhvr>
                                      <p:tavLst>
                                        <p:tav tm="0">
                                          <p:val>
                                            <p:strVal val="#ppt_x"/>
                                          </p:val>
                                        </p:tav>
                                        <p:tav tm="100000">
                                          <p:val>
                                            <p:strVal val="#ppt_x"/>
                                          </p:val>
                                        </p:tav>
                                      </p:tavLst>
                                    </p:anim>
                                    <p:anim calcmode="lin" valueType="num">
                                      <p:cBhvr>
                                        <p:cTn id="13" dur="500" fill="hold"/>
                                        <p:tgtEl>
                                          <p:spTgt spid="868356"/>
                                        </p:tgtEl>
                                        <p:attrNameLst>
                                          <p:attrName>ppt_y</p:attrName>
                                        </p:attrNameLst>
                                      </p:cBhvr>
                                      <p:tavLst>
                                        <p:tav tm="0">
                                          <p:val>
                                            <p:strVal val="#ppt_y+#ppt_h/2"/>
                                          </p:val>
                                        </p:tav>
                                        <p:tav tm="100000">
                                          <p:val>
                                            <p:strVal val="#ppt_y"/>
                                          </p:val>
                                        </p:tav>
                                      </p:tavLst>
                                    </p:anim>
                                    <p:anim calcmode="lin" valueType="num">
                                      <p:cBhvr>
                                        <p:cTn id="14" dur="500" fill="hold"/>
                                        <p:tgtEl>
                                          <p:spTgt spid="868356"/>
                                        </p:tgtEl>
                                        <p:attrNameLst>
                                          <p:attrName>ppt_w</p:attrName>
                                        </p:attrNameLst>
                                      </p:cBhvr>
                                      <p:tavLst>
                                        <p:tav tm="0">
                                          <p:val>
                                            <p:strVal val="#ppt_w"/>
                                          </p:val>
                                        </p:tav>
                                        <p:tav tm="100000">
                                          <p:val>
                                            <p:strVal val="#ppt_w"/>
                                          </p:val>
                                        </p:tav>
                                      </p:tavLst>
                                    </p:anim>
                                    <p:anim calcmode="lin" valueType="num">
                                      <p:cBhvr>
                                        <p:cTn id="15" dur="500" fill="hold"/>
                                        <p:tgtEl>
                                          <p:spTgt spid="868356"/>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56"/>
                                        </p:tgtEl>
                                        <p:attrNameLst>
                                          <p:attrName>ppt_c</p:attrName>
                                        </p:attrNameLst>
                                      </p:cBhvr>
                                      <p:to>
                                        <a:srgbClr val="0000FF"/>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4" fill="hold" grpId="0" nodeType="clickEffect">
                                  <p:stCondLst>
                                    <p:cond delay="0"/>
                                  </p:stCondLst>
                                  <p:childTnLst>
                                    <p:set>
                                      <p:cBhvr>
                                        <p:cTn id="19" dur="1" fill="hold">
                                          <p:stCondLst>
                                            <p:cond delay="0"/>
                                          </p:stCondLst>
                                        </p:cTn>
                                        <p:tgtEl>
                                          <p:spTgt spid="868357"/>
                                        </p:tgtEl>
                                        <p:attrNameLst>
                                          <p:attrName>style.visibility</p:attrName>
                                        </p:attrNameLst>
                                      </p:cBhvr>
                                      <p:to>
                                        <p:strVal val="visible"/>
                                      </p:to>
                                    </p:set>
                                    <p:anim calcmode="lin" valueType="num">
                                      <p:cBhvr>
                                        <p:cTn id="20" dur="500" fill="hold"/>
                                        <p:tgtEl>
                                          <p:spTgt spid="868357"/>
                                        </p:tgtEl>
                                        <p:attrNameLst>
                                          <p:attrName>ppt_x</p:attrName>
                                        </p:attrNameLst>
                                      </p:cBhvr>
                                      <p:tavLst>
                                        <p:tav tm="0">
                                          <p:val>
                                            <p:strVal val="#ppt_x"/>
                                          </p:val>
                                        </p:tav>
                                        <p:tav tm="100000">
                                          <p:val>
                                            <p:strVal val="#ppt_x"/>
                                          </p:val>
                                        </p:tav>
                                      </p:tavLst>
                                    </p:anim>
                                    <p:anim calcmode="lin" valueType="num">
                                      <p:cBhvr>
                                        <p:cTn id="21" dur="500" fill="hold"/>
                                        <p:tgtEl>
                                          <p:spTgt spid="868357"/>
                                        </p:tgtEl>
                                        <p:attrNameLst>
                                          <p:attrName>ppt_y</p:attrName>
                                        </p:attrNameLst>
                                      </p:cBhvr>
                                      <p:tavLst>
                                        <p:tav tm="0">
                                          <p:val>
                                            <p:strVal val="#ppt_y+#ppt_h/2"/>
                                          </p:val>
                                        </p:tav>
                                        <p:tav tm="100000">
                                          <p:val>
                                            <p:strVal val="#ppt_y"/>
                                          </p:val>
                                        </p:tav>
                                      </p:tavLst>
                                    </p:anim>
                                    <p:anim calcmode="lin" valueType="num">
                                      <p:cBhvr>
                                        <p:cTn id="22" dur="500" fill="hold"/>
                                        <p:tgtEl>
                                          <p:spTgt spid="868357"/>
                                        </p:tgtEl>
                                        <p:attrNameLst>
                                          <p:attrName>ppt_w</p:attrName>
                                        </p:attrNameLst>
                                      </p:cBhvr>
                                      <p:tavLst>
                                        <p:tav tm="0">
                                          <p:val>
                                            <p:strVal val="#ppt_w"/>
                                          </p:val>
                                        </p:tav>
                                        <p:tav tm="100000">
                                          <p:val>
                                            <p:strVal val="#ppt_w"/>
                                          </p:val>
                                        </p:tav>
                                      </p:tavLst>
                                    </p:anim>
                                    <p:anim calcmode="lin" valueType="num">
                                      <p:cBhvr>
                                        <p:cTn id="23" dur="500" fill="hold"/>
                                        <p:tgtEl>
                                          <p:spTgt spid="868357"/>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57"/>
                                        </p:tgtEl>
                                        <p:attrNameLst>
                                          <p:attrName>ppt_c</p:attrName>
                                        </p:attrNameLst>
                                      </p:cBhvr>
                                      <p:to>
                                        <a:srgbClr val="0000FF"/>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4" fill="hold" grpId="0" nodeType="clickEffect">
                                  <p:stCondLst>
                                    <p:cond delay="0"/>
                                  </p:stCondLst>
                                  <p:childTnLst>
                                    <p:set>
                                      <p:cBhvr>
                                        <p:cTn id="27" dur="1" fill="hold">
                                          <p:stCondLst>
                                            <p:cond delay="0"/>
                                          </p:stCondLst>
                                        </p:cTn>
                                        <p:tgtEl>
                                          <p:spTgt spid="868358"/>
                                        </p:tgtEl>
                                        <p:attrNameLst>
                                          <p:attrName>style.visibility</p:attrName>
                                        </p:attrNameLst>
                                      </p:cBhvr>
                                      <p:to>
                                        <p:strVal val="visible"/>
                                      </p:to>
                                    </p:set>
                                    <p:anim calcmode="lin" valueType="num">
                                      <p:cBhvr>
                                        <p:cTn id="28" dur="500" fill="hold"/>
                                        <p:tgtEl>
                                          <p:spTgt spid="868358"/>
                                        </p:tgtEl>
                                        <p:attrNameLst>
                                          <p:attrName>ppt_x</p:attrName>
                                        </p:attrNameLst>
                                      </p:cBhvr>
                                      <p:tavLst>
                                        <p:tav tm="0">
                                          <p:val>
                                            <p:strVal val="#ppt_x"/>
                                          </p:val>
                                        </p:tav>
                                        <p:tav tm="100000">
                                          <p:val>
                                            <p:strVal val="#ppt_x"/>
                                          </p:val>
                                        </p:tav>
                                      </p:tavLst>
                                    </p:anim>
                                    <p:anim calcmode="lin" valueType="num">
                                      <p:cBhvr>
                                        <p:cTn id="29" dur="500" fill="hold"/>
                                        <p:tgtEl>
                                          <p:spTgt spid="868358"/>
                                        </p:tgtEl>
                                        <p:attrNameLst>
                                          <p:attrName>ppt_y</p:attrName>
                                        </p:attrNameLst>
                                      </p:cBhvr>
                                      <p:tavLst>
                                        <p:tav tm="0">
                                          <p:val>
                                            <p:strVal val="#ppt_y+#ppt_h/2"/>
                                          </p:val>
                                        </p:tav>
                                        <p:tav tm="100000">
                                          <p:val>
                                            <p:strVal val="#ppt_y"/>
                                          </p:val>
                                        </p:tav>
                                      </p:tavLst>
                                    </p:anim>
                                    <p:anim calcmode="lin" valueType="num">
                                      <p:cBhvr>
                                        <p:cTn id="30" dur="500" fill="hold"/>
                                        <p:tgtEl>
                                          <p:spTgt spid="868358"/>
                                        </p:tgtEl>
                                        <p:attrNameLst>
                                          <p:attrName>ppt_w</p:attrName>
                                        </p:attrNameLst>
                                      </p:cBhvr>
                                      <p:tavLst>
                                        <p:tav tm="0">
                                          <p:val>
                                            <p:strVal val="#ppt_w"/>
                                          </p:val>
                                        </p:tav>
                                        <p:tav tm="100000">
                                          <p:val>
                                            <p:strVal val="#ppt_w"/>
                                          </p:val>
                                        </p:tav>
                                      </p:tavLst>
                                    </p:anim>
                                    <p:anim calcmode="lin" valueType="num">
                                      <p:cBhvr>
                                        <p:cTn id="31" dur="500" fill="hold"/>
                                        <p:tgtEl>
                                          <p:spTgt spid="868358"/>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58"/>
                                        </p:tgtEl>
                                        <p:attrNameLst>
                                          <p:attrName>ppt_c</p:attrName>
                                        </p:attrNameLst>
                                      </p:cBhvr>
                                      <p:to>
                                        <a:srgbClr val="0000FF"/>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868361"/>
                                        </p:tgtEl>
                                        <p:attrNameLst>
                                          <p:attrName>style.visibility</p:attrName>
                                        </p:attrNameLst>
                                      </p:cBhvr>
                                      <p:to>
                                        <p:strVal val="visible"/>
                                      </p:to>
                                    </p:set>
                                    <p:anim calcmode="lin" valueType="num">
                                      <p:cBhvr>
                                        <p:cTn id="36" dur="500" fill="hold"/>
                                        <p:tgtEl>
                                          <p:spTgt spid="868361"/>
                                        </p:tgtEl>
                                        <p:attrNameLst>
                                          <p:attrName>ppt_x</p:attrName>
                                        </p:attrNameLst>
                                      </p:cBhvr>
                                      <p:tavLst>
                                        <p:tav tm="0">
                                          <p:val>
                                            <p:strVal val="#ppt_x"/>
                                          </p:val>
                                        </p:tav>
                                        <p:tav tm="100000">
                                          <p:val>
                                            <p:strVal val="#ppt_x"/>
                                          </p:val>
                                        </p:tav>
                                      </p:tavLst>
                                    </p:anim>
                                    <p:anim calcmode="lin" valueType="num">
                                      <p:cBhvr>
                                        <p:cTn id="37" dur="500" fill="hold"/>
                                        <p:tgtEl>
                                          <p:spTgt spid="868361"/>
                                        </p:tgtEl>
                                        <p:attrNameLst>
                                          <p:attrName>ppt_y</p:attrName>
                                        </p:attrNameLst>
                                      </p:cBhvr>
                                      <p:tavLst>
                                        <p:tav tm="0">
                                          <p:val>
                                            <p:strVal val="#ppt_y+#ppt_h/2"/>
                                          </p:val>
                                        </p:tav>
                                        <p:tav tm="100000">
                                          <p:val>
                                            <p:strVal val="#ppt_y"/>
                                          </p:val>
                                        </p:tav>
                                      </p:tavLst>
                                    </p:anim>
                                    <p:anim calcmode="lin" valueType="num">
                                      <p:cBhvr>
                                        <p:cTn id="38" dur="500" fill="hold"/>
                                        <p:tgtEl>
                                          <p:spTgt spid="868361"/>
                                        </p:tgtEl>
                                        <p:attrNameLst>
                                          <p:attrName>ppt_w</p:attrName>
                                        </p:attrNameLst>
                                      </p:cBhvr>
                                      <p:tavLst>
                                        <p:tav tm="0">
                                          <p:val>
                                            <p:strVal val="#ppt_w"/>
                                          </p:val>
                                        </p:tav>
                                        <p:tav tm="100000">
                                          <p:val>
                                            <p:strVal val="#ppt_w"/>
                                          </p:val>
                                        </p:tav>
                                      </p:tavLst>
                                    </p:anim>
                                    <p:anim calcmode="lin" valueType="num">
                                      <p:cBhvr>
                                        <p:cTn id="39" dur="500" fill="hold"/>
                                        <p:tgtEl>
                                          <p:spTgt spid="868361"/>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1"/>
                                        </p:tgtEl>
                                        <p:attrNameLst>
                                          <p:attrName>ppt_c</p:attrName>
                                        </p:attrNameLst>
                                      </p:cBhvr>
                                      <p:to>
                                        <a:srgbClr val="0000FF"/>
                                      </p:to>
                                    </p:animClr>
                                  </p:sub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4" fill="hold" grpId="0" nodeType="clickEffect">
                                  <p:stCondLst>
                                    <p:cond delay="0"/>
                                  </p:stCondLst>
                                  <p:childTnLst>
                                    <p:set>
                                      <p:cBhvr>
                                        <p:cTn id="43" dur="1" fill="hold">
                                          <p:stCondLst>
                                            <p:cond delay="0"/>
                                          </p:stCondLst>
                                        </p:cTn>
                                        <p:tgtEl>
                                          <p:spTgt spid="868359"/>
                                        </p:tgtEl>
                                        <p:attrNameLst>
                                          <p:attrName>style.visibility</p:attrName>
                                        </p:attrNameLst>
                                      </p:cBhvr>
                                      <p:to>
                                        <p:strVal val="visible"/>
                                      </p:to>
                                    </p:set>
                                    <p:anim calcmode="lin" valueType="num">
                                      <p:cBhvr>
                                        <p:cTn id="44" dur="500" fill="hold"/>
                                        <p:tgtEl>
                                          <p:spTgt spid="868359"/>
                                        </p:tgtEl>
                                        <p:attrNameLst>
                                          <p:attrName>ppt_x</p:attrName>
                                        </p:attrNameLst>
                                      </p:cBhvr>
                                      <p:tavLst>
                                        <p:tav tm="0">
                                          <p:val>
                                            <p:strVal val="#ppt_x"/>
                                          </p:val>
                                        </p:tav>
                                        <p:tav tm="100000">
                                          <p:val>
                                            <p:strVal val="#ppt_x"/>
                                          </p:val>
                                        </p:tav>
                                      </p:tavLst>
                                    </p:anim>
                                    <p:anim calcmode="lin" valueType="num">
                                      <p:cBhvr>
                                        <p:cTn id="45" dur="500" fill="hold"/>
                                        <p:tgtEl>
                                          <p:spTgt spid="868359"/>
                                        </p:tgtEl>
                                        <p:attrNameLst>
                                          <p:attrName>ppt_y</p:attrName>
                                        </p:attrNameLst>
                                      </p:cBhvr>
                                      <p:tavLst>
                                        <p:tav tm="0">
                                          <p:val>
                                            <p:strVal val="#ppt_y+#ppt_h/2"/>
                                          </p:val>
                                        </p:tav>
                                        <p:tav tm="100000">
                                          <p:val>
                                            <p:strVal val="#ppt_y"/>
                                          </p:val>
                                        </p:tav>
                                      </p:tavLst>
                                    </p:anim>
                                    <p:anim calcmode="lin" valueType="num">
                                      <p:cBhvr>
                                        <p:cTn id="46" dur="500" fill="hold"/>
                                        <p:tgtEl>
                                          <p:spTgt spid="868359"/>
                                        </p:tgtEl>
                                        <p:attrNameLst>
                                          <p:attrName>ppt_w</p:attrName>
                                        </p:attrNameLst>
                                      </p:cBhvr>
                                      <p:tavLst>
                                        <p:tav tm="0">
                                          <p:val>
                                            <p:strVal val="#ppt_w"/>
                                          </p:val>
                                        </p:tav>
                                        <p:tav tm="100000">
                                          <p:val>
                                            <p:strVal val="#ppt_w"/>
                                          </p:val>
                                        </p:tav>
                                      </p:tavLst>
                                    </p:anim>
                                    <p:anim calcmode="lin" valueType="num">
                                      <p:cBhvr>
                                        <p:cTn id="47" dur="500" fill="hold"/>
                                        <p:tgtEl>
                                          <p:spTgt spid="868359"/>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59"/>
                                        </p:tgtEl>
                                        <p:attrNameLst>
                                          <p:attrName>ppt_c</p:attrName>
                                        </p:attrNameLst>
                                      </p:cBhvr>
                                      <p:to>
                                        <a:srgbClr val="0000FF"/>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4" fill="hold" grpId="0" nodeType="clickEffect">
                                  <p:stCondLst>
                                    <p:cond delay="0"/>
                                  </p:stCondLst>
                                  <p:childTnLst>
                                    <p:set>
                                      <p:cBhvr>
                                        <p:cTn id="51" dur="1" fill="hold">
                                          <p:stCondLst>
                                            <p:cond delay="0"/>
                                          </p:stCondLst>
                                        </p:cTn>
                                        <p:tgtEl>
                                          <p:spTgt spid="868360"/>
                                        </p:tgtEl>
                                        <p:attrNameLst>
                                          <p:attrName>style.visibility</p:attrName>
                                        </p:attrNameLst>
                                      </p:cBhvr>
                                      <p:to>
                                        <p:strVal val="visible"/>
                                      </p:to>
                                    </p:set>
                                    <p:anim calcmode="lin" valueType="num">
                                      <p:cBhvr>
                                        <p:cTn id="52" dur="500" fill="hold"/>
                                        <p:tgtEl>
                                          <p:spTgt spid="868360"/>
                                        </p:tgtEl>
                                        <p:attrNameLst>
                                          <p:attrName>ppt_x</p:attrName>
                                        </p:attrNameLst>
                                      </p:cBhvr>
                                      <p:tavLst>
                                        <p:tav tm="0">
                                          <p:val>
                                            <p:strVal val="#ppt_x"/>
                                          </p:val>
                                        </p:tav>
                                        <p:tav tm="100000">
                                          <p:val>
                                            <p:strVal val="#ppt_x"/>
                                          </p:val>
                                        </p:tav>
                                      </p:tavLst>
                                    </p:anim>
                                    <p:anim calcmode="lin" valueType="num">
                                      <p:cBhvr>
                                        <p:cTn id="53" dur="500" fill="hold"/>
                                        <p:tgtEl>
                                          <p:spTgt spid="868360"/>
                                        </p:tgtEl>
                                        <p:attrNameLst>
                                          <p:attrName>ppt_y</p:attrName>
                                        </p:attrNameLst>
                                      </p:cBhvr>
                                      <p:tavLst>
                                        <p:tav tm="0">
                                          <p:val>
                                            <p:strVal val="#ppt_y+#ppt_h/2"/>
                                          </p:val>
                                        </p:tav>
                                        <p:tav tm="100000">
                                          <p:val>
                                            <p:strVal val="#ppt_y"/>
                                          </p:val>
                                        </p:tav>
                                      </p:tavLst>
                                    </p:anim>
                                    <p:anim calcmode="lin" valueType="num">
                                      <p:cBhvr>
                                        <p:cTn id="54" dur="500" fill="hold"/>
                                        <p:tgtEl>
                                          <p:spTgt spid="868360"/>
                                        </p:tgtEl>
                                        <p:attrNameLst>
                                          <p:attrName>ppt_w</p:attrName>
                                        </p:attrNameLst>
                                      </p:cBhvr>
                                      <p:tavLst>
                                        <p:tav tm="0">
                                          <p:val>
                                            <p:strVal val="#ppt_w"/>
                                          </p:val>
                                        </p:tav>
                                        <p:tav tm="100000">
                                          <p:val>
                                            <p:strVal val="#ppt_w"/>
                                          </p:val>
                                        </p:tav>
                                      </p:tavLst>
                                    </p:anim>
                                    <p:anim calcmode="lin" valueType="num">
                                      <p:cBhvr>
                                        <p:cTn id="55" dur="500" fill="hold"/>
                                        <p:tgtEl>
                                          <p:spTgt spid="86836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0"/>
                                        </p:tgtEl>
                                        <p:attrNameLst>
                                          <p:attrName>ppt_c</p:attrName>
                                        </p:attrNameLst>
                                      </p:cBhvr>
                                      <p:to>
                                        <a:srgbClr val="0000FF"/>
                                      </p:to>
                                    </p:animClr>
                                  </p:subTnLst>
                                </p:cTn>
                              </p:par>
                            </p:childTnLst>
                          </p:cTn>
                        </p:par>
                      </p:childTnLst>
                    </p:cTn>
                  </p:par>
                  <p:par>
                    <p:cTn id="56" fill="hold" nodeType="clickPar">
                      <p:stCondLst>
                        <p:cond delay="indefinite"/>
                      </p:stCondLst>
                      <p:childTnLst>
                        <p:par>
                          <p:cTn id="57" fill="hold" nodeType="withGroup">
                            <p:stCondLst>
                              <p:cond delay="0"/>
                            </p:stCondLst>
                            <p:childTnLst>
                              <p:par>
                                <p:cTn id="58" presetID="17" presetClass="entr" presetSubtype="4" fill="hold" grpId="0" nodeType="clickEffect">
                                  <p:stCondLst>
                                    <p:cond delay="0"/>
                                  </p:stCondLst>
                                  <p:childTnLst>
                                    <p:set>
                                      <p:cBhvr>
                                        <p:cTn id="59" dur="1" fill="hold">
                                          <p:stCondLst>
                                            <p:cond delay="0"/>
                                          </p:stCondLst>
                                        </p:cTn>
                                        <p:tgtEl>
                                          <p:spTgt spid="868362"/>
                                        </p:tgtEl>
                                        <p:attrNameLst>
                                          <p:attrName>style.visibility</p:attrName>
                                        </p:attrNameLst>
                                      </p:cBhvr>
                                      <p:to>
                                        <p:strVal val="visible"/>
                                      </p:to>
                                    </p:set>
                                    <p:anim calcmode="lin" valueType="num">
                                      <p:cBhvr>
                                        <p:cTn id="60" dur="500" fill="hold"/>
                                        <p:tgtEl>
                                          <p:spTgt spid="868362"/>
                                        </p:tgtEl>
                                        <p:attrNameLst>
                                          <p:attrName>ppt_x</p:attrName>
                                        </p:attrNameLst>
                                      </p:cBhvr>
                                      <p:tavLst>
                                        <p:tav tm="0">
                                          <p:val>
                                            <p:strVal val="#ppt_x"/>
                                          </p:val>
                                        </p:tav>
                                        <p:tav tm="100000">
                                          <p:val>
                                            <p:strVal val="#ppt_x"/>
                                          </p:val>
                                        </p:tav>
                                      </p:tavLst>
                                    </p:anim>
                                    <p:anim calcmode="lin" valueType="num">
                                      <p:cBhvr>
                                        <p:cTn id="61" dur="500" fill="hold"/>
                                        <p:tgtEl>
                                          <p:spTgt spid="868362"/>
                                        </p:tgtEl>
                                        <p:attrNameLst>
                                          <p:attrName>ppt_y</p:attrName>
                                        </p:attrNameLst>
                                      </p:cBhvr>
                                      <p:tavLst>
                                        <p:tav tm="0">
                                          <p:val>
                                            <p:strVal val="#ppt_y+#ppt_h/2"/>
                                          </p:val>
                                        </p:tav>
                                        <p:tav tm="100000">
                                          <p:val>
                                            <p:strVal val="#ppt_y"/>
                                          </p:val>
                                        </p:tav>
                                      </p:tavLst>
                                    </p:anim>
                                    <p:anim calcmode="lin" valueType="num">
                                      <p:cBhvr>
                                        <p:cTn id="62" dur="500" fill="hold"/>
                                        <p:tgtEl>
                                          <p:spTgt spid="868362"/>
                                        </p:tgtEl>
                                        <p:attrNameLst>
                                          <p:attrName>ppt_w</p:attrName>
                                        </p:attrNameLst>
                                      </p:cBhvr>
                                      <p:tavLst>
                                        <p:tav tm="0">
                                          <p:val>
                                            <p:strVal val="#ppt_w"/>
                                          </p:val>
                                        </p:tav>
                                        <p:tav tm="100000">
                                          <p:val>
                                            <p:strVal val="#ppt_w"/>
                                          </p:val>
                                        </p:tav>
                                      </p:tavLst>
                                    </p:anim>
                                    <p:anim calcmode="lin" valueType="num">
                                      <p:cBhvr>
                                        <p:cTn id="63" dur="500" fill="hold"/>
                                        <p:tgtEl>
                                          <p:spTgt spid="868362"/>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2"/>
                                        </p:tgtEl>
                                        <p:attrNameLst>
                                          <p:attrName>ppt_c</p:attrName>
                                        </p:attrNameLst>
                                      </p:cBhvr>
                                      <p:to>
                                        <a:srgbClr val="0000FF"/>
                                      </p:to>
                                    </p:animClr>
                                  </p:sub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grpId="0" nodeType="clickEffect">
                                  <p:stCondLst>
                                    <p:cond delay="0"/>
                                  </p:stCondLst>
                                  <p:childTnLst>
                                    <p:set>
                                      <p:cBhvr>
                                        <p:cTn id="67" dur="1" fill="hold">
                                          <p:stCondLst>
                                            <p:cond delay="0"/>
                                          </p:stCondLst>
                                        </p:cTn>
                                        <p:tgtEl>
                                          <p:spTgt spid="868364"/>
                                        </p:tgtEl>
                                        <p:attrNameLst>
                                          <p:attrName>style.visibility</p:attrName>
                                        </p:attrNameLst>
                                      </p:cBhvr>
                                      <p:to>
                                        <p:strVal val="visible"/>
                                      </p:to>
                                    </p:set>
                                    <p:anim calcmode="lin" valueType="num">
                                      <p:cBhvr>
                                        <p:cTn id="68" dur="500" fill="hold"/>
                                        <p:tgtEl>
                                          <p:spTgt spid="868364"/>
                                        </p:tgtEl>
                                        <p:attrNameLst>
                                          <p:attrName>ppt_x</p:attrName>
                                        </p:attrNameLst>
                                      </p:cBhvr>
                                      <p:tavLst>
                                        <p:tav tm="0">
                                          <p:val>
                                            <p:strVal val="#ppt_x"/>
                                          </p:val>
                                        </p:tav>
                                        <p:tav tm="100000">
                                          <p:val>
                                            <p:strVal val="#ppt_x"/>
                                          </p:val>
                                        </p:tav>
                                      </p:tavLst>
                                    </p:anim>
                                    <p:anim calcmode="lin" valueType="num">
                                      <p:cBhvr>
                                        <p:cTn id="69" dur="500" fill="hold"/>
                                        <p:tgtEl>
                                          <p:spTgt spid="868364"/>
                                        </p:tgtEl>
                                        <p:attrNameLst>
                                          <p:attrName>ppt_y</p:attrName>
                                        </p:attrNameLst>
                                      </p:cBhvr>
                                      <p:tavLst>
                                        <p:tav tm="0">
                                          <p:val>
                                            <p:strVal val="#ppt_y+#ppt_h/2"/>
                                          </p:val>
                                        </p:tav>
                                        <p:tav tm="100000">
                                          <p:val>
                                            <p:strVal val="#ppt_y"/>
                                          </p:val>
                                        </p:tav>
                                      </p:tavLst>
                                    </p:anim>
                                    <p:anim calcmode="lin" valueType="num">
                                      <p:cBhvr>
                                        <p:cTn id="70" dur="500" fill="hold"/>
                                        <p:tgtEl>
                                          <p:spTgt spid="868364"/>
                                        </p:tgtEl>
                                        <p:attrNameLst>
                                          <p:attrName>ppt_w</p:attrName>
                                        </p:attrNameLst>
                                      </p:cBhvr>
                                      <p:tavLst>
                                        <p:tav tm="0">
                                          <p:val>
                                            <p:strVal val="#ppt_w"/>
                                          </p:val>
                                        </p:tav>
                                        <p:tav tm="100000">
                                          <p:val>
                                            <p:strVal val="#ppt_w"/>
                                          </p:val>
                                        </p:tav>
                                      </p:tavLst>
                                    </p:anim>
                                    <p:anim calcmode="lin" valueType="num">
                                      <p:cBhvr>
                                        <p:cTn id="71" dur="500" fill="hold"/>
                                        <p:tgtEl>
                                          <p:spTgt spid="868364"/>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4"/>
                                        </p:tgtEl>
                                        <p:attrNameLst>
                                          <p:attrName>ppt_c</p:attrName>
                                        </p:attrNameLst>
                                      </p:cBhvr>
                                      <p:to>
                                        <a:srgbClr val="0000FF"/>
                                      </p:to>
                                    </p:animClr>
                                  </p:subTnLst>
                                </p:cTn>
                              </p:par>
                            </p:childTnLst>
                          </p:cTn>
                        </p:par>
                      </p:childTnLst>
                    </p:cTn>
                  </p:par>
                  <p:par>
                    <p:cTn id="72" fill="hold" nodeType="clickPar">
                      <p:stCondLst>
                        <p:cond delay="indefinite"/>
                      </p:stCondLst>
                      <p:childTnLst>
                        <p:par>
                          <p:cTn id="73" fill="hold" nodeType="withGroup">
                            <p:stCondLst>
                              <p:cond delay="0"/>
                            </p:stCondLst>
                            <p:childTnLst>
                              <p:par>
                                <p:cTn id="74" presetID="17" presetClass="entr" presetSubtype="4" fill="hold" grpId="0" nodeType="clickEffect">
                                  <p:stCondLst>
                                    <p:cond delay="0"/>
                                  </p:stCondLst>
                                  <p:childTnLst>
                                    <p:set>
                                      <p:cBhvr>
                                        <p:cTn id="75" dur="1" fill="hold">
                                          <p:stCondLst>
                                            <p:cond delay="0"/>
                                          </p:stCondLst>
                                        </p:cTn>
                                        <p:tgtEl>
                                          <p:spTgt spid="868363"/>
                                        </p:tgtEl>
                                        <p:attrNameLst>
                                          <p:attrName>style.visibility</p:attrName>
                                        </p:attrNameLst>
                                      </p:cBhvr>
                                      <p:to>
                                        <p:strVal val="visible"/>
                                      </p:to>
                                    </p:set>
                                    <p:anim calcmode="lin" valueType="num">
                                      <p:cBhvr>
                                        <p:cTn id="76" dur="500" fill="hold"/>
                                        <p:tgtEl>
                                          <p:spTgt spid="868363"/>
                                        </p:tgtEl>
                                        <p:attrNameLst>
                                          <p:attrName>ppt_x</p:attrName>
                                        </p:attrNameLst>
                                      </p:cBhvr>
                                      <p:tavLst>
                                        <p:tav tm="0">
                                          <p:val>
                                            <p:strVal val="#ppt_x"/>
                                          </p:val>
                                        </p:tav>
                                        <p:tav tm="100000">
                                          <p:val>
                                            <p:strVal val="#ppt_x"/>
                                          </p:val>
                                        </p:tav>
                                      </p:tavLst>
                                    </p:anim>
                                    <p:anim calcmode="lin" valueType="num">
                                      <p:cBhvr>
                                        <p:cTn id="77" dur="500" fill="hold"/>
                                        <p:tgtEl>
                                          <p:spTgt spid="868363"/>
                                        </p:tgtEl>
                                        <p:attrNameLst>
                                          <p:attrName>ppt_y</p:attrName>
                                        </p:attrNameLst>
                                      </p:cBhvr>
                                      <p:tavLst>
                                        <p:tav tm="0">
                                          <p:val>
                                            <p:strVal val="#ppt_y+#ppt_h/2"/>
                                          </p:val>
                                        </p:tav>
                                        <p:tav tm="100000">
                                          <p:val>
                                            <p:strVal val="#ppt_y"/>
                                          </p:val>
                                        </p:tav>
                                      </p:tavLst>
                                    </p:anim>
                                    <p:anim calcmode="lin" valueType="num">
                                      <p:cBhvr>
                                        <p:cTn id="78" dur="500" fill="hold"/>
                                        <p:tgtEl>
                                          <p:spTgt spid="868363"/>
                                        </p:tgtEl>
                                        <p:attrNameLst>
                                          <p:attrName>ppt_w</p:attrName>
                                        </p:attrNameLst>
                                      </p:cBhvr>
                                      <p:tavLst>
                                        <p:tav tm="0">
                                          <p:val>
                                            <p:strVal val="#ppt_w"/>
                                          </p:val>
                                        </p:tav>
                                        <p:tav tm="100000">
                                          <p:val>
                                            <p:strVal val="#ppt_w"/>
                                          </p:val>
                                        </p:tav>
                                      </p:tavLst>
                                    </p:anim>
                                    <p:anim calcmode="lin" valueType="num">
                                      <p:cBhvr>
                                        <p:cTn id="79" dur="500" fill="hold"/>
                                        <p:tgtEl>
                                          <p:spTgt spid="868363"/>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3"/>
                                        </p:tgtEl>
                                        <p:attrNameLst>
                                          <p:attrName>ppt_c</p:attrName>
                                        </p:attrNameLst>
                                      </p:cBhvr>
                                      <p:to>
                                        <a:srgbClr val="0000FF"/>
                                      </p:to>
                                    </p:animClr>
                                  </p:sub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4" fill="hold" grpId="0" nodeType="clickEffect">
                                  <p:stCondLst>
                                    <p:cond delay="0"/>
                                  </p:stCondLst>
                                  <p:childTnLst>
                                    <p:set>
                                      <p:cBhvr>
                                        <p:cTn id="83" dur="1" fill="hold">
                                          <p:stCondLst>
                                            <p:cond delay="0"/>
                                          </p:stCondLst>
                                        </p:cTn>
                                        <p:tgtEl>
                                          <p:spTgt spid="868365"/>
                                        </p:tgtEl>
                                        <p:attrNameLst>
                                          <p:attrName>style.visibility</p:attrName>
                                        </p:attrNameLst>
                                      </p:cBhvr>
                                      <p:to>
                                        <p:strVal val="visible"/>
                                      </p:to>
                                    </p:set>
                                    <p:anim calcmode="lin" valueType="num">
                                      <p:cBhvr>
                                        <p:cTn id="84" dur="500" fill="hold"/>
                                        <p:tgtEl>
                                          <p:spTgt spid="868365"/>
                                        </p:tgtEl>
                                        <p:attrNameLst>
                                          <p:attrName>ppt_x</p:attrName>
                                        </p:attrNameLst>
                                      </p:cBhvr>
                                      <p:tavLst>
                                        <p:tav tm="0">
                                          <p:val>
                                            <p:strVal val="#ppt_x"/>
                                          </p:val>
                                        </p:tav>
                                        <p:tav tm="100000">
                                          <p:val>
                                            <p:strVal val="#ppt_x"/>
                                          </p:val>
                                        </p:tav>
                                      </p:tavLst>
                                    </p:anim>
                                    <p:anim calcmode="lin" valueType="num">
                                      <p:cBhvr>
                                        <p:cTn id="85" dur="500" fill="hold"/>
                                        <p:tgtEl>
                                          <p:spTgt spid="868365"/>
                                        </p:tgtEl>
                                        <p:attrNameLst>
                                          <p:attrName>ppt_y</p:attrName>
                                        </p:attrNameLst>
                                      </p:cBhvr>
                                      <p:tavLst>
                                        <p:tav tm="0">
                                          <p:val>
                                            <p:strVal val="#ppt_y+#ppt_h/2"/>
                                          </p:val>
                                        </p:tav>
                                        <p:tav tm="100000">
                                          <p:val>
                                            <p:strVal val="#ppt_y"/>
                                          </p:val>
                                        </p:tav>
                                      </p:tavLst>
                                    </p:anim>
                                    <p:anim calcmode="lin" valueType="num">
                                      <p:cBhvr>
                                        <p:cTn id="86" dur="500" fill="hold"/>
                                        <p:tgtEl>
                                          <p:spTgt spid="868365"/>
                                        </p:tgtEl>
                                        <p:attrNameLst>
                                          <p:attrName>ppt_w</p:attrName>
                                        </p:attrNameLst>
                                      </p:cBhvr>
                                      <p:tavLst>
                                        <p:tav tm="0">
                                          <p:val>
                                            <p:strVal val="#ppt_w"/>
                                          </p:val>
                                        </p:tav>
                                        <p:tav tm="100000">
                                          <p:val>
                                            <p:strVal val="#ppt_w"/>
                                          </p:val>
                                        </p:tav>
                                      </p:tavLst>
                                    </p:anim>
                                    <p:anim calcmode="lin" valueType="num">
                                      <p:cBhvr>
                                        <p:cTn id="87" dur="500" fill="hold"/>
                                        <p:tgtEl>
                                          <p:spTgt spid="868365"/>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5"/>
                                        </p:tgtEl>
                                        <p:attrNameLst>
                                          <p:attrName>ppt_c</p:attrName>
                                        </p:attrNameLst>
                                      </p:cBhvr>
                                      <p:to>
                                        <a:srgbClr val="0000FF"/>
                                      </p:to>
                                    </p:animClr>
                                  </p:sub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4" fill="hold" grpId="0" nodeType="clickEffect">
                                  <p:stCondLst>
                                    <p:cond delay="0"/>
                                  </p:stCondLst>
                                  <p:childTnLst>
                                    <p:set>
                                      <p:cBhvr>
                                        <p:cTn id="91" dur="1" fill="hold">
                                          <p:stCondLst>
                                            <p:cond delay="0"/>
                                          </p:stCondLst>
                                        </p:cTn>
                                        <p:tgtEl>
                                          <p:spTgt spid="868368"/>
                                        </p:tgtEl>
                                        <p:attrNameLst>
                                          <p:attrName>style.visibility</p:attrName>
                                        </p:attrNameLst>
                                      </p:cBhvr>
                                      <p:to>
                                        <p:strVal val="visible"/>
                                      </p:to>
                                    </p:set>
                                    <p:anim calcmode="lin" valueType="num">
                                      <p:cBhvr>
                                        <p:cTn id="92" dur="500" fill="hold"/>
                                        <p:tgtEl>
                                          <p:spTgt spid="868368"/>
                                        </p:tgtEl>
                                        <p:attrNameLst>
                                          <p:attrName>ppt_x</p:attrName>
                                        </p:attrNameLst>
                                      </p:cBhvr>
                                      <p:tavLst>
                                        <p:tav tm="0">
                                          <p:val>
                                            <p:strVal val="#ppt_x"/>
                                          </p:val>
                                        </p:tav>
                                        <p:tav tm="100000">
                                          <p:val>
                                            <p:strVal val="#ppt_x"/>
                                          </p:val>
                                        </p:tav>
                                      </p:tavLst>
                                    </p:anim>
                                    <p:anim calcmode="lin" valueType="num">
                                      <p:cBhvr>
                                        <p:cTn id="93" dur="500" fill="hold"/>
                                        <p:tgtEl>
                                          <p:spTgt spid="868368"/>
                                        </p:tgtEl>
                                        <p:attrNameLst>
                                          <p:attrName>ppt_y</p:attrName>
                                        </p:attrNameLst>
                                      </p:cBhvr>
                                      <p:tavLst>
                                        <p:tav tm="0">
                                          <p:val>
                                            <p:strVal val="#ppt_y+#ppt_h/2"/>
                                          </p:val>
                                        </p:tav>
                                        <p:tav tm="100000">
                                          <p:val>
                                            <p:strVal val="#ppt_y"/>
                                          </p:val>
                                        </p:tav>
                                      </p:tavLst>
                                    </p:anim>
                                    <p:anim calcmode="lin" valueType="num">
                                      <p:cBhvr>
                                        <p:cTn id="94" dur="500" fill="hold"/>
                                        <p:tgtEl>
                                          <p:spTgt spid="868368"/>
                                        </p:tgtEl>
                                        <p:attrNameLst>
                                          <p:attrName>ppt_w</p:attrName>
                                        </p:attrNameLst>
                                      </p:cBhvr>
                                      <p:tavLst>
                                        <p:tav tm="0">
                                          <p:val>
                                            <p:strVal val="#ppt_w"/>
                                          </p:val>
                                        </p:tav>
                                        <p:tav tm="100000">
                                          <p:val>
                                            <p:strVal val="#ppt_w"/>
                                          </p:val>
                                        </p:tav>
                                      </p:tavLst>
                                    </p:anim>
                                    <p:anim calcmode="lin" valueType="num">
                                      <p:cBhvr>
                                        <p:cTn id="95" dur="500" fill="hold"/>
                                        <p:tgtEl>
                                          <p:spTgt spid="868368"/>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8"/>
                                        </p:tgtEl>
                                        <p:attrNameLst>
                                          <p:attrName>ppt_c</p:attrName>
                                        </p:attrNameLst>
                                      </p:cBhvr>
                                      <p:to>
                                        <a:srgbClr val="0000FF"/>
                                      </p:to>
                                    </p:animClr>
                                  </p:subTnLst>
                                </p:cTn>
                              </p:par>
                            </p:childTnLst>
                          </p:cTn>
                        </p:par>
                      </p:childTnLst>
                    </p:cTn>
                  </p:par>
                  <p:par>
                    <p:cTn id="96" fill="hold" nodeType="clickPar">
                      <p:stCondLst>
                        <p:cond delay="indefinite"/>
                      </p:stCondLst>
                      <p:childTnLst>
                        <p:par>
                          <p:cTn id="97" fill="hold" nodeType="withGroup">
                            <p:stCondLst>
                              <p:cond delay="0"/>
                            </p:stCondLst>
                            <p:childTnLst>
                              <p:par>
                                <p:cTn id="98" presetID="17" presetClass="entr" presetSubtype="4" fill="hold" grpId="0" nodeType="clickEffect">
                                  <p:stCondLst>
                                    <p:cond delay="0"/>
                                  </p:stCondLst>
                                  <p:childTnLst>
                                    <p:set>
                                      <p:cBhvr>
                                        <p:cTn id="99" dur="1" fill="hold">
                                          <p:stCondLst>
                                            <p:cond delay="0"/>
                                          </p:stCondLst>
                                        </p:cTn>
                                        <p:tgtEl>
                                          <p:spTgt spid="868366"/>
                                        </p:tgtEl>
                                        <p:attrNameLst>
                                          <p:attrName>style.visibility</p:attrName>
                                        </p:attrNameLst>
                                      </p:cBhvr>
                                      <p:to>
                                        <p:strVal val="visible"/>
                                      </p:to>
                                    </p:set>
                                    <p:anim calcmode="lin" valueType="num">
                                      <p:cBhvr>
                                        <p:cTn id="100" dur="500" fill="hold"/>
                                        <p:tgtEl>
                                          <p:spTgt spid="868366"/>
                                        </p:tgtEl>
                                        <p:attrNameLst>
                                          <p:attrName>ppt_x</p:attrName>
                                        </p:attrNameLst>
                                      </p:cBhvr>
                                      <p:tavLst>
                                        <p:tav tm="0">
                                          <p:val>
                                            <p:strVal val="#ppt_x"/>
                                          </p:val>
                                        </p:tav>
                                        <p:tav tm="100000">
                                          <p:val>
                                            <p:strVal val="#ppt_x"/>
                                          </p:val>
                                        </p:tav>
                                      </p:tavLst>
                                    </p:anim>
                                    <p:anim calcmode="lin" valueType="num">
                                      <p:cBhvr>
                                        <p:cTn id="101" dur="500" fill="hold"/>
                                        <p:tgtEl>
                                          <p:spTgt spid="868366"/>
                                        </p:tgtEl>
                                        <p:attrNameLst>
                                          <p:attrName>ppt_y</p:attrName>
                                        </p:attrNameLst>
                                      </p:cBhvr>
                                      <p:tavLst>
                                        <p:tav tm="0">
                                          <p:val>
                                            <p:strVal val="#ppt_y+#ppt_h/2"/>
                                          </p:val>
                                        </p:tav>
                                        <p:tav tm="100000">
                                          <p:val>
                                            <p:strVal val="#ppt_y"/>
                                          </p:val>
                                        </p:tav>
                                      </p:tavLst>
                                    </p:anim>
                                    <p:anim calcmode="lin" valueType="num">
                                      <p:cBhvr>
                                        <p:cTn id="102" dur="500" fill="hold"/>
                                        <p:tgtEl>
                                          <p:spTgt spid="868366"/>
                                        </p:tgtEl>
                                        <p:attrNameLst>
                                          <p:attrName>ppt_w</p:attrName>
                                        </p:attrNameLst>
                                      </p:cBhvr>
                                      <p:tavLst>
                                        <p:tav tm="0">
                                          <p:val>
                                            <p:strVal val="#ppt_w"/>
                                          </p:val>
                                        </p:tav>
                                        <p:tav tm="100000">
                                          <p:val>
                                            <p:strVal val="#ppt_w"/>
                                          </p:val>
                                        </p:tav>
                                      </p:tavLst>
                                    </p:anim>
                                    <p:anim calcmode="lin" valueType="num">
                                      <p:cBhvr>
                                        <p:cTn id="103" dur="500" fill="hold"/>
                                        <p:tgtEl>
                                          <p:spTgt spid="868366"/>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6"/>
                                        </p:tgtEl>
                                        <p:attrNameLst>
                                          <p:attrName>ppt_c</p:attrName>
                                        </p:attrNameLst>
                                      </p:cBhvr>
                                      <p:to>
                                        <a:srgbClr val="0000FF"/>
                                      </p:to>
                                    </p:animClr>
                                  </p:subTnLst>
                                </p:cTn>
                              </p:par>
                            </p:childTnLst>
                          </p:cTn>
                        </p:par>
                      </p:childTnLst>
                    </p:cTn>
                  </p:par>
                  <p:par>
                    <p:cTn id="104" fill="hold" nodeType="clickPar">
                      <p:stCondLst>
                        <p:cond delay="indefinite"/>
                      </p:stCondLst>
                      <p:childTnLst>
                        <p:par>
                          <p:cTn id="105" fill="hold" nodeType="withGroup">
                            <p:stCondLst>
                              <p:cond delay="0"/>
                            </p:stCondLst>
                            <p:childTnLst>
                              <p:par>
                                <p:cTn id="106" presetID="17" presetClass="entr" presetSubtype="4" fill="hold" grpId="0" nodeType="clickEffect">
                                  <p:stCondLst>
                                    <p:cond delay="0"/>
                                  </p:stCondLst>
                                  <p:childTnLst>
                                    <p:set>
                                      <p:cBhvr>
                                        <p:cTn id="107" dur="1" fill="hold">
                                          <p:stCondLst>
                                            <p:cond delay="0"/>
                                          </p:stCondLst>
                                        </p:cTn>
                                        <p:tgtEl>
                                          <p:spTgt spid="868369"/>
                                        </p:tgtEl>
                                        <p:attrNameLst>
                                          <p:attrName>style.visibility</p:attrName>
                                        </p:attrNameLst>
                                      </p:cBhvr>
                                      <p:to>
                                        <p:strVal val="visible"/>
                                      </p:to>
                                    </p:set>
                                    <p:anim calcmode="lin" valueType="num">
                                      <p:cBhvr>
                                        <p:cTn id="108" dur="500" fill="hold"/>
                                        <p:tgtEl>
                                          <p:spTgt spid="868369"/>
                                        </p:tgtEl>
                                        <p:attrNameLst>
                                          <p:attrName>ppt_x</p:attrName>
                                        </p:attrNameLst>
                                      </p:cBhvr>
                                      <p:tavLst>
                                        <p:tav tm="0">
                                          <p:val>
                                            <p:strVal val="#ppt_x"/>
                                          </p:val>
                                        </p:tav>
                                        <p:tav tm="100000">
                                          <p:val>
                                            <p:strVal val="#ppt_x"/>
                                          </p:val>
                                        </p:tav>
                                      </p:tavLst>
                                    </p:anim>
                                    <p:anim calcmode="lin" valueType="num">
                                      <p:cBhvr>
                                        <p:cTn id="109" dur="500" fill="hold"/>
                                        <p:tgtEl>
                                          <p:spTgt spid="868369"/>
                                        </p:tgtEl>
                                        <p:attrNameLst>
                                          <p:attrName>ppt_y</p:attrName>
                                        </p:attrNameLst>
                                      </p:cBhvr>
                                      <p:tavLst>
                                        <p:tav tm="0">
                                          <p:val>
                                            <p:strVal val="#ppt_y+#ppt_h/2"/>
                                          </p:val>
                                        </p:tav>
                                        <p:tav tm="100000">
                                          <p:val>
                                            <p:strVal val="#ppt_y"/>
                                          </p:val>
                                        </p:tav>
                                      </p:tavLst>
                                    </p:anim>
                                    <p:anim calcmode="lin" valueType="num">
                                      <p:cBhvr>
                                        <p:cTn id="110" dur="500" fill="hold"/>
                                        <p:tgtEl>
                                          <p:spTgt spid="868369"/>
                                        </p:tgtEl>
                                        <p:attrNameLst>
                                          <p:attrName>ppt_w</p:attrName>
                                        </p:attrNameLst>
                                      </p:cBhvr>
                                      <p:tavLst>
                                        <p:tav tm="0">
                                          <p:val>
                                            <p:strVal val="#ppt_w"/>
                                          </p:val>
                                        </p:tav>
                                        <p:tav tm="100000">
                                          <p:val>
                                            <p:strVal val="#ppt_w"/>
                                          </p:val>
                                        </p:tav>
                                      </p:tavLst>
                                    </p:anim>
                                    <p:anim calcmode="lin" valueType="num">
                                      <p:cBhvr>
                                        <p:cTn id="111" dur="500" fill="hold"/>
                                        <p:tgtEl>
                                          <p:spTgt spid="868369"/>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9"/>
                                        </p:tgtEl>
                                        <p:attrNameLst>
                                          <p:attrName>ppt_c</p:attrName>
                                        </p:attrNameLst>
                                      </p:cBhvr>
                                      <p:to>
                                        <a:srgbClr val="0000FF"/>
                                      </p:to>
                                    </p:animClr>
                                  </p:subTnLst>
                                </p:cTn>
                              </p:par>
                            </p:childTnLst>
                          </p:cTn>
                        </p:par>
                      </p:childTnLst>
                    </p:cTn>
                  </p:par>
                  <p:par>
                    <p:cTn id="112" fill="hold" nodeType="clickPar">
                      <p:stCondLst>
                        <p:cond delay="indefinite"/>
                      </p:stCondLst>
                      <p:childTnLst>
                        <p:par>
                          <p:cTn id="113" fill="hold" nodeType="withGroup">
                            <p:stCondLst>
                              <p:cond delay="0"/>
                            </p:stCondLst>
                            <p:childTnLst>
                              <p:par>
                                <p:cTn id="114" presetID="17" presetClass="entr" presetSubtype="4" fill="hold" grpId="0" nodeType="clickEffect">
                                  <p:stCondLst>
                                    <p:cond delay="0"/>
                                  </p:stCondLst>
                                  <p:childTnLst>
                                    <p:set>
                                      <p:cBhvr>
                                        <p:cTn id="115" dur="1" fill="hold">
                                          <p:stCondLst>
                                            <p:cond delay="0"/>
                                          </p:stCondLst>
                                        </p:cTn>
                                        <p:tgtEl>
                                          <p:spTgt spid="868367"/>
                                        </p:tgtEl>
                                        <p:attrNameLst>
                                          <p:attrName>style.visibility</p:attrName>
                                        </p:attrNameLst>
                                      </p:cBhvr>
                                      <p:to>
                                        <p:strVal val="visible"/>
                                      </p:to>
                                    </p:set>
                                    <p:anim calcmode="lin" valueType="num">
                                      <p:cBhvr>
                                        <p:cTn id="116" dur="500" fill="hold"/>
                                        <p:tgtEl>
                                          <p:spTgt spid="868367"/>
                                        </p:tgtEl>
                                        <p:attrNameLst>
                                          <p:attrName>ppt_x</p:attrName>
                                        </p:attrNameLst>
                                      </p:cBhvr>
                                      <p:tavLst>
                                        <p:tav tm="0">
                                          <p:val>
                                            <p:strVal val="#ppt_x"/>
                                          </p:val>
                                        </p:tav>
                                        <p:tav tm="100000">
                                          <p:val>
                                            <p:strVal val="#ppt_x"/>
                                          </p:val>
                                        </p:tav>
                                      </p:tavLst>
                                    </p:anim>
                                    <p:anim calcmode="lin" valueType="num">
                                      <p:cBhvr>
                                        <p:cTn id="117" dur="500" fill="hold"/>
                                        <p:tgtEl>
                                          <p:spTgt spid="868367"/>
                                        </p:tgtEl>
                                        <p:attrNameLst>
                                          <p:attrName>ppt_y</p:attrName>
                                        </p:attrNameLst>
                                      </p:cBhvr>
                                      <p:tavLst>
                                        <p:tav tm="0">
                                          <p:val>
                                            <p:strVal val="#ppt_y+#ppt_h/2"/>
                                          </p:val>
                                        </p:tav>
                                        <p:tav tm="100000">
                                          <p:val>
                                            <p:strVal val="#ppt_y"/>
                                          </p:val>
                                        </p:tav>
                                      </p:tavLst>
                                    </p:anim>
                                    <p:anim calcmode="lin" valueType="num">
                                      <p:cBhvr>
                                        <p:cTn id="118" dur="500" fill="hold"/>
                                        <p:tgtEl>
                                          <p:spTgt spid="868367"/>
                                        </p:tgtEl>
                                        <p:attrNameLst>
                                          <p:attrName>ppt_w</p:attrName>
                                        </p:attrNameLst>
                                      </p:cBhvr>
                                      <p:tavLst>
                                        <p:tav tm="0">
                                          <p:val>
                                            <p:strVal val="#ppt_w"/>
                                          </p:val>
                                        </p:tav>
                                        <p:tav tm="100000">
                                          <p:val>
                                            <p:strVal val="#ppt_w"/>
                                          </p:val>
                                        </p:tav>
                                      </p:tavLst>
                                    </p:anim>
                                    <p:anim calcmode="lin" valueType="num">
                                      <p:cBhvr>
                                        <p:cTn id="119" dur="500" fill="hold"/>
                                        <p:tgtEl>
                                          <p:spTgt spid="868367"/>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868367"/>
                                        </p:tgtEl>
                                        <p:attrNameLst>
                                          <p:attrName>ppt_c</p:attrName>
                                        </p:attrNameLst>
                                      </p:cBhvr>
                                      <p:to>
                                        <a:srgbClr val="0000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56" grpId="0" autoUpdateAnimBg="0"/>
      <p:bldP spid="868357" grpId="0" autoUpdateAnimBg="0"/>
      <p:bldP spid="868358" grpId="0" autoUpdateAnimBg="0"/>
      <p:bldP spid="868359" grpId="0" autoUpdateAnimBg="0"/>
      <p:bldP spid="868360" grpId="0" autoUpdateAnimBg="0"/>
      <p:bldP spid="868361" grpId="0" autoUpdateAnimBg="0"/>
      <p:bldP spid="868362" grpId="0" autoUpdateAnimBg="0"/>
      <p:bldP spid="868363" grpId="0" autoUpdateAnimBg="0"/>
      <p:bldP spid="868364" grpId="0" autoUpdateAnimBg="0"/>
      <p:bldP spid="868365" grpId="0" autoUpdateAnimBg="0"/>
      <p:bldP spid="868366" grpId="0" autoUpdateAnimBg="0"/>
      <p:bldP spid="868367" grpId="0" autoUpdateAnimBg="0"/>
      <p:bldP spid="868368" grpId="0" autoUpdateAnimBg="0"/>
      <p:bldP spid="86836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Aktuelle Einspritzdüsen</a:t>
            </a:r>
          </a:p>
        </p:txBody>
      </p:sp>
      <p:sp>
        <p:nvSpPr>
          <p:cNvPr id="5" name="Inhaltsplatzhalter 4"/>
          <p:cNvSpPr>
            <a:spLocks noGrp="1"/>
          </p:cNvSpPr>
          <p:nvPr>
            <p:ph idx="1"/>
          </p:nvPr>
        </p:nvSpPr>
        <p:spPr>
          <a:xfrm>
            <a:off x="409575" y="1052736"/>
            <a:ext cx="8915400" cy="4497387"/>
          </a:xfrm>
        </p:spPr>
        <p:txBody>
          <a:bodyPr/>
          <a:lstStyle/>
          <a:p>
            <a:pPr marL="0" indent="0">
              <a:buNone/>
            </a:pPr>
            <a:r>
              <a:rPr lang="de-DE" sz="1600" dirty="0"/>
              <a:t>Einspritzdüsen werden eingesetzt, um den Kraftstoff präzise zu zerstäuben und im Brennraum zu verteilen, sodass die Verbrennung optimal abläuft. Gleichzeitig dichtet die Düse das Kraftstoffsystem gegen den Brennraum zuverlässig ab.</a:t>
            </a:r>
          </a:p>
          <a:p>
            <a:endParaRPr lang="de-DE" sz="1600" dirty="0"/>
          </a:p>
          <a:p>
            <a:pPr marL="0" indent="0">
              <a:buNone/>
            </a:pPr>
            <a:r>
              <a:rPr lang="de-DE" sz="1600" dirty="0"/>
              <a:t>Technische Merkmale</a:t>
            </a:r>
          </a:p>
          <a:p>
            <a:r>
              <a:rPr lang="de-DE" sz="1600" dirty="0"/>
              <a:t>        Das Führungsspiel beweglicher Teile liegt bei 0,002 mm.</a:t>
            </a:r>
          </a:p>
          <a:p>
            <a:r>
              <a:rPr lang="de-DE" sz="1600" dirty="0"/>
              <a:t>        Der Kraftstoff wird mit einem Druck von bis zu 2 000 bar in den Brennraum eingespritzt.</a:t>
            </a:r>
          </a:p>
          <a:p>
            <a:pPr marL="0" indent="0">
              <a:buNone/>
            </a:pPr>
            <a:r>
              <a:rPr lang="de-DE" sz="1600" dirty="0"/>
              <a:t>Die Einspritzmenge variiert zwischen 1 mm³ und 350 mm³ (diese Menge wird mit 2 000 km/h durch eine 0,25 mm² große Öffnung gedrückt.</a:t>
            </a:r>
          </a:p>
          <a:p>
            <a:pPr marL="0" indent="0">
              <a:buNone/>
            </a:pPr>
            <a:r>
              <a:rPr lang="de-DE" sz="1600" dirty="0"/>
              <a:t>Die Einspritzung erfolgt bedeutend schneller als ein Augenblinzeln.</a:t>
            </a:r>
          </a:p>
          <a:p>
            <a:endParaRPr lang="de-DE" sz="1600" dirty="0"/>
          </a:p>
          <a:p>
            <a:r>
              <a:rPr lang="de-DE" sz="1600" dirty="0"/>
              <a:t> </a:t>
            </a:r>
          </a:p>
          <a:p>
            <a:r>
              <a:rPr lang="de-DE" sz="1600" dirty="0"/>
              <a:t> </a:t>
            </a:r>
          </a:p>
        </p:txBody>
      </p:sp>
      <p:sp>
        <p:nvSpPr>
          <p:cNvPr id="3" name="Foliennummernplatzhalter 2"/>
          <p:cNvSpPr>
            <a:spLocks noGrp="1"/>
          </p:cNvSpPr>
          <p:nvPr>
            <p:ph type="sldNum" sz="quarter" idx="10"/>
          </p:nvPr>
        </p:nvSpPr>
        <p:spPr/>
        <p:txBody>
          <a:bodyPr/>
          <a:lstStyle/>
          <a:p>
            <a:pPr>
              <a:defRPr/>
            </a:pPr>
            <a:r>
              <a:rPr lang="de-DE" altLang="de-DE"/>
              <a:t> Folie </a:t>
            </a:r>
            <a:fld id="{A5CC95E4-3327-4E6D-82A6-F720D74A793D}" type="slidenum">
              <a:rPr lang="de-DE" altLang="de-DE" smtClean="0"/>
              <a:pPr>
                <a:defRPr/>
              </a:pPr>
              <a:t>32</a:t>
            </a:fld>
            <a:endParaRPr lang="de-DE" altLang="de-DE"/>
          </a:p>
        </p:txBody>
      </p:sp>
      <p:sp>
        <p:nvSpPr>
          <p:cNvPr id="4" name="Fußzeilenplatzhalter 3"/>
          <p:cNvSpPr>
            <a:spLocks noGrp="1"/>
          </p:cNvSpPr>
          <p:nvPr>
            <p:ph type="ftr" sz="quarter" idx="11"/>
          </p:nvPr>
        </p:nvSpPr>
        <p:spPr/>
        <p:txBody>
          <a:bodyPr/>
          <a:lstStyle/>
          <a:p>
            <a:pPr>
              <a:defRPr/>
            </a:pPr>
            <a:r>
              <a:rPr lang="de-DE"/>
              <a:t>HSWT    Prof. Dr. U. Groß                  </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 y="3857240"/>
            <a:ext cx="5593888" cy="2667385"/>
          </a:xfrm>
          <a:prstGeom prst="rect">
            <a:avLst/>
          </a:prstGeom>
        </p:spPr>
      </p:pic>
    </p:spTree>
    <p:extLst>
      <p:ext uri="{BB962C8B-B14F-4D97-AF65-F5344CB8AC3E}">
        <p14:creationId xmlns:p14="http://schemas.microsoft.com/office/powerpoint/2010/main" val="383663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Drallkanal</a:t>
            </a:r>
            <a:r>
              <a:rPr lang="de-DE" dirty="0"/>
              <a:t> zur Unterstützung der </a:t>
            </a:r>
            <a:r>
              <a:rPr lang="de-DE" dirty="0" err="1"/>
              <a:t>Luftverwirbelung</a:t>
            </a:r>
            <a:endParaRPr lang="de-DE" dirty="0"/>
          </a:p>
        </p:txBody>
      </p:sp>
      <p:sp>
        <p:nvSpPr>
          <p:cNvPr id="19" name="Foliennummernplatzhalter 1"/>
          <p:cNvSpPr>
            <a:spLocks noGrp="1"/>
          </p:cNvSpPr>
          <p:nvPr>
            <p:ph type="sldNum" sz="quarter" idx="10"/>
          </p:nvPr>
        </p:nvSpPr>
        <p:spPr/>
        <p:txBody>
          <a:bodyPr/>
          <a:lstStyle/>
          <a:p>
            <a:r>
              <a:rPr lang="de-DE" altLang="de-DE"/>
              <a:t> Folie </a:t>
            </a:r>
            <a:fld id="{1A7B9110-D9B3-4366-BA3D-5DB27695E9DD}" type="slidenum">
              <a:rPr lang="de-DE" altLang="de-DE"/>
              <a:pPr/>
              <a:t>33</a:t>
            </a:fld>
            <a:endParaRPr lang="de-DE" altLang="de-DE"/>
          </a:p>
        </p:txBody>
      </p:sp>
      <p:sp>
        <p:nvSpPr>
          <p:cNvPr id="20" name="Fußzeilenplatzhalter 2"/>
          <p:cNvSpPr>
            <a:spLocks noGrp="1"/>
          </p:cNvSpPr>
          <p:nvPr>
            <p:ph type="ftr" sz="quarter" idx="11"/>
          </p:nvPr>
        </p:nvSpPr>
        <p:spPr/>
        <p:txBody>
          <a:bodyPr/>
          <a:lstStyle/>
          <a:p>
            <a:r>
              <a:rPr lang="de-DE" altLang="de-DE" dirty="0"/>
              <a:t>HSWT    Prof. Dr. U. Groß                                </a:t>
            </a:r>
          </a:p>
        </p:txBody>
      </p:sp>
      <p:pic>
        <p:nvPicPr>
          <p:cNvPr id="678924" name="Picture 12" descr="EINS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914401"/>
            <a:ext cx="5345112" cy="5262563"/>
          </a:xfrm>
          <a:prstGeom prst="rect">
            <a:avLst/>
          </a:prstGeom>
          <a:noFill/>
          <a:extLst>
            <a:ext uri="{909E8E84-426E-40DD-AFC4-6F175D3DCCD1}">
              <a14:hiddenFill xmlns:a14="http://schemas.microsoft.com/office/drawing/2010/main">
                <a:solidFill>
                  <a:srgbClr val="FFFFFF"/>
                </a:solidFill>
              </a14:hiddenFill>
            </a:ext>
          </a:extLst>
        </p:spPr>
      </p:pic>
      <p:grpSp>
        <p:nvGrpSpPr>
          <p:cNvPr id="678925" name="Group 13"/>
          <p:cNvGrpSpPr>
            <a:grpSpLocks/>
          </p:cNvGrpSpPr>
          <p:nvPr/>
        </p:nvGrpSpPr>
        <p:grpSpPr bwMode="auto">
          <a:xfrm>
            <a:off x="733425" y="4119563"/>
            <a:ext cx="2813050" cy="793750"/>
            <a:chOff x="1104" y="2544"/>
            <a:chExt cx="1920" cy="500"/>
          </a:xfrm>
        </p:grpSpPr>
        <p:sp>
          <p:nvSpPr>
            <p:cNvPr id="678926" name="Line 14"/>
            <p:cNvSpPr>
              <a:spLocks noChangeShapeType="1"/>
            </p:cNvSpPr>
            <p:nvPr/>
          </p:nvSpPr>
          <p:spPr bwMode="auto">
            <a:xfrm flipV="1">
              <a:off x="2496" y="2544"/>
              <a:ext cx="528" cy="38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678927" name="Text Box 15"/>
            <p:cNvSpPr txBox="1">
              <a:spLocks noChangeArrowheads="1"/>
            </p:cNvSpPr>
            <p:nvPr/>
          </p:nvSpPr>
          <p:spPr bwMode="auto">
            <a:xfrm>
              <a:off x="1104" y="2832"/>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600">
                  <a:solidFill>
                    <a:srgbClr val="000000"/>
                  </a:solidFill>
                  <a:latin typeface="+mj-lt"/>
                </a:rPr>
                <a:t>Ansaugkanal</a:t>
              </a:r>
              <a:endParaRPr lang="de-DE" altLang="de-DE" sz="1800" b="1">
                <a:solidFill>
                  <a:srgbClr val="FF3300"/>
                </a:solidFill>
                <a:latin typeface="+mj-lt"/>
              </a:endParaRPr>
            </a:p>
          </p:txBody>
        </p:sp>
      </p:grpSp>
      <p:grpSp>
        <p:nvGrpSpPr>
          <p:cNvPr id="678928" name="Group 16"/>
          <p:cNvGrpSpPr>
            <a:grpSpLocks/>
          </p:cNvGrpSpPr>
          <p:nvPr/>
        </p:nvGrpSpPr>
        <p:grpSpPr bwMode="auto">
          <a:xfrm>
            <a:off x="733426" y="3509963"/>
            <a:ext cx="4500563" cy="565150"/>
            <a:chOff x="1104" y="2160"/>
            <a:chExt cx="3072" cy="356"/>
          </a:xfrm>
        </p:grpSpPr>
        <p:sp>
          <p:nvSpPr>
            <p:cNvPr id="678929" name="Line 17"/>
            <p:cNvSpPr>
              <a:spLocks noChangeShapeType="1"/>
            </p:cNvSpPr>
            <p:nvPr/>
          </p:nvSpPr>
          <p:spPr bwMode="auto">
            <a:xfrm flipV="1">
              <a:off x="2496" y="2160"/>
              <a:ext cx="1680" cy="24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678930" name="Text Box 18"/>
            <p:cNvSpPr txBox="1">
              <a:spLocks noChangeArrowheads="1"/>
            </p:cNvSpPr>
            <p:nvPr/>
          </p:nvSpPr>
          <p:spPr bwMode="auto">
            <a:xfrm>
              <a:off x="1104" y="2304"/>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600">
                  <a:solidFill>
                    <a:srgbClr val="000000"/>
                  </a:solidFill>
                  <a:latin typeface="+mj-lt"/>
                </a:rPr>
                <a:t>Einlaßventil</a:t>
              </a:r>
              <a:endParaRPr lang="de-DE" altLang="de-DE" sz="1800" b="1">
                <a:solidFill>
                  <a:srgbClr val="FF3300"/>
                </a:solidFill>
                <a:latin typeface="+mj-lt"/>
              </a:endParaRPr>
            </a:p>
          </p:txBody>
        </p:sp>
      </p:grpSp>
      <p:grpSp>
        <p:nvGrpSpPr>
          <p:cNvPr id="678931" name="Group 19"/>
          <p:cNvGrpSpPr>
            <a:grpSpLocks/>
          </p:cNvGrpSpPr>
          <p:nvPr/>
        </p:nvGrpSpPr>
        <p:grpSpPr bwMode="auto">
          <a:xfrm>
            <a:off x="733425" y="2920803"/>
            <a:ext cx="4711700" cy="336550"/>
            <a:chOff x="1104" y="1776"/>
            <a:chExt cx="3216" cy="212"/>
          </a:xfrm>
        </p:grpSpPr>
        <p:sp>
          <p:nvSpPr>
            <p:cNvPr id="678932" name="Line 20"/>
            <p:cNvSpPr>
              <a:spLocks noChangeShapeType="1"/>
            </p:cNvSpPr>
            <p:nvPr/>
          </p:nvSpPr>
          <p:spPr bwMode="auto">
            <a:xfrm>
              <a:off x="2496" y="1872"/>
              <a:ext cx="182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sp>
          <p:nvSpPr>
            <p:cNvPr id="678933" name="Text Box 21"/>
            <p:cNvSpPr txBox="1">
              <a:spLocks noChangeArrowheads="1"/>
            </p:cNvSpPr>
            <p:nvPr/>
          </p:nvSpPr>
          <p:spPr bwMode="auto">
            <a:xfrm>
              <a:off x="1104" y="1776"/>
              <a:ext cx="1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spcBef>
                  <a:spcPct val="50000"/>
                </a:spcBef>
              </a:pPr>
              <a:r>
                <a:rPr lang="de-DE" altLang="de-DE" sz="1600">
                  <a:solidFill>
                    <a:srgbClr val="000000"/>
                  </a:solidFill>
                  <a:latin typeface="+mj-lt"/>
                </a:rPr>
                <a:t>Drallkanal</a:t>
              </a:r>
              <a:endParaRPr lang="de-DE" altLang="de-DE" sz="1800" b="1">
                <a:solidFill>
                  <a:srgbClr val="FF3300"/>
                </a:solidFill>
                <a:latin typeface="+mj-lt"/>
              </a:endParaRPr>
            </a:p>
          </p:txBody>
        </p:sp>
      </p:grpSp>
      <p:sp>
        <p:nvSpPr>
          <p:cNvPr id="678934" name="Text Box 22"/>
          <p:cNvSpPr txBox="1">
            <a:spLocks noChangeArrowheads="1"/>
          </p:cNvSpPr>
          <p:nvPr/>
        </p:nvSpPr>
        <p:spPr bwMode="auto">
          <a:xfrm>
            <a:off x="1084263" y="1015803"/>
            <a:ext cx="3657600" cy="95410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rPr>
              <a:t>Durch eine hohe Luftgeschwindigkeit und eine intensive </a:t>
            </a:r>
            <a:r>
              <a:rPr lang="de-DE" altLang="de-DE" sz="1400" dirty="0" err="1">
                <a:solidFill>
                  <a:srgbClr val="000000"/>
                </a:solidFill>
                <a:latin typeface="+mj-lt"/>
              </a:rPr>
              <a:t>Luftverwirbelung</a:t>
            </a:r>
            <a:r>
              <a:rPr lang="de-DE" altLang="de-DE" sz="1400" dirty="0">
                <a:solidFill>
                  <a:srgbClr val="000000"/>
                </a:solidFill>
                <a:latin typeface="+mj-lt"/>
              </a:rPr>
              <a:t> während des </a:t>
            </a:r>
            <a:r>
              <a:rPr lang="de-DE" altLang="de-DE" sz="1400" dirty="0" err="1">
                <a:solidFill>
                  <a:srgbClr val="000000"/>
                </a:solidFill>
                <a:latin typeface="+mj-lt"/>
              </a:rPr>
              <a:t>Einlaßvorgangs</a:t>
            </a:r>
            <a:r>
              <a:rPr lang="de-DE" altLang="de-DE" sz="1400" dirty="0">
                <a:solidFill>
                  <a:srgbClr val="000000"/>
                </a:solidFill>
                <a:latin typeface="+mj-lt"/>
              </a:rPr>
              <a:t> wird der Zündverzug verkürzt.</a:t>
            </a:r>
            <a:endParaRPr lang="de-DE" altLang="de-DE" sz="1800" b="1" dirty="0">
              <a:solidFill>
                <a:srgbClr val="FF3300"/>
              </a:solidFill>
              <a:latin typeface="+mj-lt"/>
            </a:endParaRPr>
          </a:p>
        </p:txBody>
      </p:sp>
      <p:sp>
        <p:nvSpPr>
          <p:cNvPr id="678935" name="Text Box 23"/>
          <p:cNvSpPr txBox="1">
            <a:spLocks noChangeArrowheads="1"/>
          </p:cNvSpPr>
          <p:nvPr/>
        </p:nvSpPr>
        <p:spPr bwMode="auto">
          <a:xfrm>
            <a:off x="6321425" y="765175"/>
            <a:ext cx="295433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b="1" u="sng">
                <a:solidFill>
                  <a:srgbClr val="000000"/>
                </a:solidFill>
                <a:latin typeface="+mj-lt"/>
              </a:rPr>
              <a:t>Weitere Faktoren, die sich positiv auf die Gemischbildung auswirken:</a:t>
            </a:r>
            <a:endParaRPr lang="de-DE" altLang="de-DE" sz="1400" b="1" u="sng">
              <a:solidFill>
                <a:srgbClr val="FF3300"/>
              </a:solidFill>
              <a:latin typeface="+mj-lt"/>
            </a:endParaRPr>
          </a:p>
        </p:txBody>
      </p:sp>
      <p:sp>
        <p:nvSpPr>
          <p:cNvPr id="678936" name="Text Box 24"/>
          <p:cNvSpPr txBox="1">
            <a:spLocks noChangeArrowheads="1"/>
          </p:cNvSpPr>
          <p:nvPr/>
        </p:nvSpPr>
        <p:spPr bwMode="auto">
          <a:xfrm>
            <a:off x="6359525" y="1447800"/>
            <a:ext cx="281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Wingdings" pitchFamily="2" charset="2"/>
              </a:rPr>
              <a:t> </a:t>
            </a:r>
            <a:r>
              <a:rPr lang="de-DE" altLang="de-DE" sz="1400">
                <a:solidFill>
                  <a:srgbClr val="000000"/>
                </a:solidFill>
                <a:latin typeface="+mj-lt"/>
              </a:rPr>
              <a:t>hoher Einspritzdruck</a:t>
            </a:r>
            <a:endParaRPr lang="de-DE" altLang="de-DE" sz="1400" b="1">
              <a:solidFill>
                <a:srgbClr val="FF3300"/>
              </a:solidFill>
              <a:latin typeface="+mj-lt"/>
            </a:endParaRPr>
          </a:p>
        </p:txBody>
      </p:sp>
      <p:sp>
        <p:nvSpPr>
          <p:cNvPr id="678937" name="Text Box 25"/>
          <p:cNvSpPr txBox="1">
            <a:spLocks noChangeArrowheads="1"/>
          </p:cNvSpPr>
          <p:nvPr/>
        </p:nvSpPr>
        <p:spPr bwMode="auto">
          <a:xfrm>
            <a:off x="6392863" y="1916114"/>
            <a:ext cx="2813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dirty="0">
                <a:solidFill>
                  <a:srgbClr val="000000"/>
                </a:solidFill>
                <a:latin typeface="+mj-lt"/>
                <a:sym typeface="Wingdings" pitchFamily="2" charset="2"/>
              </a:rPr>
              <a:t> </a:t>
            </a:r>
            <a:r>
              <a:rPr lang="de-DE" altLang="de-DE" sz="1400" dirty="0">
                <a:solidFill>
                  <a:srgbClr val="000000"/>
                </a:solidFill>
                <a:latin typeface="+mj-lt"/>
              </a:rPr>
              <a:t>Einspritzdüse mit hoher </a:t>
            </a:r>
            <a:r>
              <a:rPr lang="de-DE" altLang="de-DE" sz="1400" dirty="0" err="1">
                <a:solidFill>
                  <a:srgbClr val="000000"/>
                </a:solidFill>
                <a:latin typeface="+mj-lt"/>
              </a:rPr>
              <a:t>Lochzahl</a:t>
            </a:r>
            <a:endParaRPr lang="de-DE" altLang="de-DE" sz="1400" b="1" dirty="0">
              <a:solidFill>
                <a:srgbClr val="FF3300"/>
              </a:solidFill>
              <a:latin typeface="+mj-lt"/>
            </a:endParaRPr>
          </a:p>
        </p:txBody>
      </p:sp>
      <p:sp>
        <p:nvSpPr>
          <p:cNvPr id="678938" name="Text Box 26"/>
          <p:cNvSpPr txBox="1">
            <a:spLocks noChangeArrowheads="1"/>
          </p:cNvSpPr>
          <p:nvPr/>
        </p:nvSpPr>
        <p:spPr bwMode="auto">
          <a:xfrm>
            <a:off x="6392863" y="2349501"/>
            <a:ext cx="2813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Wingdings" pitchFamily="2" charset="2"/>
              </a:rPr>
              <a:t> </a:t>
            </a:r>
            <a:r>
              <a:rPr lang="de-DE" altLang="de-DE" sz="1400">
                <a:solidFill>
                  <a:srgbClr val="000000"/>
                </a:solidFill>
                <a:latin typeface="+mj-lt"/>
              </a:rPr>
              <a:t>hohe Temperatur im Brennraum</a:t>
            </a:r>
            <a:endParaRPr lang="de-DE" altLang="de-DE" sz="1400" b="1">
              <a:solidFill>
                <a:srgbClr val="FF3300"/>
              </a:solidFill>
              <a:latin typeface="+mj-lt"/>
            </a:endParaRPr>
          </a:p>
        </p:txBody>
      </p:sp>
      <p:sp>
        <p:nvSpPr>
          <p:cNvPr id="678939" name="Text Box 27"/>
          <p:cNvSpPr txBox="1">
            <a:spLocks noChangeArrowheads="1"/>
          </p:cNvSpPr>
          <p:nvPr/>
        </p:nvSpPr>
        <p:spPr bwMode="auto">
          <a:xfrm>
            <a:off x="6392863" y="2781301"/>
            <a:ext cx="2813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400">
                <a:solidFill>
                  <a:srgbClr val="000000"/>
                </a:solidFill>
                <a:latin typeface="+mj-lt"/>
                <a:sym typeface="Wingdings" pitchFamily="2" charset="2"/>
              </a:rPr>
              <a:t> </a:t>
            </a:r>
            <a:r>
              <a:rPr lang="de-DE" altLang="de-DE" sz="1400">
                <a:solidFill>
                  <a:srgbClr val="000000"/>
                </a:solidFill>
                <a:latin typeface="+mj-lt"/>
              </a:rPr>
              <a:t>besondere Brennraumgestaltung</a:t>
            </a:r>
            <a:endParaRPr lang="de-DE" altLang="de-DE" sz="1400" b="1">
              <a:solidFill>
                <a:srgbClr val="FF3300"/>
              </a:solidFill>
              <a:latin typeface="+mj-lt"/>
            </a:endParaRPr>
          </a:p>
        </p:txBody>
      </p:sp>
    </p:spTree>
    <p:extLst>
      <p:ext uri="{BB962C8B-B14F-4D97-AF65-F5344CB8AC3E}">
        <p14:creationId xmlns:p14="http://schemas.microsoft.com/office/powerpoint/2010/main" val="3052741852"/>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rgbClr val="000000"/>
                </a:solidFill>
              </a:rPr>
              <a:t>Bauformen des Hubkolbenmotors</a:t>
            </a:r>
            <a:br>
              <a:rPr lang="de-DE" altLang="de-DE" dirty="0">
                <a:solidFill>
                  <a:srgbClr val="000000"/>
                </a:solidFill>
              </a:rPr>
            </a:br>
            <a:endParaRPr lang="de-DE" dirty="0"/>
          </a:p>
        </p:txBody>
      </p:sp>
      <p:sp>
        <p:nvSpPr>
          <p:cNvPr id="16" name="Foliennummernplatzhalter 1"/>
          <p:cNvSpPr>
            <a:spLocks noGrp="1"/>
          </p:cNvSpPr>
          <p:nvPr>
            <p:ph type="sldNum" sz="quarter" idx="10"/>
          </p:nvPr>
        </p:nvSpPr>
        <p:spPr/>
        <p:txBody>
          <a:bodyPr/>
          <a:lstStyle/>
          <a:p>
            <a:r>
              <a:rPr lang="de-DE" altLang="de-DE"/>
              <a:t> Folie </a:t>
            </a:r>
            <a:fld id="{EDFACA0B-6084-43FE-B8E0-6D0115C2D26C}" type="slidenum">
              <a:rPr lang="de-DE" altLang="de-DE"/>
              <a:pPr/>
              <a:t>4</a:t>
            </a:fld>
            <a:endParaRPr lang="de-DE" altLang="de-DE"/>
          </a:p>
        </p:txBody>
      </p:sp>
      <p:sp>
        <p:nvSpPr>
          <p:cNvPr id="17" name="Fußzeilenplatzhalter 2"/>
          <p:cNvSpPr>
            <a:spLocks noGrp="1"/>
          </p:cNvSpPr>
          <p:nvPr>
            <p:ph type="ftr" sz="quarter" idx="11"/>
          </p:nvPr>
        </p:nvSpPr>
        <p:spPr/>
        <p:txBody>
          <a:bodyPr/>
          <a:lstStyle/>
          <a:p>
            <a:r>
              <a:rPr lang="de-DE" altLang="de-DE" dirty="0"/>
              <a:t>HSWT    Prof. Dr. U. Groß                                Motor Grundlagen</a:t>
            </a:r>
          </a:p>
        </p:txBody>
      </p:sp>
      <p:pic>
        <p:nvPicPr>
          <p:cNvPr id="655372" name="Picture 12" descr="BOXMO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75" y="1676401"/>
            <a:ext cx="2603500" cy="1109663"/>
          </a:xfrm>
          <a:prstGeom prst="rect">
            <a:avLst/>
          </a:prstGeom>
          <a:noFill/>
          <a:extLst>
            <a:ext uri="{909E8E84-426E-40DD-AFC4-6F175D3DCCD1}">
              <a14:hiddenFill xmlns:a14="http://schemas.microsoft.com/office/drawing/2010/main">
                <a:solidFill>
                  <a:srgbClr val="FFFFFF"/>
                </a:solidFill>
              </a14:hiddenFill>
            </a:ext>
          </a:extLst>
        </p:spPr>
      </p:pic>
      <p:pic>
        <p:nvPicPr>
          <p:cNvPr id="655373" name="Picture 13" descr="DOMO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6588" y="3349625"/>
            <a:ext cx="20256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55374" name="Picture 14" descr="GEKOM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5339" y="4419600"/>
            <a:ext cx="3235325" cy="1220788"/>
          </a:xfrm>
          <a:prstGeom prst="rect">
            <a:avLst/>
          </a:prstGeom>
          <a:noFill/>
          <a:extLst>
            <a:ext uri="{909E8E84-426E-40DD-AFC4-6F175D3DCCD1}">
              <a14:hiddenFill xmlns:a14="http://schemas.microsoft.com/office/drawing/2010/main">
                <a:solidFill>
                  <a:srgbClr val="FFFFFF"/>
                </a:solidFill>
              </a14:hiddenFill>
            </a:ext>
          </a:extLst>
        </p:spPr>
      </p:pic>
      <p:pic>
        <p:nvPicPr>
          <p:cNvPr id="655375" name="Picture 15" descr="HUBMO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3125" y="1676401"/>
            <a:ext cx="2813050" cy="1806575"/>
          </a:xfrm>
          <a:prstGeom prst="rect">
            <a:avLst/>
          </a:prstGeom>
          <a:noFill/>
          <a:extLst>
            <a:ext uri="{909E8E84-426E-40DD-AFC4-6F175D3DCCD1}">
              <a14:hiddenFill xmlns:a14="http://schemas.microsoft.com/office/drawing/2010/main">
                <a:solidFill>
                  <a:srgbClr val="FFFFFF"/>
                </a:solidFill>
              </a14:hiddenFill>
            </a:ext>
          </a:extLst>
        </p:spPr>
      </p:pic>
      <p:pic>
        <p:nvPicPr>
          <p:cNvPr id="655376" name="Picture 16" descr="STERNM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3125" y="4035425"/>
            <a:ext cx="2109788" cy="2147888"/>
          </a:xfrm>
          <a:prstGeom prst="rect">
            <a:avLst/>
          </a:prstGeom>
          <a:noFill/>
          <a:extLst>
            <a:ext uri="{909E8E84-426E-40DD-AFC4-6F175D3DCCD1}">
              <a14:hiddenFill xmlns:a14="http://schemas.microsoft.com/office/drawing/2010/main">
                <a:solidFill>
                  <a:srgbClr val="FFFFFF"/>
                </a:solidFill>
              </a14:hiddenFill>
            </a:ext>
          </a:extLst>
        </p:spPr>
      </p:pic>
      <p:pic>
        <p:nvPicPr>
          <p:cNvPr id="655377" name="Picture 17" descr="V-MO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7463" y="1676401"/>
            <a:ext cx="2462212" cy="1789113"/>
          </a:xfrm>
          <a:prstGeom prst="rect">
            <a:avLst/>
          </a:prstGeom>
          <a:noFill/>
          <a:extLst>
            <a:ext uri="{909E8E84-426E-40DD-AFC4-6F175D3DCCD1}">
              <a14:hiddenFill xmlns:a14="http://schemas.microsoft.com/office/drawing/2010/main">
                <a:solidFill>
                  <a:srgbClr val="FFFFFF"/>
                </a:solidFill>
              </a14:hiddenFill>
            </a:ext>
          </a:extLst>
        </p:spPr>
      </p:pic>
      <p:sp>
        <p:nvSpPr>
          <p:cNvPr id="655379" name="Text Box 19"/>
          <p:cNvSpPr txBox="1">
            <a:spLocks noChangeArrowheads="1"/>
          </p:cNvSpPr>
          <p:nvPr/>
        </p:nvSpPr>
        <p:spPr bwMode="auto">
          <a:xfrm>
            <a:off x="873125" y="1295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dirty="0">
                <a:solidFill>
                  <a:srgbClr val="000000"/>
                </a:solidFill>
                <a:latin typeface="+mj-lt"/>
              </a:rPr>
              <a:t>Reihenmotor</a:t>
            </a:r>
          </a:p>
        </p:txBody>
      </p:sp>
      <p:sp>
        <p:nvSpPr>
          <p:cNvPr id="655380" name="Text Box 20"/>
          <p:cNvSpPr txBox="1">
            <a:spLocks noChangeArrowheads="1"/>
          </p:cNvSpPr>
          <p:nvPr/>
        </p:nvSpPr>
        <p:spPr bwMode="auto">
          <a:xfrm>
            <a:off x="3827463" y="1295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rPr>
              <a:t>V-Motor</a:t>
            </a:r>
          </a:p>
        </p:txBody>
      </p:sp>
      <p:sp>
        <p:nvSpPr>
          <p:cNvPr id="655381" name="Text Box 21"/>
          <p:cNvSpPr txBox="1">
            <a:spLocks noChangeArrowheads="1"/>
          </p:cNvSpPr>
          <p:nvPr/>
        </p:nvSpPr>
        <p:spPr bwMode="auto">
          <a:xfrm>
            <a:off x="6429375" y="12954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rPr>
              <a:t>Boxermotor</a:t>
            </a:r>
          </a:p>
        </p:txBody>
      </p:sp>
      <p:sp>
        <p:nvSpPr>
          <p:cNvPr id="655382" name="Text Box 22"/>
          <p:cNvSpPr txBox="1">
            <a:spLocks noChangeArrowheads="1"/>
          </p:cNvSpPr>
          <p:nvPr/>
        </p:nvSpPr>
        <p:spPr bwMode="auto">
          <a:xfrm>
            <a:off x="873125" y="36576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rPr>
              <a:t>Sternmotor</a:t>
            </a:r>
          </a:p>
        </p:txBody>
      </p:sp>
      <p:sp>
        <p:nvSpPr>
          <p:cNvPr id="655383" name="Text Box 23"/>
          <p:cNvSpPr txBox="1">
            <a:spLocks noChangeArrowheads="1"/>
          </p:cNvSpPr>
          <p:nvPr/>
        </p:nvSpPr>
        <p:spPr bwMode="auto">
          <a:xfrm>
            <a:off x="3335339" y="4038600"/>
            <a:ext cx="2122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rPr>
              <a:t>Gegenkolbenmotor</a:t>
            </a:r>
          </a:p>
        </p:txBody>
      </p:sp>
      <p:sp>
        <p:nvSpPr>
          <p:cNvPr id="655384" name="Text Box 24"/>
          <p:cNvSpPr txBox="1">
            <a:spLocks noChangeArrowheads="1"/>
          </p:cNvSpPr>
          <p:nvPr/>
        </p:nvSpPr>
        <p:spPr bwMode="auto">
          <a:xfrm>
            <a:off x="6992939" y="2971800"/>
            <a:ext cx="2136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a:solidFill>
                  <a:srgbClr val="000000"/>
                </a:solidFill>
                <a:latin typeface="+mj-lt"/>
              </a:rPr>
              <a:t>Doppelkolbenmotor</a:t>
            </a:r>
          </a:p>
        </p:txBody>
      </p:sp>
    </p:spTree>
    <p:extLst>
      <p:ext uri="{BB962C8B-B14F-4D97-AF65-F5344CB8AC3E}">
        <p14:creationId xmlns:p14="http://schemas.microsoft.com/office/powerpoint/2010/main" val="13163379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655375"/>
                                        </p:tgtEl>
                                        <p:attrNameLst>
                                          <p:attrName>style.visibility</p:attrName>
                                        </p:attrNameLst>
                                      </p:cBhvr>
                                      <p:to>
                                        <p:strVal val="visible"/>
                                      </p:to>
                                    </p:set>
                                    <p:animEffect transition="in" filter="randombar(vertical)">
                                      <p:cBhvr>
                                        <p:cTn id="7" dur="500"/>
                                        <p:tgtEl>
                                          <p:spTgt spid="65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4" fill="hold" grpId="0" nodeType="clickEffect">
                                  <p:stCondLst>
                                    <p:cond delay="0"/>
                                  </p:stCondLst>
                                  <p:childTnLst>
                                    <p:set>
                                      <p:cBhvr>
                                        <p:cTn id="11" dur="1" fill="hold">
                                          <p:stCondLst>
                                            <p:cond delay="0"/>
                                          </p:stCondLst>
                                        </p:cTn>
                                        <p:tgtEl>
                                          <p:spTgt spid="655379"/>
                                        </p:tgtEl>
                                        <p:attrNameLst>
                                          <p:attrName>style.visibility</p:attrName>
                                        </p:attrNameLst>
                                      </p:cBhvr>
                                      <p:to>
                                        <p:strVal val="visible"/>
                                      </p:to>
                                    </p:set>
                                    <p:anim calcmode="lin" valueType="num">
                                      <p:cBhvr>
                                        <p:cTn id="12" dur="500" fill="hold"/>
                                        <p:tgtEl>
                                          <p:spTgt spid="655379"/>
                                        </p:tgtEl>
                                        <p:attrNameLst>
                                          <p:attrName>ppt_x</p:attrName>
                                        </p:attrNameLst>
                                      </p:cBhvr>
                                      <p:tavLst>
                                        <p:tav tm="0">
                                          <p:val>
                                            <p:strVal val="#ppt_x"/>
                                          </p:val>
                                        </p:tav>
                                        <p:tav tm="100000">
                                          <p:val>
                                            <p:strVal val="#ppt_x"/>
                                          </p:val>
                                        </p:tav>
                                      </p:tavLst>
                                    </p:anim>
                                    <p:anim calcmode="lin" valueType="num">
                                      <p:cBhvr>
                                        <p:cTn id="13" dur="500" fill="hold"/>
                                        <p:tgtEl>
                                          <p:spTgt spid="655379"/>
                                        </p:tgtEl>
                                        <p:attrNameLst>
                                          <p:attrName>ppt_y</p:attrName>
                                        </p:attrNameLst>
                                      </p:cBhvr>
                                      <p:tavLst>
                                        <p:tav tm="0">
                                          <p:val>
                                            <p:strVal val="#ppt_y+#ppt_h/2"/>
                                          </p:val>
                                        </p:tav>
                                        <p:tav tm="100000">
                                          <p:val>
                                            <p:strVal val="#ppt_y"/>
                                          </p:val>
                                        </p:tav>
                                      </p:tavLst>
                                    </p:anim>
                                    <p:anim calcmode="lin" valueType="num">
                                      <p:cBhvr>
                                        <p:cTn id="14" dur="500" fill="hold"/>
                                        <p:tgtEl>
                                          <p:spTgt spid="655379"/>
                                        </p:tgtEl>
                                        <p:attrNameLst>
                                          <p:attrName>ppt_w</p:attrName>
                                        </p:attrNameLst>
                                      </p:cBhvr>
                                      <p:tavLst>
                                        <p:tav tm="0">
                                          <p:val>
                                            <p:strVal val="#ppt_w"/>
                                          </p:val>
                                        </p:tav>
                                        <p:tav tm="100000">
                                          <p:val>
                                            <p:strVal val="#ppt_w"/>
                                          </p:val>
                                        </p:tav>
                                      </p:tavLst>
                                    </p:anim>
                                    <p:anim calcmode="lin" valueType="num">
                                      <p:cBhvr>
                                        <p:cTn id="15" dur="500" fill="hold"/>
                                        <p:tgtEl>
                                          <p:spTgt spid="655379"/>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5" fill="hold" nodeType="clickEffect">
                                  <p:stCondLst>
                                    <p:cond delay="0"/>
                                  </p:stCondLst>
                                  <p:childTnLst>
                                    <p:set>
                                      <p:cBhvr>
                                        <p:cTn id="19" dur="1" fill="hold">
                                          <p:stCondLst>
                                            <p:cond delay="0"/>
                                          </p:stCondLst>
                                        </p:cTn>
                                        <p:tgtEl>
                                          <p:spTgt spid="655377"/>
                                        </p:tgtEl>
                                        <p:attrNameLst>
                                          <p:attrName>style.visibility</p:attrName>
                                        </p:attrNameLst>
                                      </p:cBhvr>
                                      <p:to>
                                        <p:strVal val="visible"/>
                                      </p:to>
                                    </p:set>
                                    <p:animEffect transition="in" filter="randombar(vertical)">
                                      <p:cBhvr>
                                        <p:cTn id="20" dur="500"/>
                                        <p:tgtEl>
                                          <p:spTgt spid="65537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655380"/>
                                        </p:tgtEl>
                                        <p:attrNameLst>
                                          <p:attrName>style.visibility</p:attrName>
                                        </p:attrNameLst>
                                      </p:cBhvr>
                                      <p:to>
                                        <p:strVal val="visible"/>
                                      </p:to>
                                    </p:set>
                                    <p:anim calcmode="lin" valueType="num">
                                      <p:cBhvr>
                                        <p:cTn id="25" dur="500" fill="hold"/>
                                        <p:tgtEl>
                                          <p:spTgt spid="655380"/>
                                        </p:tgtEl>
                                        <p:attrNameLst>
                                          <p:attrName>ppt_x</p:attrName>
                                        </p:attrNameLst>
                                      </p:cBhvr>
                                      <p:tavLst>
                                        <p:tav tm="0">
                                          <p:val>
                                            <p:strVal val="#ppt_x"/>
                                          </p:val>
                                        </p:tav>
                                        <p:tav tm="100000">
                                          <p:val>
                                            <p:strVal val="#ppt_x"/>
                                          </p:val>
                                        </p:tav>
                                      </p:tavLst>
                                    </p:anim>
                                    <p:anim calcmode="lin" valueType="num">
                                      <p:cBhvr>
                                        <p:cTn id="26" dur="500" fill="hold"/>
                                        <p:tgtEl>
                                          <p:spTgt spid="655380"/>
                                        </p:tgtEl>
                                        <p:attrNameLst>
                                          <p:attrName>ppt_y</p:attrName>
                                        </p:attrNameLst>
                                      </p:cBhvr>
                                      <p:tavLst>
                                        <p:tav tm="0">
                                          <p:val>
                                            <p:strVal val="#ppt_y+#ppt_h/2"/>
                                          </p:val>
                                        </p:tav>
                                        <p:tav tm="100000">
                                          <p:val>
                                            <p:strVal val="#ppt_y"/>
                                          </p:val>
                                        </p:tav>
                                      </p:tavLst>
                                    </p:anim>
                                    <p:anim calcmode="lin" valueType="num">
                                      <p:cBhvr>
                                        <p:cTn id="27" dur="500" fill="hold"/>
                                        <p:tgtEl>
                                          <p:spTgt spid="655380"/>
                                        </p:tgtEl>
                                        <p:attrNameLst>
                                          <p:attrName>ppt_w</p:attrName>
                                        </p:attrNameLst>
                                      </p:cBhvr>
                                      <p:tavLst>
                                        <p:tav tm="0">
                                          <p:val>
                                            <p:strVal val="#ppt_w"/>
                                          </p:val>
                                        </p:tav>
                                        <p:tav tm="100000">
                                          <p:val>
                                            <p:strVal val="#ppt_w"/>
                                          </p:val>
                                        </p:tav>
                                      </p:tavLst>
                                    </p:anim>
                                    <p:anim calcmode="lin" valueType="num">
                                      <p:cBhvr>
                                        <p:cTn id="28" dur="500" fill="hold"/>
                                        <p:tgtEl>
                                          <p:spTgt spid="65538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5" fill="hold" nodeType="clickEffect">
                                  <p:stCondLst>
                                    <p:cond delay="0"/>
                                  </p:stCondLst>
                                  <p:childTnLst>
                                    <p:set>
                                      <p:cBhvr>
                                        <p:cTn id="32" dur="1" fill="hold">
                                          <p:stCondLst>
                                            <p:cond delay="0"/>
                                          </p:stCondLst>
                                        </p:cTn>
                                        <p:tgtEl>
                                          <p:spTgt spid="655372"/>
                                        </p:tgtEl>
                                        <p:attrNameLst>
                                          <p:attrName>style.visibility</p:attrName>
                                        </p:attrNameLst>
                                      </p:cBhvr>
                                      <p:to>
                                        <p:strVal val="visible"/>
                                      </p:to>
                                    </p:set>
                                    <p:animEffect transition="in" filter="randombar(vertical)">
                                      <p:cBhvr>
                                        <p:cTn id="33" dur="500"/>
                                        <p:tgtEl>
                                          <p:spTgt spid="65537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4" fill="hold" grpId="0" nodeType="clickEffect">
                                  <p:stCondLst>
                                    <p:cond delay="0"/>
                                  </p:stCondLst>
                                  <p:childTnLst>
                                    <p:set>
                                      <p:cBhvr>
                                        <p:cTn id="37" dur="1" fill="hold">
                                          <p:stCondLst>
                                            <p:cond delay="0"/>
                                          </p:stCondLst>
                                        </p:cTn>
                                        <p:tgtEl>
                                          <p:spTgt spid="655381"/>
                                        </p:tgtEl>
                                        <p:attrNameLst>
                                          <p:attrName>style.visibility</p:attrName>
                                        </p:attrNameLst>
                                      </p:cBhvr>
                                      <p:to>
                                        <p:strVal val="visible"/>
                                      </p:to>
                                    </p:set>
                                    <p:anim calcmode="lin" valueType="num">
                                      <p:cBhvr>
                                        <p:cTn id="38" dur="500" fill="hold"/>
                                        <p:tgtEl>
                                          <p:spTgt spid="655381"/>
                                        </p:tgtEl>
                                        <p:attrNameLst>
                                          <p:attrName>ppt_x</p:attrName>
                                        </p:attrNameLst>
                                      </p:cBhvr>
                                      <p:tavLst>
                                        <p:tav tm="0">
                                          <p:val>
                                            <p:strVal val="#ppt_x"/>
                                          </p:val>
                                        </p:tav>
                                        <p:tav tm="100000">
                                          <p:val>
                                            <p:strVal val="#ppt_x"/>
                                          </p:val>
                                        </p:tav>
                                      </p:tavLst>
                                    </p:anim>
                                    <p:anim calcmode="lin" valueType="num">
                                      <p:cBhvr>
                                        <p:cTn id="39" dur="500" fill="hold"/>
                                        <p:tgtEl>
                                          <p:spTgt spid="655381"/>
                                        </p:tgtEl>
                                        <p:attrNameLst>
                                          <p:attrName>ppt_y</p:attrName>
                                        </p:attrNameLst>
                                      </p:cBhvr>
                                      <p:tavLst>
                                        <p:tav tm="0">
                                          <p:val>
                                            <p:strVal val="#ppt_y+#ppt_h/2"/>
                                          </p:val>
                                        </p:tav>
                                        <p:tav tm="100000">
                                          <p:val>
                                            <p:strVal val="#ppt_y"/>
                                          </p:val>
                                        </p:tav>
                                      </p:tavLst>
                                    </p:anim>
                                    <p:anim calcmode="lin" valueType="num">
                                      <p:cBhvr>
                                        <p:cTn id="40" dur="500" fill="hold"/>
                                        <p:tgtEl>
                                          <p:spTgt spid="655381"/>
                                        </p:tgtEl>
                                        <p:attrNameLst>
                                          <p:attrName>ppt_w</p:attrName>
                                        </p:attrNameLst>
                                      </p:cBhvr>
                                      <p:tavLst>
                                        <p:tav tm="0">
                                          <p:val>
                                            <p:strVal val="#ppt_w"/>
                                          </p:val>
                                        </p:tav>
                                        <p:tav tm="100000">
                                          <p:val>
                                            <p:strVal val="#ppt_w"/>
                                          </p:val>
                                        </p:tav>
                                      </p:tavLst>
                                    </p:anim>
                                    <p:anim calcmode="lin" valueType="num">
                                      <p:cBhvr>
                                        <p:cTn id="41" dur="500" fill="hold"/>
                                        <p:tgtEl>
                                          <p:spTgt spid="655381"/>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5" fill="hold" nodeType="clickEffect">
                                  <p:stCondLst>
                                    <p:cond delay="0"/>
                                  </p:stCondLst>
                                  <p:childTnLst>
                                    <p:set>
                                      <p:cBhvr>
                                        <p:cTn id="45" dur="1" fill="hold">
                                          <p:stCondLst>
                                            <p:cond delay="0"/>
                                          </p:stCondLst>
                                        </p:cTn>
                                        <p:tgtEl>
                                          <p:spTgt spid="655376"/>
                                        </p:tgtEl>
                                        <p:attrNameLst>
                                          <p:attrName>style.visibility</p:attrName>
                                        </p:attrNameLst>
                                      </p:cBhvr>
                                      <p:to>
                                        <p:strVal val="visible"/>
                                      </p:to>
                                    </p:set>
                                    <p:animEffect transition="in" filter="randombar(vertical)">
                                      <p:cBhvr>
                                        <p:cTn id="46" dur="500"/>
                                        <p:tgtEl>
                                          <p:spTgt spid="6553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655382"/>
                                        </p:tgtEl>
                                        <p:attrNameLst>
                                          <p:attrName>style.visibility</p:attrName>
                                        </p:attrNameLst>
                                      </p:cBhvr>
                                      <p:to>
                                        <p:strVal val="visible"/>
                                      </p:to>
                                    </p:set>
                                    <p:anim calcmode="lin" valueType="num">
                                      <p:cBhvr>
                                        <p:cTn id="51" dur="500" fill="hold"/>
                                        <p:tgtEl>
                                          <p:spTgt spid="655382"/>
                                        </p:tgtEl>
                                        <p:attrNameLst>
                                          <p:attrName>ppt_x</p:attrName>
                                        </p:attrNameLst>
                                      </p:cBhvr>
                                      <p:tavLst>
                                        <p:tav tm="0">
                                          <p:val>
                                            <p:strVal val="#ppt_x"/>
                                          </p:val>
                                        </p:tav>
                                        <p:tav tm="100000">
                                          <p:val>
                                            <p:strVal val="#ppt_x"/>
                                          </p:val>
                                        </p:tav>
                                      </p:tavLst>
                                    </p:anim>
                                    <p:anim calcmode="lin" valueType="num">
                                      <p:cBhvr>
                                        <p:cTn id="52" dur="500" fill="hold"/>
                                        <p:tgtEl>
                                          <p:spTgt spid="655382"/>
                                        </p:tgtEl>
                                        <p:attrNameLst>
                                          <p:attrName>ppt_y</p:attrName>
                                        </p:attrNameLst>
                                      </p:cBhvr>
                                      <p:tavLst>
                                        <p:tav tm="0">
                                          <p:val>
                                            <p:strVal val="#ppt_y+#ppt_h/2"/>
                                          </p:val>
                                        </p:tav>
                                        <p:tav tm="100000">
                                          <p:val>
                                            <p:strVal val="#ppt_y"/>
                                          </p:val>
                                        </p:tav>
                                      </p:tavLst>
                                    </p:anim>
                                    <p:anim calcmode="lin" valueType="num">
                                      <p:cBhvr>
                                        <p:cTn id="53" dur="500" fill="hold"/>
                                        <p:tgtEl>
                                          <p:spTgt spid="655382"/>
                                        </p:tgtEl>
                                        <p:attrNameLst>
                                          <p:attrName>ppt_w</p:attrName>
                                        </p:attrNameLst>
                                      </p:cBhvr>
                                      <p:tavLst>
                                        <p:tav tm="0">
                                          <p:val>
                                            <p:strVal val="#ppt_w"/>
                                          </p:val>
                                        </p:tav>
                                        <p:tav tm="100000">
                                          <p:val>
                                            <p:strVal val="#ppt_w"/>
                                          </p:val>
                                        </p:tav>
                                      </p:tavLst>
                                    </p:anim>
                                    <p:anim calcmode="lin" valueType="num">
                                      <p:cBhvr>
                                        <p:cTn id="54" dur="500" fill="hold"/>
                                        <p:tgtEl>
                                          <p:spTgt spid="655382"/>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4" presetClass="entr" presetSubtype="5" fill="hold" nodeType="clickEffect">
                                  <p:stCondLst>
                                    <p:cond delay="0"/>
                                  </p:stCondLst>
                                  <p:childTnLst>
                                    <p:set>
                                      <p:cBhvr>
                                        <p:cTn id="58" dur="1" fill="hold">
                                          <p:stCondLst>
                                            <p:cond delay="0"/>
                                          </p:stCondLst>
                                        </p:cTn>
                                        <p:tgtEl>
                                          <p:spTgt spid="655374"/>
                                        </p:tgtEl>
                                        <p:attrNameLst>
                                          <p:attrName>style.visibility</p:attrName>
                                        </p:attrNameLst>
                                      </p:cBhvr>
                                      <p:to>
                                        <p:strVal val="visible"/>
                                      </p:to>
                                    </p:set>
                                    <p:animEffect transition="in" filter="randombar(vertical)">
                                      <p:cBhvr>
                                        <p:cTn id="59" dur="500"/>
                                        <p:tgtEl>
                                          <p:spTgt spid="65537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4" fill="hold" grpId="0" nodeType="clickEffect">
                                  <p:stCondLst>
                                    <p:cond delay="0"/>
                                  </p:stCondLst>
                                  <p:childTnLst>
                                    <p:set>
                                      <p:cBhvr>
                                        <p:cTn id="63" dur="1" fill="hold">
                                          <p:stCondLst>
                                            <p:cond delay="0"/>
                                          </p:stCondLst>
                                        </p:cTn>
                                        <p:tgtEl>
                                          <p:spTgt spid="655383"/>
                                        </p:tgtEl>
                                        <p:attrNameLst>
                                          <p:attrName>style.visibility</p:attrName>
                                        </p:attrNameLst>
                                      </p:cBhvr>
                                      <p:to>
                                        <p:strVal val="visible"/>
                                      </p:to>
                                    </p:set>
                                    <p:anim calcmode="lin" valueType="num">
                                      <p:cBhvr>
                                        <p:cTn id="64" dur="500" fill="hold"/>
                                        <p:tgtEl>
                                          <p:spTgt spid="655383"/>
                                        </p:tgtEl>
                                        <p:attrNameLst>
                                          <p:attrName>ppt_x</p:attrName>
                                        </p:attrNameLst>
                                      </p:cBhvr>
                                      <p:tavLst>
                                        <p:tav tm="0">
                                          <p:val>
                                            <p:strVal val="#ppt_x"/>
                                          </p:val>
                                        </p:tav>
                                        <p:tav tm="100000">
                                          <p:val>
                                            <p:strVal val="#ppt_x"/>
                                          </p:val>
                                        </p:tav>
                                      </p:tavLst>
                                    </p:anim>
                                    <p:anim calcmode="lin" valueType="num">
                                      <p:cBhvr>
                                        <p:cTn id="65" dur="500" fill="hold"/>
                                        <p:tgtEl>
                                          <p:spTgt spid="655383"/>
                                        </p:tgtEl>
                                        <p:attrNameLst>
                                          <p:attrName>ppt_y</p:attrName>
                                        </p:attrNameLst>
                                      </p:cBhvr>
                                      <p:tavLst>
                                        <p:tav tm="0">
                                          <p:val>
                                            <p:strVal val="#ppt_y+#ppt_h/2"/>
                                          </p:val>
                                        </p:tav>
                                        <p:tav tm="100000">
                                          <p:val>
                                            <p:strVal val="#ppt_y"/>
                                          </p:val>
                                        </p:tav>
                                      </p:tavLst>
                                    </p:anim>
                                    <p:anim calcmode="lin" valueType="num">
                                      <p:cBhvr>
                                        <p:cTn id="66" dur="500" fill="hold"/>
                                        <p:tgtEl>
                                          <p:spTgt spid="655383"/>
                                        </p:tgtEl>
                                        <p:attrNameLst>
                                          <p:attrName>ppt_w</p:attrName>
                                        </p:attrNameLst>
                                      </p:cBhvr>
                                      <p:tavLst>
                                        <p:tav tm="0">
                                          <p:val>
                                            <p:strVal val="#ppt_w"/>
                                          </p:val>
                                        </p:tav>
                                        <p:tav tm="100000">
                                          <p:val>
                                            <p:strVal val="#ppt_w"/>
                                          </p:val>
                                        </p:tav>
                                      </p:tavLst>
                                    </p:anim>
                                    <p:anim calcmode="lin" valueType="num">
                                      <p:cBhvr>
                                        <p:cTn id="67" dur="500" fill="hold"/>
                                        <p:tgtEl>
                                          <p:spTgt spid="655383"/>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5" fill="hold" nodeType="clickEffect">
                                  <p:stCondLst>
                                    <p:cond delay="0"/>
                                  </p:stCondLst>
                                  <p:childTnLst>
                                    <p:set>
                                      <p:cBhvr>
                                        <p:cTn id="71" dur="1" fill="hold">
                                          <p:stCondLst>
                                            <p:cond delay="0"/>
                                          </p:stCondLst>
                                        </p:cTn>
                                        <p:tgtEl>
                                          <p:spTgt spid="655373"/>
                                        </p:tgtEl>
                                        <p:attrNameLst>
                                          <p:attrName>style.visibility</p:attrName>
                                        </p:attrNameLst>
                                      </p:cBhvr>
                                      <p:to>
                                        <p:strVal val="visible"/>
                                      </p:to>
                                    </p:set>
                                    <p:animEffect transition="in" filter="randombar(vertical)">
                                      <p:cBhvr>
                                        <p:cTn id="72" dur="500"/>
                                        <p:tgtEl>
                                          <p:spTgt spid="65537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4" fill="hold" grpId="0" nodeType="clickEffect">
                                  <p:stCondLst>
                                    <p:cond delay="0"/>
                                  </p:stCondLst>
                                  <p:childTnLst>
                                    <p:set>
                                      <p:cBhvr>
                                        <p:cTn id="76" dur="1" fill="hold">
                                          <p:stCondLst>
                                            <p:cond delay="0"/>
                                          </p:stCondLst>
                                        </p:cTn>
                                        <p:tgtEl>
                                          <p:spTgt spid="655384"/>
                                        </p:tgtEl>
                                        <p:attrNameLst>
                                          <p:attrName>style.visibility</p:attrName>
                                        </p:attrNameLst>
                                      </p:cBhvr>
                                      <p:to>
                                        <p:strVal val="visible"/>
                                      </p:to>
                                    </p:set>
                                    <p:anim calcmode="lin" valueType="num">
                                      <p:cBhvr>
                                        <p:cTn id="77" dur="500" fill="hold"/>
                                        <p:tgtEl>
                                          <p:spTgt spid="655384"/>
                                        </p:tgtEl>
                                        <p:attrNameLst>
                                          <p:attrName>ppt_x</p:attrName>
                                        </p:attrNameLst>
                                      </p:cBhvr>
                                      <p:tavLst>
                                        <p:tav tm="0">
                                          <p:val>
                                            <p:strVal val="#ppt_x"/>
                                          </p:val>
                                        </p:tav>
                                        <p:tav tm="100000">
                                          <p:val>
                                            <p:strVal val="#ppt_x"/>
                                          </p:val>
                                        </p:tav>
                                      </p:tavLst>
                                    </p:anim>
                                    <p:anim calcmode="lin" valueType="num">
                                      <p:cBhvr>
                                        <p:cTn id="78" dur="500" fill="hold"/>
                                        <p:tgtEl>
                                          <p:spTgt spid="655384"/>
                                        </p:tgtEl>
                                        <p:attrNameLst>
                                          <p:attrName>ppt_y</p:attrName>
                                        </p:attrNameLst>
                                      </p:cBhvr>
                                      <p:tavLst>
                                        <p:tav tm="0">
                                          <p:val>
                                            <p:strVal val="#ppt_y+#ppt_h/2"/>
                                          </p:val>
                                        </p:tav>
                                        <p:tav tm="100000">
                                          <p:val>
                                            <p:strVal val="#ppt_y"/>
                                          </p:val>
                                        </p:tav>
                                      </p:tavLst>
                                    </p:anim>
                                    <p:anim calcmode="lin" valueType="num">
                                      <p:cBhvr>
                                        <p:cTn id="79" dur="500" fill="hold"/>
                                        <p:tgtEl>
                                          <p:spTgt spid="655384"/>
                                        </p:tgtEl>
                                        <p:attrNameLst>
                                          <p:attrName>ppt_w</p:attrName>
                                        </p:attrNameLst>
                                      </p:cBhvr>
                                      <p:tavLst>
                                        <p:tav tm="0">
                                          <p:val>
                                            <p:strVal val="#ppt_w"/>
                                          </p:val>
                                        </p:tav>
                                        <p:tav tm="100000">
                                          <p:val>
                                            <p:strVal val="#ppt_w"/>
                                          </p:val>
                                        </p:tav>
                                      </p:tavLst>
                                    </p:anim>
                                    <p:anim calcmode="lin" valueType="num">
                                      <p:cBhvr>
                                        <p:cTn id="80" dur="500" fill="hold"/>
                                        <p:tgtEl>
                                          <p:spTgt spid="6553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9" grpId="0" autoUpdateAnimBg="0"/>
      <p:bldP spid="655380" grpId="0" autoUpdateAnimBg="0"/>
      <p:bldP spid="655381" grpId="0" autoUpdateAnimBg="0"/>
      <p:bldP spid="655382" grpId="0" autoUpdateAnimBg="0"/>
      <p:bldP spid="655383" grpId="0" autoUpdateAnimBg="0"/>
      <p:bldP spid="65538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Bezeichnungen am Hubkolbenmotor</a:t>
            </a:r>
          </a:p>
        </p:txBody>
      </p:sp>
      <p:sp>
        <p:nvSpPr>
          <p:cNvPr id="20" name="Foliennummernplatzhalter 1"/>
          <p:cNvSpPr>
            <a:spLocks noGrp="1"/>
          </p:cNvSpPr>
          <p:nvPr>
            <p:ph type="sldNum" sz="quarter" idx="10"/>
          </p:nvPr>
        </p:nvSpPr>
        <p:spPr/>
        <p:txBody>
          <a:bodyPr/>
          <a:lstStyle/>
          <a:p>
            <a:r>
              <a:rPr lang="de-DE" altLang="de-DE"/>
              <a:t> Folie </a:t>
            </a:r>
            <a:fld id="{9D0A57E8-EB55-4CF5-A4EA-FB75A2273A47}" type="slidenum">
              <a:rPr lang="de-DE" altLang="de-DE"/>
              <a:pPr/>
              <a:t>5</a:t>
            </a:fld>
            <a:endParaRPr lang="de-DE" altLang="de-DE"/>
          </a:p>
        </p:txBody>
      </p:sp>
      <p:sp>
        <p:nvSpPr>
          <p:cNvPr id="21" name="Fußzeilenplatzhalter 2"/>
          <p:cNvSpPr>
            <a:spLocks noGrp="1"/>
          </p:cNvSpPr>
          <p:nvPr>
            <p:ph type="ftr" sz="quarter" idx="11"/>
          </p:nvPr>
        </p:nvSpPr>
        <p:spPr/>
        <p:txBody>
          <a:bodyPr/>
          <a:lstStyle/>
          <a:p>
            <a:r>
              <a:rPr lang="de-DE" altLang="de-DE" dirty="0"/>
              <a:t>HSWT    Prof. Dr. U. Groß                                Motor Grundlagen</a:t>
            </a:r>
          </a:p>
        </p:txBody>
      </p:sp>
      <p:pic>
        <p:nvPicPr>
          <p:cNvPr id="654348" name="Picture 12" descr="GRMO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896938"/>
            <a:ext cx="6470650" cy="5275262"/>
          </a:xfrm>
          <a:prstGeom prst="rect">
            <a:avLst/>
          </a:prstGeom>
          <a:noFill/>
          <a:extLst>
            <a:ext uri="{909E8E84-426E-40DD-AFC4-6F175D3DCCD1}">
              <a14:hiddenFill xmlns:a14="http://schemas.microsoft.com/office/drawing/2010/main">
                <a:solidFill>
                  <a:srgbClr val="FFFFFF"/>
                </a:solidFill>
              </a14:hiddenFill>
            </a:ext>
          </a:extLst>
        </p:spPr>
      </p:pic>
      <p:sp>
        <p:nvSpPr>
          <p:cNvPr id="654349" name="Text Box 13"/>
          <p:cNvSpPr txBox="1">
            <a:spLocks noChangeArrowheads="1"/>
          </p:cNvSpPr>
          <p:nvPr/>
        </p:nvSpPr>
        <p:spPr bwMode="auto">
          <a:xfrm>
            <a:off x="1928814" y="981075"/>
            <a:ext cx="1406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dirty="0" err="1">
                <a:solidFill>
                  <a:srgbClr val="000000"/>
                </a:solidFill>
                <a:latin typeface="+mj-lt"/>
              </a:rPr>
              <a:t>Auslaßventil</a:t>
            </a:r>
            <a:endParaRPr lang="de-DE" altLang="de-DE" sz="1200" dirty="0">
              <a:solidFill>
                <a:srgbClr val="000000"/>
              </a:solidFill>
              <a:latin typeface="+mj-lt"/>
            </a:endParaRPr>
          </a:p>
        </p:txBody>
      </p:sp>
      <p:sp>
        <p:nvSpPr>
          <p:cNvPr id="654350" name="Text Box 14"/>
          <p:cNvSpPr txBox="1">
            <a:spLocks noChangeArrowheads="1"/>
          </p:cNvSpPr>
          <p:nvPr/>
        </p:nvSpPr>
        <p:spPr bwMode="auto">
          <a:xfrm>
            <a:off x="1998663" y="1325563"/>
            <a:ext cx="984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Auslaß</a:t>
            </a:r>
          </a:p>
        </p:txBody>
      </p:sp>
      <p:sp>
        <p:nvSpPr>
          <p:cNvPr id="654351" name="Text Box 15"/>
          <p:cNvSpPr txBox="1">
            <a:spLocks noChangeArrowheads="1"/>
          </p:cNvSpPr>
          <p:nvPr/>
        </p:nvSpPr>
        <p:spPr bwMode="auto">
          <a:xfrm>
            <a:off x="2068513" y="1935163"/>
            <a:ext cx="13001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Kolbenringe</a:t>
            </a:r>
          </a:p>
        </p:txBody>
      </p:sp>
      <p:sp>
        <p:nvSpPr>
          <p:cNvPr id="654352" name="Text Box 16"/>
          <p:cNvSpPr txBox="1">
            <a:spLocks noChangeArrowheads="1"/>
          </p:cNvSpPr>
          <p:nvPr/>
        </p:nvSpPr>
        <p:spPr bwMode="auto">
          <a:xfrm>
            <a:off x="1998663" y="2514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Kolben</a:t>
            </a:r>
            <a:endParaRPr lang="de-DE" altLang="de-DE" sz="1200">
              <a:solidFill>
                <a:srgbClr val="000000"/>
              </a:solidFill>
              <a:latin typeface="+mj-lt"/>
            </a:endParaRPr>
          </a:p>
        </p:txBody>
      </p:sp>
      <p:sp>
        <p:nvSpPr>
          <p:cNvPr id="654353" name="Text Box 17"/>
          <p:cNvSpPr txBox="1">
            <a:spLocks noChangeArrowheads="1"/>
          </p:cNvSpPr>
          <p:nvPr/>
        </p:nvSpPr>
        <p:spPr bwMode="auto">
          <a:xfrm>
            <a:off x="2068513" y="29718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Zylinder</a:t>
            </a:r>
            <a:endParaRPr lang="de-DE" altLang="de-DE" sz="1200">
              <a:solidFill>
                <a:srgbClr val="000000"/>
              </a:solidFill>
              <a:latin typeface="+mj-lt"/>
            </a:endParaRPr>
          </a:p>
        </p:txBody>
      </p:sp>
      <p:sp>
        <p:nvSpPr>
          <p:cNvPr id="654354" name="Text Box 18"/>
          <p:cNvSpPr txBox="1">
            <a:spLocks noChangeArrowheads="1"/>
          </p:cNvSpPr>
          <p:nvPr/>
        </p:nvSpPr>
        <p:spPr bwMode="auto">
          <a:xfrm>
            <a:off x="1998663" y="35052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Pleuel</a:t>
            </a:r>
            <a:endParaRPr lang="de-DE" altLang="de-DE" sz="1200">
              <a:solidFill>
                <a:srgbClr val="000000"/>
              </a:solidFill>
              <a:latin typeface="+mj-lt"/>
            </a:endParaRPr>
          </a:p>
        </p:txBody>
      </p:sp>
      <p:sp>
        <p:nvSpPr>
          <p:cNvPr id="654355" name="Text Box 19"/>
          <p:cNvSpPr txBox="1">
            <a:spLocks noChangeArrowheads="1"/>
          </p:cNvSpPr>
          <p:nvPr/>
        </p:nvSpPr>
        <p:spPr bwMode="auto">
          <a:xfrm>
            <a:off x="2139950" y="4572000"/>
            <a:ext cx="1125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Kurbelwelle</a:t>
            </a:r>
          </a:p>
        </p:txBody>
      </p:sp>
      <p:sp>
        <p:nvSpPr>
          <p:cNvPr id="654356" name="Text Box 20"/>
          <p:cNvSpPr txBox="1">
            <a:spLocks noChangeArrowheads="1"/>
          </p:cNvSpPr>
          <p:nvPr/>
        </p:nvSpPr>
        <p:spPr bwMode="auto">
          <a:xfrm>
            <a:off x="4811713" y="981075"/>
            <a:ext cx="12938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Einlaßventil</a:t>
            </a:r>
            <a:endParaRPr lang="de-DE" altLang="de-DE" sz="1200">
              <a:solidFill>
                <a:srgbClr val="000000"/>
              </a:solidFill>
              <a:latin typeface="+mj-lt"/>
            </a:endParaRPr>
          </a:p>
        </p:txBody>
      </p:sp>
      <p:sp>
        <p:nvSpPr>
          <p:cNvPr id="654357" name="Text Box 21"/>
          <p:cNvSpPr txBox="1">
            <a:spLocks noChangeArrowheads="1"/>
          </p:cNvSpPr>
          <p:nvPr/>
        </p:nvSpPr>
        <p:spPr bwMode="auto">
          <a:xfrm>
            <a:off x="4811713" y="1295400"/>
            <a:ext cx="703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Einlaß</a:t>
            </a:r>
            <a:endParaRPr lang="de-DE" altLang="de-DE" sz="1200">
              <a:solidFill>
                <a:srgbClr val="000000"/>
              </a:solidFill>
              <a:latin typeface="+mj-lt"/>
            </a:endParaRPr>
          </a:p>
        </p:txBody>
      </p:sp>
      <p:sp>
        <p:nvSpPr>
          <p:cNvPr id="654358" name="Text Box 22"/>
          <p:cNvSpPr txBox="1">
            <a:spLocks noChangeArrowheads="1"/>
          </p:cNvSpPr>
          <p:nvPr/>
        </p:nvSpPr>
        <p:spPr bwMode="auto">
          <a:xfrm>
            <a:off x="4811714" y="2209800"/>
            <a:ext cx="1125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a:solidFill>
                  <a:srgbClr val="000000"/>
                </a:solidFill>
                <a:latin typeface="+mj-lt"/>
              </a:rPr>
              <a:t>Hub</a:t>
            </a:r>
            <a:endParaRPr lang="de-DE" altLang="de-DE" sz="1200">
              <a:solidFill>
                <a:srgbClr val="000000"/>
              </a:solidFill>
              <a:latin typeface="+mj-lt"/>
            </a:endParaRPr>
          </a:p>
        </p:txBody>
      </p:sp>
      <p:grpSp>
        <p:nvGrpSpPr>
          <p:cNvPr id="654360" name="Group 24"/>
          <p:cNvGrpSpPr>
            <a:grpSpLocks/>
          </p:cNvGrpSpPr>
          <p:nvPr/>
        </p:nvGrpSpPr>
        <p:grpSpPr bwMode="auto">
          <a:xfrm>
            <a:off x="4530726" y="1676400"/>
            <a:ext cx="1477963" cy="304800"/>
            <a:chOff x="2832" y="1056"/>
            <a:chExt cx="1008" cy="192"/>
          </a:xfrm>
        </p:grpSpPr>
        <p:sp>
          <p:nvSpPr>
            <p:cNvPr id="654361" name="Text Box 25"/>
            <p:cNvSpPr txBox="1">
              <a:spLocks noChangeArrowheads="1"/>
            </p:cNvSpPr>
            <p:nvPr/>
          </p:nvSpPr>
          <p:spPr bwMode="auto">
            <a:xfrm>
              <a:off x="3504" y="105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000000"/>
                  </a:solidFill>
                  <a:latin typeface="+mj-lt"/>
                </a:rPr>
                <a:t>OT</a:t>
              </a:r>
              <a:endParaRPr lang="de-DE" altLang="de-DE" sz="1200">
                <a:solidFill>
                  <a:srgbClr val="000000"/>
                </a:solidFill>
                <a:latin typeface="+mj-lt"/>
              </a:endParaRPr>
            </a:p>
          </p:txBody>
        </p:sp>
        <p:sp>
          <p:nvSpPr>
            <p:cNvPr id="654362" name="Line 26"/>
            <p:cNvSpPr>
              <a:spLocks noChangeShapeType="1"/>
            </p:cNvSpPr>
            <p:nvPr/>
          </p:nvSpPr>
          <p:spPr bwMode="auto">
            <a:xfrm>
              <a:off x="2832" y="1152"/>
              <a:ext cx="720"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grpSp>
        <p:nvGrpSpPr>
          <p:cNvPr id="654363" name="Group 27"/>
          <p:cNvGrpSpPr>
            <a:grpSpLocks/>
          </p:cNvGrpSpPr>
          <p:nvPr/>
        </p:nvGrpSpPr>
        <p:grpSpPr bwMode="auto">
          <a:xfrm>
            <a:off x="5586413" y="2819400"/>
            <a:ext cx="914400" cy="304800"/>
            <a:chOff x="3552" y="1776"/>
            <a:chExt cx="624" cy="192"/>
          </a:xfrm>
        </p:grpSpPr>
        <p:sp>
          <p:nvSpPr>
            <p:cNvPr id="654364" name="Text Box 28"/>
            <p:cNvSpPr txBox="1">
              <a:spLocks noChangeArrowheads="1"/>
            </p:cNvSpPr>
            <p:nvPr/>
          </p:nvSpPr>
          <p:spPr bwMode="auto">
            <a:xfrm>
              <a:off x="3552" y="177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400" b="1">
                  <a:solidFill>
                    <a:srgbClr val="000000"/>
                  </a:solidFill>
                  <a:latin typeface="+mj-lt"/>
                </a:rPr>
                <a:t>UT</a:t>
              </a:r>
              <a:endParaRPr lang="de-DE" altLang="de-DE" sz="1200">
                <a:solidFill>
                  <a:srgbClr val="000000"/>
                </a:solidFill>
                <a:latin typeface="+mj-lt"/>
              </a:endParaRPr>
            </a:p>
          </p:txBody>
        </p:sp>
        <p:sp>
          <p:nvSpPr>
            <p:cNvPr id="654365" name="Line 29"/>
            <p:cNvSpPr>
              <a:spLocks noChangeShapeType="1"/>
            </p:cNvSpPr>
            <p:nvPr/>
          </p:nvSpPr>
          <p:spPr bwMode="auto">
            <a:xfrm flipH="1">
              <a:off x="3840" y="1872"/>
              <a:ext cx="336"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atin typeface="+mj-lt"/>
              </a:endParaRPr>
            </a:p>
          </p:txBody>
        </p:sp>
      </p:grpSp>
    </p:spTree>
    <p:extLst>
      <p:ext uri="{BB962C8B-B14F-4D97-AF65-F5344CB8AC3E}">
        <p14:creationId xmlns:p14="http://schemas.microsoft.com/office/powerpoint/2010/main" val="76877035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a:xfrm>
            <a:off x="704529" y="582258"/>
            <a:ext cx="8048625" cy="609600"/>
          </a:xfrm>
        </p:spPr>
        <p:txBody>
          <a:bodyPr/>
          <a:lstStyle/>
          <a:p>
            <a:r>
              <a:rPr lang="de-DE" altLang="de-DE" dirty="0">
                <a:solidFill>
                  <a:srgbClr val="000000"/>
                </a:solidFill>
              </a:rPr>
              <a:t>Bezeichnung der Motoren nach dem Hub-Bohrung-Verhältnis</a:t>
            </a:r>
            <a:br>
              <a:rPr lang="de-DE" altLang="de-DE" dirty="0">
                <a:solidFill>
                  <a:srgbClr val="000000"/>
                </a:solidFill>
              </a:rPr>
            </a:br>
            <a:endParaRPr lang="de-DE" dirty="0"/>
          </a:p>
        </p:txBody>
      </p:sp>
      <p:sp>
        <p:nvSpPr>
          <p:cNvPr id="23" name="Foliennummernplatzhalter 1"/>
          <p:cNvSpPr>
            <a:spLocks noGrp="1"/>
          </p:cNvSpPr>
          <p:nvPr>
            <p:ph type="sldNum" sz="quarter" idx="10"/>
          </p:nvPr>
        </p:nvSpPr>
        <p:spPr/>
        <p:txBody>
          <a:bodyPr/>
          <a:lstStyle/>
          <a:p>
            <a:r>
              <a:rPr lang="de-DE" altLang="de-DE"/>
              <a:t> Folie </a:t>
            </a:r>
            <a:fld id="{6EC9F331-451F-4C7B-AFBE-0C006C8315D2}" type="slidenum">
              <a:rPr lang="de-DE" altLang="de-DE"/>
              <a:pPr/>
              <a:t>6</a:t>
            </a:fld>
            <a:endParaRPr lang="de-DE" altLang="de-DE"/>
          </a:p>
        </p:txBody>
      </p:sp>
      <p:sp>
        <p:nvSpPr>
          <p:cNvPr id="24" name="Fußzeilenplatzhalter 2"/>
          <p:cNvSpPr>
            <a:spLocks noGrp="1"/>
          </p:cNvSpPr>
          <p:nvPr>
            <p:ph type="ftr" sz="quarter" idx="11"/>
          </p:nvPr>
        </p:nvSpPr>
        <p:spPr/>
        <p:txBody>
          <a:bodyPr/>
          <a:lstStyle/>
          <a:p>
            <a:r>
              <a:rPr lang="de-DE" altLang="de-DE" dirty="0"/>
              <a:t>HSWT    Prof. Dr. U. Groß                                Motor Grundlagen</a:t>
            </a:r>
          </a:p>
        </p:txBody>
      </p:sp>
      <p:pic>
        <p:nvPicPr>
          <p:cNvPr id="656395" name="Picture 11" descr="VDICH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404651"/>
            <a:ext cx="8229600" cy="4094163"/>
          </a:xfrm>
          <a:prstGeom prst="rect">
            <a:avLst/>
          </a:prstGeom>
          <a:noFill/>
          <a:extLst>
            <a:ext uri="{909E8E84-426E-40DD-AFC4-6F175D3DCCD1}">
              <a14:hiddenFill xmlns:a14="http://schemas.microsoft.com/office/drawing/2010/main">
                <a:solidFill>
                  <a:srgbClr val="FFFFFF"/>
                </a:solidFill>
              </a14:hiddenFill>
            </a:ext>
          </a:extLst>
        </p:spPr>
      </p:pic>
      <p:sp>
        <p:nvSpPr>
          <p:cNvPr id="656398" name="Text Box 14"/>
          <p:cNvSpPr txBox="1">
            <a:spLocks noChangeArrowheads="1"/>
          </p:cNvSpPr>
          <p:nvPr/>
        </p:nvSpPr>
        <p:spPr bwMode="auto">
          <a:xfrm>
            <a:off x="1225550" y="4876801"/>
            <a:ext cx="217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Kurzhuber: </a:t>
            </a:r>
            <a:r>
              <a:rPr lang="de-DE" altLang="de-DE" sz="1800" b="1">
                <a:solidFill>
                  <a:srgbClr val="FF0000"/>
                </a:solidFill>
                <a:latin typeface="+mj-lt"/>
              </a:rPr>
              <a:t>d &gt; s</a:t>
            </a:r>
          </a:p>
        </p:txBody>
      </p:sp>
      <p:sp>
        <p:nvSpPr>
          <p:cNvPr id="656399" name="Text Box 15"/>
          <p:cNvSpPr txBox="1">
            <a:spLocks noChangeArrowheads="1"/>
          </p:cNvSpPr>
          <p:nvPr/>
        </p:nvSpPr>
        <p:spPr bwMode="auto">
          <a:xfrm>
            <a:off x="4249739" y="4876801"/>
            <a:ext cx="2503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Quadrathuber: </a:t>
            </a:r>
            <a:r>
              <a:rPr lang="de-DE" altLang="de-DE" sz="1800" b="1">
                <a:solidFill>
                  <a:srgbClr val="FF0000"/>
                </a:solidFill>
                <a:latin typeface="+mj-lt"/>
              </a:rPr>
              <a:t>d = s</a:t>
            </a:r>
            <a:endParaRPr lang="de-DE" altLang="de-DE" sz="1800">
              <a:solidFill>
                <a:srgbClr val="000000"/>
              </a:solidFill>
              <a:latin typeface="+mj-lt"/>
            </a:endParaRPr>
          </a:p>
        </p:txBody>
      </p:sp>
      <p:sp>
        <p:nvSpPr>
          <p:cNvPr id="656400" name="Text Box 16"/>
          <p:cNvSpPr txBox="1">
            <a:spLocks noChangeArrowheads="1"/>
          </p:cNvSpPr>
          <p:nvPr/>
        </p:nvSpPr>
        <p:spPr bwMode="auto">
          <a:xfrm>
            <a:off x="6711950" y="4876801"/>
            <a:ext cx="2179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000000"/>
                </a:solidFill>
                <a:latin typeface="+mj-lt"/>
              </a:rPr>
              <a:t>Langhuber: </a:t>
            </a:r>
            <a:r>
              <a:rPr lang="de-DE" altLang="de-DE" sz="1800" b="1">
                <a:solidFill>
                  <a:srgbClr val="FF0000"/>
                </a:solidFill>
                <a:latin typeface="+mj-lt"/>
              </a:rPr>
              <a:t>d &lt; s</a:t>
            </a:r>
          </a:p>
        </p:txBody>
      </p:sp>
      <p:sp>
        <p:nvSpPr>
          <p:cNvPr id="656401" name="Text Box 17"/>
          <p:cNvSpPr txBox="1">
            <a:spLocks noChangeArrowheads="1"/>
          </p:cNvSpPr>
          <p:nvPr/>
        </p:nvSpPr>
        <p:spPr bwMode="auto">
          <a:xfrm>
            <a:off x="1857375" y="165847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dirty="0" err="1">
                <a:solidFill>
                  <a:srgbClr val="FF3300"/>
                </a:solidFill>
                <a:latin typeface="+mj-lt"/>
              </a:rPr>
              <a:t>V</a:t>
            </a:r>
            <a:r>
              <a:rPr lang="de-DE" altLang="de-DE" sz="1800" b="1" baseline="-10000" dirty="0" err="1">
                <a:solidFill>
                  <a:srgbClr val="FF3300"/>
                </a:solidFill>
                <a:latin typeface="+mj-lt"/>
              </a:rPr>
              <a:t>c</a:t>
            </a:r>
            <a:endParaRPr lang="de-DE" altLang="de-DE" sz="1800" b="1" dirty="0">
              <a:solidFill>
                <a:srgbClr val="FF3300"/>
              </a:solidFill>
              <a:latin typeface="+mj-lt"/>
            </a:endParaRPr>
          </a:p>
        </p:txBody>
      </p:sp>
      <p:sp>
        <p:nvSpPr>
          <p:cNvPr id="656402" name="Text Box 18"/>
          <p:cNvSpPr txBox="1">
            <a:spLocks noChangeArrowheads="1"/>
          </p:cNvSpPr>
          <p:nvPr/>
        </p:nvSpPr>
        <p:spPr bwMode="auto">
          <a:xfrm>
            <a:off x="4953000" y="16764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V</a:t>
            </a:r>
            <a:r>
              <a:rPr lang="de-DE" altLang="de-DE" sz="1800" b="1" baseline="-10000">
                <a:solidFill>
                  <a:srgbClr val="FF3300"/>
                </a:solidFill>
                <a:latin typeface="+mj-lt"/>
              </a:rPr>
              <a:t>c</a:t>
            </a:r>
            <a:endParaRPr lang="de-DE" altLang="de-DE" sz="1800" b="1">
              <a:solidFill>
                <a:srgbClr val="FF3300"/>
              </a:solidFill>
              <a:latin typeface="+mj-lt"/>
            </a:endParaRPr>
          </a:p>
        </p:txBody>
      </p:sp>
      <p:sp>
        <p:nvSpPr>
          <p:cNvPr id="656403" name="Text Box 19"/>
          <p:cNvSpPr txBox="1">
            <a:spLocks noChangeArrowheads="1"/>
          </p:cNvSpPr>
          <p:nvPr/>
        </p:nvSpPr>
        <p:spPr bwMode="auto">
          <a:xfrm>
            <a:off x="7415213" y="1676401"/>
            <a:ext cx="842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V</a:t>
            </a:r>
            <a:r>
              <a:rPr lang="de-DE" altLang="de-DE" sz="1800" b="1" baseline="-10000">
                <a:solidFill>
                  <a:srgbClr val="FF3300"/>
                </a:solidFill>
                <a:latin typeface="+mj-lt"/>
              </a:rPr>
              <a:t>c</a:t>
            </a:r>
            <a:endParaRPr lang="de-DE" altLang="de-DE" sz="1800" b="1">
              <a:solidFill>
                <a:srgbClr val="FF3300"/>
              </a:solidFill>
              <a:latin typeface="+mj-lt"/>
            </a:endParaRPr>
          </a:p>
        </p:txBody>
      </p:sp>
      <p:sp>
        <p:nvSpPr>
          <p:cNvPr id="656404" name="Text Box 20"/>
          <p:cNvSpPr txBox="1">
            <a:spLocks noChangeArrowheads="1"/>
          </p:cNvSpPr>
          <p:nvPr/>
        </p:nvSpPr>
        <p:spPr bwMode="auto">
          <a:xfrm>
            <a:off x="1857375" y="289195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V</a:t>
            </a:r>
            <a:r>
              <a:rPr lang="de-DE" altLang="de-DE" sz="1800" b="1" baseline="-10000">
                <a:solidFill>
                  <a:srgbClr val="FF3300"/>
                </a:solidFill>
                <a:latin typeface="+mj-lt"/>
              </a:rPr>
              <a:t>h</a:t>
            </a:r>
            <a:endParaRPr lang="de-DE" altLang="de-DE" sz="1800" b="1">
              <a:solidFill>
                <a:srgbClr val="FF3300"/>
              </a:solidFill>
              <a:latin typeface="+mj-lt"/>
            </a:endParaRPr>
          </a:p>
        </p:txBody>
      </p:sp>
      <p:sp>
        <p:nvSpPr>
          <p:cNvPr id="656405" name="Text Box 21"/>
          <p:cNvSpPr txBox="1">
            <a:spLocks noChangeArrowheads="1"/>
          </p:cNvSpPr>
          <p:nvPr/>
        </p:nvSpPr>
        <p:spPr bwMode="auto">
          <a:xfrm>
            <a:off x="4953000" y="290988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V</a:t>
            </a:r>
            <a:r>
              <a:rPr lang="de-DE" altLang="de-DE" sz="1800" b="1" baseline="-10000">
                <a:solidFill>
                  <a:srgbClr val="FF3300"/>
                </a:solidFill>
                <a:latin typeface="+mj-lt"/>
              </a:rPr>
              <a:t>h</a:t>
            </a:r>
            <a:endParaRPr lang="de-DE" altLang="de-DE" sz="1800" b="1">
              <a:solidFill>
                <a:srgbClr val="FF3300"/>
              </a:solidFill>
              <a:latin typeface="+mj-lt"/>
            </a:endParaRPr>
          </a:p>
        </p:txBody>
      </p:sp>
      <p:sp>
        <p:nvSpPr>
          <p:cNvPr id="656406" name="Text Box 22"/>
          <p:cNvSpPr txBox="1">
            <a:spLocks noChangeArrowheads="1"/>
          </p:cNvSpPr>
          <p:nvPr/>
        </p:nvSpPr>
        <p:spPr bwMode="auto">
          <a:xfrm>
            <a:off x="7415213" y="2909888"/>
            <a:ext cx="842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V</a:t>
            </a:r>
            <a:r>
              <a:rPr lang="de-DE" altLang="de-DE" sz="1800" b="1" baseline="-10000">
                <a:solidFill>
                  <a:srgbClr val="FF3300"/>
                </a:solidFill>
                <a:latin typeface="+mj-lt"/>
              </a:rPr>
              <a:t>h</a:t>
            </a:r>
            <a:endParaRPr lang="de-DE" altLang="de-DE" sz="1800" b="1">
              <a:solidFill>
                <a:srgbClr val="FF3300"/>
              </a:solidFill>
              <a:latin typeface="+mj-lt"/>
            </a:endParaRPr>
          </a:p>
        </p:txBody>
      </p:sp>
      <p:sp>
        <p:nvSpPr>
          <p:cNvPr id="656407" name="Text Box 23"/>
          <p:cNvSpPr txBox="1">
            <a:spLocks noChangeArrowheads="1"/>
          </p:cNvSpPr>
          <p:nvPr/>
        </p:nvSpPr>
        <p:spPr bwMode="auto">
          <a:xfrm>
            <a:off x="1857375" y="418735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d</a:t>
            </a:r>
          </a:p>
        </p:txBody>
      </p:sp>
      <p:sp>
        <p:nvSpPr>
          <p:cNvPr id="656408" name="Text Box 24"/>
          <p:cNvSpPr txBox="1">
            <a:spLocks noChangeArrowheads="1"/>
          </p:cNvSpPr>
          <p:nvPr/>
        </p:nvSpPr>
        <p:spPr bwMode="auto">
          <a:xfrm>
            <a:off x="4953000" y="420528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d</a:t>
            </a:r>
          </a:p>
        </p:txBody>
      </p:sp>
      <p:sp>
        <p:nvSpPr>
          <p:cNvPr id="656409" name="Text Box 25"/>
          <p:cNvSpPr txBox="1">
            <a:spLocks noChangeArrowheads="1"/>
          </p:cNvSpPr>
          <p:nvPr/>
        </p:nvSpPr>
        <p:spPr bwMode="auto">
          <a:xfrm>
            <a:off x="7415213" y="4205288"/>
            <a:ext cx="842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d</a:t>
            </a:r>
          </a:p>
        </p:txBody>
      </p:sp>
      <p:sp>
        <p:nvSpPr>
          <p:cNvPr id="656410" name="Text Box 26"/>
          <p:cNvSpPr txBox="1">
            <a:spLocks noChangeArrowheads="1"/>
          </p:cNvSpPr>
          <p:nvPr/>
        </p:nvSpPr>
        <p:spPr bwMode="auto">
          <a:xfrm>
            <a:off x="873125" y="54864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a:solidFill>
                  <a:srgbClr val="FF0000"/>
                </a:solidFill>
                <a:latin typeface="+mj-lt"/>
              </a:rPr>
              <a:t>V</a:t>
            </a:r>
            <a:r>
              <a:rPr lang="de-DE" altLang="de-DE" sz="1600" b="1" baseline="-10000">
                <a:solidFill>
                  <a:srgbClr val="FF0000"/>
                </a:solidFill>
                <a:latin typeface="+mj-lt"/>
              </a:rPr>
              <a:t>c</a:t>
            </a:r>
            <a:r>
              <a:rPr lang="de-DE" altLang="de-DE" sz="1600" b="1">
                <a:solidFill>
                  <a:srgbClr val="FF0000"/>
                </a:solidFill>
                <a:latin typeface="+mj-lt"/>
              </a:rPr>
              <a:t> = Verdichtungsraum</a:t>
            </a:r>
            <a:endParaRPr lang="de-DE" altLang="de-DE" sz="1800" b="1">
              <a:solidFill>
                <a:srgbClr val="FF3300"/>
              </a:solidFill>
              <a:latin typeface="+mj-lt"/>
            </a:endParaRPr>
          </a:p>
        </p:txBody>
      </p:sp>
      <p:sp>
        <p:nvSpPr>
          <p:cNvPr id="656411" name="Text Box 27"/>
          <p:cNvSpPr txBox="1">
            <a:spLocks noChangeArrowheads="1"/>
          </p:cNvSpPr>
          <p:nvPr/>
        </p:nvSpPr>
        <p:spPr bwMode="auto">
          <a:xfrm>
            <a:off x="873125" y="58674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a:solidFill>
                  <a:srgbClr val="FF0000"/>
                </a:solidFill>
                <a:latin typeface="+mj-lt"/>
              </a:rPr>
              <a:t>V</a:t>
            </a:r>
            <a:r>
              <a:rPr lang="de-DE" altLang="de-DE" sz="1600" b="1" baseline="-10000">
                <a:solidFill>
                  <a:srgbClr val="FF0000"/>
                </a:solidFill>
                <a:latin typeface="+mj-lt"/>
              </a:rPr>
              <a:t>h</a:t>
            </a:r>
            <a:r>
              <a:rPr lang="de-DE" altLang="de-DE" sz="1600" b="1">
                <a:solidFill>
                  <a:srgbClr val="FF0000"/>
                </a:solidFill>
                <a:latin typeface="+mj-lt"/>
              </a:rPr>
              <a:t> = Hubraum</a:t>
            </a:r>
            <a:endParaRPr lang="de-DE" altLang="de-DE" sz="1800" b="1">
              <a:solidFill>
                <a:srgbClr val="FF3300"/>
              </a:solidFill>
              <a:latin typeface="+mj-lt"/>
            </a:endParaRPr>
          </a:p>
        </p:txBody>
      </p:sp>
      <p:sp>
        <p:nvSpPr>
          <p:cNvPr id="656412" name="Text Box 28"/>
          <p:cNvSpPr txBox="1">
            <a:spLocks noChangeArrowheads="1"/>
          </p:cNvSpPr>
          <p:nvPr/>
        </p:nvSpPr>
        <p:spPr bwMode="auto">
          <a:xfrm>
            <a:off x="4179888" y="54864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a:solidFill>
                  <a:srgbClr val="FF0000"/>
                </a:solidFill>
                <a:latin typeface="+mj-lt"/>
              </a:rPr>
              <a:t>s = Zylinderhub</a:t>
            </a:r>
            <a:endParaRPr lang="de-DE" altLang="de-DE" sz="1800" b="1">
              <a:solidFill>
                <a:srgbClr val="FF3300"/>
              </a:solidFill>
              <a:latin typeface="+mj-lt"/>
            </a:endParaRPr>
          </a:p>
        </p:txBody>
      </p:sp>
      <p:sp>
        <p:nvSpPr>
          <p:cNvPr id="656413" name="Text Box 29"/>
          <p:cNvSpPr txBox="1">
            <a:spLocks noChangeArrowheads="1"/>
          </p:cNvSpPr>
          <p:nvPr/>
        </p:nvSpPr>
        <p:spPr bwMode="auto">
          <a:xfrm>
            <a:off x="4179888" y="5867400"/>
            <a:ext cx="2743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pPr>
            <a:r>
              <a:rPr lang="de-DE" altLang="de-DE" sz="1600" b="1">
                <a:solidFill>
                  <a:srgbClr val="FF0000"/>
                </a:solidFill>
                <a:latin typeface="+mj-lt"/>
              </a:rPr>
              <a:t>d = Zylinderdurchmesser</a:t>
            </a:r>
            <a:endParaRPr lang="de-DE" altLang="de-DE" sz="1800" b="1">
              <a:solidFill>
                <a:srgbClr val="FF3300"/>
              </a:solidFill>
              <a:latin typeface="+mj-lt"/>
            </a:endParaRPr>
          </a:p>
        </p:txBody>
      </p:sp>
      <p:sp>
        <p:nvSpPr>
          <p:cNvPr id="656414" name="Text Box 30"/>
          <p:cNvSpPr txBox="1">
            <a:spLocks noChangeArrowheads="1"/>
          </p:cNvSpPr>
          <p:nvPr/>
        </p:nvSpPr>
        <p:spPr bwMode="auto">
          <a:xfrm>
            <a:off x="3194050" y="28194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s</a:t>
            </a:r>
          </a:p>
        </p:txBody>
      </p:sp>
      <p:sp>
        <p:nvSpPr>
          <p:cNvPr id="656415" name="Text Box 31"/>
          <p:cNvSpPr txBox="1">
            <a:spLocks noChangeArrowheads="1"/>
          </p:cNvSpPr>
          <p:nvPr/>
        </p:nvSpPr>
        <p:spPr bwMode="auto">
          <a:xfrm>
            <a:off x="6008688" y="2895601"/>
            <a:ext cx="842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s</a:t>
            </a:r>
          </a:p>
        </p:txBody>
      </p:sp>
      <p:sp>
        <p:nvSpPr>
          <p:cNvPr id="656416" name="Text Box 32"/>
          <p:cNvSpPr txBox="1">
            <a:spLocks noChangeArrowheads="1"/>
          </p:cNvSpPr>
          <p:nvPr/>
        </p:nvSpPr>
        <p:spPr bwMode="auto">
          <a:xfrm>
            <a:off x="8118475" y="28956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latin typeface="+mj-lt"/>
              </a:rPr>
              <a:t>s</a:t>
            </a:r>
          </a:p>
        </p:txBody>
      </p:sp>
    </p:spTree>
    <p:extLst>
      <p:ext uri="{BB962C8B-B14F-4D97-AF65-F5344CB8AC3E}">
        <p14:creationId xmlns:p14="http://schemas.microsoft.com/office/powerpoint/2010/main" val="23387324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56395"/>
                                        </p:tgtEl>
                                        <p:attrNameLst>
                                          <p:attrName>style.visibility</p:attrName>
                                        </p:attrNameLst>
                                      </p:cBhvr>
                                      <p:to>
                                        <p:strVal val="visible"/>
                                      </p:to>
                                    </p:set>
                                    <p:animEffect transition="in" filter="dissolve">
                                      <p:cBhvr>
                                        <p:cTn id="7" dur="500"/>
                                        <p:tgtEl>
                                          <p:spTgt spid="656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6401"/>
                                        </p:tgtEl>
                                        <p:attrNameLst>
                                          <p:attrName>style.visibility</p:attrName>
                                        </p:attrNameLst>
                                      </p:cBhvr>
                                      <p:to>
                                        <p:strVal val="visible"/>
                                      </p:to>
                                    </p:set>
                                    <p:animEffect transition="in" filter="wipe(left)">
                                      <p:cBhvr>
                                        <p:cTn id="12" dur="500"/>
                                        <p:tgtEl>
                                          <p:spTgt spid="656401"/>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56402"/>
                                        </p:tgtEl>
                                        <p:attrNameLst>
                                          <p:attrName>style.visibility</p:attrName>
                                        </p:attrNameLst>
                                      </p:cBhvr>
                                      <p:to>
                                        <p:strVal val="visible"/>
                                      </p:to>
                                    </p:set>
                                    <p:animEffect transition="in" filter="wipe(left)">
                                      <p:cBhvr>
                                        <p:cTn id="16" dur="500"/>
                                        <p:tgtEl>
                                          <p:spTgt spid="65640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656403"/>
                                        </p:tgtEl>
                                        <p:attrNameLst>
                                          <p:attrName>style.visibility</p:attrName>
                                        </p:attrNameLst>
                                      </p:cBhvr>
                                      <p:to>
                                        <p:strVal val="visible"/>
                                      </p:to>
                                    </p:set>
                                    <p:animEffect transition="in" filter="wipe(left)">
                                      <p:cBhvr>
                                        <p:cTn id="20" dur="500"/>
                                        <p:tgtEl>
                                          <p:spTgt spid="656403"/>
                                        </p:tgtEl>
                                      </p:cBhvr>
                                    </p:animEffect>
                                  </p:childTnLst>
                                </p:cTn>
                              </p:par>
                            </p:childTnLst>
                          </p:cTn>
                        </p:par>
                        <p:par>
                          <p:cTn id="21" fill="hold" nodeType="afterGroup">
                            <p:stCondLst>
                              <p:cond delay="1500"/>
                            </p:stCondLst>
                            <p:childTnLst>
                              <p:par>
                                <p:cTn id="22" presetID="17" presetClass="entr" presetSubtype="4" fill="hold" grpId="0" nodeType="afterEffect">
                                  <p:stCondLst>
                                    <p:cond delay="0"/>
                                  </p:stCondLst>
                                  <p:childTnLst>
                                    <p:set>
                                      <p:cBhvr>
                                        <p:cTn id="23" dur="1" fill="hold">
                                          <p:stCondLst>
                                            <p:cond delay="0"/>
                                          </p:stCondLst>
                                        </p:cTn>
                                        <p:tgtEl>
                                          <p:spTgt spid="656410"/>
                                        </p:tgtEl>
                                        <p:attrNameLst>
                                          <p:attrName>style.visibility</p:attrName>
                                        </p:attrNameLst>
                                      </p:cBhvr>
                                      <p:to>
                                        <p:strVal val="visible"/>
                                      </p:to>
                                    </p:set>
                                    <p:anim calcmode="lin" valueType="num">
                                      <p:cBhvr>
                                        <p:cTn id="24" dur="500" fill="hold"/>
                                        <p:tgtEl>
                                          <p:spTgt spid="656410"/>
                                        </p:tgtEl>
                                        <p:attrNameLst>
                                          <p:attrName>ppt_x</p:attrName>
                                        </p:attrNameLst>
                                      </p:cBhvr>
                                      <p:tavLst>
                                        <p:tav tm="0">
                                          <p:val>
                                            <p:strVal val="#ppt_x"/>
                                          </p:val>
                                        </p:tav>
                                        <p:tav tm="100000">
                                          <p:val>
                                            <p:strVal val="#ppt_x"/>
                                          </p:val>
                                        </p:tav>
                                      </p:tavLst>
                                    </p:anim>
                                    <p:anim calcmode="lin" valueType="num">
                                      <p:cBhvr>
                                        <p:cTn id="25" dur="500" fill="hold"/>
                                        <p:tgtEl>
                                          <p:spTgt spid="656410"/>
                                        </p:tgtEl>
                                        <p:attrNameLst>
                                          <p:attrName>ppt_y</p:attrName>
                                        </p:attrNameLst>
                                      </p:cBhvr>
                                      <p:tavLst>
                                        <p:tav tm="0">
                                          <p:val>
                                            <p:strVal val="#ppt_y+#ppt_h/2"/>
                                          </p:val>
                                        </p:tav>
                                        <p:tav tm="100000">
                                          <p:val>
                                            <p:strVal val="#ppt_y"/>
                                          </p:val>
                                        </p:tav>
                                      </p:tavLst>
                                    </p:anim>
                                    <p:anim calcmode="lin" valueType="num">
                                      <p:cBhvr>
                                        <p:cTn id="26" dur="500" fill="hold"/>
                                        <p:tgtEl>
                                          <p:spTgt spid="656410"/>
                                        </p:tgtEl>
                                        <p:attrNameLst>
                                          <p:attrName>ppt_w</p:attrName>
                                        </p:attrNameLst>
                                      </p:cBhvr>
                                      <p:tavLst>
                                        <p:tav tm="0">
                                          <p:val>
                                            <p:strVal val="#ppt_w"/>
                                          </p:val>
                                        </p:tav>
                                        <p:tav tm="100000">
                                          <p:val>
                                            <p:strVal val="#ppt_w"/>
                                          </p:val>
                                        </p:tav>
                                      </p:tavLst>
                                    </p:anim>
                                    <p:anim calcmode="lin" valueType="num">
                                      <p:cBhvr>
                                        <p:cTn id="27" dur="500" fill="hold"/>
                                        <p:tgtEl>
                                          <p:spTgt spid="656410"/>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6404"/>
                                        </p:tgtEl>
                                        <p:attrNameLst>
                                          <p:attrName>style.visibility</p:attrName>
                                        </p:attrNameLst>
                                      </p:cBhvr>
                                      <p:to>
                                        <p:strVal val="visible"/>
                                      </p:to>
                                    </p:set>
                                    <p:animEffect transition="in" filter="wipe(left)">
                                      <p:cBhvr>
                                        <p:cTn id="32" dur="500"/>
                                        <p:tgtEl>
                                          <p:spTgt spid="656404"/>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56405"/>
                                        </p:tgtEl>
                                        <p:attrNameLst>
                                          <p:attrName>style.visibility</p:attrName>
                                        </p:attrNameLst>
                                      </p:cBhvr>
                                      <p:to>
                                        <p:strVal val="visible"/>
                                      </p:to>
                                    </p:set>
                                    <p:animEffect transition="in" filter="wipe(left)">
                                      <p:cBhvr>
                                        <p:cTn id="36" dur="500"/>
                                        <p:tgtEl>
                                          <p:spTgt spid="656405"/>
                                        </p:tgtEl>
                                      </p:cBhvr>
                                    </p:animEffect>
                                  </p:childTnLst>
                                </p:cTn>
                              </p:par>
                            </p:childTnLst>
                          </p:cTn>
                        </p:par>
                        <p:par>
                          <p:cTn id="37" fill="hold" nodeType="afterGroup">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56406"/>
                                        </p:tgtEl>
                                        <p:attrNameLst>
                                          <p:attrName>style.visibility</p:attrName>
                                        </p:attrNameLst>
                                      </p:cBhvr>
                                      <p:to>
                                        <p:strVal val="visible"/>
                                      </p:to>
                                    </p:set>
                                    <p:animEffect transition="in" filter="wipe(left)">
                                      <p:cBhvr>
                                        <p:cTn id="40" dur="500"/>
                                        <p:tgtEl>
                                          <p:spTgt spid="656406"/>
                                        </p:tgtEl>
                                      </p:cBhvr>
                                    </p:animEffect>
                                  </p:childTnLst>
                                </p:cTn>
                              </p:par>
                            </p:childTnLst>
                          </p:cTn>
                        </p:par>
                        <p:par>
                          <p:cTn id="41" fill="hold" nodeType="afterGroup">
                            <p:stCondLst>
                              <p:cond delay="1500"/>
                            </p:stCondLst>
                            <p:childTnLst>
                              <p:par>
                                <p:cTn id="42" presetID="17" presetClass="entr" presetSubtype="4" fill="hold" grpId="0" nodeType="afterEffect">
                                  <p:stCondLst>
                                    <p:cond delay="0"/>
                                  </p:stCondLst>
                                  <p:childTnLst>
                                    <p:set>
                                      <p:cBhvr>
                                        <p:cTn id="43" dur="1" fill="hold">
                                          <p:stCondLst>
                                            <p:cond delay="0"/>
                                          </p:stCondLst>
                                        </p:cTn>
                                        <p:tgtEl>
                                          <p:spTgt spid="656411"/>
                                        </p:tgtEl>
                                        <p:attrNameLst>
                                          <p:attrName>style.visibility</p:attrName>
                                        </p:attrNameLst>
                                      </p:cBhvr>
                                      <p:to>
                                        <p:strVal val="visible"/>
                                      </p:to>
                                    </p:set>
                                    <p:anim calcmode="lin" valueType="num">
                                      <p:cBhvr>
                                        <p:cTn id="44" dur="500" fill="hold"/>
                                        <p:tgtEl>
                                          <p:spTgt spid="656411"/>
                                        </p:tgtEl>
                                        <p:attrNameLst>
                                          <p:attrName>ppt_x</p:attrName>
                                        </p:attrNameLst>
                                      </p:cBhvr>
                                      <p:tavLst>
                                        <p:tav tm="0">
                                          <p:val>
                                            <p:strVal val="#ppt_x"/>
                                          </p:val>
                                        </p:tav>
                                        <p:tav tm="100000">
                                          <p:val>
                                            <p:strVal val="#ppt_x"/>
                                          </p:val>
                                        </p:tav>
                                      </p:tavLst>
                                    </p:anim>
                                    <p:anim calcmode="lin" valueType="num">
                                      <p:cBhvr>
                                        <p:cTn id="45" dur="500" fill="hold"/>
                                        <p:tgtEl>
                                          <p:spTgt spid="656411"/>
                                        </p:tgtEl>
                                        <p:attrNameLst>
                                          <p:attrName>ppt_y</p:attrName>
                                        </p:attrNameLst>
                                      </p:cBhvr>
                                      <p:tavLst>
                                        <p:tav tm="0">
                                          <p:val>
                                            <p:strVal val="#ppt_y+#ppt_h/2"/>
                                          </p:val>
                                        </p:tav>
                                        <p:tav tm="100000">
                                          <p:val>
                                            <p:strVal val="#ppt_y"/>
                                          </p:val>
                                        </p:tav>
                                      </p:tavLst>
                                    </p:anim>
                                    <p:anim calcmode="lin" valueType="num">
                                      <p:cBhvr>
                                        <p:cTn id="46" dur="500" fill="hold"/>
                                        <p:tgtEl>
                                          <p:spTgt spid="656411"/>
                                        </p:tgtEl>
                                        <p:attrNameLst>
                                          <p:attrName>ppt_w</p:attrName>
                                        </p:attrNameLst>
                                      </p:cBhvr>
                                      <p:tavLst>
                                        <p:tav tm="0">
                                          <p:val>
                                            <p:strVal val="#ppt_w"/>
                                          </p:val>
                                        </p:tav>
                                        <p:tav tm="100000">
                                          <p:val>
                                            <p:strVal val="#ppt_w"/>
                                          </p:val>
                                        </p:tav>
                                      </p:tavLst>
                                    </p:anim>
                                    <p:anim calcmode="lin" valueType="num">
                                      <p:cBhvr>
                                        <p:cTn id="47" dur="500" fill="hold"/>
                                        <p:tgtEl>
                                          <p:spTgt spid="656411"/>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56414"/>
                                        </p:tgtEl>
                                        <p:attrNameLst>
                                          <p:attrName>style.visibility</p:attrName>
                                        </p:attrNameLst>
                                      </p:cBhvr>
                                      <p:to>
                                        <p:strVal val="visible"/>
                                      </p:to>
                                    </p:set>
                                    <p:animEffect transition="in" filter="wipe(left)">
                                      <p:cBhvr>
                                        <p:cTn id="52" dur="500"/>
                                        <p:tgtEl>
                                          <p:spTgt spid="656414"/>
                                        </p:tgtEl>
                                      </p:cBhvr>
                                    </p:animEffec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656415"/>
                                        </p:tgtEl>
                                        <p:attrNameLst>
                                          <p:attrName>style.visibility</p:attrName>
                                        </p:attrNameLst>
                                      </p:cBhvr>
                                      <p:to>
                                        <p:strVal val="visible"/>
                                      </p:to>
                                    </p:set>
                                    <p:animEffect transition="in" filter="wipe(left)">
                                      <p:cBhvr>
                                        <p:cTn id="56" dur="500"/>
                                        <p:tgtEl>
                                          <p:spTgt spid="656415"/>
                                        </p:tgtEl>
                                      </p:cBhvr>
                                    </p:animEffect>
                                  </p:childTnLst>
                                </p:cTn>
                              </p:par>
                            </p:childTnLst>
                          </p:cTn>
                        </p:par>
                        <p:par>
                          <p:cTn id="57" fill="hold" nodeType="afterGroup">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656416"/>
                                        </p:tgtEl>
                                        <p:attrNameLst>
                                          <p:attrName>style.visibility</p:attrName>
                                        </p:attrNameLst>
                                      </p:cBhvr>
                                      <p:to>
                                        <p:strVal val="visible"/>
                                      </p:to>
                                    </p:set>
                                    <p:animEffect transition="in" filter="wipe(left)">
                                      <p:cBhvr>
                                        <p:cTn id="60" dur="500"/>
                                        <p:tgtEl>
                                          <p:spTgt spid="656416"/>
                                        </p:tgtEl>
                                      </p:cBhvr>
                                    </p:animEffect>
                                  </p:childTnLst>
                                </p:cTn>
                              </p:par>
                            </p:childTnLst>
                          </p:cTn>
                        </p:par>
                        <p:par>
                          <p:cTn id="61" fill="hold" nodeType="afterGroup">
                            <p:stCondLst>
                              <p:cond delay="1500"/>
                            </p:stCondLst>
                            <p:childTnLst>
                              <p:par>
                                <p:cTn id="62" presetID="17" presetClass="entr" presetSubtype="4" fill="hold" grpId="0" nodeType="afterEffect">
                                  <p:stCondLst>
                                    <p:cond delay="0"/>
                                  </p:stCondLst>
                                  <p:childTnLst>
                                    <p:set>
                                      <p:cBhvr>
                                        <p:cTn id="63" dur="1" fill="hold">
                                          <p:stCondLst>
                                            <p:cond delay="0"/>
                                          </p:stCondLst>
                                        </p:cTn>
                                        <p:tgtEl>
                                          <p:spTgt spid="656412"/>
                                        </p:tgtEl>
                                        <p:attrNameLst>
                                          <p:attrName>style.visibility</p:attrName>
                                        </p:attrNameLst>
                                      </p:cBhvr>
                                      <p:to>
                                        <p:strVal val="visible"/>
                                      </p:to>
                                    </p:set>
                                    <p:anim calcmode="lin" valueType="num">
                                      <p:cBhvr>
                                        <p:cTn id="64" dur="500" fill="hold"/>
                                        <p:tgtEl>
                                          <p:spTgt spid="656412"/>
                                        </p:tgtEl>
                                        <p:attrNameLst>
                                          <p:attrName>ppt_x</p:attrName>
                                        </p:attrNameLst>
                                      </p:cBhvr>
                                      <p:tavLst>
                                        <p:tav tm="0">
                                          <p:val>
                                            <p:strVal val="#ppt_x"/>
                                          </p:val>
                                        </p:tav>
                                        <p:tav tm="100000">
                                          <p:val>
                                            <p:strVal val="#ppt_x"/>
                                          </p:val>
                                        </p:tav>
                                      </p:tavLst>
                                    </p:anim>
                                    <p:anim calcmode="lin" valueType="num">
                                      <p:cBhvr>
                                        <p:cTn id="65" dur="500" fill="hold"/>
                                        <p:tgtEl>
                                          <p:spTgt spid="656412"/>
                                        </p:tgtEl>
                                        <p:attrNameLst>
                                          <p:attrName>ppt_y</p:attrName>
                                        </p:attrNameLst>
                                      </p:cBhvr>
                                      <p:tavLst>
                                        <p:tav tm="0">
                                          <p:val>
                                            <p:strVal val="#ppt_y+#ppt_h/2"/>
                                          </p:val>
                                        </p:tav>
                                        <p:tav tm="100000">
                                          <p:val>
                                            <p:strVal val="#ppt_y"/>
                                          </p:val>
                                        </p:tav>
                                      </p:tavLst>
                                    </p:anim>
                                    <p:anim calcmode="lin" valueType="num">
                                      <p:cBhvr>
                                        <p:cTn id="66" dur="500" fill="hold"/>
                                        <p:tgtEl>
                                          <p:spTgt spid="656412"/>
                                        </p:tgtEl>
                                        <p:attrNameLst>
                                          <p:attrName>ppt_w</p:attrName>
                                        </p:attrNameLst>
                                      </p:cBhvr>
                                      <p:tavLst>
                                        <p:tav tm="0">
                                          <p:val>
                                            <p:strVal val="#ppt_w"/>
                                          </p:val>
                                        </p:tav>
                                        <p:tav tm="100000">
                                          <p:val>
                                            <p:strVal val="#ppt_w"/>
                                          </p:val>
                                        </p:tav>
                                      </p:tavLst>
                                    </p:anim>
                                    <p:anim calcmode="lin" valueType="num">
                                      <p:cBhvr>
                                        <p:cTn id="67" dur="500" fill="hold"/>
                                        <p:tgtEl>
                                          <p:spTgt spid="656412"/>
                                        </p:tgtEl>
                                        <p:attrNameLst>
                                          <p:attrName>ppt_h</p:attrName>
                                        </p:attrNameLst>
                                      </p:cBhvr>
                                      <p:tavLst>
                                        <p:tav tm="0">
                                          <p:val>
                                            <p:fltVal val="0"/>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56407"/>
                                        </p:tgtEl>
                                        <p:attrNameLst>
                                          <p:attrName>style.visibility</p:attrName>
                                        </p:attrNameLst>
                                      </p:cBhvr>
                                      <p:to>
                                        <p:strVal val="visible"/>
                                      </p:to>
                                    </p:set>
                                    <p:animEffect transition="in" filter="wipe(left)">
                                      <p:cBhvr>
                                        <p:cTn id="72" dur="500"/>
                                        <p:tgtEl>
                                          <p:spTgt spid="656407"/>
                                        </p:tgtEl>
                                      </p:cBhvr>
                                    </p:animEffect>
                                  </p:childTnLst>
                                </p:cTn>
                              </p:par>
                            </p:childTnLst>
                          </p:cTn>
                        </p:par>
                        <p:par>
                          <p:cTn id="73" fill="hold" nodeType="afterGroup">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656408"/>
                                        </p:tgtEl>
                                        <p:attrNameLst>
                                          <p:attrName>style.visibility</p:attrName>
                                        </p:attrNameLst>
                                      </p:cBhvr>
                                      <p:to>
                                        <p:strVal val="visible"/>
                                      </p:to>
                                    </p:set>
                                    <p:animEffect transition="in" filter="wipe(left)">
                                      <p:cBhvr>
                                        <p:cTn id="76" dur="500"/>
                                        <p:tgtEl>
                                          <p:spTgt spid="656408"/>
                                        </p:tgtEl>
                                      </p:cBhvr>
                                    </p:animEffect>
                                  </p:childTnLst>
                                </p:cTn>
                              </p:par>
                            </p:childTnLst>
                          </p:cTn>
                        </p:par>
                        <p:par>
                          <p:cTn id="77" fill="hold" nodeType="afterGroup">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656409"/>
                                        </p:tgtEl>
                                        <p:attrNameLst>
                                          <p:attrName>style.visibility</p:attrName>
                                        </p:attrNameLst>
                                      </p:cBhvr>
                                      <p:to>
                                        <p:strVal val="visible"/>
                                      </p:to>
                                    </p:set>
                                    <p:animEffect transition="in" filter="wipe(left)">
                                      <p:cBhvr>
                                        <p:cTn id="80" dur="500"/>
                                        <p:tgtEl>
                                          <p:spTgt spid="656409"/>
                                        </p:tgtEl>
                                      </p:cBhvr>
                                    </p:animEffect>
                                  </p:childTnLst>
                                </p:cTn>
                              </p:par>
                            </p:childTnLst>
                          </p:cTn>
                        </p:par>
                        <p:par>
                          <p:cTn id="81" fill="hold" nodeType="afterGroup">
                            <p:stCondLst>
                              <p:cond delay="1500"/>
                            </p:stCondLst>
                            <p:childTnLst>
                              <p:par>
                                <p:cTn id="82" presetID="17" presetClass="entr" presetSubtype="4" fill="hold" grpId="0" nodeType="afterEffect">
                                  <p:stCondLst>
                                    <p:cond delay="0"/>
                                  </p:stCondLst>
                                  <p:childTnLst>
                                    <p:set>
                                      <p:cBhvr>
                                        <p:cTn id="83" dur="1" fill="hold">
                                          <p:stCondLst>
                                            <p:cond delay="0"/>
                                          </p:stCondLst>
                                        </p:cTn>
                                        <p:tgtEl>
                                          <p:spTgt spid="656413"/>
                                        </p:tgtEl>
                                        <p:attrNameLst>
                                          <p:attrName>style.visibility</p:attrName>
                                        </p:attrNameLst>
                                      </p:cBhvr>
                                      <p:to>
                                        <p:strVal val="visible"/>
                                      </p:to>
                                    </p:set>
                                    <p:anim calcmode="lin" valueType="num">
                                      <p:cBhvr>
                                        <p:cTn id="84" dur="500" fill="hold"/>
                                        <p:tgtEl>
                                          <p:spTgt spid="656413"/>
                                        </p:tgtEl>
                                        <p:attrNameLst>
                                          <p:attrName>ppt_x</p:attrName>
                                        </p:attrNameLst>
                                      </p:cBhvr>
                                      <p:tavLst>
                                        <p:tav tm="0">
                                          <p:val>
                                            <p:strVal val="#ppt_x"/>
                                          </p:val>
                                        </p:tav>
                                        <p:tav tm="100000">
                                          <p:val>
                                            <p:strVal val="#ppt_x"/>
                                          </p:val>
                                        </p:tav>
                                      </p:tavLst>
                                    </p:anim>
                                    <p:anim calcmode="lin" valueType="num">
                                      <p:cBhvr>
                                        <p:cTn id="85" dur="500" fill="hold"/>
                                        <p:tgtEl>
                                          <p:spTgt spid="656413"/>
                                        </p:tgtEl>
                                        <p:attrNameLst>
                                          <p:attrName>ppt_y</p:attrName>
                                        </p:attrNameLst>
                                      </p:cBhvr>
                                      <p:tavLst>
                                        <p:tav tm="0">
                                          <p:val>
                                            <p:strVal val="#ppt_y+#ppt_h/2"/>
                                          </p:val>
                                        </p:tav>
                                        <p:tav tm="100000">
                                          <p:val>
                                            <p:strVal val="#ppt_y"/>
                                          </p:val>
                                        </p:tav>
                                      </p:tavLst>
                                    </p:anim>
                                    <p:anim calcmode="lin" valueType="num">
                                      <p:cBhvr>
                                        <p:cTn id="86" dur="500" fill="hold"/>
                                        <p:tgtEl>
                                          <p:spTgt spid="656413"/>
                                        </p:tgtEl>
                                        <p:attrNameLst>
                                          <p:attrName>ppt_w</p:attrName>
                                        </p:attrNameLst>
                                      </p:cBhvr>
                                      <p:tavLst>
                                        <p:tav tm="0">
                                          <p:val>
                                            <p:strVal val="#ppt_w"/>
                                          </p:val>
                                        </p:tav>
                                        <p:tav tm="100000">
                                          <p:val>
                                            <p:strVal val="#ppt_w"/>
                                          </p:val>
                                        </p:tav>
                                      </p:tavLst>
                                    </p:anim>
                                    <p:anim calcmode="lin" valueType="num">
                                      <p:cBhvr>
                                        <p:cTn id="87" dur="500" fill="hold"/>
                                        <p:tgtEl>
                                          <p:spTgt spid="656413"/>
                                        </p:tgtEl>
                                        <p:attrNameLst>
                                          <p:attrName>ppt_h</p:attrName>
                                        </p:attrNameLst>
                                      </p:cBhvr>
                                      <p:tavLst>
                                        <p:tav tm="0">
                                          <p:val>
                                            <p:fltVal val="0"/>
                                          </p:val>
                                        </p:tav>
                                        <p:tav tm="100000">
                                          <p:val>
                                            <p:strVal val="#ppt_h"/>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7" presetClass="entr" presetSubtype="4" fill="hold" grpId="0" nodeType="clickEffect">
                                  <p:stCondLst>
                                    <p:cond delay="0"/>
                                  </p:stCondLst>
                                  <p:childTnLst>
                                    <p:set>
                                      <p:cBhvr>
                                        <p:cTn id="91" dur="1" fill="hold">
                                          <p:stCondLst>
                                            <p:cond delay="0"/>
                                          </p:stCondLst>
                                        </p:cTn>
                                        <p:tgtEl>
                                          <p:spTgt spid="656398"/>
                                        </p:tgtEl>
                                        <p:attrNameLst>
                                          <p:attrName>style.visibility</p:attrName>
                                        </p:attrNameLst>
                                      </p:cBhvr>
                                      <p:to>
                                        <p:strVal val="visible"/>
                                      </p:to>
                                    </p:set>
                                    <p:anim calcmode="lin" valueType="num">
                                      <p:cBhvr>
                                        <p:cTn id="92" dur="500" fill="hold"/>
                                        <p:tgtEl>
                                          <p:spTgt spid="656398"/>
                                        </p:tgtEl>
                                        <p:attrNameLst>
                                          <p:attrName>ppt_x</p:attrName>
                                        </p:attrNameLst>
                                      </p:cBhvr>
                                      <p:tavLst>
                                        <p:tav tm="0">
                                          <p:val>
                                            <p:strVal val="#ppt_x"/>
                                          </p:val>
                                        </p:tav>
                                        <p:tav tm="100000">
                                          <p:val>
                                            <p:strVal val="#ppt_x"/>
                                          </p:val>
                                        </p:tav>
                                      </p:tavLst>
                                    </p:anim>
                                    <p:anim calcmode="lin" valueType="num">
                                      <p:cBhvr>
                                        <p:cTn id="93" dur="500" fill="hold"/>
                                        <p:tgtEl>
                                          <p:spTgt spid="656398"/>
                                        </p:tgtEl>
                                        <p:attrNameLst>
                                          <p:attrName>ppt_y</p:attrName>
                                        </p:attrNameLst>
                                      </p:cBhvr>
                                      <p:tavLst>
                                        <p:tav tm="0">
                                          <p:val>
                                            <p:strVal val="#ppt_y+#ppt_h/2"/>
                                          </p:val>
                                        </p:tav>
                                        <p:tav tm="100000">
                                          <p:val>
                                            <p:strVal val="#ppt_y"/>
                                          </p:val>
                                        </p:tav>
                                      </p:tavLst>
                                    </p:anim>
                                    <p:anim calcmode="lin" valueType="num">
                                      <p:cBhvr>
                                        <p:cTn id="94" dur="500" fill="hold"/>
                                        <p:tgtEl>
                                          <p:spTgt spid="656398"/>
                                        </p:tgtEl>
                                        <p:attrNameLst>
                                          <p:attrName>ppt_w</p:attrName>
                                        </p:attrNameLst>
                                      </p:cBhvr>
                                      <p:tavLst>
                                        <p:tav tm="0">
                                          <p:val>
                                            <p:strVal val="#ppt_w"/>
                                          </p:val>
                                        </p:tav>
                                        <p:tav tm="100000">
                                          <p:val>
                                            <p:strVal val="#ppt_w"/>
                                          </p:val>
                                        </p:tav>
                                      </p:tavLst>
                                    </p:anim>
                                    <p:anim calcmode="lin" valueType="num">
                                      <p:cBhvr>
                                        <p:cTn id="95" dur="500" fill="hold"/>
                                        <p:tgtEl>
                                          <p:spTgt spid="656398"/>
                                        </p:tgtEl>
                                        <p:attrNameLst>
                                          <p:attrName>ppt_h</p:attrName>
                                        </p:attrNameLst>
                                      </p:cBhvr>
                                      <p:tavLst>
                                        <p:tav tm="0">
                                          <p:val>
                                            <p:fltVal val="0"/>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17" presetClass="entr" presetSubtype="4" fill="hold" grpId="0" nodeType="clickEffect">
                                  <p:stCondLst>
                                    <p:cond delay="0"/>
                                  </p:stCondLst>
                                  <p:childTnLst>
                                    <p:set>
                                      <p:cBhvr>
                                        <p:cTn id="99" dur="1" fill="hold">
                                          <p:stCondLst>
                                            <p:cond delay="0"/>
                                          </p:stCondLst>
                                        </p:cTn>
                                        <p:tgtEl>
                                          <p:spTgt spid="656399"/>
                                        </p:tgtEl>
                                        <p:attrNameLst>
                                          <p:attrName>style.visibility</p:attrName>
                                        </p:attrNameLst>
                                      </p:cBhvr>
                                      <p:to>
                                        <p:strVal val="visible"/>
                                      </p:to>
                                    </p:set>
                                    <p:anim calcmode="lin" valueType="num">
                                      <p:cBhvr>
                                        <p:cTn id="100" dur="500" fill="hold"/>
                                        <p:tgtEl>
                                          <p:spTgt spid="656399"/>
                                        </p:tgtEl>
                                        <p:attrNameLst>
                                          <p:attrName>ppt_x</p:attrName>
                                        </p:attrNameLst>
                                      </p:cBhvr>
                                      <p:tavLst>
                                        <p:tav tm="0">
                                          <p:val>
                                            <p:strVal val="#ppt_x"/>
                                          </p:val>
                                        </p:tav>
                                        <p:tav tm="100000">
                                          <p:val>
                                            <p:strVal val="#ppt_x"/>
                                          </p:val>
                                        </p:tav>
                                      </p:tavLst>
                                    </p:anim>
                                    <p:anim calcmode="lin" valueType="num">
                                      <p:cBhvr>
                                        <p:cTn id="101" dur="500" fill="hold"/>
                                        <p:tgtEl>
                                          <p:spTgt spid="656399"/>
                                        </p:tgtEl>
                                        <p:attrNameLst>
                                          <p:attrName>ppt_y</p:attrName>
                                        </p:attrNameLst>
                                      </p:cBhvr>
                                      <p:tavLst>
                                        <p:tav tm="0">
                                          <p:val>
                                            <p:strVal val="#ppt_y+#ppt_h/2"/>
                                          </p:val>
                                        </p:tav>
                                        <p:tav tm="100000">
                                          <p:val>
                                            <p:strVal val="#ppt_y"/>
                                          </p:val>
                                        </p:tav>
                                      </p:tavLst>
                                    </p:anim>
                                    <p:anim calcmode="lin" valueType="num">
                                      <p:cBhvr>
                                        <p:cTn id="102" dur="500" fill="hold"/>
                                        <p:tgtEl>
                                          <p:spTgt spid="656399"/>
                                        </p:tgtEl>
                                        <p:attrNameLst>
                                          <p:attrName>ppt_w</p:attrName>
                                        </p:attrNameLst>
                                      </p:cBhvr>
                                      <p:tavLst>
                                        <p:tav tm="0">
                                          <p:val>
                                            <p:strVal val="#ppt_w"/>
                                          </p:val>
                                        </p:tav>
                                        <p:tav tm="100000">
                                          <p:val>
                                            <p:strVal val="#ppt_w"/>
                                          </p:val>
                                        </p:tav>
                                      </p:tavLst>
                                    </p:anim>
                                    <p:anim calcmode="lin" valueType="num">
                                      <p:cBhvr>
                                        <p:cTn id="103" dur="500" fill="hold"/>
                                        <p:tgtEl>
                                          <p:spTgt spid="656399"/>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7" presetClass="entr" presetSubtype="4" fill="hold" grpId="0" nodeType="clickEffect">
                                  <p:stCondLst>
                                    <p:cond delay="0"/>
                                  </p:stCondLst>
                                  <p:childTnLst>
                                    <p:set>
                                      <p:cBhvr>
                                        <p:cTn id="107" dur="1" fill="hold">
                                          <p:stCondLst>
                                            <p:cond delay="0"/>
                                          </p:stCondLst>
                                        </p:cTn>
                                        <p:tgtEl>
                                          <p:spTgt spid="656400"/>
                                        </p:tgtEl>
                                        <p:attrNameLst>
                                          <p:attrName>style.visibility</p:attrName>
                                        </p:attrNameLst>
                                      </p:cBhvr>
                                      <p:to>
                                        <p:strVal val="visible"/>
                                      </p:to>
                                    </p:set>
                                    <p:anim calcmode="lin" valueType="num">
                                      <p:cBhvr>
                                        <p:cTn id="108" dur="500" fill="hold"/>
                                        <p:tgtEl>
                                          <p:spTgt spid="656400"/>
                                        </p:tgtEl>
                                        <p:attrNameLst>
                                          <p:attrName>ppt_x</p:attrName>
                                        </p:attrNameLst>
                                      </p:cBhvr>
                                      <p:tavLst>
                                        <p:tav tm="0">
                                          <p:val>
                                            <p:strVal val="#ppt_x"/>
                                          </p:val>
                                        </p:tav>
                                        <p:tav tm="100000">
                                          <p:val>
                                            <p:strVal val="#ppt_x"/>
                                          </p:val>
                                        </p:tav>
                                      </p:tavLst>
                                    </p:anim>
                                    <p:anim calcmode="lin" valueType="num">
                                      <p:cBhvr>
                                        <p:cTn id="109" dur="500" fill="hold"/>
                                        <p:tgtEl>
                                          <p:spTgt spid="656400"/>
                                        </p:tgtEl>
                                        <p:attrNameLst>
                                          <p:attrName>ppt_y</p:attrName>
                                        </p:attrNameLst>
                                      </p:cBhvr>
                                      <p:tavLst>
                                        <p:tav tm="0">
                                          <p:val>
                                            <p:strVal val="#ppt_y+#ppt_h/2"/>
                                          </p:val>
                                        </p:tav>
                                        <p:tav tm="100000">
                                          <p:val>
                                            <p:strVal val="#ppt_y"/>
                                          </p:val>
                                        </p:tav>
                                      </p:tavLst>
                                    </p:anim>
                                    <p:anim calcmode="lin" valueType="num">
                                      <p:cBhvr>
                                        <p:cTn id="110" dur="500" fill="hold"/>
                                        <p:tgtEl>
                                          <p:spTgt spid="656400"/>
                                        </p:tgtEl>
                                        <p:attrNameLst>
                                          <p:attrName>ppt_w</p:attrName>
                                        </p:attrNameLst>
                                      </p:cBhvr>
                                      <p:tavLst>
                                        <p:tav tm="0">
                                          <p:val>
                                            <p:strVal val="#ppt_w"/>
                                          </p:val>
                                        </p:tav>
                                        <p:tav tm="100000">
                                          <p:val>
                                            <p:strVal val="#ppt_w"/>
                                          </p:val>
                                        </p:tav>
                                      </p:tavLst>
                                    </p:anim>
                                    <p:anim calcmode="lin" valueType="num">
                                      <p:cBhvr>
                                        <p:cTn id="111" dur="500" fill="hold"/>
                                        <p:tgtEl>
                                          <p:spTgt spid="6564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8" grpId="0" autoUpdateAnimBg="0"/>
      <p:bldP spid="656399" grpId="0" autoUpdateAnimBg="0"/>
      <p:bldP spid="656400" grpId="0" autoUpdateAnimBg="0"/>
      <p:bldP spid="656401" grpId="0" autoUpdateAnimBg="0"/>
      <p:bldP spid="656402" grpId="0" autoUpdateAnimBg="0"/>
      <p:bldP spid="656403" grpId="0" autoUpdateAnimBg="0"/>
      <p:bldP spid="656404" grpId="0" autoUpdateAnimBg="0"/>
      <p:bldP spid="656405" grpId="0" autoUpdateAnimBg="0"/>
      <p:bldP spid="656406" grpId="0" autoUpdateAnimBg="0"/>
      <p:bldP spid="656407" grpId="0" autoUpdateAnimBg="0"/>
      <p:bldP spid="656408" grpId="0" autoUpdateAnimBg="0"/>
      <p:bldP spid="656409" grpId="0" autoUpdateAnimBg="0"/>
      <p:bldP spid="656410" grpId="0" autoUpdateAnimBg="0"/>
      <p:bldP spid="656411" grpId="0" autoUpdateAnimBg="0"/>
      <p:bldP spid="656412" grpId="0" autoUpdateAnimBg="0"/>
      <p:bldP spid="656413" grpId="0" autoUpdateAnimBg="0"/>
      <p:bldP spid="656414" grpId="0" autoUpdateAnimBg="0"/>
      <p:bldP spid="656415" grpId="0" autoUpdateAnimBg="0"/>
      <p:bldP spid="6564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Verdichtunsverhältnis</a:t>
            </a:r>
            <a:endParaRPr lang="de-DE" dirty="0"/>
          </a:p>
        </p:txBody>
      </p:sp>
      <p:sp>
        <p:nvSpPr>
          <p:cNvPr id="23" name="Foliennummernplatzhalter 1"/>
          <p:cNvSpPr>
            <a:spLocks noGrp="1"/>
          </p:cNvSpPr>
          <p:nvPr>
            <p:ph type="sldNum" sz="quarter" idx="10"/>
          </p:nvPr>
        </p:nvSpPr>
        <p:spPr/>
        <p:txBody>
          <a:bodyPr/>
          <a:lstStyle/>
          <a:p>
            <a:r>
              <a:rPr lang="de-DE" altLang="de-DE"/>
              <a:t> Folie </a:t>
            </a:r>
            <a:fld id="{9997B1A1-D102-4FB3-96A3-2A06BDA868CB}" type="slidenum">
              <a:rPr lang="de-DE" altLang="de-DE"/>
              <a:pPr/>
              <a:t>7</a:t>
            </a:fld>
            <a:endParaRPr lang="de-DE" altLang="de-DE"/>
          </a:p>
        </p:txBody>
      </p:sp>
      <p:sp>
        <p:nvSpPr>
          <p:cNvPr id="24" name="Fußzeilenplatzhalter 2"/>
          <p:cNvSpPr>
            <a:spLocks noGrp="1"/>
          </p:cNvSpPr>
          <p:nvPr>
            <p:ph type="ftr" sz="quarter" idx="11"/>
          </p:nvPr>
        </p:nvSpPr>
        <p:spPr/>
        <p:txBody>
          <a:bodyPr/>
          <a:lstStyle/>
          <a:p>
            <a:r>
              <a:rPr lang="de-DE" altLang="de-DE" dirty="0"/>
              <a:t>HSWT    Prof. Dr. U. Groß                                Motor Grundlagen</a:t>
            </a:r>
          </a:p>
        </p:txBody>
      </p:sp>
      <p:pic>
        <p:nvPicPr>
          <p:cNvPr id="657420" name="Picture 12" descr="VDICH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3" y="981075"/>
            <a:ext cx="4456112" cy="5181600"/>
          </a:xfrm>
          <a:prstGeom prst="rect">
            <a:avLst/>
          </a:prstGeom>
          <a:noFill/>
          <a:extLst>
            <a:ext uri="{909E8E84-426E-40DD-AFC4-6F175D3DCCD1}">
              <a14:hiddenFill xmlns:a14="http://schemas.microsoft.com/office/drawing/2010/main">
                <a:solidFill>
                  <a:srgbClr val="FFFFFF"/>
                </a:solidFill>
              </a14:hiddenFill>
            </a:ext>
          </a:extLst>
        </p:spPr>
      </p:pic>
      <p:sp>
        <p:nvSpPr>
          <p:cNvPr id="657421" name="Text Box 13"/>
          <p:cNvSpPr txBox="1">
            <a:spLocks noChangeArrowheads="1"/>
          </p:cNvSpPr>
          <p:nvPr/>
        </p:nvSpPr>
        <p:spPr bwMode="auto">
          <a:xfrm>
            <a:off x="5797551" y="1447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7</a:t>
            </a:r>
          </a:p>
        </p:txBody>
      </p:sp>
      <p:sp>
        <p:nvSpPr>
          <p:cNvPr id="657422" name="Text Box 14"/>
          <p:cNvSpPr txBox="1">
            <a:spLocks noChangeArrowheads="1"/>
          </p:cNvSpPr>
          <p:nvPr/>
        </p:nvSpPr>
        <p:spPr bwMode="auto">
          <a:xfrm>
            <a:off x="5797551" y="1828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6</a:t>
            </a:r>
          </a:p>
        </p:txBody>
      </p:sp>
      <p:sp>
        <p:nvSpPr>
          <p:cNvPr id="657423" name="Text Box 15"/>
          <p:cNvSpPr txBox="1">
            <a:spLocks noChangeArrowheads="1"/>
          </p:cNvSpPr>
          <p:nvPr/>
        </p:nvSpPr>
        <p:spPr bwMode="auto">
          <a:xfrm>
            <a:off x="5797551" y="2209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5</a:t>
            </a:r>
          </a:p>
        </p:txBody>
      </p:sp>
      <p:sp>
        <p:nvSpPr>
          <p:cNvPr id="657424" name="Text Box 16"/>
          <p:cNvSpPr txBox="1">
            <a:spLocks noChangeArrowheads="1"/>
          </p:cNvSpPr>
          <p:nvPr/>
        </p:nvSpPr>
        <p:spPr bwMode="auto">
          <a:xfrm>
            <a:off x="5797551" y="2590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4</a:t>
            </a:r>
          </a:p>
        </p:txBody>
      </p:sp>
      <p:sp>
        <p:nvSpPr>
          <p:cNvPr id="657425" name="Text Box 17"/>
          <p:cNvSpPr txBox="1">
            <a:spLocks noChangeArrowheads="1"/>
          </p:cNvSpPr>
          <p:nvPr/>
        </p:nvSpPr>
        <p:spPr bwMode="auto">
          <a:xfrm>
            <a:off x="5797551" y="2971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3</a:t>
            </a:r>
          </a:p>
        </p:txBody>
      </p:sp>
      <p:sp>
        <p:nvSpPr>
          <p:cNvPr id="657426" name="Text Box 18"/>
          <p:cNvSpPr txBox="1">
            <a:spLocks noChangeArrowheads="1"/>
          </p:cNvSpPr>
          <p:nvPr/>
        </p:nvSpPr>
        <p:spPr bwMode="auto">
          <a:xfrm>
            <a:off x="5797551" y="3352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2</a:t>
            </a:r>
          </a:p>
        </p:txBody>
      </p:sp>
      <p:sp>
        <p:nvSpPr>
          <p:cNvPr id="657427" name="Text Box 19"/>
          <p:cNvSpPr txBox="1">
            <a:spLocks noChangeArrowheads="1"/>
          </p:cNvSpPr>
          <p:nvPr/>
        </p:nvSpPr>
        <p:spPr bwMode="auto">
          <a:xfrm>
            <a:off x="5797551" y="3733801"/>
            <a:ext cx="842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1</a:t>
            </a:r>
          </a:p>
        </p:txBody>
      </p:sp>
      <p:sp>
        <p:nvSpPr>
          <p:cNvPr id="657428" name="Text Box 20"/>
          <p:cNvSpPr txBox="1">
            <a:spLocks noChangeArrowheads="1"/>
          </p:cNvSpPr>
          <p:nvPr/>
        </p:nvSpPr>
        <p:spPr bwMode="auto">
          <a:xfrm>
            <a:off x="4038600" y="24384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V</a:t>
            </a:r>
            <a:r>
              <a:rPr lang="de-DE" altLang="de-DE" sz="1800" b="1" baseline="-10000">
                <a:solidFill>
                  <a:srgbClr val="FF3300"/>
                </a:solidFill>
              </a:rPr>
              <a:t>h</a:t>
            </a:r>
            <a:endParaRPr lang="de-DE" altLang="de-DE" sz="1800" b="1">
              <a:solidFill>
                <a:srgbClr val="FF3300"/>
              </a:solidFill>
            </a:endParaRPr>
          </a:p>
        </p:txBody>
      </p:sp>
      <p:sp>
        <p:nvSpPr>
          <p:cNvPr id="657429" name="Text Box 21"/>
          <p:cNvSpPr txBox="1">
            <a:spLocks noChangeArrowheads="1"/>
          </p:cNvSpPr>
          <p:nvPr/>
        </p:nvSpPr>
        <p:spPr bwMode="auto">
          <a:xfrm>
            <a:off x="4038600" y="14478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V</a:t>
            </a:r>
            <a:r>
              <a:rPr lang="de-DE" altLang="de-DE" sz="1800" b="1" baseline="-10000">
                <a:solidFill>
                  <a:srgbClr val="FF3300"/>
                </a:solidFill>
              </a:rPr>
              <a:t>c</a:t>
            </a:r>
            <a:endParaRPr lang="de-DE" altLang="de-DE" sz="1800" b="1">
              <a:solidFill>
                <a:srgbClr val="FF3300"/>
              </a:solidFill>
            </a:endParaRPr>
          </a:p>
        </p:txBody>
      </p:sp>
      <p:sp>
        <p:nvSpPr>
          <p:cNvPr id="657430" name="Text Box 22"/>
          <p:cNvSpPr txBox="1">
            <a:spLocks noChangeArrowheads="1"/>
          </p:cNvSpPr>
          <p:nvPr/>
        </p:nvSpPr>
        <p:spPr bwMode="auto">
          <a:xfrm>
            <a:off x="4811713" y="31242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d</a:t>
            </a:r>
          </a:p>
        </p:txBody>
      </p:sp>
      <p:sp>
        <p:nvSpPr>
          <p:cNvPr id="657431" name="Text Box 23"/>
          <p:cNvSpPr txBox="1">
            <a:spLocks noChangeArrowheads="1"/>
          </p:cNvSpPr>
          <p:nvPr/>
        </p:nvSpPr>
        <p:spPr bwMode="auto">
          <a:xfrm>
            <a:off x="2701925" y="26670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s</a:t>
            </a:r>
          </a:p>
        </p:txBody>
      </p:sp>
      <p:sp>
        <p:nvSpPr>
          <p:cNvPr id="657432" name="Text Box 24"/>
          <p:cNvSpPr txBox="1">
            <a:spLocks noChangeArrowheads="1"/>
          </p:cNvSpPr>
          <p:nvPr/>
        </p:nvSpPr>
        <p:spPr bwMode="auto">
          <a:xfrm>
            <a:off x="3265489" y="1447800"/>
            <a:ext cx="492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OT</a:t>
            </a:r>
            <a:endParaRPr lang="de-DE" altLang="de-DE" sz="1200">
              <a:solidFill>
                <a:srgbClr val="000000"/>
              </a:solidFill>
            </a:endParaRPr>
          </a:p>
        </p:txBody>
      </p:sp>
      <p:sp>
        <p:nvSpPr>
          <p:cNvPr id="657433" name="Text Box 25"/>
          <p:cNvSpPr txBox="1">
            <a:spLocks noChangeArrowheads="1"/>
          </p:cNvSpPr>
          <p:nvPr/>
        </p:nvSpPr>
        <p:spPr bwMode="auto">
          <a:xfrm>
            <a:off x="3265489" y="3733800"/>
            <a:ext cx="492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b="1">
                <a:solidFill>
                  <a:srgbClr val="000000"/>
                </a:solidFill>
              </a:rPr>
              <a:t>UT</a:t>
            </a:r>
            <a:endParaRPr lang="de-DE" altLang="de-DE" sz="1200">
              <a:solidFill>
                <a:srgbClr val="000000"/>
              </a:solidFill>
            </a:endParaRPr>
          </a:p>
        </p:txBody>
      </p:sp>
      <p:sp>
        <p:nvSpPr>
          <p:cNvPr id="657434" name="Text Box 26"/>
          <p:cNvSpPr txBox="1">
            <a:spLocks noChangeArrowheads="1"/>
          </p:cNvSpPr>
          <p:nvPr/>
        </p:nvSpPr>
        <p:spPr bwMode="auto">
          <a:xfrm>
            <a:off x="803276" y="762001"/>
            <a:ext cx="1687513" cy="581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dirty="0">
                <a:solidFill>
                  <a:srgbClr val="000000"/>
                </a:solidFill>
                <a:latin typeface="+mj-lt"/>
              </a:rPr>
              <a:t>Verdichtungs-verhältnis</a:t>
            </a:r>
            <a:r>
              <a:rPr lang="de-DE" altLang="de-DE" sz="1600" b="1" dirty="0">
                <a:solidFill>
                  <a:srgbClr val="000000"/>
                </a:solidFill>
                <a:latin typeface="+mj-lt"/>
              </a:rPr>
              <a:t> </a:t>
            </a:r>
            <a:r>
              <a:rPr lang="de-DE" altLang="de-DE" sz="1600" dirty="0">
                <a:solidFill>
                  <a:srgbClr val="000000"/>
                </a:solidFill>
                <a:latin typeface="+mj-lt"/>
                <a:sym typeface="Symbol" pitchFamily="18" charset="2"/>
              </a:rPr>
              <a:t></a:t>
            </a:r>
            <a:endParaRPr lang="de-DE" altLang="de-DE" sz="1600" b="1" dirty="0">
              <a:solidFill>
                <a:srgbClr val="000000"/>
              </a:solidFill>
              <a:latin typeface="+mj-lt"/>
            </a:endParaRPr>
          </a:p>
        </p:txBody>
      </p:sp>
      <p:sp>
        <p:nvSpPr>
          <p:cNvPr id="657435" name="Text Box 27"/>
          <p:cNvSpPr txBox="1">
            <a:spLocks noChangeArrowheads="1"/>
          </p:cNvSpPr>
          <p:nvPr/>
        </p:nvSpPr>
        <p:spPr bwMode="auto">
          <a:xfrm rot="16200000">
            <a:off x="6119019" y="2482334"/>
            <a:ext cx="1524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800" b="1">
                <a:solidFill>
                  <a:srgbClr val="FF3300"/>
                </a:solidFill>
              </a:rPr>
              <a:t>Raumteile</a:t>
            </a:r>
          </a:p>
        </p:txBody>
      </p:sp>
      <p:sp>
        <p:nvSpPr>
          <p:cNvPr id="657436" name="Text Box 28"/>
          <p:cNvSpPr txBox="1">
            <a:spLocks noChangeArrowheads="1"/>
          </p:cNvSpPr>
          <p:nvPr/>
        </p:nvSpPr>
        <p:spPr bwMode="auto">
          <a:xfrm>
            <a:off x="7204075" y="914401"/>
            <a:ext cx="2109788" cy="366254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latin typeface="+mj-lt"/>
              </a:rPr>
              <a:t>Der Zylinderraum besteht aus dem Hubraum V</a:t>
            </a:r>
            <a:r>
              <a:rPr lang="de-DE" altLang="de-DE" sz="1600" baseline="-10000">
                <a:solidFill>
                  <a:srgbClr val="000000"/>
                </a:solidFill>
                <a:latin typeface="+mj-lt"/>
              </a:rPr>
              <a:t>h</a:t>
            </a:r>
            <a:r>
              <a:rPr lang="de-DE" altLang="de-DE" sz="1600">
                <a:solidFill>
                  <a:srgbClr val="000000"/>
                </a:solidFill>
                <a:latin typeface="+mj-lt"/>
              </a:rPr>
              <a:t> und dem Verdichtungsraum V</a:t>
            </a:r>
            <a:r>
              <a:rPr lang="de-DE" altLang="de-DE" sz="1600" baseline="-10000">
                <a:solidFill>
                  <a:srgbClr val="000000"/>
                </a:solidFill>
                <a:latin typeface="+mj-lt"/>
              </a:rPr>
              <a:t>c</a:t>
            </a:r>
            <a:r>
              <a:rPr lang="de-DE" altLang="de-DE" sz="1600">
                <a:solidFill>
                  <a:srgbClr val="000000"/>
                </a:solidFill>
                <a:latin typeface="+mj-lt"/>
              </a:rPr>
              <a:t>. Das Verdichtungsver-hältnis </a:t>
            </a:r>
            <a:r>
              <a:rPr lang="de-DE" altLang="de-DE" sz="1600">
                <a:solidFill>
                  <a:srgbClr val="000000"/>
                </a:solidFill>
                <a:latin typeface="+mj-lt"/>
                <a:sym typeface="Symbol" pitchFamily="18" charset="2"/>
              </a:rPr>
              <a:t></a:t>
            </a:r>
            <a:r>
              <a:rPr lang="de-DE" altLang="de-DE" sz="1600">
                <a:solidFill>
                  <a:srgbClr val="000000"/>
                </a:solidFill>
                <a:latin typeface="+mj-lt"/>
              </a:rPr>
              <a:t> sagt aus, wie viel mal größer der Zylinderraum als der Verdichtungsraum ist, z. B. 7 mal, </a:t>
            </a:r>
          </a:p>
          <a:p>
            <a:pPr eaLnBrk="0" hangingPunct="0">
              <a:spcBef>
                <a:spcPct val="50000"/>
              </a:spcBef>
            </a:pPr>
            <a:r>
              <a:rPr lang="de-DE" altLang="de-DE" sz="1600">
                <a:solidFill>
                  <a:srgbClr val="000000"/>
                </a:solidFill>
                <a:latin typeface="+mj-lt"/>
              </a:rPr>
              <a:t>also</a:t>
            </a:r>
            <a:r>
              <a:rPr lang="de-DE" altLang="de-DE" sz="1600" b="1">
                <a:solidFill>
                  <a:srgbClr val="000000"/>
                </a:solidFill>
                <a:latin typeface="+mj-lt"/>
              </a:rPr>
              <a:t> </a:t>
            </a:r>
            <a:r>
              <a:rPr lang="de-DE" altLang="de-DE" sz="1600">
                <a:solidFill>
                  <a:srgbClr val="000000"/>
                </a:solidFill>
                <a:latin typeface="+mj-lt"/>
                <a:sym typeface="Symbol" pitchFamily="18" charset="2"/>
              </a:rPr>
              <a:t></a:t>
            </a:r>
            <a:r>
              <a:rPr lang="de-DE" altLang="de-DE" sz="1600" b="1">
                <a:solidFill>
                  <a:srgbClr val="000000"/>
                </a:solidFill>
                <a:latin typeface="+mj-lt"/>
                <a:sym typeface="StarMath" pitchFamily="2" charset="2"/>
              </a:rPr>
              <a:t> = 7 : 1</a:t>
            </a:r>
            <a:r>
              <a:rPr lang="de-DE" altLang="de-DE" sz="1600">
                <a:solidFill>
                  <a:srgbClr val="000000"/>
                </a:solidFill>
                <a:latin typeface="+mj-lt"/>
              </a:rPr>
              <a:t> </a:t>
            </a:r>
          </a:p>
        </p:txBody>
      </p:sp>
      <p:sp>
        <p:nvSpPr>
          <p:cNvPr id="657437" name="Rectangle 29"/>
          <p:cNvSpPr>
            <a:spLocks noChangeArrowheads="1"/>
          </p:cNvSpPr>
          <p:nvPr/>
        </p:nvSpPr>
        <p:spPr bwMode="auto">
          <a:xfrm>
            <a:off x="381001" y="5152501"/>
            <a:ext cx="45336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de-DE" altLang="de-DE" sz="1800">
              <a:latin typeface="+mj-lt"/>
            </a:endParaRPr>
          </a:p>
          <a:p>
            <a:pPr lvl="1" algn="l" eaLnBrk="0" hangingPunct="0"/>
            <a:r>
              <a:rPr lang="de-DE" altLang="de-DE" sz="1800">
                <a:latin typeface="+mj-lt"/>
              </a:rPr>
              <a:t>  </a:t>
            </a:r>
            <a:r>
              <a:rPr lang="de-DE" altLang="de-DE" sz="2600">
                <a:latin typeface="+mj-lt"/>
              </a:rPr>
              <a:t> </a:t>
            </a:r>
            <a:r>
              <a:rPr lang="de-DE" altLang="de-DE" sz="1800">
                <a:latin typeface="+mj-lt"/>
              </a:rPr>
              <a:t>               </a:t>
            </a:r>
          </a:p>
          <a:p>
            <a:pPr algn="l" eaLnBrk="0" hangingPunct="0"/>
            <a:r>
              <a:rPr lang="de-DE" altLang="de-DE" sz="1800" i="1">
                <a:latin typeface="+mj-lt"/>
              </a:rPr>
              <a:t>V</a:t>
            </a:r>
            <a:r>
              <a:rPr lang="de-DE" altLang="de-DE" sz="1800" i="1" baseline="-30000">
                <a:latin typeface="+mj-lt"/>
              </a:rPr>
              <a:t>H</a:t>
            </a:r>
            <a:r>
              <a:rPr lang="de-DE" altLang="de-DE" sz="1800">
                <a:latin typeface="+mj-lt"/>
              </a:rPr>
              <a:t> = </a:t>
            </a:r>
            <a:r>
              <a:rPr lang="de-DE" altLang="de-DE" sz="1800">
                <a:latin typeface="+mj-lt"/>
                <a:hlinkClick r:id="rId3" tooltip="Hubraum"/>
              </a:rPr>
              <a:t>Hubraum</a:t>
            </a:r>
            <a:r>
              <a:rPr lang="de-DE" altLang="de-DE" sz="1800">
                <a:latin typeface="+mj-lt"/>
              </a:rPr>
              <a:t> (</a:t>
            </a:r>
            <a:r>
              <a:rPr lang="de-DE" altLang="de-DE" sz="1800">
                <a:latin typeface="+mj-lt"/>
                <a:hlinkClick r:id="rId4" tooltip="Kolbenhub"/>
              </a:rPr>
              <a:t>Kolbenhub</a:t>
            </a:r>
            <a:r>
              <a:rPr lang="de-DE" altLang="de-DE" sz="1800">
                <a:latin typeface="+mj-lt"/>
              </a:rPr>
              <a:t> * Kolbenfläche)</a:t>
            </a:r>
          </a:p>
          <a:p>
            <a:pPr algn="l" eaLnBrk="0" hangingPunct="0"/>
            <a:r>
              <a:rPr lang="de-DE" altLang="de-DE" sz="1800" i="1">
                <a:latin typeface="+mj-lt"/>
              </a:rPr>
              <a:t>V</a:t>
            </a:r>
            <a:r>
              <a:rPr lang="de-DE" altLang="de-DE" sz="1800" i="1" baseline="-30000">
                <a:latin typeface="+mj-lt"/>
              </a:rPr>
              <a:t>K</a:t>
            </a:r>
            <a:r>
              <a:rPr lang="de-DE" altLang="de-DE" sz="1800">
                <a:latin typeface="+mj-lt"/>
              </a:rPr>
              <a:t> oder </a:t>
            </a:r>
            <a:r>
              <a:rPr lang="de-DE" altLang="de-DE" sz="1800" i="1">
                <a:latin typeface="+mj-lt"/>
              </a:rPr>
              <a:t>V</a:t>
            </a:r>
            <a:r>
              <a:rPr lang="de-DE" altLang="de-DE" sz="1800" i="1" baseline="-30000">
                <a:latin typeface="+mj-lt"/>
              </a:rPr>
              <a:t>C</a:t>
            </a:r>
            <a:r>
              <a:rPr lang="de-DE" altLang="de-DE" sz="1800">
                <a:latin typeface="+mj-lt"/>
              </a:rPr>
              <a:t> = Kompressionsvolumen</a:t>
            </a:r>
          </a:p>
        </p:txBody>
      </p:sp>
      <p:pic>
        <p:nvPicPr>
          <p:cNvPr id="657438" name="Picture 30" descr="\varepsilon = \frac{V_H + V_K}{V_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1" y="5229225"/>
            <a:ext cx="1057275" cy="419100"/>
          </a:xfrm>
          <a:prstGeom prst="rect">
            <a:avLst/>
          </a:prstGeom>
          <a:noFill/>
          <a:extLst>
            <a:ext uri="{909E8E84-426E-40DD-AFC4-6F175D3DCCD1}">
              <a14:hiddenFill xmlns:a14="http://schemas.microsoft.com/office/drawing/2010/main">
                <a:solidFill>
                  <a:srgbClr val="FFFFFF"/>
                </a:solidFill>
              </a14:hiddenFill>
            </a:ext>
          </a:extLst>
        </p:spPr>
      </p:pic>
      <p:sp>
        <p:nvSpPr>
          <p:cNvPr id="657439" name="Text Box 31"/>
          <p:cNvSpPr txBox="1">
            <a:spLocks noChangeArrowheads="1"/>
          </p:cNvSpPr>
          <p:nvPr/>
        </p:nvSpPr>
        <p:spPr bwMode="auto">
          <a:xfrm>
            <a:off x="7473951" y="4868864"/>
            <a:ext cx="1800225" cy="1246495"/>
          </a:xfrm>
          <a:prstGeom prst="rect">
            <a:avLst/>
          </a:prstGeom>
          <a:solidFill>
            <a:srgbClr val="A1A1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000" b="1">
                <a:latin typeface="+mj-lt"/>
              </a:rPr>
              <a:t>Je höher das Verdichtungsverhätnis, desto größer der Wirkungsgrad,</a:t>
            </a:r>
          </a:p>
          <a:p>
            <a:pPr>
              <a:spcBef>
                <a:spcPct val="50000"/>
              </a:spcBef>
            </a:pPr>
            <a:r>
              <a:rPr lang="de-DE" altLang="de-DE" sz="1000" b="1">
                <a:latin typeface="+mj-lt"/>
              </a:rPr>
              <a:t>die thermischen Verluste steigen aber gleichzeitig an</a:t>
            </a:r>
          </a:p>
        </p:txBody>
      </p:sp>
    </p:spTree>
    <p:extLst>
      <p:ext uri="{BB962C8B-B14F-4D97-AF65-F5344CB8AC3E}">
        <p14:creationId xmlns:p14="http://schemas.microsoft.com/office/powerpoint/2010/main" val="383073342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3"/>
          <p:cNvSpPr>
            <a:spLocks noGrp="1"/>
          </p:cNvSpPr>
          <p:nvPr>
            <p:ph type="sldNum" sz="quarter" idx="10"/>
          </p:nvPr>
        </p:nvSpPr>
        <p:spPr/>
        <p:txBody>
          <a:bodyPr/>
          <a:lstStyle/>
          <a:p>
            <a:r>
              <a:rPr lang="de-DE" altLang="de-DE"/>
              <a:t> Folie </a:t>
            </a:r>
            <a:fld id="{152B7C0C-10A0-4F73-9010-A3258EF3B586}" type="slidenum">
              <a:rPr lang="de-DE" altLang="de-DE"/>
              <a:pPr/>
              <a:t>8</a:t>
            </a:fld>
            <a:endParaRPr lang="de-DE" altLang="de-DE"/>
          </a:p>
        </p:txBody>
      </p:sp>
      <p:sp>
        <p:nvSpPr>
          <p:cNvPr id="18" name="Fußzeilenplatzhalter 4"/>
          <p:cNvSpPr>
            <a:spLocks noGrp="1"/>
          </p:cNvSpPr>
          <p:nvPr>
            <p:ph type="ftr" sz="quarter" idx="11"/>
          </p:nvPr>
        </p:nvSpPr>
        <p:spPr/>
        <p:txBody>
          <a:bodyPr/>
          <a:lstStyle/>
          <a:p>
            <a:r>
              <a:rPr lang="de-DE" altLang="de-DE" dirty="0"/>
              <a:t>HSWT    Prof. Dr. U. Groß                                Motor Grundlagen</a:t>
            </a:r>
          </a:p>
        </p:txBody>
      </p:sp>
      <p:sp>
        <p:nvSpPr>
          <p:cNvPr id="755714" name="Rectangle 2"/>
          <p:cNvSpPr>
            <a:spLocks noGrp="1" noChangeArrowheads="1"/>
          </p:cNvSpPr>
          <p:nvPr>
            <p:ph type="title"/>
          </p:nvPr>
        </p:nvSpPr>
        <p:spPr/>
        <p:txBody>
          <a:bodyPr/>
          <a:lstStyle/>
          <a:p>
            <a:r>
              <a:rPr lang="de-DE" altLang="de-DE" b="0"/>
              <a:t>4V-CommonRail</a:t>
            </a:r>
          </a:p>
        </p:txBody>
      </p:sp>
      <p:pic>
        <p:nvPicPr>
          <p:cNvPr id="755715" name="Picture 3"/>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1712913" y="981075"/>
            <a:ext cx="6335712" cy="5214938"/>
          </a:xfrm>
          <a:noFill/>
          <a:ln/>
        </p:spPr>
      </p:pic>
      <p:sp>
        <p:nvSpPr>
          <p:cNvPr id="755716" name="Line 4"/>
          <p:cNvSpPr>
            <a:spLocks noChangeShapeType="1"/>
          </p:cNvSpPr>
          <p:nvPr/>
        </p:nvSpPr>
        <p:spPr bwMode="auto">
          <a:xfrm flipH="1" flipV="1">
            <a:off x="6392864" y="2781300"/>
            <a:ext cx="1800225" cy="714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17" name="Text Box 5"/>
          <p:cNvSpPr txBox="1">
            <a:spLocks noChangeArrowheads="1"/>
          </p:cNvSpPr>
          <p:nvPr/>
        </p:nvSpPr>
        <p:spPr bwMode="auto">
          <a:xfrm>
            <a:off x="8193088" y="2708275"/>
            <a:ext cx="1331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sz="1600"/>
          </a:p>
        </p:txBody>
      </p:sp>
      <p:sp>
        <p:nvSpPr>
          <p:cNvPr id="755718" name="Text Box 6"/>
          <p:cNvSpPr txBox="1">
            <a:spLocks noChangeArrowheads="1"/>
          </p:cNvSpPr>
          <p:nvPr/>
        </p:nvSpPr>
        <p:spPr bwMode="auto">
          <a:xfrm>
            <a:off x="8266113" y="2708275"/>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Injektor</a:t>
            </a:r>
          </a:p>
        </p:txBody>
      </p:sp>
      <p:sp>
        <p:nvSpPr>
          <p:cNvPr id="755721" name="Line 9"/>
          <p:cNvSpPr>
            <a:spLocks noChangeShapeType="1"/>
          </p:cNvSpPr>
          <p:nvPr/>
        </p:nvSpPr>
        <p:spPr bwMode="auto">
          <a:xfrm flipH="1" flipV="1">
            <a:off x="6537326" y="1484314"/>
            <a:ext cx="1800225" cy="71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22" name="Line 10"/>
          <p:cNvSpPr>
            <a:spLocks noChangeShapeType="1"/>
          </p:cNvSpPr>
          <p:nvPr/>
        </p:nvSpPr>
        <p:spPr bwMode="auto">
          <a:xfrm flipV="1">
            <a:off x="3081338" y="4365625"/>
            <a:ext cx="1871662" cy="1511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23" name="Line 11"/>
          <p:cNvSpPr>
            <a:spLocks noChangeShapeType="1"/>
          </p:cNvSpPr>
          <p:nvPr/>
        </p:nvSpPr>
        <p:spPr bwMode="auto">
          <a:xfrm flipH="1" flipV="1">
            <a:off x="5816600" y="3068639"/>
            <a:ext cx="1728788" cy="12969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24" name="Line 12"/>
          <p:cNvSpPr>
            <a:spLocks noChangeShapeType="1"/>
          </p:cNvSpPr>
          <p:nvPr/>
        </p:nvSpPr>
        <p:spPr bwMode="auto">
          <a:xfrm flipH="1" flipV="1">
            <a:off x="4592638" y="4868864"/>
            <a:ext cx="1439862"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25" name="Line 13"/>
          <p:cNvSpPr>
            <a:spLocks noChangeShapeType="1"/>
          </p:cNvSpPr>
          <p:nvPr/>
        </p:nvSpPr>
        <p:spPr bwMode="auto">
          <a:xfrm flipH="1" flipV="1">
            <a:off x="7258050" y="3789363"/>
            <a:ext cx="10795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a:p>
        </p:txBody>
      </p:sp>
      <p:sp>
        <p:nvSpPr>
          <p:cNvPr id="755726" name="Text Box 14"/>
          <p:cNvSpPr txBox="1">
            <a:spLocks noChangeArrowheads="1"/>
          </p:cNvSpPr>
          <p:nvPr/>
        </p:nvSpPr>
        <p:spPr bwMode="auto">
          <a:xfrm>
            <a:off x="8266114" y="1412875"/>
            <a:ext cx="1258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Turbolader</a:t>
            </a:r>
          </a:p>
        </p:txBody>
      </p:sp>
      <p:sp>
        <p:nvSpPr>
          <p:cNvPr id="755728" name="Text Box 16"/>
          <p:cNvSpPr txBox="1">
            <a:spLocks noChangeArrowheads="1"/>
          </p:cNvSpPr>
          <p:nvPr/>
        </p:nvSpPr>
        <p:spPr bwMode="auto">
          <a:xfrm>
            <a:off x="6176964" y="5661025"/>
            <a:ext cx="1944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Hochdruckpumpe</a:t>
            </a:r>
          </a:p>
        </p:txBody>
      </p:sp>
      <p:sp>
        <p:nvSpPr>
          <p:cNvPr id="755729" name="Text Box 17"/>
          <p:cNvSpPr txBox="1">
            <a:spLocks noChangeArrowheads="1"/>
          </p:cNvSpPr>
          <p:nvPr/>
        </p:nvSpPr>
        <p:spPr bwMode="auto">
          <a:xfrm>
            <a:off x="7616826" y="4221163"/>
            <a:ext cx="1908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4-Ventiltechnik</a:t>
            </a:r>
          </a:p>
        </p:txBody>
      </p:sp>
      <p:sp>
        <p:nvSpPr>
          <p:cNvPr id="755730" name="Text Box 18"/>
          <p:cNvSpPr txBox="1">
            <a:spLocks noChangeArrowheads="1"/>
          </p:cNvSpPr>
          <p:nvPr/>
        </p:nvSpPr>
        <p:spPr bwMode="auto">
          <a:xfrm>
            <a:off x="1065214" y="5734050"/>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Common Rail</a:t>
            </a:r>
          </a:p>
        </p:txBody>
      </p:sp>
      <p:sp>
        <p:nvSpPr>
          <p:cNvPr id="755731" name="Text Box 19"/>
          <p:cNvSpPr txBox="1">
            <a:spLocks noChangeArrowheads="1"/>
          </p:cNvSpPr>
          <p:nvPr/>
        </p:nvSpPr>
        <p:spPr bwMode="auto">
          <a:xfrm>
            <a:off x="8445500" y="3644900"/>
            <a:ext cx="1079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1600" b="1"/>
              <a:t>Anlasser</a:t>
            </a:r>
          </a:p>
        </p:txBody>
      </p:sp>
      <p:pic>
        <p:nvPicPr>
          <p:cNvPr id="2"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08525" y="3184525"/>
            <a:ext cx="487363" cy="487363"/>
          </a:xfrm>
          <a:prstGeom prst="rect">
            <a:avLst/>
          </a:prstGeom>
        </p:spPr>
      </p:pic>
    </p:spTree>
    <p:extLst>
      <p:ext uri="{BB962C8B-B14F-4D97-AF65-F5344CB8AC3E}">
        <p14:creationId xmlns:p14="http://schemas.microsoft.com/office/powerpoint/2010/main" val="3459902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01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2-Takt-Motor</a:t>
            </a:r>
          </a:p>
        </p:txBody>
      </p:sp>
      <p:sp>
        <p:nvSpPr>
          <p:cNvPr id="14" name="Foliennummernplatzhalter 1"/>
          <p:cNvSpPr>
            <a:spLocks noGrp="1"/>
          </p:cNvSpPr>
          <p:nvPr>
            <p:ph type="sldNum" sz="quarter" idx="10"/>
          </p:nvPr>
        </p:nvSpPr>
        <p:spPr/>
        <p:txBody>
          <a:bodyPr/>
          <a:lstStyle/>
          <a:p>
            <a:r>
              <a:rPr lang="de-DE" altLang="de-DE"/>
              <a:t> Folie </a:t>
            </a:r>
            <a:fld id="{B3E640F1-576F-41AC-8368-03C70D82A53A}" type="slidenum">
              <a:rPr lang="de-DE" altLang="de-DE"/>
              <a:pPr/>
              <a:t>9</a:t>
            </a:fld>
            <a:endParaRPr lang="de-DE" altLang="de-DE"/>
          </a:p>
        </p:txBody>
      </p:sp>
      <p:sp>
        <p:nvSpPr>
          <p:cNvPr id="15" name="Fußzeilenplatzhalter 2"/>
          <p:cNvSpPr>
            <a:spLocks noGrp="1"/>
          </p:cNvSpPr>
          <p:nvPr>
            <p:ph type="ftr" sz="quarter" idx="11"/>
          </p:nvPr>
        </p:nvSpPr>
        <p:spPr/>
        <p:txBody>
          <a:bodyPr/>
          <a:lstStyle/>
          <a:p>
            <a:r>
              <a:rPr lang="de-DE" altLang="de-DE" dirty="0"/>
              <a:t>HSWT    Prof. Dr. U. Groß                                Motor Grundlagen</a:t>
            </a:r>
          </a:p>
        </p:txBody>
      </p:sp>
      <p:sp>
        <p:nvSpPr>
          <p:cNvPr id="658444" name="Text Box 12"/>
          <p:cNvSpPr txBox="1">
            <a:spLocks noChangeArrowheads="1"/>
          </p:cNvSpPr>
          <p:nvPr/>
        </p:nvSpPr>
        <p:spPr bwMode="auto">
          <a:xfrm>
            <a:off x="3476625" y="914401"/>
            <a:ext cx="2952750" cy="39687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a:solidFill>
                  <a:srgbClr val="FF0000"/>
                </a:solidFill>
                <a:effectLst>
                  <a:outerShdw blurRad="38100" dist="38100" dir="2700000" algn="tl">
                    <a:srgbClr val="C0C0C0"/>
                  </a:outerShdw>
                </a:effectLst>
              </a:rPr>
              <a:t>2 -Takt-Motor</a:t>
            </a:r>
            <a:endParaRPr lang="de-DE" altLang="de-DE" sz="1800">
              <a:solidFill>
                <a:srgbClr val="000000"/>
              </a:solidFill>
            </a:endParaRPr>
          </a:p>
        </p:txBody>
      </p:sp>
      <p:pic>
        <p:nvPicPr>
          <p:cNvPr id="658445" name="Picture 13" descr="2-TAK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1" y="1301463"/>
            <a:ext cx="7877175" cy="4819650"/>
          </a:xfrm>
          <a:prstGeom prst="rect">
            <a:avLst/>
          </a:prstGeom>
          <a:noFill/>
          <a:extLst>
            <a:ext uri="{909E8E84-426E-40DD-AFC4-6F175D3DCCD1}">
              <a14:hiddenFill xmlns:a14="http://schemas.microsoft.com/office/drawing/2010/main">
                <a:solidFill>
                  <a:srgbClr val="FFFFFF"/>
                </a:solidFill>
              </a14:hiddenFill>
            </a:ext>
          </a:extLst>
        </p:spPr>
      </p:pic>
      <p:sp>
        <p:nvSpPr>
          <p:cNvPr id="658446" name="Text Box 14"/>
          <p:cNvSpPr txBox="1">
            <a:spLocks noChangeArrowheads="1"/>
          </p:cNvSpPr>
          <p:nvPr/>
        </p:nvSpPr>
        <p:spPr bwMode="auto">
          <a:xfrm>
            <a:off x="3968750" y="2209800"/>
            <a:ext cx="1847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rPr>
              <a:t>Verdichtungshub</a:t>
            </a:r>
            <a:endParaRPr lang="de-DE" altLang="de-DE" sz="1800" b="1">
              <a:solidFill>
                <a:srgbClr val="FF3300"/>
              </a:solidFill>
            </a:endParaRPr>
          </a:p>
        </p:txBody>
      </p:sp>
      <p:sp>
        <p:nvSpPr>
          <p:cNvPr id="658447" name="Text Box 15"/>
          <p:cNvSpPr txBox="1">
            <a:spLocks noChangeArrowheads="1"/>
          </p:cNvSpPr>
          <p:nvPr/>
        </p:nvSpPr>
        <p:spPr bwMode="auto">
          <a:xfrm>
            <a:off x="5384801" y="2205038"/>
            <a:ext cx="1687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rPr>
              <a:t>Arbeitshub</a:t>
            </a:r>
            <a:endParaRPr lang="de-DE" altLang="de-DE" sz="1800" b="1">
              <a:solidFill>
                <a:srgbClr val="FF3300"/>
              </a:solidFill>
            </a:endParaRPr>
          </a:p>
        </p:txBody>
      </p:sp>
      <p:sp>
        <p:nvSpPr>
          <p:cNvPr id="658448" name="Text Box 16"/>
          <p:cNvSpPr txBox="1">
            <a:spLocks noChangeArrowheads="1"/>
          </p:cNvSpPr>
          <p:nvPr/>
        </p:nvSpPr>
        <p:spPr bwMode="auto">
          <a:xfrm>
            <a:off x="7134226" y="2209800"/>
            <a:ext cx="1851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rPr>
              <a:t>Ladungswechsel</a:t>
            </a:r>
            <a:endParaRPr lang="de-DE" altLang="de-DE" sz="1800" b="1">
              <a:solidFill>
                <a:srgbClr val="FF3300"/>
              </a:solidFill>
            </a:endParaRPr>
          </a:p>
        </p:txBody>
      </p:sp>
      <p:sp>
        <p:nvSpPr>
          <p:cNvPr id="658449" name="Text Box 17"/>
          <p:cNvSpPr txBox="1">
            <a:spLocks noChangeArrowheads="1"/>
          </p:cNvSpPr>
          <p:nvPr/>
        </p:nvSpPr>
        <p:spPr bwMode="auto">
          <a:xfrm>
            <a:off x="381000" y="1484314"/>
            <a:ext cx="1689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rPr>
              <a:t>Verbrennungs-raum</a:t>
            </a:r>
            <a:endParaRPr lang="de-DE" altLang="de-DE" sz="1800" b="1">
              <a:solidFill>
                <a:srgbClr val="FF3300"/>
              </a:solidFill>
            </a:endParaRPr>
          </a:p>
        </p:txBody>
      </p:sp>
      <p:sp>
        <p:nvSpPr>
          <p:cNvPr id="658450" name="Text Box 18"/>
          <p:cNvSpPr txBox="1">
            <a:spLocks noChangeArrowheads="1"/>
          </p:cNvSpPr>
          <p:nvPr/>
        </p:nvSpPr>
        <p:spPr bwMode="auto">
          <a:xfrm>
            <a:off x="381000" y="3789363"/>
            <a:ext cx="1689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1600">
                <a:solidFill>
                  <a:srgbClr val="000000"/>
                </a:solidFill>
              </a:rPr>
              <a:t>Kurbelgehäuse</a:t>
            </a:r>
            <a:endParaRPr lang="de-DE" altLang="de-DE" sz="1800" b="1">
              <a:solidFill>
                <a:srgbClr val="FF3300"/>
              </a:solidFill>
            </a:endParaRPr>
          </a:p>
        </p:txBody>
      </p:sp>
      <p:sp>
        <p:nvSpPr>
          <p:cNvPr id="658451" name="Text Box 19"/>
          <p:cNvSpPr txBox="1">
            <a:spLocks noChangeArrowheads="1"/>
          </p:cNvSpPr>
          <p:nvPr/>
        </p:nvSpPr>
        <p:spPr bwMode="auto">
          <a:xfrm>
            <a:off x="4038601" y="1812926"/>
            <a:ext cx="168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b="1">
                <a:solidFill>
                  <a:srgbClr val="000000"/>
                </a:solidFill>
              </a:rPr>
              <a:t>1. Takt</a:t>
            </a:r>
            <a:endParaRPr lang="de-DE" altLang="de-DE" sz="2000" b="1">
              <a:solidFill>
                <a:srgbClr val="FF3300"/>
              </a:solidFill>
            </a:endParaRPr>
          </a:p>
        </p:txBody>
      </p:sp>
      <p:sp>
        <p:nvSpPr>
          <p:cNvPr id="658452" name="Text Box 20"/>
          <p:cNvSpPr txBox="1">
            <a:spLocks noChangeArrowheads="1"/>
          </p:cNvSpPr>
          <p:nvPr/>
        </p:nvSpPr>
        <p:spPr bwMode="auto">
          <a:xfrm>
            <a:off x="5233988" y="1812926"/>
            <a:ext cx="168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de-DE" altLang="de-DE" sz="2000" b="1">
                <a:solidFill>
                  <a:srgbClr val="000000"/>
                </a:solidFill>
              </a:rPr>
              <a:t>2. Takt</a:t>
            </a:r>
            <a:endParaRPr lang="de-DE" altLang="de-DE" sz="2000" b="1">
              <a:solidFill>
                <a:srgbClr val="FF3300"/>
              </a:solidFill>
            </a:endParaRPr>
          </a:p>
        </p:txBody>
      </p:sp>
      <p:pic>
        <p:nvPicPr>
          <p:cNvPr id="65845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376" y="1"/>
            <a:ext cx="15716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845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3376" y="4124326"/>
            <a:ext cx="157162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6321152" y="332656"/>
            <a:ext cx="813074" cy="465857"/>
          </a:xfrm>
          <a:prstGeom prst="rect">
            <a:avLst/>
          </a:prstGeom>
          <a:solidFill>
            <a:srgbClr val="C0C0C0"/>
          </a:solidFill>
        </p:spPr>
        <p:txBody>
          <a:bodyPr wrap="square" rtlCol="0">
            <a:spAutoFit/>
          </a:bodyPr>
          <a:lstStyle/>
          <a:p>
            <a:r>
              <a:rPr lang="de-DE" dirty="0">
                <a:latin typeface="+mj-lt"/>
                <a:hlinkClick r:id="rId7"/>
              </a:rPr>
              <a:t>Film</a:t>
            </a:r>
            <a:endParaRPr lang="de-DE" dirty="0">
              <a:latin typeface="+mj-lt"/>
            </a:endParaRPr>
          </a:p>
        </p:txBody>
      </p:sp>
      <p:pic>
        <p:nvPicPr>
          <p:cNvPr id="4" name="Sound aufgezeich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37638" y="250031"/>
            <a:ext cx="487363" cy="487363"/>
          </a:xfrm>
          <a:prstGeom prst="rect">
            <a:avLst/>
          </a:prstGeom>
        </p:spPr>
      </p:pic>
    </p:spTree>
    <p:extLst>
      <p:ext uri="{BB962C8B-B14F-4D97-AF65-F5344CB8AC3E}">
        <p14:creationId xmlns:p14="http://schemas.microsoft.com/office/powerpoint/2010/main" val="3199849306"/>
      </p:ext>
    </p:extLst>
  </p:cSld>
  <p:clrMapOvr>
    <a:masterClrMapping/>
  </p:clrMapOvr>
  <p:transition spd="med">
    <p:wipe dir="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1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alleSeiten">
  <a:themeElements>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lleSeiten">
      <a:majorFont>
        <a:latin typeface="Arial"/>
        <a:ea typeface="ＭＳ Ｐゴシック"/>
        <a:cs typeface="Arial"/>
      </a:majorFont>
      <a:minorFont>
        <a:latin typeface="Arial"/>
        <a:ea typeface="ＭＳ Ｐゴシック"/>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lleSeiten">
  <a:themeElements>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lleSeite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lleSeiten">
  <a:themeElements>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lleSeiten">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alleSeit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2586</Words>
  <Application>Microsoft Office PowerPoint</Application>
  <PresentationFormat>A4-Papier (210 x 297 mm)</PresentationFormat>
  <Paragraphs>482</Paragraphs>
  <Slides>33</Slides>
  <Notes>9</Notes>
  <HiddenSlides>0</HiddenSlides>
  <MMClips>2</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33</vt:i4>
      </vt:variant>
    </vt:vector>
  </HeadingPairs>
  <TitlesOfParts>
    <vt:vector size="41" baseType="lpstr">
      <vt:lpstr>Arial</vt:lpstr>
      <vt:lpstr>Arial Unicode MS</vt:lpstr>
      <vt:lpstr>Times New Roman</vt:lpstr>
      <vt:lpstr>Univers</vt:lpstr>
      <vt:lpstr>Wingdings</vt:lpstr>
      <vt:lpstr>1_alleSeiten</vt:lpstr>
      <vt:lpstr>2_alleSeiten</vt:lpstr>
      <vt:lpstr>3_alleSeiten</vt:lpstr>
      <vt:lpstr>Motoren - Grundlagen bis  Abgasnachbehandlungs-systeme  Teil 1 </vt:lpstr>
      <vt:lpstr>Grundlagen Motoren Gliederung</vt:lpstr>
      <vt:lpstr>Hubkolbenmotor</vt:lpstr>
      <vt:lpstr>Bauformen des Hubkolbenmotors </vt:lpstr>
      <vt:lpstr>Bezeichnungen am Hubkolbenmotor</vt:lpstr>
      <vt:lpstr>Bezeichnung der Motoren nach dem Hub-Bohrung-Verhältnis </vt:lpstr>
      <vt:lpstr>Verdichtunsverhältnis</vt:lpstr>
      <vt:lpstr>4V-CommonRail</vt:lpstr>
      <vt:lpstr>2-Takt-Motor</vt:lpstr>
      <vt:lpstr>4-Takt-Motor - Arbeitsprinzip</vt:lpstr>
      <vt:lpstr>Arbeitstakte - 4-Takt</vt:lpstr>
      <vt:lpstr>Dieselkraftstoff - Eigenschaften</vt:lpstr>
      <vt:lpstr>Eigenschaften Kraftstoff</vt:lpstr>
      <vt:lpstr>Arbeitstakte Dieselmotor detailliert</vt:lpstr>
      <vt:lpstr>PowerPoint-Präsentation</vt:lpstr>
      <vt:lpstr>Vor- und Nachteile der Arbeitsverfahren  2 Takt – 4 Takt</vt:lpstr>
      <vt:lpstr>Aufgaben einer Kraftstoffanlage </vt:lpstr>
      <vt:lpstr>Kolbenbauformen </vt:lpstr>
      <vt:lpstr>Luftverbrauch/ Schadstoffe/ Umweltbelastung</vt:lpstr>
      <vt:lpstr>Verbrennungs- und Gemischbildungsverfahren</vt:lpstr>
      <vt:lpstr>Wirbelkammmer- Vorkammermotoren</vt:lpstr>
      <vt:lpstr>Luftverbrauch/ Schadstoffe/ Umweltbelastung</vt:lpstr>
      <vt:lpstr>Wirbelkammmer- Vorkammermotoren</vt:lpstr>
      <vt:lpstr>Vorkammer- Wirbelkammerverfahren</vt:lpstr>
      <vt:lpstr>Mittelkugelverfahren (MAN)</vt:lpstr>
      <vt:lpstr>Direkteinspritzverfahren</vt:lpstr>
      <vt:lpstr>Direkteinspritzung</vt:lpstr>
      <vt:lpstr>PowerPoint-Präsentation</vt:lpstr>
      <vt:lpstr>Zapfendüse – Einlochdüse </vt:lpstr>
      <vt:lpstr>Mehrlochdüse</vt:lpstr>
      <vt:lpstr>Einflusskriterien Tropfengröße</vt:lpstr>
      <vt:lpstr>Aktuelle Einspritzdüsen</vt:lpstr>
      <vt:lpstr>Drallkanal zur Unterstützung der Luftverwirbelung</vt:lpstr>
    </vt:vector>
  </TitlesOfParts>
  <Company>Fachhochschule Nürtingen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Einführung</dc:title>
  <dc:creator>Fluhrer</dc:creator>
  <cp:lastModifiedBy>hswt</cp:lastModifiedBy>
  <cp:revision>667</cp:revision>
  <cp:lastPrinted>2000-01-28T17:33:17Z</cp:lastPrinted>
  <dcterms:created xsi:type="dcterms:W3CDTF">1999-07-14T19:19:32Z</dcterms:created>
  <dcterms:modified xsi:type="dcterms:W3CDTF">2025-04-01T16:16:53Z</dcterms:modified>
</cp:coreProperties>
</file>