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1"/>
    <p:sldMasterId id="2147484832" r:id="rId2"/>
    <p:sldMasterId id="2147484847" r:id="rId3"/>
  </p:sldMasterIdLst>
  <p:notesMasterIdLst>
    <p:notesMasterId r:id="rId37"/>
  </p:notesMasterIdLst>
  <p:handoutMasterIdLst>
    <p:handoutMasterId r:id="rId38"/>
  </p:handoutMasterIdLst>
  <p:sldIdLst>
    <p:sldId id="651" r:id="rId4"/>
    <p:sldId id="652" r:id="rId5"/>
    <p:sldId id="653" r:id="rId6"/>
    <p:sldId id="654" r:id="rId7"/>
    <p:sldId id="655" r:id="rId8"/>
    <p:sldId id="656" r:id="rId9"/>
    <p:sldId id="657" r:id="rId10"/>
    <p:sldId id="658" r:id="rId11"/>
    <p:sldId id="659" r:id="rId12"/>
    <p:sldId id="660" r:id="rId13"/>
    <p:sldId id="661" r:id="rId14"/>
    <p:sldId id="662" r:id="rId15"/>
    <p:sldId id="663" r:id="rId16"/>
    <p:sldId id="664" r:id="rId17"/>
    <p:sldId id="665" r:id="rId18"/>
    <p:sldId id="666" r:id="rId19"/>
    <p:sldId id="667" r:id="rId20"/>
    <p:sldId id="668" r:id="rId21"/>
    <p:sldId id="777" r:id="rId22"/>
    <p:sldId id="669" r:id="rId23"/>
    <p:sldId id="778" r:id="rId24"/>
    <p:sldId id="775" r:id="rId25"/>
    <p:sldId id="779" r:id="rId26"/>
    <p:sldId id="673" r:id="rId27"/>
    <p:sldId id="674" r:id="rId28"/>
    <p:sldId id="675" r:id="rId29"/>
    <p:sldId id="676" r:id="rId30"/>
    <p:sldId id="677" r:id="rId31"/>
    <p:sldId id="678" r:id="rId32"/>
    <p:sldId id="679" r:id="rId33"/>
    <p:sldId id="680" r:id="rId34"/>
    <p:sldId id="723" r:id="rId35"/>
    <p:sldId id="681" r:id="rId36"/>
  </p:sldIdLst>
  <p:sldSz cx="9906000" cy="6858000" type="A4"/>
  <p:notesSz cx="6858000" cy="9658350"/>
  <p:defaultTextStyle>
    <a:defPPr>
      <a:defRPr lang="de-DE"/>
    </a:defPPr>
    <a:lvl1pPr algn="ctr"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1pPr>
    <a:lvl2pPr marL="457200" algn="ctr"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2pPr>
    <a:lvl3pPr marL="914400" algn="ctr"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3pPr>
    <a:lvl4pPr marL="1371600" algn="ctr"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4pPr>
    <a:lvl5pPr marL="1828800" algn="ctr"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5pPr>
    <a:lvl6pPr marL="2286000" algn="l" defTabSz="914400" rtl="0" eaLnBrk="1" latinLnBrk="0" hangingPunct="1">
      <a:defRPr sz="2400" kern="1200">
        <a:solidFill>
          <a:schemeClr val="tx1"/>
        </a:solidFill>
        <a:latin typeface="Times New Roman" pitchFamily="18" charset="0"/>
        <a:ea typeface="ＭＳ Ｐゴシック" pitchFamily="34" charset="-128"/>
        <a:cs typeface="+mn-cs"/>
      </a:defRPr>
    </a:lvl6pPr>
    <a:lvl7pPr marL="2743200" algn="l" defTabSz="914400" rtl="0" eaLnBrk="1" latinLnBrk="0" hangingPunct="1">
      <a:defRPr sz="2400" kern="1200">
        <a:solidFill>
          <a:schemeClr val="tx1"/>
        </a:solidFill>
        <a:latin typeface="Times New Roman" pitchFamily="18" charset="0"/>
        <a:ea typeface="ＭＳ Ｐゴシック" pitchFamily="34" charset="-128"/>
        <a:cs typeface="+mn-cs"/>
      </a:defRPr>
    </a:lvl7pPr>
    <a:lvl8pPr marL="3200400" algn="l" defTabSz="914400" rtl="0" eaLnBrk="1" latinLnBrk="0" hangingPunct="1">
      <a:defRPr sz="2400" kern="1200">
        <a:solidFill>
          <a:schemeClr val="tx1"/>
        </a:solidFill>
        <a:latin typeface="Times New Roman" pitchFamily="18" charset="0"/>
        <a:ea typeface="ＭＳ Ｐゴシック" pitchFamily="34" charset="-128"/>
        <a:cs typeface="+mn-cs"/>
      </a:defRPr>
    </a:lvl8pPr>
    <a:lvl9pPr marL="3657600" algn="l" defTabSz="914400" rtl="0" eaLnBrk="1" latinLnBrk="0" hangingPunct="1">
      <a:defRPr sz="2400" kern="1200">
        <a:solidFill>
          <a:schemeClr val="tx1"/>
        </a:solidFill>
        <a:latin typeface="Times New Roman" pitchFamily="18" charset="0"/>
        <a:ea typeface="ＭＳ Ｐゴシック" pitchFamily="34" charset="-128"/>
        <a:cs typeface="+mn-cs"/>
      </a:defRPr>
    </a:lvl9pPr>
  </p:defaultTextStyle>
  <p:extLst>
    <p:ext uri="{EFAFB233-063F-42B5-8137-9DF3F51BA10A}">
      <p15:sldGuideLst xmlns:p15="http://schemas.microsoft.com/office/powerpoint/2012/main">
        <p15:guide id="1" orient="horz" pos="480">
          <p15:clr>
            <a:srgbClr val="A4A3A4"/>
          </p15:clr>
        </p15:guide>
        <p15:guide id="2" pos="4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99"/>
    <a:srgbClr val="C0C0C0"/>
    <a:srgbClr val="FF9933"/>
    <a:srgbClr val="FFCCFF"/>
    <a:srgbClr val="000000"/>
    <a:srgbClr val="FFCC99"/>
    <a:srgbClr val="CCFFCC"/>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61" autoAdjust="0"/>
    <p:restoredTop sz="86535" autoAdjust="0"/>
  </p:normalViewPr>
  <p:slideViewPr>
    <p:cSldViewPr>
      <p:cViewPr varScale="1">
        <p:scale>
          <a:sx n="64" d="100"/>
          <a:sy n="64" d="100"/>
        </p:scale>
        <p:origin x="1276" y="44"/>
      </p:cViewPr>
      <p:guideLst>
        <p:guide orient="horz" pos="480"/>
        <p:guide pos="4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101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de-DE" altLang="de-DE"/>
          </a:p>
        </p:txBody>
      </p:sp>
      <p:sp>
        <p:nvSpPr>
          <p:cNvPr id="171011"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de-DE" altLang="de-DE"/>
          </a:p>
        </p:txBody>
      </p:sp>
      <p:sp>
        <p:nvSpPr>
          <p:cNvPr id="171012" name="Rectangle 4"/>
          <p:cNvSpPr>
            <a:spLocks noGrp="1" noChangeArrowheads="1"/>
          </p:cNvSpPr>
          <p:nvPr>
            <p:ph type="ftr" sz="quarter" idx="2"/>
          </p:nvPr>
        </p:nvSpPr>
        <p:spPr bwMode="auto">
          <a:xfrm>
            <a:off x="0" y="9144000"/>
            <a:ext cx="2971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de-DE" altLang="de-DE"/>
          </a:p>
        </p:txBody>
      </p:sp>
      <p:sp>
        <p:nvSpPr>
          <p:cNvPr id="171013" name="Rectangle 5"/>
          <p:cNvSpPr>
            <a:spLocks noGrp="1" noChangeArrowheads="1"/>
          </p:cNvSpPr>
          <p:nvPr>
            <p:ph type="sldNum" sz="quarter" idx="3"/>
          </p:nvPr>
        </p:nvSpPr>
        <p:spPr bwMode="auto">
          <a:xfrm>
            <a:off x="3886200" y="9144000"/>
            <a:ext cx="2971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72D7AE77-65D9-4768-9698-67EBE626B7B1}" type="slidenum">
              <a:rPr lang="de-DE" altLang="de-DE"/>
              <a:pPr>
                <a:defRPr/>
              </a:pPr>
              <a:t>‹Nr.›</a:t>
            </a:fld>
            <a:endParaRPr lang="de-DE" altLang="de-DE"/>
          </a:p>
        </p:txBody>
      </p:sp>
    </p:spTree>
    <p:extLst>
      <p:ext uri="{BB962C8B-B14F-4D97-AF65-F5344CB8AC3E}">
        <p14:creationId xmlns:p14="http://schemas.microsoft.com/office/powerpoint/2010/main" val="22263009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105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de-DE" altLang="de-DE"/>
          </a:p>
        </p:txBody>
      </p:sp>
      <p:sp>
        <p:nvSpPr>
          <p:cNvPr id="301059"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de-DE" altLang="de-DE"/>
          </a:p>
        </p:txBody>
      </p:sp>
      <p:sp>
        <p:nvSpPr>
          <p:cNvPr id="163844" name="Rectangle 4"/>
          <p:cNvSpPr>
            <a:spLocks noGrp="1" noRot="1" noChangeAspect="1" noChangeArrowheads="1" noTextEdit="1"/>
          </p:cNvSpPr>
          <p:nvPr>
            <p:ph type="sldImg" idx="2"/>
          </p:nvPr>
        </p:nvSpPr>
        <p:spPr bwMode="auto">
          <a:xfrm>
            <a:off x="842963" y="762000"/>
            <a:ext cx="5172075" cy="35814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1061" name="Rectangle 5"/>
          <p:cNvSpPr>
            <a:spLocks noGrp="1" noChangeArrowheads="1"/>
          </p:cNvSpPr>
          <p:nvPr>
            <p:ph type="body" sz="quarter" idx="3"/>
          </p:nvPr>
        </p:nvSpPr>
        <p:spPr bwMode="auto">
          <a:xfrm>
            <a:off x="914400" y="4572000"/>
            <a:ext cx="502920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noProof="0"/>
              <a:t>Klicken Sie, um die Formate des Vorlagentextes zu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301062" name="Rectangle 6"/>
          <p:cNvSpPr>
            <a:spLocks noGrp="1" noChangeArrowheads="1"/>
          </p:cNvSpPr>
          <p:nvPr>
            <p:ph type="ftr" sz="quarter" idx="4"/>
          </p:nvPr>
        </p:nvSpPr>
        <p:spPr bwMode="auto">
          <a:xfrm>
            <a:off x="0" y="9144000"/>
            <a:ext cx="2971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de-DE" altLang="de-DE"/>
          </a:p>
        </p:txBody>
      </p:sp>
      <p:sp>
        <p:nvSpPr>
          <p:cNvPr id="301063" name="Rectangle 7"/>
          <p:cNvSpPr>
            <a:spLocks noGrp="1" noChangeArrowheads="1"/>
          </p:cNvSpPr>
          <p:nvPr>
            <p:ph type="sldNum" sz="quarter" idx="5"/>
          </p:nvPr>
        </p:nvSpPr>
        <p:spPr bwMode="auto">
          <a:xfrm>
            <a:off x="3886200" y="9144000"/>
            <a:ext cx="2971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E6756BA1-7DCC-49D1-9899-DCF3D15D6CF4}" type="slidenum">
              <a:rPr lang="de-DE" altLang="de-DE"/>
              <a:pPr>
                <a:defRPr/>
              </a:pPr>
              <a:t>‹Nr.›</a:t>
            </a:fld>
            <a:endParaRPr lang="de-DE" altLang="de-DE"/>
          </a:p>
        </p:txBody>
      </p:sp>
    </p:spTree>
    <p:extLst>
      <p:ext uri="{BB962C8B-B14F-4D97-AF65-F5344CB8AC3E}">
        <p14:creationId xmlns:p14="http://schemas.microsoft.com/office/powerpoint/2010/main" val="27036942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1</a:t>
            </a:fld>
            <a:endParaRPr lang="de-DE" altLang="de-DE"/>
          </a:p>
        </p:txBody>
      </p:sp>
    </p:spTree>
    <p:extLst>
      <p:ext uri="{BB962C8B-B14F-4D97-AF65-F5344CB8AC3E}">
        <p14:creationId xmlns:p14="http://schemas.microsoft.com/office/powerpoint/2010/main" val="1951320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04EAD42-7060-4753-931C-FE589D0702A4}" type="slidenum">
              <a:rPr lang="de-DE" altLang="de-DE"/>
              <a:pPr/>
              <a:t>3</a:t>
            </a:fld>
            <a:endParaRPr lang="de-DE" altLang="de-DE"/>
          </a:p>
        </p:txBody>
      </p:sp>
      <p:sp>
        <p:nvSpPr>
          <p:cNvPr id="653314" name="Rectangle 2"/>
          <p:cNvSpPr>
            <a:spLocks noGrp="1" noRot="1" noChangeAspect="1" noChangeArrowheads="1" noTextEdit="1"/>
          </p:cNvSpPr>
          <p:nvPr>
            <p:ph type="sldImg"/>
          </p:nvPr>
        </p:nvSpPr>
        <p:spPr>
          <a:xfrm>
            <a:off x="982663" y="720725"/>
            <a:ext cx="4895850" cy="3390900"/>
          </a:xfrm>
          <a:ln/>
        </p:spPr>
      </p:sp>
      <p:sp>
        <p:nvSpPr>
          <p:cNvPr id="653315" name="Rectangle 3"/>
          <p:cNvSpPr>
            <a:spLocks noGrp="1" noChangeArrowheads="1"/>
          </p:cNvSpPr>
          <p:nvPr>
            <p:ph type="body" idx="1"/>
          </p:nvPr>
        </p:nvSpPr>
        <p:spPr>
          <a:xfrm>
            <a:off x="914400" y="4329113"/>
            <a:ext cx="5029200" cy="4111625"/>
          </a:xfrm>
        </p:spPr>
        <p:txBody>
          <a:bodyPr/>
          <a:lstStyle/>
          <a:p>
            <a:r>
              <a:rPr lang="de-DE" altLang="de-DE"/>
              <a:t>Verbrennungsenergie bewirkt Druckanstieg in einem geschlossenen Zylinder</a:t>
            </a:r>
          </a:p>
          <a:p>
            <a:r>
              <a:rPr lang="de-DE" altLang="de-DE"/>
              <a:t>Kolben gibt den Druck über Pleuelstange auf Kurbelwelle weiter und erzeugt Drehmoment</a:t>
            </a:r>
          </a:p>
        </p:txBody>
      </p:sp>
    </p:spTree>
    <p:extLst>
      <p:ext uri="{BB962C8B-B14F-4D97-AF65-F5344CB8AC3E}">
        <p14:creationId xmlns:p14="http://schemas.microsoft.com/office/powerpoint/2010/main" val="1059027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A0B72D0-C1F7-40A7-95EE-C463BF0DE185}" type="slidenum">
              <a:rPr lang="de-DE" altLang="de-DE"/>
              <a:pPr/>
              <a:t>11</a:t>
            </a:fld>
            <a:endParaRPr lang="de-DE" altLang="de-DE"/>
          </a:p>
        </p:txBody>
      </p:sp>
      <p:sp>
        <p:nvSpPr>
          <p:cNvPr id="861186" name="Rectangle 2"/>
          <p:cNvSpPr>
            <a:spLocks noGrp="1" noRot="1" noChangeAspect="1" noChangeArrowheads="1" noTextEdit="1"/>
          </p:cNvSpPr>
          <p:nvPr>
            <p:ph type="sldImg"/>
          </p:nvPr>
        </p:nvSpPr>
        <p:spPr>
          <a:xfrm>
            <a:off x="982663" y="720725"/>
            <a:ext cx="4895850" cy="3390900"/>
          </a:xfrm>
          <a:ln/>
        </p:spPr>
      </p:sp>
      <p:sp>
        <p:nvSpPr>
          <p:cNvPr id="861187" name="Rectangle 3"/>
          <p:cNvSpPr>
            <a:spLocks noGrp="1" noChangeArrowheads="1"/>
          </p:cNvSpPr>
          <p:nvPr>
            <p:ph type="body" idx="1"/>
          </p:nvPr>
        </p:nvSpPr>
        <p:spPr>
          <a:xfrm>
            <a:off x="914400" y="4329113"/>
            <a:ext cx="5029200" cy="4111625"/>
          </a:xfrm>
        </p:spPr>
        <p:txBody>
          <a:bodyPr/>
          <a:lstStyle/>
          <a:p>
            <a:endParaRPr lang="de-DE" altLang="de-DE"/>
          </a:p>
        </p:txBody>
      </p:sp>
    </p:spTree>
    <p:extLst>
      <p:ext uri="{BB962C8B-B14F-4D97-AF65-F5344CB8AC3E}">
        <p14:creationId xmlns:p14="http://schemas.microsoft.com/office/powerpoint/2010/main" val="2439170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D71605-33CA-4DA4-9382-DACED60155D6}" type="slidenum">
              <a:rPr lang="de-DE" altLang="de-DE"/>
              <a:pPr/>
              <a:t>12</a:t>
            </a:fld>
            <a:endParaRPr lang="de-DE" altLang="de-DE"/>
          </a:p>
        </p:txBody>
      </p:sp>
      <p:sp>
        <p:nvSpPr>
          <p:cNvPr id="867330" name="Rectangle 2"/>
          <p:cNvSpPr>
            <a:spLocks noGrp="1" noRot="1" noChangeAspect="1" noChangeArrowheads="1" noTextEdit="1"/>
          </p:cNvSpPr>
          <p:nvPr>
            <p:ph type="sldImg"/>
          </p:nvPr>
        </p:nvSpPr>
        <p:spPr>
          <a:xfrm>
            <a:off x="982663" y="720725"/>
            <a:ext cx="4895850" cy="3390900"/>
          </a:xfrm>
          <a:ln/>
        </p:spPr>
      </p:sp>
      <p:sp>
        <p:nvSpPr>
          <p:cNvPr id="867331" name="Rectangle 3"/>
          <p:cNvSpPr>
            <a:spLocks noGrp="1" noChangeArrowheads="1"/>
          </p:cNvSpPr>
          <p:nvPr>
            <p:ph type="body" idx="1"/>
          </p:nvPr>
        </p:nvSpPr>
        <p:spPr>
          <a:xfrm>
            <a:off x="914400" y="4329113"/>
            <a:ext cx="5029200" cy="4111625"/>
          </a:xfrm>
        </p:spPr>
        <p:txBody>
          <a:bodyPr/>
          <a:lstStyle/>
          <a:p>
            <a:endParaRPr lang="de-DE" altLang="de-DE"/>
          </a:p>
        </p:txBody>
      </p:sp>
    </p:spTree>
    <p:extLst>
      <p:ext uri="{BB962C8B-B14F-4D97-AF65-F5344CB8AC3E}">
        <p14:creationId xmlns:p14="http://schemas.microsoft.com/office/powerpoint/2010/main" val="18616016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B51416-9557-4875-B16B-2B99D50AF5D0}" type="slidenum">
              <a:rPr lang="de-DE" altLang="de-DE"/>
              <a:pPr/>
              <a:t>13</a:t>
            </a:fld>
            <a:endParaRPr lang="de-DE" altLang="de-DE"/>
          </a:p>
        </p:txBody>
      </p:sp>
      <p:sp>
        <p:nvSpPr>
          <p:cNvPr id="869378" name="Rectangle 2"/>
          <p:cNvSpPr>
            <a:spLocks noGrp="1" noRot="1" noChangeAspect="1" noChangeArrowheads="1" noTextEdit="1"/>
          </p:cNvSpPr>
          <p:nvPr>
            <p:ph type="sldImg"/>
          </p:nvPr>
        </p:nvSpPr>
        <p:spPr>
          <a:xfrm>
            <a:off x="982663" y="720725"/>
            <a:ext cx="4895850" cy="3390900"/>
          </a:xfrm>
          <a:ln/>
        </p:spPr>
      </p:sp>
      <p:sp>
        <p:nvSpPr>
          <p:cNvPr id="869379" name="Rectangle 3"/>
          <p:cNvSpPr>
            <a:spLocks noGrp="1" noChangeArrowheads="1"/>
          </p:cNvSpPr>
          <p:nvPr>
            <p:ph type="body" idx="1"/>
          </p:nvPr>
        </p:nvSpPr>
        <p:spPr>
          <a:xfrm>
            <a:off x="914400" y="4329113"/>
            <a:ext cx="5029200" cy="4111625"/>
          </a:xfrm>
        </p:spPr>
        <p:txBody>
          <a:bodyPr/>
          <a:lstStyle/>
          <a:p>
            <a:r>
              <a:rPr lang="de-DE" altLang="de-DE" dirty="0"/>
              <a:t>Mindestzündwilligkeit nach DIN 51601 für Dieselkraftstoff CZ = 45</a:t>
            </a:r>
          </a:p>
          <a:p>
            <a:r>
              <a:rPr lang="de-DE" altLang="de-DE" dirty="0"/>
              <a:t>Zündungsunwilliger Kraftstoff = Startschwierigkeiten und verzögerte Zündung (Zündverzug)</a:t>
            </a:r>
          </a:p>
          <a:p>
            <a:r>
              <a:rPr lang="de-DE" altLang="de-DE" dirty="0"/>
              <a:t>Aufgrund der schon vor der Zündung eingespritzten relativ großen Kraftstoffmenge = unzulässigen Druckanstieg (Klopfen).</a:t>
            </a:r>
          </a:p>
          <a:p>
            <a:r>
              <a:rPr lang="de-DE" altLang="de-DE" dirty="0"/>
              <a:t>Da bei niedrigen Temperaturen die im Kraftstoff zugesetzten Paraffine fest werden und den Kraftstofffilter zusetzen = Winterdiesel mit weniger Paraffinen</a:t>
            </a:r>
          </a:p>
        </p:txBody>
      </p:sp>
    </p:spTree>
    <p:extLst>
      <p:ext uri="{BB962C8B-B14F-4D97-AF65-F5344CB8AC3E}">
        <p14:creationId xmlns:p14="http://schemas.microsoft.com/office/powerpoint/2010/main" val="21588551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7871A83-5AB5-49CF-82A8-0F98A7AD28FA}" type="slidenum">
              <a:rPr lang="de-DE" altLang="de-DE"/>
              <a:pPr/>
              <a:t>14</a:t>
            </a:fld>
            <a:endParaRPr lang="de-DE" altLang="de-DE"/>
          </a:p>
        </p:txBody>
      </p:sp>
      <p:sp>
        <p:nvSpPr>
          <p:cNvPr id="839682" name="Rectangle 2"/>
          <p:cNvSpPr>
            <a:spLocks noGrp="1" noRot="1" noChangeAspect="1" noChangeArrowheads="1" noTextEdit="1"/>
          </p:cNvSpPr>
          <p:nvPr>
            <p:ph type="sldImg"/>
          </p:nvPr>
        </p:nvSpPr>
        <p:spPr>
          <a:xfrm>
            <a:off x="982663" y="720725"/>
            <a:ext cx="4895850" cy="3390900"/>
          </a:xfrm>
          <a:ln/>
        </p:spPr>
      </p:sp>
      <p:sp>
        <p:nvSpPr>
          <p:cNvPr id="839683" name="Rectangle 3"/>
          <p:cNvSpPr>
            <a:spLocks noGrp="1" noChangeArrowheads="1"/>
          </p:cNvSpPr>
          <p:nvPr>
            <p:ph type="body" idx="1"/>
          </p:nvPr>
        </p:nvSpPr>
        <p:spPr>
          <a:xfrm>
            <a:off x="914400" y="4329113"/>
            <a:ext cx="5029200" cy="4111625"/>
          </a:xfrm>
        </p:spPr>
        <p:txBody>
          <a:bodyPr/>
          <a:lstStyle/>
          <a:p>
            <a:endParaRPr lang="de-DE" altLang="de-DE" dirty="0"/>
          </a:p>
        </p:txBody>
      </p:sp>
    </p:spTree>
    <p:extLst>
      <p:ext uri="{BB962C8B-B14F-4D97-AF65-F5344CB8AC3E}">
        <p14:creationId xmlns:p14="http://schemas.microsoft.com/office/powerpoint/2010/main" val="42014540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D16A56E-0F74-4C5C-A161-ED37EC3B1892}" type="slidenum">
              <a:rPr lang="de-DE" altLang="de-DE"/>
              <a:pPr/>
              <a:t>15</a:t>
            </a:fld>
            <a:endParaRPr lang="de-DE" altLang="de-DE"/>
          </a:p>
        </p:txBody>
      </p:sp>
      <p:sp>
        <p:nvSpPr>
          <p:cNvPr id="841730" name="Rectangle 2"/>
          <p:cNvSpPr>
            <a:spLocks noGrp="1" noRot="1" noChangeAspect="1" noChangeArrowheads="1" noTextEdit="1"/>
          </p:cNvSpPr>
          <p:nvPr>
            <p:ph type="sldImg"/>
          </p:nvPr>
        </p:nvSpPr>
        <p:spPr>
          <a:xfrm>
            <a:off x="982663" y="720725"/>
            <a:ext cx="4895850" cy="3390900"/>
          </a:xfrm>
          <a:ln/>
        </p:spPr>
      </p:sp>
      <p:sp>
        <p:nvSpPr>
          <p:cNvPr id="841731" name="Rectangle 3"/>
          <p:cNvSpPr>
            <a:spLocks noGrp="1" noChangeArrowheads="1"/>
          </p:cNvSpPr>
          <p:nvPr>
            <p:ph type="body" idx="1"/>
          </p:nvPr>
        </p:nvSpPr>
        <p:spPr>
          <a:xfrm>
            <a:off x="914400" y="4329113"/>
            <a:ext cx="5029200" cy="4111625"/>
          </a:xfrm>
        </p:spPr>
        <p:txBody>
          <a:bodyPr/>
          <a:lstStyle/>
          <a:p>
            <a:endParaRPr lang="de-DE" altLang="de-DE"/>
          </a:p>
        </p:txBody>
      </p:sp>
    </p:spTree>
    <p:extLst>
      <p:ext uri="{BB962C8B-B14F-4D97-AF65-F5344CB8AC3E}">
        <p14:creationId xmlns:p14="http://schemas.microsoft.com/office/powerpoint/2010/main" val="22137735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baseline="0" dirty="0">
                <a:solidFill>
                  <a:schemeClr val="tx1"/>
                </a:solidFill>
                <a:latin typeface="Times New Roman" pitchFamily="18" charset="0"/>
                <a:ea typeface="+mn-ea"/>
                <a:cs typeface="+mn-cs"/>
              </a:rPr>
              <a:t>Bitte auch hierzu den Fachartikel „DIESELMOTOREN –EINSPRITZSYSTEME“ von Peter </a:t>
            </a:r>
            <a:r>
              <a:rPr lang="de-DE" sz="1200" b="0" i="0" u="none" strike="noStrike" kern="1200" baseline="0" dirty="0" err="1">
                <a:solidFill>
                  <a:schemeClr val="tx1"/>
                </a:solidFill>
                <a:latin typeface="Times New Roman" pitchFamily="18" charset="0"/>
                <a:ea typeface="+mn-ea"/>
                <a:cs typeface="+mn-cs"/>
              </a:rPr>
              <a:t>Dönges</a:t>
            </a:r>
            <a:r>
              <a:rPr lang="de-DE" sz="1200" b="0" i="0" u="none" strike="noStrike" kern="1200" baseline="0" dirty="0">
                <a:solidFill>
                  <a:schemeClr val="tx1"/>
                </a:solidFill>
                <a:latin typeface="Times New Roman" pitchFamily="18" charset="0"/>
                <a:ea typeface="+mn-ea"/>
                <a:cs typeface="+mn-cs"/>
              </a:rPr>
              <a:t> intensiv studieren</a:t>
            </a:r>
            <a:endParaRPr lang="de-DE" dirty="0"/>
          </a:p>
        </p:txBody>
      </p:sp>
      <p:sp>
        <p:nvSpPr>
          <p:cNvPr id="4" name="Foliennummernplatzhalter 3"/>
          <p:cNvSpPr>
            <a:spLocks noGrp="1"/>
          </p:cNvSpPr>
          <p:nvPr>
            <p:ph type="sldNum" sz="quarter" idx="10"/>
          </p:nvPr>
        </p:nvSpPr>
        <p:spPr/>
        <p:txBody>
          <a:bodyPr/>
          <a:lstStyle/>
          <a:p>
            <a:fld id="{4C5FD527-61C6-4FDC-9874-E608FB21158F}" type="slidenum">
              <a:rPr lang="de-DE" altLang="de-DE" smtClean="0"/>
              <a:pPr/>
              <a:t>20</a:t>
            </a:fld>
            <a:endParaRPr lang="de-DE" altLang="de-DE"/>
          </a:p>
        </p:txBody>
      </p:sp>
    </p:spTree>
    <p:extLst>
      <p:ext uri="{BB962C8B-B14F-4D97-AF65-F5344CB8AC3E}">
        <p14:creationId xmlns:p14="http://schemas.microsoft.com/office/powerpoint/2010/main" val="17263889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Vergleich aus </a:t>
            </a:r>
            <a:r>
              <a:rPr lang="de-DE" dirty="0" err="1"/>
              <a:t>Landtechnikmech</a:t>
            </a:r>
            <a:endParaRPr lang="de-DE" dirty="0"/>
          </a:p>
        </p:txBody>
      </p:sp>
      <p:sp>
        <p:nvSpPr>
          <p:cNvPr id="4" name="Foliennummernplatzhalter 3"/>
          <p:cNvSpPr>
            <a:spLocks noGrp="1"/>
          </p:cNvSpPr>
          <p:nvPr>
            <p:ph type="sldNum" sz="quarter" idx="10"/>
          </p:nvPr>
        </p:nvSpPr>
        <p:spPr/>
        <p:txBody>
          <a:bodyPr/>
          <a:lstStyle/>
          <a:p>
            <a:fld id="{4C5FD527-61C6-4FDC-9874-E608FB21158F}" type="slidenum">
              <a:rPr lang="de-DE" altLang="de-DE" smtClean="0"/>
              <a:pPr/>
              <a:t>28</a:t>
            </a:fld>
            <a:endParaRPr lang="de-DE" altLang="de-DE"/>
          </a:p>
        </p:txBody>
      </p:sp>
    </p:spTree>
    <p:extLst>
      <p:ext uri="{BB962C8B-B14F-4D97-AF65-F5344CB8AC3E}">
        <p14:creationId xmlns:p14="http://schemas.microsoft.com/office/powerpoint/2010/main" val="532599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742950" y="2130427"/>
            <a:ext cx="8420100" cy="1470025"/>
          </a:xfrm>
        </p:spPr>
        <p:txBody>
          <a:bodyPr/>
          <a:lstStyle/>
          <a:p>
            <a:r>
              <a:rPr lang="de-DE"/>
              <a:t>Titelmasterformat durch Klicken bearbeiten</a:t>
            </a:r>
          </a:p>
        </p:txBody>
      </p:sp>
      <p:sp>
        <p:nvSpPr>
          <p:cNvPr id="3" name="Untertitel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DDB2956A-3E4D-4E24-BD98-08B95982B710}"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a:t>HSWT    Prof. Dr. U. Groß                  </a:t>
            </a:r>
          </a:p>
        </p:txBody>
      </p:sp>
    </p:spTree>
    <p:extLst>
      <p:ext uri="{BB962C8B-B14F-4D97-AF65-F5344CB8AC3E}">
        <p14:creationId xmlns:p14="http://schemas.microsoft.com/office/powerpoint/2010/main" val="3276216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F33655A1-3A73-40B7-BC94-1B87D8C6DB3A}"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a:t>HSWT    Prof. Dr. U. Groß                  </a:t>
            </a:r>
          </a:p>
        </p:txBody>
      </p:sp>
    </p:spTree>
    <p:extLst>
      <p:ext uri="{BB962C8B-B14F-4D97-AF65-F5344CB8AC3E}">
        <p14:creationId xmlns:p14="http://schemas.microsoft.com/office/powerpoint/2010/main" val="1838202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194550" y="188913"/>
            <a:ext cx="2228850" cy="6081712"/>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508000" y="188913"/>
            <a:ext cx="6534150" cy="6081712"/>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07DE9D7D-3C29-41B6-B4AB-233401A4F5B4}"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a:t>HSWT    Prof. Dr. U. Groß                  </a:t>
            </a:r>
          </a:p>
        </p:txBody>
      </p:sp>
    </p:spTree>
    <p:extLst>
      <p:ext uri="{BB962C8B-B14F-4D97-AF65-F5344CB8AC3E}">
        <p14:creationId xmlns:p14="http://schemas.microsoft.com/office/powerpoint/2010/main" val="652142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el, ClipArt und Text">
    <p:spTree>
      <p:nvGrpSpPr>
        <p:cNvPr id="1" name=""/>
        <p:cNvGrpSpPr/>
        <p:nvPr/>
      </p:nvGrpSpPr>
      <p:grpSpPr>
        <a:xfrm>
          <a:off x="0" y="0"/>
          <a:ext cx="0" cy="0"/>
          <a:chOff x="0" y="0"/>
          <a:chExt cx="0" cy="0"/>
        </a:xfrm>
      </p:grpSpPr>
      <p:sp>
        <p:nvSpPr>
          <p:cNvPr id="2" name="Titel 1"/>
          <p:cNvSpPr>
            <a:spLocks noGrp="1"/>
          </p:cNvSpPr>
          <p:nvPr>
            <p:ph type="title"/>
          </p:nvPr>
        </p:nvSpPr>
        <p:spPr>
          <a:xfrm>
            <a:off x="508000" y="188913"/>
            <a:ext cx="8718550" cy="609600"/>
          </a:xfrm>
        </p:spPr>
        <p:txBody>
          <a:bodyPr/>
          <a:lstStyle/>
          <a:p>
            <a:r>
              <a:rPr lang="de-DE"/>
              <a:t>Titelmasterformat durch Klicken bearbeiten</a:t>
            </a:r>
          </a:p>
        </p:txBody>
      </p:sp>
      <p:sp>
        <p:nvSpPr>
          <p:cNvPr id="3" name="ClipArt-Platzhalter 2"/>
          <p:cNvSpPr>
            <a:spLocks noGrp="1"/>
          </p:cNvSpPr>
          <p:nvPr>
            <p:ph type="clipArt" sz="half" idx="1"/>
          </p:nvPr>
        </p:nvSpPr>
        <p:spPr>
          <a:xfrm>
            <a:off x="508000" y="1773240"/>
            <a:ext cx="4381501" cy="4497387"/>
          </a:xfrm>
        </p:spPr>
        <p:txBody>
          <a:bodyPr/>
          <a:lstStyle/>
          <a:p>
            <a:pPr lvl="0"/>
            <a:endParaRPr lang="de-DE" noProof="0"/>
          </a:p>
        </p:txBody>
      </p:sp>
      <p:sp>
        <p:nvSpPr>
          <p:cNvPr id="4" name="Textplatzhalter 3"/>
          <p:cNvSpPr>
            <a:spLocks noGrp="1"/>
          </p:cNvSpPr>
          <p:nvPr>
            <p:ph type="body" sz="half" idx="2"/>
          </p:nvPr>
        </p:nvSpPr>
        <p:spPr>
          <a:xfrm>
            <a:off x="5041899" y="1773240"/>
            <a:ext cx="4381501" cy="449738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80198D6C-225E-43A9-85F4-B39C17E98B85}"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a:t>HSWT    Prof. Dr. U. Groß                  </a:t>
            </a:r>
          </a:p>
        </p:txBody>
      </p:sp>
    </p:spTree>
    <p:extLst>
      <p:ext uri="{BB962C8B-B14F-4D97-AF65-F5344CB8AC3E}">
        <p14:creationId xmlns:p14="http://schemas.microsoft.com/office/powerpoint/2010/main" val="13497561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el, Inhalt und Text">
    <p:spTree>
      <p:nvGrpSpPr>
        <p:cNvPr id="1" name=""/>
        <p:cNvGrpSpPr/>
        <p:nvPr/>
      </p:nvGrpSpPr>
      <p:grpSpPr>
        <a:xfrm>
          <a:off x="0" y="0"/>
          <a:ext cx="0" cy="0"/>
          <a:chOff x="0" y="0"/>
          <a:chExt cx="0" cy="0"/>
        </a:xfrm>
      </p:grpSpPr>
      <p:sp>
        <p:nvSpPr>
          <p:cNvPr id="2" name="Titel 1"/>
          <p:cNvSpPr>
            <a:spLocks noGrp="1"/>
          </p:cNvSpPr>
          <p:nvPr>
            <p:ph type="title"/>
          </p:nvPr>
        </p:nvSpPr>
        <p:spPr>
          <a:xfrm>
            <a:off x="508000" y="188913"/>
            <a:ext cx="8718550" cy="609600"/>
          </a:xfrm>
        </p:spPr>
        <p:txBody>
          <a:bodyPr/>
          <a:lstStyle/>
          <a:p>
            <a:r>
              <a:rPr lang="de-DE"/>
              <a:t>Titelmasterformat durch Klicken bearbeiten</a:t>
            </a:r>
          </a:p>
        </p:txBody>
      </p:sp>
      <p:sp>
        <p:nvSpPr>
          <p:cNvPr id="3" name="Inhaltsplatzhalter 2"/>
          <p:cNvSpPr>
            <a:spLocks noGrp="1"/>
          </p:cNvSpPr>
          <p:nvPr>
            <p:ph sz="half" idx="1"/>
          </p:nvPr>
        </p:nvSpPr>
        <p:spPr>
          <a:xfrm>
            <a:off x="508000" y="1773240"/>
            <a:ext cx="4381501" cy="449738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5041899" y="1773240"/>
            <a:ext cx="4381501" cy="449738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243408F0-E111-4AA7-A07F-6FB7F09BF02B}"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a:t>HSWT    Prof. Dr. U. Groß                  </a:t>
            </a:r>
          </a:p>
        </p:txBody>
      </p:sp>
    </p:spTree>
    <p:extLst>
      <p:ext uri="{BB962C8B-B14F-4D97-AF65-F5344CB8AC3E}">
        <p14:creationId xmlns:p14="http://schemas.microsoft.com/office/powerpoint/2010/main" val="25349097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508000" y="188913"/>
            <a:ext cx="8915400" cy="608171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3" name="Rectangle 5"/>
          <p:cNvSpPr>
            <a:spLocks noGrp="1" noChangeArrowheads="1"/>
          </p:cNvSpPr>
          <p:nvPr>
            <p:ph type="sldNum" sz="quarter" idx="10"/>
          </p:nvPr>
        </p:nvSpPr>
        <p:spPr>
          <a:ln/>
        </p:spPr>
        <p:txBody>
          <a:bodyPr/>
          <a:lstStyle>
            <a:lvl1pPr>
              <a:defRPr/>
            </a:lvl1pPr>
          </a:lstStyle>
          <a:p>
            <a:pPr>
              <a:defRPr/>
            </a:pPr>
            <a:r>
              <a:rPr lang="de-DE" altLang="de-DE"/>
              <a:t> Folie </a:t>
            </a:r>
            <a:fld id="{45444E61-C712-40FD-ADD9-7B255B4F9A4D}" type="slidenum">
              <a:rPr lang="de-DE" altLang="de-DE"/>
              <a:pPr>
                <a:defRPr/>
              </a:pPr>
              <a:t>‹Nr.›</a:t>
            </a:fld>
            <a:endParaRPr lang="de-DE" altLang="de-DE"/>
          </a:p>
        </p:txBody>
      </p:sp>
      <p:sp>
        <p:nvSpPr>
          <p:cNvPr id="4" name="Rectangle 6"/>
          <p:cNvSpPr>
            <a:spLocks noGrp="1" noChangeArrowheads="1"/>
          </p:cNvSpPr>
          <p:nvPr>
            <p:ph type="ftr" sz="quarter" idx="11"/>
          </p:nvPr>
        </p:nvSpPr>
        <p:spPr>
          <a:ln/>
        </p:spPr>
        <p:txBody>
          <a:bodyPr/>
          <a:lstStyle>
            <a:lvl1pPr>
              <a:defRPr/>
            </a:lvl1pPr>
          </a:lstStyle>
          <a:p>
            <a:pPr>
              <a:defRPr/>
            </a:pPr>
            <a:r>
              <a:rPr lang="de-DE"/>
              <a:t>HSWT    Prof. Dr. U. Groß                  </a:t>
            </a:r>
          </a:p>
        </p:txBody>
      </p:sp>
    </p:spTree>
    <p:extLst>
      <p:ext uri="{BB962C8B-B14F-4D97-AF65-F5344CB8AC3E}">
        <p14:creationId xmlns:p14="http://schemas.microsoft.com/office/powerpoint/2010/main" val="23202100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238250" y="1122363"/>
            <a:ext cx="74295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Foliennummernplatzhalter 3"/>
          <p:cNvSpPr>
            <a:spLocks noGrp="1"/>
          </p:cNvSpPr>
          <p:nvPr>
            <p:ph type="sldNum" sz="quarter" idx="10"/>
          </p:nvPr>
        </p:nvSpPr>
        <p:spPr/>
        <p:txBody>
          <a:bodyPr/>
          <a:lstStyle>
            <a:lvl1pPr>
              <a:defRPr/>
            </a:lvl1pPr>
          </a:lstStyle>
          <a:p>
            <a:r>
              <a:rPr lang="de-DE" altLang="de-DE"/>
              <a:t> Folie </a:t>
            </a:r>
            <a:fld id="{A2F8D7EA-02B8-4EE1-961B-AF056C2CA823}" type="slidenum">
              <a:rPr lang="de-DE" altLang="de-DE"/>
              <a:pPr/>
              <a:t>‹Nr.›</a:t>
            </a:fld>
            <a:endParaRPr lang="de-DE" altLang="de-DE"/>
          </a:p>
        </p:txBody>
      </p:sp>
      <p:sp>
        <p:nvSpPr>
          <p:cNvPr id="5" name="Fußzeilenplatzhalter 4"/>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12862065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Foliennummernplatzhalter 3"/>
          <p:cNvSpPr>
            <a:spLocks noGrp="1"/>
          </p:cNvSpPr>
          <p:nvPr>
            <p:ph type="sldNum" sz="quarter" idx="10"/>
          </p:nvPr>
        </p:nvSpPr>
        <p:spPr/>
        <p:txBody>
          <a:bodyPr/>
          <a:lstStyle>
            <a:lvl1pPr>
              <a:defRPr/>
            </a:lvl1pPr>
          </a:lstStyle>
          <a:p>
            <a:r>
              <a:rPr lang="de-DE" altLang="de-DE"/>
              <a:t> Folie </a:t>
            </a:r>
            <a:fld id="{9F65F901-5336-46FE-916E-F14D351C9679}" type="slidenum">
              <a:rPr lang="de-DE" altLang="de-DE"/>
              <a:pPr/>
              <a:t>‹Nr.›</a:t>
            </a:fld>
            <a:endParaRPr lang="de-DE" altLang="de-DE"/>
          </a:p>
        </p:txBody>
      </p:sp>
      <p:sp>
        <p:nvSpPr>
          <p:cNvPr id="5" name="Fußzeilenplatzhalter 4"/>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42657640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75879" y="1709739"/>
            <a:ext cx="8543925"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675879" y="4589464"/>
            <a:ext cx="8543925"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a:t>Formatvorlagen des Textmasters bearbeiten</a:t>
            </a:r>
          </a:p>
        </p:txBody>
      </p:sp>
      <p:sp>
        <p:nvSpPr>
          <p:cNvPr id="4" name="Foliennummernplatzhalter 3"/>
          <p:cNvSpPr>
            <a:spLocks noGrp="1"/>
          </p:cNvSpPr>
          <p:nvPr>
            <p:ph type="sldNum" sz="quarter" idx="10"/>
          </p:nvPr>
        </p:nvSpPr>
        <p:spPr/>
        <p:txBody>
          <a:bodyPr/>
          <a:lstStyle>
            <a:lvl1pPr>
              <a:defRPr/>
            </a:lvl1pPr>
          </a:lstStyle>
          <a:p>
            <a:r>
              <a:rPr lang="de-DE" altLang="de-DE"/>
              <a:t> Folie </a:t>
            </a:r>
            <a:fld id="{FD12600C-1797-4D1F-A857-80745E7DF31E}" type="slidenum">
              <a:rPr lang="de-DE" altLang="de-DE"/>
              <a:pPr/>
              <a:t>‹Nr.›</a:t>
            </a:fld>
            <a:endParaRPr lang="de-DE" altLang="de-DE"/>
          </a:p>
        </p:txBody>
      </p:sp>
      <p:sp>
        <p:nvSpPr>
          <p:cNvPr id="5" name="Fußzeilenplatzhalter 4"/>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20065515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507339" y="1773239"/>
            <a:ext cx="4375150" cy="44973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5047589" y="1773239"/>
            <a:ext cx="4375150" cy="44973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Foliennummernplatzhalter 4"/>
          <p:cNvSpPr>
            <a:spLocks noGrp="1"/>
          </p:cNvSpPr>
          <p:nvPr>
            <p:ph type="sldNum" sz="quarter" idx="10"/>
          </p:nvPr>
        </p:nvSpPr>
        <p:spPr/>
        <p:txBody>
          <a:bodyPr/>
          <a:lstStyle>
            <a:lvl1pPr>
              <a:defRPr/>
            </a:lvl1pPr>
          </a:lstStyle>
          <a:p>
            <a:r>
              <a:rPr lang="de-DE" altLang="de-DE"/>
              <a:t> Folie </a:t>
            </a:r>
            <a:fld id="{A85766C1-FF2F-4816-AF73-6B3B22FA10EB}" type="slidenum">
              <a:rPr lang="de-DE" altLang="de-DE"/>
              <a:pPr/>
              <a:t>‹Nr.›</a:t>
            </a:fld>
            <a:endParaRPr lang="de-DE" altLang="de-DE"/>
          </a:p>
        </p:txBody>
      </p:sp>
      <p:sp>
        <p:nvSpPr>
          <p:cNvPr id="6" name="Fußzeilenplatzhalter 5"/>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32687308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82758" y="365126"/>
            <a:ext cx="8543925" cy="1325563"/>
          </a:xfrm>
        </p:spPr>
        <p:txBody>
          <a:bodyPr/>
          <a:lstStyle/>
          <a:p>
            <a:r>
              <a:rPr lang="de-DE"/>
              <a:t>Titelmasterformat durch Klicken bearbeiten</a:t>
            </a:r>
          </a:p>
        </p:txBody>
      </p:sp>
      <p:sp>
        <p:nvSpPr>
          <p:cNvPr id="3" name="Textplatzhalter 2"/>
          <p:cNvSpPr>
            <a:spLocks noGrp="1"/>
          </p:cNvSpPr>
          <p:nvPr>
            <p:ph type="body" idx="1"/>
          </p:nvPr>
        </p:nvSpPr>
        <p:spPr>
          <a:xfrm>
            <a:off x="682758" y="1681163"/>
            <a:ext cx="419113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682758" y="2505075"/>
            <a:ext cx="4191132"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5014913" y="1681163"/>
            <a:ext cx="421177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5014913" y="2505075"/>
            <a:ext cx="4211770"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p:cNvSpPr>
            <a:spLocks noGrp="1"/>
          </p:cNvSpPr>
          <p:nvPr>
            <p:ph type="sldNum" sz="quarter" idx="10"/>
          </p:nvPr>
        </p:nvSpPr>
        <p:spPr/>
        <p:txBody>
          <a:bodyPr/>
          <a:lstStyle>
            <a:lvl1pPr>
              <a:defRPr/>
            </a:lvl1pPr>
          </a:lstStyle>
          <a:p>
            <a:r>
              <a:rPr lang="de-DE" altLang="de-DE"/>
              <a:t> Folie </a:t>
            </a:r>
            <a:fld id="{92B735CE-2AC3-4700-B545-36A0F7153EA4}" type="slidenum">
              <a:rPr lang="de-DE" altLang="de-DE"/>
              <a:pPr/>
              <a:t>‹Nr.›</a:t>
            </a:fld>
            <a:endParaRPr lang="de-DE" altLang="de-DE"/>
          </a:p>
        </p:txBody>
      </p:sp>
      <p:sp>
        <p:nvSpPr>
          <p:cNvPr id="8" name="Fußzeilenplatzhalter 7"/>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1762708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F31F4837-D9EC-4D3E-84B4-4FC79C579D8D}"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a:t>HSWT    Prof. Dr. U. Groß                  </a:t>
            </a:r>
          </a:p>
        </p:txBody>
      </p:sp>
    </p:spTree>
    <p:extLst>
      <p:ext uri="{BB962C8B-B14F-4D97-AF65-F5344CB8AC3E}">
        <p14:creationId xmlns:p14="http://schemas.microsoft.com/office/powerpoint/2010/main" val="4787744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Foliennummernplatzhalter 2"/>
          <p:cNvSpPr>
            <a:spLocks noGrp="1"/>
          </p:cNvSpPr>
          <p:nvPr>
            <p:ph type="sldNum" sz="quarter" idx="10"/>
          </p:nvPr>
        </p:nvSpPr>
        <p:spPr/>
        <p:txBody>
          <a:bodyPr/>
          <a:lstStyle>
            <a:lvl1pPr>
              <a:defRPr/>
            </a:lvl1pPr>
          </a:lstStyle>
          <a:p>
            <a:r>
              <a:rPr lang="de-DE" altLang="de-DE"/>
              <a:t> Folie </a:t>
            </a:r>
            <a:fld id="{37DA1A93-18DA-4C67-8FB1-91E97124B43A}" type="slidenum">
              <a:rPr lang="de-DE" altLang="de-DE"/>
              <a:pPr/>
              <a:t>‹Nr.›</a:t>
            </a:fld>
            <a:endParaRPr lang="de-DE" altLang="de-DE"/>
          </a:p>
        </p:txBody>
      </p:sp>
      <p:sp>
        <p:nvSpPr>
          <p:cNvPr id="4" name="Fußzeilenplatzhalter 3"/>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7286180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lvl1pPr>
              <a:defRPr/>
            </a:lvl1pPr>
          </a:lstStyle>
          <a:p>
            <a:r>
              <a:rPr lang="de-DE" altLang="de-DE"/>
              <a:t> Folie </a:t>
            </a:r>
            <a:fld id="{F6A1F9F0-A657-4A19-977D-65592BF7A550}" type="slidenum">
              <a:rPr lang="de-DE" altLang="de-DE"/>
              <a:pPr/>
              <a:t>‹Nr.›</a:t>
            </a:fld>
            <a:endParaRPr lang="de-DE" altLang="de-DE"/>
          </a:p>
        </p:txBody>
      </p:sp>
      <p:sp>
        <p:nvSpPr>
          <p:cNvPr id="3" name="Fußzeilenplatzhalter 2"/>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24687060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82758" y="457200"/>
            <a:ext cx="3195373"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4211770" y="987426"/>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82758" y="2057400"/>
            <a:ext cx="319537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Foliennummernplatzhalter 4"/>
          <p:cNvSpPr>
            <a:spLocks noGrp="1"/>
          </p:cNvSpPr>
          <p:nvPr>
            <p:ph type="sldNum" sz="quarter" idx="10"/>
          </p:nvPr>
        </p:nvSpPr>
        <p:spPr/>
        <p:txBody>
          <a:bodyPr/>
          <a:lstStyle>
            <a:lvl1pPr>
              <a:defRPr/>
            </a:lvl1pPr>
          </a:lstStyle>
          <a:p>
            <a:r>
              <a:rPr lang="de-DE" altLang="de-DE"/>
              <a:t> Folie </a:t>
            </a:r>
            <a:fld id="{12D3AA88-B607-44EC-A22D-0CEF11DDB947}" type="slidenum">
              <a:rPr lang="de-DE" altLang="de-DE"/>
              <a:pPr/>
              <a:t>‹Nr.›</a:t>
            </a:fld>
            <a:endParaRPr lang="de-DE" altLang="de-DE"/>
          </a:p>
        </p:txBody>
      </p:sp>
      <p:sp>
        <p:nvSpPr>
          <p:cNvPr id="6" name="Fußzeilenplatzhalter 5"/>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27143513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82758" y="457200"/>
            <a:ext cx="3195373"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4211770" y="987426"/>
            <a:ext cx="501491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682758" y="2057400"/>
            <a:ext cx="319537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Foliennummernplatzhalter 4"/>
          <p:cNvSpPr>
            <a:spLocks noGrp="1"/>
          </p:cNvSpPr>
          <p:nvPr>
            <p:ph type="sldNum" sz="quarter" idx="10"/>
          </p:nvPr>
        </p:nvSpPr>
        <p:spPr/>
        <p:txBody>
          <a:bodyPr/>
          <a:lstStyle>
            <a:lvl1pPr>
              <a:defRPr/>
            </a:lvl1pPr>
          </a:lstStyle>
          <a:p>
            <a:r>
              <a:rPr lang="de-DE" altLang="de-DE"/>
              <a:t> Folie </a:t>
            </a:r>
            <a:fld id="{1DBC2A19-30A4-4707-9956-040DCBBB4F12}" type="slidenum">
              <a:rPr lang="de-DE" altLang="de-DE"/>
              <a:pPr/>
              <a:t>‹Nr.›</a:t>
            </a:fld>
            <a:endParaRPr lang="de-DE" altLang="de-DE"/>
          </a:p>
        </p:txBody>
      </p:sp>
      <p:sp>
        <p:nvSpPr>
          <p:cNvPr id="6" name="Fußzeilenplatzhalter 5"/>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22843863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Foliennummernplatzhalter 3"/>
          <p:cNvSpPr>
            <a:spLocks noGrp="1"/>
          </p:cNvSpPr>
          <p:nvPr>
            <p:ph type="sldNum" sz="quarter" idx="10"/>
          </p:nvPr>
        </p:nvSpPr>
        <p:spPr/>
        <p:txBody>
          <a:bodyPr/>
          <a:lstStyle>
            <a:lvl1pPr>
              <a:defRPr/>
            </a:lvl1pPr>
          </a:lstStyle>
          <a:p>
            <a:r>
              <a:rPr lang="de-DE" altLang="de-DE"/>
              <a:t> Folie </a:t>
            </a:r>
            <a:fld id="{45BBDC17-1E68-4A69-A19F-E731C503A641}" type="slidenum">
              <a:rPr lang="de-DE" altLang="de-DE"/>
              <a:pPr/>
              <a:t>‹Nr.›</a:t>
            </a:fld>
            <a:endParaRPr lang="de-DE" altLang="de-DE"/>
          </a:p>
        </p:txBody>
      </p:sp>
      <p:sp>
        <p:nvSpPr>
          <p:cNvPr id="5" name="Fußzeilenplatzhalter 4"/>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16864463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193889" y="188913"/>
            <a:ext cx="2228850" cy="6081712"/>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507339" y="188913"/>
            <a:ext cx="6521450" cy="6081712"/>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Foliennummernplatzhalter 3"/>
          <p:cNvSpPr>
            <a:spLocks noGrp="1"/>
          </p:cNvSpPr>
          <p:nvPr>
            <p:ph type="sldNum" sz="quarter" idx="10"/>
          </p:nvPr>
        </p:nvSpPr>
        <p:spPr/>
        <p:txBody>
          <a:bodyPr/>
          <a:lstStyle>
            <a:lvl1pPr>
              <a:defRPr/>
            </a:lvl1pPr>
          </a:lstStyle>
          <a:p>
            <a:r>
              <a:rPr lang="de-DE" altLang="de-DE"/>
              <a:t> Folie </a:t>
            </a:r>
            <a:fld id="{9D615F11-537E-428A-89FF-238B048E00E5}" type="slidenum">
              <a:rPr lang="de-DE" altLang="de-DE"/>
              <a:pPr/>
              <a:t>‹Nr.›</a:t>
            </a:fld>
            <a:endParaRPr lang="de-DE" altLang="de-DE"/>
          </a:p>
        </p:txBody>
      </p:sp>
      <p:sp>
        <p:nvSpPr>
          <p:cNvPr id="5" name="Fußzeilenplatzhalter 4"/>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33244072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AndTwoObj" preserve="1">
  <p:cSld name="Titel, Inhalt und 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507340" y="188913"/>
            <a:ext cx="8719344" cy="609600"/>
          </a:xfrm>
        </p:spPr>
        <p:txBody>
          <a:bodyPr/>
          <a:lstStyle/>
          <a:p>
            <a:r>
              <a:rPr lang="de-DE"/>
              <a:t>Titelmasterformat durch Klicken bearbeiten</a:t>
            </a:r>
          </a:p>
        </p:txBody>
      </p:sp>
      <p:sp>
        <p:nvSpPr>
          <p:cNvPr id="3" name="Inhaltsplatzhalter 2"/>
          <p:cNvSpPr>
            <a:spLocks noGrp="1"/>
          </p:cNvSpPr>
          <p:nvPr>
            <p:ph sz="half" idx="1"/>
          </p:nvPr>
        </p:nvSpPr>
        <p:spPr>
          <a:xfrm>
            <a:off x="507339" y="1773239"/>
            <a:ext cx="4375150" cy="44973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quarter" idx="2"/>
          </p:nvPr>
        </p:nvSpPr>
        <p:spPr>
          <a:xfrm>
            <a:off x="5047589" y="1773238"/>
            <a:ext cx="4375150" cy="217170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Inhaltsplatzhalter 4"/>
          <p:cNvSpPr>
            <a:spLocks noGrp="1"/>
          </p:cNvSpPr>
          <p:nvPr>
            <p:ph sz="quarter" idx="3"/>
          </p:nvPr>
        </p:nvSpPr>
        <p:spPr>
          <a:xfrm>
            <a:off x="5047589" y="4097339"/>
            <a:ext cx="4375150" cy="21732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p:cNvSpPr>
            <a:spLocks noGrp="1"/>
          </p:cNvSpPr>
          <p:nvPr>
            <p:ph type="sldNum" sz="quarter" idx="10"/>
          </p:nvPr>
        </p:nvSpPr>
        <p:spPr>
          <a:xfrm>
            <a:off x="8229204" y="6524626"/>
            <a:ext cx="1310481" cy="219075"/>
          </a:xfrm>
        </p:spPr>
        <p:txBody>
          <a:bodyPr/>
          <a:lstStyle>
            <a:lvl1pPr>
              <a:defRPr/>
            </a:lvl1pPr>
          </a:lstStyle>
          <a:p>
            <a:r>
              <a:rPr lang="de-DE" altLang="de-DE"/>
              <a:t> Folie </a:t>
            </a:r>
            <a:fld id="{66291F14-DB8F-440D-AF0C-C80722D9E54A}" type="slidenum">
              <a:rPr lang="de-DE" altLang="de-DE"/>
              <a:pPr/>
              <a:t>‹Nr.›</a:t>
            </a:fld>
            <a:endParaRPr lang="de-DE" altLang="de-DE"/>
          </a:p>
        </p:txBody>
      </p:sp>
      <p:sp>
        <p:nvSpPr>
          <p:cNvPr id="7" name="Fußzeilenplatzhalter 6"/>
          <p:cNvSpPr>
            <a:spLocks noGrp="1"/>
          </p:cNvSpPr>
          <p:nvPr>
            <p:ph type="ftr" sz="quarter" idx="11"/>
          </p:nvPr>
        </p:nvSpPr>
        <p:spPr>
          <a:xfrm>
            <a:off x="194338" y="6453188"/>
            <a:ext cx="9517327" cy="290512"/>
          </a:xfrm>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1571611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AndObj" preserve="1">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507340" y="188913"/>
            <a:ext cx="8719344" cy="609600"/>
          </a:xfrm>
        </p:spPr>
        <p:txBody>
          <a:bodyPr/>
          <a:lstStyle/>
          <a:p>
            <a:r>
              <a:rPr lang="de-DE"/>
              <a:t>Titelmasterformat durch Klicken bearbeiten</a:t>
            </a:r>
          </a:p>
        </p:txBody>
      </p:sp>
      <p:sp>
        <p:nvSpPr>
          <p:cNvPr id="3" name="Textplatzhalter 2"/>
          <p:cNvSpPr>
            <a:spLocks noGrp="1"/>
          </p:cNvSpPr>
          <p:nvPr>
            <p:ph type="body" sz="half" idx="1"/>
          </p:nvPr>
        </p:nvSpPr>
        <p:spPr>
          <a:xfrm>
            <a:off x="507339" y="1773239"/>
            <a:ext cx="4375150" cy="44973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5047589" y="1773239"/>
            <a:ext cx="4375150" cy="44973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Foliennummernplatzhalter 4"/>
          <p:cNvSpPr>
            <a:spLocks noGrp="1"/>
          </p:cNvSpPr>
          <p:nvPr>
            <p:ph type="sldNum" sz="quarter" idx="10"/>
          </p:nvPr>
        </p:nvSpPr>
        <p:spPr>
          <a:xfrm>
            <a:off x="8229204" y="6524626"/>
            <a:ext cx="1310481" cy="219075"/>
          </a:xfrm>
        </p:spPr>
        <p:txBody>
          <a:bodyPr/>
          <a:lstStyle>
            <a:lvl1pPr>
              <a:defRPr/>
            </a:lvl1pPr>
          </a:lstStyle>
          <a:p>
            <a:r>
              <a:rPr lang="de-DE" altLang="de-DE"/>
              <a:t> Folie </a:t>
            </a:r>
            <a:fld id="{D312B98C-907F-4511-A664-0A1C5C864361}" type="slidenum">
              <a:rPr lang="de-DE" altLang="de-DE"/>
              <a:pPr/>
              <a:t>‹Nr.›</a:t>
            </a:fld>
            <a:endParaRPr lang="de-DE" altLang="de-DE"/>
          </a:p>
        </p:txBody>
      </p:sp>
      <p:sp>
        <p:nvSpPr>
          <p:cNvPr id="6" name="Fußzeilenplatzhalter 5"/>
          <p:cNvSpPr>
            <a:spLocks noGrp="1"/>
          </p:cNvSpPr>
          <p:nvPr>
            <p:ph type="ftr" sz="quarter" idx="11"/>
          </p:nvPr>
        </p:nvSpPr>
        <p:spPr>
          <a:xfrm>
            <a:off x="194338" y="6453188"/>
            <a:ext cx="9517327" cy="290512"/>
          </a:xfrm>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29416725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clipArtAndTx" preserve="1">
  <p:cSld name="Titel, ClipArt und Text">
    <p:spTree>
      <p:nvGrpSpPr>
        <p:cNvPr id="1" name=""/>
        <p:cNvGrpSpPr/>
        <p:nvPr/>
      </p:nvGrpSpPr>
      <p:grpSpPr>
        <a:xfrm>
          <a:off x="0" y="0"/>
          <a:ext cx="0" cy="0"/>
          <a:chOff x="0" y="0"/>
          <a:chExt cx="0" cy="0"/>
        </a:xfrm>
      </p:grpSpPr>
      <p:sp>
        <p:nvSpPr>
          <p:cNvPr id="2" name="Titel 1"/>
          <p:cNvSpPr>
            <a:spLocks noGrp="1"/>
          </p:cNvSpPr>
          <p:nvPr>
            <p:ph type="title"/>
          </p:nvPr>
        </p:nvSpPr>
        <p:spPr>
          <a:xfrm>
            <a:off x="507340" y="188913"/>
            <a:ext cx="8719344" cy="609600"/>
          </a:xfrm>
        </p:spPr>
        <p:txBody>
          <a:bodyPr/>
          <a:lstStyle/>
          <a:p>
            <a:r>
              <a:rPr lang="de-DE"/>
              <a:t>Titelmasterformat durch Klicken bearbeiten</a:t>
            </a:r>
          </a:p>
        </p:txBody>
      </p:sp>
      <p:sp>
        <p:nvSpPr>
          <p:cNvPr id="3" name="Onlinebild-Platzhalter 2"/>
          <p:cNvSpPr>
            <a:spLocks noGrp="1"/>
          </p:cNvSpPr>
          <p:nvPr>
            <p:ph type="clipArt" sz="half" idx="1"/>
          </p:nvPr>
        </p:nvSpPr>
        <p:spPr>
          <a:xfrm>
            <a:off x="507339" y="1773239"/>
            <a:ext cx="4375150" cy="4497387"/>
          </a:xfrm>
        </p:spPr>
        <p:txBody>
          <a:bodyPr/>
          <a:lstStyle/>
          <a:p>
            <a:endParaRPr lang="de-DE"/>
          </a:p>
        </p:txBody>
      </p:sp>
      <p:sp>
        <p:nvSpPr>
          <p:cNvPr id="4" name="Textplatzhalter 3"/>
          <p:cNvSpPr>
            <a:spLocks noGrp="1"/>
          </p:cNvSpPr>
          <p:nvPr>
            <p:ph type="body" sz="half" idx="2"/>
          </p:nvPr>
        </p:nvSpPr>
        <p:spPr>
          <a:xfrm>
            <a:off x="5047589" y="1773239"/>
            <a:ext cx="4375150" cy="44973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Foliennummernplatzhalter 4"/>
          <p:cNvSpPr>
            <a:spLocks noGrp="1"/>
          </p:cNvSpPr>
          <p:nvPr>
            <p:ph type="sldNum" sz="quarter" idx="10"/>
          </p:nvPr>
        </p:nvSpPr>
        <p:spPr>
          <a:xfrm>
            <a:off x="8229204" y="6524626"/>
            <a:ext cx="1310481" cy="219075"/>
          </a:xfrm>
        </p:spPr>
        <p:txBody>
          <a:bodyPr/>
          <a:lstStyle>
            <a:lvl1pPr>
              <a:defRPr/>
            </a:lvl1pPr>
          </a:lstStyle>
          <a:p>
            <a:r>
              <a:rPr lang="de-DE" altLang="de-DE"/>
              <a:t> Folie </a:t>
            </a:r>
            <a:fld id="{1874C72F-8B5E-40F8-AAB4-8F47A41A5D83}" type="slidenum">
              <a:rPr lang="de-DE" altLang="de-DE"/>
              <a:pPr/>
              <a:t>‹Nr.›</a:t>
            </a:fld>
            <a:endParaRPr lang="de-DE" altLang="de-DE"/>
          </a:p>
        </p:txBody>
      </p:sp>
      <p:sp>
        <p:nvSpPr>
          <p:cNvPr id="6" name="Fußzeilenplatzhalter 5"/>
          <p:cNvSpPr>
            <a:spLocks noGrp="1"/>
          </p:cNvSpPr>
          <p:nvPr>
            <p:ph type="ftr" sz="quarter" idx="11"/>
          </p:nvPr>
        </p:nvSpPr>
        <p:spPr>
          <a:xfrm>
            <a:off x="194338" y="6453188"/>
            <a:ext cx="9517327" cy="290512"/>
          </a:xfrm>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36089321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238250" y="1122363"/>
            <a:ext cx="74295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Foliennummernplatzhalter 3"/>
          <p:cNvSpPr>
            <a:spLocks noGrp="1"/>
          </p:cNvSpPr>
          <p:nvPr>
            <p:ph type="sldNum" sz="quarter" idx="10"/>
          </p:nvPr>
        </p:nvSpPr>
        <p:spPr/>
        <p:txBody>
          <a:bodyPr/>
          <a:lstStyle>
            <a:lvl1pPr>
              <a:defRPr/>
            </a:lvl1pPr>
          </a:lstStyle>
          <a:p>
            <a:r>
              <a:rPr lang="de-DE" altLang="de-DE"/>
              <a:t> Folie </a:t>
            </a:r>
            <a:fld id="{A2F8D7EA-02B8-4EE1-961B-AF056C2CA823}" type="slidenum">
              <a:rPr lang="de-DE" altLang="de-DE"/>
              <a:pPr/>
              <a:t>‹Nr.›</a:t>
            </a:fld>
            <a:endParaRPr lang="de-DE" altLang="de-DE"/>
          </a:p>
        </p:txBody>
      </p:sp>
      <p:sp>
        <p:nvSpPr>
          <p:cNvPr id="5" name="Fußzeilenplatzhalter 4"/>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4173671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82638" y="4406902"/>
            <a:ext cx="84201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A4F6CADF-18A2-461B-9125-5562A4BB171A}"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a:t>HSWT    Prof. Dr. U. Groß                  </a:t>
            </a:r>
          </a:p>
        </p:txBody>
      </p:sp>
    </p:spTree>
    <p:extLst>
      <p:ext uri="{BB962C8B-B14F-4D97-AF65-F5344CB8AC3E}">
        <p14:creationId xmlns:p14="http://schemas.microsoft.com/office/powerpoint/2010/main" val="3445185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Foliennummernplatzhalter 3"/>
          <p:cNvSpPr>
            <a:spLocks noGrp="1"/>
          </p:cNvSpPr>
          <p:nvPr>
            <p:ph type="sldNum" sz="quarter" idx="10"/>
          </p:nvPr>
        </p:nvSpPr>
        <p:spPr/>
        <p:txBody>
          <a:bodyPr/>
          <a:lstStyle>
            <a:lvl1pPr>
              <a:defRPr/>
            </a:lvl1pPr>
          </a:lstStyle>
          <a:p>
            <a:r>
              <a:rPr lang="de-DE" altLang="de-DE"/>
              <a:t> Folie </a:t>
            </a:r>
            <a:fld id="{9F65F901-5336-46FE-916E-F14D351C9679}" type="slidenum">
              <a:rPr lang="de-DE" altLang="de-DE"/>
              <a:pPr/>
              <a:t>‹Nr.›</a:t>
            </a:fld>
            <a:endParaRPr lang="de-DE" altLang="de-DE"/>
          </a:p>
        </p:txBody>
      </p:sp>
      <p:sp>
        <p:nvSpPr>
          <p:cNvPr id="5" name="Fußzeilenplatzhalter 4"/>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13633906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75879" y="1709739"/>
            <a:ext cx="8543925"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675879" y="4589464"/>
            <a:ext cx="8543925"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a:t>Formatvorlagen des Textmasters bearbeiten</a:t>
            </a:r>
          </a:p>
        </p:txBody>
      </p:sp>
      <p:sp>
        <p:nvSpPr>
          <p:cNvPr id="4" name="Foliennummernplatzhalter 3"/>
          <p:cNvSpPr>
            <a:spLocks noGrp="1"/>
          </p:cNvSpPr>
          <p:nvPr>
            <p:ph type="sldNum" sz="quarter" idx="10"/>
          </p:nvPr>
        </p:nvSpPr>
        <p:spPr/>
        <p:txBody>
          <a:bodyPr/>
          <a:lstStyle>
            <a:lvl1pPr>
              <a:defRPr/>
            </a:lvl1pPr>
          </a:lstStyle>
          <a:p>
            <a:r>
              <a:rPr lang="de-DE" altLang="de-DE"/>
              <a:t> Folie </a:t>
            </a:r>
            <a:fld id="{FD12600C-1797-4D1F-A857-80745E7DF31E}" type="slidenum">
              <a:rPr lang="de-DE" altLang="de-DE"/>
              <a:pPr/>
              <a:t>‹Nr.›</a:t>
            </a:fld>
            <a:endParaRPr lang="de-DE" altLang="de-DE"/>
          </a:p>
        </p:txBody>
      </p:sp>
      <p:sp>
        <p:nvSpPr>
          <p:cNvPr id="5" name="Fußzeilenplatzhalter 4"/>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6688157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507339" y="1773239"/>
            <a:ext cx="4375150" cy="44973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5047589" y="1773239"/>
            <a:ext cx="4375150" cy="44973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Foliennummernplatzhalter 4"/>
          <p:cNvSpPr>
            <a:spLocks noGrp="1"/>
          </p:cNvSpPr>
          <p:nvPr>
            <p:ph type="sldNum" sz="quarter" idx="10"/>
          </p:nvPr>
        </p:nvSpPr>
        <p:spPr/>
        <p:txBody>
          <a:bodyPr/>
          <a:lstStyle>
            <a:lvl1pPr>
              <a:defRPr/>
            </a:lvl1pPr>
          </a:lstStyle>
          <a:p>
            <a:r>
              <a:rPr lang="de-DE" altLang="de-DE"/>
              <a:t> Folie </a:t>
            </a:r>
            <a:fld id="{A85766C1-FF2F-4816-AF73-6B3B22FA10EB}" type="slidenum">
              <a:rPr lang="de-DE" altLang="de-DE"/>
              <a:pPr/>
              <a:t>‹Nr.›</a:t>
            </a:fld>
            <a:endParaRPr lang="de-DE" altLang="de-DE"/>
          </a:p>
        </p:txBody>
      </p:sp>
      <p:sp>
        <p:nvSpPr>
          <p:cNvPr id="6" name="Fußzeilenplatzhalter 5"/>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20101110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82758" y="365126"/>
            <a:ext cx="8543925" cy="1325563"/>
          </a:xfrm>
        </p:spPr>
        <p:txBody>
          <a:bodyPr/>
          <a:lstStyle/>
          <a:p>
            <a:r>
              <a:rPr lang="de-DE"/>
              <a:t>Titelmasterformat durch Klicken bearbeiten</a:t>
            </a:r>
          </a:p>
        </p:txBody>
      </p:sp>
      <p:sp>
        <p:nvSpPr>
          <p:cNvPr id="3" name="Textplatzhalter 2"/>
          <p:cNvSpPr>
            <a:spLocks noGrp="1"/>
          </p:cNvSpPr>
          <p:nvPr>
            <p:ph type="body" idx="1"/>
          </p:nvPr>
        </p:nvSpPr>
        <p:spPr>
          <a:xfrm>
            <a:off x="682758" y="1681163"/>
            <a:ext cx="419113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682758" y="2505075"/>
            <a:ext cx="4191132"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5014913" y="1681163"/>
            <a:ext cx="421177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5014913" y="2505075"/>
            <a:ext cx="4211770"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p:cNvSpPr>
            <a:spLocks noGrp="1"/>
          </p:cNvSpPr>
          <p:nvPr>
            <p:ph type="sldNum" sz="quarter" idx="10"/>
          </p:nvPr>
        </p:nvSpPr>
        <p:spPr/>
        <p:txBody>
          <a:bodyPr/>
          <a:lstStyle>
            <a:lvl1pPr>
              <a:defRPr/>
            </a:lvl1pPr>
          </a:lstStyle>
          <a:p>
            <a:r>
              <a:rPr lang="de-DE" altLang="de-DE"/>
              <a:t> Folie </a:t>
            </a:r>
            <a:fld id="{92B735CE-2AC3-4700-B545-36A0F7153EA4}" type="slidenum">
              <a:rPr lang="de-DE" altLang="de-DE"/>
              <a:pPr/>
              <a:t>‹Nr.›</a:t>
            </a:fld>
            <a:endParaRPr lang="de-DE" altLang="de-DE"/>
          </a:p>
        </p:txBody>
      </p:sp>
      <p:sp>
        <p:nvSpPr>
          <p:cNvPr id="8" name="Fußzeilenplatzhalter 7"/>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34052555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Foliennummernplatzhalter 2"/>
          <p:cNvSpPr>
            <a:spLocks noGrp="1"/>
          </p:cNvSpPr>
          <p:nvPr>
            <p:ph type="sldNum" sz="quarter" idx="10"/>
          </p:nvPr>
        </p:nvSpPr>
        <p:spPr/>
        <p:txBody>
          <a:bodyPr/>
          <a:lstStyle>
            <a:lvl1pPr>
              <a:defRPr/>
            </a:lvl1pPr>
          </a:lstStyle>
          <a:p>
            <a:r>
              <a:rPr lang="de-DE" altLang="de-DE"/>
              <a:t> Folie </a:t>
            </a:r>
            <a:fld id="{37DA1A93-18DA-4C67-8FB1-91E97124B43A}" type="slidenum">
              <a:rPr lang="de-DE" altLang="de-DE"/>
              <a:pPr/>
              <a:t>‹Nr.›</a:t>
            </a:fld>
            <a:endParaRPr lang="de-DE" altLang="de-DE"/>
          </a:p>
        </p:txBody>
      </p:sp>
      <p:sp>
        <p:nvSpPr>
          <p:cNvPr id="4" name="Fußzeilenplatzhalter 3"/>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265794430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lvl1pPr>
              <a:defRPr/>
            </a:lvl1pPr>
          </a:lstStyle>
          <a:p>
            <a:r>
              <a:rPr lang="de-DE" altLang="de-DE"/>
              <a:t> Folie </a:t>
            </a:r>
            <a:fld id="{F6A1F9F0-A657-4A19-977D-65592BF7A550}" type="slidenum">
              <a:rPr lang="de-DE" altLang="de-DE"/>
              <a:pPr/>
              <a:t>‹Nr.›</a:t>
            </a:fld>
            <a:endParaRPr lang="de-DE" altLang="de-DE"/>
          </a:p>
        </p:txBody>
      </p:sp>
      <p:sp>
        <p:nvSpPr>
          <p:cNvPr id="3" name="Fußzeilenplatzhalter 2"/>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357296536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82758" y="457200"/>
            <a:ext cx="3195373"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4211770" y="987426"/>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82758" y="2057400"/>
            <a:ext cx="319537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Foliennummernplatzhalter 4"/>
          <p:cNvSpPr>
            <a:spLocks noGrp="1"/>
          </p:cNvSpPr>
          <p:nvPr>
            <p:ph type="sldNum" sz="quarter" idx="10"/>
          </p:nvPr>
        </p:nvSpPr>
        <p:spPr/>
        <p:txBody>
          <a:bodyPr/>
          <a:lstStyle>
            <a:lvl1pPr>
              <a:defRPr/>
            </a:lvl1pPr>
          </a:lstStyle>
          <a:p>
            <a:r>
              <a:rPr lang="de-DE" altLang="de-DE"/>
              <a:t> Folie </a:t>
            </a:r>
            <a:fld id="{12D3AA88-B607-44EC-A22D-0CEF11DDB947}" type="slidenum">
              <a:rPr lang="de-DE" altLang="de-DE"/>
              <a:pPr/>
              <a:t>‹Nr.›</a:t>
            </a:fld>
            <a:endParaRPr lang="de-DE" altLang="de-DE"/>
          </a:p>
        </p:txBody>
      </p:sp>
      <p:sp>
        <p:nvSpPr>
          <p:cNvPr id="6" name="Fußzeilenplatzhalter 5"/>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31145241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82758" y="457200"/>
            <a:ext cx="3195373"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4211770" y="987426"/>
            <a:ext cx="501491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682758" y="2057400"/>
            <a:ext cx="319537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Foliennummernplatzhalter 4"/>
          <p:cNvSpPr>
            <a:spLocks noGrp="1"/>
          </p:cNvSpPr>
          <p:nvPr>
            <p:ph type="sldNum" sz="quarter" idx="10"/>
          </p:nvPr>
        </p:nvSpPr>
        <p:spPr/>
        <p:txBody>
          <a:bodyPr/>
          <a:lstStyle>
            <a:lvl1pPr>
              <a:defRPr/>
            </a:lvl1pPr>
          </a:lstStyle>
          <a:p>
            <a:r>
              <a:rPr lang="de-DE" altLang="de-DE"/>
              <a:t> Folie </a:t>
            </a:r>
            <a:fld id="{1DBC2A19-30A4-4707-9956-040DCBBB4F12}" type="slidenum">
              <a:rPr lang="de-DE" altLang="de-DE"/>
              <a:pPr/>
              <a:t>‹Nr.›</a:t>
            </a:fld>
            <a:endParaRPr lang="de-DE" altLang="de-DE"/>
          </a:p>
        </p:txBody>
      </p:sp>
      <p:sp>
        <p:nvSpPr>
          <p:cNvPr id="6" name="Fußzeilenplatzhalter 5"/>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18730183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Foliennummernplatzhalter 3"/>
          <p:cNvSpPr>
            <a:spLocks noGrp="1"/>
          </p:cNvSpPr>
          <p:nvPr>
            <p:ph type="sldNum" sz="quarter" idx="10"/>
          </p:nvPr>
        </p:nvSpPr>
        <p:spPr/>
        <p:txBody>
          <a:bodyPr/>
          <a:lstStyle>
            <a:lvl1pPr>
              <a:defRPr/>
            </a:lvl1pPr>
          </a:lstStyle>
          <a:p>
            <a:r>
              <a:rPr lang="de-DE" altLang="de-DE"/>
              <a:t> Folie </a:t>
            </a:r>
            <a:fld id="{45BBDC17-1E68-4A69-A19F-E731C503A641}" type="slidenum">
              <a:rPr lang="de-DE" altLang="de-DE"/>
              <a:pPr/>
              <a:t>‹Nr.›</a:t>
            </a:fld>
            <a:endParaRPr lang="de-DE" altLang="de-DE"/>
          </a:p>
        </p:txBody>
      </p:sp>
      <p:sp>
        <p:nvSpPr>
          <p:cNvPr id="5" name="Fußzeilenplatzhalter 4"/>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6938866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193889" y="188913"/>
            <a:ext cx="2228850" cy="6081712"/>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507339" y="188913"/>
            <a:ext cx="6521450" cy="6081712"/>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Foliennummernplatzhalter 3"/>
          <p:cNvSpPr>
            <a:spLocks noGrp="1"/>
          </p:cNvSpPr>
          <p:nvPr>
            <p:ph type="sldNum" sz="quarter" idx="10"/>
          </p:nvPr>
        </p:nvSpPr>
        <p:spPr/>
        <p:txBody>
          <a:bodyPr/>
          <a:lstStyle>
            <a:lvl1pPr>
              <a:defRPr/>
            </a:lvl1pPr>
          </a:lstStyle>
          <a:p>
            <a:r>
              <a:rPr lang="de-DE" altLang="de-DE"/>
              <a:t> Folie </a:t>
            </a:r>
            <a:fld id="{9D615F11-537E-428A-89FF-238B048E00E5}" type="slidenum">
              <a:rPr lang="de-DE" altLang="de-DE"/>
              <a:pPr/>
              <a:t>‹Nr.›</a:t>
            </a:fld>
            <a:endParaRPr lang="de-DE" altLang="de-DE"/>
          </a:p>
        </p:txBody>
      </p:sp>
      <p:sp>
        <p:nvSpPr>
          <p:cNvPr id="5" name="Fußzeilenplatzhalter 4"/>
          <p:cNvSpPr>
            <a:spLocks noGrp="1"/>
          </p:cNvSpPr>
          <p:nvPr>
            <p:ph type="ftr" sz="quarter" idx="11"/>
          </p:nvPr>
        </p:nvSpPr>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489835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508000" y="1773240"/>
            <a:ext cx="4381501"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5041899" y="1773240"/>
            <a:ext cx="4381501"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6D9B416B-BFEA-4E3C-A1F6-0D2E2E7890F5}"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a:t>HSWT    Prof. Dr. U. Groß                  </a:t>
            </a:r>
          </a:p>
        </p:txBody>
      </p:sp>
    </p:spTree>
    <p:extLst>
      <p:ext uri="{BB962C8B-B14F-4D97-AF65-F5344CB8AC3E}">
        <p14:creationId xmlns:p14="http://schemas.microsoft.com/office/powerpoint/2010/main" val="4238544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AndTwoObj" preserve="1">
  <p:cSld name="Titel, Inhalt und 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507340" y="188913"/>
            <a:ext cx="8719344" cy="609600"/>
          </a:xfrm>
        </p:spPr>
        <p:txBody>
          <a:bodyPr/>
          <a:lstStyle/>
          <a:p>
            <a:r>
              <a:rPr lang="de-DE"/>
              <a:t>Titelmasterformat durch Klicken bearbeiten</a:t>
            </a:r>
          </a:p>
        </p:txBody>
      </p:sp>
      <p:sp>
        <p:nvSpPr>
          <p:cNvPr id="3" name="Inhaltsplatzhalter 2"/>
          <p:cNvSpPr>
            <a:spLocks noGrp="1"/>
          </p:cNvSpPr>
          <p:nvPr>
            <p:ph sz="half" idx="1"/>
          </p:nvPr>
        </p:nvSpPr>
        <p:spPr>
          <a:xfrm>
            <a:off x="507339" y="1773239"/>
            <a:ext cx="4375150" cy="44973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quarter" idx="2"/>
          </p:nvPr>
        </p:nvSpPr>
        <p:spPr>
          <a:xfrm>
            <a:off x="5047589" y="1773238"/>
            <a:ext cx="4375150" cy="217170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Inhaltsplatzhalter 4"/>
          <p:cNvSpPr>
            <a:spLocks noGrp="1"/>
          </p:cNvSpPr>
          <p:nvPr>
            <p:ph sz="quarter" idx="3"/>
          </p:nvPr>
        </p:nvSpPr>
        <p:spPr>
          <a:xfrm>
            <a:off x="5047589" y="4097339"/>
            <a:ext cx="4375150" cy="21732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p:cNvSpPr>
            <a:spLocks noGrp="1"/>
          </p:cNvSpPr>
          <p:nvPr>
            <p:ph type="sldNum" sz="quarter" idx="10"/>
          </p:nvPr>
        </p:nvSpPr>
        <p:spPr>
          <a:xfrm>
            <a:off x="8229204" y="6524626"/>
            <a:ext cx="1310481" cy="219075"/>
          </a:xfrm>
        </p:spPr>
        <p:txBody>
          <a:bodyPr/>
          <a:lstStyle>
            <a:lvl1pPr>
              <a:defRPr/>
            </a:lvl1pPr>
          </a:lstStyle>
          <a:p>
            <a:r>
              <a:rPr lang="de-DE" altLang="de-DE"/>
              <a:t> Folie </a:t>
            </a:r>
            <a:fld id="{66291F14-DB8F-440D-AF0C-C80722D9E54A}" type="slidenum">
              <a:rPr lang="de-DE" altLang="de-DE"/>
              <a:pPr/>
              <a:t>‹Nr.›</a:t>
            </a:fld>
            <a:endParaRPr lang="de-DE" altLang="de-DE"/>
          </a:p>
        </p:txBody>
      </p:sp>
      <p:sp>
        <p:nvSpPr>
          <p:cNvPr id="7" name="Fußzeilenplatzhalter 6"/>
          <p:cNvSpPr>
            <a:spLocks noGrp="1"/>
          </p:cNvSpPr>
          <p:nvPr>
            <p:ph type="ftr" sz="quarter" idx="11"/>
          </p:nvPr>
        </p:nvSpPr>
        <p:spPr>
          <a:xfrm>
            <a:off x="194338" y="6453188"/>
            <a:ext cx="9517327" cy="290512"/>
          </a:xfrm>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26665619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xAndObj" preserve="1">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507340" y="188913"/>
            <a:ext cx="8719344" cy="609600"/>
          </a:xfrm>
        </p:spPr>
        <p:txBody>
          <a:bodyPr/>
          <a:lstStyle/>
          <a:p>
            <a:r>
              <a:rPr lang="de-DE"/>
              <a:t>Titelmasterformat durch Klicken bearbeiten</a:t>
            </a:r>
          </a:p>
        </p:txBody>
      </p:sp>
      <p:sp>
        <p:nvSpPr>
          <p:cNvPr id="3" name="Textplatzhalter 2"/>
          <p:cNvSpPr>
            <a:spLocks noGrp="1"/>
          </p:cNvSpPr>
          <p:nvPr>
            <p:ph type="body" sz="half" idx="1"/>
          </p:nvPr>
        </p:nvSpPr>
        <p:spPr>
          <a:xfrm>
            <a:off x="507339" y="1773239"/>
            <a:ext cx="4375150" cy="44973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5047589" y="1773239"/>
            <a:ext cx="4375150" cy="44973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Foliennummernplatzhalter 4"/>
          <p:cNvSpPr>
            <a:spLocks noGrp="1"/>
          </p:cNvSpPr>
          <p:nvPr>
            <p:ph type="sldNum" sz="quarter" idx="10"/>
          </p:nvPr>
        </p:nvSpPr>
        <p:spPr>
          <a:xfrm>
            <a:off x="8229204" y="6524626"/>
            <a:ext cx="1310481" cy="219075"/>
          </a:xfrm>
        </p:spPr>
        <p:txBody>
          <a:bodyPr/>
          <a:lstStyle>
            <a:lvl1pPr>
              <a:defRPr/>
            </a:lvl1pPr>
          </a:lstStyle>
          <a:p>
            <a:r>
              <a:rPr lang="de-DE" altLang="de-DE"/>
              <a:t> Folie </a:t>
            </a:r>
            <a:fld id="{D312B98C-907F-4511-A664-0A1C5C864361}" type="slidenum">
              <a:rPr lang="de-DE" altLang="de-DE"/>
              <a:pPr/>
              <a:t>‹Nr.›</a:t>
            </a:fld>
            <a:endParaRPr lang="de-DE" altLang="de-DE"/>
          </a:p>
        </p:txBody>
      </p:sp>
      <p:sp>
        <p:nvSpPr>
          <p:cNvPr id="6" name="Fußzeilenplatzhalter 5"/>
          <p:cNvSpPr>
            <a:spLocks noGrp="1"/>
          </p:cNvSpPr>
          <p:nvPr>
            <p:ph type="ftr" sz="quarter" idx="11"/>
          </p:nvPr>
        </p:nvSpPr>
        <p:spPr>
          <a:xfrm>
            <a:off x="194338" y="6453188"/>
            <a:ext cx="9517327" cy="290512"/>
          </a:xfrm>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287695236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clipArtAndTx" preserve="1">
  <p:cSld name="Titel, ClipArt und Text">
    <p:spTree>
      <p:nvGrpSpPr>
        <p:cNvPr id="1" name=""/>
        <p:cNvGrpSpPr/>
        <p:nvPr/>
      </p:nvGrpSpPr>
      <p:grpSpPr>
        <a:xfrm>
          <a:off x="0" y="0"/>
          <a:ext cx="0" cy="0"/>
          <a:chOff x="0" y="0"/>
          <a:chExt cx="0" cy="0"/>
        </a:xfrm>
      </p:grpSpPr>
      <p:sp>
        <p:nvSpPr>
          <p:cNvPr id="2" name="Titel 1"/>
          <p:cNvSpPr>
            <a:spLocks noGrp="1"/>
          </p:cNvSpPr>
          <p:nvPr>
            <p:ph type="title"/>
          </p:nvPr>
        </p:nvSpPr>
        <p:spPr>
          <a:xfrm>
            <a:off x="507340" y="188913"/>
            <a:ext cx="8719344" cy="609600"/>
          </a:xfrm>
        </p:spPr>
        <p:txBody>
          <a:bodyPr/>
          <a:lstStyle/>
          <a:p>
            <a:r>
              <a:rPr lang="de-DE"/>
              <a:t>Titelmasterformat durch Klicken bearbeiten</a:t>
            </a:r>
          </a:p>
        </p:txBody>
      </p:sp>
      <p:sp>
        <p:nvSpPr>
          <p:cNvPr id="3" name="Onlinebild-Platzhalter 2"/>
          <p:cNvSpPr>
            <a:spLocks noGrp="1"/>
          </p:cNvSpPr>
          <p:nvPr>
            <p:ph type="clipArt" sz="half" idx="1"/>
          </p:nvPr>
        </p:nvSpPr>
        <p:spPr>
          <a:xfrm>
            <a:off x="507339" y="1773239"/>
            <a:ext cx="4375150" cy="4497387"/>
          </a:xfrm>
        </p:spPr>
        <p:txBody>
          <a:bodyPr/>
          <a:lstStyle/>
          <a:p>
            <a:endParaRPr lang="de-DE"/>
          </a:p>
        </p:txBody>
      </p:sp>
      <p:sp>
        <p:nvSpPr>
          <p:cNvPr id="4" name="Textplatzhalter 3"/>
          <p:cNvSpPr>
            <a:spLocks noGrp="1"/>
          </p:cNvSpPr>
          <p:nvPr>
            <p:ph type="body" sz="half" idx="2"/>
          </p:nvPr>
        </p:nvSpPr>
        <p:spPr>
          <a:xfrm>
            <a:off x="5047589" y="1773239"/>
            <a:ext cx="4375150" cy="449738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Foliennummernplatzhalter 4"/>
          <p:cNvSpPr>
            <a:spLocks noGrp="1"/>
          </p:cNvSpPr>
          <p:nvPr>
            <p:ph type="sldNum" sz="quarter" idx="10"/>
          </p:nvPr>
        </p:nvSpPr>
        <p:spPr>
          <a:xfrm>
            <a:off x="8229204" y="6524626"/>
            <a:ext cx="1310481" cy="219075"/>
          </a:xfrm>
        </p:spPr>
        <p:txBody>
          <a:bodyPr/>
          <a:lstStyle>
            <a:lvl1pPr>
              <a:defRPr/>
            </a:lvl1pPr>
          </a:lstStyle>
          <a:p>
            <a:r>
              <a:rPr lang="de-DE" altLang="de-DE"/>
              <a:t> Folie </a:t>
            </a:r>
            <a:fld id="{1874C72F-8B5E-40F8-AAB4-8F47A41A5D83}" type="slidenum">
              <a:rPr lang="de-DE" altLang="de-DE"/>
              <a:pPr/>
              <a:t>‹Nr.›</a:t>
            </a:fld>
            <a:endParaRPr lang="de-DE" altLang="de-DE"/>
          </a:p>
        </p:txBody>
      </p:sp>
      <p:sp>
        <p:nvSpPr>
          <p:cNvPr id="6" name="Fußzeilenplatzhalter 5"/>
          <p:cNvSpPr>
            <a:spLocks noGrp="1"/>
          </p:cNvSpPr>
          <p:nvPr>
            <p:ph type="ftr" sz="quarter" idx="11"/>
          </p:nvPr>
        </p:nvSpPr>
        <p:spPr>
          <a:xfrm>
            <a:off x="194338" y="6453188"/>
            <a:ext cx="9517327" cy="290512"/>
          </a:xfrm>
        </p:spPr>
        <p:txBody>
          <a:bodyPr/>
          <a:lstStyle>
            <a:lvl1pPr>
              <a:defRPr/>
            </a:lvl1pPr>
          </a:lstStyle>
          <a:p>
            <a:r>
              <a:rPr lang="de-DE" altLang="de-DE" dirty="0"/>
              <a:t>HSWT    Prof. Dr. U. Groß           					                 </a:t>
            </a:r>
          </a:p>
        </p:txBody>
      </p:sp>
    </p:spTree>
    <p:extLst>
      <p:ext uri="{BB962C8B-B14F-4D97-AF65-F5344CB8AC3E}">
        <p14:creationId xmlns:p14="http://schemas.microsoft.com/office/powerpoint/2010/main" val="1705064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95300" y="274638"/>
            <a:ext cx="89154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5032377"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5032377"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5"/>
          <p:cNvSpPr>
            <a:spLocks noGrp="1" noChangeArrowheads="1"/>
          </p:cNvSpPr>
          <p:nvPr>
            <p:ph type="sldNum" sz="quarter" idx="10"/>
          </p:nvPr>
        </p:nvSpPr>
        <p:spPr>
          <a:ln/>
        </p:spPr>
        <p:txBody>
          <a:bodyPr/>
          <a:lstStyle>
            <a:lvl1pPr>
              <a:defRPr/>
            </a:lvl1pPr>
          </a:lstStyle>
          <a:p>
            <a:pPr>
              <a:defRPr/>
            </a:pPr>
            <a:r>
              <a:rPr lang="de-DE" altLang="de-DE"/>
              <a:t> Folie </a:t>
            </a:r>
            <a:fld id="{8FDD3928-FB4B-451D-B457-5FAF41A31438}" type="slidenum">
              <a:rPr lang="de-DE" altLang="de-DE"/>
              <a:pPr>
                <a:defRPr/>
              </a:pPr>
              <a:t>‹Nr.›</a:t>
            </a:fld>
            <a:endParaRPr lang="de-DE" altLang="de-DE"/>
          </a:p>
        </p:txBody>
      </p:sp>
      <p:sp>
        <p:nvSpPr>
          <p:cNvPr id="8" name="Rectangle 6"/>
          <p:cNvSpPr>
            <a:spLocks noGrp="1" noChangeArrowheads="1"/>
          </p:cNvSpPr>
          <p:nvPr>
            <p:ph type="ftr" sz="quarter" idx="11"/>
          </p:nvPr>
        </p:nvSpPr>
        <p:spPr>
          <a:ln/>
        </p:spPr>
        <p:txBody>
          <a:bodyPr/>
          <a:lstStyle>
            <a:lvl1pPr>
              <a:defRPr/>
            </a:lvl1pPr>
          </a:lstStyle>
          <a:p>
            <a:pPr>
              <a:defRPr/>
            </a:pPr>
            <a:r>
              <a:rPr lang="de-DE"/>
              <a:t>HSWT    Prof. Dr. U. Groß                  </a:t>
            </a:r>
          </a:p>
        </p:txBody>
      </p:sp>
    </p:spTree>
    <p:extLst>
      <p:ext uri="{BB962C8B-B14F-4D97-AF65-F5344CB8AC3E}">
        <p14:creationId xmlns:p14="http://schemas.microsoft.com/office/powerpoint/2010/main" val="667679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5"/>
          <p:cNvSpPr>
            <a:spLocks noGrp="1" noChangeArrowheads="1"/>
          </p:cNvSpPr>
          <p:nvPr>
            <p:ph type="sldNum" sz="quarter" idx="10"/>
          </p:nvPr>
        </p:nvSpPr>
        <p:spPr>
          <a:ln/>
        </p:spPr>
        <p:txBody>
          <a:bodyPr/>
          <a:lstStyle>
            <a:lvl1pPr>
              <a:defRPr/>
            </a:lvl1pPr>
          </a:lstStyle>
          <a:p>
            <a:pPr>
              <a:defRPr/>
            </a:pPr>
            <a:r>
              <a:rPr lang="de-DE" altLang="de-DE"/>
              <a:t> Folie </a:t>
            </a:r>
            <a:fld id="{A5CC95E4-3327-4E6D-82A6-F720D74A793D}" type="slidenum">
              <a:rPr lang="de-DE" altLang="de-DE"/>
              <a:pPr>
                <a:defRPr/>
              </a:pPr>
              <a:t>‹Nr.›</a:t>
            </a:fld>
            <a:endParaRPr lang="de-DE" altLang="de-DE"/>
          </a:p>
        </p:txBody>
      </p:sp>
      <p:sp>
        <p:nvSpPr>
          <p:cNvPr id="4" name="Rectangle 6"/>
          <p:cNvSpPr>
            <a:spLocks noGrp="1" noChangeArrowheads="1"/>
          </p:cNvSpPr>
          <p:nvPr>
            <p:ph type="ftr" sz="quarter" idx="11"/>
          </p:nvPr>
        </p:nvSpPr>
        <p:spPr>
          <a:ln/>
        </p:spPr>
        <p:txBody>
          <a:bodyPr/>
          <a:lstStyle>
            <a:lvl1pPr>
              <a:defRPr/>
            </a:lvl1pPr>
          </a:lstStyle>
          <a:p>
            <a:pPr>
              <a:defRPr/>
            </a:pPr>
            <a:r>
              <a:rPr lang="de-DE"/>
              <a:t>HSWT    Prof. Dr. U. Groß                  </a:t>
            </a:r>
          </a:p>
        </p:txBody>
      </p:sp>
    </p:spTree>
    <p:extLst>
      <p:ext uri="{BB962C8B-B14F-4D97-AF65-F5344CB8AC3E}">
        <p14:creationId xmlns:p14="http://schemas.microsoft.com/office/powerpoint/2010/main" val="178020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a:ln/>
        </p:spPr>
        <p:txBody>
          <a:bodyPr/>
          <a:lstStyle>
            <a:lvl1pPr>
              <a:defRPr/>
            </a:lvl1pPr>
          </a:lstStyle>
          <a:p>
            <a:pPr>
              <a:defRPr/>
            </a:pPr>
            <a:r>
              <a:rPr lang="de-DE" altLang="de-DE"/>
              <a:t> Folie </a:t>
            </a:r>
            <a:fld id="{AD610C77-799F-40CC-B6B1-1F9CF2E7D7EF}" type="slidenum">
              <a:rPr lang="de-DE" altLang="de-DE"/>
              <a:pPr>
                <a:defRPr/>
              </a:pPr>
              <a:t>‹Nr.›</a:t>
            </a:fld>
            <a:endParaRPr lang="de-DE" altLang="de-DE"/>
          </a:p>
        </p:txBody>
      </p:sp>
      <p:sp>
        <p:nvSpPr>
          <p:cNvPr id="3" name="Rectangle 6"/>
          <p:cNvSpPr>
            <a:spLocks noGrp="1" noChangeArrowheads="1"/>
          </p:cNvSpPr>
          <p:nvPr>
            <p:ph type="ftr" sz="quarter" idx="11"/>
          </p:nvPr>
        </p:nvSpPr>
        <p:spPr>
          <a:ln/>
        </p:spPr>
        <p:txBody>
          <a:bodyPr/>
          <a:lstStyle>
            <a:lvl1pPr>
              <a:defRPr/>
            </a:lvl1pPr>
          </a:lstStyle>
          <a:p>
            <a:pPr>
              <a:defRPr/>
            </a:pPr>
            <a:r>
              <a:rPr lang="de-DE"/>
              <a:t>HSWT    Prof. Dr. U. Groß                  </a:t>
            </a:r>
          </a:p>
        </p:txBody>
      </p:sp>
    </p:spTree>
    <p:extLst>
      <p:ext uri="{BB962C8B-B14F-4D97-AF65-F5344CB8AC3E}">
        <p14:creationId xmlns:p14="http://schemas.microsoft.com/office/powerpoint/2010/main" val="4186118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95300" y="273050"/>
            <a:ext cx="3259138"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873499" y="273052"/>
            <a:ext cx="553720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95300" y="1435102"/>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49D63B75-C25B-4D0D-BDA3-450FB57C28BA}"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a:t>HSWT    Prof. Dr. U. Groß                  </a:t>
            </a:r>
          </a:p>
        </p:txBody>
      </p:sp>
    </p:spTree>
    <p:extLst>
      <p:ext uri="{BB962C8B-B14F-4D97-AF65-F5344CB8AC3E}">
        <p14:creationId xmlns:p14="http://schemas.microsoft.com/office/powerpoint/2010/main" val="2408294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941513" y="4800600"/>
            <a:ext cx="59436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DDE90C9C-E6CE-4424-A4B3-0FFC3F99CE48}"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a:t>HSWT    Prof. Dr. U. Groß                  </a:t>
            </a:r>
          </a:p>
        </p:txBody>
      </p:sp>
    </p:spTree>
    <p:extLst>
      <p:ext uri="{BB962C8B-B14F-4D97-AF65-F5344CB8AC3E}">
        <p14:creationId xmlns:p14="http://schemas.microsoft.com/office/powerpoint/2010/main" val="2497960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2.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Bild 5"/>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9761538" y="0"/>
            <a:ext cx="1508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508000" y="188913"/>
            <a:ext cx="871855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p>
        </p:txBody>
      </p:sp>
      <p:sp>
        <p:nvSpPr>
          <p:cNvPr id="1028" name="Rectangle 4"/>
          <p:cNvSpPr>
            <a:spLocks noGrp="1" noChangeArrowheads="1"/>
          </p:cNvSpPr>
          <p:nvPr>
            <p:ph type="body" idx="1"/>
          </p:nvPr>
        </p:nvSpPr>
        <p:spPr bwMode="auto">
          <a:xfrm>
            <a:off x="508000" y="1773238"/>
            <a:ext cx="8915400" cy="449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p:txBody>
      </p:sp>
      <p:sp>
        <p:nvSpPr>
          <p:cNvPr id="613381" name="Rectangle 5"/>
          <p:cNvSpPr>
            <a:spLocks noGrp="1" noChangeArrowheads="1"/>
          </p:cNvSpPr>
          <p:nvPr>
            <p:ph type="sldNum" sz="quarter" idx="4"/>
          </p:nvPr>
        </p:nvSpPr>
        <p:spPr bwMode="auto">
          <a:xfrm>
            <a:off x="8229600" y="6524625"/>
            <a:ext cx="1309688"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smtClean="0">
                <a:solidFill>
                  <a:srgbClr val="71AD2A"/>
                </a:solidFill>
                <a:latin typeface="Arial" pitchFamily="34" charset="0"/>
              </a:defRPr>
            </a:lvl1pPr>
          </a:lstStyle>
          <a:p>
            <a:pPr>
              <a:defRPr/>
            </a:pPr>
            <a:r>
              <a:rPr lang="de-DE" altLang="de-DE"/>
              <a:t> Folie </a:t>
            </a:r>
            <a:fld id="{20E7D08B-6174-4BC4-B99C-7B3E9B64A41E}" type="slidenum">
              <a:rPr lang="de-DE" altLang="de-DE"/>
              <a:pPr>
                <a:defRPr/>
              </a:pPr>
              <a:t>‹Nr.›</a:t>
            </a:fld>
            <a:endParaRPr lang="de-DE" altLang="de-DE"/>
          </a:p>
        </p:txBody>
      </p:sp>
      <p:sp>
        <p:nvSpPr>
          <p:cNvPr id="613382" name="Rectangle 6"/>
          <p:cNvSpPr>
            <a:spLocks noGrp="1" noChangeArrowheads="1"/>
          </p:cNvSpPr>
          <p:nvPr>
            <p:ph type="ftr" sz="quarter" idx="3"/>
          </p:nvPr>
        </p:nvSpPr>
        <p:spPr bwMode="auto">
          <a:xfrm>
            <a:off x="117475" y="6524625"/>
            <a:ext cx="7656513"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000">
                <a:solidFill>
                  <a:srgbClr val="71AD2A"/>
                </a:solidFill>
                <a:latin typeface="+mn-lt"/>
                <a:ea typeface="+mn-ea"/>
                <a:cs typeface="+mn-cs"/>
              </a:defRPr>
            </a:lvl1pPr>
          </a:lstStyle>
          <a:p>
            <a:pPr>
              <a:defRPr/>
            </a:pPr>
            <a:r>
              <a:rPr lang="de-DE"/>
              <a:t>HSWT    Prof. Dr. U. Groß                  </a:t>
            </a:r>
          </a:p>
        </p:txBody>
      </p:sp>
    </p:spTree>
  </p:cSld>
  <p:clrMap bg1="lt1" tx1="dk1" bg2="lt2" tx2="dk2" accent1="accent1" accent2="accent2" accent3="accent3" accent4="accent4" accent5="accent5" accent6="accent6" hlink="hlink" folHlink="folHlink"/>
  <p:sldLayoutIdLst>
    <p:sldLayoutId id="2147484816" r:id="rId1"/>
    <p:sldLayoutId id="2147484817" r:id="rId2"/>
    <p:sldLayoutId id="2147484818" r:id="rId3"/>
    <p:sldLayoutId id="2147484819" r:id="rId4"/>
    <p:sldLayoutId id="2147484820" r:id="rId5"/>
    <p:sldLayoutId id="2147484821" r:id="rId6"/>
    <p:sldLayoutId id="2147484822" r:id="rId7"/>
    <p:sldLayoutId id="2147484823" r:id="rId8"/>
    <p:sldLayoutId id="2147484824" r:id="rId9"/>
    <p:sldLayoutId id="2147484825" r:id="rId10"/>
    <p:sldLayoutId id="2147484826" r:id="rId11"/>
    <p:sldLayoutId id="2147484827" r:id="rId12"/>
    <p:sldLayoutId id="2147484828" r:id="rId13"/>
    <p:sldLayoutId id="2147484829" r:id="rId14"/>
  </p:sldLayoutIdLst>
  <p:hf hdr="0" dt="0"/>
  <p:txStyles>
    <p:titleStyle>
      <a:lvl1pPr algn="l" defTabSz="457200" rtl="0" eaLnBrk="0" fontAlgn="base" hangingPunct="0">
        <a:spcBef>
          <a:spcPct val="0"/>
        </a:spcBef>
        <a:spcAft>
          <a:spcPct val="0"/>
        </a:spcAft>
        <a:defRPr sz="2800" b="1">
          <a:solidFill>
            <a:schemeClr val="tx1"/>
          </a:solidFill>
          <a:latin typeface="+mj-lt"/>
          <a:ea typeface="+mj-ea"/>
          <a:cs typeface="+mj-cs"/>
        </a:defRPr>
      </a:lvl1pPr>
      <a:lvl2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2pPr>
      <a:lvl3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3pPr>
      <a:lvl4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4pPr>
      <a:lvl5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5pPr>
      <a:lvl6pPr marL="4572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6pPr>
      <a:lvl7pPr marL="9144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7pPr>
      <a:lvl8pPr marL="13716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8pPr>
      <a:lvl9pPr marL="18288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9pPr>
    </p:titleStyle>
    <p:bodyStyle>
      <a:lvl1pPr marL="342900" indent="-342900" algn="l" defTabSz="457200" rtl="0" eaLnBrk="0" fontAlgn="base" hangingPunct="0">
        <a:spcBef>
          <a:spcPct val="20000"/>
        </a:spcBef>
        <a:spcAft>
          <a:spcPct val="0"/>
        </a:spcAft>
        <a:buClr>
          <a:srgbClr val="71AD2A"/>
        </a:buClr>
        <a:buFont typeface="Arial Unicode MS" pitchFamily="34" charset="-128"/>
        <a:buChar char="»"/>
        <a:defRPr sz="2400">
          <a:solidFill>
            <a:schemeClr val="tx1"/>
          </a:solidFill>
          <a:latin typeface="+mn-lt"/>
          <a:ea typeface="+mn-ea"/>
          <a:cs typeface="+mn-cs"/>
        </a:defRPr>
      </a:lvl1pPr>
      <a:lvl2pPr marL="742950" indent="-285750" algn="l" defTabSz="457200" rtl="0" eaLnBrk="0" fontAlgn="base" hangingPunct="0">
        <a:spcBef>
          <a:spcPct val="20000"/>
        </a:spcBef>
        <a:spcAft>
          <a:spcPct val="0"/>
        </a:spcAft>
        <a:buClr>
          <a:srgbClr val="71AD2A"/>
        </a:buClr>
        <a:buFont typeface="Univers" pitchFamily="34" charset="0"/>
        <a:buChar char="›"/>
        <a:defRPr sz="2200">
          <a:solidFill>
            <a:schemeClr val="tx1"/>
          </a:solidFill>
          <a:latin typeface="+mn-lt"/>
          <a:ea typeface="+mn-ea"/>
          <a:cs typeface="+mn-cs"/>
        </a:defRPr>
      </a:lvl2pPr>
      <a:lvl3pPr marL="1143000" indent="-228600" algn="l" defTabSz="457200" rtl="0" eaLnBrk="0" fontAlgn="base" hangingPunct="0">
        <a:spcBef>
          <a:spcPct val="20000"/>
        </a:spcBef>
        <a:spcAft>
          <a:spcPct val="0"/>
        </a:spcAft>
        <a:buClr>
          <a:srgbClr val="71AD2A"/>
        </a:buClr>
        <a:buFont typeface="Arial Unicode MS" pitchFamily="34" charset="-128"/>
        <a:buChar char="›"/>
        <a:defRPr sz="2000">
          <a:solidFill>
            <a:schemeClr val="tx1"/>
          </a:solidFill>
          <a:latin typeface="+mn-lt"/>
          <a:ea typeface="+mn-ea"/>
          <a:cs typeface="+mn-cs"/>
        </a:defRPr>
      </a:lvl3pPr>
      <a:lvl4pPr marL="1600200" indent="-228600" algn="l" defTabSz="457200" rtl="0" eaLnBrk="0" fontAlgn="base" hangingPunct="0">
        <a:spcBef>
          <a:spcPct val="20000"/>
        </a:spcBef>
        <a:spcAft>
          <a:spcPct val="0"/>
        </a:spcAft>
        <a:buClr>
          <a:srgbClr val="71AD2A"/>
        </a:buClr>
        <a:buFont typeface="Arial Unicode MS" pitchFamily="34" charset="-128"/>
        <a:buChar char="›"/>
        <a:defRPr>
          <a:solidFill>
            <a:schemeClr val="tx1"/>
          </a:solidFill>
          <a:latin typeface="+mn-lt"/>
          <a:ea typeface="+mn-ea"/>
          <a:cs typeface="+mn-cs"/>
        </a:defRPr>
      </a:lvl4pPr>
      <a:lvl5pPr marL="2057400" indent="-228600" algn="l" defTabSz="457200" rtl="0" eaLnBrk="0" fontAlgn="base" hangingPunct="0">
        <a:spcBef>
          <a:spcPct val="20000"/>
        </a:spcBef>
        <a:spcAft>
          <a:spcPct val="0"/>
        </a:spcAft>
        <a:buClr>
          <a:srgbClr val="71AD2A"/>
        </a:buClr>
        <a:buFont typeface="Wingdings" pitchFamily="2" charset="2"/>
        <a:buChar char="§"/>
        <a:defRPr>
          <a:solidFill>
            <a:schemeClr val="tx1"/>
          </a:solidFill>
          <a:latin typeface="+mn-lt"/>
          <a:ea typeface="+mn-ea"/>
          <a:cs typeface="+mn-cs"/>
        </a:defRPr>
      </a:lvl5pPr>
      <a:lvl6pPr marL="25146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6pPr>
      <a:lvl7pPr marL="29718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7pPr>
      <a:lvl8pPr marL="34290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8pPr>
      <a:lvl9pPr marL="38862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Bild 5"/>
          <p:cNvPicPr>
            <a:picLocks noChangeAspect="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761537" y="0"/>
            <a:ext cx="15134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title"/>
          </p:nvPr>
        </p:nvSpPr>
        <p:spPr bwMode="auto">
          <a:xfrm>
            <a:off x="507340" y="188913"/>
            <a:ext cx="8719344"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p>
        </p:txBody>
      </p:sp>
      <p:sp>
        <p:nvSpPr>
          <p:cNvPr id="3076" name="Rectangle 4"/>
          <p:cNvSpPr>
            <a:spLocks noGrp="1" noChangeArrowheads="1"/>
          </p:cNvSpPr>
          <p:nvPr>
            <p:ph type="body" idx="1"/>
          </p:nvPr>
        </p:nvSpPr>
        <p:spPr bwMode="auto">
          <a:xfrm>
            <a:off x="507339" y="1773239"/>
            <a:ext cx="8915400" cy="449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p:txBody>
      </p:sp>
      <p:sp>
        <p:nvSpPr>
          <p:cNvPr id="3077" name="Rectangle 5"/>
          <p:cNvSpPr>
            <a:spLocks noGrp="1" noChangeArrowheads="1"/>
          </p:cNvSpPr>
          <p:nvPr>
            <p:ph type="sldNum" sz="quarter" idx="4"/>
          </p:nvPr>
        </p:nvSpPr>
        <p:spPr bwMode="auto">
          <a:xfrm>
            <a:off x="8229204" y="6524626"/>
            <a:ext cx="1310481"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000">
                <a:solidFill>
                  <a:srgbClr val="71AD2A"/>
                </a:solidFill>
                <a:ea typeface="+mn-ea"/>
                <a:cs typeface="+mn-cs"/>
              </a:defRPr>
            </a:lvl1pPr>
          </a:lstStyle>
          <a:p>
            <a:r>
              <a:rPr lang="de-DE" altLang="de-DE"/>
              <a:t> Folie </a:t>
            </a:r>
            <a:fld id="{3F1DF2CA-DD3A-460E-883A-EFA272FE5EE1}" type="slidenum">
              <a:rPr lang="de-DE" altLang="de-DE"/>
              <a:pPr/>
              <a:t>‹Nr.›</a:t>
            </a:fld>
            <a:endParaRPr lang="de-DE" altLang="de-DE"/>
          </a:p>
        </p:txBody>
      </p:sp>
      <p:sp>
        <p:nvSpPr>
          <p:cNvPr id="3078" name="Rectangle 6"/>
          <p:cNvSpPr>
            <a:spLocks noGrp="1" noChangeArrowheads="1"/>
          </p:cNvSpPr>
          <p:nvPr>
            <p:ph type="ftr" sz="quarter" idx="3"/>
          </p:nvPr>
        </p:nvSpPr>
        <p:spPr bwMode="auto">
          <a:xfrm>
            <a:off x="194338" y="6453188"/>
            <a:ext cx="9517327" cy="29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000">
                <a:solidFill>
                  <a:srgbClr val="71AD2A"/>
                </a:solidFill>
                <a:ea typeface="+mn-ea"/>
                <a:cs typeface="+mn-cs"/>
              </a:defRPr>
            </a:lvl1pPr>
          </a:lstStyle>
          <a:p>
            <a:r>
              <a:rPr lang="de-DE" altLang="de-DE" dirty="0"/>
              <a:t>HSWT    Prof. Dr. U. Groß           					                 </a:t>
            </a:r>
          </a:p>
        </p:txBody>
      </p:sp>
    </p:spTree>
    <p:extLst>
      <p:ext uri="{BB962C8B-B14F-4D97-AF65-F5344CB8AC3E}">
        <p14:creationId xmlns:p14="http://schemas.microsoft.com/office/powerpoint/2010/main" val="376323997"/>
      </p:ext>
    </p:extLst>
  </p:cSld>
  <p:clrMap bg1="lt1" tx1="dk1" bg2="lt2" tx2="dk2" accent1="accent1" accent2="accent2" accent3="accent3" accent4="accent4" accent5="accent5" accent6="accent6" hlink="hlink" folHlink="folHlink"/>
  <p:sldLayoutIdLst>
    <p:sldLayoutId id="2147484833" r:id="rId1"/>
    <p:sldLayoutId id="2147484834" r:id="rId2"/>
    <p:sldLayoutId id="2147484835" r:id="rId3"/>
    <p:sldLayoutId id="2147484836" r:id="rId4"/>
    <p:sldLayoutId id="2147484837" r:id="rId5"/>
    <p:sldLayoutId id="2147484838" r:id="rId6"/>
    <p:sldLayoutId id="2147484839" r:id="rId7"/>
    <p:sldLayoutId id="2147484840" r:id="rId8"/>
    <p:sldLayoutId id="2147484841" r:id="rId9"/>
    <p:sldLayoutId id="2147484842" r:id="rId10"/>
    <p:sldLayoutId id="2147484843" r:id="rId11"/>
    <p:sldLayoutId id="2147484844" r:id="rId12"/>
    <p:sldLayoutId id="2147484845" r:id="rId13"/>
    <p:sldLayoutId id="2147484846" r:id="rId14"/>
  </p:sldLayoutIdLst>
  <p:hf sldNum="0" hdr="0" dt="0"/>
  <p:txStyles>
    <p:titleStyle>
      <a:lvl1pPr algn="l" defTabSz="457200" rtl="0" fontAlgn="base">
        <a:spcBef>
          <a:spcPct val="0"/>
        </a:spcBef>
        <a:spcAft>
          <a:spcPct val="0"/>
        </a:spcAft>
        <a:defRPr sz="2800" b="1" kern="1200">
          <a:solidFill>
            <a:schemeClr val="tx1"/>
          </a:solidFill>
          <a:latin typeface="+mj-lt"/>
          <a:ea typeface="+mj-ea"/>
          <a:cs typeface="+mj-cs"/>
        </a:defRPr>
      </a:lvl1pPr>
      <a:lvl2pPr algn="l" defTabSz="457200" rtl="0" fontAlgn="base">
        <a:spcBef>
          <a:spcPct val="0"/>
        </a:spcBef>
        <a:spcAft>
          <a:spcPct val="0"/>
        </a:spcAft>
        <a:defRPr sz="2800" b="1">
          <a:solidFill>
            <a:schemeClr val="tx1"/>
          </a:solidFill>
          <a:latin typeface="Arial" panose="020B0604020202020204" pitchFamily="34" charset="0"/>
          <a:ea typeface="MS PGothic" panose="020B0600070205080204" pitchFamily="34" charset="-128"/>
          <a:cs typeface="Arial" panose="020B0604020202020204" pitchFamily="34" charset="0"/>
        </a:defRPr>
      </a:lvl2pPr>
      <a:lvl3pPr algn="l" defTabSz="457200" rtl="0" fontAlgn="base">
        <a:spcBef>
          <a:spcPct val="0"/>
        </a:spcBef>
        <a:spcAft>
          <a:spcPct val="0"/>
        </a:spcAft>
        <a:defRPr sz="2800" b="1">
          <a:solidFill>
            <a:schemeClr val="tx1"/>
          </a:solidFill>
          <a:latin typeface="Arial" panose="020B0604020202020204" pitchFamily="34" charset="0"/>
          <a:ea typeface="MS PGothic" panose="020B0600070205080204" pitchFamily="34" charset="-128"/>
          <a:cs typeface="Arial" panose="020B0604020202020204" pitchFamily="34" charset="0"/>
        </a:defRPr>
      </a:lvl3pPr>
      <a:lvl4pPr algn="l" defTabSz="457200" rtl="0" fontAlgn="base">
        <a:spcBef>
          <a:spcPct val="0"/>
        </a:spcBef>
        <a:spcAft>
          <a:spcPct val="0"/>
        </a:spcAft>
        <a:defRPr sz="2800" b="1">
          <a:solidFill>
            <a:schemeClr val="tx1"/>
          </a:solidFill>
          <a:latin typeface="Arial" panose="020B0604020202020204" pitchFamily="34" charset="0"/>
          <a:ea typeface="MS PGothic" panose="020B0600070205080204" pitchFamily="34" charset="-128"/>
          <a:cs typeface="Arial" panose="020B0604020202020204" pitchFamily="34" charset="0"/>
        </a:defRPr>
      </a:lvl4pPr>
      <a:lvl5pPr algn="l" defTabSz="457200" rtl="0" fontAlgn="base">
        <a:spcBef>
          <a:spcPct val="0"/>
        </a:spcBef>
        <a:spcAft>
          <a:spcPct val="0"/>
        </a:spcAft>
        <a:defRPr sz="2800" b="1">
          <a:solidFill>
            <a:schemeClr val="tx1"/>
          </a:solidFill>
          <a:latin typeface="Arial" panose="020B0604020202020204" pitchFamily="34" charset="0"/>
          <a:ea typeface="MS PGothic" panose="020B0600070205080204" pitchFamily="34" charset="-128"/>
          <a:cs typeface="Arial" panose="020B0604020202020204" pitchFamily="34" charset="0"/>
        </a:defRPr>
      </a:lvl5pPr>
      <a:lvl6pPr marL="457200" algn="l" defTabSz="457200" rtl="0" fontAlgn="base">
        <a:spcBef>
          <a:spcPct val="0"/>
        </a:spcBef>
        <a:spcAft>
          <a:spcPct val="0"/>
        </a:spcAft>
        <a:defRPr sz="2800" b="1">
          <a:solidFill>
            <a:schemeClr val="tx1"/>
          </a:solidFill>
          <a:latin typeface="Arial" panose="020B0604020202020204" pitchFamily="34" charset="0"/>
          <a:ea typeface="MS PGothic" panose="020B0600070205080204" pitchFamily="34" charset="-128"/>
          <a:cs typeface="Arial" panose="020B0604020202020204" pitchFamily="34" charset="0"/>
        </a:defRPr>
      </a:lvl6pPr>
      <a:lvl7pPr marL="914400" algn="l" defTabSz="457200" rtl="0" fontAlgn="base">
        <a:spcBef>
          <a:spcPct val="0"/>
        </a:spcBef>
        <a:spcAft>
          <a:spcPct val="0"/>
        </a:spcAft>
        <a:defRPr sz="2800" b="1">
          <a:solidFill>
            <a:schemeClr val="tx1"/>
          </a:solidFill>
          <a:latin typeface="Arial" panose="020B0604020202020204" pitchFamily="34" charset="0"/>
          <a:ea typeface="MS PGothic" panose="020B0600070205080204" pitchFamily="34" charset="-128"/>
          <a:cs typeface="Arial" panose="020B0604020202020204" pitchFamily="34" charset="0"/>
        </a:defRPr>
      </a:lvl7pPr>
      <a:lvl8pPr marL="1371600" algn="l" defTabSz="457200" rtl="0" fontAlgn="base">
        <a:spcBef>
          <a:spcPct val="0"/>
        </a:spcBef>
        <a:spcAft>
          <a:spcPct val="0"/>
        </a:spcAft>
        <a:defRPr sz="2800" b="1">
          <a:solidFill>
            <a:schemeClr val="tx1"/>
          </a:solidFill>
          <a:latin typeface="Arial" panose="020B0604020202020204" pitchFamily="34" charset="0"/>
          <a:ea typeface="MS PGothic" panose="020B0600070205080204" pitchFamily="34" charset="-128"/>
          <a:cs typeface="Arial" panose="020B0604020202020204" pitchFamily="34" charset="0"/>
        </a:defRPr>
      </a:lvl8pPr>
      <a:lvl9pPr marL="1828800" algn="l" defTabSz="457200" rtl="0" fontAlgn="base">
        <a:spcBef>
          <a:spcPct val="0"/>
        </a:spcBef>
        <a:spcAft>
          <a:spcPct val="0"/>
        </a:spcAft>
        <a:defRPr sz="2800" b="1">
          <a:solidFill>
            <a:schemeClr val="tx1"/>
          </a:solidFill>
          <a:latin typeface="Arial" panose="020B0604020202020204" pitchFamily="34" charset="0"/>
          <a:ea typeface="MS PGothic" panose="020B0600070205080204" pitchFamily="34" charset="-128"/>
          <a:cs typeface="Arial" panose="020B0604020202020204" pitchFamily="34" charset="0"/>
        </a:defRPr>
      </a:lvl9pPr>
    </p:titleStyle>
    <p:bodyStyle>
      <a:lvl1pPr marL="342900" indent="-342900" algn="l" defTabSz="457200" rtl="0" fontAlgn="base">
        <a:spcBef>
          <a:spcPct val="20000"/>
        </a:spcBef>
        <a:spcAft>
          <a:spcPct val="0"/>
        </a:spcAft>
        <a:buClr>
          <a:srgbClr val="71AD2A"/>
        </a:buClr>
        <a:buFont typeface="Arial Unicode MS" panose="020B0604020202020204" pitchFamily="34" charset="-128"/>
        <a:buChar char="»"/>
        <a:defRPr sz="2400" kern="1200">
          <a:solidFill>
            <a:schemeClr val="tx1"/>
          </a:solidFill>
          <a:latin typeface="+mn-lt"/>
          <a:ea typeface="+mn-ea"/>
          <a:cs typeface="+mn-cs"/>
        </a:defRPr>
      </a:lvl1pPr>
      <a:lvl2pPr marL="742950" indent="-285750" algn="l" defTabSz="457200" rtl="0" fontAlgn="base">
        <a:spcBef>
          <a:spcPct val="20000"/>
        </a:spcBef>
        <a:spcAft>
          <a:spcPct val="0"/>
        </a:spcAft>
        <a:buClr>
          <a:srgbClr val="71AD2A"/>
        </a:buClr>
        <a:buFont typeface="Univers" panose="020B0603020202030204" pitchFamily="34" charset="0"/>
        <a:buChar char="›"/>
        <a:defRPr sz="2200" kern="1200">
          <a:solidFill>
            <a:schemeClr val="tx1"/>
          </a:solidFill>
          <a:latin typeface="+mn-lt"/>
          <a:ea typeface="+mn-ea"/>
          <a:cs typeface="+mn-cs"/>
        </a:defRPr>
      </a:lvl2pPr>
      <a:lvl3pPr marL="1143000" indent="-228600" algn="l" defTabSz="457200" rtl="0" fontAlgn="base">
        <a:spcBef>
          <a:spcPct val="20000"/>
        </a:spcBef>
        <a:spcAft>
          <a:spcPct val="0"/>
        </a:spcAft>
        <a:buClr>
          <a:srgbClr val="71AD2A"/>
        </a:buClr>
        <a:buFont typeface="Arial Unicode MS" panose="020B0604020202020204" pitchFamily="34" charset="-128"/>
        <a:buChar char="›"/>
        <a:defRPr sz="2000" kern="1200">
          <a:solidFill>
            <a:schemeClr val="tx1"/>
          </a:solidFill>
          <a:latin typeface="+mn-lt"/>
          <a:ea typeface="+mn-ea"/>
          <a:cs typeface="+mn-cs"/>
        </a:defRPr>
      </a:lvl3pPr>
      <a:lvl4pPr marL="1600200" indent="-228600" algn="l" defTabSz="457200" rtl="0" fontAlgn="base">
        <a:spcBef>
          <a:spcPct val="20000"/>
        </a:spcBef>
        <a:spcAft>
          <a:spcPct val="0"/>
        </a:spcAft>
        <a:buClr>
          <a:srgbClr val="71AD2A"/>
        </a:buClr>
        <a:buFont typeface="Arial Unicode MS" panose="020B0604020202020204" pitchFamily="34" charset="-128"/>
        <a:buChar char="›"/>
        <a:defRPr kern="1200">
          <a:solidFill>
            <a:schemeClr val="tx1"/>
          </a:solidFill>
          <a:latin typeface="+mn-lt"/>
          <a:ea typeface="+mn-ea"/>
          <a:cs typeface="+mn-cs"/>
        </a:defRPr>
      </a:lvl4pPr>
      <a:lvl5pPr marL="2057400" indent="-228600" algn="l" defTabSz="457200" rtl="0" fontAlgn="base">
        <a:spcBef>
          <a:spcPct val="20000"/>
        </a:spcBef>
        <a:spcAft>
          <a:spcPct val="0"/>
        </a:spcAft>
        <a:buClr>
          <a:srgbClr val="71AD2A"/>
        </a:buClr>
        <a:buFont typeface="Wingdings" panose="05000000000000000000" pitchFamily="2" charset="2"/>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Bild 5"/>
          <p:cNvPicPr>
            <a:picLocks noChangeAspect="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761537" y="0"/>
            <a:ext cx="15134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title"/>
          </p:nvPr>
        </p:nvSpPr>
        <p:spPr bwMode="auto">
          <a:xfrm>
            <a:off x="507340" y="188913"/>
            <a:ext cx="8719344"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p>
        </p:txBody>
      </p:sp>
      <p:sp>
        <p:nvSpPr>
          <p:cNvPr id="3076" name="Rectangle 4"/>
          <p:cNvSpPr>
            <a:spLocks noGrp="1" noChangeArrowheads="1"/>
          </p:cNvSpPr>
          <p:nvPr>
            <p:ph type="body" idx="1"/>
          </p:nvPr>
        </p:nvSpPr>
        <p:spPr bwMode="auto">
          <a:xfrm>
            <a:off x="507339" y="1773239"/>
            <a:ext cx="8915400" cy="449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p:txBody>
      </p:sp>
      <p:sp>
        <p:nvSpPr>
          <p:cNvPr id="3077" name="Rectangle 5"/>
          <p:cNvSpPr>
            <a:spLocks noGrp="1" noChangeArrowheads="1"/>
          </p:cNvSpPr>
          <p:nvPr>
            <p:ph type="sldNum" sz="quarter" idx="4"/>
          </p:nvPr>
        </p:nvSpPr>
        <p:spPr bwMode="auto">
          <a:xfrm>
            <a:off x="8229204" y="6524626"/>
            <a:ext cx="1310481"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000">
                <a:solidFill>
                  <a:srgbClr val="71AD2A"/>
                </a:solidFill>
                <a:ea typeface="+mn-ea"/>
                <a:cs typeface="+mn-cs"/>
              </a:defRPr>
            </a:lvl1pPr>
          </a:lstStyle>
          <a:p>
            <a:r>
              <a:rPr lang="de-DE" altLang="de-DE"/>
              <a:t> Folie </a:t>
            </a:r>
            <a:fld id="{3F1DF2CA-DD3A-460E-883A-EFA272FE5EE1}" type="slidenum">
              <a:rPr lang="de-DE" altLang="de-DE"/>
              <a:pPr/>
              <a:t>‹Nr.›</a:t>
            </a:fld>
            <a:endParaRPr lang="de-DE" altLang="de-DE"/>
          </a:p>
        </p:txBody>
      </p:sp>
      <p:sp>
        <p:nvSpPr>
          <p:cNvPr id="3078" name="Rectangle 6"/>
          <p:cNvSpPr>
            <a:spLocks noGrp="1" noChangeArrowheads="1"/>
          </p:cNvSpPr>
          <p:nvPr>
            <p:ph type="ftr" sz="quarter" idx="3"/>
          </p:nvPr>
        </p:nvSpPr>
        <p:spPr bwMode="auto">
          <a:xfrm>
            <a:off x="194338" y="6453188"/>
            <a:ext cx="9517327" cy="29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000">
                <a:solidFill>
                  <a:srgbClr val="71AD2A"/>
                </a:solidFill>
                <a:ea typeface="+mn-ea"/>
                <a:cs typeface="+mn-cs"/>
              </a:defRPr>
            </a:lvl1pPr>
          </a:lstStyle>
          <a:p>
            <a:r>
              <a:rPr lang="de-DE" altLang="de-DE" dirty="0"/>
              <a:t>HSWT    Prof. Dr. U. Groß           					                 </a:t>
            </a:r>
          </a:p>
        </p:txBody>
      </p:sp>
    </p:spTree>
    <p:extLst>
      <p:ext uri="{BB962C8B-B14F-4D97-AF65-F5344CB8AC3E}">
        <p14:creationId xmlns:p14="http://schemas.microsoft.com/office/powerpoint/2010/main" val="2000013051"/>
      </p:ext>
    </p:extLst>
  </p:cSld>
  <p:clrMap bg1="lt1" tx1="dk1" bg2="lt2" tx2="dk2" accent1="accent1" accent2="accent2" accent3="accent3" accent4="accent4" accent5="accent5" accent6="accent6" hlink="hlink" folHlink="folHlink"/>
  <p:sldLayoutIdLst>
    <p:sldLayoutId id="2147484848" r:id="rId1"/>
    <p:sldLayoutId id="2147484849" r:id="rId2"/>
    <p:sldLayoutId id="2147484850" r:id="rId3"/>
    <p:sldLayoutId id="2147484851" r:id="rId4"/>
    <p:sldLayoutId id="2147484852" r:id="rId5"/>
    <p:sldLayoutId id="2147484853" r:id="rId6"/>
    <p:sldLayoutId id="2147484854" r:id="rId7"/>
    <p:sldLayoutId id="2147484855" r:id="rId8"/>
    <p:sldLayoutId id="2147484856" r:id="rId9"/>
    <p:sldLayoutId id="2147484857" r:id="rId10"/>
    <p:sldLayoutId id="2147484858" r:id="rId11"/>
    <p:sldLayoutId id="2147484859" r:id="rId12"/>
    <p:sldLayoutId id="2147484860" r:id="rId13"/>
    <p:sldLayoutId id="2147484861" r:id="rId14"/>
  </p:sldLayoutIdLst>
  <p:hf sldNum="0" hdr="0" dt="0"/>
  <p:txStyles>
    <p:titleStyle>
      <a:lvl1pPr algn="l" defTabSz="457200" rtl="0" fontAlgn="base">
        <a:spcBef>
          <a:spcPct val="0"/>
        </a:spcBef>
        <a:spcAft>
          <a:spcPct val="0"/>
        </a:spcAft>
        <a:defRPr sz="2800" b="1" kern="1200">
          <a:solidFill>
            <a:schemeClr val="tx1"/>
          </a:solidFill>
          <a:latin typeface="+mj-lt"/>
          <a:ea typeface="+mj-ea"/>
          <a:cs typeface="+mj-cs"/>
        </a:defRPr>
      </a:lvl1pPr>
      <a:lvl2pPr algn="l" defTabSz="457200" rtl="0" fontAlgn="base">
        <a:spcBef>
          <a:spcPct val="0"/>
        </a:spcBef>
        <a:spcAft>
          <a:spcPct val="0"/>
        </a:spcAft>
        <a:defRPr sz="2800" b="1">
          <a:solidFill>
            <a:schemeClr val="tx1"/>
          </a:solidFill>
          <a:latin typeface="Arial" panose="020B0604020202020204" pitchFamily="34" charset="0"/>
          <a:ea typeface="MS PGothic" panose="020B0600070205080204" pitchFamily="34" charset="-128"/>
          <a:cs typeface="Arial" panose="020B0604020202020204" pitchFamily="34" charset="0"/>
        </a:defRPr>
      </a:lvl2pPr>
      <a:lvl3pPr algn="l" defTabSz="457200" rtl="0" fontAlgn="base">
        <a:spcBef>
          <a:spcPct val="0"/>
        </a:spcBef>
        <a:spcAft>
          <a:spcPct val="0"/>
        </a:spcAft>
        <a:defRPr sz="2800" b="1">
          <a:solidFill>
            <a:schemeClr val="tx1"/>
          </a:solidFill>
          <a:latin typeface="Arial" panose="020B0604020202020204" pitchFamily="34" charset="0"/>
          <a:ea typeface="MS PGothic" panose="020B0600070205080204" pitchFamily="34" charset="-128"/>
          <a:cs typeface="Arial" panose="020B0604020202020204" pitchFamily="34" charset="0"/>
        </a:defRPr>
      </a:lvl3pPr>
      <a:lvl4pPr algn="l" defTabSz="457200" rtl="0" fontAlgn="base">
        <a:spcBef>
          <a:spcPct val="0"/>
        </a:spcBef>
        <a:spcAft>
          <a:spcPct val="0"/>
        </a:spcAft>
        <a:defRPr sz="2800" b="1">
          <a:solidFill>
            <a:schemeClr val="tx1"/>
          </a:solidFill>
          <a:latin typeface="Arial" panose="020B0604020202020204" pitchFamily="34" charset="0"/>
          <a:ea typeface="MS PGothic" panose="020B0600070205080204" pitchFamily="34" charset="-128"/>
          <a:cs typeface="Arial" panose="020B0604020202020204" pitchFamily="34" charset="0"/>
        </a:defRPr>
      </a:lvl4pPr>
      <a:lvl5pPr algn="l" defTabSz="457200" rtl="0" fontAlgn="base">
        <a:spcBef>
          <a:spcPct val="0"/>
        </a:spcBef>
        <a:spcAft>
          <a:spcPct val="0"/>
        </a:spcAft>
        <a:defRPr sz="2800" b="1">
          <a:solidFill>
            <a:schemeClr val="tx1"/>
          </a:solidFill>
          <a:latin typeface="Arial" panose="020B0604020202020204" pitchFamily="34" charset="0"/>
          <a:ea typeface="MS PGothic" panose="020B0600070205080204" pitchFamily="34" charset="-128"/>
          <a:cs typeface="Arial" panose="020B0604020202020204" pitchFamily="34" charset="0"/>
        </a:defRPr>
      </a:lvl5pPr>
      <a:lvl6pPr marL="457200" algn="l" defTabSz="457200" rtl="0" fontAlgn="base">
        <a:spcBef>
          <a:spcPct val="0"/>
        </a:spcBef>
        <a:spcAft>
          <a:spcPct val="0"/>
        </a:spcAft>
        <a:defRPr sz="2800" b="1">
          <a:solidFill>
            <a:schemeClr val="tx1"/>
          </a:solidFill>
          <a:latin typeface="Arial" panose="020B0604020202020204" pitchFamily="34" charset="0"/>
          <a:ea typeface="MS PGothic" panose="020B0600070205080204" pitchFamily="34" charset="-128"/>
          <a:cs typeface="Arial" panose="020B0604020202020204" pitchFamily="34" charset="0"/>
        </a:defRPr>
      </a:lvl6pPr>
      <a:lvl7pPr marL="914400" algn="l" defTabSz="457200" rtl="0" fontAlgn="base">
        <a:spcBef>
          <a:spcPct val="0"/>
        </a:spcBef>
        <a:spcAft>
          <a:spcPct val="0"/>
        </a:spcAft>
        <a:defRPr sz="2800" b="1">
          <a:solidFill>
            <a:schemeClr val="tx1"/>
          </a:solidFill>
          <a:latin typeface="Arial" panose="020B0604020202020204" pitchFamily="34" charset="0"/>
          <a:ea typeface="MS PGothic" panose="020B0600070205080204" pitchFamily="34" charset="-128"/>
          <a:cs typeface="Arial" panose="020B0604020202020204" pitchFamily="34" charset="0"/>
        </a:defRPr>
      </a:lvl7pPr>
      <a:lvl8pPr marL="1371600" algn="l" defTabSz="457200" rtl="0" fontAlgn="base">
        <a:spcBef>
          <a:spcPct val="0"/>
        </a:spcBef>
        <a:spcAft>
          <a:spcPct val="0"/>
        </a:spcAft>
        <a:defRPr sz="2800" b="1">
          <a:solidFill>
            <a:schemeClr val="tx1"/>
          </a:solidFill>
          <a:latin typeface="Arial" panose="020B0604020202020204" pitchFamily="34" charset="0"/>
          <a:ea typeface="MS PGothic" panose="020B0600070205080204" pitchFamily="34" charset="-128"/>
          <a:cs typeface="Arial" panose="020B0604020202020204" pitchFamily="34" charset="0"/>
        </a:defRPr>
      </a:lvl8pPr>
      <a:lvl9pPr marL="1828800" algn="l" defTabSz="457200" rtl="0" fontAlgn="base">
        <a:spcBef>
          <a:spcPct val="0"/>
        </a:spcBef>
        <a:spcAft>
          <a:spcPct val="0"/>
        </a:spcAft>
        <a:defRPr sz="2800" b="1">
          <a:solidFill>
            <a:schemeClr val="tx1"/>
          </a:solidFill>
          <a:latin typeface="Arial" panose="020B0604020202020204" pitchFamily="34" charset="0"/>
          <a:ea typeface="MS PGothic" panose="020B0600070205080204" pitchFamily="34" charset="-128"/>
          <a:cs typeface="Arial" panose="020B0604020202020204" pitchFamily="34" charset="0"/>
        </a:defRPr>
      </a:lvl9pPr>
    </p:titleStyle>
    <p:bodyStyle>
      <a:lvl1pPr marL="342900" indent="-342900" algn="l" defTabSz="457200" rtl="0" fontAlgn="base">
        <a:spcBef>
          <a:spcPct val="20000"/>
        </a:spcBef>
        <a:spcAft>
          <a:spcPct val="0"/>
        </a:spcAft>
        <a:buClr>
          <a:srgbClr val="71AD2A"/>
        </a:buClr>
        <a:buFont typeface="Arial Unicode MS" panose="020B0604020202020204" pitchFamily="34" charset="-128"/>
        <a:buChar char="»"/>
        <a:defRPr sz="2400" kern="1200">
          <a:solidFill>
            <a:schemeClr val="tx1"/>
          </a:solidFill>
          <a:latin typeface="+mn-lt"/>
          <a:ea typeface="+mn-ea"/>
          <a:cs typeface="+mn-cs"/>
        </a:defRPr>
      </a:lvl1pPr>
      <a:lvl2pPr marL="742950" indent="-285750" algn="l" defTabSz="457200" rtl="0" fontAlgn="base">
        <a:spcBef>
          <a:spcPct val="20000"/>
        </a:spcBef>
        <a:spcAft>
          <a:spcPct val="0"/>
        </a:spcAft>
        <a:buClr>
          <a:srgbClr val="71AD2A"/>
        </a:buClr>
        <a:buFont typeface="Univers" panose="020B0603020202030204" pitchFamily="34" charset="0"/>
        <a:buChar char="›"/>
        <a:defRPr sz="2200" kern="1200">
          <a:solidFill>
            <a:schemeClr val="tx1"/>
          </a:solidFill>
          <a:latin typeface="+mn-lt"/>
          <a:ea typeface="+mn-ea"/>
          <a:cs typeface="+mn-cs"/>
        </a:defRPr>
      </a:lvl2pPr>
      <a:lvl3pPr marL="1143000" indent="-228600" algn="l" defTabSz="457200" rtl="0" fontAlgn="base">
        <a:spcBef>
          <a:spcPct val="20000"/>
        </a:spcBef>
        <a:spcAft>
          <a:spcPct val="0"/>
        </a:spcAft>
        <a:buClr>
          <a:srgbClr val="71AD2A"/>
        </a:buClr>
        <a:buFont typeface="Arial Unicode MS" panose="020B0604020202020204" pitchFamily="34" charset="-128"/>
        <a:buChar char="›"/>
        <a:defRPr sz="2000" kern="1200">
          <a:solidFill>
            <a:schemeClr val="tx1"/>
          </a:solidFill>
          <a:latin typeface="+mn-lt"/>
          <a:ea typeface="+mn-ea"/>
          <a:cs typeface="+mn-cs"/>
        </a:defRPr>
      </a:lvl3pPr>
      <a:lvl4pPr marL="1600200" indent="-228600" algn="l" defTabSz="457200" rtl="0" fontAlgn="base">
        <a:spcBef>
          <a:spcPct val="20000"/>
        </a:spcBef>
        <a:spcAft>
          <a:spcPct val="0"/>
        </a:spcAft>
        <a:buClr>
          <a:srgbClr val="71AD2A"/>
        </a:buClr>
        <a:buFont typeface="Arial Unicode MS" panose="020B0604020202020204" pitchFamily="34" charset="-128"/>
        <a:buChar char="›"/>
        <a:defRPr kern="1200">
          <a:solidFill>
            <a:schemeClr val="tx1"/>
          </a:solidFill>
          <a:latin typeface="+mn-lt"/>
          <a:ea typeface="+mn-ea"/>
          <a:cs typeface="+mn-cs"/>
        </a:defRPr>
      </a:lvl4pPr>
      <a:lvl5pPr marL="2057400" indent="-228600" algn="l" defTabSz="457200" rtl="0" fontAlgn="base">
        <a:spcBef>
          <a:spcPct val="20000"/>
        </a:spcBef>
        <a:spcAft>
          <a:spcPct val="0"/>
        </a:spcAft>
        <a:buClr>
          <a:srgbClr val="71AD2A"/>
        </a:buClr>
        <a:buFont typeface="Wingdings" panose="05000000000000000000" pitchFamily="2" charset="2"/>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j19ya4XRLjQ" TargetMode="External"/><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RuRC4qbnW7I"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3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3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6.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de.wikipedia.org/wiki/Hubraum" TargetMode="External"/><Relationship Id="rId2" Type="http://schemas.openxmlformats.org/officeDocument/2006/relationships/image" Target="../media/image12.jpeg"/><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hyperlink" Target="http://de.wikipedia.org/wiki/Kolbenhub" TargetMode="Externa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6.xml"/><Relationship Id="rId7" Type="http://schemas.openxmlformats.org/officeDocument/2006/relationships/hyperlink" Target="https://www.youtube.com/watch?v=ooJYsOz1z7Y" TargetMode="Externa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el 6"/>
          <p:cNvSpPr>
            <a:spLocks noGrp="1"/>
          </p:cNvSpPr>
          <p:nvPr>
            <p:ph type="ctrTitle"/>
          </p:nvPr>
        </p:nvSpPr>
        <p:spPr>
          <a:xfrm>
            <a:off x="1238251" y="2420888"/>
            <a:ext cx="7429500" cy="2387600"/>
          </a:xfrm>
        </p:spPr>
        <p:txBody>
          <a:bodyPr/>
          <a:lstStyle/>
          <a:p>
            <a:r>
              <a:rPr lang="de-DE" altLang="de-DE" sz="3600" dirty="0"/>
              <a:t>Motoren -</a:t>
            </a:r>
            <a:br>
              <a:rPr lang="de-DE" altLang="de-DE" sz="3600" dirty="0"/>
            </a:br>
            <a:r>
              <a:rPr lang="de-DE" altLang="de-DE" sz="3600" dirty="0"/>
              <a:t>Grundlagen bis </a:t>
            </a:r>
            <a:br>
              <a:rPr lang="de-DE" altLang="de-DE" sz="3600" dirty="0"/>
            </a:br>
            <a:r>
              <a:rPr lang="de-DE" altLang="de-DE" sz="3600" dirty="0"/>
              <a:t>Abgasnachbehandlungs-systeme</a:t>
            </a:r>
            <a:br>
              <a:rPr lang="de-DE" altLang="de-DE" sz="3600" dirty="0"/>
            </a:br>
            <a:br>
              <a:rPr lang="de-DE" altLang="de-DE" sz="3600" dirty="0"/>
            </a:br>
            <a:r>
              <a:rPr lang="de-DE" altLang="de-DE" sz="3600" dirty="0"/>
              <a:t>Teil 1</a:t>
            </a:r>
            <a:br>
              <a:rPr lang="de-DE" altLang="de-DE" sz="3600" dirty="0"/>
            </a:br>
            <a:endParaRPr lang="de-DE" altLang="de-DE" sz="3600" dirty="0"/>
          </a:p>
        </p:txBody>
      </p:sp>
      <p:sp>
        <p:nvSpPr>
          <p:cNvPr id="2" name="Untertitel 1"/>
          <p:cNvSpPr>
            <a:spLocks noGrp="1"/>
          </p:cNvSpPr>
          <p:nvPr>
            <p:ph type="subTitle" idx="1"/>
          </p:nvPr>
        </p:nvSpPr>
        <p:spPr>
          <a:xfrm>
            <a:off x="1136576" y="4653136"/>
            <a:ext cx="7429500" cy="1655762"/>
          </a:xfrm>
        </p:spPr>
        <p:txBody>
          <a:bodyPr/>
          <a:lstStyle/>
          <a:p>
            <a:r>
              <a:rPr lang="de-DE" dirty="0"/>
              <a:t>Prof. Dr. Ulrich Groß</a:t>
            </a:r>
          </a:p>
        </p:txBody>
      </p:sp>
      <p:sp>
        <p:nvSpPr>
          <p:cNvPr id="80899" name="Foliennummernplatzhalter 4"/>
          <p:cNvSpPr>
            <a:spLocks noGrp="1"/>
          </p:cNvSpPr>
          <p:nvPr>
            <p:ph type="sldNum" sz="quarter" idx="10"/>
          </p:nvPr>
        </p:nvSpPr>
        <p:spPr>
          <a:noFill/>
        </p:spPr>
        <p:txBody>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35A1B2F7-4D30-4E4D-BB92-24262A6EF109}" type="slidenum">
              <a:rPr lang="de-DE" altLang="de-DE" sz="1000" smtClean="0">
                <a:solidFill>
                  <a:srgbClr val="71AD2A"/>
                </a:solidFill>
              </a:rPr>
              <a:pPr algn="r">
                <a:spcBef>
                  <a:spcPct val="0"/>
                </a:spcBef>
                <a:buClrTx/>
                <a:buFontTx/>
                <a:buNone/>
              </a:pPr>
              <a:t>1</a:t>
            </a:fld>
            <a:endParaRPr lang="de-DE" altLang="de-DE" sz="1000" dirty="0">
              <a:solidFill>
                <a:srgbClr val="71AD2A"/>
              </a:solidFill>
            </a:endParaRPr>
          </a:p>
        </p:txBody>
      </p:sp>
      <p:sp>
        <p:nvSpPr>
          <p:cNvPr id="6" name="Fußzeilenplatzhalter 5"/>
          <p:cNvSpPr>
            <a:spLocks noGrp="1"/>
          </p:cNvSpPr>
          <p:nvPr>
            <p:ph type="ftr" sz="quarter" idx="11"/>
          </p:nvPr>
        </p:nvSpPr>
        <p:spPr/>
        <p:txBody>
          <a:bodyPr/>
          <a:lstStyle/>
          <a:p>
            <a:pPr>
              <a:defRPr/>
            </a:pPr>
            <a:r>
              <a:rPr lang="de-DE" dirty="0"/>
              <a:t>HSWT    Prof. Dr. U. Groß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4-Takt-Motor - Arbeitsprinzip</a:t>
            </a:r>
          </a:p>
        </p:txBody>
      </p:sp>
      <p:sp>
        <p:nvSpPr>
          <p:cNvPr id="25" name="Foliennummernplatzhalter 1"/>
          <p:cNvSpPr>
            <a:spLocks noGrp="1"/>
          </p:cNvSpPr>
          <p:nvPr>
            <p:ph type="sldNum" sz="quarter" idx="10"/>
          </p:nvPr>
        </p:nvSpPr>
        <p:spPr>
          <a:xfrm>
            <a:off x="8229600" y="6594301"/>
            <a:ext cx="1309688" cy="219075"/>
          </a:xfrm>
        </p:spPr>
        <p:txBody>
          <a:bodyPr/>
          <a:lstStyle/>
          <a:p>
            <a:r>
              <a:rPr lang="de-DE" altLang="de-DE"/>
              <a:t> Folie </a:t>
            </a:r>
            <a:fld id="{05B634A2-316F-4DE1-9F24-8EA58C492449}" type="slidenum">
              <a:rPr lang="de-DE" altLang="de-DE"/>
              <a:pPr/>
              <a:t>10</a:t>
            </a:fld>
            <a:endParaRPr lang="de-DE" altLang="de-DE"/>
          </a:p>
        </p:txBody>
      </p:sp>
      <p:sp>
        <p:nvSpPr>
          <p:cNvPr id="26" name="Fußzeilenplatzhalter 2"/>
          <p:cNvSpPr>
            <a:spLocks noGrp="1"/>
          </p:cNvSpPr>
          <p:nvPr>
            <p:ph type="ftr" sz="quarter" idx="11"/>
          </p:nvPr>
        </p:nvSpPr>
        <p:spPr>
          <a:xfrm>
            <a:off x="1419225" y="6632575"/>
            <a:ext cx="7067550" cy="219075"/>
          </a:xfrm>
        </p:spPr>
        <p:txBody>
          <a:bodyPr/>
          <a:lstStyle/>
          <a:p>
            <a:r>
              <a:rPr lang="de-DE" altLang="de-DE" dirty="0"/>
              <a:t>HSWT    Prof. Dr. U. Groß                                Motor Grundlagen</a:t>
            </a:r>
          </a:p>
        </p:txBody>
      </p:sp>
      <p:sp>
        <p:nvSpPr>
          <p:cNvPr id="659468" name="Text Box 12"/>
          <p:cNvSpPr txBox="1">
            <a:spLocks noChangeArrowheads="1"/>
          </p:cNvSpPr>
          <p:nvPr/>
        </p:nvSpPr>
        <p:spPr bwMode="auto">
          <a:xfrm>
            <a:off x="3476625" y="914401"/>
            <a:ext cx="2952750" cy="396875"/>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2000" dirty="0">
                <a:solidFill>
                  <a:srgbClr val="FF0000"/>
                </a:solidFill>
                <a:effectLst>
                  <a:outerShdw blurRad="38100" dist="38100" dir="2700000" algn="tl">
                    <a:srgbClr val="C0C0C0"/>
                  </a:outerShdw>
                </a:effectLst>
                <a:latin typeface="+mj-lt"/>
              </a:rPr>
              <a:t>4 -Takt-Motor</a:t>
            </a:r>
            <a:endParaRPr lang="de-DE" altLang="de-DE" sz="1800" dirty="0">
              <a:solidFill>
                <a:srgbClr val="000000"/>
              </a:solidFill>
              <a:latin typeface="+mj-lt"/>
            </a:endParaRPr>
          </a:p>
        </p:txBody>
      </p:sp>
      <p:pic>
        <p:nvPicPr>
          <p:cNvPr id="659469" name="Picture 13" descr="4-TAK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275" y="1828801"/>
            <a:ext cx="8299450" cy="3883025"/>
          </a:xfrm>
          <a:prstGeom prst="rect">
            <a:avLst/>
          </a:prstGeom>
          <a:noFill/>
          <a:extLst>
            <a:ext uri="{909E8E84-426E-40DD-AFC4-6F175D3DCCD1}">
              <a14:hiddenFill xmlns:a14="http://schemas.microsoft.com/office/drawing/2010/main">
                <a:solidFill>
                  <a:srgbClr val="FFFFFF"/>
                </a:solidFill>
              </a14:hiddenFill>
            </a:ext>
          </a:extLst>
        </p:spPr>
      </p:pic>
      <p:sp>
        <p:nvSpPr>
          <p:cNvPr id="659470" name="Text Box 14"/>
          <p:cNvSpPr txBox="1">
            <a:spLocks noChangeArrowheads="1"/>
          </p:cNvSpPr>
          <p:nvPr/>
        </p:nvSpPr>
        <p:spPr bwMode="auto">
          <a:xfrm>
            <a:off x="3476626" y="1919288"/>
            <a:ext cx="168751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800" b="1">
                <a:solidFill>
                  <a:srgbClr val="000000"/>
                </a:solidFill>
                <a:latin typeface="+mj-lt"/>
              </a:rPr>
              <a:t>1. Takt</a:t>
            </a:r>
            <a:endParaRPr lang="de-DE" altLang="de-DE" sz="2000" b="1">
              <a:solidFill>
                <a:srgbClr val="FF3300"/>
              </a:solidFill>
              <a:latin typeface="+mj-lt"/>
            </a:endParaRPr>
          </a:p>
        </p:txBody>
      </p:sp>
      <p:sp>
        <p:nvSpPr>
          <p:cNvPr id="659471" name="Text Box 15"/>
          <p:cNvSpPr txBox="1">
            <a:spLocks noChangeArrowheads="1"/>
          </p:cNvSpPr>
          <p:nvPr/>
        </p:nvSpPr>
        <p:spPr bwMode="auto">
          <a:xfrm>
            <a:off x="4672013" y="1919288"/>
            <a:ext cx="168751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800" b="1">
                <a:solidFill>
                  <a:srgbClr val="000000"/>
                </a:solidFill>
                <a:latin typeface="+mj-lt"/>
              </a:rPr>
              <a:t>2. Takt</a:t>
            </a:r>
            <a:endParaRPr lang="de-DE" altLang="de-DE" sz="2000" b="1">
              <a:solidFill>
                <a:srgbClr val="FF3300"/>
              </a:solidFill>
              <a:latin typeface="+mj-lt"/>
            </a:endParaRPr>
          </a:p>
        </p:txBody>
      </p:sp>
      <p:sp>
        <p:nvSpPr>
          <p:cNvPr id="659472" name="Text Box 16"/>
          <p:cNvSpPr txBox="1">
            <a:spLocks noChangeArrowheads="1"/>
          </p:cNvSpPr>
          <p:nvPr/>
        </p:nvSpPr>
        <p:spPr bwMode="auto">
          <a:xfrm>
            <a:off x="5937250" y="1919288"/>
            <a:ext cx="16891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800" b="1">
                <a:solidFill>
                  <a:srgbClr val="000000"/>
                </a:solidFill>
                <a:latin typeface="+mj-lt"/>
              </a:rPr>
              <a:t>3. Takt</a:t>
            </a:r>
            <a:endParaRPr lang="de-DE" altLang="de-DE" sz="1800" b="1">
              <a:solidFill>
                <a:srgbClr val="FF3300"/>
              </a:solidFill>
              <a:latin typeface="+mj-lt"/>
            </a:endParaRPr>
          </a:p>
        </p:txBody>
      </p:sp>
      <p:sp>
        <p:nvSpPr>
          <p:cNvPr id="659473" name="Text Box 17"/>
          <p:cNvSpPr txBox="1">
            <a:spLocks noChangeArrowheads="1"/>
          </p:cNvSpPr>
          <p:nvPr/>
        </p:nvSpPr>
        <p:spPr bwMode="auto">
          <a:xfrm>
            <a:off x="7204076" y="1919288"/>
            <a:ext cx="168751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800" b="1">
                <a:solidFill>
                  <a:srgbClr val="000000"/>
                </a:solidFill>
                <a:latin typeface="+mj-lt"/>
              </a:rPr>
              <a:t>4. Takt</a:t>
            </a:r>
            <a:endParaRPr lang="de-DE" altLang="de-DE" sz="1800" b="1">
              <a:solidFill>
                <a:srgbClr val="FF3300"/>
              </a:solidFill>
              <a:latin typeface="+mj-lt"/>
            </a:endParaRPr>
          </a:p>
        </p:txBody>
      </p:sp>
      <p:sp>
        <p:nvSpPr>
          <p:cNvPr id="659474" name="Text Box 18"/>
          <p:cNvSpPr txBox="1">
            <a:spLocks noChangeArrowheads="1"/>
          </p:cNvSpPr>
          <p:nvPr/>
        </p:nvSpPr>
        <p:spPr bwMode="auto">
          <a:xfrm>
            <a:off x="3476626" y="2300288"/>
            <a:ext cx="16875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600">
                <a:solidFill>
                  <a:srgbClr val="000000"/>
                </a:solidFill>
                <a:latin typeface="+mj-lt"/>
              </a:rPr>
              <a:t>ansaugen</a:t>
            </a:r>
            <a:endParaRPr lang="de-DE" altLang="de-DE" sz="1800" b="1">
              <a:solidFill>
                <a:srgbClr val="FF3300"/>
              </a:solidFill>
              <a:latin typeface="+mj-lt"/>
            </a:endParaRPr>
          </a:p>
        </p:txBody>
      </p:sp>
      <p:sp>
        <p:nvSpPr>
          <p:cNvPr id="659475" name="Text Box 19"/>
          <p:cNvSpPr txBox="1">
            <a:spLocks noChangeArrowheads="1"/>
          </p:cNvSpPr>
          <p:nvPr/>
        </p:nvSpPr>
        <p:spPr bwMode="auto">
          <a:xfrm>
            <a:off x="4741863" y="2300288"/>
            <a:ext cx="16875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600">
                <a:solidFill>
                  <a:srgbClr val="000000"/>
                </a:solidFill>
                <a:latin typeface="+mj-lt"/>
              </a:rPr>
              <a:t>verdichten</a:t>
            </a:r>
            <a:endParaRPr lang="de-DE" altLang="de-DE" sz="1800" b="1">
              <a:solidFill>
                <a:srgbClr val="FF3300"/>
              </a:solidFill>
              <a:latin typeface="+mj-lt"/>
            </a:endParaRPr>
          </a:p>
        </p:txBody>
      </p:sp>
      <p:sp>
        <p:nvSpPr>
          <p:cNvPr id="659476" name="Text Box 20"/>
          <p:cNvSpPr txBox="1">
            <a:spLocks noChangeArrowheads="1"/>
          </p:cNvSpPr>
          <p:nvPr/>
        </p:nvSpPr>
        <p:spPr bwMode="auto">
          <a:xfrm>
            <a:off x="5937250" y="2300288"/>
            <a:ext cx="16891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600">
                <a:solidFill>
                  <a:srgbClr val="000000"/>
                </a:solidFill>
                <a:latin typeface="+mj-lt"/>
              </a:rPr>
              <a:t>verbrennen</a:t>
            </a:r>
            <a:endParaRPr lang="de-DE" altLang="de-DE" sz="1800" b="1">
              <a:solidFill>
                <a:srgbClr val="FF3300"/>
              </a:solidFill>
              <a:latin typeface="+mj-lt"/>
            </a:endParaRPr>
          </a:p>
        </p:txBody>
      </p:sp>
      <p:sp>
        <p:nvSpPr>
          <p:cNvPr id="659477" name="Text Box 21"/>
          <p:cNvSpPr txBox="1">
            <a:spLocks noChangeArrowheads="1"/>
          </p:cNvSpPr>
          <p:nvPr/>
        </p:nvSpPr>
        <p:spPr bwMode="auto">
          <a:xfrm>
            <a:off x="7204076" y="2300288"/>
            <a:ext cx="16875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600">
                <a:solidFill>
                  <a:srgbClr val="000000"/>
                </a:solidFill>
                <a:latin typeface="+mj-lt"/>
              </a:rPr>
              <a:t>ausstoßen</a:t>
            </a:r>
            <a:endParaRPr lang="de-DE" altLang="de-DE" sz="1800" b="1">
              <a:solidFill>
                <a:srgbClr val="FF3300"/>
              </a:solidFill>
              <a:latin typeface="+mj-lt"/>
            </a:endParaRPr>
          </a:p>
        </p:txBody>
      </p:sp>
      <p:sp>
        <p:nvSpPr>
          <p:cNvPr id="659478" name="Text Box 22"/>
          <p:cNvSpPr txBox="1">
            <a:spLocks noChangeArrowheads="1"/>
          </p:cNvSpPr>
          <p:nvPr/>
        </p:nvSpPr>
        <p:spPr bwMode="auto">
          <a:xfrm>
            <a:off x="4391025" y="2667000"/>
            <a:ext cx="3508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a:solidFill>
                  <a:srgbClr val="000000"/>
                </a:solidFill>
              </a:rPr>
              <a:t>E</a:t>
            </a:r>
            <a:endParaRPr lang="de-DE" altLang="de-DE" sz="1400" b="1">
              <a:solidFill>
                <a:srgbClr val="FF3300"/>
              </a:solidFill>
            </a:endParaRPr>
          </a:p>
        </p:txBody>
      </p:sp>
      <p:sp>
        <p:nvSpPr>
          <p:cNvPr id="659479" name="Text Box 23"/>
          <p:cNvSpPr txBox="1">
            <a:spLocks noChangeArrowheads="1"/>
          </p:cNvSpPr>
          <p:nvPr/>
        </p:nvSpPr>
        <p:spPr bwMode="auto">
          <a:xfrm>
            <a:off x="5656264" y="2667000"/>
            <a:ext cx="3524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a:solidFill>
                  <a:srgbClr val="000000"/>
                </a:solidFill>
              </a:rPr>
              <a:t>E</a:t>
            </a:r>
            <a:endParaRPr lang="de-DE" altLang="de-DE" sz="1400" b="1">
              <a:solidFill>
                <a:srgbClr val="FF3300"/>
              </a:solidFill>
            </a:endParaRPr>
          </a:p>
        </p:txBody>
      </p:sp>
      <p:sp>
        <p:nvSpPr>
          <p:cNvPr id="659480" name="Text Box 24"/>
          <p:cNvSpPr txBox="1">
            <a:spLocks noChangeArrowheads="1"/>
          </p:cNvSpPr>
          <p:nvPr/>
        </p:nvSpPr>
        <p:spPr bwMode="auto">
          <a:xfrm>
            <a:off x="6923089" y="2667000"/>
            <a:ext cx="3508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a:solidFill>
                  <a:srgbClr val="000000"/>
                </a:solidFill>
              </a:rPr>
              <a:t>E</a:t>
            </a:r>
            <a:endParaRPr lang="de-DE" altLang="de-DE" sz="1400" b="1">
              <a:solidFill>
                <a:srgbClr val="FF3300"/>
              </a:solidFill>
            </a:endParaRPr>
          </a:p>
        </p:txBody>
      </p:sp>
      <p:sp>
        <p:nvSpPr>
          <p:cNvPr id="659481" name="Text Box 25"/>
          <p:cNvSpPr txBox="1">
            <a:spLocks noChangeArrowheads="1"/>
          </p:cNvSpPr>
          <p:nvPr/>
        </p:nvSpPr>
        <p:spPr bwMode="auto">
          <a:xfrm>
            <a:off x="8188326" y="2667000"/>
            <a:ext cx="3524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a:solidFill>
                  <a:srgbClr val="000000"/>
                </a:solidFill>
              </a:rPr>
              <a:t>E</a:t>
            </a:r>
            <a:endParaRPr lang="de-DE" altLang="de-DE" sz="1400" b="1">
              <a:solidFill>
                <a:srgbClr val="FF3300"/>
              </a:solidFill>
            </a:endParaRPr>
          </a:p>
        </p:txBody>
      </p:sp>
      <p:sp>
        <p:nvSpPr>
          <p:cNvPr id="659482" name="Text Box 26"/>
          <p:cNvSpPr txBox="1">
            <a:spLocks noChangeArrowheads="1"/>
          </p:cNvSpPr>
          <p:nvPr/>
        </p:nvSpPr>
        <p:spPr bwMode="auto">
          <a:xfrm>
            <a:off x="3827464" y="2667000"/>
            <a:ext cx="3524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a:solidFill>
                  <a:srgbClr val="000000"/>
                </a:solidFill>
              </a:rPr>
              <a:t>A</a:t>
            </a:r>
            <a:endParaRPr lang="de-DE" altLang="de-DE" sz="1400" b="1">
              <a:solidFill>
                <a:srgbClr val="FF3300"/>
              </a:solidFill>
            </a:endParaRPr>
          </a:p>
        </p:txBody>
      </p:sp>
      <p:sp>
        <p:nvSpPr>
          <p:cNvPr id="659483" name="Text Box 27"/>
          <p:cNvSpPr txBox="1">
            <a:spLocks noChangeArrowheads="1"/>
          </p:cNvSpPr>
          <p:nvPr/>
        </p:nvSpPr>
        <p:spPr bwMode="auto">
          <a:xfrm>
            <a:off x="5094289" y="2667000"/>
            <a:ext cx="3508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a:solidFill>
                  <a:srgbClr val="000000"/>
                </a:solidFill>
              </a:rPr>
              <a:t>A</a:t>
            </a:r>
            <a:endParaRPr lang="de-DE" altLang="de-DE" sz="1400" b="1">
              <a:solidFill>
                <a:srgbClr val="FF3300"/>
              </a:solidFill>
            </a:endParaRPr>
          </a:p>
        </p:txBody>
      </p:sp>
      <p:sp>
        <p:nvSpPr>
          <p:cNvPr id="659484" name="Text Box 28"/>
          <p:cNvSpPr txBox="1">
            <a:spLocks noChangeArrowheads="1"/>
          </p:cNvSpPr>
          <p:nvPr/>
        </p:nvSpPr>
        <p:spPr bwMode="auto">
          <a:xfrm>
            <a:off x="6359526" y="2667000"/>
            <a:ext cx="3524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a:solidFill>
                  <a:srgbClr val="000000"/>
                </a:solidFill>
              </a:rPr>
              <a:t>A</a:t>
            </a:r>
            <a:endParaRPr lang="de-DE" altLang="de-DE" sz="1400" b="1">
              <a:solidFill>
                <a:srgbClr val="FF3300"/>
              </a:solidFill>
            </a:endParaRPr>
          </a:p>
        </p:txBody>
      </p:sp>
      <p:sp>
        <p:nvSpPr>
          <p:cNvPr id="659485" name="Text Box 29"/>
          <p:cNvSpPr txBox="1">
            <a:spLocks noChangeArrowheads="1"/>
          </p:cNvSpPr>
          <p:nvPr/>
        </p:nvSpPr>
        <p:spPr bwMode="auto">
          <a:xfrm>
            <a:off x="7626350" y="2667000"/>
            <a:ext cx="3508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a:solidFill>
                  <a:srgbClr val="000000"/>
                </a:solidFill>
              </a:rPr>
              <a:t>A</a:t>
            </a:r>
            <a:endParaRPr lang="de-DE" altLang="de-DE" sz="1400" b="1">
              <a:solidFill>
                <a:srgbClr val="FF3300"/>
              </a:solidFill>
            </a:endParaRPr>
          </a:p>
        </p:txBody>
      </p:sp>
      <p:sp>
        <p:nvSpPr>
          <p:cNvPr id="659486" name="Text Box 30"/>
          <p:cNvSpPr txBox="1">
            <a:spLocks noChangeArrowheads="1"/>
          </p:cNvSpPr>
          <p:nvPr/>
        </p:nvSpPr>
        <p:spPr bwMode="auto">
          <a:xfrm>
            <a:off x="1717676" y="2362200"/>
            <a:ext cx="4921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a:solidFill>
                  <a:srgbClr val="000000"/>
                </a:solidFill>
              </a:rPr>
              <a:t>EÖ</a:t>
            </a:r>
            <a:endParaRPr lang="de-DE" altLang="de-DE" sz="1400" b="1">
              <a:solidFill>
                <a:srgbClr val="FF3300"/>
              </a:solidFill>
            </a:endParaRPr>
          </a:p>
        </p:txBody>
      </p:sp>
      <p:sp>
        <p:nvSpPr>
          <p:cNvPr id="659487" name="Text Box 31"/>
          <p:cNvSpPr txBox="1">
            <a:spLocks noChangeArrowheads="1"/>
          </p:cNvSpPr>
          <p:nvPr/>
        </p:nvSpPr>
        <p:spPr bwMode="auto">
          <a:xfrm>
            <a:off x="1787526" y="4495800"/>
            <a:ext cx="4921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a:solidFill>
                  <a:srgbClr val="000000"/>
                </a:solidFill>
              </a:rPr>
              <a:t>ES</a:t>
            </a:r>
            <a:endParaRPr lang="de-DE" altLang="de-DE" sz="1400" b="1">
              <a:solidFill>
                <a:srgbClr val="FF3300"/>
              </a:solidFill>
            </a:endParaRPr>
          </a:p>
        </p:txBody>
      </p:sp>
      <p:sp>
        <p:nvSpPr>
          <p:cNvPr id="659488" name="Text Box 32"/>
          <p:cNvSpPr txBox="1">
            <a:spLocks noChangeArrowheads="1"/>
          </p:cNvSpPr>
          <p:nvPr/>
        </p:nvSpPr>
        <p:spPr bwMode="auto">
          <a:xfrm>
            <a:off x="2351089" y="2667000"/>
            <a:ext cx="4921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a:solidFill>
                  <a:srgbClr val="000000"/>
                </a:solidFill>
              </a:rPr>
              <a:t>AS</a:t>
            </a:r>
            <a:endParaRPr lang="de-DE" altLang="de-DE" sz="1400" b="1">
              <a:solidFill>
                <a:srgbClr val="FF3300"/>
              </a:solidFill>
            </a:endParaRPr>
          </a:p>
        </p:txBody>
      </p:sp>
      <p:sp>
        <p:nvSpPr>
          <p:cNvPr id="659489" name="Text Box 33"/>
          <p:cNvSpPr txBox="1">
            <a:spLocks noChangeArrowheads="1"/>
          </p:cNvSpPr>
          <p:nvPr/>
        </p:nvSpPr>
        <p:spPr bwMode="auto">
          <a:xfrm>
            <a:off x="2351089" y="4495800"/>
            <a:ext cx="4921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a:solidFill>
                  <a:srgbClr val="000000"/>
                </a:solidFill>
              </a:rPr>
              <a:t>AÖ</a:t>
            </a:r>
            <a:endParaRPr lang="de-DE" altLang="de-DE" sz="1400" b="1">
              <a:solidFill>
                <a:srgbClr val="FF3300"/>
              </a:solidFill>
            </a:endParaRPr>
          </a:p>
        </p:txBody>
      </p:sp>
      <p:sp>
        <p:nvSpPr>
          <p:cNvPr id="4" name="Textfeld 3"/>
          <p:cNvSpPr txBox="1"/>
          <p:nvPr/>
        </p:nvSpPr>
        <p:spPr>
          <a:xfrm>
            <a:off x="849314" y="5938265"/>
            <a:ext cx="7920111" cy="307777"/>
          </a:xfrm>
          <a:prstGeom prst="rect">
            <a:avLst/>
          </a:prstGeom>
          <a:noFill/>
        </p:spPr>
        <p:txBody>
          <a:bodyPr wrap="square" rtlCol="0">
            <a:spAutoFit/>
          </a:bodyPr>
          <a:lstStyle/>
          <a:p>
            <a:r>
              <a:rPr lang="de-DE" sz="1400" dirty="0">
                <a:latin typeface="+mj-lt"/>
              </a:rPr>
              <a:t>Zwei Umdrehungen der Kurbelwelle ein Arbeitsspiel </a:t>
            </a:r>
          </a:p>
        </p:txBody>
      </p:sp>
      <p:sp>
        <p:nvSpPr>
          <p:cNvPr id="3" name="Textfeld 2">
            <a:hlinkClick r:id="rId3"/>
          </p:cNvPr>
          <p:cNvSpPr txBox="1"/>
          <p:nvPr/>
        </p:nvSpPr>
        <p:spPr>
          <a:xfrm>
            <a:off x="7761311" y="332656"/>
            <a:ext cx="1008113" cy="461665"/>
          </a:xfrm>
          <a:prstGeom prst="rect">
            <a:avLst/>
          </a:prstGeom>
          <a:solidFill>
            <a:schemeClr val="bg2"/>
          </a:solidFill>
        </p:spPr>
        <p:txBody>
          <a:bodyPr wrap="square" rtlCol="0">
            <a:spAutoFit/>
          </a:bodyPr>
          <a:lstStyle/>
          <a:p>
            <a:r>
              <a:rPr lang="de-DE" dirty="0">
                <a:latin typeface="+mj-lt"/>
              </a:rPr>
              <a:t>Film</a:t>
            </a:r>
          </a:p>
        </p:txBody>
      </p:sp>
    </p:spTree>
    <p:extLst>
      <p:ext uri="{BB962C8B-B14F-4D97-AF65-F5344CB8AC3E}">
        <p14:creationId xmlns:p14="http://schemas.microsoft.com/office/powerpoint/2010/main" val="1323317483"/>
      </p:ext>
    </p:extLst>
  </p:cSld>
  <p:clrMapOvr>
    <a:masterClrMapping/>
  </p:clrMapOvr>
  <p:transition spd="med">
    <p:wipe dir="r"/>
  </p:transition>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Arbeitstakte - 4-Takt</a:t>
            </a:r>
          </a:p>
        </p:txBody>
      </p:sp>
      <p:sp>
        <p:nvSpPr>
          <p:cNvPr id="8" name="Foliennummernplatzhalter 1"/>
          <p:cNvSpPr>
            <a:spLocks noGrp="1"/>
          </p:cNvSpPr>
          <p:nvPr>
            <p:ph type="sldNum" sz="quarter" idx="10"/>
          </p:nvPr>
        </p:nvSpPr>
        <p:spPr/>
        <p:txBody>
          <a:bodyPr/>
          <a:lstStyle/>
          <a:p>
            <a:r>
              <a:rPr lang="de-DE" altLang="de-DE"/>
              <a:t> Folie </a:t>
            </a:r>
            <a:fld id="{E0F082B2-C959-48D4-9EFE-C4530AA945A9}" type="slidenum">
              <a:rPr lang="de-DE" altLang="de-DE"/>
              <a:pPr/>
              <a:t>11</a:t>
            </a:fld>
            <a:endParaRPr lang="de-DE" altLang="de-DE"/>
          </a:p>
        </p:txBody>
      </p:sp>
      <p:sp>
        <p:nvSpPr>
          <p:cNvPr id="9" name="Fußzeilenplatzhalter 2"/>
          <p:cNvSpPr>
            <a:spLocks noGrp="1"/>
          </p:cNvSpPr>
          <p:nvPr>
            <p:ph type="ftr" sz="quarter" idx="11"/>
          </p:nvPr>
        </p:nvSpPr>
        <p:spPr/>
        <p:txBody>
          <a:bodyPr/>
          <a:lstStyle/>
          <a:p>
            <a:r>
              <a:rPr lang="de-DE" altLang="de-DE" dirty="0"/>
              <a:t>HSWT    Prof. Dr. U. Groß                                Motor Grundlagen</a:t>
            </a:r>
          </a:p>
        </p:txBody>
      </p:sp>
      <p:pic>
        <p:nvPicPr>
          <p:cNvPr id="860163" name="Picture 3" descr="4TMOTV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8514" y="762000"/>
            <a:ext cx="5838825" cy="5430838"/>
          </a:xfrm>
          <a:prstGeom prst="rect">
            <a:avLst/>
          </a:prstGeom>
          <a:noFill/>
          <a:extLst>
            <a:ext uri="{909E8E84-426E-40DD-AFC4-6F175D3DCCD1}">
              <a14:hiddenFill xmlns:a14="http://schemas.microsoft.com/office/drawing/2010/main">
                <a:solidFill>
                  <a:srgbClr val="FFFFFF"/>
                </a:solidFill>
              </a14:hiddenFill>
            </a:ext>
          </a:extLst>
        </p:spPr>
      </p:pic>
      <p:sp>
        <p:nvSpPr>
          <p:cNvPr id="860164" name="Text Box 4"/>
          <p:cNvSpPr txBox="1">
            <a:spLocks noChangeArrowheads="1"/>
          </p:cNvSpPr>
          <p:nvPr/>
        </p:nvSpPr>
        <p:spPr bwMode="auto">
          <a:xfrm>
            <a:off x="2279651" y="838200"/>
            <a:ext cx="21685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600" dirty="0">
                <a:solidFill>
                  <a:srgbClr val="000000"/>
                </a:solidFill>
                <a:latin typeface="+mj-lt"/>
              </a:rPr>
              <a:t>Verbrennungsbeginn</a:t>
            </a:r>
            <a:endParaRPr lang="de-DE" altLang="de-DE" sz="1800" b="1" dirty="0">
              <a:solidFill>
                <a:srgbClr val="FF3300"/>
              </a:solidFill>
              <a:latin typeface="+mj-lt"/>
            </a:endParaRPr>
          </a:p>
        </p:txBody>
      </p:sp>
      <p:sp>
        <p:nvSpPr>
          <p:cNvPr id="860165" name="Text Box 5"/>
          <p:cNvSpPr txBox="1">
            <a:spLocks noChangeArrowheads="1"/>
          </p:cNvSpPr>
          <p:nvPr/>
        </p:nvSpPr>
        <p:spPr bwMode="auto">
          <a:xfrm>
            <a:off x="2068513" y="1219201"/>
            <a:ext cx="16891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600">
                <a:solidFill>
                  <a:srgbClr val="000000"/>
                </a:solidFill>
                <a:latin typeface="+mj-lt"/>
              </a:rPr>
              <a:t>Zündverzug ZV (ca. 1/1000 s)</a:t>
            </a:r>
            <a:endParaRPr lang="de-DE" altLang="de-DE" sz="1800" b="1">
              <a:solidFill>
                <a:srgbClr val="FF3300"/>
              </a:solidFill>
              <a:latin typeface="+mj-lt"/>
            </a:endParaRPr>
          </a:p>
        </p:txBody>
      </p:sp>
      <p:sp>
        <p:nvSpPr>
          <p:cNvPr id="860166" name="Text Box 6"/>
          <p:cNvSpPr txBox="1">
            <a:spLocks noChangeArrowheads="1"/>
          </p:cNvSpPr>
          <p:nvPr/>
        </p:nvSpPr>
        <p:spPr bwMode="auto">
          <a:xfrm>
            <a:off x="2068513" y="2057400"/>
            <a:ext cx="18288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600">
                <a:solidFill>
                  <a:srgbClr val="000000"/>
                </a:solidFill>
                <a:latin typeface="+mj-lt"/>
              </a:rPr>
              <a:t>Einspritzbeginn   (30 bis 15 ° vor OT)</a:t>
            </a:r>
            <a:endParaRPr lang="de-DE" altLang="de-DE" sz="1800" b="1">
              <a:solidFill>
                <a:srgbClr val="FF3300"/>
              </a:solidFill>
              <a:latin typeface="+mj-lt"/>
            </a:endParaRPr>
          </a:p>
        </p:txBody>
      </p:sp>
      <p:sp>
        <p:nvSpPr>
          <p:cNvPr id="860167" name="Text Box 7"/>
          <p:cNvSpPr txBox="1">
            <a:spLocks noChangeArrowheads="1"/>
          </p:cNvSpPr>
          <p:nvPr/>
        </p:nvSpPr>
        <p:spPr bwMode="auto">
          <a:xfrm>
            <a:off x="6008688" y="838201"/>
            <a:ext cx="1687512"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600" dirty="0">
                <a:solidFill>
                  <a:srgbClr val="000000"/>
                </a:solidFill>
                <a:latin typeface="+mj-lt"/>
              </a:rPr>
              <a:t>Ventilüber-</a:t>
            </a:r>
            <a:r>
              <a:rPr lang="de-DE" altLang="de-DE" sz="1600" dirty="0" err="1">
                <a:solidFill>
                  <a:srgbClr val="000000"/>
                </a:solidFill>
                <a:latin typeface="+mj-lt"/>
              </a:rPr>
              <a:t>schneidung</a:t>
            </a:r>
            <a:endParaRPr lang="de-DE" altLang="de-DE" sz="1800" b="1" dirty="0">
              <a:solidFill>
                <a:srgbClr val="FF3300"/>
              </a:solidFill>
              <a:latin typeface="+mj-lt"/>
            </a:endParaRPr>
          </a:p>
        </p:txBody>
      </p:sp>
    </p:spTree>
    <p:extLst>
      <p:ext uri="{BB962C8B-B14F-4D97-AF65-F5344CB8AC3E}">
        <p14:creationId xmlns:p14="http://schemas.microsoft.com/office/powerpoint/2010/main" val="2768119459"/>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860163"/>
                                        </p:tgtEl>
                                        <p:attrNameLst>
                                          <p:attrName>style.visibility</p:attrName>
                                        </p:attrNameLst>
                                      </p:cBhvr>
                                      <p:to>
                                        <p:strVal val="visible"/>
                                      </p:to>
                                    </p:set>
                                    <p:anim calcmode="lin" valueType="num">
                                      <p:cBhvr>
                                        <p:cTn id="7" dur="500" fill="hold"/>
                                        <p:tgtEl>
                                          <p:spTgt spid="860163"/>
                                        </p:tgtEl>
                                        <p:attrNameLst>
                                          <p:attrName>ppt_w</p:attrName>
                                        </p:attrNameLst>
                                      </p:cBhvr>
                                      <p:tavLst>
                                        <p:tav tm="0">
                                          <p:val>
                                            <p:fltVal val="0"/>
                                          </p:val>
                                        </p:tav>
                                        <p:tav tm="100000">
                                          <p:val>
                                            <p:strVal val="#ppt_w"/>
                                          </p:val>
                                        </p:tav>
                                      </p:tavLst>
                                    </p:anim>
                                    <p:anim calcmode="lin" valueType="num">
                                      <p:cBhvr>
                                        <p:cTn id="8" dur="500" fill="hold"/>
                                        <p:tgtEl>
                                          <p:spTgt spid="860163"/>
                                        </p:tgtEl>
                                        <p:attrNameLst>
                                          <p:attrName>ppt_h</p:attrName>
                                        </p:attrNameLst>
                                      </p:cBhvr>
                                      <p:tavLst>
                                        <p:tav tm="0">
                                          <p:val>
                                            <p:fltVal val="0"/>
                                          </p:val>
                                        </p:tav>
                                        <p:tav tm="100000">
                                          <p:val>
                                            <p:strVal val="#ppt_h"/>
                                          </p:val>
                                        </p:tav>
                                      </p:tavLst>
                                    </p:anim>
                                    <p:anim calcmode="lin" valueType="num">
                                      <p:cBhvr>
                                        <p:cTn id="9" dur="500" fill="hold"/>
                                        <p:tgtEl>
                                          <p:spTgt spid="860163"/>
                                        </p:tgtEl>
                                        <p:attrNameLst>
                                          <p:attrName>ppt_x</p:attrName>
                                        </p:attrNameLst>
                                      </p:cBhvr>
                                      <p:tavLst>
                                        <p:tav tm="0">
                                          <p:val>
                                            <p:fltVal val="0.5"/>
                                          </p:val>
                                        </p:tav>
                                        <p:tav tm="100000">
                                          <p:val>
                                            <p:strVal val="#ppt_x"/>
                                          </p:val>
                                        </p:tav>
                                      </p:tavLst>
                                    </p:anim>
                                    <p:anim calcmode="lin" valueType="num">
                                      <p:cBhvr>
                                        <p:cTn id="10" dur="500" fill="hold"/>
                                        <p:tgtEl>
                                          <p:spTgt spid="860163"/>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7" presetClass="entr" presetSubtype="4" fill="hold" grpId="0" nodeType="clickEffect">
                                  <p:stCondLst>
                                    <p:cond delay="0"/>
                                  </p:stCondLst>
                                  <p:childTnLst>
                                    <p:set>
                                      <p:cBhvr>
                                        <p:cTn id="14" dur="1" fill="hold">
                                          <p:stCondLst>
                                            <p:cond delay="0"/>
                                          </p:stCondLst>
                                        </p:cTn>
                                        <p:tgtEl>
                                          <p:spTgt spid="860166"/>
                                        </p:tgtEl>
                                        <p:attrNameLst>
                                          <p:attrName>style.visibility</p:attrName>
                                        </p:attrNameLst>
                                      </p:cBhvr>
                                      <p:to>
                                        <p:strVal val="visible"/>
                                      </p:to>
                                    </p:set>
                                    <p:anim calcmode="lin" valueType="num">
                                      <p:cBhvr>
                                        <p:cTn id="15" dur="500" fill="hold"/>
                                        <p:tgtEl>
                                          <p:spTgt spid="860166"/>
                                        </p:tgtEl>
                                        <p:attrNameLst>
                                          <p:attrName>ppt_x</p:attrName>
                                        </p:attrNameLst>
                                      </p:cBhvr>
                                      <p:tavLst>
                                        <p:tav tm="0">
                                          <p:val>
                                            <p:strVal val="#ppt_x"/>
                                          </p:val>
                                        </p:tav>
                                        <p:tav tm="100000">
                                          <p:val>
                                            <p:strVal val="#ppt_x"/>
                                          </p:val>
                                        </p:tav>
                                      </p:tavLst>
                                    </p:anim>
                                    <p:anim calcmode="lin" valueType="num">
                                      <p:cBhvr>
                                        <p:cTn id="16" dur="500" fill="hold"/>
                                        <p:tgtEl>
                                          <p:spTgt spid="860166"/>
                                        </p:tgtEl>
                                        <p:attrNameLst>
                                          <p:attrName>ppt_y</p:attrName>
                                        </p:attrNameLst>
                                      </p:cBhvr>
                                      <p:tavLst>
                                        <p:tav tm="0">
                                          <p:val>
                                            <p:strVal val="#ppt_y+#ppt_h/2"/>
                                          </p:val>
                                        </p:tav>
                                        <p:tav tm="100000">
                                          <p:val>
                                            <p:strVal val="#ppt_y"/>
                                          </p:val>
                                        </p:tav>
                                      </p:tavLst>
                                    </p:anim>
                                    <p:anim calcmode="lin" valueType="num">
                                      <p:cBhvr>
                                        <p:cTn id="17" dur="500" fill="hold"/>
                                        <p:tgtEl>
                                          <p:spTgt spid="860166"/>
                                        </p:tgtEl>
                                        <p:attrNameLst>
                                          <p:attrName>ppt_w</p:attrName>
                                        </p:attrNameLst>
                                      </p:cBhvr>
                                      <p:tavLst>
                                        <p:tav tm="0">
                                          <p:val>
                                            <p:strVal val="#ppt_w"/>
                                          </p:val>
                                        </p:tav>
                                        <p:tav tm="100000">
                                          <p:val>
                                            <p:strVal val="#ppt_w"/>
                                          </p:val>
                                        </p:tav>
                                      </p:tavLst>
                                    </p:anim>
                                    <p:anim calcmode="lin" valueType="num">
                                      <p:cBhvr>
                                        <p:cTn id="18" dur="500" fill="hold"/>
                                        <p:tgtEl>
                                          <p:spTgt spid="860166"/>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860166"/>
                                        </p:tgtEl>
                                        <p:attrNameLst>
                                          <p:attrName>ppt_c</p:attrName>
                                        </p:attrNameLst>
                                      </p:cBhvr>
                                      <p:to>
                                        <a:srgbClr val="0000CC"/>
                                      </p:to>
                                    </p:animClr>
                                  </p:subTnLst>
                                </p:cTn>
                              </p:par>
                            </p:childTnLst>
                          </p:cTn>
                        </p:par>
                      </p:childTnLst>
                    </p:cTn>
                  </p:par>
                  <p:par>
                    <p:cTn id="19" fill="hold" nodeType="clickPar">
                      <p:stCondLst>
                        <p:cond delay="indefinite"/>
                      </p:stCondLst>
                      <p:childTnLst>
                        <p:par>
                          <p:cTn id="20" fill="hold" nodeType="withGroup">
                            <p:stCondLst>
                              <p:cond delay="0"/>
                            </p:stCondLst>
                            <p:childTnLst>
                              <p:par>
                                <p:cTn id="21" presetID="17" presetClass="entr" presetSubtype="4" fill="hold" grpId="0" nodeType="clickEffect">
                                  <p:stCondLst>
                                    <p:cond delay="0"/>
                                  </p:stCondLst>
                                  <p:childTnLst>
                                    <p:set>
                                      <p:cBhvr>
                                        <p:cTn id="22" dur="1" fill="hold">
                                          <p:stCondLst>
                                            <p:cond delay="0"/>
                                          </p:stCondLst>
                                        </p:cTn>
                                        <p:tgtEl>
                                          <p:spTgt spid="860165"/>
                                        </p:tgtEl>
                                        <p:attrNameLst>
                                          <p:attrName>style.visibility</p:attrName>
                                        </p:attrNameLst>
                                      </p:cBhvr>
                                      <p:to>
                                        <p:strVal val="visible"/>
                                      </p:to>
                                    </p:set>
                                    <p:anim calcmode="lin" valueType="num">
                                      <p:cBhvr>
                                        <p:cTn id="23" dur="500" fill="hold"/>
                                        <p:tgtEl>
                                          <p:spTgt spid="860165"/>
                                        </p:tgtEl>
                                        <p:attrNameLst>
                                          <p:attrName>ppt_x</p:attrName>
                                        </p:attrNameLst>
                                      </p:cBhvr>
                                      <p:tavLst>
                                        <p:tav tm="0">
                                          <p:val>
                                            <p:strVal val="#ppt_x"/>
                                          </p:val>
                                        </p:tav>
                                        <p:tav tm="100000">
                                          <p:val>
                                            <p:strVal val="#ppt_x"/>
                                          </p:val>
                                        </p:tav>
                                      </p:tavLst>
                                    </p:anim>
                                    <p:anim calcmode="lin" valueType="num">
                                      <p:cBhvr>
                                        <p:cTn id="24" dur="500" fill="hold"/>
                                        <p:tgtEl>
                                          <p:spTgt spid="860165"/>
                                        </p:tgtEl>
                                        <p:attrNameLst>
                                          <p:attrName>ppt_y</p:attrName>
                                        </p:attrNameLst>
                                      </p:cBhvr>
                                      <p:tavLst>
                                        <p:tav tm="0">
                                          <p:val>
                                            <p:strVal val="#ppt_y+#ppt_h/2"/>
                                          </p:val>
                                        </p:tav>
                                        <p:tav tm="100000">
                                          <p:val>
                                            <p:strVal val="#ppt_y"/>
                                          </p:val>
                                        </p:tav>
                                      </p:tavLst>
                                    </p:anim>
                                    <p:anim calcmode="lin" valueType="num">
                                      <p:cBhvr>
                                        <p:cTn id="25" dur="500" fill="hold"/>
                                        <p:tgtEl>
                                          <p:spTgt spid="860165"/>
                                        </p:tgtEl>
                                        <p:attrNameLst>
                                          <p:attrName>ppt_w</p:attrName>
                                        </p:attrNameLst>
                                      </p:cBhvr>
                                      <p:tavLst>
                                        <p:tav tm="0">
                                          <p:val>
                                            <p:strVal val="#ppt_w"/>
                                          </p:val>
                                        </p:tav>
                                        <p:tav tm="100000">
                                          <p:val>
                                            <p:strVal val="#ppt_w"/>
                                          </p:val>
                                        </p:tav>
                                      </p:tavLst>
                                    </p:anim>
                                    <p:anim calcmode="lin" valueType="num">
                                      <p:cBhvr>
                                        <p:cTn id="26" dur="500" fill="hold"/>
                                        <p:tgtEl>
                                          <p:spTgt spid="860165"/>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860165"/>
                                        </p:tgtEl>
                                        <p:attrNameLst>
                                          <p:attrName>ppt_c</p:attrName>
                                        </p:attrNameLst>
                                      </p:cBhvr>
                                      <p:to>
                                        <a:srgbClr val="0000CC"/>
                                      </p:to>
                                    </p:animClr>
                                  </p:sub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4" fill="hold" grpId="0" nodeType="clickEffect">
                                  <p:stCondLst>
                                    <p:cond delay="0"/>
                                  </p:stCondLst>
                                  <p:childTnLst>
                                    <p:set>
                                      <p:cBhvr>
                                        <p:cTn id="30" dur="1" fill="hold">
                                          <p:stCondLst>
                                            <p:cond delay="0"/>
                                          </p:stCondLst>
                                        </p:cTn>
                                        <p:tgtEl>
                                          <p:spTgt spid="860164"/>
                                        </p:tgtEl>
                                        <p:attrNameLst>
                                          <p:attrName>style.visibility</p:attrName>
                                        </p:attrNameLst>
                                      </p:cBhvr>
                                      <p:to>
                                        <p:strVal val="visible"/>
                                      </p:to>
                                    </p:set>
                                    <p:anim calcmode="lin" valueType="num">
                                      <p:cBhvr>
                                        <p:cTn id="31" dur="500" fill="hold"/>
                                        <p:tgtEl>
                                          <p:spTgt spid="860164"/>
                                        </p:tgtEl>
                                        <p:attrNameLst>
                                          <p:attrName>ppt_x</p:attrName>
                                        </p:attrNameLst>
                                      </p:cBhvr>
                                      <p:tavLst>
                                        <p:tav tm="0">
                                          <p:val>
                                            <p:strVal val="#ppt_x"/>
                                          </p:val>
                                        </p:tav>
                                        <p:tav tm="100000">
                                          <p:val>
                                            <p:strVal val="#ppt_x"/>
                                          </p:val>
                                        </p:tav>
                                      </p:tavLst>
                                    </p:anim>
                                    <p:anim calcmode="lin" valueType="num">
                                      <p:cBhvr>
                                        <p:cTn id="32" dur="500" fill="hold"/>
                                        <p:tgtEl>
                                          <p:spTgt spid="860164"/>
                                        </p:tgtEl>
                                        <p:attrNameLst>
                                          <p:attrName>ppt_y</p:attrName>
                                        </p:attrNameLst>
                                      </p:cBhvr>
                                      <p:tavLst>
                                        <p:tav tm="0">
                                          <p:val>
                                            <p:strVal val="#ppt_y+#ppt_h/2"/>
                                          </p:val>
                                        </p:tav>
                                        <p:tav tm="100000">
                                          <p:val>
                                            <p:strVal val="#ppt_y"/>
                                          </p:val>
                                        </p:tav>
                                      </p:tavLst>
                                    </p:anim>
                                    <p:anim calcmode="lin" valueType="num">
                                      <p:cBhvr>
                                        <p:cTn id="33" dur="500" fill="hold"/>
                                        <p:tgtEl>
                                          <p:spTgt spid="860164"/>
                                        </p:tgtEl>
                                        <p:attrNameLst>
                                          <p:attrName>ppt_w</p:attrName>
                                        </p:attrNameLst>
                                      </p:cBhvr>
                                      <p:tavLst>
                                        <p:tav tm="0">
                                          <p:val>
                                            <p:strVal val="#ppt_w"/>
                                          </p:val>
                                        </p:tav>
                                        <p:tav tm="100000">
                                          <p:val>
                                            <p:strVal val="#ppt_w"/>
                                          </p:val>
                                        </p:tav>
                                      </p:tavLst>
                                    </p:anim>
                                    <p:anim calcmode="lin" valueType="num">
                                      <p:cBhvr>
                                        <p:cTn id="34" dur="500" fill="hold"/>
                                        <p:tgtEl>
                                          <p:spTgt spid="860164"/>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860164"/>
                                        </p:tgtEl>
                                        <p:attrNameLst>
                                          <p:attrName>ppt_c</p:attrName>
                                        </p:attrNameLst>
                                      </p:cBhvr>
                                      <p:to>
                                        <a:srgbClr val="0000CC"/>
                                      </p:to>
                                    </p:animClr>
                                  </p:subTnLst>
                                </p:cTn>
                              </p:par>
                            </p:childTnLst>
                          </p:cTn>
                        </p:par>
                      </p:childTnLst>
                    </p:cTn>
                  </p:par>
                  <p:par>
                    <p:cTn id="35" fill="hold" nodeType="clickPar">
                      <p:stCondLst>
                        <p:cond delay="indefinite"/>
                      </p:stCondLst>
                      <p:childTnLst>
                        <p:par>
                          <p:cTn id="36" fill="hold" nodeType="withGroup">
                            <p:stCondLst>
                              <p:cond delay="0"/>
                            </p:stCondLst>
                            <p:childTnLst>
                              <p:par>
                                <p:cTn id="37" presetID="17" presetClass="entr" presetSubtype="4" fill="hold" grpId="0" nodeType="clickEffect">
                                  <p:stCondLst>
                                    <p:cond delay="0"/>
                                  </p:stCondLst>
                                  <p:childTnLst>
                                    <p:set>
                                      <p:cBhvr>
                                        <p:cTn id="38" dur="1" fill="hold">
                                          <p:stCondLst>
                                            <p:cond delay="0"/>
                                          </p:stCondLst>
                                        </p:cTn>
                                        <p:tgtEl>
                                          <p:spTgt spid="860167"/>
                                        </p:tgtEl>
                                        <p:attrNameLst>
                                          <p:attrName>style.visibility</p:attrName>
                                        </p:attrNameLst>
                                      </p:cBhvr>
                                      <p:to>
                                        <p:strVal val="visible"/>
                                      </p:to>
                                    </p:set>
                                    <p:anim calcmode="lin" valueType="num">
                                      <p:cBhvr>
                                        <p:cTn id="39" dur="500" fill="hold"/>
                                        <p:tgtEl>
                                          <p:spTgt spid="860167"/>
                                        </p:tgtEl>
                                        <p:attrNameLst>
                                          <p:attrName>ppt_x</p:attrName>
                                        </p:attrNameLst>
                                      </p:cBhvr>
                                      <p:tavLst>
                                        <p:tav tm="0">
                                          <p:val>
                                            <p:strVal val="#ppt_x"/>
                                          </p:val>
                                        </p:tav>
                                        <p:tav tm="100000">
                                          <p:val>
                                            <p:strVal val="#ppt_x"/>
                                          </p:val>
                                        </p:tav>
                                      </p:tavLst>
                                    </p:anim>
                                    <p:anim calcmode="lin" valueType="num">
                                      <p:cBhvr>
                                        <p:cTn id="40" dur="500" fill="hold"/>
                                        <p:tgtEl>
                                          <p:spTgt spid="860167"/>
                                        </p:tgtEl>
                                        <p:attrNameLst>
                                          <p:attrName>ppt_y</p:attrName>
                                        </p:attrNameLst>
                                      </p:cBhvr>
                                      <p:tavLst>
                                        <p:tav tm="0">
                                          <p:val>
                                            <p:strVal val="#ppt_y+#ppt_h/2"/>
                                          </p:val>
                                        </p:tav>
                                        <p:tav tm="100000">
                                          <p:val>
                                            <p:strVal val="#ppt_y"/>
                                          </p:val>
                                        </p:tav>
                                      </p:tavLst>
                                    </p:anim>
                                    <p:anim calcmode="lin" valueType="num">
                                      <p:cBhvr>
                                        <p:cTn id="41" dur="500" fill="hold"/>
                                        <p:tgtEl>
                                          <p:spTgt spid="860167"/>
                                        </p:tgtEl>
                                        <p:attrNameLst>
                                          <p:attrName>ppt_w</p:attrName>
                                        </p:attrNameLst>
                                      </p:cBhvr>
                                      <p:tavLst>
                                        <p:tav tm="0">
                                          <p:val>
                                            <p:strVal val="#ppt_w"/>
                                          </p:val>
                                        </p:tav>
                                        <p:tav tm="100000">
                                          <p:val>
                                            <p:strVal val="#ppt_w"/>
                                          </p:val>
                                        </p:tav>
                                      </p:tavLst>
                                    </p:anim>
                                    <p:anim calcmode="lin" valueType="num">
                                      <p:cBhvr>
                                        <p:cTn id="42" dur="500" fill="hold"/>
                                        <p:tgtEl>
                                          <p:spTgt spid="860167"/>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860167"/>
                                        </p:tgtEl>
                                        <p:attrNameLst>
                                          <p:attrName>ppt_c</p:attrName>
                                        </p:attrNameLst>
                                      </p:cBhvr>
                                      <p:to>
                                        <a:srgbClr val="0000CC"/>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64" grpId="0" autoUpdateAnimBg="0"/>
      <p:bldP spid="860165" grpId="0" autoUpdateAnimBg="0"/>
      <p:bldP spid="860166" grpId="0" autoUpdateAnimBg="0"/>
      <p:bldP spid="860167"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Dieselkraftstoff - Eigenschaften</a:t>
            </a:r>
          </a:p>
        </p:txBody>
      </p:sp>
      <p:sp>
        <p:nvSpPr>
          <p:cNvPr id="12" name="Foliennummernplatzhalter 1"/>
          <p:cNvSpPr>
            <a:spLocks noGrp="1"/>
          </p:cNvSpPr>
          <p:nvPr>
            <p:ph type="sldNum" sz="quarter" idx="10"/>
          </p:nvPr>
        </p:nvSpPr>
        <p:spPr/>
        <p:txBody>
          <a:bodyPr/>
          <a:lstStyle/>
          <a:p>
            <a:r>
              <a:rPr lang="de-DE" altLang="de-DE"/>
              <a:t> Folie </a:t>
            </a:r>
            <a:fld id="{8AD599D9-C846-44D9-8DDB-0276C416BCB9}" type="slidenum">
              <a:rPr lang="de-DE" altLang="de-DE"/>
              <a:pPr/>
              <a:t>12</a:t>
            </a:fld>
            <a:endParaRPr lang="de-DE" altLang="de-DE"/>
          </a:p>
        </p:txBody>
      </p:sp>
      <p:sp>
        <p:nvSpPr>
          <p:cNvPr id="13" name="Fußzeilenplatzhalter 2"/>
          <p:cNvSpPr>
            <a:spLocks noGrp="1"/>
          </p:cNvSpPr>
          <p:nvPr>
            <p:ph type="ftr" sz="quarter" idx="11"/>
          </p:nvPr>
        </p:nvSpPr>
        <p:spPr/>
        <p:txBody>
          <a:bodyPr/>
          <a:lstStyle/>
          <a:p>
            <a:r>
              <a:rPr lang="de-DE" altLang="de-DE" dirty="0"/>
              <a:t>HSWT    Prof. Dr. U. Groß                                Motor Grundlagen</a:t>
            </a:r>
          </a:p>
        </p:txBody>
      </p:sp>
      <p:sp>
        <p:nvSpPr>
          <p:cNvPr id="866307" name="Text Box 3"/>
          <p:cNvSpPr txBox="1">
            <a:spLocks noChangeArrowheads="1"/>
          </p:cNvSpPr>
          <p:nvPr/>
        </p:nvSpPr>
        <p:spPr bwMode="auto">
          <a:xfrm>
            <a:off x="1014414" y="990600"/>
            <a:ext cx="7877175" cy="954107"/>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dirty="0">
                <a:solidFill>
                  <a:srgbClr val="000000"/>
                </a:solidFill>
                <a:latin typeface="+mj-lt"/>
              </a:rPr>
              <a:t>Die Gemischbildung beim Dieselmotor muss innerhalb </a:t>
            </a:r>
            <a:r>
              <a:rPr lang="de-DE" altLang="de-DE" sz="1400" b="1" dirty="0">
                <a:solidFill>
                  <a:srgbClr val="000000"/>
                </a:solidFill>
                <a:latin typeface="+mj-lt"/>
              </a:rPr>
              <a:t>kürzester Zeit</a:t>
            </a:r>
            <a:r>
              <a:rPr lang="de-DE" altLang="de-DE" sz="1400" dirty="0">
                <a:solidFill>
                  <a:srgbClr val="000000"/>
                </a:solidFill>
                <a:latin typeface="+mj-lt"/>
              </a:rPr>
              <a:t> ablaufen. Hierzu ist je nach Verbrennungsverfahren ein </a:t>
            </a:r>
            <a:r>
              <a:rPr lang="de-DE" altLang="de-DE" sz="1400" b="1" dirty="0">
                <a:solidFill>
                  <a:srgbClr val="000000"/>
                </a:solidFill>
                <a:latin typeface="+mj-lt"/>
              </a:rPr>
              <a:t>Luftwirbel</a:t>
            </a:r>
            <a:r>
              <a:rPr lang="de-DE" altLang="de-DE" sz="1400" dirty="0">
                <a:solidFill>
                  <a:srgbClr val="000000"/>
                </a:solidFill>
                <a:latin typeface="+mj-lt"/>
              </a:rPr>
              <a:t> und eine </a:t>
            </a:r>
            <a:r>
              <a:rPr lang="de-DE" altLang="de-DE" sz="1400" b="1" dirty="0">
                <a:solidFill>
                  <a:srgbClr val="000000"/>
                </a:solidFill>
                <a:latin typeface="+mj-lt"/>
              </a:rPr>
              <a:t>feinzerstäubende Einspritzdüse</a:t>
            </a:r>
            <a:r>
              <a:rPr lang="de-DE" altLang="de-DE" sz="1400" dirty="0">
                <a:solidFill>
                  <a:srgbClr val="000000"/>
                </a:solidFill>
                <a:latin typeface="+mj-lt"/>
              </a:rPr>
              <a:t> notwendig. Nur dann ist eine </a:t>
            </a:r>
            <a:r>
              <a:rPr lang="de-DE" altLang="de-DE" sz="1400" b="1" dirty="0">
                <a:solidFill>
                  <a:srgbClr val="000000"/>
                </a:solidFill>
                <a:latin typeface="+mj-lt"/>
              </a:rPr>
              <a:t>schnelle Verdampfung</a:t>
            </a:r>
            <a:r>
              <a:rPr lang="de-DE" altLang="de-DE" sz="1400" dirty="0">
                <a:solidFill>
                  <a:srgbClr val="000000"/>
                </a:solidFill>
                <a:latin typeface="+mj-lt"/>
              </a:rPr>
              <a:t> des Kraftstoffes und eine </a:t>
            </a:r>
            <a:r>
              <a:rPr lang="de-DE" altLang="de-DE" sz="1400" b="1" dirty="0">
                <a:solidFill>
                  <a:srgbClr val="000000"/>
                </a:solidFill>
                <a:latin typeface="+mj-lt"/>
              </a:rPr>
              <a:t>Vermischung mit der Ansaugluft</a:t>
            </a:r>
            <a:r>
              <a:rPr lang="de-DE" altLang="de-DE" sz="1400" dirty="0">
                <a:solidFill>
                  <a:srgbClr val="000000"/>
                </a:solidFill>
                <a:latin typeface="+mj-lt"/>
              </a:rPr>
              <a:t> optimal möglich.</a:t>
            </a:r>
            <a:endParaRPr lang="de-DE" altLang="de-DE" sz="1400" b="1" dirty="0">
              <a:solidFill>
                <a:srgbClr val="FF3300"/>
              </a:solidFill>
              <a:latin typeface="+mj-lt"/>
            </a:endParaRPr>
          </a:p>
        </p:txBody>
      </p:sp>
      <p:sp>
        <p:nvSpPr>
          <p:cNvPr id="866308" name="Text Box 4"/>
          <p:cNvSpPr txBox="1">
            <a:spLocks noChangeArrowheads="1"/>
          </p:cNvSpPr>
          <p:nvPr/>
        </p:nvSpPr>
        <p:spPr bwMode="auto">
          <a:xfrm>
            <a:off x="1014414" y="1981200"/>
            <a:ext cx="7877175" cy="553998"/>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b="1" dirty="0">
                <a:solidFill>
                  <a:srgbClr val="000000"/>
                </a:solidFill>
                <a:latin typeface="+mj-lt"/>
              </a:rPr>
              <a:t>Wichtige Faktoren hierzu sind:</a:t>
            </a:r>
            <a:r>
              <a:rPr lang="de-DE" altLang="de-DE" sz="1400" dirty="0">
                <a:solidFill>
                  <a:srgbClr val="000000"/>
                </a:solidFill>
                <a:latin typeface="+mj-lt"/>
              </a:rPr>
              <a:t> </a:t>
            </a:r>
            <a:r>
              <a:rPr lang="de-DE" altLang="de-DE" sz="1400" b="1" dirty="0">
                <a:solidFill>
                  <a:srgbClr val="000000"/>
                </a:solidFill>
                <a:latin typeface="+mj-lt"/>
              </a:rPr>
              <a:t>a.)</a:t>
            </a:r>
            <a:r>
              <a:rPr lang="de-DE" altLang="de-DE" sz="1400" dirty="0">
                <a:solidFill>
                  <a:srgbClr val="000000"/>
                </a:solidFill>
                <a:latin typeface="+mj-lt"/>
              </a:rPr>
              <a:t> </a:t>
            </a:r>
            <a:r>
              <a:rPr lang="de-DE" altLang="de-DE" sz="1400" b="1" dirty="0">
                <a:solidFill>
                  <a:srgbClr val="000000"/>
                </a:solidFill>
                <a:latin typeface="+mj-lt"/>
              </a:rPr>
              <a:t>Luftverhältnis</a:t>
            </a:r>
            <a:r>
              <a:rPr lang="de-DE" altLang="de-DE" sz="1400" dirty="0">
                <a:solidFill>
                  <a:srgbClr val="000000"/>
                </a:solidFill>
                <a:latin typeface="+mj-lt"/>
              </a:rPr>
              <a:t> </a:t>
            </a:r>
            <a:r>
              <a:rPr lang="de-DE" altLang="de-DE" sz="1600" dirty="0">
                <a:solidFill>
                  <a:srgbClr val="000000"/>
                </a:solidFill>
                <a:latin typeface="+mj-lt"/>
                <a:sym typeface="Symbol" pitchFamily="18" charset="2"/>
              </a:rPr>
              <a:t></a:t>
            </a:r>
            <a:r>
              <a:rPr lang="de-DE" altLang="de-DE" sz="1400" dirty="0">
                <a:solidFill>
                  <a:srgbClr val="000000"/>
                </a:solidFill>
                <a:latin typeface="+mj-lt"/>
                <a:sym typeface="StarMath" pitchFamily="2" charset="2"/>
              </a:rPr>
              <a:t> (</a:t>
            </a:r>
            <a:r>
              <a:rPr lang="de-DE" altLang="de-DE" sz="1400" dirty="0" err="1">
                <a:solidFill>
                  <a:srgbClr val="000000"/>
                </a:solidFill>
                <a:latin typeface="+mj-lt"/>
                <a:sym typeface="StarMath" pitchFamily="2" charset="2"/>
              </a:rPr>
              <a:t>Luftzahl</a:t>
            </a:r>
            <a:r>
              <a:rPr lang="de-DE" altLang="de-DE" sz="1400" dirty="0">
                <a:solidFill>
                  <a:srgbClr val="000000"/>
                </a:solidFill>
                <a:latin typeface="+mj-lt"/>
                <a:sym typeface="StarMath" pitchFamily="2" charset="2"/>
              </a:rPr>
              <a:t>) und </a:t>
            </a:r>
            <a:r>
              <a:rPr lang="de-DE" altLang="de-DE" sz="1400" b="1" dirty="0">
                <a:solidFill>
                  <a:srgbClr val="000000"/>
                </a:solidFill>
                <a:latin typeface="+mj-lt"/>
                <a:sym typeface="StarMath" pitchFamily="2" charset="2"/>
              </a:rPr>
              <a:t>b.)</a:t>
            </a:r>
            <a:r>
              <a:rPr lang="de-DE" altLang="de-DE" sz="1400" dirty="0">
                <a:solidFill>
                  <a:srgbClr val="000000"/>
                </a:solidFill>
                <a:latin typeface="+mj-lt"/>
                <a:sym typeface="StarMath" pitchFamily="2" charset="2"/>
              </a:rPr>
              <a:t> </a:t>
            </a:r>
            <a:r>
              <a:rPr lang="de-DE" altLang="de-DE" sz="1400" b="1" dirty="0">
                <a:solidFill>
                  <a:srgbClr val="000000"/>
                </a:solidFill>
                <a:latin typeface="+mj-lt"/>
                <a:sym typeface="StarMath" pitchFamily="2" charset="2"/>
              </a:rPr>
              <a:t>Zündwilligkeit</a:t>
            </a:r>
            <a:r>
              <a:rPr lang="de-DE" altLang="de-DE" sz="1400" dirty="0">
                <a:solidFill>
                  <a:srgbClr val="000000"/>
                </a:solidFill>
                <a:latin typeface="+mj-lt"/>
                <a:sym typeface="StarMath" pitchFamily="2" charset="2"/>
              </a:rPr>
              <a:t> des Kraftstoffes</a:t>
            </a:r>
          </a:p>
        </p:txBody>
      </p:sp>
      <p:sp>
        <p:nvSpPr>
          <p:cNvPr id="866309" name="Text Box 5"/>
          <p:cNvSpPr txBox="1">
            <a:spLocks noChangeArrowheads="1"/>
          </p:cNvSpPr>
          <p:nvPr/>
        </p:nvSpPr>
        <p:spPr bwMode="auto">
          <a:xfrm>
            <a:off x="1014414" y="2667000"/>
            <a:ext cx="78771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zu a.)</a:t>
            </a:r>
            <a:r>
              <a:rPr lang="de-DE" altLang="de-DE" sz="1600">
                <a:solidFill>
                  <a:srgbClr val="000000"/>
                </a:solidFill>
                <a:latin typeface="+mj-lt"/>
              </a:rPr>
              <a:t> </a:t>
            </a:r>
            <a:r>
              <a:rPr lang="de-DE" altLang="de-DE" sz="1400" b="1">
                <a:solidFill>
                  <a:srgbClr val="000000"/>
                </a:solidFill>
                <a:latin typeface="+mj-lt"/>
              </a:rPr>
              <a:t>Luftverhältnis</a:t>
            </a:r>
            <a:r>
              <a:rPr lang="de-DE" altLang="de-DE" sz="1400">
                <a:solidFill>
                  <a:srgbClr val="000000"/>
                </a:solidFill>
                <a:latin typeface="+mj-lt"/>
              </a:rPr>
              <a:t> </a:t>
            </a:r>
            <a:r>
              <a:rPr lang="de-DE" altLang="de-DE" sz="1600">
                <a:solidFill>
                  <a:srgbClr val="000000"/>
                </a:solidFill>
                <a:latin typeface="+mj-lt"/>
                <a:sym typeface="Symbol" pitchFamily="18" charset="2"/>
              </a:rPr>
              <a:t></a:t>
            </a:r>
            <a:r>
              <a:rPr lang="de-DE" altLang="de-DE" sz="1400">
                <a:solidFill>
                  <a:srgbClr val="000000"/>
                </a:solidFill>
                <a:latin typeface="+mj-lt"/>
                <a:sym typeface="StarMath" pitchFamily="2" charset="2"/>
              </a:rPr>
              <a:t> (Luftzahl) </a:t>
            </a:r>
          </a:p>
        </p:txBody>
      </p:sp>
      <p:sp>
        <p:nvSpPr>
          <p:cNvPr id="866310" name="Text Box 6"/>
          <p:cNvSpPr txBox="1">
            <a:spLocks noChangeArrowheads="1"/>
          </p:cNvSpPr>
          <p:nvPr/>
        </p:nvSpPr>
        <p:spPr bwMode="auto">
          <a:xfrm>
            <a:off x="1014414" y="3048000"/>
            <a:ext cx="78771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b="1">
                <a:solidFill>
                  <a:srgbClr val="000000"/>
                </a:solidFill>
                <a:latin typeface="+mj-lt"/>
              </a:rPr>
              <a:t>Luftverhältnis</a:t>
            </a:r>
            <a:r>
              <a:rPr lang="de-DE" altLang="de-DE" sz="1400">
                <a:solidFill>
                  <a:srgbClr val="000000"/>
                </a:solidFill>
                <a:latin typeface="+mj-lt"/>
              </a:rPr>
              <a:t> </a:t>
            </a:r>
            <a:r>
              <a:rPr lang="de-DE" altLang="de-DE" sz="1600">
                <a:solidFill>
                  <a:srgbClr val="000000"/>
                </a:solidFill>
                <a:latin typeface="+mj-lt"/>
                <a:sym typeface="Symbol" pitchFamily="18" charset="2"/>
              </a:rPr>
              <a:t></a:t>
            </a:r>
            <a:r>
              <a:rPr lang="de-DE" altLang="de-DE" sz="1400">
                <a:solidFill>
                  <a:srgbClr val="000000"/>
                </a:solidFill>
                <a:latin typeface="+mj-lt"/>
                <a:sym typeface="StarMath" pitchFamily="2" charset="2"/>
              </a:rPr>
              <a:t> = Sauerstoff geliefert / Sauerstoff verbrannt</a:t>
            </a:r>
          </a:p>
        </p:txBody>
      </p:sp>
      <p:sp>
        <p:nvSpPr>
          <p:cNvPr id="866311" name="Text Box 7"/>
          <p:cNvSpPr txBox="1">
            <a:spLocks noChangeArrowheads="1"/>
          </p:cNvSpPr>
          <p:nvPr/>
        </p:nvSpPr>
        <p:spPr bwMode="auto">
          <a:xfrm>
            <a:off x="1014414" y="3429000"/>
            <a:ext cx="78771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Bsp.:</a:t>
            </a:r>
            <a:r>
              <a:rPr lang="de-DE" altLang="de-DE" sz="1400" b="1">
                <a:solidFill>
                  <a:srgbClr val="000000"/>
                </a:solidFill>
                <a:latin typeface="+mj-lt"/>
              </a:rPr>
              <a:t> Luftverhältnis</a:t>
            </a:r>
            <a:r>
              <a:rPr lang="de-DE" altLang="de-DE" sz="1400">
                <a:solidFill>
                  <a:srgbClr val="000000"/>
                </a:solidFill>
                <a:latin typeface="+mj-lt"/>
              </a:rPr>
              <a:t> </a:t>
            </a:r>
            <a:r>
              <a:rPr lang="de-DE" altLang="de-DE" sz="1600">
                <a:solidFill>
                  <a:srgbClr val="000000"/>
                </a:solidFill>
                <a:latin typeface="+mj-lt"/>
                <a:sym typeface="Symbol" pitchFamily="18" charset="2"/>
              </a:rPr>
              <a:t></a:t>
            </a:r>
            <a:r>
              <a:rPr lang="de-DE" altLang="de-DE" sz="1400">
                <a:solidFill>
                  <a:srgbClr val="000000"/>
                </a:solidFill>
                <a:latin typeface="+mj-lt"/>
                <a:sym typeface="StarMath" pitchFamily="2" charset="2"/>
              </a:rPr>
              <a:t> = 1  -  verbrauchter Sauerstoff = gelieferter Sauerstoff</a:t>
            </a:r>
          </a:p>
        </p:txBody>
      </p:sp>
      <p:sp>
        <p:nvSpPr>
          <p:cNvPr id="866312" name="Text Box 8"/>
          <p:cNvSpPr txBox="1">
            <a:spLocks noChangeArrowheads="1"/>
          </p:cNvSpPr>
          <p:nvPr/>
        </p:nvSpPr>
        <p:spPr bwMode="auto">
          <a:xfrm>
            <a:off x="1014414" y="3657600"/>
            <a:ext cx="78771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dirty="0">
                <a:solidFill>
                  <a:srgbClr val="000000"/>
                </a:solidFill>
                <a:latin typeface="+mj-lt"/>
              </a:rPr>
              <a:t>Bsp.: </a:t>
            </a:r>
            <a:r>
              <a:rPr lang="de-DE" altLang="de-DE" sz="1400" b="1" dirty="0">
                <a:solidFill>
                  <a:srgbClr val="000000"/>
                </a:solidFill>
                <a:latin typeface="+mj-lt"/>
              </a:rPr>
              <a:t>Luftverhältnis</a:t>
            </a:r>
            <a:r>
              <a:rPr lang="de-DE" altLang="de-DE" sz="1400" dirty="0">
                <a:solidFill>
                  <a:srgbClr val="000000"/>
                </a:solidFill>
                <a:latin typeface="+mj-lt"/>
              </a:rPr>
              <a:t> </a:t>
            </a:r>
            <a:r>
              <a:rPr lang="de-DE" altLang="de-DE" sz="1600" dirty="0">
                <a:solidFill>
                  <a:srgbClr val="000000"/>
                </a:solidFill>
                <a:latin typeface="+mj-lt"/>
                <a:sym typeface="Symbol" pitchFamily="18" charset="2"/>
              </a:rPr>
              <a:t></a:t>
            </a:r>
            <a:r>
              <a:rPr lang="de-DE" altLang="de-DE" sz="1400" dirty="0">
                <a:solidFill>
                  <a:srgbClr val="000000"/>
                </a:solidFill>
                <a:latin typeface="+mj-lt"/>
                <a:sym typeface="StarMath" pitchFamily="2" charset="2"/>
              </a:rPr>
              <a:t> = 2  -  doppelt soviel Sauerstoff geliefert, als verbrannt</a:t>
            </a:r>
          </a:p>
        </p:txBody>
      </p:sp>
      <p:sp>
        <p:nvSpPr>
          <p:cNvPr id="866313" name="Text Box 9"/>
          <p:cNvSpPr txBox="1">
            <a:spLocks noChangeArrowheads="1"/>
          </p:cNvSpPr>
          <p:nvPr/>
        </p:nvSpPr>
        <p:spPr bwMode="auto">
          <a:xfrm>
            <a:off x="1014414" y="4038600"/>
            <a:ext cx="7877175" cy="846386"/>
          </a:xfrm>
          <a:prstGeom prst="rect">
            <a:avLst/>
          </a:prstGeom>
          <a:solidFill>
            <a:srgbClr val="FF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b="1" u="sng">
                <a:solidFill>
                  <a:srgbClr val="000000"/>
                </a:solidFill>
                <a:latin typeface="+mj-lt"/>
              </a:rPr>
              <a:t>Definition:</a:t>
            </a:r>
            <a:endParaRPr lang="de-DE" altLang="de-DE" sz="1400" b="1">
              <a:solidFill>
                <a:srgbClr val="000000"/>
              </a:solidFill>
              <a:latin typeface="+mj-lt"/>
            </a:endParaRPr>
          </a:p>
          <a:p>
            <a:pPr algn="l" eaLnBrk="0" hangingPunct="0">
              <a:spcBef>
                <a:spcPct val="50000"/>
              </a:spcBef>
            </a:pPr>
            <a:r>
              <a:rPr lang="de-DE" altLang="de-DE" sz="1400">
                <a:solidFill>
                  <a:srgbClr val="000000"/>
                </a:solidFill>
                <a:latin typeface="+mj-lt"/>
              </a:rPr>
              <a:t>Verhältnis der tatsächlich im Zylinder verfügbaren Luftmenge, zur Mindestluftmenge, die zur vollständigen Verbrennung notwendig ist.</a:t>
            </a:r>
            <a:endParaRPr lang="de-DE" altLang="de-DE" sz="1400">
              <a:solidFill>
                <a:srgbClr val="000000"/>
              </a:solidFill>
              <a:latin typeface="+mj-lt"/>
              <a:sym typeface="StarMath" pitchFamily="2" charset="2"/>
            </a:endParaRPr>
          </a:p>
        </p:txBody>
      </p:sp>
      <p:sp>
        <p:nvSpPr>
          <p:cNvPr id="866314" name="Text Box 10"/>
          <p:cNvSpPr txBox="1">
            <a:spLocks noChangeArrowheads="1"/>
          </p:cNvSpPr>
          <p:nvPr/>
        </p:nvSpPr>
        <p:spPr bwMode="auto">
          <a:xfrm>
            <a:off x="1014414" y="5029200"/>
            <a:ext cx="78771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b="1" dirty="0">
                <a:solidFill>
                  <a:srgbClr val="000000"/>
                </a:solidFill>
                <a:latin typeface="+mj-lt"/>
              </a:rPr>
              <a:t>Dieselmotor: </a:t>
            </a:r>
            <a:r>
              <a:rPr lang="de-DE" altLang="de-DE" sz="1600" dirty="0">
                <a:solidFill>
                  <a:srgbClr val="000000"/>
                </a:solidFill>
                <a:latin typeface="+mj-lt"/>
                <a:sym typeface="Symbol" pitchFamily="18" charset="2"/>
              </a:rPr>
              <a:t></a:t>
            </a:r>
            <a:r>
              <a:rPr lang="de-DE" altLang="de-DE" sz="1400" dirty="0">
                <a:solidFill>
                  <a:srgbClr val="000000"/>
                </a:solidFill>
                <a:latin typeface="+mj-lt"/>
                <a:sym typeface="StarMath" pitchFamily="2" charset="2"/>
              </a:rPr>
              <a:t> </a:t>
            </a:r>
            <a:r>
              <a:rPr lang="de-DE" altLang="de-DE" sz="1400" b="1" dirty="0">
                <a:solidFill>
                  <a:srgbClr val="000000"/>
                </a:solidFill>
                <a:latin typeface="+mj-lt"/>
                <a:sym typeface="StarMath" pitchFamily="2" charset="2"/>
              </a:rPr>
              <a:t>= 1,3 - 2</a:t>
            </a:r>
            <a:r>
              <a:rPr lang="de-DE" altLang="de-DE" sz="1400" dirty="0">
                <a:solidFill>
                  <a:srgbClr val="000000"/>
                </a:solidFill>
                <a:latin typeface="+mj-lt"/>
                <a:sym typeface="StarMath" pitchFamily="2" charset="2"/>
              </a:rPr>
              <a:t> bei Last, </a:t>
            </a:r>
            <a:r>
              <a:rPr lang="de-DE" altLang="de-DE" sz="1600" dirty="0">
                <a:solidFill>
                  <a:srgbClr val="000000"/>
                </a:solidFill>
                <a:latin typeface="+mj-lt"/>
                <a:sym typeface="Symbol" pitchFamily="18" charset="2"/>
              </a:rPr>
              <a:t></a:t>
            </a:r>
            <a:r>
              <a:rPr lang="de-DE" altLang="de-DE" sz="1400" dirty="0">
                <a:solidFill>
                  <a:srgbClr val="000000"/>
                </a:solidFill>
                <a:latin typeface="+mj-lt"/>
                <a:sym typeface="StarMath" pitchFamily="2" charset="2"/>
              </a:rPr>
              <a:t> </a:t>
            </a:r>
            <a:r>
              <a:rPr lang="de-DE" altLang="de-DE" sz="1400" b="1" dirty="0">
                <a:solidFill>
                  <a:srgbClr val="000000"/>
                </a:solidFill>
                <a:latin typeface="+mj-lt"/>
                <a:sym typeface="StarMath" pitchFamily="2" charset="2"/>
              </a:rPr>
              <a:t>= 5 - 10</a:t>
            </a:r>
            <a:r>
              <a:rPr lang="de-DE" altLang="de-DE" sz="1400" dirty="0">
                <a:solidFill>
                  <a:srgbClr val="000000"/>
                </a:solidFill>
                <a:latin typeface="+mj-lt"/>
                <a:sym typeface="StarMath" pitchFamily="2" charset="2"/>
              </a:rPr>
              <a:t> bei Leerlauf</a:t>
            </a:r>
          </a:p>
        </p:txBody>
      </p:sp>
      <p:sp>
        <p:nvSpPr>
          <p:cNvPr id="866315" name="Text Box 11"/>
          <p:cNvSpPr txBox="1">
            <a:spLocks noChangeArrowheads="1"/>
          </p:cNvSpPr>
          <p:nvPr/>
        </p:nvSpPr>
        <p:spPr bwMode="auto">
          <a:xfrm>
            <a:off x="1014414" y="5502275"/>
            <a:ext cx="7877175" cy="52322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b="1">
                <a:solidFill>
                  <a:srgbClr val="000000"/>
                </a:solidFill>
                <a:latin typeface="+mj-lt"/>
              </a:rPr>
              <a:t>Der Dieselmotor arbeitet generell mit Luftüberschuß, damit eine vollständige Verbrennung trotz der kurzen Zeit für die Gemischbildung möglich ist.</a:t>
            </a:r>
            <a:endParaRPr lang="de-DE" altLang="de-DE" sz="1400">
              <a:solidFill>
                <a:srgbClr val="000000"/>
              </a:solidFill>
              <a:latin typeface="+mj-lt"/>
              <a:sym typeface="StarMath" pitchFamily="2" charset="2"/>
            </a:endParaRPr>
          </a:p>
        </p:txBody>
      </p:sp>
      <p:sp>
        <p:nvSpPr>
          <p:cNvPr id="14" name="Textfeld 13">
            <a:hlinkClick r:id="rId3"/>
          </p:cNvPr>
          <p:cNvSpPr txBox="1"/>
          <p:nvPr/>
        </p:nvSpPr>
        <p:spPr>
          <a:xfrm>
            <a:off x="7761311" y="332656"/>
            <a:ext cx="1008113" cy="461665"/>
          </a:xfrm>
          <a:prstGeom prst="rect">
            <a:avLst/>
          </a:prstGeom>
          <a:solidFill>
            <a:schemeClr val="bg2"/>
          </a:solidFill>
        </p:spPr>
        <p:txBody>
          <a:bodyPr wrap="square" rtlCol="0">
            <a:spAutoFit/>
          </a:bodyPr>
          <a:lstStyle/>
          <a:p>
            <a:r>
              <a:rPr lang="de-DE" dirty="0">
                <a:latin typeface="+mj-lt"/>
              </a:rPr>
              <a:t>Film</a:t>
            </a:r>
          </a:p>
        </p:txBody>
      </p:sp>
    </p:spTree>
    <p:extLst>
      <p:ext uri="{BB962C8B-B14F-4D97-AF65-F5344CB8AC3E}">
        <p14:creationId xmlns:p14="http://schemas.microsoft.com/office/powerpoint/2010/main" val="256964748"/>
      </p:ext>
    </p:extLst>
  </p:cSld>
  <p:clrMapOvr>
    <a:masterClrMapping/>
  </p:clrMapOvr>
  <p:transition spd="med">
    <p:wipe dir="r"/>
  </p:transition>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Eigenschaften Kraftstoff</a:t>
            </a:r>
          </a:p>
        </p:txBody>
      </p:sp>
      <p:sp>
        <p:nvSpPr>
          <p:cNvPr id="12" name="Foliennummernplatzhalter 1"/>
          <p:cNvSpPr>
            <a:spLocks noGrp="1"/>
          </p:cNvSpPr>
          <p:nvPr>
            <p:ph type="sldNum" sz="quarter" idx="10"/>
          </p:nvPr>
        </p:nvSpPr>
        <p:spPr/>
        <p:txBody>
          <a:bodyPr/>
          <a:lstStyle/>
          <a:p>
            <a:r>
              <a:rPr lang="de-DE" altLang="de-DE">
                <a:latin typeface="+mj-lt"/>
              </a:rPr>
              <a:t> Folie </a:t>
            </a:r>
            <a:fld id="{DF136DBC-BC99-458C-91E6-28F87F4FDCCD}" type="slidenum">
              <a:rPr lang="de-DE" altLang="de-DE">
                <a:latin typeface="+mj-lt"/>
              </a:rPr>
              <a:pPr/>
              <a:t>13</a:t>
            </a:fld>
            <a:endParaRPr lang="de-DE" altLang="de-DE">
              <a:latin typeface="+mj-lt"/>
            </a:endParaRPr>
          </a:p>
        </p:txBody>
      </p:sp>
      <p:sp>
        <p:nvSpPr>
          <p:cNvPr id="13" name="Fußzeilenplatzhalter 2"/>
          <p:cNvSpPr>
            <a:spLocks noGrp="1"/>
          </p:cNvSpPr>
          <p:nvPr>
            <p:ph type="ftr" sz="quarter" idx="11"/>
          </p:nvPr>
        </p:nvSpPr>
        <p:spPr/>
        <p:txBody>
          <a:bodyPr/>
          <a:lstStyle/>
          <a:p>
            <a:r>
              <a:rPr lang="de-DE" altLang="de-DE" dirty="0">
                <a:latin typeface="+mj-lt"/>
              </a:rPr>
              <a:t>HSWT    Prof. Dr. U. Groß                                Motor Grundlagen</a:t>
            </a:r>
          </a:p>
        </p:txBody>
      </p:sp>
      <p:sp>
        <p:nvSpPr>
          <p:cNvPr id="868355" name="Text Box 3"/>
          <p:cNvSpPr txBox="1">
            <a:spLocks noChangeArrowheads="1"/>
          </p:cNvSpPr>
          <p:nvPr/>
        </p:nvSpPr>
        <p:spPr bwMode="auto">
          <a:xfrm>
            <a:off x="1014414" y="1600200"/>
            <a:ext cx="7877175" cy="523220"/>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Die Dieselkraftstoffe bestehen aus einer Vielzahl einzelner Kohlenwasserstoffe, die etwa zwischen 180° - 360° C sieden.</a:t>
            </a:r>
            <a:endParaRPr lang="de-DE" altLang="de-DE" sz="1400">
              <a:solidFill>
                <a:srgbClr val="000000"/>
              </a:solidFill>
              <a:latin typeface="+mj-lt"/>
              <a:sym typeface="StarMath" pitchFamily="2" charset="2"/>
            </a:endParaRPr>
          </a:p>
        </p:txBody>
      </p:sp>
      <p:sp>
        <p:nvSpPr>
          <p:cNvPr id="868356" name="Text Box 4"/>
          <p:cNvSpPr txBox="1">
            <a:spLocks noChangeArrowheads="1"/>
          </p:cNvSpPr>
          <p:nvPr/>
        </p:nvSpPr>
        <p:spPr bwMode="auto">
          <a:xfrm>
            <a:off x="1014414" y="1066800"/>
            <a:ext cx="78771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zu b.)</a:t>
            </a:r>
            <a:r>
              <a:rPr lang="de-DE" altLang="de-DE" sz="1600">
                <a:solidFill>
                  <a:srgbClr val="000000"/>
                </a:solidFill>
                <a:latin typeface="+mj-lt"/>
              </a:rPr>
              <a:t> </a:t>
            </a:r>
            <a:r>
              <a:rPr lang="de-DE" altLang="de-DE" sz="1400" b="1">
                <a:solidFill>
                  <a:srgbClr val="000000"/>
                </a:solidFill>
                <a:latin typeface="+mj-lt"/>
              </a:rPr>
              <a:t>Zündwilligkeit des Kraftstoffes</a:t>
            </a:r>
            <a:endParaRPr lang="de-DE" altLang="de-DE" sz="1400">
              <a:solidFill>
                <a:srgbClr val="000000"/>
              </a:solidFill>
              <a:latin typeface="+mj-lt"/>
              <a:sym typeface="StarMath" pitchFamily="2" charset="2"/>
            </a:endParaRPr>
          </a:p>
        </p:txBody>
      </p:sp>
      <p:sp>
        <p:nvSpPr>
          <p:cNvPr id="868357" name="Text Box 5"/>
          <p:cNvSpPr txBox="1">
            <a:spLocks noChangeArrowheads="1"/>
          </p:cNvSpPr>
          <p:nvPr/>
        </p:nvSpPr>
        <p:spPr bwMode="auto">
          <a:xfrm>
            <a:off x="1014414" y="2209801"/>
            <a:ext cx="7877175" cy="1061829"/>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dirty="0">
                <a:solidFill>
                  <a:srgbClr val="000000"/>
                </a:solidFill>
                <a:latin typeface="+mj-lt"/>
              </a:rPr>
              <a:t>Der Dieselkraftstoff </a:t>
            </a:r>
            <a:r>
              <a:rPr lang="de-DE" altLang="de-DE" sz="1400" dirty="0" err="1">
                <a:solidFill>
                  <a:srgbClr val="000000"/>
                </a:solidFill>
                <a:latin typeface="+mj-lt"/>
              </a:rPr>
              <a:t>muß</a:t>
            </a:r>
            <a:r>
              <a:rPr lang="de-DE" altLang="de-DE" sz="1400" dirty="0">
                <a:solidFill>
                  <a:srgbClr val="000000"/>
                </a:solidFill>
                <a:latin typeface="+mj-lt"/>
              </a:rPr>
              <a:t> sich nach dem Einspritzen in die heiße komprimierte Luft im Brennraum nach möglichst kurzer Zeit (Zündverzug) von selbst entzünden. Ein Maß für die Zündwilligkeit liefert die </a:t>
            </a:r>
            <a:r>
              <a:rPr lang="de-DE" altLang="de-DE" sz="1400" b="1" dirty="0" err="1">
                <a:solidFill>
                  <a:srgbClr val="000000"/>
                </a:solidFill>
                <a:latin typeface="+mj-lt"/>
              </a:rPr>
              <a:t>Cetanzahl</a:t>
            </a:r>
            <a:r>
              <a:rPr lang="de-DE" altLang="de-DE" sz="1400" b="1" dirty="0">
                <a:solidFill>
                  <a:srgbClr val="000000"/>
                </a:solidFill>
                <a:latin typeface="+mj-lt"/>
              </a:rPr>
              <a:t> (CZ)</a:t>
            </a:r>
            <a:r>
              <a:rPr lang="de-DE" altLang="de-DE" sz="1400" dirty="0">
                <a:solidFill>
                  <a:srgbClr val="000000"/>
                </a:solidFill>
                <a:latin typeface="+mj-lt"/>
              </a:rPr>
              <a:t>. Je höher diese Zahl, umso leichter entzündet sich der Kraftstoff.</a:t>
            </a:r>
          </a:p>
          <a:p>
            <a:pPr algn="l" eaLnBrk="0" hangingPunct="0">
              <a:spcBef>
                <a:spcPct val="50000"/>
              </a:spcBef>
            </a:pPr>
            <a:r>
              <a:rPr lang="de-DE" altLang="de-DE" sz="1400" dirty="0">
                <a:solidFill>
                  <a:srgbClr val="FF0000"/>
                </a:solidFill>
                <a:latin typeface="+mj-lt"/>
                <a:sym typeface="StarMath" pitchFamily="2" charset="2"/>
              </a:rPr>
              <a:t>Charakteristik Dieselmotor: Innere Gemischbildung - Selbstzündung</a:t>
            </a:r>
          </a:p>
        </p:txBody>
      </p:sp>
      <p:sp>
        <p:nvSpPr>
          <p:cNvPr id="868358" name="Text Box 6"/>
          <p:cNvSpPr txBox="1">
            <a:spLocks noChangeArrowheads="1"/>
          </p:cNvSpPr>
          <p:nvPr/>
        </p:nvSpPr>
        <p:spPr bwMode="auto">
          <a:xfrm>
            <a:off x="1014414" y="3200400"/>
            <a:ext cx="78771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b="1">
                <a:solidFill>
                  <a:srgbClr val="000000"/>
                </a:solidFill>
                <a:latin typeface="+mj-lt"/>
                <a:sym typeface="StarMath" pitchFamily="2" charset="2"/>
              </a:rPr>
              <a:t>Bsp.: Cetanzahl (CZ) 55</a:t>
            </a:r>
          </a:p>
        </p:txBody>
      </p:sp>
      <p:sp>
        <p:nvSpPr>
          <p:cNvPr id="868359" name="Text Box 7"/>
          <p:cNvSpPr txBox="1">
            <a:spLocks noChangeArrowheads="1"/>
          </p:cNvSpPr>
          <p:nvPr/>
        </p:nvSpPr>
        <p:spPr bwMode="auto">
          <a:xfrm>
            <a:off x="1014414" y="3505200"/>
            <a:ext cx="78771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sym typeface="StarMath" pitchFamily="2" charset="2"/>
              </a:rPr>
              <a:t>55 Vol. % Cetan (sehr zündwillig)</a:t>
            </a:r>
          </a:p>
        </p:txBody>
      </p:sp>
      <p:sp>
        <p:nvSpPr>
          <p:cNvPr id="868360" name="Text Box 8"/>
          <p:cNvSpPr txBox="1">
            <a:spLocks noChangeArrowheads="1"/>
          </p:cNvSpPr>
          <p:nvPr/>
        </p:nvSpPr>
        <p:spPr bwMode="auto">
          <a:xfrm>
            <a:off x="1014414" y="3733800"/>
            <a:ext cx="78771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sym typeface="StarMath" pitchFamily="2" charset="2"/>
              </a:rPr>
              <a:t>45 Vol. % Methylnaphtalin (sehr zündträge)</a:t>
            </a:r>
          </a:p>
        </p:txBody>
      </p:sp>
      <p:sp>
        <p:nvSpPr>
          <p:cNvPr id="868361" name="Text Box 9"/>
          <p:cNvSpPr txBox="1">
            <a:spLocks noChangeArrowheads="1"/>
          </p:cNvSpPr>
          <p:nvPr/>
        </p:nvSpPr>
        <p:spPr bwMode="auto">
          <a:xfrm>
            <a:off x="1014414" y="4114800"/>
            <a:ext cx="7877175" cy="30480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sym typeface="StarMath" pitchFamily="2" charset="2"/>
              </a:rPr>
              <a:t>Diesel ist genauso zündwillig, wie eine Vergleichsmischung aus obigen Komponenten.</a:t>
            </a:r>
          </a:p>
        </p:txBody>
      </p:sp>
      <p:sp>
        <p:nvSpPr>
          <p:cNvPr id="868362" name="Text Box 10"/>
          <p:cNvSpPr txBox="1">
            <a:spLocks noChangeArrowheads="1"/>
          </p:cNvSpPr>
          <p:nvPr/>
        </p:nvSpPr>
        <p:spPr bwMode="auto">
          <a:xfrm>
            <a:off x="1014414" y="4572000"/>
            <a:ext cx="78771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sym typeface="StarMath" pitchFamily="2" charset="2"/>
              </a:rPr>
              <a:t>Winterdiesel (CZ) 55</a:t>
            </a:r>
          </a:p>
        </p:txBody>
      </p:sp>
      <p:sp>
        <p:nvSpPr>
          <p:cNvPr id="868363" name="Text Box 11"/>
          <p:cNvSpPr txBox="1">
            <a:spLocks noChangeArrowheads="1"/>
          </p:cNvSpPr>
          <p:nvPr/>
        </p:nvSpPr>
        <p:spPr bwMode="auto">
          <a:xfrm>
            <a:off x="1014414" y="4876800"/>
            <a:ext cx="78771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sym typeface="StarMath" pitchFamily="2" charset="2"/>
              </a:rPr>
              <a:t>Sommerdiesel (CZ) 45</a:t>
            </a:r>
          </a:p>
        </p:txBody>
      </p:sp>
      <p:sp>
        <p:nvSpPr>
          <p:cNvPr id="2" name="Pfeil nach unten 1"/>
          <p:cNvSpPr/>
          <p:nvPr/>
        </p:nvSpPr>
        <p:spPr bwMode="auto">
          <a:xfrm>
            <a:off x="508000" y="5805264"/>
            <a:ext cx="196528" cy="288032"/>
          </a:xfrm>
          <a:prstGeom prst="down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a:ln>
                <a:noFill/>
              </a:ln>
              <a:solidFill>
                <a:schemeClr val="tx1"/>
              </a:solidFill>
              <a:effectLst/>
              <a:latin typeface="Times New Roman" pitchFamily="18" charset="0"/>
            </a:endParaRPr>
          </a:p>
        </p:txBody>
      </p:sp>
      <p:sp>
        <p:nvSpPr>
          <p:cNvPr id="4" name="Textfeld 3"/>
          <p:cNvSpPr txBox="1"/>
          <p:nvPr/>
        </p:nvSpPr>
        <p:spPr>
          <a:xfrm>
            <a:off x="848544" y="5805264"/>
            <a:ext cx="2376264" cy="338554"/>
          </a:xfrm>
          <a:prstGeom prst="rect">
            <a:avLst/>
          </a:prstGeom>
          <a:solidFill>
            <a:srgbClr val="0070C0"/>
          </a:solidFill>
        </p:spPr>
        <p:txBody>
          <a:bodyPr wrap="square" rtlCol="0">
            <a:spAutoFit/>
          </a:bodyPr>
          <a:lstStyle/>
          <a:p>
            <a:r>
              <a:rPr lang="de-DE" sz="1600" dirty="0">
                <a:latin typeface="+mj-lt"/>
              </a:rPr>
              <a:t>Pfeil = Text in Notizen</a:t>
            </a:r>
          </a:p>
        </p:txBody>
      </p:sp>
    </p:spTree>
    <p:extLst>
      <p:ext uri="{BB962C8B-B14F-4D97-AF65-F5344CB8AC3E}">
        <p14:creationId xmlns:p14="http://schemas.microsoft.com/office/powerpoint/2010/main" val="2320013902"/>
      </p:ext>
    </p:extLst>
  </p:cSld>
  <p:clrMapOvr>
    <a:masterClrMapping/>
  </p:clrMapOvr>
  <p:transition spd="med">
    <p:wipe dir="r"/>
  </p:transition>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 name="Foliennummernplatzhalter 1"/>
          <p:cNvSpPr>
            <a:spLocks noGrp="1"/>
          </p:cNvSpPr>
          <p:nvPr>
            <p:ph type="sldNum" sz="quarter" idx="10"/>
          </p:nvPr>
        </p:nvSpPr>
        <p:spPr/>
        <p:txBody>
          <a:bodyPr/>
          <a:lstStyle/>
          <a:p>
            <a:r>
              <a:rPr lang="de-DE" altLang="de-DE"/>
              <a:t> Folie </a:t>
            </a:r>
            <a:fld id="{812604C3-7F29-459F-87A9-B1A7B53816E2}" type="slidenum">
              <a:rPr lang="de-DE" altLang="de-DE"/>
              <a:pPr/>
              <a:t>14</a:t>
            </a:fld>
            <a:endParaRPr lang="de-DE" altLang="de-DE"/>
          </a:p>
        </p:txBody>
      </p:sp>
      <p:sp>
        <p:nvSpPr>
          <p:cNvPr id="17" name="Fußzeilenplatzhalter 2"/>
          <p:cNvSpPr>
            <a:spLocks noGrp="1"/>
          </p:cNvSpPr>
          <p:nvPr>
            <p:ph type="ftr" sz="quarter" idx="11"/>
          </p:nvPr>
        </p:nvSpPr>
        <p:spPr/>
        <p:txBody>
          <a:bodyPr/>
          <a:lstStyle/>
          <a:p>
            <a:r>
              <a:rPr lang="de-DE" altLang="de-DE" dirty="0"/>
              <a:t>HSWT    Prof. Dr. U. Groß                                Motor Grundlagen</a:t>
            </a:r>
          </a:p>
        </p:txBody>
      </p:sp>
      <p:sp>
        <p:nvSpPr>
          <p:cNvPr id="838659" name="Text Box 3"/>
          <p:cNvSpPr txBox="1">
            <a:spLocks noChangeArrowheads="1"/>
          </p:cNvSpPr>
          <p:nvPr/>
        </p:nvSpPr>
        <p:spPr bwMode="auto">
          <a:xfrm>
            <a:off x="1014413" y="762000"/>
            <a:ext cx="22145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b="1" u="sng" dirty="0">
                <a:solidFill>
                  <a:srgbClr val="000000"/>
                </a:solidFill>
                <a:latin typeface="+mj-lt"/>
              </a:rPr>
              <a:t>1. Takt (ansaugen):</a:t>
            </a:r>
            <a:endParaRPr lang="de-DE" altLang="de-DE" sz="1800" b="1" u="sng" dirty="0">
              <a:solidFill>
                <a:srgbClr val="FF3300"/>
              </a:solidFill>
              <a:latin typeface="+mj-lt"/>
            </a:endParaRPr>
          </a:p>
        </p:txBody>
      </p:sp>
      <p:sp>
        <p:nvSpPr>
          <p:cNvPr id="838660" name="Text Box 4"/>
          <p:cNvSpPr txBox="1">
            <a:spLocks noChangeArrowheads="1"/>
          </p:cNvSpPr>
          <p:nvPr/>
        </p:nvSpPr>
        <p:spPr bwMode="auto">
          <a:xfrm>
            <a:off x="1014413" y="1143001"/>
            <a:ext cx="7948612"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dirty="0">
                <a:solidFill>
                  <a:srgbClr val="000000"/>
                </a:solidFill>
                <a:latin typeface="+mj-lt"/>
                <a:sym typeface="Wingdings" pitchFamily="2" charset="2"/>
              </a:rPr>
              <a:t> </a:t>
            </a:r>
            <a:r>
              <a:rPr lang="de-DE" altLang="de-DE" sz="1600" dirty="0">
                <a:solidFill>
                  <a:srgbClr val="000000"/>
                </a:solidFill>
                <a:latin typeface="+mj-lt"/>
              </a:rPr>
              <a:t>Durch Abwärtsgehen des Kolbens (von OT nach UT) wird </a:t>
            </a:r>
            <a:r>
              <a:rPr lang="de-DE" altLang="de-DE" sz="1600" dirty="0" err="1">
                <a:solidFill>
                  <a:srgbClr val="000000"/>
                </a:solidFill>
                <a:latin typeface="+mj-lt"/>
              </a:rPr>
              <a:t>ungedrosselt</a:t>
            </a:r>
            <a:r>
              <a:rPr lang="de-DE" altLang="de-DE" sz="1600" dirty="0">
                <a:solidFill>
                  <a:srgbClr val="000000"/>
                </a:solidFill>
                <a:latin typeface="+mj-lt"/>
              </a:rPr>
              <a:t> reine, gefilterte Luft angesaugt.</a:t>
            </a:r>
            <a:endParaRPr lang="de-DE" altLang="de-DE" sz="1800" b="1" dirty="0">
              <a:solidFill>
                <a:srgbClr val="FF3300"/>
              </a:solidFill>
              <a:latin typeface="+mj-lt"/>
            </a:endParaRPr>
          </a:p>
        </p:txBody>
      </p:sp>
      <p:sp>
        <p:nvSpPr>
          <p:cNvPr id="838661" name="Text Box 5"/>
          <p:cNvSpPr txBox="1">
            <a:spLocks noChangeArrowheads="1"/>
          </p:cNvSpPr>
          <p:nvPr/>
        </p:nvSpPr>
        <p:spPr bwMode="auto">
          <a:xfrm>
            <a:off x="1014413" y="1628517"/>
            <a:ext cx="794861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dirty="0">
                <a:solidFill>
                  <a:srgbClr val="000000"/>
                </a:solidFill>
                <a:latin typeface="+mj-lt"/>
                <a:sym typeface="Wingdings" pitchFamily="2" charset="2"/>
              </a:rPr>
              <a:t> </a:t>
            </a:r>
            <a:r>
              <a:rPr lang="de-DE" altLang="de-DE" sz="1600" dirty="0">
                <a:solidFill>
                  <a:srgbClr val="000000"/>
                </a:solidFill>
                <a:latin typeface="+mj-lt"/>
              </a:rPr>
              <a:t>Einströmende Luft kühlt Kolben und Zylinder, wobei sie auf </a:t>
            </a:r>
            <a:r>
              <a:rPr lang="de-DE" altLang="de-DE" sz="1600" b="1" dirty="0">
                <a:solidFill>
                  <a:srgbClr val="000000"/>
                </a:solidFill>
                <a:latin typeface="+mj-lt"/>
              </a:rPr>
              <a:t>70</a:t>
            </a:r>
            <a:r>
              <a:rPr lang="de-DE" altLang="de-DE" sz="1600" dirty="0">
                <a:solidFill>
                  <a:srgbClr val="000000"/>
                </a:solidFill>
                <a:latin typeface="+mj-lt"/>
              </a:rPr>
              <a:t> bis </a:t>
            </a:r>
            <a:r>
              <a:rPr lang="de-DE" altLang="de-DE" sz="1600" b="1" dirty="0">
                <a:solidFill>
                  <a:srgbClr val="000000"/>
                </a:solidFill>
                <a:latin typeface="+mj-lt"/>
              </a:rPr>
              <a:t>100 °C</a:t>
            </a:r>
            <a:r>
              <a:rPr lang="de-DE" altLang="de-DE" sz="1600" dirty="0">
                <a:solidFill>
                  <a:srgbClr val="000000"/>
                </a:solidFill>
                <a:latin typeface="+mj-lt"/>
              </a:rPr>
              <a:t> erwärmt wird.</a:t>
            </a:r>
            <a:endParaRPr lang="de-DE" altLang="de-DE" sz="1800" b="1" dirty="0">
              <a:solidFill>
                <a:srgbClr val="FF3300"/>
              </a:solidFill>
              <a:latin typeface="+mj-lt"/>
            </a:endParaRPr>
          </a:p>
        </p:txBody>
      </p:sp>
      <p:sp>
        <p:nvSpPr>
          <p:cNvPr id="838662" name="Text Box 6"/>
          <p:cNvSpPr txBox="1">
            <a:spLocks noChangeArrowheads="1"/>
          </p:cNvSpPr>
          <p:nvPr/>
        </p:nvSpPr>
        <p:spPr bwMode="auto">
          <a:xfrm>
            <a:off x="1065213" y="2060575"/>
            <a:ext cx="79486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a:solidFill>
                  <a:srgbClr val="000000"/>
                </a:solidFill>
                <a:latin typeface="+mj-lt"/>
                <a:sym typeface="Wingdings" pitchFamily="2" charset="2"/>
              </a:rPr>
              <a:t> </a:t>
            </a:r>
            <a:r>
              <a:rPr lang="de-DE" altLang="de-DE" sz="1600">
                <a:solidFill>
                  <a:srgbClr val="000000"/>
                </a:solidFill>
                <a:latin typeface="+mj-lt"/>
              </a:rPr>
              <a:t>Ventilüberschneidung, Abgase werden restlos ausgestoßen.</a:t>
            </a:r>
            <a:endParaRPr lang="de-DE" altLang="de-DE" sz="1800" b="1">
              <a:solidFill>
                <a:srgbClr val="FF3300"/>
              </a:solidFill>
              <a:latin typeface="+mj-lt"/>
            </a:endParaRPr>
          </a:p>
        </p:txBody>
      </p:sp>
      <p:sp>
        <p:nvSpPr>
          <p:cNvPr id="838663" name="Text Box 7"/>
          <p:cNvSpPr txBox="1">
            <a:spLocks noChangeArrowheads="1"/>
          </p:cNvSpPr>
          <p:nvPr/>
        </p:nvSpPr>
        <p:spPr bwMode="auto">
          <a:xfrm>
            <a:off x="1014413" y="2286001"/>
            <a:ext cx="7948612"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a:solidFill>
                  <a:srgbClr val="000000"/>
                </a:solidFill>
                <a:latin typeface="+mj-lt"/>
                <a:sym typeface="Wingdings" pitchFamily="2" charset="2"/>
              </a:rPr>
              <a:t> </a:t>
            </a:r>
            <a:r>
              <a:rPr lang="de-DE" altLang="de-DE" sz="1600">
                <a:solidFill>
                  <a:srgbClr val="000000"/>
                </a:solidFill>
                <a:latin typeface="+mj-lt"/>
              </a:rPr>
              <a:t>Aufladung unproblematisch, da durch die reine Luft keine Gefahr der Selbstentzündung besteht.</a:t>
            </a:r>
            <a:endParaRPr lang="de-DE" altLang="de-DE" sz="1800" b="1">
              <a:solidFill>
                <a:srgbClr val="FF3300"/>
              </a:solidFill>
              <a:latin typeface="+mj-lt"/>
            </a:endParaRPr>
          </a:p>
        </p:txBody>
      </p:sp>
      <p:sp>
        <p:nvSpPr>
          <p:cNvPr id="838664" name="Text Box 8"/>
          <p:cNvSpPr txBox="1">
            <a:spLocks noChangeArrowheads="1"/>
          </p:cNvSpPr>
          <p:nvPr/>
        </p:nvSpPr>
        <p:spPr bwMode="auto">
          <a:xfrm>
            <a:off x="1014413" y="2895600"/>
            <a:ext cx="22145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b="1" u="sng">
                <a:solidFill>
                  <a:srgbClr val="000000"/>
                </a:solidFill>
                <a:latin typeface="+mj-lt"/>
              </a:rPr>
              <a:t>2. Takt (verdichten):</a:t>
            </a:r>
            <a:endParaRPr lang="de-DE" altLang="de-DE" sz="1800" b="1" u="sng">
              <a:solidFill>
                <a:srgbClr val="FF3300"/>
              </a:solidFill>
              <a:latin typeface="+mj-lt"/>
            </a:endParaRPr>
          </a:p>
        </p:txBody>
      </p:sp>
      <p:sp>
        <p:nvSpPr>
          <p:cNvPr id="838665" name="Text Box 9"/>
          <p:cNvSpPr txBox="1">
            <a:spLocks noChangeArrowheads="1"/>
          </p:cNvSpPr>
          <p:nvPr/>
        </p:nvSpPr>
        <p:spPr bwMode="auto">
          <a:xfrm>
            <a:off x="1014413" y="3276600"/>
            <a:ext cx="79486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a:solidFill>
                  <a:srgbClr val="000000"/>
                </a:solidFill>
                <a:latin typeface="+mj-lt"/>
                <a:sym typeface="Wingdings" pitchFamily="2" charset="2"/>
              </a:rPr>
              <a:t> </a:t>
            </a:r>
            <a:r>
              <a:rPr lang="de-DE" altLang="de-DE" sz="1600">
                <a:solidFill>
                  <a:srgbClr val="000000"/>
                </a:solidFill>
                <a:latin typeface="+mj-lt"/>
              </a:rPr>
              <a:t>Aus- und Einlaßventil geschlossen (EV schließt </a:t>
            </a:r>
            <a:r>
              <a:rPr lang="de-DE" altLang="de-DE" sz="1600" b="1">
                <a:solidFill>
                  <a:srgbClr val="000000"/>
                </a:solidFill>
                <a:latin typeface="+mj-lt"/>
              </a:rPr>
              <a:t>35°</a:t>
            </a:r>
            <a:r>
              <a:rPr lang="de-DE" altLang="de-DE" sz="1600">
                <a:solidFill>
                  <a:srgbClr val="000000"/>
                </a:solidFill>
                <a:latin typeface="+mj-lt"/>
              </a:rPr>
              <a:t> bis </a:t>
            </a:r>
            <a:r>
              <a:rPr lang="de-DE" altLang="de-DE" sz="1600" b="1">
                <a:solidFill>
                  <a:srgbClr val="000000"/>
                </a:solidFill>
                <a:latin typeface="+mj-lt"/>
              </a:rPr>
              <a:t>60 ° KW</a:t>
            </a:r>
            <a:r>
              <a:rPr lang="de-DE" altLang="de-DE" sz="1600">
                <a:solidFill>
                  <a:srgbClr val="000000"/>
                </a:solidFill>
                <a:latin typeface="+mj-lt"/>
              </a:rPr>
              <a:t> nach </a:t>
            </a:r>
            <a:r>
              <a:rPr lang="de-DE" altLang="de-DE" sz="1600" b="1">
                <a:solidFill>
                  <a:srgbClr val="000000"/>
                </a:solidFill>
                <a:latin typeface="+mj-lt"/>
              </a:rPr>
              <a:t>UT</a:t>
            </a:r>
            <a:r>
              <a:rPr lang="de-DE" altLang="de-DE" sz="1600">
                <a:solidFill>
                  <a:srgbClr val="000000"/>
                </a:solidFill>
                <a:latin typeface="+mj-lt"/>
              </a:rPr>
              <a:t>)</a:t>
            </a:r>
            <a:endParaRPr lang="de-DE" altLang="de-DE" sz="1800" b="1">
              <a:solidFill>
                <a:srgbClr val="FF3300"/>
              </a:solidFill>
              <a:latin typeface="+mj-lt"/>
            </a:endParaRPr>
          </a:p>
        </p:txBody>
      </p:sp>
      <p:sp>
        <p:nvSpPr>
          <p:cNvPr id="838666" name="Text Box 10"/>
          <p:cNvSpPr txBox="1">
            <a:spLocks noChangeArrowheads="1"/>
          </p:cNvSpPr>
          <p:nvPr/>
        </p:nvSpPr>
        <p:spPr bwMode="auto">
          <a:xfrm>
            <a:off x="1014413" y="3581400"/>
            <a:ext cx="79486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a:solidFill>
                  <a:srgbClr val="000000"/>
                </a:solidFill>
                <a:latin typeface="+mj-lt"/>
                <a:sym typeface="Wingdings" pitchFamily="2" charset="2"/>
              </a:rPr>
              <a:t> </a:t>
            </a:r>
            <a:r>
              <a:rPr lang="de-DE" altLang="de-DE" sz="1600">
                <a:solidFill>
                  <a:srgbClr val="000000"/>
                </a:solidFill>
                <a:latin typeface="+mj-lt"/>
              </a:rPr>
              <a:t>Verdichtungsverhältnis </a:t>
            </a:r>
            <a:r>
              <a:rPr lang="de-DE" altLang="de-DE" sz="1600">
                <a:solidFill>
                  <a:srgbClr val="000000"/>
                </a:solidFill>
                <a:latin typeface="+mj-lt"/>
                <a:sym typeface="Symbol" pitchFamily="18" charset="2"/>
              </a:rPr>
              <a:t> </a:t>
            </a:r>
            <a:r>
              <a:rPr lang="de-DE" altLang="de-DE" sz="1600">
                <a:solidFill>
                  <a:srgbClr val="000000"/>
                </a:solidFill>
                <a:latin typeface="+mj-lt"/>
                <a:sym typeface="StarMath" pitchFamily="2" charset="2"/>
              </a:rPr>
              <a:t> </a:t>
            </a:r>
            <a:r>
              <a:rPr lang="de-DE" altLang="de-DE" sz="1600" b="1">
                <a:solidFill>
                  <a:srgbClr val="000000"/>
                </a:solidFill>
                <a:latin typeface="+mj-lt"/>
                <a:sym typeface="StarMath" pitchFamily="2" charset="2"/>
              </a:rPr>
              <a:t>15</a:t>
            </a:r>
            <a:r>
              <a:rPr lang="de-DE" altLang="de-DE" sz="1600">
                <a:solidFill>
                  <a:srgbClr val="000000"/>
                </a:solidFill>
                <a:latin typeface="+mj-lt"/>
                <a:sym typeface="StarMath" pitchFamily="2" charset="2"/>
              </a:rPr>
              <a:t> bis </a:t>
            </a:r>
            <a:r>
              <a:rPr lang="de-DE" altLang="de-DE" sz="1600" b="1">
                <a:solidFill>
                  <a:srgbClr val="000000"/>
                </a:solidFill>
                <a:latin typeface="+mj-lt"/>
                <a:sym typeface="StarMath" pitchFamily="2" charset="2"/>
              </a:rPr>
              <a:t>23 : 1</a:t>
            </a:r>
            <a:endParaRPr lang="de-DE" altLang="de-DE" sz="1800" b="1">
              <a:solidFill>
                <a:srgbClr val="FF3300"/>
              </a:solidFill>
              <a:latin typeface="+mj-lt"/>
            </a:endParaRPr>
          </a:p>
        </p:txBody>
      </p:sp>
      <p:sp>
        <p:nvSpPr>
          <p:cNvPr id="838667" name="Text Box 11"/>
          <p:cNvSpPr txBox="1">
            <a:spLocks noChangeArrowheads="1"/>
          </p:cNvSpPr>
          <p:nvPr/>
        </p:nvSpPr>
        <p:spPr bwMode="auto">
          <a:xfrm>
            <a:off x="1014413" y="4191000"/>
            <a:ext cx="79486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a:solidFill>
                  <a:srgbClr val="000000"/>
                </a:solidFill>
                <a:latin typeface="+mj-lt"/>
                <a:sym typeface="Wingdings" pitchFamily="2" charset="2"/>
              </a:rPr>
              <a:t> </a:t>
            </a:r>
            <a:r>
              <a:rPr lang="de-DE" altLang="de-DE" sz="1600">
                <a:solidFill>
                  <a:srgbClr val="000000"/>
                </a:solidFill>
                <a:latin typeface="+mj-lt"/>
              </a:rPr>
              <a:t>Verdichtungsenddruck           </a:t>
            </a:r>
            <a:r>
              <a:rPr lang="de-DE" altLang="de-DE" sz="1600" b="1">
                <a:solidFill>
                  <a:srgbClr val="000000"/>
                </a:solidFill>
                <a:latin typeface="+mj-lt"/>
              </a:rPr>
              <a:t>30 </a:t>
            </a:r>
            <a:r>
              <a:rPr lang="de-DE" altLang="de-DE" sz="1600">
                <a:solidFill>
                  <a:srgbClr val="000000"/>
                </a:solidFill>
                <a:latin typeface="+mj-lt"/>
              </a:rPr>
              <a:t>-</a:t>
            </a:r>
            <a:r>
              <a:rPr lang="de-DE" altLang="de-DE" sz="1600" b="1">
                <a:solidFill>
                  <a:srgbClr val="000000"/>
                </a:solidFill>
                <a:latin typeface="+mj-lt"/>
              </a:rPr>
              <a:t> 55 bar</a:t>
            </a:r>
            <a:endParaRPr lang="de-DE" altLang="de-DE" sz="1800" b="1">
              <a:solidFill>
                <a:srgbClr val="FF3300"/>
              </a:solidFill>
              <a:latin typeface="+mj-lt"/>
            </a:endParaRPr>
          </a:p>
        </p:txBody>
      </p:sp>
      <p:sp>
        <p:nvSpPr>
          <p:cNvPr id="838668" name="Text Box 12"/>
          <p:cNvSpPr txBox="1">
            <a:spLocks noChangeArrowheads="1"/>
          </p:cNvSpPr>
          <p:nvPr/>
        </p:nvSpPr>
        <p:spPr bwMode="auto">
          <a:xfrm>
            <a:off x="1014413" y="4495801"/>
            <a:ext cx="8088312"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dirty="0">
                <a:solidFill>
                  <a:srgbClr val="000000"/>
                </a:solidFill>
                <a:latin typeface="+mj-lt"/>
                <a:sym typeface="Wingdings" pitchFamily="2" charset="2"/>
              </a:rPr>
              <a:t> </a:t>
            </a:r>
            <a:r>
              <a:rPr lang="de-DE" altLang="de-DE" sz="1600" dirty="0">
                <a:solidFill>
                  <a:srgbClr val="000000"/>
                </a:solidFill>
                <a:latin typeface="+mj-lt"/>
              </a:rPr>
              <a:t>Kurz vor Ende des Verdichtungstaktes wird durch das fein zerstäubte Einspritzen des Kraftstoffes (</a:t>
            </a:r>
            <a:r>
              <a:rPr lang="de-DE" altLang="de-DE" sz="1600" b="1" dirty="0">
                <a:solidFill>
                  <a:srgbClr val="000000"/>
                </a:solidFill>
                <a:latin typeface="+mj-lt"/>
              </a:rPr>
              <a:t>20°</a:t>
            </a:r>
            <a:r>
              <a:rPr lang="de-DE" altLang="de-DE" sz="1600" dirty="0">
                <a:solidFill>
                  <a:srgbClr val="000000"/>
                </a:solidFill>
                <a:latin typeface="+mj-lt"/>
              </a:rPr>
              <a:t> bis </a:t>
            </a:r>
            <a:r>
              <a:rPr lang="de-DE" altLang="de-DE" sz="1600" b="1" dirty="0">
                <a:solidFill>
                  <a:srgbClr val="000000"/>
                </a:solidFill>
                <a:latin typeface="+mj-lt"/>
              </a:rPr>
              <a:t>32° KW</a:t>
            </a:r>
            <a:r>
              <a:rPr lang="de-DE" altLang="de-DE" sz="1600" dirty="0">
                <a:solidFill>
                  <a:srgbClr val="000000"/>
                </a:solidFill>
                <a:latin typeface="+mj-lt"/>
              </a:rPr>
              <a:t> vor </a:t>
            </a:r>
            <a:r>
              <a:rPr lang="de-DE" altLang="de-DE" sz="1600" b="1" dirty="0">
                <a:solidFill>
                  <a:srgbClr val="000000"/>
                </a:solidFill>
                <a:latin typeface="+mj-lt"/>
              </a:rPr>
              <a:t>OT, </a:t>
            </a:r>
            <a:r>
              <a:rPr lang="de-DE" altLang="de-DE" sz="1600" dirty="0">
                <a:solidFill>
                  <a:srgbClr val="000000"/>
                </a:solidFill>
                <a:latin typeface="+mj-lt"/>
              </a:rPr>
              <a:t>Einspritzdruck bis über </a:t>
            </a:r>
            <a:r>
              <a:rPr lang="de-DE" altLang="de-DE" sz="1600" b="1" dirty="0">
                <a:solidFill>
                  <a:srgbClr val="FF0000"/>
                </a:solidFill>
                <a:latin typeface="+mj-lt"/>
              </a:rPr>
              <a:t>2000 </a:t>
            </a:r>
            <a:r>
              <a:rPr lang="de-DE" altLang="de-DE" sz="1600" b="1" dirty="0">
                <a:solidFill>
                  <a:srgbClr val="000000"/>
                </a:solidFill>
                <a:latin typeface="+mj-lt"/>
              </a:rPr>
              <a:t>bar</a:t>
            </a:r>
            <a:r>
              <a:rPr lang="de-DE" altLang="de-DE" sz="1600" dirty="0">
                <a:solidFill>
                  <a:srgbClr val="000000"/>
                </a:solidFill>
                <a:latin typeface="+mj-lt"/>
              </a:rPr>
              <a:t>) in die heiße Luft die Verbrennung eingeleitet. Bevor die Selbstentzündung einsetzen kann, muss der eingespritzte Kraftstoff zuerst verdampfen und sich mit der Luft vermischen.</a:t>
            </a:r>
            <a:endParaRPr lang="de-DE" altLang="de-DE" sz="1800" b="1" dirty="0">
              <a:solidFill>
                <a:srgbClr val="FF3300"/>
              </a:solidFill>
              <a:latin typeface="+mj-lt"/>
            </a:endParaRPr>
          </a:p>
        </p:txBody>
      </p:sp>
      <p:sp>
        <p:nvSpPr>
          <p:cNvPr id="838669" name="Text Box 13"/>
          <p:cNvSpPr txBox="1">
            <a:spLocks noChangeArrowheads="1"/>
          </p:cNvSpPr>
          <p:nvPr/>
        </p:nvSpPr>
        <p:spPr bwMode="auto">
          <a:xfrm>
            <a:off x="1014413" y="3886200"/>
            <a:ext cx="79486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a:solidFill>
                  <a:srgbClr val="000000"/>
                </a:solidFill>
                <a:latin typeface="+mj-lt"/>
                <a:sym typeface="Wingdings" pitchFamily="2" charset="2"/>
              </a:rPr>
              <a:t> </a:t>
            </a:r>
            <a:r>
              <a:rPr lang="de-DE" altLang="de-DE" sz="1600">
                <a:solidFill>
                  <a:srgbClr val="000000"/>
                </a:solidFill>
                <a:latin typeface="+mj-lt"/>
              </a:rPr>
              <a:t>Verdichtungsendtemperatur  </a:t>
            </a:r>
            <a:r>
              <a:rPr lang="de-DE" altLang="de-DE" sz="1600" b="1">
                <a:solidFill>
                  <a:srgbClr val="000000"/>
                </a:solidFill>
                <a:latin typeface="+mj-lt"/>
              </a:rPr>
              <a:t>600 </a:t>
            </a:r>
            <a:r>
              <a:rPr lang="de-DE" altLang="de-DE" sz="1600">
                <a:solidFill>
                  <a:srgbClr val="000000"/>
                </a:solidFill>
                <a:latin typeface="+mj-lt"/>
              </a:rPr>
              <a:t>-</a:t>
            </a:r>
            <a:r>
              <a:rPr lang="de-DE" altLang="de-DE" sz="1600" b="1">
                <a:solidFill>
                  <a:srgbClr val="000000"/>
                </a:solidFill>
                <a:latin typeface="+mj-lt"/>
              </a:rPr>
              <a:t> 900° C</a:t>
            </a:r>
            <a:endParaRPr lang="de-DE" altLang="de-DE" sz="1800" b="1">
              <a:solidFill>
                <a:srgbClr val="FF3300"/>
              </a:solidFill>
              <a:latin typeface="+mj-lt"/>
            </a:endParaRPr>
          </a:p>
        </p:txBody>
      </p:sp>
      <p:sp>
        <p:nvSpPr>
          <p:cNvPr id="838670" name="Text Box 14"/>
          <p:cNvSpPr txBox="1">
            <a:spLocks noChangeArrowheads="1"/>
          </p:cNvSpPr>
          <p:nvPr/>
        </p:nvSpPr>
        <p:spPr bwMode="auto">
          <a:xfrm>
            <a:off x="1014413" y="5562600"/>
            <a:ext cx="79486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a:solidFill>
                  <a:srgbClr val="000000"/>
                </a:solidFill>
                <a:latin typeface="+mj-lt"/>
                <a:sym typeface="Wingdings" pitchFamily="2" charset="2"/>
              </a:rPr>
              <a:t> </a:t>
            </a:r>
            <a:r>
              <a:rPr lang="de-DE" altLang="de-DE" sz="1600" b="1">
                <a:solidFill>
                  <a:srgbClr val="000000"/>
                </a:solidFill>
                <a:latin typeface="+mj-lt"/>
              </a:rPr>
              <a:t>Zündverzug des Kraftstoffes 1/1000 s</a:t>
            </a:r>
            <a:endParaRPr lang="de-DE" altLang="de-DE" sz="1800" b="1">
              <a:solidFill>
                <a:srgbClr val="FF3300"/>
              </a:solidFill>
              <a:latin typeface="+mj-lt"/>
            </a:endParaRPr>
          </a:p>
        </p:txBody>
      </p:sp>
      <p:sp>
        <p:nvSpPr>
          <p:cNvPr id="838671" name="Text Box 15"/>
          <p:cNvSpPr txBox="1">
            <a:spLocks noChangeArrowheads="1"/>
          </p:cNvSpPr>
          <p:nvPr/>
        </p:nvSpPr>
        <p:spPr bwMode="auto">
          <a:xfrm>
            <a:off x="992188" y="5734050"/>
            <a:ext cx="815816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a:solidFill>
                  <a:srgbClr val="000000"/>
                </a:solidFill>
                <a:sym typeface="Wingdings" pitchFamily="2" charset="2"/>
              </a:rPr>
              <a:t> </a:t>
            </a:r>
            <a:r>
              <a:rPr lang="de-DE" altLang="de-DE" sz="1600">
                <a:solidFill>
                  <a:srgbClr val="000000"/>
                </a:solidFill>
              </a:rPr>
              <a:t>Kalter Motor, schlechtere Verdampfung, längerer Zündverzug </a:t>
            </a:r>
            <a:r>
              <a:rPr lang="de-DE" altLang="de-DE" sz="1600">
                <a:solidFill>
                  <a:srgbClr val="000000"/>
                </a:solidFill>
                <a:sym typeface="Wingdings" pitchFamily="2" charset="2"/>
              </a:rPr>
              <a:t> </a:t>
            </a:r>
            <a:r>
              <a:rPr lang="de-DE" altLang="de-DE" sz="1600" b="1">
                <a:solidFill>
                  <a:srgbClr val="000000"/>
                </a:solidFill>
                <a:sym typeface="Wingdings" pitchFamily="2" charset="2"/>
              </a:rPr>
              <a:t>„Nageln“</a:t>
            </a:r>
            <a:r>
              <a:rPr lang="de-DE" altLang="de-DE" sz="1600">
                <a:solidFill>
                  <a:srgbClr val="000000"/>
                </a:solidFill>
                <a:sym typeface="Wingdings" pitchFamily="2" charset="2"/>
              </a:rPr>
              <a:t> des Dieselmotors</a:t>
            </a:r>
          </a:p>
        </p:txBody>
      </p:sp>
      <p:sp>
        <p:nvSpPr>
          <p:cNvPr id="2" name="Titel 1"/>
          <p:cNvSpPr>
            <a:spLocks noGrp="1"/>
          </p:cNvSpPr>
          <p:nvPr>
            <p:ph type="title"/>
          </p:nvPr>
        </p:nvSpPr>
        <p:spPr/>
        <p:txBody>
          <a:bodyPr/>
          <a:lstStyle/>
          <a:p>
            <a:r>
              <a:rPr lang="de-DE" dirty="0"/>
              <a:t>Arbeitstakte Dieselmotor detailliert</a:t>
            </a:r>
          </a:p>
        </p:txBody>
      </p:sp>
    </p:spTree>
    <p:extLst>
      <p:ext uri="{BB962C8B-B14F-4D97-AF65-F5344CB8AC3E}">
        <p14:creationId xmlns:p14="http://schemas.microsoft.com/office/powerpoint/2010/main" val="4093836693"/>
      </p:ext>
    </p:extLst>
  </p:cSld>
  <p:clrMapOvr>
    <a:masterClrMapping/>
  </p:clrMapOvr>
  <p:transition spd="med">
    <p:wipe dir="r"/>
  </p:transition>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Foliennummernplatzhalter 1"/>
          <p:cNvSpPr>
            <a:spLocks noGrp="1"/>
          </p:cNvSpPr>
          <p:nvPr>
            <p:ph type="sldNum" sz="quarter" idx="10"/>
          </p:nvPr>
        </p:nvSpPr>
        <p:spPr/>
        <p:txBody>
          <a:bodyPr/>
          <a:lstStyle/>
          <a:p>
            <a:r>
              <a:rPr lang="de-DE" altLang="de-DE"/>
              <a:t> Folie </a:t>
            </a:r>
            <a:fld id="{3C3CFC8F-F644-4BAE-A24C-4FDEE009AC3F}" type="slidenum">
              <a:rPr lang="de-DE" altLang="de-DE"/>
              <a:pPr/>
              <a:t>15</a:t>
            </a:fld>
            <a:endParaRPr lang="de-DE" altLang="de-DE"/>
          </a:p>
        </p:txBody>
      </p:sp>
      <p:sp>
        <p:nvSpPr>
          <p:cNvPr id="15" name="Fußzeilenplatzhalter 2"/>
          <p:cNvSpPr>
            <a:spLocks noGrp="1"/>
          </p:cNvSpPr>
          <p:nvPr>
            <p:ph type="ftr" sz="quarter" idx="11"/>
          </p:nvPr>
        </p:nvSpPr>
        <p:spPr/>
        <p:txBody>
          <a:bodyPr/>
          <a:lstStyle/>
          <a:p>
            <a:r>
              <a:rPr lang="de-DE" altLang="de-DE" dirty="0"/>
              <a:t>HSWT    Prof. Dr. U. Groß                                Motor Grundlagen</a:t>
            </a:r>
          </a:p>
        </p:txBody>
      </p:sp>
      <p:sp>
        <p:nvSpPr>
          <p:cNvPr id="840707" name="Text Box 3"/>
          <p:cNvSpPr txBox="1">
            <a:spLocks noChangeArrowheads="1"/>
          </p:cNvSpPr>
          <p:nvPr/>
        </p:nvSpPr>
        <p:spPr bwMode="auto">
          <a:xfrm>
            <a:off x="949327" y="914400"/>
            <a:ext cx="22145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b="1" u="sng" dirty="0">
                <a:solidFill>
                  <a:srgbClr val="000000"/>
                </a:solidFill>
                <a:latin typeface="+mj-lt"/>
              </a:rPr>
              <a:t>3. Takt (verbrennen):</a:t>
            </a:r>
            <a:endParaRPr lang="de-DE" altLang="de-DE" sz="1800" b="1" u="sng" dirty="0">
              <a:solidFill>
                <a:srgbClr val="FF3300"/>
              </a:solidFill>
              <a:latin typeface="+mj-lt"/>
            </a:endParaRPr>
          </a:p>
        </p:txBody>
      </p:sp>
      <p:sp>
        <p:nvSpPr>
          <p:cNvPr id="840708" name="Text Box 4"/>
          <p:cNvSpPr txBox="1">
            <a:spLocks noChangeArrowheads="1"/>
          </p:cNvSpPr>
          <p:nvPr/>
        </p:nvSpPr>
        <p:spPr bwMode="auto">
          <a:xfrm>
            <a:off x="949327" y="1295400"/>
            <a:ext cx="79486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a:solidFill>
                  <a:srgbClr val="000000"/>
                </a:solidFill>
                <a:latin typeface="+mj-lt"/>
                <a:sym typeface="Wingdings" pitchFamily="2" charset="2"/>
              </a:rPr>
              <a:t> </a:t>
            </a:r>
            <a:r>
              <a:rPr lang="de-DE" altLang="de-DE" sz="1600">
                <a:solidFill>
                  <a:srgbClr val="000000"/>
                </a:solidFill>
                <a:latin typeface="+mj-lt"/>
              </a:rPr>
              <a:t>Alle Ventile sind geschlossen, der Kolben bewegt sich von OT nach UT. </a:t>
            </a:r>
            <a:endParaRPr lang="de-DE" altLang="de-DE" sz="1800" b="1">
              <a:solidFill>
                <a:srgbClr val="FF3300"/>
              </a:solidFill>
              <a:latin typeface="+mj-lt"/>
            </a:endParaRPr>
          </a:p>
        </p:txBody>
      </p:sp>
      <p:sp>
        <p:nvSpPr>
          <p:cNvPr id="840709" name="Text Box 5"/>
          <p:cNvSpPr txBox="1">
            <a:spLocks noChangeArrowheads="1"/>
          </p:cNvSpPr>
          <p:nvPr/>
        </p:nvSpPr>
        <p:spPr bwMode="auto">
          <a:xfrm>
            <a:off x="949327" y="1600200"/>
            <a:ext cx="79486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a:solidFill>
                  <a:srgbClr val="000000"/>
                </a:solidFill>
                <a:latin typeface="+mj-lt"/>
                <a:sym typeface="Wingdings" pitchFamily="2" charset="2"/>
              </a:rPr>
              <a:t> </a:t>
            </a:r>
            <a:r>
              <a:rPr lang="de-DE" altLang="de-DE" sz="1600">
                <a:solidFill>
                  <a:srgbClr val="000000"/>
                </a:solidFill>
                <a:latin typeface="+mj-lt"/>
              </a:rPr>
              <a:t>Verbrennung setzt sich bis ca. </a:t>
            </a:r>
            <a:r>
              <a:rPr lang="de-DE" altLang="de-DE" sz="1600" b="1">
                <a:solidFill>
                  <a:srgbClr val="000000"/>
                </a:solidFill>
                <a:latin typeface="+mj-lt"/>
              </a:rPr>
              <a:t>60 ° KW</a:t>
            </a:r>
            <a:r>
              <a:rPr lang="de-DE" altLang="de-DE" sz="1600">
                <a:solidFill>
                  <a:srgbClr val="000000"/>
                </a:solidFill>
                <a:latin typeface="+mj-lt"/>
              </a:rPr>
              <a:t> nach </a:t>
            </a:r>
            <a:r>
              <a:rPr lang="de-DE" altLang="de-DE" sz="1600" b="1">
                <a:solidFill>
                  <a:srgbClr val="000000"/>
                </a:solidFill>
                <a:latin typeface="+mj-lt"/>
              </a:rPr>
              <a:t>OT</a:t>
            </a:r>
            <a:r>
              <a:rPr lang="de-DE" altLang="de-DE" sz="1600">
                <a:solidFill>
                  <a:srgbClr val="000000"/>
                </a:solidFill>
                <a:latin typeface="+mj-lt"/>
              </a:rPr>
              <a:t> fort.</a:t>
            </a:r>
            <a:endParaRPr lang="de-DE" altLang="de-DE" sz="1800" b="1">
              <a:solidFill>
                <a:srgbClr val="FF3300"/>
              </a:solidFill>
              <a:latin typeface="+mj-lt"/>
            </a:endParaRPr>
          </a:p>
        </p:txBody>
      </p:sp>
      <p:sp>
        <p:nvSpPr>
          <p:cNvPr id="840710" name="Text Box 6"/>
          <p:cNvSpPr txBox="1">
            <a:spLocks noChangeArrowheads="1"/>
          </p:cNvSpPr>
          <p:nvPr/>
        </p:nvSpPr>
        <p:spPr bwMode="auto">
          <a:xfrm>
            <a:off x="949327" y="1905000"/>
            <a:ext cx="79486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a:solidFill>
                  <a:srgbClr val="000000"/>
                </a:solidFill>
                <a:latin typeface="+mj-lt"/>
                <a:sym typeface="Wingdings" pitchFamily="2" charset="2"/>
              </a:rPr>
              <a:t> </a:t>
            </a:r>
            <a:r>
              <a:rPr lang="de-DE" altLang="de-DE" sz="1600">
                <a:solidFill>
                  <a:srgbClr val="000000"/>
                </a:solidFill>
                <a:latin typeface="+mj-lt"/>
              </a:rPr>
              <a:t>Verbrennungstemperatur </a:t>
            </a:r>
            <a:r>
              <a:rPr lang="de-DE" altLang="de-DE" sz="1600" b="1">
                <a:solidFill>
                  <a:srgbClr val="000000"/>
                </a:solidFill>
                <a:latin typeface="+mj-lt"/>
              </a:rPr>
              <a:t>2000°</a:t>
            </a:r>
            <a:r>
              <a:rPr lang="de-DE" altLang="de-DE" sz="1600">
                <a:solidFill>
                  <a:srgbClr val="000000"/>
                </a:solidFill>
                <a:latin typeface="+mj-lt"/>
              </a:rPr>
              <a:t> bis </a:t>
            </a:r>
            <a:r>
              <a:rPr lang="de-DE" altLang="de-DE" sz="1600" b="1">
                <a:solidFill>
                  <a:srgbClr val="000000"/>
                </a:solidFill>
                <a:latin typeface="+mj-lt"/>
              </a:rPr>
              <a:t>2500 ° C</a:t>
            </a:r>
            <a:r>
              <a:rPr lang="de-DE" altLang="de-DE" sz="1600">
                <a:solidFill>
                  <a:srgbClr val="000000"/>
                </a:solidFill>
                <a:latin typeface="+mj-lt"/>
              </a:rPr>
              <a:t>.</a:t>
            </a:r>
            <a:endParaRPr lang="de-DE" altLang="de-DE" sz="1800" b="1">
              <a:solidFill>
                <a:srgbClr val="FF3300"/>
              </a:solidFill>
              <a:latin typeface="+mj-lt"/>
            </a:endParaRPr>
          </a:p>
        </p:txBody>
      </p:sp>
      <p:sp>
        <p:nvSpPr>
          <p:cNvPr id="840711" name="Text Box 7"/>
          <p:cNvSpPr txBox="1">
            <a:spLocks noChangeArrowheads="1"/>
          </p:cNvSpPr>
          <p:nvPr/>
        </p:nvSpPr>
        <p:spPr bwMode="auto">
          <a:xfrm>
            <a:off x="949327" y="2209801"/>
            <a:ext cx="7948612"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a:solidFill>
                  <a:srgbClr val="000000"/>
                </a:solidFill>
                <a:latin typeface="+mj-lt"/>
                <a:sym typeface="Wingdings" pitchFamily="2" charset="2"/>
              </a:rPr>
              <a:t> Verbrennungshöchstdruck </a:t>
            </a:r>
            <a:r>
              <a:rPr lang="de-DE" altLang="de-DE" sz="1600" b="1">
                <a:solidFill>
                  <a:srgbClr val="000000"/>
                </a:solidFill>
                <a:latin typeface="+mj-lt"/>
                <a:sym typeface="Wingdings" pitchFamily="2" charset="2"/>
              </a:rPr>
              <a:t>60 - 100 bar</a:t>
            </a:r>
            <a:r>
              <a:rPr lang="de-DE" altLang="de-DE" sz="1600">
                <a:solidFill>
                  <a:srgbClr val="000000"/>
                </a:solidFill>
                <a:latin typeface="+mj-lt"/>
                <a:sym typeface="Wingdings" pitchFamily="2" charset="2"/>
              </a:rPr>
              <a:t>. Dadurch wird die Arbeitsverrichtung des Kolbens erreicht   Gewichtskraft auf den </a:t>
            </a:r>
            <a:r>
              <a:rPr lang="de-DE" altLang="de-DE" sz="1600" b="1">
                <a:solidFill>
                  <a:srgbClr val="000000"/>
                </a:solidFill>
                <a:latin typeface="+mj-lt"/>
                <a:sym typeface="Wingdings" pitchFamily="2" charset="2"/>
              </a:rPr>
              <a:t>Kolben K</a:t>
            </a:r>
            <a:r>
              <a:rPr lang="de-DE" altLang="de-DE" sz="1600" b="1" baseline="-25000">
                <a:solidFill>
                  <a:srgbClr val="000000"/>
                </a:solidFill>
                <a:latin typeface="+mj-lt"/>
                <a:sym typeface="Wingdings" pitchFamily="2" charset="2"/>
              </a:rPr>
              <a:t>F </a:t>
            </a:r>
            <a:r>
              <a:rPr lang="de-DE" altLang="de-DE" sz="1600" b="1">
                <a:solidFill>
                  <a:srgbClr val="000000"/>
                </a:solidFill>
                <a:latin typeface="+mj-lt"/>
                <a:sym typeface="Wingdings" pitchFamily="2" charset="2"/>
              </a:rPr>
              <a:t> 100 000 N - ca. 10 t</a:t>
            </a:r>
            <a:r>
              <a:rPr lang="de-DE" altLang="de-DE" sz="1600">
                <a:solidFill>
                  <a:srgbClr val="000000"/>
                </a:solidFill>
                <a:latin typeface="+mj-lt"/>
                <a:sym typeface="Wingdings" pitchFamily="2" charset="2"/>
              </a:rPr>
              <a:t>.</a:t>
            </a:r>
          </a:p>
        </p:txBody>
      </p:sp>
      <p:sp>
        <p:nvSpPr>
          <p:cNvPr id="840712" name="Text Box 8"/>
          <p:cNvSpPr txBox="1">
            <a:spLocks noChangeArrowheads="1"/>
          </p:cNvSpPr>
          <p:nvPr/>
        </p:nvSpPr>
        <p:spPr bwMode="auto">
          <a:xfrm>
            <a:off x="949327" y="4191000"/>
            <a:ext cx="22145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b="1" u="sng">
                <a:solidFill>
                  <a:srgbClr val="000000"/>
                </a:solidFill>
                <a:latin typeface="+mj-lt"/>
              </a:rPr>
              <a:t>4. Takt (ausstoßen):</a:t>
            </a:r>
            <a:endParaRPr lang="de-DE" altLang="de-DE" sz="1800" b="1" u="sng">
              <a:solidFill>
                <a:srgbClr val="FF3300"/>
              </a:solidFill>
              <a:latin typeface="+mj-lt"/>
            </a:endParaRPr>
          </a:p>
        </p:txBody>
      </p:sp>
      <p:sp>
        <p:nvSpPr>
          <p:cNvPr id="840713" name="Text Box 9"/>
          <p:cNvSpPr txBox="1">
            <a:spLocks noChangeArrowheads="1"/>
          </p:cNvSpPr>
          <p:nvPr/>
        </p:nvSpPr>
        <p:spPr bwMode="auto">
          <a:xfrm>
            <a:off x="949327" y="4572000"/>
            <a:ext cx="79486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a:solidFill>
                  <a:srgbClr val="000000"/>
                </a:solidFill>
                <a:latin typeface="+mj-lt"/>
                <a:sym typeface="Wingdings" pitchFamily="2" charset="2"/>
              </a:rPr>
              <a:t> </a:t>
            </a:r>
            <a:r>
              <a:rPr lang="de-DE" altLang="de-DE" sz="1600">
                <a:solidFill>
                  <a:srgbClr val="000000"/>
                </a:solidFill>
                <a:latin typeface="+mj-lt"/>
              </a:rPr>
              <a:t>Auslaßventil öffnet kurz vor UT.</a:t>
            </a:r>
            <a:endParaRPr lang="de-DE" altLang="de-DE" sz="1800" b="1">
              <a:solidFill>
                <a:srgbClr val="FF3300"/>
              </a:solidFill>
              <a:latin typeface="+mj-lt"/>
            </a:endParaRPr>
          </a:p>
        </p:txBody>
      </p:sp>
      <p:sp>
        <p:nvSpPr>
          <p:cNvPr id="840714" name="Text Box 10"/>
          <p:cNvSpPr txBox="1">
            <a:spLocks noChangeArrowheads="1"/>
          </p:cNvSpPr>
          <p:nvPr/>
        </p:nvSpPr>
        <p:spPr bwMode="auto">
          <a:xfrm>
            <a:off x="949327" y="4876801"/>
            <a:ext cx="7948612"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a:solidFill>
                  <a:srgbClr val="000000"/>
                </a:solidFill>
                <a:latin typeface="+mj-lt"/>
                <a:sym typeface="Wingdings" pitchFamily="2" charset="2"/>
              </a:rPr>
              <a:t> </a:t>
            </a:r>
            <a:r>
              <a:rPr lang="de-DE" altLang="de-DE" sz="1600">
                <a:solidFill>
                  <a:srgbClr val="000000"/>
                </a:solidFill>
                <a:latin typeface="+mj-lt"/>
              </a:rPr>
              <a:t>Abgase strömen unter einem </a:t>
            </a:r>
            <a:r>
              <a:rPr lang="de-DE" altLang="de-DE" sz="1600" b="1">
                <a:solidFill>
                  <a:srgbClr val="000000"/>
                </a:solidFill>
                <a:latin typeface="+mj-lt"/>
              </a:rPr>
              <a:t>Überdruck</a:t>
            </a:r>
            <a:r>
              <a:rPr lang="de-DE" altLang="de-DE" sz="1600">
                <a:solidFill>
                  <a:srgbClr val="000000"/>
                </a:solidFill>
                <a:latin typeface="+mj-lt"/>
              </a:rPr>
              <a:t> von </a:t>
            </a:r>
            <a:r>
              <a:rPr lang="de-DE" altLang="de-DE" sz="1600" b="1">
                <a:solidFill>
                  <a:srgbClr val="000000"/>
                </a:solidFill>
                <a:latin typeface="+mj-lt"/>
              </a:rPr>
              <a:t>0,5</a:t>
            </a:r>
            <a:r>
              <a:rPr lang="de-DE" altLang="de-DE" sz="1600">
                <a:solidFill>
                  <a:srgbClr val="000000"/>
                </a:solidFill>
                <a:latin typeface="+mj-lt"/>
              </a:rPr>
              <a:t> bis </a:t>
            </a:r>
            <a:r>
              <a:rPr lang="de-DE" altLang="de-DE" sz="1600" b="1">
                <a:solidFill>
                  <a:srgbClr val="000000"/>
                </a:solidFill>
                <a:latin typeface="+mj-lt"/>
              </a:rPr>
              <a:t>1 bar</a:t>
            </a:r>
            <a:r>
              <a:rPr lang="de-DE" altLang="de-DE" sz="1600">
                <a:solidFill>
                  <a:srgbClr val="000000"/>
                </a:solidFill>
                <a:latin typeface="+mj-lt"/>
              </a:rPr>
              <a:t> in die Auspuffanlage. Unter-stützung durch die Aufwärtsbewegung des Kolbens.</a:t>
            </a:r>
            <a:endParaRPr lang="de-DE" altLang="de-DE" sz="1800" b="1">
              <a:solidFill>
                <a:srgbClr val="FF3300"/>
              </a:solidFill>
              <a:latin typeface="+mj-lt"/>
            </a:endParaRPr>
          </a:p>
        </p:txBody>
      </p:sp>
      <p:sp>
        <p:nvSpPr>
          <p:cNvPr id="840715" name="Text Box 11"/>
          <p:cNvSpPr txBox="1">
            <a:spLocks noChangeArrowheads="1"/>
          </p:cNvSpPr>
          <p:nvPr/>
        </p:nvSpPr>
        <p:spPr bwMode="auto">
          <a:xfrm>
            <a:off x="949327" y="5410200"/>
            <a:ext cx="79486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a:solidFill>
                  <a:srgbClr val="000000"/>
                </a:solidFill>
                <a:latin typeface="+mj-lt"/>
                <a:sym typeface="Wingdings" pitchFamily="2" charset="2"/>
              </a:rPr>
              <a:t> </a:t>
            </a:r>
            <a:r>
              <a:rPr lang="de-DE" altLang="de-DE" sz="1600">
                <a:solidFill>
                  <a:srgbClr val="000000"/>
                </a:solidFill>
                <a:latin typeface="+mj-lt"/>
              </a:rPr>
              <a:t>Abgastemperatur ca. </a:t>
            </a:r>
            <a:r>
              <a:rPr lang="de-DE" altLang="de-DE" sz="1600" b="1">
                <a:solidFill>
                  <a:srgbClr val="000000"/>
                </a:solidFill>
                <a:latin typeface="+mj-lt"/>
              </a:rPr>
              <a:t>600° C unter Vollast</a:t>
            </a:r>
            <a:r>
              <a:rPr lang="de-DE" altLang="de-DE" sz="1600">
                <a:solidFill>
                  <a:srgbClr val="000000"/>
                </a:solidFill>
                <a:latin typeface="+mj-lt"/>
              </a:rPr>
              <a:t>, ca. </a:t>
            </a:r>
            <a:r>
              <a:rPr lang="de-DE" altLang="de-DE" sz="1600" b="1">
                <a:solidFill>
                  <a:srgbClr val="000000"/>
                </a:solidFill>
                <a:latin typeface="+mj-lt"/>
              </a:rPr>
              <a:t>250° C bei Teillast</a:t>
            </a:r>
            <a:r>
              <a:rPr lang="de-DE" altLang="de-DE" sz="1600">
                <a:solidFill>
                  <a:srgbClr val="000000"/>
                </a:solidFill>
                <a:latin typeface="+mj-lt"/>
              </a:rPr>
              <a:t>.</a:t>
            </a:r>
            <a:endParaRPr lang="de-DE" altLang="de-DE" sz="1800" b="1">
              <a:solidFill>
                <a:srgbClr val="FF3300"/>
              </a:solidFill>
              <a:latin typeface="+mj-lt"/>
            </a:endParaRPr>
          </a:p>
        </p:txBody>
      </p:sp>
      <p:sp>
        <p:nvSpPr>
          <p:cNvPr id="840716" name="Text Box 12"/>
          <p:cNvSpPr txBox="1">
            <a:spLocks noChangeArrowheads="1"/>
          </p:cNvSpPr>
          <p:nvPr/>
        </p:nvSpPr>
        <p:spPr bwMode="auto">
          <a:xfrm>
            <a:off x="949327" y="2819400"/>
            <a:ext cx="79486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a:solidFill>
                  <a:srgbClr val="000000"/>
                </a:solidFill>
                <a:latin typeface="+mj-lt"/>
                <a:sym typeface="Wingdings" pitchFamily="2" charset="2"/>
              </a:rPr>
              <a:t> </a:t>
            </a:r>
            <a:r>
              <a:rPr lang="de-DE" altLang="de-DE" sz="1600" b="1">
                <a:solidFill>
                  <a:srgbClr val="000000"/>
                </a:solidFill>
                <a:latin typeface="+mj-lt"/>
                <a:sym typeface="Wingdings" pitchFamily="2" charset="2"/>
              </a:rPr>
              <a:t>Gleichraumverbrennung</a:t>
            </a:r>
            <a:r>
              <a:rPr lang="de-DE" altLang="de-DE" sz="1600">
                <a:solidFill>
                  <a:srgbClr val="000000"/>
                </a:solidFill>
                <a:latin typeface="+mj-lt"/>
                <a:sym typeface="Wingdings" pitchFamily="2" charset="2"/>
              </a:rPr>
              <a:t>   Verbrennung bei OT (siehe p-V-Diagramm)</a:t>
            </a:r>
          </a:p>
        </p:txBody>
      </p:sp>
      <p:sp>
        <p:nvSpPr>
          <p:cNvPr id="840717" name="Text Box 13"/>
          <p:cNvSpPr txBox="1">
            <a:spLocks noChangeArrowheads="1"/>
          </p:cNvSpPr>
          <p:nvPr/>
        </p:nvSpPr>
        <p:spPr bwMode="auto">
          <a:xfrm>
            <a:off x="949327" y="3200401"/>
            <a:ext cx="8018462"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dirty="0">
                <a:solidFill>
                  <a:srgbClr val="000000"/>
                </a:solidFill>
                <a:latin typeface="+mj-lt"/>
                <a:sym typeface="Wingdings" pitchFamily="2" charset="2"/>
              </a:rPr>
              <a:t> </a:t>
            </a:r>
            <a:r>
              <a:rPr lang="de-DE" altLang="de-DE" sz="1600" b="1" dirty="0">
                <a:solidFill>
                  <a:srgbClr val="000000"/>
                </a:solidFill>
                <a:latin typeface="+mj-lt"/>
                <a:sym typeface="Wingdings" pitchFamily="2" charset="2"/>
              </a:rPr>
              <a:t>Gleichdruckverbrennung</a:t>
            </a:r>
            <a:r>
              <a:rPr lang="de-DE" altLang="de-DE" sz="1600" dirty="0">
                <a:solidFill>
                  <a:srgbClr val="000000"/>
                </a:solidFill>
                <a:latin typeface="+mj-lt"/>
                <a:sym typeface="Wingdings" pitchFamily="2" charset="2"/>
              </a:rPr>
              <a:t>   Durch zeitlich gestreckten Einspritzvorgang 20° bis 40° KW wird erreicht, </a:t>
            </a:r>
            <a:r>
              <a:rPr lang="de-DE" altLang="de-DE" sz="1600" dirty="0" err="1">
                <a:solidFill>
                  <a:srgbClr val="000000"/>
                </a:solidFill>
                <a:latin typeface="+mj-lt"/>
                <a:sym typeface="Wingdings" pitchFamily="2" charset="2"/>
              </a:rPr>
              <a:t>daß</a:t>
            </a:r>
            <a:r>
              <a:rPr lang="de-DE" altLang="de-DE" sz="1600" dirty="0">
                <a:solidFill>
                  <a:srgbClr val="000000"/>
                </a:solidFill>
                <a:latin typeface="+mj-lt"/>
                <a:sym typeface="Wingdings" pitchFamily="2" charset="2"/>
              </a:rPr>
              <a:t> der Verbrennungsdruck und somit die Kolbenkraft nicht noch mehr ansteigt, sondern noch einige Grad KW nach OT auf gleichem Niveau gehalten wird.</a:t>
            </a:r>
          </a:p>
        </p:txBody>
      </p:sp>
      <p:sp>
        <p:nvSpPr>
          <p:cNvPr id="16" name="Titel 1"/>
          <p:cNvSpPr txBox="1">
            <a:spLocks/>
          </p:cNvSpPr>
          <p:nvPr/>
        </p:nvSpPr>
        <p:spPr>
          <a:xfrm>
            <a:off x="849314" y="188913"/>
            <a:ext cx="8048625" cy="609600"/>
          </a:xfrm>
          <a:prstGeom prst="rect">
            <a:avLst/>
          </a:prstGeom>
        </p:spPr>
        <p:txBody>
          <a:bodyPr/>
          <a:lstStyle>
            <a:lvl1pPr algn="l" defTabSz="457200" rtl="0" fontAlgn="base">
              <a:spcBef>
                <a:spcPct val="0"/>
              </a:spcBef>
              <a:spcAft>
                <a:spcPct val="0"/>
              </a:spcAft>
              <a:defRPr sz="2800" b="1">
                <a:solidFill>
                  <a:schemeClr val="tx1"/>
                </a:solidFill>
                <a:latin typeface="+mj-lt"/>
                <a:ea typeface="+mj-ea"/>
                <a:cs typeface="+mj-cs"/>
              </a:defRPr>
            </a:lvl1pPr>
            <a:lvl2pPr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2pPr>
            <a:lvl3pPr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3pPr>
            <a:lvl4pPr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4pPr>
            <a:lvl5pPr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5pPr>
            <a:lvl6pPr marL="4572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6pPr>
            <a:lvl7pPr marL="9144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7pPr>
            <a:lvl8pPr marL="13716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8pPr>
            <a:lvl9pPr marL="18288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9pPr>
          </a:lstStyle>
          <a:p>
            <a:r>
              <a:rPr lang="de-DE" kern="0"/>
              <a:t>Arbeitstakte Dieselmotor detailliert</a:t>
            </a:r>
            <a:endParaRPr lang="de-DE" kern="0" dirty="0"/>
          </a:p>
        </p:txBody>
      </p:sp>
    </p:spTree>
    <p:extLst>
      <p:ext uri="{BB962C8B-B14F-4D97-AF65-F5344CB8AC3E}">
        <p14:creationId xmlns:p14="http://schemas.microsoft.com/office/powerpoint/2010/main" val="564338989"/>
      </p:ext>
    </p:extLst>
  </p:cSld>
  <p:clrMapOvr>
    <a:masterClrMapping/>
  </p:clrMapOvr>
  <p:transition spd="med">
    <p:wipe dir="r"/>
  </p:transition>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Vor- und Nachteile der Arbeitsverfahren </a:t>
            </a:r>
            <a:br>
              <a:rPr lang="de-DE" dirty="0"/>
            </a:br>
            <a:r>
              <a:rPr lang="de-DE" dirty="0"/>
              <a:t>2 Takt – 4 Takt</a:t>
            </a:r>
          </a:p>
        </p:txBody>
      </p:sp>
      <p:sp>
        <p:nvSpPr>
          <p:cNvPr id="15" name="Foliennummernplatzhalter 1"/>
          <p:cNvSpPr>
            <a:spLocks noGrp="1"/>
          </p:cNvSpPr>
          <p:nvPr>
            <p:ph type="sldNum" sz="quarter" idx="10"/>
          </p:nvPr>
        </p:nvSpPr>
        <p:spPr/>
        <p:txBody>
          <a:bodyPr/>
          <a:lstStyle/>
          <a:p>
            <a:r>
              <a:rPr lang="de-DE" altLang="de-DE"/>
              <a:t> Folie </a:t>
            </a:r>
            <a:fld id="{F781FF3D-9174-446A-AF18-5842B41F4F3A}" type="slidenum">
              <a:rPr lang="de-DE" altLang="de-DE"/>
              <a:pPr/>
              <a:t>16</a:t>
            </a:fld>
            <a:endParaRPr lang="de-DE" altLang="de-DE"/>
          </a:p>
        </p:txBody>
      </p:sp>
      <p:sp>
        <p:nvSpPr>
          <p:cNvPr id="16" name="Fußzeilenplatzhalter 2"/>
          <p:cNvSpPr>
            <a:spLocks noGrp="1"/>
          </p:cNvSpPr>
          <p:nvPr>
            <p:ph type="ftr" sz="quarter" idx="11"/>
          </p:nvPr>
        </p:nvSpPr>
        <p:spPr/>
        <p:txBody>
          <a:bodyPr/>
          <a:lstStyle/>
          <a:p>
            <a:r>
              <a:rPr lang="de-DE" altLang="de-DE" dirty="0"/>
              <a:t>HSWT    Prof. Dr. U. Groß                                Motor Grundlagen</a:t>
            </a:r>
          </a:p>
        </p:txBody>
      </p:sp>
      <p:sp>
        <p:nvSpPr>
          <p:cNvPr id="660492" name="Rectangle 12"/>
          <p:cNvSpPr>
            <a:spLocks noChangeArrowheads="1"/>
          </p:cNvSpPr>
          <p:nvPr/>
        </p:nvSpPr>
        <p:spPr bwMode="auto">
          <a:xfrm>
            <a:off x="1928814" y="1143000"/>
            <a:ext cx="492125" cy="448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660493" name="Rectangle 13"/>
          <p:cNvSpPr>
            <a:spLocks noChangeArrowheads="1"/>
          </p:cNvSpPr>
          <p:nvPr/>
        </p:nvSpPr>
        <p:spPr bwMode="auto">
          <a:xfrm>
            <a:off x="1928814" y="1143000"/>
            <a:ext cx="492125" cy="448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660494" name="Rectangle 14"/>
          <p:cNvSpPr>
            <a:spLocks noChangeArrowheads="1"/>
          </p:cNvSpPr>
          <p:nvPr/>
        </p:nvSpPr>
        <p:spPr bwMode="auto">
          <a:xfrm>
            <a:off x="769938" y="1011239"/>
            <a:ext cx="8348662"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spcBef>
                <a:spcPct val="50000"/>
              </a:spcBef>
            </a:pPr>
            <a:r>
              <a:rPr lang="de-DE" altLang="de-DE" sz="1600" b="1" u="sng">
                <a:solidFill>
                  <a:srgbClr val="063DE8"/>
                </a:solidFill>
              </a:rPr>
              <a:t>Vor- und Nachteile des 2-Takt-Verfahrens:</a:t>
            </a:r>
          </a:p>
        </p:txBody>
      </p:sp>
      <p:sp>
        <p:nvSpPr>
          <p:cNvPr id="660495" name="Rectangle 15"/>
          <p:cNvSpPr>
            <a:spLocks noChangeArrowheads="1"/>
          </p:cNvSpPr>
          <p:nvPr/>
        </p:nvSpPr>
        <p:spPr bwMode="auto">
          <a:xfrm>
            <a:off x="733425" y="3487739"/>
            <a:ext cx="8350250"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spcBef>
                <a:spcPct val="50000"/>
              </a:spcBef>
            </a:pPr>
            <a:r>
              <a:rPr lang="de-DE" altLang="de-DE" sz="1600" b="1" u="sng">
                <a:solidFill>
                  <a:srgbClr val="D93192"/>
                </a:solidFill>
              </a:rPr>
              <a:t>Vor- und Nachteile des 4-Takt-Verfahrens:</a:t>
            </a:r>
          </a:p>
        </p:txBody>
      </p:sp>
      <p:sp>
        <p:nvSpPr>
          <p:cNvPr id="660496" name="Rectangle 16"/>
          <p:cNvSpPr>
            <a:spLocks noChangeArrowheads="1"/>
          </p:cNvSpPr>
          <p:nvPr/>
        </p:nvSpPr>
        <p:spPr bwMode="auto">
          <a:xfrm>
            <a:off x="896938" y="1435100"/>
            <a:ext cx="3910012" cy="1930400"/>
          </a:xfrm>
          <a:prstGeom prst="rect">
            <a:avLst/>
          </a:prstGeom>
          <a:gradFill rotWithShape="0">
            <a:gsLst>
              <a:gs pos="0">
                <a:srgbClr val="00AE00"/>
              </a:gs>
              <a:gs pos="50000">
                <a:srgbClr val="00AE00">
                  <a:gamma/>
                  <a:tint val="40000"/>
                  <a:invGamma/>
                </a:srgbClr>
              </a:gs>
              <a:gs pos="100000">
                <a:srgbClr val="00AE00"/>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660497" name="Rectangle 17"/>
          <p:cNvSpPr>
            <a:spLocks noChangeArrowheads="1"/>
          </p:cNvSpPr>
          <p:nvPr/>
        </p:nvSpPr>
        <p:spPr bwMode="auto">
          <a:xfrm>
            <a:off x="914401" y="3930650"/>
            <a:ext cx="3910013" cy="1930400"/>
          </a:xfrm>
          <a:prstGeom prst="rect">
            <a:avLst/>
          </a:prstGeom>
          <a:gradFill rotWithShape="0">
            <a:gsLst>
              <a:gs pos="0">
                <a:srgbClr val="00AE00"/>
              </a:gs>
              <a:gs pos="50000">
                <a:srgbClr val="00AE00">
                  <a:gamma/>
                  <a:tint val="40000"/>
                  <a:invGamma/>
                </a:srgbClr>
              </a:gs>
              <a:gs pos="100000">
                <a:srgbClr val="00AE00"/>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660498" name="Rectangle 18"/>
          <p:cNvSpPr>
            <a:spLocks noChangeArrowheads="1"/>
          </p:cNvSpPr>
          <p:nvPr/>
        </p:nvSpPr>
        <p:spPr bwMode="auto">
          <a:xfrm>
            <a:off x="5187951" y="1454150"/>
            <a:ext cx="3908425" cy="1930400"/>
          </a:xfrm>
          <a:prstGeom prst="rect">
            <a:avLst/>
          </a:prstGeom>
          <a:gradFill rotWithShape="0">
            <a:gsLst>
              <a:gs pos="0">
                <a:srgbClr val="F35B1B"/>
              </a:gs>
              <a:gs pos="50000">
                <a:srgbClr val="F35B1B">
                  <a:gamma/>
                  <a:tint val="20000"/>
                  <a:invGamma/>
                </a:srgbClr>
              </a:gs>
              <a:gs pos="100000">
                <a:srgbClr val="F35B1B"/>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660499" name="Rectangle 19"/>
          <p:cNvSpPr>
            <a:spLocks noChangeArrowheads="1"/>
          </p:cNvSpPr>
          <p:nvPr/>
        </p:nvSpPr>
        <p:spPr bwMode="auto">
          <a:xfrm>
            <a:off x="5187951" y="3930650"/>
            <a:ext cx="3908425" cy="1930400"/>
          </a:xfrm>
          <a:prstGeom prst="rect">
            <a:avLst/>
          </a:prstGeom>
          <a:gradFill rotWithShape="0">
            <a:gsLst>
              <a:gs pos="0">
                <a:srgbClr val="F35B1B"/>
              </a:gs>
              <a:gs pos="50000">
                <a:srgbClr val="F35B1B">
                  <a:gamma/>
                  <a:tint val="20000"/>
                  <a:invGamma/>
                </a:srgbClr>
              </a:gs>
              <a:gs pos="100000">
                <a:srgbClr val="F35B1B"/>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660500" name="Rectangle 20"/>
          <p:cNvSpPr>
            <a:spLocks noChangeArrowheads="1"/>
          </p:cNvSpPr>
          <p:nvPr/>
        </p:nvSpPr>
        <p:spPr bwMode="auto">
          <a:xfrm>
            <a:off x="981075" y="1468439"/>
            <a:ext cx="3741738" cy="1921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spcBef>
                <a:spcPct val="50000"/>
              </a:spcBef>
            </a:pPr>
            <a:r>
              <a:rPr lang="de-DE" altLang="de-DE" sz="1400" b="1" u="sng" dirty="0">
                <a:solidFill>
                  <a:srgbClr val="000000"/>
                </a:solidFill>
              </a:rPr>
              <a:t>Vorteile:</a:t>
            </a:r>
            <a:endParaRPr lang="de-DE" altLang="de-DE" sz="1400" dirty="0">
              <a:solidFill>
                <a:srgbClr val="000000"/>
              </a:solidFill>
            </a:endParaRPr>
          </a:p>
          <a:p>
            <a:pPr eaLnBrk="0" hangingPunct="0">
              <a:spcBef>
                <a:spcPct val="50000"/>
              </a:spcBef>
              <a:buFontTx/>
              <a:buChar char="•"/>
            </a:pPr>
            <a:r>
              <a:rPr lang="de-DE" altLang="de-DE" sz="1400" dirty="0">
                <a:solidFill>
                  <a:srgbClr val="000000"/>
                </a:solidFill>
              </a:rPr>
              <a:t> einfacher Aufbau</a:t>
            </a:r>
          </a:p>
          <a:p>
            <a:pPr eaLnBrk="0" hangingPunct="0">
              <a:spcBef>
                <a:spcPct val="50000"/>
              </a:spcBef>
              <a:buFontTx/>
              <a:buChar char="•"/>
            </a:pPr>
            <a:r>
              <a:rPr lang="de-DE" altLang="de-DE" sz="1400" dirty="0">
                <a:solidFill>
                  <a:srgbClr val="000000"/>
                </a:solidFill>
              </a:rPr>
              <a:t> billig</a:t>
            </a:r>
          </a:p>
          <a:p>
            <a:pPr eaLnBrk="0" hangingPunct="0">
              <a:spcBef>
                <a:spcPct val="50000"/>
              </a:spcBef>
              <a:buFontTx/>
              <a:buChar char="•"/>
            </a:pPr>
            <a:r>
              <a:rPr lang="de-DE" altLang="de-DE" sz="1400" dirty="0">
                <a:solidFill>
                  <a:srgbClr val="000000"/>
                </a:solidFill>
              </a:rPr>
              <a:t> geringes Leistungsgewicht</a:t>
            </a:r>
          </a:p>
          <a:p>
            <a:pPr eaLnBrk="0" hangingPunct="0">
              <a:spcBef>
                <a:spcPct val="50000"/>
              </a:spcBef>
              <a:buFontTx/>
              <a:buChar char="•"/>
            </a:pPr>
            <a:r>
              <a:rPr lang="de-DE" altLang="de-DE" sz="1400" dirty="0">
                <a:solidFill>
                  <a:srgbClr val="000000"/>
                </a:solidFill>
              </a:rPr>
              <a:t> große Hubraumleistung</a:t>
            </a:r>
          </a:p>
          <a:p>
            <a:pPr eaLnBrk="0" hangingPunct="0">
              <a:spcBef>
                <a:spcPct val="50000"/>
              </a:spcBef>
              <a:buFontTx/>
              <a:buChar char="•"/>
            </a:pPr>
            <a:r>
              <a:rPr lang="de-DE" altLang="de-DE" sz="1400" dirty="0">
                <a:solidFill>
                  <a:srgbClr val="000000"/>
                </a:solidFill>
              </a:rPr>
              <a:t> lageunabhängig </a:t>
            </a:r>
          </a:p>
        </p:txBody>
      </p:sp>
      <p:sp>
        <p:nvSpPr>
          <p:cNvPr id="660501" name="Rectangle 21"/>
          <p:cNvSpPr>
            <a:spLocks noChangeArrowheads="1"/>
          </p:cNvSpPr>
          <p:nvPr/>
        </p:nvSpPr>
        <p:spPr bwMode="auto">
          <a:xfrm>
            <a:off x="981075" y="3963989"/>
            <a:ext cx="3741738" cy="1791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90000"/>
              </a:lnSpc>
              <a:spcBef>
                <a:spcPct val="50000"/>
              </a:spcBef>
            </a:pPr>
            <a:r>
              <a:rPr lang="de-DE" altLang="de-DE" sz="1400" b="1" u="sng">
                <a:solidFill>
                  <a:srgbClr val="000000"/>
                </a:solidFill>
              </a:rPr>
              <a:t>Vorteile:</a:t>
            </a:r>
            <a:endParaRPr lang="de-DE" altLang="de-DE" sz="1400">
              <a:solidFill>
                <a:srgbClr val="000000"/>
              </a:solidFill>
            </a:endParaRPr>
          </a:p>
          <a:p>
            <a:pPr eaLnBrk="0" hangingPunct="0">
              <a:lnSpc>
                <a:spcPct val="90000"/>
              </a:lnSpc>
              <a:spcBef>
                <a:spcPct val="50000"/>
              </a:spcBef>
              <a:buFontTx/>
              <a:buChar char="•"/>
            </a:pPr>
            <a:r>
              <a:rPr lang="de-DE" altLang="de-DE" sz="1400">
                <a:solidFill>
                  <a:srgbClr val="000000"/>
                </a:solidFill>
              </a:rPr>
              <a:t> geringer Kraftstoffverbrauch</a:t>
            </a:r>
          </a:p>
          <a:p>
            <a:pPr eaLnBrk="0" hangingPunct="0">
              <a:lnSpc>
                <a:spcPct val="90000"/>
              </a:lnSpc>
              <a:spcBef>
                <a:spcPct val="50000"/>
              </a:spcBef>
              <a:buFontTx/>
              <a:buChar char="•"/>
            </a:pPr>
            <a:r>
              <a:rPr lang="de-DE" altLang="de-DE" sz="1400">
                <a:solidFill>
                  <a:srgbClr val="000000"/>
                </a:solidFill>
              </a:rPr>
              <a:t> guter Füllungsgrad</a:t>
            </a:r>
          </a:p>
          <a:p>
            <a:pPr eaLnBrk="0" hangingPunct="0">
              <a:lnSpc>
                <a:spcPct val="90000"/>
              </a:lnSpc>
              <a:spcBef>
                <a:spcPct val="50000"/>
              </a:spcBef>
              <a:buFontTx/>
              <a:buChar char="•"/>
            </a:pPr>
            <a:r>
              <a:rPr lang="de-DE" altLang="de-DE" sz="1400">
                <a:solidFill>
                  <a:srgbClr val="000000"/>
                </a:solidFill>
              </a:rPr>
              <a:t> guter Leerlauf</a:t>
            </a:r>
          </a:p>
          <a:p>
            <a:pPr eaLnBrk="0" hangingPunct="0">
              <a:lnSpc>
                <a:spcPct val="90000"/>
              </a:lnSpc>
              <a:spcBef>
                <a:spcPct val="50000"/>
              </a:spcBef>
              <a:buFontTx/>
              <a:buChar char="•"/>
            </a:pPr>
            <a:r>
              <a:rPr lang="de-DE" altLang="de-DE" sz="1400">
                <a:solidFill>
                  <a:srgbClr val="000000"/>
                </a:solidFill>
              </a:rPr>
              <a:t> geringer Schadstoffgehalt</a:t>
            </a:r>
          </a:p>
          <a:p>
            <a:pPr eaLnBrk="0" hangingPunct="0">
              <a:lnSpc>
                <a:spcPct val="90000"/>
              </a:lnSpc>
              <a:spcBef>
                <a:spcPct val="50000"/>
              </a:spcBef>
              <a:buFontTx/>
              <a:buChar char="•"/>
            </a:pPr>
            <a:r>
              <a:rPr lang="de-DE" altLang="de-DE" sz="1400">
                <a:solidFill>
                  <a:srgbClr val="000000"/>
                </a:solidFill>
              </a:rPr>
              <a:t> guter Momentverlauf</a:t>
            </a:r>
            <a:endParaRPr lang="de-DE" altLang="de-DE" sz="1400"/>
          </a:p>
        </p:txBody>
      </p:sp>
      <p:sp>
        <p:nvSpPr>
          <p:cNvPr id="660502" name="Rectangle 22"/>
          <p:cNvSpPr>
            <a:spLocks noChangeArrowheads="1"/>
          </p:cNvSpPr>
          <p:nvPr/>
        </p:nvSpPr>
        <p:spPr bwMode="auto">
          <a:xfrm>
            <a:off x="5233989" y="1524000"/>
            <a:ext cx="3743325" cy="18564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95000"/>
              </a:lnSpc>
              <a:spcBef>
                <a:spcPct val="50000"/>
              </a:spcBef>
            </a:pPr>
            <a:r>
              <a:rPr lang="de-DE" altLang="de-DE" sz="1400" b="1" u="sng" dirty="0">
                <a:solidFill>
                  <a:srgbClr val="000000"/>
                </a:solidFill>
              </a:rPr>
              <a:t>Nachteile:</a:t>
            </a:r>
            <a:endParaRPr lang="de-DE" altLang="de-DE" sz="1400" dirty="0">
              <a:solidFill>
                <a:srgbClr val="000000"/>
              </a:solidFill>
            </a:endParaRPr>
          </a:p>
          <a:p>
            <a:pPr eaLnBrk="0" hangingPunct="0">
              <a:lnSpc>
                <a:spcPct val="95000"/>
              </a:lnSpc>
              <a:spcBef>
                <a:spcPct val="50000"/>
              </a:spcBef>
              <a:buFontTx/>
              <a:buChar char="•"/>
            </a:pPr>
            <a:r>
              <a:rPr lang="de-DE" altLang="de-DE" sz="1400" dirty="0">
                <a:solidFill>
                  <a:srgbClr val="000000"/>
                </a:solidFill>
              </a:rPr>
              <a:t> schlechter Füllungsgrad</a:t>
            </a:r>
          </a:p>
          <a:p>
            <a:pPr eaLnBrk="0" hangingPunct="0">
              <a:lnSpc>
                <a:spcPct val="95000"/>
              </a:lnSpc>
              <a:spcBef>
                <a:spcPct val="50000"/>
              </a:spcBef>
              <a:buFontTx/>
              <a:buChar char="•"/>
            </a:pPr>
            <a:r>
              <a:rPr lang="de-DE" altLang="de-DE" sz="1400" dirty="0">
                <a:solidFill>
                  <a:srgbClr val="000000"/>
                </a:solidFill>
              </a:rPr>
              <a:t> hoher Kraftstoffverbrauch</a:t>
            </a:r>
          </a:p>
          <a:p>
            <a:pPr eaLnBrk="0" hangingPunct="0">
              <a:lnSpc>
                <a:spcPct val="95000"/>
              </a:lnSpc>
              <a:spcBef>
                <a:spcPct val="50000"/>
              </a:spcBef>
              <a:buFontTx/>
              <a:buChar char="•"/>
            </a:pPr>
            <a:r>
              <a:rPr lang="de-DE" altLang="de-DE" sz="1400" dirty="0">
                <a:solidFill>
                  <a:srgbClr val="000000"/>
                </a:solidFill>
              </a:rPr>
              <a:t> schlechter Leerlauf</a:t>
            </a:r>
          </a:p>
          <a:p>
            <a:pPr eaLnBrk="0" hangingPunct="0">
              <a:lnSpc>
                <a:spcPct val="95000"/>
              </a:lnSpc>
              <a:spcBef>
                <a:spcPct val="50000"/>
              </a:spcBef>
              <a:buFontTx/>
              <a:buChar char="•"/>
            </a:pPr>
            <a:r>
              <a:rPr lang="de-DE" altLang="de-DE" sz="1400" dirty="0">
                <a:solidFill>
                  <a:srgbClr val="000000"/>
                </a:solidFill>
              </a:rPr>
              <a:t> laut, hochtourig</a:t>
            </a:r>
          </a:p>
          <a:p>
            <a:pPr eaLnBrk="0" hangingPunct="0">
              <a:lnSpc>
                <a:spcPct val="95000"/>
              </a:lnSpc>
              <a:spcBef>
                <a:spcPct val="50000"/>
              </a:spcBef>
              <a:buFontTx/>
              <a:buChar char="•"/>
            </a:pPr>
            <a:r>
              <a:rPr lang="de-DE" altLang="de-DE" sz="1400" dirty="0">
                <a:solidFill>
                  <a:srgbClr val="000000"/>
                </a:solidFill>
              </a:rPr>
              <a:t> verbranntes Öl in den Abgasen</a:t>
            </a:r>
            <a:endParaRPr lang="de-DE" altLang="de-DE" sz="1400" dirty="0"/>
          </a:p>
        </p:txBody>
      </p:sp>
      <p:sp>
        <p:nvSpPr>
          <p:cNvPr id="660503" name="Rectangle 23"/>
          <p:cNvSpPr>
            <a:spLocks noChangeArrowheads="1"/>
          </p:cNvSpPr>
          <p:nvPr/>
        </p:nvSpPr>
        <p:spPr bwMode="auto">
          <a:xfrm>
            <a:off x="5270501" y="3983039"/>
            <a:ext cx="3743325" cy="1791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a:solidFill>
                  <a:schemeClr val="tx1"/>
                </a:solidFill>
                <a:latin typeface="Arial" charset="0"/>
              </a:defRPr>
            </a:lvl1pPr>
            <a:lvl2pPr marL="571500" algn="l" defTabSz="762000">
              <a:defRPr>
                <a:solidFill>
                  <a:schemeClr val="tx1"/>
                </a:solidFill>
                <a:latin typeface="Arial" charset="0"/>
              </a:defRPr>
            </a:lvl2pPr>
            <a:lvl3pPr marL="1143000" algn="l" defTabSz="762000">
              <a:defRPr>
                <a:solidFill>
                  <a:schemeClr val="tx1"/>
                </a:solidFill>
                <a:latin typeface="Arial" charset="0"/>
              </a:defRPr>
            </a:lvl3pPr>
            <a:lvl4pPr marL="1714500" algn="l" defTabSz="762000">
              <a:defRPr>
                <a:solidFill>
                  <a:schemeClr val="tx1"/>
                </a:solidFill>
                <a:latin typeface="Arial" charset="0"/>
              </a:defRPr>
            </a:lvl4pPr>
            <a:lvl5pPr marL="2286000" algn="l" defTabSz="762000">
              <a:defRPr>
                <a:solidFill>
                  <a:schemeClr val="tx1"/>
                </a:solidFill>
                <a:latin typeface="Arial" charset="0"/>
              </a:defRPr>
            </a:lvl5pPr>
            <a:lvl6pPr marL="2743200" defTabSz="762000" fontAlgn="base">
              <a:spcBef>
                <a:spcPct val="0"/>
              </a:spcBef>
              <a:spcAft>
                <a:spcPct val="0"/>
              </a:spcAft>
              <a:defRPr>
                <a:solidFill>
                  <a:schemeClr val="tx1"/>
                </a:solidFill>
                <a:latin typeface="Arial" charset="0"/>
              </a:defRPr>
            </a:lvl6pPr>
            <a:lvl7pPr marL="3200400" defTabSz="762000" fontAlgn="base">
              <a:spcBef>
                <a:spcPct val="0"/>
              </a:spcBef>
              <a:spcAft>
                <a:spcPct val="0"/>
              </a:spcAft>
              <a:defRPr>
                <a:solidFill>
                  <a:schemeClr val="tx1"/>
                </a:solidFill>
                <a:latin typeface="Arial" charset="0"/>
              </a:defRPr>
            </a:lvl7pPr>
            <a:lvl8pPr marL="3657600" defTabSz="762000" fontAlgn="base">
              <a:spcBef>
                <a:spcPct val="0"/>
              </a:spcBef>
              <a:spcAft>
                <a:spcPct val="0"/>
              </a:spcAft>
              <a:defRPr>
                <a:solidFill>
                  <a:schemeClr val="tx1"/>
                </a:solidFill>
                <a:latin typeface="Arial" charset="0"/>
              </a:defRPr>
            </a:lvl8pPr>
            <a:lvl9pPr marL="4114800" defTabSz="762000" fontAlgn="base">
              <a:spcBef>
                <a:spcPct val="0"/>
              </a:spcBef>
              <a:spcAft>
                <a:spcPct val="0"/>
              </a:spcAft>
              <a:defRPr>
                <a:solidFill>
                  <a:schemeClr val="tx1"/>
                </a:solidFill>
                <a:latin typeface="Arial" charset="0"/>
              </a:defRPr>
            </a:lvl9pPr>
          </a:lstStyle>
          <a:p>
            <a:pPr eaLnBrk="0" hangingPunct="0">
              <a:lnSpc>
                <a:spcPct val="90000"/>
              </a:lnSpc>
              <a:spcBef>
                <a:spcPct val="50000"/>
              </a:spcBef>
            </a:pPr>
            <a:r>
              <a:rPr lang="de-DE" altLang="de-DE" sz="1400" b="1" u="sng">
                <a:solidFill>
                  <a:srgbClr val="000000"/>
                </a:solidFill>
              </a:rPr>
              <a:t>Nachteile:</a:t>
            </a:r>
            <a:endParaRPr lang="de-DE" altLang="de-DE" sz="1400">
              <a:solidFill>
                <a:srgbClr val="000000"/>
              </a:solidFill>
            </a:endParaRPr>
          </a:p>
          <a:p>
            <a:pPr eaLnBrk="0" hangingPunct="0">
              <a:lnSpc>
                <a:spcPct val="90000"/>
              </a:lnSpc>
              <a:spcBef>
                <a:spcPct val="50000"/>
              </a:spcBef>
              <a:buFontTx/>
              <a:buChar char="•"/>
            </a:pPr>
            <a:r>
              <a:rPr lang="de-DE" altLang="de-DE" sz="1400">
                <a:solidFill>
                  <a:srgbClr val="000000"/>
                </a:solidFill>
              </a:rPr>
              <a:t> aufwendige Konstruktion </a:t>
            </a:r>
          </a:p>
          <a:p>
            <a:pPr eaLnBrk="0" hangingPunct="0">
              <a:lnSpc>
                <a:spcPct val="90000"/>
              </a:lnSpc>
              <a:spcBef>
                <a:spcPct val="50000"/>
              </a:spcBef>
              <a:buFontTx/>
              <a:buChar char="•"/>
            </a:pPr>
            <a:r>
              <a:rPr lang="de-DE" altLang="de-DE" sz="1400">
                <a:solidFill>
                  <a:srgbClr val="000000"/>
                </a:solidFill>
              </a:rPr>
              <a:t> teuer</a:t>
            </a:r>
          </a:p>
          <a:p>
            <a:pPr eaLnBrk="0" hangingPunct="0">
              <a:lnSpc>
                <a:spcPct val="90000"/>
              </a:lnSpc>
              <a:spcBef>
                <a:spcPct val="50000"/>
              </a:spcBef>
              <a:buFontTx/>
              <a:buChar char="•"/>
            </a:pPr>
            <a:r>
              <a:rPr lang="de-DE" altLang="de-DE" sz="1400">
                <a:solidFill>
                  <a:srgbClr val="000000"/>
                </a:solidFill>
              </a:rPr>
              <a:t> höhere Ungleichförmigkeit</a:t>
            </a:r>
          </a:p>
          <a:p>
            <a:pPr eaLnBrk="0" hangingPunct="0">
              <a:lnSpc>
                <a:spcPct val="90000"/>
              </a:lnSpc>
              <a:spcBef>
                <a:spcPct val="50000"/>
              </a:spcBef>
              <a:buFontTx/>
              <a:buChar char="•"/>
            </a:pPr>
            <a:r>
              <a:rPr lang="de-DE" altLang="de-DE" sz="1400">
                <a:solidFill>
                  <a:srgbClr val="000000"/>
                </a:solidFill>
              </a:rPr>
              <a:t> hohe Reibung (Ventiltrieb)</a:t>
            </a:r>
          </a:p>
          <a:p>
            <a:pPr eaLnBrk="0" hangingPunct="0">
              <a:lnSpc>
                <a:spcPct val="90000"/>
              </a:lnSpc>
              <a:spcBef>
                <a:spcPct val="50000"/>
              </a:spcBef>
              <a:buFontTx/>
              <a:buChar char="•"/>
            </a:pPr>
            <a:r>
              <a:rPr lang="de-DE" altLang="de-DE" sz="1400">
                <a:solidFill>
                  <a:srgbClr val="000000"/>
                </a:solidFill>
              </a:rPr>
              <a:t> hohes Leistungsgewicht</a:t>
            </a:r>
            <a:endParaRPr lang="de-DE" altLang="de-DE" sz="1400"/>
          </a:p>
        </p:txBody>
      </p:sp>
    </p:spTree>
    <p:extLst>
      <p:ext uri="{BB962C8B-B14F-4D97-AF65-F5344CB8AC3E}">
        <p14:creationId xmlns:p14="http://schemas.microsoft.com/office/powerpoint/2010/main" val="3840453963"/>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60494">
                                            <p:txEl>
                                              <p:pRg st="0" end="0"/>
                                            </p:txEl>
                                          </p:spTgt>
                                        </p:tgtEl>
                                        <p:attrNameLst>
                                          <p:attrName>style.visibility</p:attrName>
                                        </p:attrNameLst>
                                      </p:cBhvr>
                                      <p:to>
                                        <p:strVal val="visible"/>
                                      </p:to>
                                    </p:set>
                                    <p:anim calcmode="lin" valueType="num">
                                      <p:cBhvr additive="base">
                                        <p:cTn id="7" dur="500" fill="hold"/>
                                        <p:tgtEl>
                                          <p:spTgt spid="66049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6049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660496"/>
                                        </p:tgtEl>
                                        <p:attrNameLst>
                                          <p:attrName>style.visibility</p:attrName>
                                        </p:attrNameLst>
                                      </p:cBhvr>
                                      <p:to>
                                        <p:strVal val="visible"/>
                                      </p:to>
                                    </p:set>
                                    <p:animEffect transition="in" filter="dissolve">
                                      <p:cBhvr>
                                        <p:cTn id="13" dur="500"/>
                                        <p:tgtEl>
                                          <p:spTgt spid="660496"/>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32" fill="hold" grpId="0" nodeType="clickEffect">
                                  <p:stCondLst>
                                    <p:cond delay="0"/>
                                  </p:stCondLst>
                                  <p:childTnLst>
                                    <p:set>
                                      <p:cBhvr>
                                        <p:cTn id="17" dur="1" fill="hold">
                                          <p:stCondLst>
                                            <p:cond delay="0"/>
                                          </p:stCondLst>
                                        </p:cTn>
                                        <p:tgtEl>
                                          <p:spTgt spid="660500">
                                            <p:txEl>
                                              <p:pRg st="0" end="0"/>
                                            </p:txEl>
                                          </p:spTgt>
                                        </p:tgtEl>
                                        <p:attrNameLst>
                                          <p:attrName>style.visibility</p:attrName>
                                        </p:attrNameLst>
                                      </p:cBhvr>
                                      <p:to>
                                        <p:strVal val="visible"/>
                                      </p:to>
                                    </p:set>
                                    <p:animEffect transition="in" filter="box(out)">
                                      <p:cBhvr>
                                        <p:cTn id="18" dur="500"/>
                                        <p:tgtEl>
                                          <p:spTgt spid="660500">
                                            <p:txEl>
                                              <p:pRg st="0" end="0"/>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 presetClass="entr" presetSubtype="32" fill="hold" grpId="0" nodeType="clickEffect">
                                  <p:stCondLst>
                                    <p:cond delay="0"/>
                                  </p:stCondLst>
                                  <p:childTnLst>
                                    <p:set>
                                      <p:cBhvr>
                                        <p:cTn id="22" dur="1" fill="hold">
                                          <p:stCondLst>
                                            <p:cond delay="0"/>
                                          </p:stCondLst>
                                        </p:cTn>
                                        <p:tgtEl>
                                          <p:spTgt spid="660500">
                                            <p:txEl>
                                              <p:pRg st="1" end="1"/>
                                            </p:txEl>
                                          </p:spTgt>
                                        </p:tgtEl>
                                        <p:attrNameLst>
                                          <p:attrName>style.visibility</p:attrName>
                                        </p:attrNameLst>
                                      </p:cBhvr>
                                      <p:to>
                                        <p:strVal val="visible"/>
                                      </p:to>
                                    </p:set>
                                    <p:animEffect transition="in" filter="box(out)">
                                      <p:cBhvr>
                                        <p:cTn id="23" dur="500"/>
                                        <p:tgtEl>
                                          <p:spTgt spid="660500">
                                            <p:txEl>
                                              <p:pRg st="1" end="1"/>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4" presetClass="entr" presetSubtype="32" fill="hold" grpId="0" nodeType="clickEffect">
                                  <p:stCondLst>
                                    <p:cond delay="0"/>
                                  </p:stCondLst>
                                  <p:childTnLst>
                                    <p:set>
                                      <p:cBhvr>
                                        <p:cTn id="27" dur="1" fill="hold">
                                          <p:stCondLst>
                                            <p:cond delay="0"/>
                                          </p:stCondLst>
                                        </p:cTn>
                                        <p:tgtEl>
                                          <p:spTgt spid="660500">
                                            <p:txEl>
                                              <p:pRg st="2" end="2"/>
                                            </p:txEl>
                                          </p:spTgt>
                                        </p:tgtEl>
                                        <p:attrNameLst>
                                          <p:attrName>style.visibility</p:attrName>
                                        </p:attrNameLst>
                                      </p:cBhvr>
                                      <p:to>
                                        <p:strVal val="visible"/>
                                      </p:to>
                                    </p:set>
                                    <p:animEffect transition="in" filter="box(out)">
                                      <p:cBhvr>
                                        <p:cTn id="28" dur="500"/>
                                        <p:tgtEl>
                                          <p:spTgt spid="660500">
                                            <p:txEl>
                                              <p:pRg st="2" end="2"/>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4" presetClass="entr" presetSubtype="32" fill="hold" grpId="0" nodeType="clickEffect">
                                  <p:stCondLst>
                                    <p:cond delay="0"/>
                                  </p:stCondLst>
                                  <p:childTnLst>
                                    <p:set>
                                      <p:cBhvr>
                                        <p:cTn id="32" dur="1" fill="hold">
                                          <p:stCondLst>
                                            <p:cond delay="0"/>
                                          </p:stCondLst>
                                        </p:cTn>
                                        <p:tgtEl>
                                          <p:spTgt spid="660500">
                                            <p:txEl>
                                              <p:pRg st="3" end="3"/>
                                            </p:txEl>
                                          </p:spTgt>
                                        </p:tgtEl>
                                        <p:attrNameLst>
                                          <p:attrName>style.visibility</p:attrName>
                                        </p:attrNameLst>
                                      </p:cBhvr>
                                      <p:to>
                                        <p:strVal val="visible"/>
                                      </p:to>
                                    </p:set>
                                    <p:animEffect transition="in" filter="box(out)">
                                      <p:cBhvr>
                                        <p:cTn id="33" dur="500"/>
                                        <p:tgtEl>
                                          <p:spTgt spid="660500">
                                            <p:txEl>
                                              <p:pRg st="3" end="3"/>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4" presetClass="entr" presetSubtype="32" fill="hold" grpId="0" nodeType="clickEffect">
                                  <p:stCondLst>
                                    <p:cond delay="0"/>
                                  </p:stCondLst>
                                  <p:childTnLst>
                                    <p:set>
                                      <p:cBhvr>
                                        <p:cTn id="37" dur="1" fill="hold">
                                          <p:stCondLst>
                                            <p:cond delay="0"/>
                                          </p:stCondLst>
                                        </p:cTn>
                                        <p:tgtEl>
                                          <p:spTgt spid="660500">
                                            <p:txEl>
                                              <p:pRg st="4" end="4"/>
                                            </p:txEl>
                                          </p:spTgt>
                                        </p:tgtEl>
                                        <p:attrNameLst>
                                          <p:attrName>style.visibility</p:attrName>
                                        </p:attrNameLst>
                                      </p:cBhvr>
                                      <p:to>
                                        <p:strVal val="visible"/>
                                      </p:to>
                                    </p:set>
                                    <p:animEffect transition="in" filter="box(out)">
                                      <p:cBhvr>
                                        <p:cTn id="38" dur="500"/>
                                        <p:tgtEl>
                                          <p:spTgt spid="660500">
                                            <p:txEl>
                                              <p:pRg st="4" end="4"/>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4" presetClass="entr" presetSubtype="32" fill="hold" grpId="0" nodeType="clickEffect">
                                  <p:stCondLst>
                                    <p:cond delay="0"/>
                                  </p:stCondLst>
                                  <p:childTnLst>
                                    <p:set>
                                      <p:cBhvr>
                                        <p:cTn id="42" dur="1" fill="hold">
                                          <p:stCondLst>
                                            <p:cond delay="0"/>
                                          </p:stCondLst>
                                        </p:cTn>
                                        <p:tgtEl>
                                          <p:spTgt spid="660500">
                                            <p:txEl>
                                              <p:pRg st="5" end="5"/>
                                            </p:txEl>
                                          </p:spTgt>
                                        </p:tgtEl>
                                        <p:attrNameLst>
                                          <p:attrName>style.visibility</p:attrName>
                                        </p:attrNameLst>
                                      </p:cBhvr>
                                      <p:to>
                                        <p:strVal val="visible"/>
                                      </p:to>
                                    </p:set>
                                    <p:animEffect transition="in" filter="box(out)">
                                      <p:cBhvr>
                                        <p:cTn id="43" dur="500"/>
                                        <p:tgtEl>
                                          <p:spTgt spid="660500">
                                            <p:txEl>
                                              <p:pRg st="5" end="5"/>
                                            </p:txEl>
                                          </p:spTgt>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9" presetClass="entr" presetSubtype="0" fill="hold" grpId="0" nodeType="clickEffect">
                                  <p:stCondLst>
                                    <p:cond delay="0"/>
                                  </p:stCondLst>
                                  <p:childTnLst>
                                    <p:set>
                                      <p:cBhvr>
                                        <p:cTn id="47" dur="1" fill="hold">
                                          <p:stCondLst>
                                            <p:cond delay="0"/>
                                          </p:stCondLst>
                                        </p:cTn>
                                        <p:tgtEl>
                                          <p:spTgt spid="660498"/>
                                        </p:tgtEl>
                                        <p:attrNameLst>
                                          <p:attrName>style.visibility</p:attrName>
                                        </p:attrNameLst>
                                      </p:cBhvr>
                                      <p:to>
                                        <p:strVal val="visible"/>
                                      </p:to>
                                    </p:set>
                                    <p:animEffect transition="in" filter="dissolve">
                                      <p:cBhvr>
                                        <p:cTn id="48" dur="500"/>
                                        <p:tgtEl>
                                          <p:spTgt spid="660498"/>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4" presetClass="entr" presetSubtype="32" fill="hold" grpId="0" nodeType="clickEffect">
                                  <p:stCondLst>
                                    <p:cond delay="0"/>
                                  </p:stCondLst>
                                  <p:childTnLst>
                                    <p:set>
                                      <p:cBhvr>
                                        <p:cTn id="52" dur="1" fill="hold">
                                          <p:stCondLst>
                                            <p:cond delay="0"/>
                                          </p:stCondLst>
                                        </p:cTn>
                                        <p:tgtEl>
                                          <p:spTgt spid="660502">
                                            <p:txEl>
                                              <p:pRg st="0" end="0"/>
                                            </p:txEl>
                                          </p:spTgt>
                                        </p:tgtEl>
                                        <p:attrNameLst>
                                          <p:attrName>style.visibility</p:attrName>
                                        </p:attrNameLst>
                                      </p:cBhvr>
                                      <p:to>
                                        <p:strVal val="visible"/>
                                      </p:to>
                                    </p:set>
                                    <p:animEffect transition="in" filter="box(out)">
                                      <p:cBhvr>
                                        <p:cTn id="53" dur="500"/>
                                        <p:tgtEl>
                                          <p:spTgt spid="660502">
                                            <p:txEl>
                                              <p:pRg st="0" end="0"/>
                                            </p:txEl>
                                          </p:spTgt>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4" presetClass="entr" presetSubtype="32" fill="hold" grpId="0" nodeType="clickEffect">
                                  <p:stCondLst>
                                    <p:cond delay="0"/>
                                  </p:stCondLst>
                                  <p:childTnLst>
                                    <p:set>
                                      <p:cBhvr>
                                        <p:cTn id="57" dur="1" fill="hold">
                                          <p:stCondLst>
                                            <p:cond delay="0"/>
                                          </p:stCondLst>
                                        </p:cTn>
                                        <p:tgtEl>
                                          <p:spTgt spid="660502">
                                            <p:txEl>
                                              <p:pRg st="1" end="1"/>
                                            </p:txEl>
                                          </p:spTgt>
                                        </p:tgtEl>
                                        <p:attrNameLst>
                                          <p:attrName>style.visibility</p:attrName>
                                        </p:attrNameLst>
                                      </p:cBhvr>
                                      <p:to>
                                        <p:strVal val="visible"/>
                                      </p:to>
                                    </p:set>
                                    <p:animEffect transition="in" filter="box(out)">
                                      <p:cBhvr>
                                        <p:cTn id="58" dur="500"/>
                                        <p:tgtEl>
                                          <p:spTgt spid="660502">
                                            <p:txEl>
                                              <p:pRg st="1" end="1"/>
                                            </p:txEl>
                                          </p:spTgt>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4" presetClass="entr" presetSubtype="32" fill="hold" grpId="0" nodeType="clickEffect">
                                  <p:stCondLst>
                                    <p:cond delay="0"/>
                                  </p:stCondLst>
                                  <p:childTnLst>
                                    <p:set>
                                      <p:cBhvr>
                                        <p:cTn id="62" dur="1" fill="hold">
                                          <p:stCondLst>
                                            <p:cond delay="0"/>
                                          </p:stCondLst>
                                        </p:cTn>
                                        <p:tgtEl>
                                          <p:spTgt spid="660502">
                                            <p:txEl>
                                              <p:pRg st="2" end="2"/>
                                            </p:txEl>
                                          </p:spTgt>
                                        </p:tgtEl>
                                        <p:attrNameLst>
                                          <p:attrName>style.visibility</p:attrName>
                                        </p:attrNameLst>
                                      </p:cBhvr>
                                      <p:to>
                                        <p:strVal val="visible"/>
                                      </p:to>
                                    </p:set>
                                    <p:animEffect transition="in" filter="box(out)">
                                      <p:cBhvr>
                                        <p:cTn id="63" dur="500"/>
                                        <p:tgtEl>
                                          <p:spTgt spid="660502">
                                            <p:txEl>
                                              <p:pRg st="2" end="2"/>
                                            </p:txEl>
                                          </p:spTgt>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4" presetClass="entr" presetSubtype="32" fill="hold" grpId="0" nodeType="clickEffect">
                                  <p:stCondLst>
                                    <p:cond delay="0"/>
                                  </p:stCondLst>
                                  <p:childTnLst>
                                    <p:set>
                                      <p:cBhvr>
                                        <p:cTn id="67" dur="1" fill="hold">
                                          <p:stCondLst>
                                            <p:cond delay="0"/>
                                          </p:stCondLst>
                                        </p:cTn>
                                        <p:tgtEl>
                                          <p:spTgt spid="660502">
                                            <p:txEl>
                                              <p:pRg st="3" end="3"/>
                                            </p:txEl>
                                          </p:spTgt>
                                        </p:tgtEl>
                                        <p:attrNameLst>
                                          <p:attrName>style.visibility</p:attrName>
                                        </p:attrNameLst>
                                      </p:cBhvr>
                                      <p:to>
                                        <p:strVal val="visible"/>
                                      </p:to>
                                    </p:set>
                                    <p:animEffect transition="in" filter="box(out)">
                                      <p:cBhvr>
                                        <p:cTn id="68" dur="500"/>
                                        <p:tgtEl>
                                          <p:spTgt spid="660502">
                                            <p:txEl>
                                              <p:pRg st="3" end="3"/>
                                            </p:txEl>
                                          </p:spTgt>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4" presetClass="entr" presetSubtype="32" fill="hold" grpId="0" nodeType="clickEffect">
                                  <p:stCondLst>
                                    <p:cond delay="0"/>
                                  </p:stCondLst>
                                  <p:childTnLst>
                                    <p:set>
                                      <p:cBhvr>
                                        <p:cTn id="72" dur="1" fill="hold">
                                          <p:stCondLst>
                                            <p:cond delay="0"/>
                                          </p:stCondLst>
                                        </p:cTn>
                                        <p:tgtEl>
                                          <p:spTgt spid="660502">
                                            <p:txEl>
                                              <p:pRg st="4" end="4"/>
                                            </p:txEl>
                                          </p:spTgt>
                                        </p:tgtEl>
                                        <p:attrNameLst>
                                          <p:attrName>style.visibility</p:attrName>
                                        </p:attrNameLst>
                                      </p:cBhvr>
                                      <p:to>
                                        <p:strVal val="visible"/>
                                      </p:to>
                                    </p:set>
                                    <p:animEffect transition="in" filter="box(out)">
                                      <p:cBhvr>
                                        <p:cTn id="73" dur="500"/>
                                        <p:tgtEl>
                                          <p:spTgt spid="660502">
                                            <p:txEl>
                                              <p:pRg st="4" end="4"/>
                                            </p:txEl>
                                          </p:spTgt>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4" presetClass="entr" presetSubtype="32" fill="hold" grpId="0" nodeType="clickEffect">
                                  <p:stCondLst>
                                    <p:cond delay="0"/>
                                  </p:stCondLst>
                                  <p:childTnLst>
                                    <p:set>
                                      <p:cBhvr>
                                        <p:cTn id="77" dur="1" fill="hold">
                                          <p:stCondLst>
                                            <p:cond delay="0"/>
                                          </p:stCondLst>
                                        </p:cTn>
                                        <p:tgtEl>
                                          <p:spTgt spid="660502">
                                            <p:txEl>
                                              <p:pRg st="5" end="5"/>
                                            </p:txEl>
                                          </p:spTgt>
                                        </p:tgtEl>
                                        <p:attrNameLst>
                                          <p:attrName>style.visibility</p:attrName>
                                        </p:attrNameLst>
                                      </p:cBhvr>
                                      <p:to>
                                        <p:strVal val="visible"/>
                                      </p:to>
                                    </p:set>
                                    <p:animEffect transition="in" filter="box(out)">
                                      <p:cBhvr>
                                        <p:cTn id="78" dur="500"/>
                                        <p:tgtEl>
                                          <p:spTgt spid="660502">
                                            <p:txEl>
                                              <p:pRg st="5" end="5"/>
                                            </p:txEl>
                                          </p:spTgt>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2" presetClass="entr" presetSubtype="8" fill="hold" grpId="0" nodeType="clickEffect">
                                  <p:stCondLst>
                                    <p:cond delay="0"/>
                                  </p:stCondLst>
                                  <p:childTnLst>
                                    <p:set>
                                      <p:cBhvr>
                                        <p:cTn id="82" dur="1" fill="hold">
                                          <p:stCondLst>
                                            <p:cond delay="0"/>
                                          </p:stCondLst>
                                        </p:cTn>
                                        <p:tgtEl>
                                          <p:spTgt spid="660495"/>
                                        </p:tgtEl>
                                        <p:attrNameLst>
                                          <p:attrName>style.visibility</p:attrName>
                                        </p:attrNameLst>
                                      </p:cBhvr>
                                      <p:to>
                                        <p:strVal val="visible"/>
                                      </p:to>
                                    </p:set>
                                    <p:anim calcmode="lin" valueType="num">
                                      <p:cBhvr additive="base">
                                        <p:cTn id="83" dur="500" fill="hold"/>
                                        <p:tgtEl>
                                          <p:spTgt spid="660495"/>
                                        </p:tgtEl>
                                        <p:attrNameLst>
                                          <p:attrName>ppt_x</p:attrName>
                                        </p:attrNameLst>
                                      </p:cBhvr>
                                      <p:tavLst>
                                        <p:tav tm="0">
                                          <p:val>
                                            <p:strVal val="0-#ppt_w/2"/>
                                          </p:val>
                                        </p:tav>
                                        <p:tav tm="100000">
                                          <p:val>
                                            <p:strVal val="#ppt_x"/>
                                          </p:val>
                                        </p:tav>
                                      </p:tavLst>
                                    </p:anim>
                                    <p:anim calcmode="lin" valueType="num">
                                      <p:cBhvr additive="base">
                                        <p:cTn id="84" dur="500" fill="hold"/>
                                        <p:tgtEl>
                                          <p:spTgt spid="660495"/>
                                        </p:tgtEl>
                                        <p:attrNameLst>
                                          <p:attrName>ppt_y</p:attrName>
                                        </p:attrNameLst>
                                      </p:cBhvr>
                                      <p:tavLst>
                                        <p:tav tm="0">
                                          <p:val>
                                            <p:strVal val="#ppt_y"/>
                                          </p:val>
                                        </p:tav>
                                        <p:tav tm="100000">
                                          <p:val>
                                            <p:strVal val="#ppt_y"/>
                                          </p:val>
                                        </p:tav>
                                      </p:tavLst>
                                    </p:anim>
                                  </p:childTnLst>
                                </p:cTn>
                              </p:par>
                            </p:childTnLst>
                          </p:cTn>
                        </p:par>
                      </p:childTnLst>
                    </p:cTn>
                  </p:par>
                  <p:par>
                    <p:cTn id="85" fill="hold" nodeType="clickPar">
                      <p:stCondLst>
                        <p:cond delay="indefinite"/>
                      </p:stCondLst>
                      <p:childTnLst>
                        <p:par>
                          <p:cTn id="86" fill="hold" nodeType="withGroup">
                            <p:stCondLst>
                              <p:cond delay="0"/>
                            </p:stCondLst>
                            <p:childTnLst>
                              <p:par>
                                <p:cTn id="87" presetID="9" presetClass="entr" presetSubtype="0" fill="hold" grpId="0" nodeType="clickEffect">
                                  <p:stCondLst>
                                    <p:cond delay="0"/>
                                  </p:stCondLst>
                                  <p:childTnLst>
                                    <p:set>
                                      <p:cBhvr>
                                        <p:cTn id="88" dur="1" fill="hold">
                                          <p:stCondLst>
                                            <p:cond delay="0"/>
                                          </p:stCondLst>
                                        </p:cTn>
                                        <p:tgtEl>
                                          <p:spTgt spid="660497"/>
                                        </p:tgtEl>
                                        <p:attrNameLst>
                                          <p:attrName>style.visibility</p:attrName>
                                        </p:attrNameLst>
                                      </p:cBhvr>
                                      <p:to>
                                        <p:strVal val="visible"/>
                                      </p:to>
                                    </p:set>
                                    <p:animEffect transition="in" filter="dissolve">
                                      <p:cBhvr>
                                        <p:cTn id="89" dur="500"/>
                                        <p:tgtEl>
                                          <p:spTgt spid="660497"/>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4" presetClass="entr" presetSubtype="32" fill="hold" grpId="0" nodeType="clickEffect">
                                  <p:stCondLst>
                                    <p:cond delay="0"/>
                                  </p:stCondLst>
                                  <p:childTnLst>
                                    <p:set>
                                      <p:cBhvr>
                                        <p:cTn id="93" dur="1" fill="hold">
                                          <p:stCondLst>
                                            <p:cond delay="0"/>
                                          </p:stCondLst>
                                        </p:cTn>
                                        <p:tgtEl>
                                          <p:spTgt spid="660501">
                                            <p:txEl>
                                              <p:pRg st="0" end="0"/>
                                            </p:txEl>
                                          </p:spTgt>
                                        </p:tgtEl>
                                        <p:attrNameLst>
                                          <p:attrName>style.visibility</p:attrName>
                                        </p:attrNameLst>
                                      </p:cBhvr>
                                      <p:to>
                                        <p:strVal val="visible"/>
                                      </p:to>
                                    </p:set>
                                    <p:animEffect transition="in" filter="box(out)">
                                      <p:cBhvr>
                                        <p:cTn id="94" dur="500"/>
                                        <p:tgtEl>
                                          <p:spTgt spid="660501">
                                            <p:txEl>
                                              <p:pRg st="0" end="0"/>
                                            </p:txEl>
                                          </p:spTgt>
                                        </p:tgtEl>
                                      </p:cBhvr>
                                    </p:animEffect>
                                  </p:childTnLst>
                                </p:cTn>
                              </p:par>
                            </p:childTnLst>
                          </p:cTn>
                        </p:par>
                      </p:childTnLst>
                    </p:cTn>
                  </p:par>
                  <p:par>
                    <p:cTn id="95" fill="hold" nodeType="clickPar">
                      <p:stCondLst>
                        <p:cond delay="indefinite"/>
                      </p:stCondLst>
                      <p:childTnLst>
                        <p:par>
                          <p:cTn id="96" fill="hold" nodeType="withGroup">
                            <p:stCondLst>
                              <p:cond delay="0"/>
                            </p:stCondLst>
                            <p:childTnLst>
                              <p:par>
                                <p:cTn id="97" presetID="4" presetClass="entr" presetSubtype="32" fill="hold" grpId="0" nodeType="clickEffect">
                                  <p:stCondLst>
                                    <p:cond delay="0"/>
                                  </p:stCondLst>
                                  <p:childTnLst>
                                    <p:set>
                                      <p:cBhvr>
                                        <p:cTn id="98" dur="1" fill="hold">
                                          <p:stCondLst>
                                            <p:cond delay="0"/>
                                          </p:stCondLst>
                                        </p:cTn>
                                        <p:tgtEl>
                                          <p:spTgt spid="660501">
                                            <p:txEl>
                                              <p:pRg st="1" end="1"/>
                                            </p:txEl>
                                          </p:spTgt>
                                        </p:tgtEl>
                                        <p:attrNameLst>
                                          <p:attrName>style.visibility</p:attrName>
                                        </p:attrNameLst>
                                      </p:cBhvr>
                                      <p:to>
                                        <p:strVal val="visible"/>
                                      </p:to>
                                    </p:set>
                                    <p:animEffect transition="in" filter="box(out)">
                                      <p:cBhvr>
                                        <p:cTn id="99" dur="500"/>
                                        <p:tgtEl>
                                          <p:spTgt spid="660501">
                                            <p:txEl>
                                              <p:pRg st="1" end="1"/>
                                            </p:txEl>
                                          </p:spTgt>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4" presetClass="entr" presetSubtype="32" fill="hold" grpId="0" nodeType="clickEffect">
                                  <p:stCondLst>
                                    <p:cond delay="0"/>
                                  </p:stCondLst>
                                  <p:childTnLst>
                                    <p:set>
                                      <p:cBhvr>
                                        <p:cTn id="103" dur="1" fill="hold">
                                          <p:stCondLst>
                                            <p:cond delay="0"/>
                                          </p:stCondLst>
                                        </p:cTn>
                                        <p:tgtEl>
                                          <p:spTgt spid="660501">
                                            <p:txEl>
                                              <p:pRg st="2" end="2"/>
                                            </p:txEl>
                                          </p:spTgt>
                                        </p:tgtEl>
                                        <p:attrNameLst>
                                          <p:attrName>style.visibility</p:attrName>
                                        </p:attrNameLst>
                                      </p:cBhvr>
                                      <p:to>
                                        <p:strVal val="visible"/>
                                      </p:to>
                                    </p:set>
                                    <p:animEffect transition="in" filter="box(out)">
                                      <p:cBhvr>
                                        <p:cTn id="104" dur="500"/>
                                        <p:tgtEl>
                                          <p:spTgt spid="660501">
                                            <p:txEl>
                                              <p:pRg st="2" end="2"/>
                                            </p:txEl>
                                          </p:spTgt>
                                        </p:tgtEl>
                                      </p:cBhvr>
                                    </p:animEffect>
                                  </p:childTnLst>
                                </p:cTn>
                              </p:par>
                            </p:childTnLst>
                          </p:cTn>
                        </p:par>
                      </p:childTnLst>
                    </p:cTn>
                  </p:par>
                  <p:par>
                    <p:cTn id="105" fill="hold" nodeType="clickPar">
                      <p:stCondLst>
                        <p:cond delay="indefinite"/>
                      </p:stCondLst>
                      <p:childTnLst>
                        <p:par>
                          <p:cTn id="106" fill="hold" nodeType="withGroup">
                            <p:stCondLst>
                              <p:cond delay="0"/>
                            </p:stCondLst>
                            <p:childTnLst>
                              <p:par>
                                <p:cTn id="107" presetID="4" presetClass="entr" presetSubtype="32" fill="hold" grpId="0" nodeType="clickEffect">
                                  <p:stCondLst>
                                    <p:cond delay="0"/>
                                  </p:stCondLst>
                                  <p:childTnLst>
                                    <p:set>
                                      <p:cBhvr>
                                        <p:cTn id="108" dur="1" fill="hold">
                                          <p:stCondLst>
                                            <p:cond delay="0"/>
                                          </p:stCondLst>
                                        </p:cTn>
                                        <p:tgtEl>
                                          <p:spTgt spid="660501">
                                            <p:txEl>
                                              <p:pRg st="3" end="3"/>
                                            </p:txEl>
                                          </p:spTgt>
                                        </p:tgtEl>
                                        <p:attrNameLst>
                                          <p:attrName>style.visibility</p:attrName>
                                        </p:attrNameLst>
                                      </p:cBhvr>
                                      <p:to>
                                        <p:strVal val="visible"/>
                                      </p:to>
                                    </p:set>
                                    <p:animEffect transition="in" filter="box(out)">
                                      <p:cBhvr>
                                        <p:cTn id="109" dur="500"/>
                                        <p:tgtEl>
                                          <p:spTgt spid="660501">
                                            <p:txEl>
                                              <p:pRg st="3" end="3"/>
                                            </p:txEl>
                                          </p:spTgt>
                                        </p:tgtEl>
                                      </p:cBhvr>
                                    </p:animEffect>
                                  </p:childTnLst>
                                </p:cTn>
                              </p:par>
                            </p:childTnLst>
                          </p:cTn>
                        </p:par>
                      </p:childTnLst>
                    </p:cTn>
                  </p:par>
                  <p:par>
                    <p:cTn id="110" fill="hold" nodeType="clickPar">
                      <p:stCondLst>
                        <p:cond delay="indefinite"/>
                      </p:stCondLst>
                      <p:childTnLst>
                        <p:par>
                          <p:cTn id="111" fill="hold" nodeType="withGroup">
                            <p:stCondLst>
                              <p:cond delay="0"/>
                            </p:stCondLst>
                            <p:childTnLst>
                              <p:par>
                                <p:cTn id="112" presetID="4" presetClass="entr" presetSubtype="32" fill="hold" grpId="0" nodeType="clickEffect">
                                  <p:stCondLst>
                                    <p:cond delay="0"/>
                                  </p:stCondLst>
                                  <p:childTnLst>
                                    <p:set>
                                      <p:cBhvr>
                                        <p:cTn id="113" dur="1" fill="hold">
                                          <p:stCondLst>
                                            <p:cond delay="0"/>
                                          </p:stCondLst>
                                        </p:cTn>
                                        <p:tgtEl>
                                          <p:spTgt spid="660501">
                                            <p:txEl>
                                              <p:pRg st="4" end="4"/>
                                            </p:txEl>
                                          </p:spTgt>
                                        </p:tgtEl>
                                        <p:attrNameLst>
                                          <p:attrName>style.visibility</p:attrName>
                                        </p:attrNameLst>
                                      </p:cBhvr>
                                      <p:to>
                                        <p:strVal val="visible"/>
                                      </p:to>
                                    </p:set>
                                    <p:animEffect transition="in" filter="box(out)">
                                      <p:cBhvr>
                                        <p:cTn id="114" dur="500"/>
                                        <p:tgtEl>
                                          <p:spTgt spid="660501">
                                            <p:txEl>
                                              <p:pRg st="4" end="4"/>
                                            </p:txEl>
                                          </p:spTgt>
                                        </p:tgtEl>
                                      </p:cBhvr>
                                    </p:animEffect>
                                  </p:childTnLst>
                                </p:cTn>
                              </p:par>
                            </p:childTnLst>
                          </p:cTn>
                        </p:par>
                      </p:childTnLst>
                    </p:cTn>
                  </p:par>
                  <p:par>
                    <p:cTn id="115" fill="hold" nodeType="clickPar">
                      <p:stCondLst>
                        <p:cond delay="indefinite"/>
                      </p:stCondLst>
                      <p:childTnLst>
                        <p:par>
                          <p:cTn id="116" fill="hold" nodeType="withGroup">
                            <p:stCondLst>
                              <p:cond delay="0"/>
                            </p:stCondLst>
                            <p:childTnLst>
                              <p:par>
                                <p:cTn id="117" presetID="4" presetClass="entr" presetSubtype="32" fill="hold" grpId="0" nodeType="clickEffect">
                                  <p:stCondLst>
                                    <p:cond delay="0"/>
                                  </p:stCondLst>
                                  <p:childTnLst>
                                    <p:set>
                                      <p:cBhvr>
                                        <p:cTn id="118" dur="1" fill="hold">
                                          <p:stCondLst>
                                            <p:cond delay="0"/>
                                          </p:stCondLst>
                                        </p:cTn>
                                        <p:tgtEl>
                                          <p:spTgt spid="660501">
                                            <p:txEl>
                                              <p:pRg st="5" end="5"/>
                                            </p:txEl>
                                          </p:spTgt>
                                        </p:tgtEl>
                                        <p:attrNameLst>
                                          <p:attrName>style.visibility</p:attrName>
                                        </p:attrNameLst>
                                      </p:cBhvr>
                                      <p:to>
                                        <p:strVal val="visible"/>
                                      </p:to>
                                    </p:set>
                                    <p:animEffect transition="in" filter="box(out)">
                                      <p:cBhvr>
                                        <p:cTn id="119" dur="500"/>
                                        <p:tgtEl>
                                          <p:spTgt spid="660501">
                                            <p:txEl>
                                              <p:pRg st="5" end="5"/>
                                            </p:txEl>
                                          </p:spTgt>
                                        </p:tgtEl>
                                      </p:cBhvr>
                                    </p:animEffect>
                                  </p:childTnLst>
                                </p:cTn>
                              </p:par>
                            </p:childTnLst>
                          </p:cTn>
                        </p:par>
                      </p:childTnLst>
                    </p:cTn>
                  </p:par>
                  <p:par>
                    <p:cTn id="120" fill="hold" nodeType="clickPar">
                      <p:stCondLst>
                        <p:cond delay="indefinite"/>
                      </p:stCondLst>
                      <p:childTnLst>
                        <p:par>
                          <p:cTn id="121" fill="hold" nodeType="withGroup">
                            <p:stCondLst>
                              <p:cond delay="0"/>
                            </p:stCondLst>
                            <p:childTnLst>
                              <p:par>
                                <p:cTn id="122" presetID="9" presetClass="entr" presetSubtype="0" fill="hold" grpId="0" nodeType="clickEffect">
                                  <p:stCondLst>
                                    <p:cond delay="0"/>
                                  </p:stCondLst>
                                  <p:childTnLst>
                                    <p:set>
                                      <p:cBhvr>
                                        <p:cTn id="123" dur="1" fill="hold">
                                          <p:stCondLst>
                                            <p:cond delay="0"/>
                                          </p:stCondLst>
                                        </p:cTn>
                                        <p:tgtEl>
                                          <p:spTgt spid="660499"/>
                                        </p:tgtEl>
                                        <p:attrNameLst>
                                          <p:attrName>style.visibility</p:attrName>
                                        </p:attrNameLst>
                                      </p:cBhvr>
                                      <p:to>
                                        <p:strVal val="visible"/>
                                      </p:to>
                                    </p:set>
                                    <p:animEffect transition="in" filter="dissolve">
                                      <p:cBhvr>
                                        <p:cTn id="124" dur="500"/>
                                        <p:tgtEl>
                                          <p:spTgt spid="660499"/>
                                        </p:tgtEl>
                                      </p:cBhvr>
                                    </p:animEffect>
                                  </p:childTnLst>
                                </p:cTn>
                              </p:par>
                            </p:childTnLst>
                          </p:cTn>
                        </p:par>
                      </p:childTnLst>
                    </p:cTn>
                  </p:par>
                  <p:par>
                    <p:cTn id="125" fill="hold" nodeType="clickPar">
                      <p:stCondLst>
                        <p:cond delay="indefinite"/>
                      </p:stCondLst>
                      <p:childTnLst>
                        <p:par>
                          <p:cTn id="126" fill="hold" nodeType="withGroup">
                            <p:stCondLst>
                              <p:cond delay="0"/>
                            </p:stCondLst>
                            <p:childTnLst>
                              <p:par>
                                <p:cTn id="127" presetID="4" presetClass="entr" presetSubtype="32" fill="hold" grpId="0" nodeType="clickEffect">
                                  <p:stCondLst>
                                    <p:cond delay="0"/>
                                  </p:stCondLst>
                                  <p:childTnLst>
                                    <p:set>
                                      <p:cBhvr>
                                        <p:cTn id="128" dur="1" fill="hold">
                                          <p:stCondLst>
                                            <p:cond delay="0"/>
                                          </p:stCondLst>
                                        </p:cTn>
                                        <p:tgtEl>
                                          <p:spTgt spid="660503">
                                            <p:txEl>
                                              <p:pRg st="0" end="0"/>
                                            </p:txEl>
                                          </p:spTgt>
                                        </p:tgtEl>
                                        <p:attrNameLst>
                                          <p:attrName>style.visibility</p:attrName>
                                        </p:attrNameLst>
                                      </p:cBhvr>
                                      <p:to>
                                        <p:strVal val="visible"/>
                                      </p:to>
                                    </p:set>
                                    <p:animEffect transition="in" filter="box(out)">
                                      <p:cBhvr>
                                        <p:cTn id="129" dur="500"/>
                                        <p:tgtEl>
                                          <p:spTgt spid="660503">
                                            <p:txEl>
                                              <p:pRg st="0" end="0"/>
                                            </p:txEl>
                                          </p:spTgt>
                                        </p:tgtEl>
                                      </p:cBhvr>
                                    </p:animEffect>
                                  </p:childTnLst>
                                </p:cTn>
                              </p:par>
                            </p:childTnLst>
                          </p:cTn>
                        </p:par>
                      </p:childTnLst>
                    </p:cTn>
                  </p:par>
                  <p:par>
                    <p:cTn id="130" fill="hold" nodeType="clickPar">
                      <p:stCondLst>
                        <p:cond delay="indefinite"/>
                      </p:stCondLst>
                      <p:childTnLst>
                        <p:par>
                          <p:cTn id="131" fill="hold" nodeType="withGroup">
                            <p:stCondLst>
                              <p:cond delay="0"/>
                            </p:stCondLst>
                            <p:childTnLst>
                              <p:par>
                                <p:cTn id="132" presetID="4" presetClass="entr" presetSubtype="32" fill="hold" grpId="0" nodeType="clickEffect">
                                  <p:stCondLst>
                                    <p:cond delay="0"/>
                                  </p:stCondLst>
                                  <p:childTnLst>
                                    <p:set>
                                      <p:cBhvr>
                                        <p:cTn id="133" dur="1" fill="hold">
                                          <p:stCondLst>
                                            <p:cond delay="0"/>
                                          </p:stCondLst>
                                        </p:cTn>
                                        <p:tgtEl>
                                          <p:spTgt spid="660503">
                                            <p:txEl>
                                              <p:pRg st="1" end="1"/>
                                            </p:txEl>
                                          </p:spTgt>
                                        </p:tgtEl>
                                        <p:attrNameLst>
                                          <p:attrName>style.visibility</p:attrName>
                                        </p:attrNameLst>
                                      </p:cBhvr>
                                      <p:to>
                                        <p:strVal val="visible"/>
                                      </p:to>
                                    </p:set>
                                    <p:animEffect transition="in" filter="box(out)">
                                      <p:cBhvr>
                                        <p:cTn id="134" dur="500"/>
                                        <p:tgtEl>
                                          <p:spTgt spid="660503">
                                            <p:txEl>
                                              <p:pRg st="1" end="1"/>
                                            </p:txEl>
                                          </p:spTgt>
                                        </p:tgtEl>
                                      </p:cBhvr>
                                    </p:animEffect>
                                  </p:childTnLst>
                                </p:cTn>
                              </p:par>
                            </p:childTnLst>
                          </p:cTn>
                        </p:par>
                      </p:childTnLst>
                    </p:cTn>
                  </p:par>
                  <p:par>
                    <p:cTn id="135" fill="hold" nodeType="clickPar">
                      <p:stCondLst>
                        <p:cond delay="indefinite"/>
                      </p:stCondLst>
                      <p:childTnLst>
                        <p:par>
                          <p:cTn id="136" fill="hold" nodeType="withGroup">
                            <p:stCondLst>
                              <p:cond delay="0"/>
                            </p:stCondLst>
                            <p:childTnLst>
                              <p:par>
                                <p:cTn id="137" presetID="4" presetClass="entr" presetSubtype="32" fill="hold" grpId="0" nodeType="clickEffect">
                                  <p:stCondLst>
                                    <p:cond delay="0"/>
                                  </p:stCondLst>
                                  <p:childTnLst>
                                    <p:set>
                                      <p:cBhvr>
                                        <p:cTn id="138" dur="1" fill="hold">
                                          <p:stCondLst>
                                            <p:cond delay="0"/>
                                          </p:stCondLst>
                                        </p:cTn>
                                        <p:tgtEl>
                                          <p:spTgt spid="660503">
                                            <p:txEl>
                                              <p:pRg st="2" end="2"/>
                                            </p:txEl>
                                          </p:spTgt>
                                        </p:tgtEl>
                                        <p:attrNameLst>
                                          <p:attrName>style.visibility</p:attrName>
                                        </p:attrNameLst>
                                      </p:cBhvr>
                                      <p:to>
                                        <p:strVal val="visible"/>
                                      </p:to>
                                    </p:set>
                                    <p:animEffect transition="in" filter="box(out)">
                                      <p:cBhvr>
                                        <p:cTn id="139" dur="500"/>
                                        <p:tgtEl>
                                          <p:spTgt spid="660503">
                                            <p:txEl>
                                              <p:pRg st="2" end="2"/>
                                            </p:txEl>
                                          </p:spTgt>
                                        </p:tgtEl>
                                      </p:cBhvr>
                                    </p:animEffect>
                                  </p:childTnLst>
                                </p:cTn>
                              </p:par>
                            </p:childTnLst>
                          </p:cTn>
                        </p:par>
                      </p:childTnLst>
                    </p:cTn>
                  </p:par>
                  <p:par>
                    <p:cTn id="140" fill="hold" nodeType="clickPar">
                      <p:stCondLst>
                        <p:cond delay="indefinite"/>
                      </p:stCondLst>
                      <p:childTnLst>
                        <p:par>
                          <p:cTn id="141" fill="hold" nodeType="withGroup">
                            <p:stCondLst>
                              <p:cond delay="0"/>
                            </p:stCondLst>
                            <p:childTnLst>
                              <p:par>
                                <p:cTn id="142" presetID="4" presetClass="entr" presetSubtype="32" fill="hold" grpId="0" nodeType="clickEffect">
                                  <p:stCondLst>
                                    <p:cond delay="0"/>
                                  </p:stCondLst>
                                  <p:childTnLst>
                                    <p:set>
                                      <p:cBhvr>
                                        <p:cTn id="143" dur="1" fill="hold">
                                          <p:stCondLst>
                                            <p:cond delay="0"/>
                                          </p:stCondLst>
                                        </p:cTn>
                                        <p:tgtEl>
                                          <p:spTgt spid="660503">
                                            <p:txEl>
                                              <p:pRg st="3" end="3"/>
                                            </p:txEl>
                                          </p:spTgt>
                                        </p:tgtEl>
                                        <p:attrNameLst>
                                          <p:attrName>style.visibility</p:attrName>
                                        </p:attrNameLst>
                                      </p:cBhvr>
                                      <p:to>
                                        <p:strVal val="visible"/>
                                      </p:to>
                                    </p:set>
                                    <p:animEffect transition="in" filter="box(out)">
                                      <p:cBhvr>
                                        <p:cTn id="144" dur="500"/>
                                        <p:tgtEl>
                                          <p:spTgt spid="660503">
                                            <p:txEl>
                                              <p:pRg st="3" end="3"/>
                                            </p:txEl>
                                          </p:spTgt>
                                        </p:tgtEl>
                                      </p:cBhvr>
                                    </p:animEffect>
                                  </p:childTnLst>
                                </p:cTn>
                              </p:par>
                            </p:childTnLst>
                          </p:cTn>
                        </p:par>
                      </p:childTnLst>
                    </p:cTn>
                  </p:par>
                  <p:par>
                    <p:cTn id="145" fill="hold" nodeType="clickPar">
                      <p:stCondLst>
                        <p:cond delay="indefinite"/>
                      </p:stCondLst>
                      <p:childTnLst>
                        <p:par>
                          <p:cTn id="146" fill="hold" nodeType="withGroup">
                            <p:stCondLst>
                              <p:cond delay="0"/>
                            </p:stCondLst>
                            <p:childTnLst>
                              <p:par>
                                <p:cTn id="147" presetID="4" presetClass="entr" presetSubtype="32" fill="hold" grpId="0" nodeType="clickEffect">
                                  <p:stCondLst>
                                    <p:cond delay="0"/>
                                  </p:stCondLst>
                                  <p:childTnLst>
                                    <p:set>
                                      <p:cBhvr>
                                        <p:cTn id="148" dur="1" fill="hold">
                                          <p:stCondLst>
                                            <p:cond delay="0"/>
                                          </p:stCondLst>
                                        </p:cTn>
                                        <p:tgtEl>
                                          <p:spTgt spid="660503">
                                            <p:txEl>
                                              <p:pRg st="4" end="4"/>
                                            </p:txEl>
                                          </p:spTgt>
                                        </p:tgtEl>
                                        <p:attrNameLst>
                                          <p:attrName>style.visibility</p:attrName>
                                        </p:attrNameLst>
                                      </p:cBhvr>
                                      <p:to>
                                        <p:strVal val="visible"/>
                                      </p:to>
                                    </p:set>
                                    <p:animEffect transition="in" filter="box(out)">
                                      <p:cBhvr>
                                        <p:cTn id="149" dur="500"/>
                                        <p:tgtEl>
                                          <p:spTgt spid="660503">
                                            <p:txEl>
                                              <p:pRg st="4" end="4"/>
                                            </p:txEl>
                                          </p:spTgt>
                                        </p:tgtEl>
                                      </p:cBhvr>
                                    </p:animEffect>
                                  </p:childTnLst>
                                </p:cTn>
                              </p:par>
                            </p:childTnLst>
                          </p:cTn>
                        </p:par>
                      </p:childTnLst>
                    </p:cTn>
                  </p:par>
                  <p:par>
                    <p:cTn id="150" fill="hold" nodeType="clickPar">
                      <p:stCondLst>
                        <p:cond delay="indefinite"/>
                      </p:stCondLst>
                      <p:childTnLst>
                        <p:par>
                          <p:cTn id="151" fill="hold" nodeType="withGroup">
                            <p:stCondLst>
                              <p:cond delay="0"/>
                            </p:stCondLst>
                            <p:childTnLst>
                              <p:par>
                                <p:cTn id="152" presetID="4" presetClass="entr" presetSubtype="32" fill="hold" grpId="0" nodeType="clickEffect">
                                  <p:stCondLst>
                                    <p:cond delay="0"/>
                                  </p:stCondLst>
                                  <p:childTnLst>
                                    <p:set>
                                      <p:cBhvr>
                                        <p:cTn id="153" dur="1" fill="hold">
                                          <p:stCondLst>
                                            <p:cond delay="0"/>
                                          </p:stCondLst>
                                        </p:cTn>
                                        <p:tgtEl>
                                          <p:spTgt spid="660503">
                                            <p:txEl>
                                              <p:pRg st="5" end="5"/>
                                            </p:txEl>
                                          </p:spTgt>
                                        </p:tgtEl>
                                        <p:attrNameLst>
                                          <p:attrName>style.visibility</p:attrName>
                                        </p:attrNameLst>
                                      </p:cBhvr>
                                      <p:to>
                                        <p:strVal val="visible"/>
                                      </p:to>
                                    </p:set>
                                    <p:animEffect transition="in" filter="box(out)">
                                      <p:cBhvr>
                                        <p:cTn id="154" dur="500"/>
                                        <p:tgtEl>
                                          <p:spTgt spid="66050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0494" grpId="0" build="p" autoUpdateAnimBg="0"/>
      <p:bldP spid="660495" grpId="0" autoUpdateAnimBg="0"/>
      <p:bldP spid="660496" grpId="0" animBg="1"/>
      <p:bldP spid="660497" grpId="0" animBg="1"/>
      <p:bldP spid="660498" grpId="0" animBg="1"/>
      <p:bldP spid="660499" grpId="0" animBg="1"/>
      <p:bldP spid="660500" grpId="0" build="p" autoUpdateAnimBg="0"/>
      <p:bldP spid="660501" grpId="0" build="p" autoUpdateAnimBg="0"/>
      <p:bldP spid="660502" grpId="0" build="p" autoUpdateAnimBg="0"/>
      <p:bldP spid="660503"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2"/>
          <p:cNvSpPr>
            <a:spLocks noGrp="1"/>
          </p:cNvSpPr>
          <p:nvPr>
            <p:ph type="sldNum" sz="quarter" idx="10"/>
          </p:nvPr>
        </p:nvSpPr>
        <p:spPr/>
        <p:txBody>
          <a:bodyPr/>
          <a:lstStyle/>
          <a:p>
            <a:r>
              <a:rPr lang="de-DE" altLang="de-DE"/>
              <a:t> Folie </a:t>
            </a:r>
            <a:fld id="{4E5556C7-DDD8-4ABA-ADB8-CC0806DE7179}" type="slidenum">
              <a:rPr lang="de-DE" altLang="de-DE"/>
              <a:pPr/>
              <a:t>17</a:t>
            </a:fld>
            <a:endParaRPr lang="de-DE" altLang="de-DE"/>
          </a:p>
        </p:txBody>
      </p:sp>
      <p:sp>
        <p:nvSpPr>
          <p:cNvPr id="5" name="Fußzeilenplatzhalter 3"/>
          <p:cNvSpPr>
            <a:spLocks noGrp="1"/>
          </p:cNvSpPr>
          <p:nvPr>
            <p:ph type="ftr" sz="quarter" idx="11"/>
          </p:nvPr>
        </p:nvSpPr>
        <p:spPr/>
        <p:txBody>
          <a:bodyPr/>
          <a:lstStyle/>
          <a:p>
            <a:r>
              <a:rPr lang="de-DE" altLang="de-DE" dirty="0"/>
              <a:t>HSWT    Prof. Dr. U. Groß                                </a:t>
            </a:r>
          </a:p>
        </p:txBody>
      </p:sp>
      <p:sp>
        <p:nvSpPr>
          <p:cNvPr id="852998" name="Rectangle 6"/>
          <p:cNvSpPr>
            <a:spLocks noChangeArrowheads="1"/>
          </p:cNvSpPr>
          <p:nvPr/>
        </p:nvSpPr>
        <p:spPr bwMode="auto">
          <a:xfrm>
            <a:off x="631826" y="1574800"/>
            <a:ext cx="8137525"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de-DE" altLang="de-DE" dirty="0">
                <a:latin typeface="+mj-lt"/>
              </a:rPr>
              <a:t>Eine Kraftstoffanlage soll:</a:t>
            </a:r>
          </a:p>
          <a:p>
            <a:pPr algn="l"/>
            <a:r>
              <a:rPr lang="de-DE" altLang="de-DE" dirty="0">
                <a:latin typeface="+mj-lt"/>
              </a:rPr>
              <a:t>1.) Kraftstoff fördern vom Tank bis in den Zylinder und dabei den Kraftstoff so aufbereiten, dass er optimal verbrannt werden kann.</a:t>
            </a:r>
          </a:p>
          <a:p>
            <a:pPr algn="l"/>
            <a:r>
              <a:rPr lang="de-DE" altLang="de-DE" dirty="0">
                <a:latin typeface="+mj-lt"/>
              </a:rPr>
              <a:t>2.) Den Kraftstoff zum richtigen Zeitpunkt bereitstellen</a:t>
            </a:r>
          </a:p>
          <a:p>
            <a:pPr algn="l"/>
            <a:r>
              <a:rPr lang="de-DE" altLang="de-DE" dirty="0">
                <a:latin typeface="+mj-lt"/>
              </a:rPr>
              <a:t>3.) Je nach Leistungsbedarf die passende Menge Kraftstoff zuteilen</a:t>
            </a:r>
          </a:p>
        </p:txBody>
      </p:sp>
      <p:sp>
        <p:nvSpPr>
          <p:cNvPr id="852999" name="Rectangle 7"/>
          <p:cNvSpPr>
            <a:spLocks noGrp="1" noChangeArrowheads="1"/>
          </p:cNvSpPr>
          <p:nvPr>
            <p:ph type="title"/>
          </p:nvPr>
        </p:nvSpPr>
        <p:spPr/>
        <p:txBody>
          <a:bodyPr/>
          <a:lstStyle/>
          <a:p>
            <a:r>
              <a:rPr lang="de-DE" altLang="de-DE" dirty="0"/>
              <a:t>Aufgaben einer Kraftstoffanlage </a:t>
            </a:r>
          </a:p>
        </p:txBody>
      </p:sp>
    </p:spTree>
    <p:extLst>
      <p:ext uri="{BB962C8B-B14F-4D97-AF65-F5344CB8AC3E}">
        <p14:creationId xmlns:p14="http://schemas.microsoft.com/office/powerpoint/2010/main" val="38632403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 name="Foliennummernplatzhalter 2"/>
          <p:cNvSpPr>
            <a:spLocks noGrp="1"/>
          </p:cNvSpPr>
          <p:nvPr>
            <p:ph type="sldNum" sz="quarter" idx="10"/>
          </p:nvPr>
        </p:nvSpPr>
        <p:spPr/>
        <p:txBody>
          <a:bodyPr/>
          <a:lstStyle/>
          <a:p>
            <a:r>
              <a:rPr lang="de-DE" altLang="de-DE"/>
              <a:t> Folie </a:t>
            </a:r>
            <a:fld id="{4B42AFB2-BB30-4C86-8FD7-94FEE8B6C3C8}" type="slidenum">
              <a:rPr lang="de-DE" altLang="de-DE"/>
              <a:pPr/>
              <a:t>18</a:t>
            </a:fld>
            <a:endParaRPr lang="de-DE" altLang="de-DE"/>
          </a:p>
        </p:txBody>
      </p:sp>
      <p:sp>
        <p:nvSpPr>
          <p:cNvPr id="13" name="Fußzeilenplatzhalter 3"/>
          <p:cNvSpPr>
            <a:spLocks noGrp="1"/>
          </p:cNvSpPr>
          <p:nvPr>
            <p:ph type="ftr" sz="quarter" idx="11"/>
          </p:nvPr>
        </p:nvSpPr>
        <p:spPr/>
        <p:txBody>
          <a:bodyPr/>
          <a:lstStyle/>
          <a:p>
            <a:r>
              <a:rPr lang="de-DE" altLang="de-DE" dirty="0"/>
              <a:t>HSWT    Prof. Dr. U. Groß                                </a:t>
            </a:r>
          </a:p>
        </p:txBody>
      </p:sp>
      <p:pic>
        <p:nvPicPr>
          <p:cNvPr id="924675" name="Picture 3" descr="KOLBENF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0789" y="914401"/>
            <a:ext cx="5064125" cy="5173663"/>
          </a:xfrm>
          <a:prstGeom prst="rect">
            <a:avLst/>
          </a:prstGeom>
          <a:noFill/>
          <a:extLst>
            <a:ext uri="{909E8E84-426E-40DD-AFC4-6F175D3DCCD1}">
              <a14:hiddenFill xmlns:a14="http://schemas.microsoft.com/office/drawing/2010/main">
                <a:solidFill>
                  <a:srgbClr val="FFFFFF"/>
                </a:solidFill>
              </a14:hiddenFill>
            </a:ext>
          </a:extLst>
        </p:spPr>
      </p:pic>
      <p:grpSp>
        <p:nvGrpSpPr>
          <p:cNvPr id="924676" name="Group 4"/>
          <p:cNvGrpSpPr>
            <a:grpSpLocks/>
          </p:cNvGrpSpPr>
          <p:nvPr/>
        </p:nvGrpSpPr>
        <p:grpSpPr bwMode="auto">
          <a:xfrm>
            <a:off x="2701925" y="914400"/>
            <a:ext cx="4432300" cy="1860550"/>
            <a:chOff x="1584" y="576"/>
            <a:chExt cx="3024" cy="1172"/>
          </a:xfrm>
        </p:grpSpPr>
        <p:sp>
          <p:nvSpPr>
            <p:cNvPr id="924677" name="Text Box 5"/>
            <p:cNvSpPr txBox="1">
              <a:spLocks noChangeArrowheads="1"/>
            </p:cNvSpPr>
            <p:nvPr/>
          </p:nvSpPr>
          <p:spPr bwMode="auto">
            <a:xfrm>
              <a:off x="3216" y="576"/>
              <a:ext cx="139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600" b="1">
                  <a:solidFill>
                    <a:srgbClr val="000000"/>
                  </a:solidFill>
                </a:rPr>
                <a:t>Zweitakt-Motor</a:t>
              </a:r>
              <a:endParaRPr lang="de-DE" altLang="de-DE" sz="1800" b="1">
                <a:solidFill>
                  <a:srgbClr val="FF3300"/>
                </a:solidFill>
              </a:endParaRPr>
            </a:p>
          </p:txBody>
        </p:sp>
        <p:sp>
          <p:nvSpPr>
            <p:cNvPr id="924678" name="Text Box 6"/>
            <p:cNvSpPr txBox="1">
              <a:spLocks noChangeArrowheads="1"/>
            </p:cNvSpPr>
            <p:nvPr/>
          </p:nvSpPr>
          <p:spPr bwMode="auto">
            <a:xfrm>
              <a:off x="1632" y="576"/>
              <a:ext cx="139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600" b="1">
                  <a:solidFill>
                    <a:srgbClr val="000000"/>
                  </a:solidFill>
                </a:rPr>
                <a:t>Zweitakt-Motor</a:t>
              </a:r>
              <a:endParaRPr lang="de-DE" altLang="de-DE" sz="1800" b="1">
                <a:solidFill>
                  <a:srgbClr val="FF3300"/>
                </a:solidFill>
              </a:endParaRPr>
            </a:p>
          </p:txBody>
        </p:sp>
        <p:sp>
          <p:nvSpPr>
            <p:cNvPr id="924679" name="Text Box 7"/>
            <p:cNvSpPr txBox="1">
              <a:spLocks noChangeArrowheads="1"/>
            </p:cNvSpPr>
            <p:nvPr/>
          </p:nvSpPr>
          <p:spPr bwMode="auto">
            <a:xfrm>
              <a:off x="1584" y="1536"/>
              <a:ext cx="139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600" b="1">
                  <a:solidFill>
                    <a:srgbClr val="000000"/>
                  </a:solidFill>
                </a:rPr>
                <a:t>Zweitakt-Motor</a:t>
              </a:r>
              <a:endParaRPr lang="de-DE" altLang="de-DE" sz="1800" b="1">
                <a:solidFill>
                  <a:srgbClr val="FF3300"/>
                </a:solidFill>
              </a:endParaRPr>
            </a:p>
          </p:txBody>
        </p:sp>
      </p:grpSp>
      <p:sp>
        <p:nvSpPr>
          <p:cNvPr id="924680" name="Text Box 8"/>
          <p:cNvSpPr txBox="1">
            <a:spLocks noChangeArrowheads="1"/>
          </p:cNvSpPr>
          <p:nvPr/>
        </p:nvSpPr>
        <p:spPr bwMode="auto">
          <a:xfrm>
            <a:off x="5094289" y="4006850"/>
            <a:ext cx="203993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600" b="1">
                <a:solidFill>
                  <a:srgbClr val="000000"/>
                </a:solidFill>
              </a:rPr>
              <a:t>Direkteinspritzer</a:t>
            </a:r>
            <a:endParaRPr lang="de-DE" altLang="de-DE" sz="1800" b="1">
              <a:solidFill>
                <a:srgbClr val="FF3300"/>
              </a:solidFill>
            </a:endParaRPr>
          </a:p>
        </p:txBody>
      </p:sp>
      <p:sp>
        <p:nvSpPr>
          <p:cNvPr id="924681" name="Text Box 9"/>
          <p:cNvSpPr txBox="1">
            <a:spLocks noChangeArrowheads="1"/>
          </p:cNvSpPr>
          <p:nvPr/>
        </p:nvSpPr>
        <p:spPr bwMode="auto">
          <a:xfrm>
            <a:off x="5094289" y="2438400"/>
            <a:ext cx="203993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600" b="1">
                <a:solidFill>
                  <a:srgbClr val="000000"/>
                </a:solidFill>
              </a:rPr>
              <a:t>Vorkammer-Motor</a:t>
            </a:r>
            <a:endParaRPr lang="de-DE" altLang="de-DE" sz="1800" b="1">
              <a:solidFill>
                <a:srgbClr val="FF3300"/>
              </a:solidFill>
            </a:endParaRPr>
          </a:p>
        </p:txBody>
      </p:sp>
      <p:sp>
        <p:nvSpPr>
          <p:cNvPr id="924682" name="Text Box 10"/>
          <p:cNvSpPr txBox="1">
            <a:spLocks noChangeArrowheads="1"/>
          </p:cNvSpPr>
          <p:nvPr/>
        </p:nvSpPr>
        <p:spPr bwMode="auto">
          <a:xfrm>
            <a:off x="2701925" y="4006850"/>
            <a:ext cx="20399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600" b="1">
                <a:solidFill>
                  <a:srgbClr val="000000"/>
                </a:solidFill>
              </a:rPr>
              <a:t>Direkteinspritzer</a:t>
            </a:r>
            <a:endParaRPr lang="de-DE" altLang="de-DE" sz="1800" b="1">
              <a:solidFill>
                <a:srgbClr val="FF3300"/>
              </a:solidFill>
            </a:endParaRPr>
          </a:p>
        </p:txBody>
      </p:sp>
      <p:sp>
        <p:nvSpPr>
          <p:cNvPr id="924683" name="Rectangle 11"/>
          <p:cNvSpPr>
            <a:spLocks noChangeArrowheads="1"/>
          </p:cNvSpPr>
          <p:nvPr/>
        </p:nvSpPr>
        <p:spPr bwMode="auto">
          <a:xfrm>
            <a:off x="3124201" y="5715000"/>
            <a:ext cx="13700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eaLnBrk="0" hangingPunct="0">
              <a:spcBef>
                <a:spcPct val="50000"/>
              </a:spcBef>
            </a:pPr>
            <a:r>
              <a:rPr lang="de-DE" altLang="de-DE" sz="1600" b="1">
                <a:solidFill>
                  <a:srgbClr val="FF0000"/>
                </a:solidFill>
              </a:rPr>
              <a:t>M-Verfahren</a:t>
            </a:r>
            <a:endParaRPr lang="de-DE" altLang="de-DE" sz="1600" b="1">
              <a:solidFill>
                <a:srgbClr val="000000"/>
              </a:solidFill>
            </a:endParaRPr>
          </a:p>
        </p:txBody>
      </p:sp>
      <p:sp>
        <p:nvSpPr>
          <p:cNvPr id="924684" name="Rectangle 12"/>
          <p:cNvSpPr>
            <a:spLocks noGrp="1" noChangeArrowheads="1"/>
          </p:cNvSpPr>
          <p:nvPr>
            <p:ph type="title"/>
          </p:nvPr>
        </p:nvSpPr>
        <p:spPr/>
        <p:txBody>
          <a:bodyPr/>
          <a:lstStyle/>
          <a:p>
            <a:pPr algn="ctr"/>
            <a:r>
              <a:rPr lang="de-DE" altLang="de-DE"/>
              <a:t>Kolbenbauformen </a:t>
            </a:r>
          </a:p>
        </p:txBody>
      </p:sp>
    </p:spTree>
    <p:extLst>
      <p:ext uri="{BB962C8B-B14F-4D97-AF65-F5344CB8AC3E}">
        <p14:creationId xmlns:p14="http://schemas.microsoft.com/office/powerpoint/2010/main" val="1025501316"/>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924675"/>
                                        </p:tgtEl>
                                        <p:attrNameLst>
                                          <p:attrName>style.visibility</p:attrName>
                                        </p:attrNameLst>
                                      </p:cBhvr>
                                      <p:to>
                                        <p:strVal val="visible"/>
                                      </p:to>
                                    </p:set>
                                    <p:anim calcmode="lin" valueType="num">
                                      <p:cBhvr>
                                        <p:cTn id="7" dur="500" fill="hold"/>
                                        <p:tgtEl>
                                          <p:spTgt spid="924675"/>
                                        </p:tgtEl>
                                        <p:attrNameLst>
                                          <p:attrName>ppt_w</p:attrName>
                                        </p:attrNameLst>
                                      </p:cBhvr>
                                      <p:tavLst>
                                        <p:tav tm="0">
                                          <p:val>
                                            <p:fltVal val="0"/>
                                          </p:val>
                                        </p:tav>
                                        <p:tav tm="100000">
                                          <p:val>
                                            <p:strVal val="#ppt_w"/>
                                          </p:val>
                                        </p:tav>
                                      </p:tavLst>
                                    </p:anim>
                                    <p:anim calcmode="lin" valueType="num">
                                      <p:cBhvr>
                                        <p:cTn id="8" dur="500" fill="hold"/>
                                        <p:tgtEl>
                                          <p:spTgt spid="924675"/>
                                        </p:tgtEl>
                                        <p:attrNameLst>
                                          <p:attrName>ppt_h</p:attrName>
                                        </p:attrNameLst>
                                      </p:cBhvr>
                                      <p:tavLst>
                                        <p:tav tm="0">
                                          <p:val>
                                            <p:fltVal val="0"/>
                                          </p:val>
                                        </p:tav>
                                        <p:tav tm="100000">
                                          <p:val>
                                            <p:strVal val="#ppt_h"/>
                                          </p:val>
                                        </p:tav>
                                      </p:tavLst>
                                    </p:anim>
                                    <p:anim calcmode="lin" valueType="num">
                                      <p:cBhvr>
                                        <p:cTn id="9" dur="500" fill="hold"/>
                                        <p:tgtEl>
                                          <p:spTgt spid="924675"/>
                                        </p:tgtEl>
                                        <p:attrNameLst>
                                          <p:attrName>ppt_x</p:attrName>
                                        </p:attrNameLst>
                                      </p:cBhvr>
                                      <p:tavLst>
                                        <p:tav tm="0">
                                          <p:val>
                                            <p:fltVal val="0.5"/>
                                          </p:val>
                                        </p:tav>
                                        <p:tav tm="100000">
                                          <p:val>
                                            <p:strVal val="#ppt_x"/>
                                          </p:val>
                                        </p:tav>
                                      </p:tavLst>
                                    </p:anim>
                                    <p:anim calcmode="lin" valueType="num">
                                      <p:cBhvr>
                                        <p:cTn id="10" dur="500" fill="hold"/>
                                        <p:tgtEl>
                                          <p:spTgt spid="924675"/>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nodeType="clickEffect">
                                  <p:stCondLst>
                                    <p:cond delay="0"/>
                                  </p:stCondLst>
                                  <p:childTnLst>
                                    <p:set>
                                      <p:cBhvr>
                                        <p:cTn id="14" dur="1" fill="hold">
                                          <p:stCondLst>
                                            <p:cond delay="0"/>
                                          </p:stCondLst>
                                        </p:cTn>
                                        <p:tgtEl>
                                          <p:spTgt spid="924676"/>
                                        </p:tgtEl>
                                        <p:attrNameLst>
                                          <p:attrName>style.visibility</p:attrName>
                                        </p:attrNameLst>
                                      </p:cBhvr>
                                      <p:to>
                                        <p:strVal val="visible"/>
                                      </p:to>
                                    </p:set>
                                    <p:animEffect transition="in" filter="dissolve">
                                      <p:cBhvr>
                                        <p:cTn id="15" dur="500"/>
                                        <p:tgtEl>
                                          <p:spTgt spid="924676"/>
                                        </p:tgtEl>
                                      </p:cBhvr>
                                    </p:animEffect>
                                  </p:childTnLst>
                                  <p:subTnLst>
                                    <p:animClr clrSpc="rgb" dir="cw">
                                      <p:cBhvr override="childStyle">
                                        <p:cTn dur="1" fill="hold" display="0" masterRel="nextClick" afterEffect="1"/>
                                        <p:tgtEl>
                                          <p:spTgt spid="924676"/>
                                        </p:tgtEl>
                                        <p:attrNameLst>
                                          <p:attrName>ppt_c</p:attrName>
                                        </p:attrNameLst>
                                      </p:cBhvr>
                                      <p:to>
                                        <a:srgbClr val="0000CC"/>
                                      </p:to>
                                    </p:animClr>
                                  </p:subTnLst>
                                </p:cTn>
                              </p:par>
                            </p:childTnLst>
                          </p:cTn>
                        </p:par>
                      </p:childTnLst>
                    </p:cTn>
                  </p:par>
                  <p:par>
                    <p:cTn id="16" fill="hold" nodeType="clickPar">
                      <p:stCondLst>
                        <p:cond delay="indefinite"/>
                      </p:stCondLst>
                      <p:childTnLst>
                        <p:par>
                          <p:cTn id="17" fill="hold" nodeType="withGroup">
                            <p:stCondLst>
                              <p:cond delay="0"/>
                            </p:stCondLst>
                            <p:childTnLst>
                              <p:par>
                                <p:cTn id="18" presetID="17" presetClass="entr" presetSubtype="4" fill="hold" grpId="0" nodeType="clickEffect">
                                  <p:stCondLst>
                                    <p:cond delay="0"/>
                                  </p:stCondLst>
                                  <p:childTnLst>
                                    <p:set>
                                      <p:cBhvr>
                                        <p:cTn id="19" dur="1" fill="hold">
                                          <p:stCondLst>
                                            <p:cond delay="0"/>
                                          </p:stCondLst>
                                        </p:cTn>
                                        <p:tgtEl>
                                          <p:spTgt spid="924681"/>
                                        </p:tgtEl>
                                        <p:attrNameLst>
                                          <p:attrName>style.visibility</p:attrName>
                                        </p:attrNameLst>
                                      </p:cBhvr>
                                      <p:to>
                                        <p:strVal val="visible"/>
                                      </p:to>
                                    </p:set>
                                    <p:anim calcmode="lin" valueType="num">
                                      <p:cBhvr>
                                        <p:cTn id="20" dur="500" fill="hold"/>
                                        <p:tgtEl>
                                          <p:spTgt spid="924681"/>
                                        </p:tgtEl>
                                        <p:attrNameLst>
                                          <p:attrName>ppt_x</p:attrName>
                                        </p:attrNameLst>
                                      </p:cBhvr>
                                      <p:tavLst>
                                        <p:tav tm="0">
                                          <p:val>
                                            <p:strVal val="#ppt_x"/>
                                          </p:val>
                                        </p:tav>
                                        <p:tav tm="100000">
                                          <p:val>
                                            <p:strVal val="#ppt_x"/>
                                          </p:val>
                                        </p:tav>
                                      </p:tavLst>
                                    </p:anim>
                                    <p:anim calcmode="lin" valueType="num">
                                      <p:cBhvr>
                                        <p:cTn id="21" dur="500" fill="hold"/>
                                        <p:tgtEl>
                                          <p:spTgt spid="924681"/>
                                        </p:tgtEl>
                                        <p:attrNameLst>
                                          <p:attrName>ppt_y</p:attrName>
                                        </p:attrNameLst>
                                      </p:cBhvr>
                                      <p:tavLst>
                                        <p:tav tm="0">
                                          <p:val>
                                            <p:strVal val="#ppt_y+#ppt_h/2"/>
                                          </p:val>
                                        </p:tav>
                                        <p:tav tm="100000">
                                          <p:val>
                                            <p:strVal val="#ppt_y"/>
                                          </p:val>
                                        </p:tav>
                                      </p:tavLst>
                                    </p:anim>
                                    <p:anim calcmode="lin" valueType="num">
                                      <p:cBhvr>
                                        <p:cTn id="22" dur="500" fill="hold"/>
                                        <p:tgtEl>
                                          <p:spTgt spid="924681"/>
                                        </p:tgtEl>
                                        <p:attrNameLst>
                                          <p:attrName>ppt_w</p:attrName>
                                        </p:attrNameLst>
                                      </p:cBhvr>
                                      <p:tavLst>
                                        <p:tav tm="0">
                                          <p:val>
                                            <p:strVal val="#ppt_w"/>
                                          </p:val>
                                        </p:tav>
                                        <p:tav tm="100000">
                                          <p:val>
                                            <p:strVal val="#ppt_w"/>
                                          </p:val>
                                        </p:tav>
                                      </p:tavLst>
                                    </p:anim>
                                    <p:anim calcmode="lin" valueType="num">
                                      <p:cBhvr>
                                        <p:cTn id="23" dur="500" fill="hold"/>
                                        <p:tgtEl>
                                          <p:spTgt spid="924681"/>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924681"/>
                                        </p:tgtEl>
                                        <p:attrNameLst>
                                          <p:attrName>ppt_c</p:attrName>
                                        </p:attrNameLst>
                                      </p:cBhvr>
                                      <p:to>
                                        <a:srgbClr val="0000CC"/>
                                      </p:to>
                                    </p:animClr>
                                  </p:subTnLst>
                                </p:cTn>
                              </p:par>
                            </p:childTnLst>
                          </p:cTn>
                        </p:par>
                      </p:childTnLst>
                    </p:cTn>
                  </p:par>
                  <p:par>
                    <p:cTn id="24" fill="hold" nodeType="clickPar">
                      <p:stCondLst>
                        <p:cond delay="indefinite"/>
                      </p:stCondLst>
                      <p:childTnLst>
                        <p:par>
                          <p:cTn id="25" fill="hold" nodeType="withGroup">
                            <p:stCondLst>
                              <p:cond delay="0"/>
                            </p:stCondLst>
                            <p:childTnLst>
                              <p:par>
                                <p:cTn id="26" presetID="17" presetClass="entr" presetSubtype="4" fill="hold" grpId="0" nodeType="clickEffect">
                                  <p:stCondLst>
                                    <p:cond delay="0"/>
                                  </p:stCondLst>
                                  <p:childTnLst>
                                    <p:set>
                                      <p:cBhvr>
                                        <p:cTn id="27" dur="1" fill="hold">
                                          <p:stCondLst>
                                            <p:cond delay="0"/>
                                          </p:stCondLst>
                                        </p:cTn>
                                        <p:tgtEl>
                                          <p:spTgt spid="924682"/>
                                        </p:tgtEl>
                                        <p:attrNameLst>
                                          <p:attrName>style.visibility</p:attrName>
                                        </p:attrNameLst>
                                      </p:cBhvr>
                                      <p:to>
                                        <p:strVal val="visible"/>
                                      </p:to>
                                    </p:set>
                                    <p:anim calcmode="lin" valueType="num">
                                      <p:cBhvr>
                                        <p:cTn id="28" dur="500" fill="hold"/>
                                        <p:tgtEl>
                                          <p:spTgt spid="924682"/>
                                        </p:tgtEl>
                                        <p:attrNameLst>
                                          <p:attrName>ppt_x</p:attrName>
                                        </p:attrNameLst>
                                      </p:cBhvr>
                                      <p:tavLst>
                                        <p:tav tm="0">
                                          <p:val>
                                            <p:strVal val="#ppt_x"/>
                                          </p:val>
                                        </p:tav>
                                        <p:tav tm="100000">
                                          <p:val>
                                            <p:strVal val="#ppt_x"/>
                                          </p:val>
                                        </p:tav>
                                      </p:tavLst>
                                    </p:anim>
                                    <p:anim calcmode="lin" valueType="num">
                                      <p:cBhvr>
                                        <p:cTn id="29" dur="500" fill="hold"/>
                                        <p:tgtEl>
                                          <p:spTgt spid="924682"/>
                                        </p:tgtEl>
                                        <p:attrNameLst>
                                          <p:attrName>ppt_y</p:attrName>
                                        </p:attrNameLst>
                                      </p:cBhvr>
                                      <p:tavLst>
                                        <p:tav tm="0">
                                          <p:val>
                                            <p:strVal val="#ppt_y+#ppt_h/2"/>
                                          </p:val>
                                        </p:tav>
                                        <p:tav tm="100000">
                                          <p:val>
                                            <p:strVal val="#ppt_y"/>
                                          </p:val>
                                        </p:tav>
                                      </p:tavLst>
                                    </p:anim>
                                    <p:anim calcmode="lin" valueType="num">
                                      <p:cBhvr>
                                        <p:cTn id="30" dur="500" fill="hold"/>
                                        <p:tgtEl>
                                          <p:spTgt spid="924682"/>
                                        </p:tgtEl>
                                        <p:attrNameLst>
                                          <p:attrName>ppt_w</p:attrName>
                                        </p:attrNameLst>
                                      </p:cBhvr>
                                      <p:tavLst>
                                        <p:tav tm="0">
                                          <p:val>
                                            <p:strVal val="#ppt_w"/>
                                          </p:val>
                                        </p:tav>
                                        <p:tav tm="100000">
                                          <p:val>
                                            <p:strVal val="#ppt_w"/>
                                          </p:val>
                                        </p:tav>
                                      </p:tavLst>
                                    </p:anim>
                                    <p:anim calcmode="lin" valueType="num">
                                      <p:cBhvr>
                                        <p:cTn id="31" dur="500" fill="hold"/>
                                        <p:tgtEl>
                                          <p:spTgt spid="924682"/>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924682"/>
                                        </p:tgtEl>
                                        <p:attrNameLst>
                                          <p:attrName>ppt_c</p:attrName>
                                        </p:attrNameLst>
                                      </p:cBhvr>
                                      <p:to>
                                        <a:srgbClr val="0000CC"/>
                                      </p:to>
                                    </p:animClr>
                                  </p:subTnLst>
                                </p:cTn>
                              </p:par>
                            </p:childTnLst>
                          </p:cTn>
                        </p:par>
                      </p:childTnLst>
                    </p:cTn>
                  </p:par>
                  <p:par>
                    <p:cTn id="32" fill="hold" nodeType="clickPar">
                      <p:stCondLst>
                        <p:cond delay="indefinite"/>
                      </p:stCondLst>
                      <p:childTnLst>
                        <p:par>
                          <p:cTn id="33" fill="hold" nodeType="withGroup">
                            <p:stCondLst>
                              <p:cond delay="0"/>
                            </p:stCondLst>
                            <p:childTnLst>
                              <p:par>
                                <p:cTn id="34" presetID="17" presetClass="entr" presetSubtype="4" fill="hold" grpId="0" nodeType="clickEffect">
                                  <p:stCondLst>
                                    <p:cond delay="0"/>
                                  </p:stCondLst>
                                  <p:childTnLst>
                                    <p:set>
                                      <p:cBhvr>
                                        <p:cTn id="35" dur="1" fill="hold">
                                          <p:stCondLst>
                                            <p:cond delay="0"/>
                                          </p:stCondLst>
                                        </p:cTn>
                                        <p:tgtEl>
                                          <p:spTgt spid="924683"/>
                                        </p:tgtEl>
                                        <p:attrNameLst>
                                          <p:attrName>style.visibility</p:attrName>
                                        </p:attrNameLst>
                                      </p:cBhvr>
                                      <p:to>
                                        <p:strVal val="visible"/>
                                      </p:to>
                                    </p:set>
                                    <p:anim calcmode="lin" valueType="num">
                                      <p:cBhvr>
                                        <p:cTn id="36" dur="500" fill="hold"/>
                                        <p:tgtEl>
                                          <p:spTgt spid="924683"/>
                                        </p:tgtEl>
                                        <p:attrNameLst>
                                          <p:attrName>ppt_x</p:attrName>
                                        </p:attrNameLst>
                                      </p:cBhvr>
                                      <p:tavLst>
                                        <p:tav tm="0">
                                          <p:val>
                                            <p:strVal val="#ppt_x"/>
                                          </p:val>
                                        </p:tav>
                                        <p:tav tm="100000">
                                          <p:val>
                                            <p:strVal val="#ppt_x"/>
                                          </p:val>
                                        </p:tav>
                                      </p:tavLst>
                                    </p:anim>
                                    <p:anim calcmode="lin" valueType="num">
                                      <p:cBhvr>
                                        <p:cTn id="37" dur="500" fill="hold"/>
                                        <p:tgtEl>
                                          <p:spTgt spid="924683"/>
                                        </p:tgtEl>
                                        <p:attrNameLst>
                                          <p:attrName>ppt_y</p:attrName>
                                        </p:attrNameLst>
                                      </p:cBhvr>
                                      <p:tavLst>
                                        <p:tav tm="0">
                                          <p:val>
                                            <p:strVal val="#ppt_y+#ppt_h/2"/>
                                          </p:val>
                                        </p:tav>
                                        <p:tav tm="100000">
                                          <p:val>
                                            <p:strVal val="#ppt_y"/>
                                          </p:val>
                                        </p:tav>
                                      </p:tavLst>
                                    </p:anim>
                                    <p:anim calcmode="lin" valueType="num">
                                      <p:cBhvr>
                                        <p:cTn id="38" dur="500" fill="hold"/>
                                        <p:tgtEl>
                                          <p:spTgt spid="924683"/>
                                        </p:tgtEl>
                                        <p:attrNameLst>
                                          <p:attrName>ppt_w</p:attrName>
                                        </p:attrNameLst>
                                      </p:cBhvr>
                                      <p:tavLst>
                                        <p:tav tm="0">
                                          <p:val>
                                            <p:strVal val="#ppt_w"/>
                                          </p:val>
                                        </p:tav>
                                        <p:tav tm="100000">
                                          <p:val>
                                            <p:strVal val="#ppt_w"/>
                                          </p:val>
                                        </p:tav>
                                      </p:tavLst>
                                    </p:anim>
                                    <p:anim calcmode="lin" valueType="num">
                                      <p:cBhvr>
                                        <p:cTn id="39" dur="500" fill="hold"/>
                                        <p:tgtEl>
                                          <p:spTgt spid="924683"/>
                                        </p:tgtEl>
                                        <p:attrNameLst>
                                          <p:attrName>ppt_h</p:attrName>
                                        </p:attrNameLst>
                                      </p:cBhvr>
                                      <p:tavLst>
                                        <p:tav tm="0">
                                          <p:val>
                                            <p:fltVal val="0"/>
                                          </p:val>
                                        </p:tav>
                                        <p:tav tm="100000">
                                          <p:val>
                                            <p:strVal val="#ppt_h"/>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17" presetClass="entr" presetSubtype="4" fill="hold" grpId="0" nodeType="clickEffect">
                                  <p:stCondLst>
                                    <p:cond delay="0"/>
                                  </p:stCondLst>
                                  <p:childTnLst>
                                    <p:set>
                                      <p:cBhvr>
                                        <p:cTn id="43" dur="1" fill="hold">
                                          <p:stCondLst>
                                            <p:cond delay="0"/>
                                          </p:stCondLst>
                                        </p:cTn>
                                        <p:tgtEl>
                                          <p:spTgt spid="924680"/>
                                        </p:tgtEl>
                                        <p:attrNameLst>
                                          <p:attrName>style.visibility</p:attrName>
                                        </p:attrNameLst>
                                      </p:cBhvr>
                                      <p:to>
                                        <p:strVal val="visible"/>
                                      </p:to>
                                    </p:set>
                                    <p:anim calcmode="lin" valueType="num">
                                      <p:cBhvr>
                                        <p:cTn id="44" dur="500" fill="hold"/>
                                        <p:tgtEl>
                                          <p:spTgt spid="924680"/>
                                        </p:tgtEl>
                                        <p:attrNameLst>
                                          <p:attrName>ppt_x</p:attrName>
                                        </p:attrNameLst>
                                      </p:cBhvr>
                                      <p:tavLst>
                                        <p:tav tm="0">
                                          <p:val>
                                            <p:strVal val="#ppt_x"/>
                                          </p:val>
                                        </p:tav>
                                        <p:tav tm="100000">
                                          <p:val>
                                            <p:strVal val="#ppt_x"/>
                                          </p:val>
                                        </p:tav>
                                      </p:tavLst>
                                    </p:anim>
                                    <p:anim calcmode="lin" valueType="num">
                                      <p:cBhvr>
                                        <p:cTn id="45" dur="500" fill="hold"/>
                                        <p:tgtEl>
                                          <p:spTgt spid="924680"/>
                                        </p:tgtEl>
                                        <p:attrNameLst>
                                          <p:attrName>ppt_y</p:attrName>
                                        </p:attrNameLst>
                                      </p:cBhvr>
                                      <p:tavLst>
                                        <p:tav tm="0">
                                          <p:val>
                                            <p:strVal val="#ppt_y+#ppt_h/2"/>
                                          </p:val>
                                        </p:tav>
                                        <p:tav tm="100000">
                                          <p:val>
                                            <p:strVal val="#ppt_y"/>
                                          </p:val>
                                        </p:tav>
                                      </p:tavLst>
                                    </p:anim>
                                    <p:anim calcmode="lin" valueType="num">
                                      <p:cBhvr>
                                        <p:cTn id="46" dur="500" fill="hold"/>
                                        <p:tgtEl>
                                          <p:spTgt spid="924680"/>
                                        </p:tgtEl>
                                        <p:attrNameLst>
                                          <p:attrName>ppt_w</p:attrName>
                                        </p:attrNameLst>
                                      </p:cBhvr>
                                      <p:tavLst>
                                        <p:tav tm="0">
                                          <p:val>
                                            <p:strVal val="#ppt_w"/>
                                          </p:val>
                                        </p:tav>
                                        <p:tav tm="100000">
                                          <p:val>
                                            <p:strVal val="#ppt_w"/>
                                          </p:val>
                                        </p:tav>
                                      </p:tavLst>
                                    </p:anim>
                                    <p:anim calcmode="lin" valueType="num">
                                      <p:cBhvr>
                                        <p:cTn id="47" dur="500" fill="hold"/>
                                        <p:tgtEl>
                                          <p:spTgt spid="924680"/>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924680"/>
                                        </p:tgtEl>
                                        <p:attrNameLst>
                                          <p:attrName>ppt_c</p:attrName>
                                        </p:attrNameLst>
                                      </p:cBhvr>
                                      <p:to>
                                        <a:srgbClr val="0000CC"/>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4680" grpId="0" autoUpdateAnimBg="0"/>
      <p:bldP spid="924681" grpId="0" autoUpdateAnimBg="0"/>
      <p:bldP spid="924682" grpId="0" autoUpdateAnimBg="0"/>
      <p:bldP spid="924683"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4"/>
          <p:cNvSpPr>
            <a:spLocks noGrp="1"/>
          </p:cNvSpPr>
          <p:nvPr>
            <p:ph type="ftr" sz="quarter" idx="11"/>
          </p:nvPr>
        </p:nvSpPr>
        <p:spPr/>
        <p:txBody>
          <a:bodyPr/>
          <a:lstStyle/>
          <a:p>
            <a:pPr algn="l"/>
            <a:r>
              <a:rPr lang="de-DE" altLang="de-DE" dirty="0">
                <a:latin typeface="Arial" panose="020B0604020202020204" pitchFamily="34" charset="0"/>
                <a:ea typeface="MS PGothic"/>
                <a:cs typeface="Arial"/>
              </a:rPr>
              <a:t>HSWT    Prof. Dr. U. Groß           					                 </a:t>
            </a:r>
          </a:p>
        </p:txBody>
      </p:sp>
      <p:sp>
        <p:nvSpPr>
          <p:cNvPr id="15362" name="Rectangle 2"/>
          <p:cNvSpPr>
            <a:spLocks noGrp="1" noChangeArrowheads="1"/>
          </p:cNvSpPr>
          <p:nvPr>
            <p:ph type="title"/>
          </p:nvPr>
        </p:nvSpPr>
        <p:spPr/>
        <p:txBody>
          <a:bodyPr/>
          <a:lstStyle/>
          <a:p>
            <a:r>
              <a:rPr lang="de-DE" altLang="de-DE"/>
              <a:t>Luftverbrauch/ Schadstoffe/ Umweltbelastung</a:t>
            </a:r>
          </a:p>
        </p:txBody>
      </p:sp>
      <p:sp>
        <p:nvSpPr>
          <p:cNvPr id="15363" name="Rectangle 3"/>
          <p:cNvSpPr>
            <a:spLocks noGrp="1" noChangeArrowheads="1"/>
          </p:cNvSpPr>
          <p:nvPr>
            <p:ph type="body" idx="1"/>
          </p:nvPr>
        </p:nvSpPr>
        <p:spPr/>
        <p:txBody>
          <a:bodyPr/>
          <a:lstStyle/>
          <a:p>
            <a:pPr>
              <a:lnSpc>
                <a:spcPct val="80000"/>
              </a:lnSpc>
              <a:buFont typeface="Arial Unicode MS" panose="020B0604020202020204" pitchFamily="34" charset="-128"/>
              <a:buNone/>
            </a:pPr>
            <a:r>
              <a:rPr lang="de-DE" altLang="de-DE" sz="2000" dirty="0">
                <a:solidFill>
                  <a:schemeClr val="hlink"/>
                </a:solidFill>
              </a:rPr>
              <a:t>Wie viel Luft benötigt ein Dieselmotor?</a:t>
            </a:r>
          </a:p>
          <a:p>
            <a:pPr>
              <a:lnSpc>
                <a:spcPct val="80000"/>
              </a:lnSpc>
              <a:buFont typeface="Arial Unicode MS" panose="020B0604020202020204" pitchFamily="34" charset="-128"/>
              <a:buNone/>
            </a:pPr>
            <a:r>
              <a:rPr lang="de-DE" altLang="de-DE" sz="1800" dirty="0"/>
              <a:t>Annahme:</a:t>
            </a:r>
          </a:p>
          <a:p>
            <a:pPr>
              <a:lnSpc>
                <a:spcPct val="80000"/>
              </a:lnSpc>
            </a:pPr>
            <a:r>
              <a:rPr lang="de-DE" altLang="de-DE" sz="1800" dirty="0"/>
              <a:t>2000 U/min</a:t>
            </a:r>
          </a:p>
          <a:p>
            <a:pPr>
              <a:lnSpc>
                <a:spcPct val="80000"/>
              </a:lnSpc>
            </a:pPr>
            <a:r>
              <a:rPr lang="de-DE" altLang="de-DE" sz="1800" dirty="0"/>
              <a:t>4 l Hubraum 	bei 4 Zylinder = 1 l/ Zylinder</a:t>
            </a:r>
          </a:p>
          <a:p>
            <a:pPr>
              <a:lnSpc>
                <a:spcPct val="80000"/>
              </a:lnSpc>
            </a:pPr>
            <a:r>
              <a:rPr lang="de-DE" altLang="de-DE" sz="1800" dirty="0"/>
              <a:t>2 Kurbelumdrehungen = ein volles </a:t>
            </a:r>
            <a:r>
              <a:rPr lang="de-DE" altLang="de-DE" sz="1800" dirty="0" err="1"/>
              <a:t>Arbeitspiel</a:t>
            </a:r>
            <a:r>
              <a:rPr lang="de-DE" altLang="de-DE" sz="1800" dirty="0"/>
              <a:t> = 1 x Ansaugen</a:t>
            </a:r>
            <a:endParaRPr lang="de-DE" altLang="de-DE" sz="2000" dirty="0"/>
          </a:p>
          <a:p>
            <a:pPr>
              <a:lnSpc>
                <a:spcPct val="80000"/>
              </a:lnSpc>
              <a:buFont typeface="Arial Unicode MS" panose="020B0604020202020204" pitchFamily="34" charset="-128"/>
              <a:buNone/>
            </a:pPr>
            <a:endParaRPr lang="de-DE" altLang="de-DE" sz="2000" dirty="0"/>
          </a:p>
          <a:p>
            <a:pPr>
              <a:lnSpc>
                <a:spcPct val="80000"/>
              </a:lnSpc>
              <a:buFont typeface="Arial Unicode MS" panose="020B0604020202020204" pitchFamily="34" charset="-128"/>
              <a:buNone/>
            </a:pPr>
            <a:r>
              <a:rPr lang="de-DE" altLang="de-DE" sz="2000" dirty="0"/>
              <a:t>Berechnung:</a:t>
            </a:r>
          </a:p>
          <a:p>
            <a:pPr algn="ctr">
              <a:lnSpc>
                <a:spcPct val="80000"/>
              </a:lnSpc>
              <a:buFont typeface="Arial Unicode MS" panose="020B0604020202020204" pitchFamily="34" charset="-128"/>
              <a:buNone/>
            </a:pPr>
            <a:r>
              <a:rPr lang="de-DE" altLang="de-DE" sz="2000" dirty="0"/>
              <a:t>2000 U/min/ 2 Kurbelumdrehungen pro Spiel x 4 Zylinder </a:t>
            </a:r>
          </a:p>
          <a:p>
            <a:pPr algn="ctr">
              <a:lnSpc>
                <a:spcPct val="80000"/>
              </a:lnSpc>
              <a:buFont typeface="Arial Unicode MS" panose="020B0604020202020204" pitchFamily="34" charset="-128"/>
              <a:buNone/>
            </a:pPr>
            <a:r>
              <a:rPr lang="de-DE" altLang="de-DE" sz="2000" dirty="0"/>
              <a:t>= </a:t>
            </a:r>
            <a:r>
              <a:rPr lang="de-DE" altLang="de-DE" sz="2000" dirty="0">
                <a:solidFill>
                  <a:srgbClr val="FF0000"/>
                </a:solidFill>
              </a:rPr>
              <a:t>4000 l/min</a:t>
            </a:r>
          </a:p>
          <a:p>
            <a:pPr>
              <a:lnSpc>
                <a:spcPct val="80000"/>
              </a:lnSpc>
              <a:buFont typeface="Arial Unicode MS" panose="020B0604020202020204" pitchFamily="34" charset="-128"/>
              <a:buNone/>
            </a:pPr>
            <a:r>
              <a:rPr lang="de-DE" altLang="de-DE" sz="2000" dirty="0"/>
              <a:t>			x Faktor 1,5 bis 2 durch Turbolader = </a:t>
            </a:r>
            <a:r>
              <a:rPr lang="de-DE" altLang="de-DE" sz="2000" dirty="0">
                <a:solidFill>
                  <a:srgbClr val="FF0000"/>
                </a:solidFill>
              </a:rPr>
              <a:t>6000 – 8000 l/min</a:t>
            </a:r>
          </a:p>
          <a:p>
            <a:pPr>
              <a:lnSpc>
                <a:spcPct val="80000"/>
              </a:lnSpc>
              <a:buFont typeface="Arial Unicode MS" panose="020B0604020202020204" pitchFamily="34" charset="-128"/>
              <a:buNone/>
            </a:pPr>
            <a:endParaRPr lang="de-DE" altLang="de-DE" sz="2000" dirty="0"/>
          </a:p>
          <a:p>
            <a:pPr>
              <a:lnSpc>
                <a:spcPct val="80000"/>
              </a:lnSpc>
              <a:buFont typeface="Arial Unicode MS" panose="020B0604020202020204" pitchFamily="34" charset="-128"/>
              <a:buNone/>
            </a:pPr>
            <a:r>
              <a:rPr lang="de-DE" altLang="de-DE" sz="1600" dirty="0"/>
              <a:t>Luftzusammensetzung</a:t>
            </a:r>
          </a:p>
          <a:p>
            <a:pPr>
              <a:lnSpc>
                <a:spcPct val="80000"/>
              </a:lnSpc>
            </a:pPr>
            <a:r>
              <a:rPr lang="de-DE" altLang="de-DE" sz="1400" dirty="0"/>
              <a:t>78% Stickstoff</a:t>
            </a:r>
          </a:p>
          <a:p>
            <a:pPr>
              <a:lnSpc>
                <a:spcPct val="80000"/>
              </a:lnSpc>
            </a:pPr>
            <a:r>
              <a:rPr lang="de-DE" altLang="de-DE" sz="1400" dirty="0"/>
              <a:t>21% Sauerstoff</a:t>
            </a:r>
          </a:p>
          <a:p>
            <a:pPr>
              <a:lnSpc>
                <a:spcPct val="80000"/>
              </a:lnSpc>
            </a:pPr>
            <a:r>
              <a:rPr lang="de-DE" altLang="de-DE" sz="1400" dirty="0"/>
              <a:t>1% Spurengase</a:t>
            </a:r>
          </a:p>
          <a:p>
            <a:pPr>
              <a:lnSpc>
                <a:spcPct val="80000"/>
              </a:lnSpc>
            </a:pPr>
            <a:endParaRPr lang="de-DE" altLang="de-DE" sz="2000" dirty="0"/>
          </a:p>
          <a:p>
            <a:pPr>
              <a:lnSpc>
                <a:spcPct val="80000"/>
              </a:lnSpc>
            </a:pPr>
            <a:endParaRPr lang="de-DE" altLang="de-DE" sz="2000" dirty="0"/>
          </a:p>
        </p:txBody>
      </p:sp>
    </p:spTree>
    <p:extLst>
      <p:ext uri="{BB962C8B-B14F-4D97-AF65-F5344CB8AC3E}">
        <p14:creationId xmlns:p14="http://schemas.microsoft.com/office/powerpoint/2010/main" val="22534524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5363">
                                            <p:txEl>
                                              <p:pRg st="1" end="1"/>
                                            </p:txEl>
                                          </p:spTgt>
                                        </p:tgtEl>
                                        <p:attrNameLst>
                                          <p:attrName>style.visibility</p:attrName>
                                        </p:attrNameLst>
                                      </p:cBhvr>
                                      <p:to>
                                        <p:strVal val="visible"/>
                                      </p:to>
                                    </p:set>
                                    <p:animEffect transition="in" filter="blinds(horizontal)">
                                      <p:cBhvr>
                                        <p:cTn id="7" dur="500"/>
                                        <p:tgtEl>
                                          <p:spTgt spid="15363">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5363">
                                            <p:txEl>
                                              <p:pRg st="2" end="2"/>
                                            </p:txEl>
                                          </p:spTgt>
                                        </p:tgtEl>
                                        <p:attrNameLst>
                                          <p:attrName>style.visibility</p:attrName>
                                        </p:attrNameLst>
                                      </p:cBhvr>
                                      <p:to>
                                        <p:strVal val="visible"/>
                                      </p:to>
                                    </p:set>
                                    <p:animEffect transition="in" filter="blinds(horizontal)">
                                      <p:cBhvr>
                                        <p:cTn id="12" dur="500"/>
                                        <p:tgtEl>
                                          <p:spTgt spid="1536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5363">
                                            <p:txEl>
                                              <p:pRg st="3" end="3"/>
                                            </p:txEl>
                                          </p:spTgt>
                                        </p:tgtEl>
                                        <p:attrNameLst>
                                          <p:attrName>style.visibility</p:attrName>
                                        </p:attrNameLst>
                                      </p:cBhvr>
                                      <p:to>
                                        <p:strVal val="visible"/>
                                      </p:to>
                                    </p:set>
                                    <p:animEffect transition="in" filter="blinds(horizontal)">
                                      <p:cBhvr>
                                        <p:cTn id="17" dur="500"/>
                                        <p:tgtEl>
                                          <p:spTgt spid="15363">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15363">
                                            <p:txEl>
                                              <p:pRg st="4" end="4"/>
                                            </p:txEl>
                                          </p:spTgt>
                                        </p:tgtEl>
                                        <p:attrNameLst>
                                          <p:attrName>style.visibility</p:attrName>
                                        </p:attrNameLst>
                                      </p:cBhvr>
                                      <p:to>
                                        <p:strVal val="visible"/>
                                      </p:to>
                                    </p:set>
                                    <p:animEffect transition="in" filter="blinds(horizontal)">
                                      <p:cBhvr>
                                        <p:cTn id="22" dur="500"/>
                                        <p:tgtEl>
                                          <p:spTgt spid="15363">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15363">
                                            <p:txEl>
                                              <p:pRg st="6" end="6"/>
                                            </p:txEl>
                                          </p:spTgt>
                                        </p:tgtEl>
                                        <p:attrNameLst>
                                          <p:attrName>style.visibility</p:attrName>
                                        </p:attrNameLst>
                                      </p:cBhvr>
                                      <p:to>
                                        <p:strVal val="visible"/>
                                      </p:to>
                                    </p:set>
                                    <p:animEffect transition="in" filter="blinds(horizontal)">
                                      <p:cBhvr>
                                        <p:cTn id="27" dur="500"/>
                                        <p:tgtEl>
                                          <p:spTgt spid="15363">
                                            <p:txEl>
                                              <p:pRg st="6" end="6"/>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15363">
                                            <p:txEl>
                                              <p:pRg st="7" end="7"/>
                                            </p:txEl>
                                          </p:spTgt>
                                        </p:tgtEl>
                                        <p:attrNameLst>
                                          <p:attrName>style.visibility</p:attrName>
                                        </p:attrNameLst>
                                      </p:cBhvr>
                                      <p:to>
                                        <p:strVal val="visible"/>
                                      </p:to>
                                    </p:set>
                                    <p:animEffect transition="in" filter="blinds(horizontal)">
                                      <p:cBhvr>
                                        <p:cTn id="32" dur="500"/>
                                        <p:tgtEl>
                                          <p:spTgt spid="15363">
                                            <p:txEl>
                                              <p:pRg st="7" end="7"/>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15363">
                                            <p:txEl>
                                              <p:pRg st="8" end="8"/>
                                            </p:txEl>
                                          </p:spTgt>
                                        </p:tgtEl>
                                        <p:attrNameLst>
                                          <p:attrName>style.visibility</p:attrName>
                                        </p:attrNameLst>
                                      </p:cBhvr>
                                      <p:to>
                                        <p:strVal val="visible"/>
                                      </p:to>
                                    </p:set>
                                    <p:animEffect transition="in" filter="blinds(horizontal)">
                                      <p:cBhvr>
                                        <p:cTn id="37" dur="500"/>
                                        <p:tgtEl>
                                          <p:spTgt spid="15363">
                                            <p:txEl>
                                              <p:pRg st="8" end="8"/>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nodeType="clickEffect">
                                  <p:stCondLst>
                                    <p:cond delay="0"/>
                                  </p:stCondLst>
                                  <p:childTnLst>
                                    <p:set>
                                      <p:cBhvr>
                                        <p:cTn id="41" dur="1" fill="hold">
                                          <p:stCondLst>
                                            <p:cond delay="0"/>
                                          </p:stCondLst>
                                        </p:cTn>
                                        <p:tgtEl>
                                          <p:spTgt spid="15363">
                                            <p:txEl>
                                              <p:pRg st="9" end="9"/>
                                            </p:txEl>
                                          </p:spTgt>
                                        </p:tgtEl>
                                        <p:attrNameLst>
                                          <p:attrName>style.visibility</p:attrName>
                                        </p:attrNameLst>
                                      </p:cBhvr>
                                      <p:to>
                                        <p:strVal val="visible"/>
                                      </p:to>
                                    </p:set>
                                    <p:animEffect transition="in" filter="blinds(horizontal)">
                                      <p:cBhvr>
                                        <p:cTn id="42" dur="500"/>
                                        <p:tgtEl>
                                          <p:spTgt spid="15363">
                                            <p:txEl>
                                              <p:pRg st="9" end="9"/>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nodeType="clickEffect">
                                  <p:stCondLst>
                                    <p:cond delay="0"/>
                                  </p:stCondLst>
                                  <p:childTnLst>
                                    <p:set>
                                      <p:cBhvr>
                                        <p:cTn id="46" dur="1" fill="hold">
                                          <p:stCondLst>
                                            <p:cond delay="0"/>
                                          </p:stCondLst>
                                        </p:cTn>
                                        <p:tgtEl>
                                          <p:spTgt spid="15363">
                                            <p:txEl>
                                              <p:pRg st="11" end="11"/>
                                            </p:txEl>
                                          </p:spTgt>
                                        </p:tgtEl>
                                        <p:attrNameLst>
                                          <p:attrName>style.visibility</p:attrName>
                                        </p:attrNameLst>
                                      </p:cBhvr>
                                      <p:to>
                                        <p:strVal val="visible"/>
                                      </p:to>
                                    </p:set>
                                    <p:animEffect transition="in" filter="blinds(horizontal)">
                                      <p:cBhvr>
                                        <p:cTn id="47" dur="500"/>
                                        <p:tgtEl>
                                          <p:spTgt spid="15363">
                                            <p:txEl>
                                              <p:pRg st="11" end="11"/>
                                            </p:txEl>
                                          </p:spTgt>
                                        </p:tgtEl>
                                      </p:cBhvr>
                                    </p:animEffect>
                                  </p:childTnLst>
                                </p:cTn>
                              </p:par>
                              <p:par>
                                <p:cTn id="48" presetID="3" presetClass="entr" presetSubtype="10" fill="hold" nodeType="withEffect">
                                  <p:stCondLst>
                                    <p:cond delay="0"/>
                                  </p:stCondLst>
                                  <p:childTnLst>
                                    <p:set>
                                      <p:cBhvr>
                                        <p:cTn id="49" dur="1" fill="hold">
                                          <p:stCondLst>
                                            <p:cond delay="0"/>
                                          </p:stCondLst>
                                        </p:cTn>
                                        <p:tgtEl>
                                          <p:spTgt spid="15363">
                                            <p:txEl>
                                              <p:pRg st="12" end="12"/>
                                            </p:txEl>
                                          </p:spTgt>
                                        </p:tgtEl>
                                        <p:attrNameLst>
                                          <p:attrName>style.visibility</p:attrName>
                                        </p:attrNameLst>
                                      </p:cBhvr>
                                      <p:to>
                                        <p:strVal val="visible"/>
                                      </p:to>
                                    </p:set>
                                    <p:animEffect transition="in" filter="blinds(horizontal)">
                                      <p:cBhvr>
                                        <p:cTn id="50" dur="500"/>
                                        <p:tgtEl>
                                          <p:spTgt spid="15363">
                                            <p:txEl>
                                              <p:pRg st="12" end="12"/>
                                            </p:txEl>
                                          </p:spTgt>
                                        </p:tgtEl>
                                      </p:cBhvr>
                                    </p:animEffect>
                                  </p:childTnLst>
                                </p:cTn>
                              </p:par>
                              <p:par>
                                <p:cTn id="51" presetID="3" presetClass="entr" presetSubtype="10" fill="hold" nodeType="withEffect">
                                  <p:stCondLst>
                                    <p:cond delay="0"/>
                                  </p:stCondLst>
                                  <p:childTnLst>
                                    <p:set>
                                      <p:cBhvr>
                                        <p:cTn id="52" dur="1" fill="hold">
                                          <p:stCondLst>
                                            <p:cond delay="0"/>
                                          </p:stCondLst>
                                        </p:cTn>
                                        <p:tgtEl>
                                          <p:spTgt spid="15363">
                                            <p:txEl>
                                              <p:pRg st="13" end="13"/>
                                            </p:txEl>
                                          </p:spTgt>
                                        </p:tgtEl>
                                        <p:attrNameLst>
                                          <p:attrName>style.visibility</p:attrName>
                                        </p:attrNameLst>
                                      </p:cBhvr>
                                      <p:to>
                                        <p:strVal val="visible"/>
                                      </p:to>
                                    </p:set>
                                    <p:animEffect transition="in" filter="blinds(horizontal)">
                                      <p:cBhvr>
                                        <p:cTn id="53" dur="500"/>
                                        <p:tgtEl>
                                          <p:spTgt spid="15363">
                                            <p:txEl>
                                              <p:pRg st="13" end="13"/>
                                            </p:txEl>
                                          </p:spTgt>
                                        </p:tgtEl>
                                      </p:cBhvr>
                                    </p:animEffect>
                                  </p:childTnLst>
                                </p:cTn>
                              </p:par>
                              <p:par>
                                <p:cTn id="54" presetID="3" presetClass="entr" presetSubtype="10" fill="hold" nodeType="withEffect">
                                  <p:stCondLst>
                                    <p:cond delay="0"/>
                                  </p:stCondLst>
                                  <p:childTnLst>
                                    <p:set>
                                      <p:cBhvr>
                                        <p:cTn id="55" dur="1" fill="hold">
                                          <p:stCondLst>
                                            <p:cond delay="0"/>
                                          </p:stCondLst>
                                        </p:cTn>
                                        <p:tgtEl>
                                          <p:spTgt spid="15363">
                                            <p:txEl>
                                              <p:pRg st="14" end="14"/>
                                            </p:txEl>
                                          </p:spTgt>
                                        </p:tgtEl>
                                        <p:attrNameLst>
                                          <p:attrName>style.visibility</p:attrName>
                                        </p:attrNameLst>
                                      </p:cBhvr>
                                      <p:to>
                                        <p:strVal val="visible"/>
                                      </p:to>
                                    </p:set>
                                    <p:animEffect transition="in" filter="blinds(horizontal)">
                                      <p:cBhvr>
                                        <p:cTn id="56" dur="500"/>
                                        <p:tgtEl>
                                          <p:spTgt spid="1536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7475" y="332656"/>
            <a:ext cx="8718550" cy="609600"/>
          </a:xfrm>
        </p:spPr>
        <p:txBody>
          <a:bodyPr/>
          <a:lstStyle/>
          <a:p>
            <a:r>
              <a:rPr lang="de-DE" dirty="0"/>
              <a:t>Grundlagen Motoren</a:t>
            </a:r>
            <a:br>
              <a:rPr lang="de-DE" dirty="0"/>
            </a:br>
            <a:r>
              <a:rPr lang="de-DE" dirty="0"/>
              <a:t>Gliederung</a:t>
            </a:r>
          </a:p>
        </p:txBody>
      </p:sp>
      <p:sp>
        <p:nvSpPr>
          <p:cNvPr id="5" name="Inhaltsplatzhalter 4"/>
          <p:cNvSpPr>
            <a:spLocks noGrp="1"/>
          </p:cNvSpPr>
          <p:nvPr>
            <p:ph idx="1"/>
          </p:nvPr>
        </p:nvSpPr>
        <p:spPr>
          <a:xfrm>
            <a:off x="488504" y="1368255"/>
            <a:ext cx="8915400" cy="5472112"/>
          </a:xfrm>
        </p:spPr>
        <p:txBody>
          <a:bodyPr/>
          <a:lstStyle/>
          <a:p>
            <a:r>
              <a:rPr lang="de-DE" sz="2000" dirty="0"/>
              <a:t>Grundaufbau und Arbeitsweise von Motoren</a:t>
            </a:r>
          </a:p>
          <a:p>
            <a:pPr lvl="1"/>
            <a:r>
              <a:rPr lang="de-DE" sz="2000" dirty="0"/>
              <a:t>Hubkolbenmotoren</a:t>
            </a:r>
          </a:p>
          <a:p>
            <a:pPr lvl="1"/>
            <a:r>
              <a:rPr lang="de-DE" sz="2000" dirty="0"/>
              <a:t>Motorenbauarten</a:t>
            </a:r>
          </a:p>
          <a:p>
            <a:pPr lvl="1"/>
            <a:r>
              <a:rPr lang="de-DE" sz="2000" dirty="0"/>
              <a:t>Grundfunktion, 4-Takt und (2-Takt)</a:t>
            </a:r>
          </a:p>
          <a:p>
            <a:pPr marL="0" indent="0">
              <a:buNone/>
            </a:pPr>
            <a:r>
              <a:rPr lang="de-DE" sz="2000" dirty="0"/>
              <a:t>Motoroptimierung</a:t>
            </a:r>
          </a:p>
          <a:p>
            <a:r>
              <a:rPr lang="de-DE" sz="2000" dirty="0"/>
              <a:t>Einspritzanlagen</a:t>
            </a:r>
          </a:p>
          <a:p>
            <a:pPr lvl="1"/>
            <a:r>
              <a:rPr lang="de-DE" sz="2000" dirty="0"/>
              <a:t>Düsen</a:t>
            </a:r>
          </a:p>
          <a:p>
            <a:pPr lvl="1"/>
            <a:r>
              <a:rPr lang="de-DE" sz="2000" dirty="0"/>
              <a:t>Innermotorische Optimierung</a:t>
            </a:r>
          </a:p>
          <a:p>
            <a:pPr lvl="1"/>
            <a:r>
              <a:rPr lang="de-DE" sz="2000" dirty="0"/>
              <a:t>Turbolader</a:t>
            </a:r>
          </a:p>
          <a:p>
            <a:r>
              <a:rPr lang="de-DE" sz="2000" dirty="0"/>
              <a:t>Abgaskontrolle</a:t>
            </a:r>
          </a:p>
          <a:p>
            <a:pPr lvl="1"/>
            <a:r>
              <a:rPr lang="de-DE" sz="2000" dirty="0"/>
              <a:t>Rahmenbedingungen</a:t>
            </a:r>
          </a:p>
          <a:p>
            <a:pPr lvl="1"/>
            <a:r>
              <a:rPr lang="de-DE" sz="2000" dirty="0"/>
              <a:t>Motoranpassung und Aggregate zur Abgasnachbehandlung</a:t>
            </a:r>
          </a:p>
          <a:p>
            <a:r>
              <a:rPr lang="de-DE" sz="2000" dirty="0" err="1"/>
              <a:t>Luffilter</a:t>
            </a:r>
            <a:r>
              <a:rPr lang="de-DE" sz="2000" dirty="0"/>
              <a:t> </a:t>
            </a:r>
          </a:p>
          <a:p>
            <a:r>
              <a:rPr lang="de-DE" sz="2000" dirty="0"/>
              <a:t>Kühlung</a:t>
            </a:r>
          </a:p>
          <a:p>
            <a:pPr lvl="1"/>
            <a:endParaRPr lang="de-DE" sz="2000" dirty="0"/>
          </a:p>
          <a:p>
            <a:endParaRPr lang="de-DE" sz="2000" dirty="0"/>
          </a:p>
          <a:p>
            <a:pPr marL="0" indent="0">
              <a:buNone/>
            </a:pPr>
            <a:endParaRPr lang="de-DE" sz="2000" dirty="0"/>
          </a:p>
          <a:p>
            <a:endParaRPr lang="de-DE" sz="2000" dirty="0"/>
          </a:p>
          <a:p>
            <a:endParaRPr lang="de-DE" sz="2000" dirty="0"/>
          </a:p>
          <a:p>
            <a:pPr lvl="1"/>
            <a:endParaRPr lang="de-DE" sz="2000" dirty="0"/>
          </a:p>
        </p:txBody>
      </p:sp>
      <p:sp>
        <p:nvSpPr>
          <p:cNvPr id="3" name="Foliennummernplatzhalter 2"/>
          <p:cNvSpPr>
            <a:spLocks noGrp="1"/>
          </p:cNvSpPr>
          <p:nvPr>
            <p:ph type="sldNum" sz="quarter" idx="10"/>
          </p:nvPr>
        </p:nvSpPr>
        <p:spPr/>
        <p:txBody>
          <a:bodyPr/>
          <a:lstStyle/>
          <a:p>
            <a:pPr>
              <a:defRPr/>
            </a:pPr>
            <a:r>
              <a:rPr lang="de-DE" altLang="de-DE"/>
              <a:t> Folie </a:t>
            </a:r>
            <a:fld id="{A5CC95E4-3327-4E6D-82A6-F720D74A793D}" type="slidenum">
              <a:rPr lang="de-DE" altLang="de-DE" smtClean="0"/>
              <a:pPr>
                <a:defRPr/>
              </a:pPr>
              <a:t>2</a:t>
            </a:fld>
            <a:endParaRPr lang="de-DE" altLang="de-DE"/>
          </a:p>
        </p:txBody>
      </p:sp>
      <p:sp>
        <p:nvSpPr>
          <p:cNvPr id="4" name="Fußzeilenplatzhalter 3"/>
          <p:cNvSpPr>
            <a:spLocks noGrp="1"/>
          </p:cNvSpPr>
          <p:nvPr>
            <p:ph type="ftr" sz="quarter" idx="11"/>
          </p:nvPr>
        </p:nvSpPr>
        <p:spPr/>
        <p:txBody>
          <a:bodyPr/>
          <a:lstStyle/>
          <a:p>
            <a:pPr>
              <a:defRPr/>
            </a:pPr>
            <a:r>
              <a:rPr lang="de-DE"/>
              <a:t>HSWT    Prof. Dr. U. Groß                  </a:t>
            </a:r>
          </a:p>
        </p:txBody>
      </p:sp>
    </p:spTree>
    <p:extLst>
      <p:ext uri="{BB962C8B-B14F-4D97-AF65-F5344CB8AC3E}">
        <p14:creationId xmlns:p14="http://schemas.microsoft.com/office/powerpoint/2010/main" val="35417823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 name="Foliennummernplatzhalter 2"/>
          <p:cNvSpPr>
            <a:spLocks noGrp="1"/>
          </p:cNvSpPr>
          <p:nvPr>
            <p:ph type="sldNum" sz="quarter" idx="10"/>
          </p:nvPr>
        </p:nvSpPr>
        <p:spPr/>
        <p:txBody>
          <a:bodyPr/>
          <a:lstStyle/>
          <a:p>
            <a:r>
              <a:rPr lang="de-DE" altLang="de-DE"/>
              <a:t> Folie </a:t>
            </a:r>
            <a:fld id="{D5864E1B-03D4-462E-8354-1D98FCC27726}" type="slidenum">
              <a:rPr lang="de-DE" altLang="de-DE"/>
              <a:pPr/>
              <a:t>20</a:t>
            </a:fld>
            <a:endParaRPr lang="de-DE" altLang="de-DE"/>
          </a:p>
        </p:txBody>
      </p:sp>
      <p:sp>
        <p:nvSpPr>
          <p:cNvPr id="21" name="Fußzeilenplatzhalter 3"/>
          <p:cNvSpPr>
            <a:spLocks noGrp="1"/>
          </p:cNvSpPr>
          <p:nvPr>
            <p:ph type="ftr" sz="quarter" idx="11"/>
          </p:nvPr>
        </p:nvSpPr>
        <p:spPr/>
        <p:txBody>
          <a:bodyPr/>
          <a:lstStyle/>
          <a:p>
            <a:r>
              <a:rPr lang="de-DE" altLang="de-DE" dirty="0"/>
              <a:t>HSWT    Prof. Dr. U. Groß                                </a:t>
            </a:r>
          </a:p>
        </p:txBody>
      </p:sp>
      <p:pic>
        <p:nvPicPr>
          <p:cNvPr id="855043" name="Picture 3" descr="GEMISCH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25551" y="3124200"/>
            <a:ext cx="1687513" cy="2133600"/>
          </a:xfrm>
          <a:prstGeom prst="rect">
            <a:avLst/>
          </a:prstGeom>
          <a:noFill/>
          <a:extLst>
            <a:ext uri="{909E8E84-426E-40DD-AFC4-6F175D3DCCD1}">
              <a14:hiddenFill xmlns:a14="http://schemas.microsoft.com/office/drawing/2010/main">
                <a:solidFill>
                  <a:srgbClr val="FFFFFF"/>
                </a:solidFill>
              </a14:hiddenFill>
            </a:ext>
          </a:extLst>
        </p:spPr>
      </p:pic>
      <p:pic>
        <p:nvPicPr>
          <p:cNvPr id="855044" name="Picture 4" descr="GEMISCH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3124200"/>
            <a:ext cx="1677988" cy="2133600"/>
          </a:xfrm>
          <a:prstGeom prst="rect">
            <a:avLst/>
          </a:prstGeom>
          <a:noFill/>
          <a:extLst>
            <a:ext uri="{909E8E84-426E-40DD-AFC4-6F175D3DCCD1}">
              <a14:hiddenFill xmlns:a14="http://schemas.microsoft.com/office/drawing/2010/main">
                <a:solidFill>
                  <a:srgbClr val="FFFFFF"/>
                </a:solidFill>
              </a14:hiddenFill>
            </a:ext>
          </a:extLst>
        </p:spPr>
      </p:pic>
      <p:pic>
        <p:nvPicPr>
          <p:cNvPr id="855045" name="Picture 5" descr="GEMISCH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22850" y="3124200"/>
            <a:ext cx="1684338" cy="2133600"/>
          </a:xfrm>
          <a:prstGeom prst="rect">
            <a:avLst/>
          </a:prstGeom>
          <a:noFill/>
          <a:extLst>
            <a:ext uri="{909E8E84-426E-40DD-AFC4-6F175D3DCCD1}">
              <a14:hiddenFill xmlns:a14="http://schemas.microsoft.com/office/drawing/2010/main">
                <a:solidFill>
                  <a:srgbClr val="FFFFFF"/>
                </a:solidFill>
              </a14:hiddenFill>
            </a:ext>
          </a:extLst>
        </p:spPr>
      </p:pic>
      <p:pic>
        <p:nvPicPr>
          <p:cNvPr id="855046" name="Picture 6" descr="GEMISCH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23088" y="3124200"/>
            <a:ext cx="1687512" cy="2133600"/>
          </a:xfrm>
          <a:prstGeom prst="rect">
            <a:avLst/>
          </a:prstGeom>
          <a:noFill/>
          <a:extLst>
            <a:ext uri="{909E8E84-426E-40DD-AFC4-6F175D3DCCD1}">
              <a14:hiddenFill xmlns:a14="http://schemas.microsoft.com/office/drawing/2010/main">
                <a:solidFill>
                  <a:srgbClr val="FFFFFF"/>
                </a:solidFill>
              </a14:hiddenFill>
            </a:ext>
          </a:extLst>
        </p:spPr>
      </p:pic>
      <p:sp>
        <p:nvSpPr>
          <p:cNvPr id="855047" name="Text Box 7"/>
          <p:cNvSpPr txBox="1">
            <a:spLocks noChangeArrowheads="1"/>
          </p:cNvSpPr>
          <p:nvPr/>
        </p:nvSpPr>
        <p:spPr bwMode="auto">
          <a:xfrm>
            <a:off x="2843214" y="1339850"/>
            <a:ext cx="4219575" cy="336550"/>
          </a:xfrm>
          <a:prstGeom prst="rect">
            <a:avLst/>
          </a:prstGeom>
          <a:solidFill>
            <a:srgbClr val="CCFFFF"/>
          </a:solidFill>
          <a:ln>
            <a:noFill/>
          </a:ln>
          <a:effectLst/>
          <a:scene3d>
            <a:camera prst="legacyObliqueTopRight"/>
            <a:lightRig rig="legacyFlat3" dir="b"/>
          </a:scene3d>
          <a:sp3d extrusionH="430200" prstMaterial="legacyMatte">
            <a:bevelT w="13500" h="13500" prst="angle"/>
            <a:bevelB w="13500" h="13500" prst="angle"/>
            <a:extrusionClr>
              <a:srgbClr val="CCFFFF"/>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0" hangingPunct="0">
              <a:spcBef>
                <a:spcPct val="50000"/>
              </a:spcBef>
            </a:pPr>
            <a:r>
              <a:rPr lang="de-DE" altLang="de-DE" sz="1600" b="1">
                <a:solidFill>
                  <a:srgbClr val="000000"/>
                </a:solidFill>
              </a:rPr>
              <a:t>Gemischbildungsverfahren</a:t>
            </a:r>
          </a:p>
        </p:txBody>
      </p:sp>
      <p:sp>
        <p:nvSpPr>
          <p:cNvPr id="855048" name="Text Box 8"/>
          <p:cNvSpPr txBox="1">
            <a:spLocks noChangeArrowheads="1"/>
          </p:cNvSpPr>
          <p:nvPr/>
        </p:nvSpPr>
        <p:spPr bwMode="auto">
          <a:xfrm>
            <a:off x="1717675" y="2101850"/>
            <a:ext cx="2882900" cy="336550"/>
          </a:xfrm>
          <a:prstGeom prst="rect">
            <a:avLst/>
          </a:prstGeom>
          <a:solidFill>
            <a:srgbClr val="FFFFCC"/>
          </a:solidFill>
          <a:ln>
            <a:noFill/>
          </a:ln>
          <a:effectLst/>
          <a:scene3d>
            <a:camera prst="legacyObliqueTopRight"/>
            <a:lightRig rig="legacyFlat3" dir="b"/>
          </a:scene3d>
          <a:sp3d extrusionH="430200" prstMaterial="legacyMatte">
            <a:bevelT w="13500" h="13500" prst="angle"/>
            <a:bevelB w="13500" h="13500" prst="angle"/>
            <a:extrusionClr>
              <a:srgbClr val="FFFFCC"/>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0" hangingPunct="0">
              <a:spcBef>
                <a:spcPct val="50000"/>
              </a:spcBef>
            </a:pPr>
            <a:r>
              <a:rPr lang="de-DE" altLang="de-DE" sz="1600">
                <a:solidFill>
                  <a:srgbClr val="000000"/>
                </a:solidFill>
              </a:rPr>
              <a:t>Direkte Einspritzung</a:t>
            </a:r>
            <a:endParaRPr lang="de-DE" altLang="de-DE" sz="1600" b="1">
              <a:solidFill>
                <a:srgbClr val="000000"/>
              </a:solidFill>
            </a:endParaRPr>
          </a:p>
        </p:txBody>
      </p:sp>
      <p:sp>
        <p:nvSpPr>
          <p:cNvPr id="855049" name="Text Box 9"/>
          <p:cNvSpPr txBox="1">
            <a:spLocks noChangeArrowheads="1"/>
          </p:cNvSpPr>
          <p:nvPr/>
        </p:nvSpPr>
        <p:spPr bwMode="auto">
          <a:xfrm>
            <a:off x="5305425" y="2101850"/>
            <a:ext cx="2882900" cy="336550"/>
          </a:xfrm>
          <a:prstGeom prst="rect">
            <a:avLst/>
          </a:prstGeom>
          <a:solidFill>
            <a:srgbClr val="FFFFCC"/>
          </a:solidFill>
          <a:ln>
            <a:noFill/>
          </a:ln>
          <a:effectLst/>
          <a:scene3d>
            <a:camera prst="legacyObliqueTopRight"/>
            <a:lightRig rig="legacyFlat3" dir="b"/>
          </a:scene3d>
          <a:sp3d extrusionH="430200" prstMaterial="legacyMatte">
            <a:bevelT w="13500" h="13500" prst="angle"/>
            <a:bevelB w="13500" h="13500" prst="angle"/>
            <a:extrusionClr>
              <a:srgbClr val="FFFFCC"/>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0" hangingPunct="0">
              <a:spcBef>
                <a:spcPct val="50000"/>
              </a:spcBef>
            </a:pPr>
            <a:r>
              <a:rPr lang="de-DE" altLang="de-DE" sz="1600">
                <a:solidFill>
                  <a:srgbClr val="000000"/>
                </a:solidFill>
              </a:rPr>
              <a:t>Indirekte Einspritzung</a:t>
            </a:r>
            <a:endParaRPr lang="de-DE" altLang="de-DE" sz="1600" b="1">
              <a:solidFill>
                <a:srgbClr val="000000"/>
              </a:solidFill>
            </a:endParaRPr>
          </a:p>
        </p:txBody>
      </p:sp>
      <p:sp>
        <p:nvSpPr>
          <p:cNvPr id="855050" name="Line 10"/>
          <p:cNvSpPr>
            <a:spLocks noChangeShapeType="1"/>
          </p:cNvSpPr>
          <p:nvPr/>
        </p:nvSpPr>
        <p:spPr bwMode="auto">
          <a:xfrm>
            <a:off x="3265488" y="1676400"/>
            <a:ext cx="0" cy="38100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855051" name="Line 11"/>
          <p:cNvSpPr>
            <a:spLocks noChangeShapeType="1"/>
          </p:cNvSpPr>
          <p:nvPr/>
        </p:nvSpPr>
        <p:spPr bwMode="auto">
          <a:xfrm>
            <a:off x="6711950" y="1676400"/>
            <a:ext cx="0" cy="38100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855052" name="Text Box 12"/>
          <p:cNvSpPr txBox="1">
            <a:spLocks noChangeArrowheads="1"/>
          </p:cNvSpPr>
          <p:nvPr/>
        </p:nvSpPr>
        <p:spPr bwMode="auto">
          <a:xfrm>
            <a:off x="1208089" y="2781300"/>
            <a:ext cx="1855787" cy="274638"/>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0" hangingPunct="0">
              <a:spcBef>
                <a:spcPct val="50000"/>
              </a:spcBef>
            </a:pPr>
            <a:r>
              <a:rPr lang="de-DE" altLang="de-DE" sz="1200">
                <a:solidFill>
                  <a:srgbClr val="000000"/>
                </a:solidFill>
              </a:rPr>
              <a:t>Direkteinspritzverfahren</a:t>
            </a:r>
            <a:endParaRPr lang="de-DE" altLang="de-DE" sz="1600" b="1">
              <a:solidFill>
                <a:srgbClr val="000000"/>
              </a:solidFill>
            </a:endParaRPr>
          </a:p>
        </p:txBody>
      </p:sp>
      <p:sp>
        <p:nvSpPr>
          <p:cNvPr id="855053" name="Text Box 13"/>
          <p:cNvSpPr txBox="1">
            <a:spLocks noChangeArrowheads="1"/>
          </p:cNvSpPr>
          <p:nvPr/>
        </p:nvSpPr>
        <p:spPr bwMode="auto">
          <a:xfrm>
            <a:off x="3081338" y="2781300"/>
            <a:ext cx="1687512" cy="274638"/>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0" hangingPunct="0">
              <a:spcBef>
                <a:spcPct val="50000"/>
              </a:spcBef>
            </a:pPr>
            <a:r>
              <a:rPr lang="de-DE" altLang="de-DE" sz="1200">
                <a:solidFill>
                  <a:srgbClr val="000000"/>
                </a:solidFill>
              </a:rPr>
              <a:t>Mittenkugelverfahren</a:t>
            </a:r>
            <a:endParaRPr lang="de-DE" altLang="de-DE" sz="1600" b="1">
              <a:solidFill>
                <a:srgbClr val="000000"/>
              </a:solidFill>
            </a:endParaRPr>
          </a:p>
        </p:txBody>
      </p:sp>
      <p:sp>
        <p:nvSpPr>
          <p:cNvPr id="855054" name="Text Box 14"/>
          <p:cNvSpPr txBox="1">
            <a:spLocks noChangeArrowheads="1"/>
          </p:cNvSpPr>
          <p:nvPr/>
        </p:nvSpPr>
        <p:spPr bwMode="auto">
          <a:xfrm>
            <a:off x="5024438" y="2781300"/>
            <a:ext cx="1689100" cy="274638"/>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0" hangingPunct="0">
              <a:spcBef>
                <a:spcPct val="50000"/>
              </a:spcBef>
            </a:pPr>
            <a:r>
              <a:rPr lang="de-DE" altLang="de-DE" sz="1200">
                <a:solidFill>
                  <a:srgbClr val="000000"/>
                </a:solidFill>
              </a:rPr>
              <a:t>Vorkammerverfahren</a:t>
            </a:r>
            <a:endParaRPr lang="de-DE" altLang="de-DE" sz="1600" b="1">
              <a:solidFill>
                <a:srgbClr val="000000"/>
              </a:solidFill>
            </a:endParaRPr>
          </a:p>
        </p:txBody>
      </p:sp>
      <p:sp>
        <p:nvSpPr>
          <p:cNvPr id="855055" name="Text Box 15"/>
          <p:cNvSpPr txBox="1">
            <a:spLocks noChangeArrowheads="1"/>
          </p:cNvSpPr>
          <p:nvPr/>
        </p:nvSpPr>
        <p:spPr bwMode="auto">
          <a:xfrm>
            <a:off x="6897688" y="2781300"/>
            <a:ext cx="1846262" cy="274638"/>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0" hangingPunct="0">
              <a:spcBef>
                <a:spcPct val="50000"/>
              </a:spcBef>
            </a:pPr>
            <a:r>
              <a:rPr lang="de-DE" altLang="de-DE" sz="1200">
                <a:solidFill>
                  <a:srgbClr val="000000"/>
                </a:solidFill>
              </a:rPr>
              <a:t>Wirbelkammerverfahren</a:t>
            </a:r>
            <a:endParaRPr lang="de-DE" altLang="de-DE" sz="1600" b="1">
              <a:solidFill>
                <a:srgbClr val="000000"/>
              </a:solidFill>
            </a:endParaRPr>
          </a:p>
        </p:txBody>
      </p:sp>
      <p:sp>
        <p:nvSpPr>
          <p:cNvPr id="855056" name="Line 16"/>
          <p:cNvSpPr>
            <a:spLocks noChangeShapeType="1"/>
          </p:cNvSpPr>
          <p:nvPr/>
        </p:nvSpPr>
        <p:spPr bwMode="auto">
          <a:xfrm>
            <a:off x="2209800" y="2438400"/>
            <a:ext cx="0" cy="38100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855057" name="Line 17"/>
          <p:cNvSpPr>
            <a:spLocks noChangeShapeType="1"/>
          </p:cNvSpPr>
          <p:nvPr/>
        </p:nvSpPr>
        <p:spPr bwMode="auto">
          <a:xfrm>
            <a:off x="4108450" y="2438400"/>
            <a:ext cx="0" cy="38100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855058" name="Line 18"/>
          <p:cNvSpPr>
            <a:spLocks noChangeShapeType="1"/>
          </p:cNvSpPr>
          <p:nvPr/>
        </p:nvSpPr>
        <p:spPr bwMode="auto">
          <a:xfrm>
            <a:off x="5867400" y="2438400"/>
            <a:ext cx="0" cy="38100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855059" name="Line 19"/>
          <p:cNvSpPr>
            <a:spLocks noChangeShapeType="1"/>
          </p:cNvSpPr>
          <p:nvPr/>
        </p:nvSpPr>
        <p:spPr bwMode="auto">
          <a:xfrm>
            <a:off x="7766050" y="2438400"/>
            <a:ext cx="0" cy="38100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855060" name="Rectangle 20"/>
          <p:cNvSpPr>
            <a:spLocks noGrp="1" noChangeArrowheads="1"/>
          </p:cNvSpPr>
          <p:nvPr>
            <p:ph type="title"/>
          </p:nvPr>
        </p:nvSpPr>
        <p:spPr/>
        <p:txBody>
          <a:bodyPr/>
          <a:lstStyle/>
          <a:p>
            <a:r>
              <a:rPr lang="de-DE" altLang="de-DE" sz="2400"/>
              <a:t>Verbrennungs- und Gemischbildungsverfahren</a:t>
            </a:r>
          </a:p>
        </p:txBody>
      </p:sp>
      <p:sp>
        <p:nvSpPr>
          <p:cNvPr id="5" name="Textfeld 4"/>
          <p:cNvSpPr txBox="1"/>
          <p:nvPr/>
        </p:nvSpPr>
        <p:spPr>
          <a:xfrm>
            <a:off x="7820819" y="1290539"/>
            <a:ext cx="1281336" cy="523220"/>
          </a:xfrm>
          <a:prstGeom prst="rect">
            <a:avLst/>
          </a:prstGeom>
          <a:solidFill>
            <a:srgbClr val="92D050"/>
          </a:solidFill>
        </p:spPr>
        <p:txBody>
          <a:bodyPr wrap="square" rtlCol="0">
            <a:spAutoFit/>
          </a:bodyPr>
          <a:lstStyle/>
          <a:p>
            <a:r>
              <a:rPr lang="de-DE" sz="1400" dirty="0">
                <a:latin typeface="+mj-lt"/>
              </a:rPr>
              <a:t>Hinweis Fachartikel</a:t>
            </a:r>
          </a:p>
        </p:txBody>
      </p:sp>
    </p:spTree>
    <p:extLst>
      <p:ext uri="{BB962C8B-B14F-4D97-AF65-F5344CB8AC3E}">
        <p14:creationId xmlns:p14="http://schemas.microsoft.com/office/powerpoint/2010/main" val="1210684200"/>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55047"/>
                                        </p:tgtEl>
                                        <p:attrNameLst>
                                          <p:attrName>style.visibility</p:attrName>
                                        </p:attrNameLst>
                                      </p:cBhvr>
                                      <p:to>
                                        <p:strVal val="visible"/>
                                      </p:to>
                                    </p:set>
                                    <p:animEffect transition="in" filter="checkerboard(across)">
                                      <p:cBhvr>
                                        <p:cTn id="7" dur="500"/>
                                        <p:tgtEl>
                                          <p:spTgt spid="855047"/>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855050"/>
                                        </p:tgtEl>
                                        <p:attrNameLst>
                                          <p:attrName>style.visibility</p:attrName>
                                        </p:attrNameLst>
                                      </p:cBhvr>
                                      <p:to>
                                        <p:strVal val="visible"/>
                                      </p:to>
                                    </p:set>
                                    <p:animEffect transition="in" filter="wipe(up)">
                                      <p:cBhvr>
                                        <p:cTn id="11" dur="500"/>
                                        <p:tgtEl>
                                          <p:spTgt spid="855050"/>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855051"/>
                                        </p:tgtEl>
                                        <p:attrNameLst>
                                          <p:attrName>style.visibility</p:attrName>
                                        </p:attrNameLst>
                                      </p:cBhvr>
                                      <p:to>
                                        <p:strVal val="visible"/>
                                      </p:to>
                                    </p:set>
                                    <p:animEffect transition="in" filter="wipe(up)">
                                      <p:cBhvr>
                                        <p:cTn id="15" dur="500"/>
                                        <p:tgtEl>
                                          <p:spTgt spid="855051"/>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855048"/>
                                        </p:tgtEl>
                                        <p:attrNameLst>
                                          <p:attrName>style.visibility</p:attrName>
                                        </p:attrNameLst>
                                      </p:cBhvr>
                                      <p:to>
                                        <p:strVal val="visible"/>
                                      </p:to>
                                    </p:set>
                                    <p:animEffect transition="in" filter="checkerboard(across)">
                                      <p:cBhvr>
                                        <p:cTn id="20" dur="500"/>
                                        <p:tgtEl>
                                          <p:spTgt spid="855048"/>
                                        </p:tgtEl>
                                      </p:cBhvr>
                                    </p:animEffect>
                                  </p:childTnLst>
                                </p:cTn>
                              </p:par>
                            </p:childTnLst>
                          </p:cTn>
                        </p:par>
                        <p:par>
                          <p:cTn id="21" fill="hold" nodeType="afterGroup">
                            <p:stCondLst>
                              <p:cond delay="500"/>
                            </p:stCondLst>
                            <p:childTnLst>
                              <p:par>
                                <p:cTn id="22" presetID="22" presetClass="entr" presetSubtype="1" fill="hold" grpId="0" nodeType="afterEffect">
                                  <p:stCondLst>
                                    <p:cond delay="0"/>
                                  </p:stCondLst>
                                  <p:childTnLst>
                                    <p:set>
                                      <p:cBhvr>
                                        <p:cTn id="23" dur="1" fill="hold">
                                          <p:stCondLst>
                                            <p:cond delay="0"/>
                                          </p:stCondLst>
                                        </p:cTn>
                                        <p:tgtEl>
                                          <p:spTgt spid="855056"/>
                                        </p:tgtEl>
                                        <p:attrNameLst>
                                          <p:attrName>style.visibility</p:attrName>
                                        </p:attrNameLst>
                                      </p:cBhvr>
                                      <p:to>
                                        <p:strVal val="visible"/>
                                      </p:to>
                                    </p:set>
                                    <p:animEffect transition="in" filter="wipe(up)">
                                      <p:cBhvr>
                                        <p:cTn id="24" dur="500"/>
                                        <p:tgtEl>
                                          <p:spTgt spid="855056"/>
                                        </p:tgtEl>
                                      </p:cBhvr>
                                    </p:animEffect>
                                  </p:childTnLst>
                                </p:cTn>
                              </p:par>
                            </p:childTnLst>
                          </p:cTn>
                        </p:par>
                        <p:par>
                          <p:cTn id="25" fill="hold" nodeType="afterGroup">
                            <p:stCondLst>
                              <p:cond delay="1000"/>
                            </p:stCondLst>
                            <p:childTnLst>
                              <p:par>
                                <p:cTn id="26" presetID="22" presetClass="entr" presetSubtype="1" fill="hold" grpId="0" nodeType="afterEffect">
                                  <p:stCondLst>
                                    <p:cond delay="0"/>
                                  </p:stCondLst>
                                  <p:childTnLst>
                                    <p:set>
                                      <p:cBhvr>
                                        <p:cTn id="27" dur="1" fill="hold">
                                          <p:stCondLst>
                                            <p:cond delay="0"/>
                                          </p:stCondLst>
                                        </p:cTn>
                                        <p:tgtEl>
                                          <p:spTgt spid="855057"/>
                                        </p:tgtEl>
                                        <p:attrNameLst>
                                          <p:attrName>style.visibility</p:attrName>
                                        </p:attrNameLst>
                                      </p:cBhvr>
                                      <p:to>
                                        <p:strVal val="visible"/>
                                      </p:to>
                                    </p:set>
                                    <p:animEffect transition="in" filter="wipe(up)">
                                      <p:cBhvr>
                                        <p:cTn id="28" dur="500"/>
                                        <p:tgtEl>
                                          <p:spTgt spid="855057"/>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5" presetClass="entr" presetSubtype="10" fill="hold" grpId="0" nodeType="clickEffect">
                                  <p:stCondLst>
                                    <p:cond delay="0"/>
                                  </p:stCondLst>
                                  <p:childTnLst>
                                    <p:set>
                                      <p:cBhvr>
                                        <p:cTn id="32" dur="1" fill="hold">
                                          <p:stCondLst>
                                            <p:cond delay="0"/>
                                          </p:stCondLst>
                                        </p:cTn>
                                        <p:tgtEl>
                                          <p:spTgt spid="855049"/>
                                        </p:tgtEl>
                                        <p:attrNameLst>
                                          <p:attrName>style.visibility</p:attrName>
                                        </p:attrNameLst>
                                      </p:cBhvr>
                                      <p:to>
                                        <p:strVal val="visible"/>
                                      </p:to>
                                    </p:set>
                                    <p:animEffect transition="in" filter="checkerboard(across)">
                                      <p:cBhvr>
                                        <p:cTn id="33" dur="500"/>
                                        <p:tgtEl>
                                          <p:spTgt spid="855049"/>
                                        </p:tgtEl>
                                      </p:cBhvr>
                                    </p:animEffect>
                                  </p:childTnLst>
                                </p:cTn>
                              </p:par>
                            </p:childTnLst>
                          </p:cTn>
                        </p:par>
                        <p:par>
                          <p:cTn id="34" fill="hold" nodeType="afterGroup">
                            <p:stCondLst>
                              <p:cond delay="500"/>
                            </p:stCondLst>
                            <p:childTnLst>
                              <p:par>
                                <p:cTn id="35" presetID="22" presetClass="entr" presetSubtype="1" fill="hold" grpId="0" nodeType="afterEffect">
                                  <p:stCondLst>
                                    <p:cond delay="0"/>
                                  </p:stCondLst>
                                  <p:childTnLst>
                                    <p:set>
                                      <p:cBhvr>
                                        <p:cTn id="36" dur="1" fill="hold">
                                          <p:stCondLst>
                                            <p:cond delay="0"/>
                                          </p:stCondLst>
                                        </p:cTn>
                                        <p:tgtEl>
                                          <p:spTgt spid="855058"/>
                                        </p:tgtEl>
                                        <p:attrNameLst>
                                          <p:attrName>style.visibility</p:attrName>
                                        </p:attrNameLst>
                                      </p:cBhvr>
                                      <p:to>
                                        <p:strVal val="visible"/>
                                      </p:to>
                                    </p:set>
                                    <p:animEffect transition="in" filter="wipe(up)">
                                      <p:cBhvr>
                                        <p:cTn id="37" dur="500"/>
                                        <p:tgtEl>
                                          <p:spTgt spid="855058"/>
                                        </p:tgtEl>
                                      </p:cBhvr>
                                    </p:animEffect>
                                  </p:childTnLst>
                                </p:cTn>
                              </p:par>
                            </p:childTnLst>
                          </p:cTn>
                        </p:par>
                        <p:par>
                          <p:cTn id="38" fill="hold" nodeType="afterGroup">
                            <p:stCondLst>
                              <p:cond delay="1000"/>
                            </p:stCondLst>
                            <p:childTnLst>
                              <p:par>
                                <p:cTn id="39" presetID="22" presetClass="entr" presetSubtype="1" fill="hold" grpId="0" nodeType="afterEffect">
                                  <p:stCondLst>
                                    <p:cond delay="0"/>
                                  </p:stCondLst>
                                  <p:childTnLst>
                                    <p:set>
                                      <p:cBhvr>
                                        <p:cTn id="40" dur="1" fill="hold">
                                          <p:stCondLst>
                                            <p:cond delay="0"/>
                                          </p:stCondLst>
                                        </p:cTn>
                                        <p:tgtEl>
                                          <p:spTgt spid="855059"/>
                                        </p:tgtEl>
                                        <p:attrNameLst>
                                          <p:attrName>style.visibility</p:attrName>
                                        </p:attrNameLst>
                                      </p:cBhvr>
                                      <p:to>
                                        <p:strVal val="visible"/>
                                      </p:to>
                                    </p:set>
                                    <p:animEffect transition="in" filter="wipe(up)">
                                      <p:cBhvr>
                                        <p:cTn id="41" dur="500"/>
                                        <p:tgtEl>
                                          <p:spTgt spid="855059"/>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4" presetClass="entr" presetSubtype="32" fill="hold" grpId="0" nodeType="clickEffect">
                                  <p:stCondLst>
                                    <p:cond delay="0"/>
                                  </p:stCondLst>
                                  <p:childTnLst>
                                    <p:set>
                                      <p:cBhvr>
                                        <p:cTn id="45" dur="1" fill="hold">
                                          <p:stCondLst>
                                            <p:cond delay="0"/>
                                          </p:stCondLst>
                                        </p:cTn>
                                        <p:tgtEl>
                                          <p:spTgt spid="855052"/>
                                        </p:tgtEl>
                                        <p:attrNameLst>
                                          <p:attrName>style.visibility</p:attrName>
                                        </p:attrNameLst>
                                      </p:cBhvr>
                                      <p:to>
                                        <p:strVal val="visible"/>
                                      </p:to>
                                    </p:set>
                                    <p:animEffect transition="in" filter="box(out)">
                                      <p:cBhvr>
                                        <p:cTn id="46" dur="500"/>
                                        <p:tgtEl>
                                          <p:spTgt spid="855052"/>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14" presetClass="entr" presetSubtype="5" fill="hold" nodeType="clickEffect">
                                  <p:stCondLst>
                                    <p:cond delay="0"/>
                                  </p:stCondLst>
                                  <p:childTnLst>
                                    <p:set>
                                      <p:cBhvr>
                                        <p:cTn id="50" dur="1" fill="hold">
                                          <p:stCondLst>
                                            <p:cond delay="0"/>
                                          </p:stCondLst>
                                        </p:cTn>
                                        <p:tgtEl>
                                          <p:spTgt spid="855043"/>
                                        </p:tgtEl>
                                        <p:attrNameLst>
                                          <p:attrName>style.visibility</p:attrName>
                                        </p:attrNameLst>
                                      </p:cBhvr>
                                      <p:to>
                                        <p:strVal val="visible"/>
                                      </p:to>
                                    </p:set>
                                    <p:animEffect transition="in" filter="randombar(vertical)">
                                      <p:cBhvr>
                                        <p:cTn id="51" dur="500"/>
                                        <p:tgtEl>
                                          <p:spTgt spid="855043"/>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4" presetClass="entr" presetSubtype="32" fill="hold" grpId="0" nodeType="clickEffect">
                                  <p:stCondLst>
                                    <p:cond delay="0"/>
                                  </p:stCondLst>
                                  <p:childTnLst>
                                    <p:set>
                                      <p:cBhvr>
                                        <p:cTn id="55" dur="1" fill="hold">
                                          <p:stCondLst>
                                            <p:cond delay="0"/>
                                          </p:stCondLst>
                                        </p:cTn>
                                        <p:tgtEl>
                                          <p:spTgt spid="855053"/>
                                        </p:tgtEl>
                                        <p:attrNameLst>
                                          <p:attrName>style.visibility</p:attrName>
                                        </p:attrNameLst>
                                      </p:cBhvr>
                                      <p:to>
                                        <p:strVal val="visible"/>
                                      </p:to>
                                    </p:set>
                                    <p:animEffect transition="in" filter="box(out)">
                                      <p:cBhvr>
                                        <p:cTn id="56" dur="500"/>
                                        <p:tgtEl>
                                          <p:spTgt spid="855053"/>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14" presetClass="entr" presetSubtype="5" fill="hold" nodeType="clickEffect">
                                  <p:stCondLst>
                                    <p:cond delay="0"/>
                                  </p:stCondLst>
                                  <p:childTnLst>
                                    <p:set>
                                      <p:cBhvr>
                                        <p:cTn id="60" dur="1" fill="hold">
                                          <p:stCondLst>
                                            <p:cond delay="0"/>
                                          </p:stCondLst>
                                        </p:cTn>
                                        <p:tgtEl>
                                          <p:spTgt spid="855044"/>
                                        </p:tgtEl>
                                        <p:attrNameLst>
                                          <p:attrName>style.visibility</p:attrName>
                                        </p:attrNameLst>
                                      </p:cBhvr>
                                      <p:to>
                                        <p:strVal val="visible"/>
                                      </p:to>
                                    </p:set>
                                    <p:animEffect transition="in" filter="randombar(vertical)">
                                      <p:cBhvr>
                                        <p:cTn id="61" dur="500"/>
                                        <p:tgtEl>
                                          <p:spTgt spid="855044"/>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4" presetClass="entr" presetSubtype="32" fill="hold" grpId="0" nodeType="clickEffect">
                                  <p:stCondLst>
                                    <p:cond delay="0"/>
                                  </p:stCondLst>
                                  <p:childTnLst>
                                    <p:set>
                                      <p:cBhvr>
                                        <p:cTn id="65" dur="1" fill="hold">
                                          <p:stCondLst>
                                            <p:cond delay="0"/>
                                          </p:stCondLst>
                                        </p:cTn>
                                        <p:tgtEl>
                                          <p:spTgt spid="855054"/>
                                        </p:tgtEl>
                                        <p:attrNameLst>
                                          <p:attrName>style.visibility</p:attrName>
                                        </p:attrNameLst>
                                      </p:cBhvr>
                                      <p:to>
                                        <p:strVal val="visible"/>
                                      </p:to>
                                    </p:set>
                                    <p:animEffect transition="in" filter="box(out)">
                                      <p:cBhvr>
                                        <p:cTn id="66" dur="500"/>
                                        <p:tgtEl>
                                          <p:spTgt spid="855054"/>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14" presetClass="entr" presetSubtype="5" fill="hold" nodeType="clickEffect">
                                  <p:stCondLst>
                                    <p:cond delay="0"/>
                                  </p:stCondLst>
                                  <p:childTnLst>
                                    <p:set>
                                      <p:cBhvr>
                                        <p:cTn id="70" dur="1" fill="hold">
                                          <p:stCondLst>
                                            <p:cond delay="0"/>
                                          </p:stCondLst>
                                        </p:cTn>
                                        <p:tgtEl>
                                          <p:spTgt spid="855045"/>
                                        </p:tgtEl>
                                        <p:attrNameLst>
                                          <p:attrName>style.visibility</p:attrName>
                                        </p:attrNameLst>
                                      </p:cBhvr>
                                      <p:to>
                                        <p:strVal val="visible"/>
                                      </p:to>
                                    </p:set>
                                    <p:animEffect transition="in" filter="randombar(vertical)">
                                      <p:cBhvr>
                                        <p:cTn id="71" dur="500"/>
                                        <p:tgtEl>
                                          <p:spTgt spid="855045"/>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4" presetClass="entr" presetSubtype="32" fill="hold" grpId="0" nodeType="clickEffect">
                                  <p:stCondLst>
                                    <p:cond delay="0"/>
                                  </p:stCondLst>
                                  <p:childTnLst>
                                    <p:set>
                                      <p:cBhvr>
                                        <p:cTn id="75" dur="1" fill="hold">
                                          <p:stCondLst>
                                            <p:cond delay="0"/>
                                          </p:stCondLst>
                                        </p:cTn>
                                        <p:tgtEl>
                                          <p:spTgt spid="855055"/>
                                        </p:tgtEl>
                                        <p:attrNameLst>
                                          <p:attrName>style.visibility</p:attrName>
                                        </p:attrNameLst>
                                      </p:cBhvr>
                                      <p:to>
                                        <p:strVal val="visible"/>
                                      </p:to>
                                    </p:set>
                                    <p:animEffect transition="in" filter="box(out)">
                                      <p:cBhvr>
                                        <p:cTn id="76" dur="500"/>
                                        <p:tgtEl>
                                          <p:spTgt spid="855055"/>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14" presetClass="entr" presetSubtype="5" fill="hold" nodeType="clickEffect">
                                  <p:stCondLst>
                                    <p:cond delay="0"/>
                                  </p:stCondLst>
                                  <p:childTnLst>
                                    <p:set>
                                      <p:cBhvr>
                                        <p:cTn id="80" dur="1" fill="hold">
                                          <p:stCondLst>
                                            <p:cond delay="0"/>
                                          </p:stCondLst>
                                        </p:cTn>
                                        <p:tgtEl>
                                          <p:spTgt spid="855046"/>
                                        </p:tgtEl>
                                        <p:attrNameLst>
                                          <p:attrName>style.visibility</p:attrName>
                                        </p:attrNameLst>
                                      </p:cBhvr>
                                      <p:to>
                                        <p:strVal val="visible"/>
                                      </p:to>
                                    </p:set>
                                    <p:animEffect transition="in" filter="randombar(vertical)">
                                      <p:cBhvr>
                                        <p:cTn id="81" dur="500"/>
                                        <p:tgtEl>
                                          <p:spTgt spid="8550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5047" grpId="0" animBg="1" autoUpdateAnimBg="0"/>
      <p:bldP spid="855048" grpId="0" animBg="1" autoUpdateAnimBg="0"/>
      <p:bldP spid="855049" grpId="0" animBg="1" autoUpdateAnimBg="0"/>
      <p:bldP spid="855050" grpId="0" animBg="1"/>
      <p:bldP spid="855051" grpId="0" animBg="1"/>
      <p:bldP spid="855052" grpId="0" animBg="1" autoUpdateAnimBg="0"/>
      <p:bldP spid="855053" grpId="0" animBg="1" autoUpdateAnimBg="0"/>
      <p:bldP spid="855054" grpId="0" animBg="1" autoUpdateAnimBg="0"/>
      <p:bldP spid="855055" grpId="0" animBg="1" autoUpdateAnimBg="0"/>
      <p:bldP spid="855056" grpId="0" animBg="1"/>
      <p:bldP spid="855057" grpId="0" animBg="1"/>
      <p:bldP spid="855058" grpId="0" animBg="1"/>
      <p:bldP spid="85505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ußzeilenplatzhalter 5"/>
          <p:cNvSpPr>
            <a:spLocks noGrp="1"/>
          </p:cNvSpPr>
          <p:nvPr>
            <p:ph type="ftr" sz="quarter" idx="11"/>
          </p:nvPr>
        </p:nvSpPr>
        <p:spPr/>
        <p:txBody>
          <a:bodyPr/>
          <a:lstStyle/>
          <a:p>
            <a:pPr algn="l"/>
            <a:r>
              <a:rPr lang="de-DE" altLang="de-DE" dirty="0">
                <a:latin typeface="Arial" panose="020B0604020202020204" pitchFamily="34" charset="0"/>
                <a:ea typeface="MS PGothic"/>
                <a:cs typeface="Arial"/>
              </a:rPr>
              <a:t>HSWT    Prof. Dr. U. Groß           					                 </a:t>
            </a:r>
          </a:p>
        </p:txBody>
      </p:sp>
      <p:sp>
        <p:nvSpPr>
          <p:cNvPr id="57353" name="Rectangle 9"/>
          <p:cNvSpPr>
            <a:spLocks noGrp="1" noChangeArrowheads="1"/>
          </p:cNvSpPr>
          <p:nvPr>
            <p:ph type="title"/>
          </p:nvPr>
        </p:nvSpPr>
        <p:spPr/>
        <p:txBody>
          <a:bodyPr/>
          <a:lstStyle/>
          <a:p>
            <a:pPr algn="r"/>
            <a:r>
              <a:rPr lang="de-DE" altLang="de-DE" sz="2400"/>
              <a:t>Wirbelkammmer-</a:t>
            </a:r>
            <a:br>
              <a:rPr lang="de-DE" altLang="de-DE" sz="2400"/>
            </a:br>
            <a:r>
              <a:rPr lang="de-DE" altLang="de-DE" sz="2400"/>
              <a:t>Vorkammermotoren</a:t>
            </a:r>
          </a:p>
        </p:txBody>
      </p:sp>
      <p:grpSp>
        <p:nvGrpSpPr>
          <p:cNvPr id="57356" name="Group 12"/>
          <p:cNvGrpSpPr>
            <a:grpSpLocks/>
          </p:cNvGrpSpPr>
          <p:nvPr/>
        </p:nvGrpSpPr>
        <p:grpSpPr bwMode="auto">
          <a:xfrm>
            <a:off x="381000" y="2708276"/>
            <a:ext cx="4859338" cy="4005263"/>
            <a:chOff x="1196" y="562"/>
            <a:chExt cx="3501" cy="3238"/>
          </a:xfrm>
        </p:grpSpPr>
        <p:pic>
          <p:nvPicPr>
            <p:cNvPr id="57357" name="Picture 13" descr="EINSP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6" y="562"/>
              <a:ext cx="3412" cy="3238"/>
            </a:xfrm>
            <a:prstGeom prst="rect">
              <a:avLst/>
            </a:prstGeom>
            <a:noFill/>
            <a:extLst>
              <a:ext uri="{909E8E84-426E-40DD-AFC4-6F175D3DCCD1}">
                <a14:hiddenFill xmlns:a14="http://schemas.microsoft.com/office/drawing/2010/main">
                  <a:solidFill>
                    <a:srgbClr val="FFFFFF"/>
                  </a:solidFill>
                </a14:hiddenFill>
              </a:ext>
            </a:extLst>
          </p:spPr>
        </p:pic>
        <p:sp>
          <p:nvSpPr>
            <p:cNvPr id="57358" name="Text Box 14"/>
            <p:cNvSpPr txBox="1">
              <a:spLocks noChangeArrowheads="1"/>
            </p:cNvSpPr>
            <p:nvPr/>
          </p:nvSpPr>
          <p:spPr bwMode="auto">
            <a:xfrm>
              <a:off x="3502" y="2834"/>
              <a:ext cx="1195" cy="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de-DE" altLang="de-DE" sz="1200" b="1">
                  <a:solidFill>
                    <a:srgbClr val="000000"/>
                  </a:solidFill>
                  <a:latin typeface="Arial" panose="020B0604020202020204" pitchFamily="34" charset="0"/>
                  <a:ea typeface="MS PGothic"/>
                  <a:cs typeface="Arial"/>
                </a:rPr>
                <a:t>Hauptbrennraum</a:t>
              </a:r>
              <a:endParaRPr lang="de-DE" altLang="de-DE" sz="1200" b="1">
                <a:solidFill>
                  <a:srgbClr val="FF3300"/>
                </a:solidFill>
                <a:latin typeface="Arial" panose="020B0604020202020204" pitchFamily="34" charset="0"/>
                <a:ea typeface="MS PGothic"/>
                <a:cs typeface="Arial"/>
              </a:endParaRPr>
            </a:p>
          </p:txBody>
        </p:sp>
        <p:sp>
          <p:nvSpPr>
            <p:cNvPr id="57359" name="Text Box 15"/>
            <p:cNvSpPr txBox="1">
              <a:spLocks noChangeArrowheads="1"/>
            </p:cNvSpPr>
            <p:nvPr/>
          </p:nvSpPr>
          <p:spPr bwMode="auto">
            <a:xfrm>
              <a:off x="3502" y="2449"/>
              <a:ext cx="1195" cy="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de-DE" altLang="de-DE" sz="1200" b="1">
                  <a:solidFill>
                    <a:srgbClr val="000000"/>
                  </a:solidFill>
                  <a:latin typeface="Arial" panose="020B0604020202020204" pitchFamily="34" charset="0"/>
                  <a:ea typeface="MS PGothic"/>
                  <a:cs typeface="Arial"/>
                </a:rPr>
                <a:t>Verbindungskanal</a:t>
              </a:r>
              <a:endParaRPr lang="de-DE" altLang="de-DE" sz="1200" b="1">
                <a:solidFill>
                  <a:srgbClr val="FF3300"/>
                </a:solidFill>
                <a:latin typeface="Arial" panose="020B0604020202020204" pitchFamily="34" charset="0"/>
                <a:ea typeface="MS PGothic"/>
                <a:cs typeface="Arial"/>
              </a:endParaRPr>
            </a:p>
          </p:txBody>
        </p:sp>
        <p:sp>
          <p:nvSpPr>
            <p:cNvPr id="57360" name="Text Box 16"/>
            <p:cNvSpPr txBox="1">
              <a:spLocks noChangeArrowheads="1"/>
            </p:cNvSpPr>
            <p:nvPr/>
          </p:nvSpPr>
          <p:spPr bwMode="auto">
            <a:xfrm>
              <a:off x="3502" y="2114"/>
              <a:ext cx="1195" cy="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de-DE" altLang="de-DE" sz="1600">
                  <a:solidFill>
                    <a:srgbClr val="000000"/>
                  </a:solidFill>
                  <a:latin typeface="Arial" panose="020B0604020202020204" pitchFamily="34" charset="0"/>
                  <a:ea typeface="MS PGothic"/>
                  <a:cs typeface="Arial"/>
                </a:rPr>
                <a:t>Glühkerze</a:t>
              </a:r>
              <a:endParaRPr lang="de-DE" altLang="de-DE" sz="1600" b="1">
                <a:solidFill>
                  <a:srgbClr val="FF3300"/>
                </a:solidFill>
                <a:latin typeface="Arial" panose="020B0604020202020204" pitchFamily="34" charset="0"/>
                <a:ea typeface="MS PGothic"/>
                <a:cs typeface="Arial"/>
              </a:endParaRPr>
            </a:p>
          </p:txBody>
        </p:sp>
        <p:sp>
          <p:nvSpPr>
            <p:cNvPr id="57361" name="Text Box 17"/>
            <p:cNvSpPr txBox="1">
              <a:spLocks noChangeArrowheads="1"/>
            </p:cNvSpPr>
            <p:nvPr/>
          </p:nvSpPr>
          <p:spPr bwMode="auto">
            <a:xfrm>
              <a:off x="2038" y="624"/>
              <a:ext cx="1196" cy="4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de-DE" altLang="de-DE" sz="1600">
                  <a:solidFill>
                    <a:srgbClr val="000000"/>
                  </a:solidFill>
                  <a:latin typeface="Arial" panose="020B0604020202020204" pitchFamily="34" charset="0"/>
                  <a:ea typeface="MS PGothic"/>
                  <a:cs typeface="Arial"/>
                </a:rPr>
                <a:t>Einspritzdüse (Zapfendüse)</a:t>
              </a:r>
              <a:endParaRPr lang="de-DE" altLang="de-DE" sz="1600" b="1">
                <a:solidFill>
                  <a:srgbClr val="FF3300"/>
                </a:solidFill>
                <a:latin typeface="Arial" panose="020B0604020202020204" pitchFamily="34" charset="0"/>
                <a:ea typeface="MS PGothic"/>
                <a:cs typeface="Arial"/>
              </a:endParaRPr>
            </a:p>
          </p:txBody>
        </p:sp>
        <p:sp>
          <p:nvSpPr>
            <p:cNvPr id="57362" name="Text Box 18"/>
            <p:cNvSpPr txBox="1">
              <a:spLocks noChangeArrowheads="1"/>
            </p:cNvSpPr>
            <p:nvPr/>
          </p:nvSpPr>
          <p:spPr bwMode="auto">
            <a:xfrm>
              <a:off x="1771" y="1249"/>
              <a:ext cx="1198" cy="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de-DE" altLang="de-DE" sz="1600">
                  <a:solidFill>
                    <a:srgbClr val="000000"/>
                  </a:solidFill>
                  <a:latin typeface="Arial" panose="020B0604020202020204" pitchFamily="34" charset="0"/>
                  <a:ea typeface="MS PGothic"/>
                  <a:cs typeface="Arial"/>
                </a:rPr>
                <a:t>Wirbelkammer</a:t>
              </a:r>
              <a:endParaRPr lang="de-DE" altLang="de-DE" sz="1600" b="1">
                <a:solidFill>
                  <a:srgbClr val="FF3300"/>
                </a:solidFill>
                <a:latin typeface="Arial" panose="020B0604020202020204" pitchFamily="34" charset="0"/>
                <a:ea typeface="MS PGothic"/>
                <a:cs typeface="Arial"/>
              </a:endParaRPr>
            </a:p>
          </p:txBody>
        </p:sp>
      </p:grpSp>
      <p:pic>
        <p:nvPicPr>
          <p:cNvPr id="57348" name="Picture 4"/>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381000" y="1"/>
            <a:ext cx="4038600" cy="2779713"/>
          </a:xfrm>
          <a:noFill/>
          <a:ln/>
        </p:spPr>
      </p:pic>
      <p:sp>
        <p:nvSpPr>
          <p:cNvPr id="57363" name="Text Box 19"/>
          <p:cNvSpPr txBox="1">
            <a:spLocks noChangeArrowheads="1"/>
          </p:cNvSpPr>
          <p:nvPr/>
        </p:nvSpPr>
        <p:spPr bwMode="auto">
          <a:xfrm>
            <a:off x="5024438" y="1412875"/>
            <a:ext cx="4392612" cy="417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lang="de-DE" altLang="de-DE">
                <a:solidFill>
                  <a:srgbClr val="000000"/>
                </a:solidFill>
                <a:latin typeface="Arial" panose="020B0604020202020204" pitchFamily="34" charset="0"/>
                <a:ea typeface="MS PGothic"/>
                <a:cs typeface="Arial"/>
              </a:rPr>
              <a:t>Charakteristik</a:t>
            </a:r>
          </a:p>
          <a:p>
            <a:pPr algn="l" eaLnBrk="1" hangingPunct="1">
              <a:spcBef>
                <a:spcPct val="50000"/>
              </a:spcBef>
              <a:buFontTx/>
              <a:buChar char="•"/>
            </a:pPr>
            <a:r>
              <a:rPr lang="de-DE" altLang="de-DE" sz="1800">
                <a:solidFill>
                  <a:srgbClr val="000000"/>
                </a:solidFill>
                <a:latin typeface="Arial" panose="020B0604020202020204" pitchFamily="34" charset="0"/>
                <a:ea typeface="MS PGothic"/>
                <a:cs typeface="Arial"/>
              </a:rPr>
              <a:t>Einfache Zapfendüse</a:t>
            </a:r>
          </a:p>
          <a:p>
            <a:pPr algn="l" eaLnBrk="1" hangingPunct="1">
              <a:spcBef>
                <a:spcPct val="50000"/>
              </a:spcBef>
              <a:buFontTx/>
              <a:buChar char="•"/>
            </a:pPr>
            <a:r>
              <a:rPr lang="de-DE" altLang="de-DE" sz="1800">
                <a:solidFill>
                  <a:srgbClr val="000000"/>
                </a:solidFill>
                <a:latin typeface="Arial" panose="020B0604020202020204" pitchFamily="34" charset="0"/>
                <a:ea typeface="MS PGothic"/>
                <a:cs typeface="Arial"/>
              </a:rPr>
              <a:t>Düsenöffnungsdruck 100–120 bar</a:t>
            </a:r>
          </a:p>
          <a:p>
            <a:pPr algn="l" eaLnBrk="1" hangingPunct="1">
              <a:spcBef>
                <a:spcPct val="50000"/>
              </a:spcBef>
              <a:buFontTx/>
              <a:buChar char="•"/>
            </a:pPr>
            <a:r>
              <a:rPr lang="de-DE" altLang="de-DE" sz="1800">
                <a:solidFill>
                  <a:srgbClr val="000000"/>
                </a:solidFill>
                <a:latin typeface="Arial" panose="020B0604020202020204" pitchFamily="34" charset="0"/>
                <a:ea typeface="MS PGothic"/>
                <a:cs typeface="Arial"/>
              </a:rPr>
              <a:t>Geringer Einspritzdruck (unter 500 bar)</a:t>
            </a:r>
          </a:p>
          <a:p>
            <a:pPr algn="l" eaLnBrk="1" hangingPunct="1">
              <a:spcBef>
                <a:spcPct val="50000"/>
              </a:spcBef>
              <a:buFontTx/>
              <a:buChar char="•"/>
            </a:pPr>
            <a:r>
              <a:rPr lang="de-DE" altLang="de-DE" sz="1800">
                <a:solidFill>
                  <a:srgbClr val="000000"/>
                </a:solidFill>
                <a:latin typeface="Arial" panose="020B0604020202020204" pitchFamily="34" charset="0"/>
                <a:ea typeface="MS PGothic"/>
                <a:cs typeface="Arial"/>
              </a:rPr>
              <a:t>Weites Verdichtungsverhältnis </a:t>
            </a:r>
          </a:p>
          <a:p>
            <a:pPr algn="l" eaLnBrk="1" hangingPunct="1">
              <a:spcBef>
                <a:spcPct val="50000"/>
              </a:spcBef>
              <a:buFontTx/>
              <a:buChar char="•"/>
            </a:pPr>
            <a:r>
              <a:rPr lang="de-DE" altLang="de-DE" sz="1800">
                <a:solidFill>
                  <a:srgbClr val="000000"/>
                </a:solidFill>
                <a:latin typeface="Arial" panose="020B0604020202020204" pitchFamily="34" charset="0"/>
                <a:ea typeface="MS PGothic"/>
                <a:cs typeface="Arial"/>
              </a:rPr>
              <a:t>Geringer Verdichtungsdruck</a:t>
            </a:r>
          </a:p>
          <a:p>
            <a:pPr algn="l" eaLnBrk="1" hangingPunct="1">
              <a:spcBef>
                <a:spcPct val="50000"/>
              </a:spcBef>
              <a:buFontTx/>
              <a:buChar char="•"/>
            </a:pPr>
            <a:r>
              <a:rPr lang="de-DE" altLang="de-DE" sz="1800">
                <a:solidFill>
                  <a:srgbClr val="000000"/>
                </a:solidFill>
                <a:latin typeface="Arial" panose="020B0604020202020204" pitchFamily="34" charset="0"/>
                <a:ea typeface="MS PGothic"/>
                <a:cs typeface="Arial"/>
              </a:rPr>
              <a:t>Kraftstoffunempfindlich</a:t>
            </a:r>
          </a:p>
          <a:p>
            <a:pPr algn="l" eaLnBrk="1" hangingPunct="1">
              <a:spcBef>
                <a:spcPct val="50000"/>
              </a:spcBef>
              <a:buFontTx/>
              <a:buChar char="•"/>
            </a:pPr>
            <a:r>
              <a:rPr lang="de-DE" altLang="de-DE" sz="1800">
                <a:solidFill>
                  <a:srgbClr val="000000"/>
                </a:solidFill>
                <a:latin typeface="Arial" panose="020B0604020202020204" pitchFamily="34" charset="0"/>
                <a:ea typeface="MS PGothic"/>
                <a:cs typeface="Arial"/>
              </a:rPr>
              <a:t>Starthilfe erforderlich</a:t>
            </a:r>
          </a:p>
          <a:p>
            <a:pPr algn="l" eaLnBrk="1" hangingPunct="1">
              <a:spcBef>
                <a:spcPct val="50000"/>
              </a:spcBef>
              <a:buFontTx/>
              <a:buChar char="•"/>
            </a:pPr>
            <a:r>
              <a:rPr lang="de-DE" altLang="de-DE" sz="1800">
                <a:solidFill>
                  <a:srgbClr val="000000"/>
                </a:solidFill>
                <a:latin typeface="Arial" panose="020B0604020202020204" pitchFamily="34" charset="0"/>
                <a:ea typeface="MS PGothic"/>
                <a:cs typeface="Arial"/>
              </a:rPr>
              <a:t>Kraftstoffverbrauch hoch</a:t>
            </a:r>
          </a:p>
          <a:p>
            <a:pPr algn="l" eaLnBrk="1" hangingPunct="1">
              <a:spcBef>
                <a:spcPct val="50000"/>
              </a:spcBef>
              <a:buFontTx/>
              <a:buChar char="•"/>
            </a:pPr>
            <a:r>
              <a:rPr lang="de-DE" altLang="de-DE" sz="1800">
                <a:solidFill>
                  <a:srgbClr val="FF0000"/>
                </a:solidFill>
                <a:latin typeface="Arial" panose="020B0604020202020204" pitchFamily="34" charset="0"/>
                <a:ea typeface="MS PGothic"/>
                <a:cs typeface="Arial"/>
              </a:rPr>
              <a:t>Abgase jenseits jeder heutigen Norm </a:t>
            </a:r>
          </a:p>
        </p:txBody>
      </p:sp>
    </p:spTree>
    <p:extLst>
      <p:ext uri="{BB962C8B-B14F-4D97-AF65-F5344CB8AC3E}">
        <p14:creationId xmlns:p14="http://schemas.microsoft.com/office/powerpoint/2010/main" val="37980088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4"/>
          <p:cNvSpPr>
            <a:spLocks noGrp="1"/>
          </p:cNvSpPr>
          <p:nvPr>
            <p:ph type="ftr" sz="quarter" idx="11"/>
          </p:nvPr>
        </p:nvSpPr>
        <p:spPr/>
        <p:txBody>
          <a:bodyPr/>
          <a:lstStyle/>
          <a:p>
            <a:r>
              <a:rPr lang="de-DE" altLang="de-DE" dirty="0"/>
              <a:t>HSWT    Prof. Dr. U. Groß           					                 </a:t>
            </a:r>
          </a:p>
        </p:txBody>
      </p:sp>
      <p:sp>
        <p:nvSpPr>
          <p:cNvPr id="15362" name="Rectangle 2"/>
          <p:cNvSpPr>
            <a:spLocks noGrp="1" noChangeArrowheads="1"/>
          </p:cNvSpPr>
          <p:nvPr>
            <p:ph type="title"/>
          </p:nvPr>
        </p:nvSpPr>
        <p:spPr/>
        <p:txBody>
          <a:bodyPr/>
          <a:lstStyle/>
          <a:p>
            <a:r>
              <a:rPr lang="de-DE" altLang="de-DE"/>
              <a:t>Luftverbrauch/ Schadstoffe/ Umweltbelastung</a:t>
            </a:r>
          </a:p>
        </p:txBody>
      </p:sp>
      <p:sp>
        <p:nvSpPr>
          <p:cNvPr id="15363" name="Rectangle 3"/>
          <p:cNvSpPr>
            <a:spLocks noGrp="1" noChangeArrowheads="1"/>
          </p:cNvSpPr>
          <p:nvPr>
            <p:ph type="body" idx="1"/>
          </p:nvPr>
        </p:nvSpPr>
        <p:spPr/>
        <p:txBody>
          <a:bodyPr/>
          <a:lstStyle/>
          <a:p>
            <a:pPr>
              <a:lnSpc>
                <a:spcPct val="80000"/>
              </a:lnSpc>
              <a:buFont typeface="Arial Unicode MS" panose="020B0604020202020204" pitchFamily="34" charset="-128"/>
              <a:buNone/>
            </a:pPr>
            <a:r>
              <a:rPr lang="de-DE" altLang="de-DE" sz="2000">
                <a:solidFill>
                  <a:schemeClr val="hlink"/>
                </a:solidFill>
              </a:rPr>
              <a:t>Wie viel Luft benötigt ein Dieselmotor?</a:t>
            </a:r>
          </a:p>
          <a:p>
            <a:pPr>
              <a:lnSpc>
                <a:spcPct val="80000"/>
              </a:lnSpc>
              <a:buFont typeface="Arial Unicode MS" panose="020B0604020202020204" pitchFamily="34" charset="-128"/>
              <a:buNone/>
            </a:pPr>
            <a:r>
              <a:rPr lang="de-DE" altLang="de-DE" sz="1800"/>
              <a:t>Annahme:</a:t>
            </a:r>
          </a:p>
          <a:p>
            <a:pPr>
              <a:lnSpc>
                <a:spcPct val="80000"/>
              </a:lnSpc>
            </a:pPr>
            <a:r>
              <a:rPr lang="de-DE" altLang="de-DE" sz="1800"/>
              <a:t>2000 U/min</a:t>
            </a:r>
          </a:p>
          <a:p>
            <a:pPr>
              <a:lnSpc>
                <a:spcPct val="80000"/>
              </a:lnSpc>
            </a:pPr>
            <a:r>
              <a:rPr lang="de-DE" altLang="de-DE" sz="1800"/>
              <a:t>4 l Hubraum 	bei 4 Zylinder = 1 l/ Zylinder</a:t>
            </a:r>
          </a:p>
          <a:p>
            <a:pPr>
              <a:lnSpc>
                <a:spcPct val="80000"/>
              </a:lnSpc>
            </a:pPr>
            <a:r>
              <a:rPr lang="de-DE" altLang="de-DE" sz="1800"/>
              <a:t>2 Kurbelumdrehungen = ein volles Arbeitspiel = 1 x Ansaugen</a:t>
            </a:r>
            <a:endParaRPr lang="de-DE" altLang="de-DE" sz="2000"/>
          </a:p>
          <a:p>
            <a:pPr>
              <a:lnSpc>
                <a:spcPct val="80000"/>
              </a:lnSpc>
              <a:buFont typeface="Arial Unicode MS" panose="020B0604020202020204" pitchFamily="34" charset="-128"/>
              <a:buNone/>
            </a:pPr>
            <a:endParaRPr lang="de-DE" altLang="de-DE" sz="2000"/>
          </a:p>
          <a:p>
            <a:pPr>
              <a:lnSpc>
                <a:spcPct val="80000"/>
              </a:lnSpc>
              <a:buFont typeface="Arial Unicode MS" panose="020B0604020202020204" pitchFamily="34" charset="-128"/>
              <a:buNone/>
            </a:pPr>
            <a:r>
              <a:rPr lang="de-DE" altLang="de-DE" sz="2000"/>
              <a:t>Berechnung:</a:t>
            </a:r>
          </a:p>
          <a:p>
            <a:pPr algn="ctr">
              <a:lnSpc>
                <a:spcPct val="80000"/>
              </a:lnSpc>
              <a:buFont typeface="Arial Unicode MS" panose="020B0604020202020204" pitchFamily="34" charset="-128"/>
              <a:buNone/>
            </a:pPr>
            <a:r>
              <a:rPr lang="de-DE" altLang="de-DE" sz="2000"/>
              <a:t>2000 U/min/ 2 Kurbelumdrehungen pro Spiel x 4 Zylinder </a:t>
            </a:r>
          </a:p>
          <a:p>
            <a:pPr algn="ctr">
              <a:lnSpc>
                <a:spcPct val="80000"/>
              </a:lnSpc>
              <a:buFont typeface="Arial Unicode MS" panose="020B0604020202020204" pitchFamily="34" charset="-128"/>
              <a:buNone/>
            </a:pPr>
            <a:r>
              <a:rPr lang="de-DE" altLang="de-DE" sz="2000"/>
              <a:t>= </a:t>
            </a:r>
            <a:r>
              <a:rPr lang="de-DE" altLang="de-DE" sz="2000">
                <a:solidFill>
                  <a:srgbClr val="FF0000"/>
                </a:solidFill>
              </a:rPr>
              <a:t>4000 l/min</a:t>
            </a:r>
          </a:p>
          <a:p>
            <a:pPr>
              <a:lnSpc>
                <a:spcPct val="80000"/>
              </a:lnSpc>
              <a:buFont typeface="Arial Unicode MS" panose="020B0604020202020204" pitchFamily="34" charset="-128"/>
              <a:buNone/>
            </a:pPr>
            <a:r>
              <a:rPr lang="de-DE" altLang="de-DE" sz="2000"/>
              <a:t>			x Faktor 1,5 bis 2 durch Turbolader = </a:t>
            </a:r>
            <a:r>
              <a:rPr lang="de-DE" altLang="de-DE" sz="2000">
                <a:solidFill>
                  <a:srgbClr val="FF0000"/>
                </a:solidFill>
              </a:rPr>
              <a:t>6000 – 8000 l/min</a:t>
            </a:r>
          </a:p>
          <a:p>
            <a:pPr>
              <a:lnSpc>
                <a:spcPct val="80000"/>
              </a:lnSpc>
              <a:buFont typeface="Arial Unicode MS" panose="020B0604020202020204" pitchFamily="34" charset="-128"/>
              <a:buNone/>
            </a:pPr>
            <a:endParaRPr lang="de-DE" altLang="de-DE" sz="2000"/>
          </a:p>
          <a:p>
            <a:pPr>
              <a:lnSpc>
                <a:spcPct val="80000"/>
              </a:lnSpc>
              <a:buFont typeface="Arial Unicode MS" panose="020B0604020202020204" pitchFamily="34" charset="-128"/>
              <a:buNone/>
            </a:pPr>
            <a:r>
              <a:rPr lang="de-DE" altLang="de-DE" sz="1600"/>
              <a:t>Luftzusammensetzung</a:t>
            </a:r>
          </a:p>
          <a:p>
            <a:pPr>
              <a:lnSpc>
                <a:spcPct val="80000"/>
              </a:lnSpc>
            </a:pPr>
            <a:r>
              <a:rPr lang="de-DE" altLang="de-DE" sz="1400"/>
              <a:t>78% Stickstoff</a:t>
            </a:r>
          </a:p>
          <a:p>
            <a:pPr>
              <a:lnSpc>
                <a:spcPct val="80000"/>
              </a:lnSpc>
            </a:pPr>
            <a:r>
              <a:rPr lang="de-DE" altLang="de-DE" sz="1400"/>
              <a:t>21% Sauerstoff</a:t>
            </a:r>
          </a:p>
          <a:p>
            <a:pPr>
              <a:lnSpc>
                <a:spcPct val="80000"/>
              </a:lnSpc>
            </a:pPr>
            <a:r>
              <a:rPr lang="de-DE" altLang="de-DE" sz="1400"/>
              <a:t>1% Spurengase</a:t>
            </a:r>
          </a:p>
          <a:p>
            <a:pPr>
              <a:lnSpc>
                <a:spcPct val="80000"/>
              </a:lnSpc>
            </a:pPr>
            <a:endParaRPr lang="de-DE" altLang="de-DE" sz="2000"/>
          </a:p>
          <a:p>
            <a:pPr>
              <a:lnSpc>
                <a:spcPct val="80000"/>
              </a:lnSpc>
            </a:pPr>
            <a:endParaRPr lang="de-DE" altLang="de-DE" sz="2000"/>
          </a:p>
        </p:txBody>
      </p:sp>
    </p:spTree>
    <p:extLst>
      <p:ext uri="{BB962C8B-B14F-4D97-AF65-F5344CB8AC3E}">
        <p14:creationId xmlns:p14="http://schemas.microsoft.com/office/powerpoint/2010/main" val="5370073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5363">
                                            <p:txEl>
                                              <p:pRg st="1" end="1"/>
                                            </p:txEl>
                                          </p:spTgt>
                                        </p:tgtEl>
                                        <p:attrNameLst>
                                          <p:attrName>style.visibility</p:attrName>
                                        </p:attrNameLst>
                                      </p:cBhvr>
                                      <p:to>
                                        <p:strVal val="visible"/>
                                      </p:to>
                                    </p:set>
                                    <p:animEffect transition="in" filter="blinds(horizontal)">
                                      <p:cBhvr>
                                        <p:cTn id="7" dur="500"/>
                                        <p:tgtEl>
                                          <p:spTgt spid="15363">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5363">
                                            <p:txEl>
                                              <p:pRg st="2" end="2"/>
                                            </p:txEl>
                                          </p:spTgt>
                                        </p:tgtEl>
                                        <p:attrNameLst>
                                          <p:attrName>style.visibility</p:attrName>
                                        </p:attrNameLst>
                                      </p:cBhvr>
                                      <p:to>
                                        <p:strVal val="visible"/>
                                      </p:to>
                                    </p:set>
                                    <p:animEffect transition="in" filter="blinds(horizontal)">
                                      <p:cBhvr>
                                        <p:cTn id="12" dur="500"/>
                                        <p:tgtEl>
                                          <p:spTgt spid="1536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5363">
                                            <p:txEl>
                                              <p:pRg st="3" end="3"/>
                                            </p:txEl>
                                          </p:spTgt>
                                        </p:tgtEl>
                                        <p:attrNameLst>
                                          <p:attrName>style.visibility</p:attrName>
                                        </p:attrNameLst>
                                      </p:cBhvr>
                                      <p:to>
                                        <p:strVal val="visible"/>
                                      </p:to>
                                    </p:set>
                                    <p:animEffect transition="in" filter="blinds(horizontal)">
                                      <p:cBhvr>
                                        <p:cTn id="17" dur="500"/>
                                        <p:tgtEl>
                                          <p:spTgt spid="15363">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15363">
                                            <p:txEl>
                                              <p:pRg st="4" end="4"/>
                                            </p:txEl>
                                          </p:spTgt>
                                        </p:tgtEl>
                                        <p:attrNameLst>
                                          <p:attrName>style.visibility</p:attrName>
                                        </p:attrNameLst>
                                      </p:cBhvr>
                                      <p:to>
                                        <p:strVal val="visible"/>
                                      </p:to>
                                    </p:set>
                                    <p:animEffect transition="in" filter="blinds(horizontal)">
                                      <p:cBhvr>
                                        <p:cTn id="22" dur="500"/>
                                        <p:tgtEl>
                                          <p:spTgt spid="15363">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15363">
                                            <p:txEl>
                                              <p:pRg st="6" end="6"/>
                                            </p:txEl>
                                          </p:spTgt>
                                        </p:tgtEl>
                                        <p:attrNameLst>
                                          <p:attrName>style.visibility</p:attrName>
                                        </p:attrNameLst>
                                      </p:cBhvr>
                                      <p:to>
                                        <p:strVal val="visible"/>
                                      </p:to>
                                    </p:set>
                                    <p:animEffect transition="in" filter="blinds(horizontal)">
                                      <p:cBhvr>
                                        <p:cTn id="27" dur="500"/>
                                        <p:tgtEl>
                                          <p:spTgt spid="15363">
                                            <p:txEl>
                                              <p:pRg st="6" end="6"/>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15363">
                                            <p:txEl>
                                              <p:pRg st="7" end="7"/>
                                            </p:txEl>
                                          </p:spTgt>
                                        </p:tgtEl>
                                        <p:attrNameLst>
                                          <p:attrName>style.visibility</p:attrName>
                                        </p:attrNameLst>
                                      </p:cBhvr>
                                      <p:to>
                                        <p:strVal val="visible"/>
                                      </p:to>
                                    </p:set>
                                    <p:animEffect transition="in" filter="blinds(horizontal)">
                                      <p:cBhvr>
                                        <p:cTn id="32" dur="500"/>
                                        <p:tgtEl>
                                          <p:spTgt spid="15363">
                                            <p:txEl>
                                              <p:pRg st="7" end="7"/>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15363">
                                            <p:txEl>
                                              <p:pRg st="8" end="8"/>
                                            </p:txEl>
                                          </p:spTgt>
                                        </p:tgtEl>
                                        <p:attrNameLst>
                                          <p:attrName>style.visibility</p:attrName>
                                        </p:attrNameLst>
                                      </p:cBhvr>
                                      <p:to>
                                        <p:strVal val="visible"/>
                                      </p:to>
                                    </p:set>
                                    <p:animEffect transition="in" filter="blinds(horizontal)">
                                      <p:cBhvr>
                                        <p:cTn id="37" dur="500"/>
                                        <p:tgtEl>
                                          <p:spTgt spid="15363">
                                            <p:txEl>
                                              <p:pRg st="8" end="8"/>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nodeType="clickEffect">
                                  <p:stCondLst>
                                    <p:cond delay="0"/>
                                  </p:stCondLst>
                                  <p:childTnLst>
                                    <p:set>
                                      <p:cBhvr>
                                        <p:cTn id="41" dur="1" fill="hold">
                                          <p:stCondLst>
                                            <p:cond delay="0"/>
                                          </p:stCondLst>
                                        </p:cTn>
                                        <p:tgtEl>
                                          <p:spTgt spid="15363">
                                            <p:txEl>
                                              <p:pRg st="9" end="9"/>
                                            </p:txEl>
                                          </p:spTgt>
                                        </p:tgtEl>
                                        <p:attrNameLst>
                                          <p:attrName>style.visibility</p:attrName>
                                        </p:attrNameLst>
                                      </p:cBhvr>
                                      <p:to>
                                        <p:strVal val="visible"/>
                                      </p:to>
                                    </p:set>
                                    <p:animEffect transition="in" filter="blinds(horizontal)">
                                      <p:cBhvr>
                                        <p:cTn id="42" dur="500"/>
                                        <p:tgtEl>
                                          <p:spTgt spid="15363">
                                            <p:txEl>
                                              <p:pRg st="9" end="9"/>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nodeType="clickEffect">
                                  <p:stCondLst>
                                    <p:cond delay="0"/>
                                  </p:stCondLst>
                                  <p:childTnLst>
                                    <p:set>
                                      <p:cBhvr>
                                        <p:cTn id="46" dur="1" fill="hold">
                                          <p:stCondLst>
                                            <p:cond delay="0"/>
                                          </p:stCondLst>
                                        </p:cTn>
                                        <p:tgtEl>
                                          <p:spTgt spid="15363">
                                            <p:txEl>
                                              <p:pRg st="11" end="11"/>
                                            </p:txEl>
                                          </p:spTgt>
                                        </p:tgtEl>
                                        <p:attrNameLst>
                                          <p:attrName>style.visibility</p:attrName>
                                        </p:attrNameLst>
                                      </p:cBhvr>
                                      <p:to>
                                        <p:strVal val="visible"/>
                                      </p:to>
                                    </p:set>
                                    <p:animEffect transition="in" filter="blinds(horizontal)">
                                      <p:cBhvr>
                                        <p:cTn id="47" dur="500"/>
                                        <p:tgtEl>
                                          <p:spTgt spid="15363">
                                            <p:txEl>
                                              <p:pRg st="11" end="11"/>
                                            </p:txEl>
                                          </p:spTgt>
                                        </p:tgtEl>
                                      </p:cBhvr>
                                    </p:animEffect>
                                  </p:childTnLst>
                                </p:cTn>
                              </p:par>
                              <p:par>
                                <p:cTn id="48" presetID="3" presetClass="entr" presetSubtype="10" fill="hold" nodeType="withEffect">
                                  <p:stCondLst>
                                    <p:cond delay="0"/>
                                  </p:stCondLst>
                                  <p:childTnLst>
                                    <p:set>
                                      <p:cBhvr>
                                        <p:cTn id="49" dur="1" fill="hold">
                                          <p:stCondLst>
                                            <p:cond delay="0"/>
                                          </p:stCondLst>
                                        </p:cTn>
                                        <p:tgtEl>
                                          <p:spTgt spid="15363">
                                            <p:txEl>
                                              <p:pRg st="12" end="12"/>
                                            </p:txEl>
                                          </p:spTgt>
                                        </p:tgtEl>
                                        <p:attrNameLst>
                                          <p:attrName>style.visibility</p:attrName>
                                        </p:attrNameLst>
                                      </p:cBhvr>
                                      <p:to>
                                        <p:strVal val="visible"/>
                                      </p:to>
                                    </p:set>
                                    <p:animEffect transition="in" filter="blinds(horizontal)">
                                      <p:cBhvr>
                                        <p:cTn id="50" dur="500"/>
                                        <p:tgtEl>
                                          <p:spTgt spid="15363">
                                            <p:txEl>
                                              <p:pRg st="12" end="12"/>
                                            </p:txEl>
                                          </p:spTgt>
                                        </p:tgtEl>
                                      </p:cBhvr>
                                    </p:animEffect>
                                  </p:childTnLst>
                                </p:cTn>
                              </p:par>
                              <p:par>
                                <p:cTn id="51" presetID="3" presetClass="entr" presetSubtype="10" fill="hold" nodeType="withEffect">
                                  <p:stCondLst>
                                    <p:cond delay="0"/>
                                  </p:stCondLst>
                                  <p:childTnLst>
                                    <p:set>
                                      <p:cBhvr>
                                        <p:cTn id="52" dur="1" fill="hold">
                                          <p:stCondLst>
                                            <p:cond delay="0"/>
                                          </p:stCondLst>
                                        </p:cTn>
                                        <p:tgtEl>
                                          <p:spTgt spid="15363">
                                            <p:txEl>
                                              <p:pRg st="13" end="13"/>
                                            </p:txEl>
                                          </p:spTgt>
                                        </p:tgtEl>
                                        <p:attrNameLst>
                                          <p:attrName>style.visibility</p:attrName>
                                        </p:attrNameLst>
                                      </p:cBhvr>
                                      <p:to>
                                        <p:strVal val="visible"/>
                                      </p:to>
                                    </p:set>
                                    <p:animEffect transition="in" filter="blinds(horizontal)">
                                      <p:cBhvr>
                                        <p:cTn id="53" dur="500"/>
                                        <p:tgtEl>
                                          <p:spTgt spid="15363">
                                            <p:txEl>
                                              <p:pRg st="13" end="13"/>
                                            </p:txEl>
                                          </p:spTgt>
                                        </p:tgtEl>
                                      </p:cBhvr>
                                    </p:animEffect>
                                  </p:childTnLst>
                                </p:cTn>
                              </p:par>
                              <p:par>
                                <p:cTn id="54" presetID="3" presetClass="entr" presetSubtype="10" fill="hold" nodeType="withEffect">
                                  <p:stCondLst>
                                    <p:cond delay="0"/>
                                  </p:stCondLst>
                                  <p:childTnLst>
                                    <p:set>
                                      <p:cBhvr>
                                        <p:cTn id="55" dur="1" fill="hold">
                                          <p:stCondLst>
                                            <p:cond delay="0"/>
                                          </p:stCondLst>
                                        </p:cTn>
                                        <p:tgtEl>
                                          <p:spTgt spid="15363">
                                            <p:txEl>
                                              <p:pRg st="14" end="14"/>
                                            </p:txEl>
                                          </p:spTgt>
                                        </p:tgtEl>
                                        <p:attrNameLst>
                                          <p:attrName>style.visibility</p:attrName>
                                        </p:attrNameLst>
                                      </p:cBhvr>
                                      <p:to>
                                        <p:strVal val="visible"/>
                                      </p:to>
                                    </p:set>
                                    <p:animEffect transition="in" filter="blinds(horizontal)">
                                      <p:cBhvr>
                                        <p:cTn id="56" dur="500"/>
                                        <p:tgtEl>
                                          <p:spTgt spid="1536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ußzeilenplatzhalter 5"/>
          <p:cNvSpPr>
            <a:spLocks noGrp="1"/>
          </p:cNvSpPr>
          <p:nvPr>
            <p:ph type="ftr" sz="quarter" idx="11"/>
          </p:nvPr>
        </p:nvSpPr>
        <p:spPr/>
        <p:txBody>
          <a:bodyPr/>
          <a:lstStyle/>
          <a:p>
            <a:pPr algn="l"/>
            <a:r>
              <a:rPr lang="de-DE" altLang="de-DE" dirty="0">
                <a:latin typeface="Arial" panose="020B0604020202020204" pitchFamily="34" charset="0"/>
                <a:ea typeface="MS PGothic"/>
                <a:cs typeface="Arial"/>
              </a:rPr>
              <a:t>HSWT    Prof. Dr. U. Groß           					                 </a:t>
            </a:r>
          </a:p>
        </p:txBody>
      </p:sp>
      <p:sp>
        <p:nvSpPr>
          <p:cNvPr id="57353" name="Rectangle 9"/>
          <p:cNvSpPr>
            <a:spLocks noGrp="1" noChangeArrowheads="1"/>
          </p:cNvSpPr>
          <p:nvPr>
            <p:ph type="title"/>
          </p:nvPr>
        </p:nvSpPr>
        <p:spPr/>
        <p:txBody>
          <a:bodyPr/>
          <a:lstStyle/>
          <a:p>
            <a:pPr algn="r"/>
            <a:r>
              <a:rPr lang="de-DE" altLang="de-DE" sz="2400"/>
              <a:t>Wirbelkammmer-</a:t>
            </a:r>
            <a:br>
              <a:rPr lang="de-DE" altLang="de-DE" sz="2400"/>
            </a:br>
            <a:r>
              <a:rPr lang="de-DE" altLang="de-DE" sz="2400"/>
              <a:t>Vorkammermotoren</a:t>
            </a:r>
          </a:p>
        </p:txBody>
      </p:sp>
      <p:grpSp>
        <p:nvGrpSpPr>
          <p:cNvPr id="57356" name="Group 12"/>
          <p:cNvGrpSpPr>
            <a:grpSpLocks/>
          </p:cNvGrpSpPr>
          <p:nvPr/>
        </p:nvGrpSpPr>
        <p:grpSpPr bwMode="auto">
          <a:xfrm>
            <a:off x="381000" y="2708276"/>
            <a:ext cx="4859338" cy="4005263"/>
            <a:chOff x="1196" y="562"/>
            <a:chExt cx="3501" cy="3238"/>
          </a:xfrm>
        </p:grpSpPr>
        <p:pic>
          <p:nvPicPr>
            <p:cNvPr id="57357" name="Picture 13" descr="EINSP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6" y="562"/>
              <a:ext cx="3412" cy="3238"/>
            </a:xfrm>
            <a:prstGeom prst="rect">
              <a:avLst/>
            </a:prstGeom>
            <a:noFill/>
            <a:extLst>
              <a:ext uri="{909E8E84-426E-40DD-AFC4-6F175D3DCCD1}">
                <a14:hiddenFill xmlns:a14="http://schemas.microsoft.com/office/drawing/2010/main">
                  <a:solidFill>
                    <a:srgbClr val="FFFFFF"/>
                  </a:solidFill>
                </a14:hiddenFill>
              </a:ext>
            </a:extLst>
          </p:spPr>
        </p:pic>
        <p:sp>
          <p:nvSpPr>
            <p:cNvPr id="57358" name="Text Box 14"/>
            <p:cNvSpPr txBox="1">
              <a:spLocks noChangeArrowheads="1"/>
            </p:cNvSpPr>
            <p:nvPr/>
          </p:nvSpPr>
          <p:spPr bwMode="auto">
            <a:xfrm>
              <a:off x="3502" y="2834"/>
              <a:ext cx="1195" cy="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de-DE" altLang="de-DE" sz="1200" b="1">
                  <a:solidFill>
                    <a:srgbClr val="000000"/>
                  </a:solidFill>
                  <a:latin typeface="Arial" panose="020B0604020202020204" pitchFamily="34" charset="0"/>
                  <a:ea typeface="MS PGothic"/>
                  <a:cs typeface="Arial"/>
                </a:rPr>
                <a:t>Hauptbrennraum</a:t>
              </a:r>
              <a:endParaRPr lang="de-DE" altLang="de-DE" sz="1200" b="1">
                <a:solidFill>
                  <a:srgbClr val="FF3300"/>
                </a:solidFill>
                <a:latin typeface="Arial" panose="020B0604020202020204" pitchFamily="34" charset="0"/>
                <a:ea typeface="MS PGothic"/>
                <a:cs typeface="Arial"/>
              </a:endParaRPr>
            </a:p>
          </p:txBody>
        </p:sp>
        <p:sp>
          <p:nvSpPr>
            <p:cNvPr id="57359" name="Text Box 15"/>
            <p:cNvSpPr txBox="1">
              <a:spLocks noChangeArrowheads="1"/>
            </p:cNvSpPr>
            <p:nvPr/>
          </p:nvSpPr>
          <p:spPr bwMode="auto">
            <a:xfrm>
              <a:off x="3502" y="2449"/>
              <a:ext cx="1195" cy="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de-DE" altLang="de-DE" sz="1200" b="1">
                  <a:solidFill>
                    <a:srgbClr val="000000"/>
                  </a:solidFill>
                  <a:latin typeface="Arial" panose="020B0604020202020204" pitchFamily="34" charset="0"/>
                  <a:ea typeface="MS PGothic"/>
                  <a:cs typeface="Arial"/>
                </a:rPr>
                <a:t>Verbindungskanal</a:t>
              </a:r>
              <a:endParaRPr lang="de-DE" altLang="de-DE" sz="1200" b="1">
                <a:solidFill>
                  <a:srgbClr val="FF3300"/>
                </a:solidFill>
                <a:latin typeface="Arial" panose="020B0604020202020204" pitchFamily="34" charset="0"/>
                <a:ea typeface="MS PGothic"/>
                <a:cs typeface="Arial"/>
              </a:endParaRPr>
            </a:p>
          </p:txBody>
        </p:sp>
        <p:sp>
          <p:nvSpPr>
            <p:cNvPr id="57360" name="Text Box 16"/>
            <p:cNvSpPr txBox="1">
              <a:spLocks noChangeArrowheads="1"/>
            </p:cNvSpPr>
            <p:nvPr/>
          </p:nvSpPr>
          <p:spPr bwMode="auto">
            <a:xfrm>
              <a:off x="3502" y="2114"/>
              <a:ext cx="1195" cy="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de-DE" altLang="de-DE" sz="1600">
                  <a:solidFill>
                    <a:srgbClr val="000000"/>
                  </a:solidFill>
                  <a:latin typeface="Arial" panose="020B0604020202020204" pitchFamily="34" charset="0"/>
                  <a:ea typeface="MS PGothic"/>
                  <a:cs typeface="Arial"/>
                </a:rPr>
                <a:t>Glühkerze</a:t>
              </a:r>
              <a:endParaRPr lang="de-DE" altLang="de-DE" sz="1600" b="1">
                <a:solidFill>
                  <a:srgbClr val="FF3300"/>
                </a:solidFill>
                <a:latin typeface="Arial" panose="020B0604020202020204" pitchFamily="34" charset="0"/>
                <a:ea typeface="MS PGothic"/>
                <a:cs typeface="Arial"/>
              </a:endParaRPr>
            </a:p>
          </p:txBody>
        </p:sp>
        <p:sp>
          <p:nvSpPr>
            <p:cNvPr id="57361" name="Text Box 17"/>
            <p:cNvSpPr txBox="1">
              <a:spLocks noChangeArrowheads="1"/>
            </p:cNvSpPr>
            <p:nvPr/>
          </p:nvSpPr>
          <p:spPr bwMode="auto">
            <a:xfrm>
              <a:off x="2038" y="624"/>
              <a:ext cx="1196" cy="4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de-DE" altLang="de-DE" sz="1600">
                  <a:solidFill>
                    <a:srgbClr val="000000"/>
                  </a:solidFill>
                  <a:latin typeface="Arial" panose="020B0604020202020204" pitchFamily="34" charset="0"/>
                  <a:ea typeface="MS PGothic"/>
                  <a:cs typeface="Arial"/>
                </a:rPr>
                <a:t>Einspritzdüse (Zapfendüse)</a:t>
              </a:r>
              <a:endParaRPr lang="de-DE" altLang="de-DE" sz="1600" b="1">
                <a:solidFill>
                  <a:srgbClr val="FF3300"/>
                </a:solidFill>
                <a:latin typeface="Arial" panose="020B0604020202020204" pitchFamily="34" charset="0"/>
                <a:ea typeface="MS PGothic"/>
                <a:cs typeface="Arial"/>
              </a:endParaRPr>
            </a:p>
          </p:txBody>
        </p:sp>
        <p:sp>
          <p:nvSpPr>
            <p:cNvPr id="57362" name="Text Box 18"/>
            <p:cNvSpPr txBox="1">
              <a:spLocks noChangeArrowheads="1"/>
            </p:cNvSpPr>
            <p:nvPr/>
          </p:nvSpPr>
          <p:spPr bwMode="auto">
            <a:xfrm>
              <a:off x="1771" y="1249"/>
              <a:ext cx="1198" cy="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de-DE" altLang="de-DE" sz="1600">
                  <a:solidFill>
                    <a:srgbClr val="000000"/>
                  </a:solidFill>
                  <a:latin typeface="Arial" panose="020B0604020202020204" pitchFamily="34" charset="0"/>
                  <a:ea typeface="MS PGothic"/>
                  <a:cs typeface="Arial"/>
                </a:rPr>
                <a:t>Wirbelkammer</a:t>
              </a:r>
              <a:endParaRPr lang="de-DE" altLang="de-DE" sz="1600" b="1">
                <a:solidFill>
                  <a:srgbClr val="FF3300"/>
                </a:solidFill>
                <a:latin typeface="Arial" panose="020B0604020202020204" pitchFamily="34" charset="0"/>
                <a:ea typeface="MS PGothic"/>
                <a:cs typeface="Arial"/>
              </a:endParaRPr>
            </a:p>
          </p:txBody>
        </p:sp>
      </p:grpSp>
      <p:pic>
        <p:nvPicPr>
          <p:cNvPr id="57348" name="Picture 4"/>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381000" y="1"/>
            <a:ext cx="4038600" cy="2779713"/>
          </a:xfrm>
          <a:noFill/>
          <a:ln/>
        </p:spPr>
      </p:pic>
      <p:sp>
        <p:nvSpPr>
          <p:cNvPr id="57363" name="Text Box 19"/>
          <p:cNvSpPr txBox="1">
            <a:spLocks noChangeArrowheads="1"/>
          </p:cNvSpPr>
          <p:nvPr/>
        </p:nvSpPr>
        <p:spPr bwMode="auto">
          <a:xfrm>
            <a:off x="5024438" y="1412875"/>
            <a:ext cx="4392612" cy="417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pPr>
            <a:r>
              <a:rPr lang="de-DE" altLang="de-DE">
                <a:solidFill>
                  <a:srgbClr val="000000"/>
                </a:solidFill>
                <a:latin typeface="Arial" panose="020B0604020202020204" pitchFamily="34" charset="0"/>
                <a:ea typeface="MS PGothic"/>
                <a:cs typeface="Arial"/>
              </a:rPr>
              <a:t>Charakteristik</a:t>
            </a:r>
          </a:p>
          <a:p>
            <a:pPr algn="l" eaLnBrk="1" hangingPunct="1">
              <a:spcBef>
                <a:spcPct val="50000"/>
              </a:spcBef>
              <a:buFontTx/>
              <a:buChar char="•"/>
            </a:pPr>
            <a:r>
              <a:rPr lang="de-DE" altLang="de-DE" sz="1800">
                <a:solidFill>
                  <a:srgbClr val="000000"/>
                </a:solidFill>
                <a:latin typeface="Arial" panose="020B0604020202020204" pitchFamily="34" charset="0"/>
                <a:ea typeface="MS PGothic"/>
                <a:cs typeface="Arial"/>
              </a:rPr>
              <a:t>Einfache Zapfendüse</a:t>
            </a:r>
          </a:p>
          <a:p>
            <a:pPr algn="l" eaLnBrk="1" hangingPunct="1">
              <a:spcBef>
                <a:spcPct val="50000"/>
              </a:spcBef>
              <a:buFontTx/>
              <a:buChar char="•"/>
            </a:pPr>
            <a:r>
              <a:rPr lang="de-DE" altLang="de-DE" sz="1800">
                <a:solidFill>
                  <a:srgbClr val="000000"/>
                </a:solidFill>
                <a:latin typeface="Arial" panose="020B0604020202020204" pitchFamily="34" charset="0"/>
                <a:ea typeface="MS PGothic"/>
                <a:cs typeface="Arial"/>
              </a:rPr>
              <a:t>Düsenöffnungsdruck 100–120 bar</a:t>
            </a:r>
          </a:p>
          <a:p>
            <a:pPr algn="l" eaLnBrk="1" hangingPunct="1">
              <a:spcBef>
                <a:spcPct val="50000"/>
              </a:spcBef>
              <a:buFontTx/>
              <a:buChar char="•"/>
            </a:pPr>
            <a:r>
              <a:rPr lang="de-DE" altLang="de-DE" sz="1800">
                <a:solidFill>
                  <a:srgbClr val="000000"/>
                </a:solidFill>
                <a:latin typeface="Arial" panose="020B0604020202020204" pitchFamily="34" charset="0"/>
                <a:ea typeface="MS PGothic"/>
                <a:cs typeface="Arial"/>
              </a:rPr>
              <a:t>Geringer Einspritzdruck (unter 500 bar)</a:t>
            </a:r>
          </a:p>
          <a:p>
            <a:pPr algn="l" eaLnBrk="1" hangingPunct="1">
              <a:spcBef>
                <a:spcPct val="50000"/>
              </a:spcBef>
              <a:buFontTx/>
              <a:buChar char="•"/>
            </a:pPr>
            <a:r>
              <a:rPr lang="de-DE" altLang="de-DE" sz="1800">
                <a:solidFill>
                  <a:srgbClr val="000000"/>
                </a:solidFill>
                <a:latin typeface="Arial" panose="020B0604020202020204" pitchFamily="34" charset="0"/>
                <a:ea typeface="MS PGothic"/>
                <a:cs typeface="Arial"/>
              </a:rPr>
              <a:t>Weites Verdichtungsverhältnis </a:t>
            </a:r>
          </a:p>
          <a:p>
            <a:pPr algn="l" eaLnBrk="1" hangingPunct="1">
              <a:spcBef>
                <a:spcPct val="50000"/>
              </a:spcBef>
              <a:buFontTx/>
              <a:buChar char="•"/>
            </a:pPr>
            <a:r>
              <a:rPr lang="de-DE" altLang="de-DE" sz="1800">
                <a:solidFill>
                  <a:srgbClr val="000000"/>
                </a:solidFill>
                <a:latin typeface="Arial" panose="020B0604020202020204" pitchFamily="34" charset="0"/>
                <a:ea typeface="MS PGothic"/>
                <a:cs typeface="Arial"/>
              </a:rPr>
              <a:t>Geringer Verdichtungsdruck</a:t>
            </a:r>
          </a:p>
          <a:p>
            <a:pPr algn="l" eaLnBrk="1" hangingPunct="1">
              <a:spcBef>
                <a:spcPct val="50000"/>
              </a:spcBef>
              <a:buFontTx/>
              <a:buChar char="•"/>
            </a:pPr>
            <a:r>
              <a:rPr lang="de-DE" altLang="de-DE" sz="1800">
                <a:solidFill>
                  <a:srgbClr val="000000"/>
                </a:solidFill>
                <a:latin typeface="Arial" panose="020B0604020202020204" pitchFamily="34" charset="0"/>
                <a:ea typeface="MS PGothic"/>
                <a:cs typeface="Arial"/>
              </a:rPr>
              <a:t>Kraftstoffunempfindlich</a:t>
            </a:r>
          </a:p>
          <a:p>
            <a:pPr algn="l" eaLnBrk="1" hangingPunct="1">
              <a:spcBef>
                <a:spcPct val="50000"/>
              </a:spcBef>
              <a:buFontTx/>
              <a:buChar char="•"/>
            </a:pPr>
            <a:r>
              <a:rPr lang="de-DE" altLang="de-DE" sz="1800">
                <a:solidFill>
                  <a:srgbClr val="000000"/>
                </a:solidFill>
                <a:latin typeface="Arial" panose="020B0604020202020204" pitchFamily="34" charset="0"/>
                <a:ea typeface="MS PGothic"/>
                <a:cs typeface="Arial"/>
              </a:rPr>
              <a:t>Starthilfe erforderlich</a:t>
            </a:r>
          </a:p>
          <a:p>
            <a:pPr algn="l" eaLnBrk="1" hangingPunct="1">
              <a:spcBef>
                <a:spcPct val="50000"/>
              </a:spcBef>
              <a:buFontTx/>
              <a:buChar char="•"/>
            </a:pPr>
            <a:r>
              <a:rPr lang="de-DE" altLang="de-DE" sz="1800">
                <a:solidFill>
                  <a:srgbClr val="000000"/>
                </a:solidFill>
                <a:latin typeface="Arial" panose="020B0604020202020204" pitchFamily="34" charset="0"/>
                <a:ea typeface="MS PGothic"/>
                <a:cs typeface="Arial"/>
              </a:rPr>
              <a:t>Kraftstoffverbrauch hoch</a:t>
            </a:r>
          </a:p>
          <a:p>
            <a:pPr algn="l" eaLnBrk="1" hangingPunct="1">
              <a:spcBef>
                <a:spcPct val="50000"/>
              </a:spcBef>
              <a:buFontTx/>
              <a:buChar char="•"/>
            </a:pPr>
            <a:r>
              <a:rPr lang="de-DE" altLang="de-DE" sz="1800">
                <a:solidFill>
                  <a:srgbClr val="FF0000"/>
                </a:solidFill>
                <a:latin typeface="Arial" panose="020B0604020202020204" pitchFamily="34" charset="0"/>
                <a:ea typeface="MS PGothic"/>
                <a:cs typeface="Arial"/>
              </a:rPr>
              <a:t>Abgase jenseits jeder heutigen Norm </a:t>
            </a:r>
          </a:p>
        </p:txBody>
      </p:sp>
    </p:spTree>
    <p:extLst>
      <p:ext uri="{BB962C8B-B14F-4D97-AF65-F5344CB8AC3E}">
        <p14:creationId xmlns:p14="http://schemas.microsoft.com/office/powerpoint/2010/main" val="12352727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r>
              <a:rPr lang="de-DE" altLang="de-DE"/>
              <a:t> Folie </a:t>
            </a:r>
            <a:fld id="{4D2CDD20-EB2B-4B69-8F28-88A3A22C1821}" type="slidenum">
              <a:rPr lang="de-DE" altLang="de-DE"/>
              <a:pPr/>
              <a:t>24</a:t>
            </a:fld>
            <a:endParaRPr lang="de-DE" altLang="de-DE"/>
          </a:p>
        </p:txBody>
      </p:sp>
      <p:sp>
        <p:nvSpPr>
          <p:cNvPr id="5" name="Fußzeilenplatzhalter 4"/>
          <p:cNvSpPr>
            <a:spLocks noGrp="1"/>
          </p:cNvSpPr>
          <p:nvPr>
            <p:ph type="ftr" sz="quarter" idx="11"/>
          </p:nvPr>
        </p:nvSpPr>
        <p:spPr/>
        <p:txBody>
          <a:bodyPr/>
          <a:lstStyle/>
          <a:p>
            <a:r>
              <a:rPr lang="de-DE" altLang="de-DE" dirty="0"/>
              <a:t>HSWT    Prof. Dr. U. Groß                                </a:t>
            </a:r>
          </a:p>
        </p:txBody>
      </p:sp>
      <p:sp>
        <p:nvSpPr>
          <p:cNvPr id="860162" name="Rectangle 2"/>
          <p:cNvSpPr>
            <a:spLocks noGrp="1" noChangeArrowheads="1"/>
          </p:cNvSpPr>
          <p:nvPr>
            <p:ph type="title"/>
          </p:nvPr>
        </p:nvSpPr>
        <p:spPr/>
        <p:txBody>
          <a:bodyPr/>
          <a:lstStyle/>
          <a:p>
            <a:r>
              <a:rPr lang="de-DE" altLang="de-DE"/>
              <a:t>Vorkammer- Wirbelkammerverfahren</a:t>
            </a:r>
          </a:p>
        </p:txBody>
      </p:sp>
      <p:sp>
        <p:nvSpPr>
          <p:cNvPr id="860163" name="Rectangle 3"/>
          <p:cNvSpPr>
            <a:spLocks noGrp="1" noChangeArrowheads="1"/>
          </p:cNvSpPr>
          <p:nvPr>
            <p:ph type="body" idx="1"/>
          </p:nvPr>
        </p:nvSpPr>
        <p:spPr>
          <a:xfrm>
            <a:off x="776288" y="836614"/>
            <a:ext cx="8229600" cy="4497387"/>
          </a:xfrm>
        </p:spPr>
        <p:txBody>
          <a:bodyPr/>
          <a:lstStyle/>
          <a:p>
            <a:pPr>
              <a:lnSpc>
                <a:spcPct val="80000"/>
              </a:lnSpc>
              <a:buFont typeface="Arial Unicode MS" pitchFamily="34" charset="-128"/>
              <a:buNone/>
            </a:pPr>
            <a:r>
              <a:rPr lang="de-DE" altLang="de-DE" sz="2000" dirty="0"/>
              <a:t>Ähnlich arbeitet auch das Vorkammerverfahren. Hierbei wird auch ein Teil der verdichteten Luft in einen Raum im Zylinderkopf gepresst. In diesen Raum wird auch der Kraftstoff eingespritzt und so die Verbrennung eingeleitet. Durch den Druckanstieg wird nun das zum Teil verbrannte Gemisch durch Bohrungen am Ende der Vorkammer wieder in den Zylinder gedrückt, vermischt sich da mit der restlichen Verbrennungsluft und lässt so die Hauptverbrennung stattfinden. </a:t>
            </a:r>
          </a:p>
          <a:p>
            <a:pPr>
              <a:lnSpc>
                <a:spcPct val="80000"/>
              </a:lnSpc>
              <a:buFont typeface="Arial Unicode MS" pitchFamily="34" charset="-128"/>
              <a:buNone/>
            </a:pPr>
            <a:r>
              <a:rPr lang="de-DE" altLang="de-DE" sz="2000" dirty="0"/>
              <a:t>Der Hauptunterschied zwischen Vor- und Wirbelkammer besteht darin, das bei dem Vorkammerverfahren die Luft und der Kraftstoff durch Thermik und ein Prallblech miteinander vermischt werden und dass die Vorkammer zum Zylinder hin mehrere kleine Bohrungen hat, durch die das entzündete Gemisch in den Zylinder gelangt. Der Wirbelkammer Motor hingegen hat nur den großen Schusskanal und die verdichtete Luft wird durch die Bauform der Kammer und des Schusskanals schon in eine Drehbewegung versetzt (verwirbelt). Ansonsten gelten für den Wirbelkammer Motor die gleichen Punkte wie für den Vorkammer Motor.</a:t>
            </a:r>
            <a:endParaRPr lang="de-DE" altLang="de-DE" sz="1400" dirty="0"/>
          </a:p>
          <a:p>
            <a:pPr>
              <a:lnSpc>
                <a:spcPct val="80000"/>
              </a:lnSpc>
            </a:pPr>
            <a:endParaRPr lang="de-DE" altLang="de-DE" sz="1400" dirty="0"/>
          </a:p>
          <a:p>
            <a:pPr>
              <a:lnSpc>
                <a:spcPct val="80000"/>
              </a:lnSpc>
            </a:pPr>
            <a:endParaRPr lang="de-DE" altLang="de-DE" sz="1100" dirty="0"/>
          </a:p>
        </p:txBody>
      </p:sp>
    </p:spTree>
    <p:extLst>
      <p:ext uri="{BB962C8B-B14F-4D97-AF65-F5344CB8AC3E}">
        <p14:creationId xmlns:p14="http://schemas.microsoft.com/office/powerpoint/2010/main" val="33996931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liennummernplatzhalter 2"/>
          <p:cNvSpPr>
            <a:spLocks noGrp="1"/>
          </p:cNvSpPr>
          <p:nvPr>
            <p:ph type="sldNum" sz="quarter" idx="10"/>
          </p:nvPr>
        </p:nvSpPr>
        <p:spPr/>
        <p:txBody>
          <a:bodyPr/>
          <a:lstStyle/>
          <a:p>
            <a:r>
              <a:rPr lang="de-DE" altLang="de-DE"/>
              <a:t> Folie </a:t>
            </a:r>
            <a:fld id="{4E0E0CE5-8890-457C-85EA-00E63C39AF9A}" type="slidenum">
              <a:rPr lang="de-DE" altLang="de-DE"/>
              <a:pPr/>
              <a:t>25</a:t>
            </a:fld>
            <a:endParaRPr lang="de-DE" altLang="de-DE"/>
          </a:p>
        </p:txBody>
      </p:sp>
      <p:sp>
        <p:nvSpPr>
          <p:cNvPr id="5" name="Fußzeilenplatzhalter 3"/>
          <p:cNvSpPr>
            <a:spLocks noGrp="1"/>
          </p:cNvSpPr>
          <p:nvPr>
            <p:ph type="ftr" sz="quarter" idx="11"/>
          </p:nvPr>
        </p:nvSpPr>
        <p:spPr/>
        <p:txBody>
          <a:bodyPr/>
          <a:lstStyle/>
          <a:p>
            <a:r>
              <a:rPr lang="de-DE" altLang="de-DE" dirty="0"/>
              <a:t>HSWT    Prof. Dr. U. Groß                                </a:t>
            </a:r>
          </a:p>
        </p:txBody>
      </p:sp>
      <p:pic>
        <p:nvPicPr>
          <p:cNvPr id="861187" name="Picture 3" descr="EINSP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2051" y="1196976"/>
            <a:ext cx="5064125" cy="4987925"/>
          </a:xfrm>
          <a:prstGeom prst="rect">
            <a:avLst/>
          </a:prstGeom>
          <a:noFill/>
          <a:extLst>
            <a:ext uri="{909E8E84-426E-40DD-AFC4-6F175D3DCCD1}">
              <a14:hiddenFill xmlns:a14="http://schemas.microsoft.com/office/drawing/2010/main">
                <a:solidFill>
                  <a:srgbClr val="FFFFFF"/>
                </a:solidFill>
              </a14:hiddenFill>
            </a:ext>
          </a:extLst>
        </p:spPr>
      </p:pic>
      <p:sp>
        <p:nvSpPr>
          <p:cNvPr id="861188" name="Rectangle 4"/>
          <p:cNvSpPr>
            <a:spLocks noGrp="1" noChangeArrowheads="1"/>
          </p:cNvSpPr>
          <p:nvPr>
            <p:ph type="title"/>
          </p:nvPr>
        </p:nvSpPr>
        <p:spPr/>
        <p:txBody>
          <a:bodyPr/>
          <a:lstStyle/>
          <a:p>
            <a:pPr algn="ctr"/>
            <a:r>
              <a:rPr lang="de-DE" altLang="de-DE"/>
              <a:t>Mittelkugelverfahren (MAN)</a:t>
            </a:r>
          </a:p>
        </p:txBody>
      </p:sp>
    </p:spTree>
    <p:extLst>
      <p:ext uri="{BB962C8B-B14F-4D97-AF65-F5344CB8AC3E}">
        <p14:creationId xmlns:p14="http://schemas.microsoft.com/office/powerpoint/2010/main" val="573462386"/>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5" fill="hold" nodeType="clickEffect">
                                  <p:stCondLst>
                                    <p:cond delay="0"/>
                                  </p:stCondLst>
                                  <p:childTnLst>
                                    <p:set>
                                      <p:cBhvr>
                                        <p:cTn id="6" dur="1" fill="hold">
                                          <p:stCondLst>
                                            <p:cond delay="0"/>
                                          </p:stCondLst>
                                        </p:cTn>
                                        <p:tgtEl>
                                          <p:spTgt spid="861187"/>
                                        </p:tgtEl>
                                        <p:attrNameLst>
                                          <p:attrName>style.visibility</p:attrName>
                                        </p:attrNameLst>
                                      </p:cBhvr>
                                      <p:to>
                                        <p:strVal val="visible"/>
                                      </p:to>
                                    </p:set>
                                    <p:animEffect transition="in" filter="randombar(vertical)">
                                      <p:cBhvr>
                                        <p:cTn id="7" dur="500"/>
                                        <p:tgtEl>
                                          <p:spTgt spid="8611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liennummernplatzhalter 2"/>
          <p:cNvSpPr>
            <a:spLocks noGrp="1"/>
          </p:cNvSpPr>
          <p:nvPr>
            <p:ph type="sldNum" sz="quarter" idx="10"/>
          </p:nvPr>
        </p:nvSpPr>
        <p:spPr/>
        <p:txBody>
          <a:bodyPr/>
          <a:lstStyle/>
          <a:p>
            <a:r>
              <a:rPr lang="de-DE" altLang="de-DE"/>
              <a:t> Folie </a:t>
            </a:r>
            <a:fld id="{BDEBF75D-C23F-4E03-A5C1-B6F3A20C230D}" type="slidenum">
              <a:rPr lang="de-DE" altLang="de-DE"/>
              <a:pPr/>
              <a:t>26</a:t>
            </a:fld>
            <a:endParaRPr lang="de-DE" altLang="de-DE"/>
          </a:p>
        </p:txBody>
      </p:sp>
      <p:sp>
        <p:nvSpPr>
          <p:cNvPr id="5" name="Fußzeilenplatzhalter 3"/>
          <p:cNvSpPr>
            <a:spLocks noGrp="1"/>
          </p:cNvSpPr>
          <p:nvPr>
            <p:ph type="ftr" sz="quarter" idx="11"/>
          </p:nvPr>
        </p:nvSpPr>
        <p:spPr/>
        <p:txBody>
          <a:bodyPr/>
          <a:lstStyle/>
          <a:p>
            <a:r>
              <a:rPr lang="de-DE" altLang="de-DE" dirty="0"/>
              <a:t>HSWT    Prof. Dr. U. Groß                                </a:t>
            </a:r>
          </a:p>
        </p:txBody>
      </p:sp>
      <p:pic>
        <p:nvPicPr>
          <p:cNvPr id="862211" name="Picture 3" descr="EINSP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6025" y="838200"/>
            <a:ext cx="4705350" cy="5334000"/>
          </a:xfrm>
          <a:prstGeom prst="rect">
            <a:avLst/>
          </a:prstGeom>
          <a:noFill/>
          <a:extLst>
            <a:ext uri="{909E8E84-426E-40DD-AFC4-6F175D3DCCD1}">
              <a14:hiddenFill xmlns:a14="http://schemas.microsoft.com/office/drawing/2010/main">
                <a:solidFill>
                  <a:srgbClr val="FFFFFF"/>
                </a:solidFill>
              </a14:hiddenFill>
            </a:ext>
          </a:extLst>
        </p:spPr>
      </p:pic>
      <p:sp>
        <p:nvSpPr>
          <p:cNvPr id="862212" name="Rectangle 4"/>
          <p:cNvSpPr>
            <a:spLocks noGrp="1" noChangeArrowheads="1"/>
          </p:cNvSpPr>
          <p:nvPr>
            <p:ph type="title"/>
          </p:nvPr>
        </p:nvSpPr>
        <p:spPr/>
        <p:txBody>
          <a:bodyPr/>
          <a:lstStyle/>
          <a:p>
            <a:pPr algn="ctr"/>
            <a:r>
              <a:rPr lang="de-DE" altLang="de-DE"/>
              <a:t>Direkteinspritzverfahren</a:t>
            </a:r>
          </a:p>
        </p:txBody>
      </p:sp>
    </p:spTree>
    <p:extLst>
      <p:ext uri="{BB962C8B-B14F-4D97-AF65-F5344CB8AC3E}">
        <p14:creationId xmlns:p14="http://schemas.microsoft.com/office/powerpoint/2010/main" val="903289508"/>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5" fill="hold" nodeType="clickEffect">
                                  <p:stCondLst>
                                    <p:cond delay="0"/>
                                  </p:stCondLst>
                                  <p:childTnLst>
                                    <p:set>
                                      <p:cBhvr>
                                        <p:cTn id="6" dur="1" fill="hold">
                                          <p:stCondLst>
                                            <p:cond delay="0"/>
                                          </p:stCondLst>
                                        </p:cTn>
                                        <p:tgtEl>
                                          <p:spTgt spid="862211"/>
                                        </p:tgtEl>
                                        <p:attrNameLst>
                                          <p:attrName>style.visibility</p:attrName>
                                        </p:attrNameLst>
                                      </p:cBhvr>
                                      <p:to>
                                        <p:strVal val="visible"/>
                                      </p:to>
                                    </p:set>
                                    <p:animEffect transition="in" filter="randombar(vertical)">
                                      <p:cBhvr>
                                        <p:cTn id="7" dur="500"/>
                                        <p:tgtEl>
                                          <p:spTgt spid="8622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r>
              <a:rPr lang="de-DE" altLang="de-DE"/>
              <a:t> Folie </a:t>
            </a:r>
            <a:fld id="{43BED1F8-7F40-4673-AC27-9C2E8FAF2930}" type="slidenum">
              <a:rPr lang="de-DE" altLang="de-DE"/>
              <a:pPr/>
              <a:t>27</a:t>
            </a:fld>
            <a:endParaRPr lang="de-DE" altLang="de-DE"/>
          </a:p>
        </p:txBody>
      </p:sp>
      <p:sp>
        <p:nvSpPr>
          <p:cNvPr id="5" name="Fußzeilenplatzhalter 4"/>
          <p:cNvSpPr>
            <a:spLocks noGrp="1"/>
          </p:cNvSpPr>
          <p:nvPr>
            <p:ph type="ftr" sz="quarter" idx="11"/>
          </p:nvPr>
        </p:nvSpPr>
        <p:spPr/>
        <p:txBody>
          <a:bodyPr/>
          <a:lstStyle/>
          <a:p>
            <a:r>
              <a:rPr lang="de-DE" altLang="de-DE" dirty="0"/>
              <a:t>HSWT    Prof. Dr. U. Groß                                </a:t>
            </a:r>
          </a:p>
        </p:txBody>
      </p:sp>
      <p:sp>
        <p:nvSpPr>
          <p:cNvPr id="863234" name="Rectangle 2"/>
          <p:cNvSpPr>
            <a:spLocks noGrp="1" noChangeArrowheads="1"/>
          </p:cNvSpPr>
          <p:nvPr>
            <p:ph type="title"/>
          </p:nvPr>
        </p:nvSpPr>
        <p:spPr/>
        <p:txBody>
          <a:bodyPr/>
          <a:lstStyle/>
          <a:p>
            <a:r>
              <a:rPr lang="de-DE" altLang="de-DE"/>
              <a:t>Direkteinspritzung</a:t>
            </a:r>
          </a:p>
        </p:txBody>
      </p:sp>
      <p:sp>
        <p:nvSpPr>
          <p:cNvPr id="863235" name="Rectangle 3"/>
          <p:cNvSpPr>
            <a:spLocks noGrp="1" noChangeArrowheads="1"/>
          </p:cNvSpPr>
          <p:nvPr>
            <p:ph type="body" idx="1"/>
          </p:nvPr>
        </p:nvSpPr>
        <p:spPr>
          <a:xfrm>
            <a:off x="776288" y="1052513"/>
            <a:ext cx="8229600" cy="4392612"/>
          </a:xfrm>
        </p:spPr>
        <p:txBody>
          <a:bodyPr/>
          <a:lstStyle/>
          <a:p>
            <a:pPr>
              <a:lnSpc>
                <a:spcPct val="80000"/>
              </a:lnSpc>
              <a:buFont typeface="Arial Unicode MS" pitchFamily="34" charset="-128"/>
              <a:buNone/>
            </a:pPr>
            <a:r>
              <a:rPr lang="de-DE" altLang="de-DE" sz="1700"/>
              <a:t>Das heute gebräuchlichste Verfahren ist die Direkteinspritzung.</a:t>
            </a:r>
          </a:p>
          <a:p>
            <a:pPr>
              <a:lnSpc>
                <a:spcPct val="80000"/>
              </a:lnSpc>
              <a:buFont typeface="Arial Unicode MS" pitchFamily="34" charset="-128"/>
              <a:buNone/>
            </a:pPr>
            <a:r>
              <a:rPr lang="de-DE" altLang="de-DE" sz="1700"/>
              <a:t>Es gibt hier keine Räume im Zylinderkopf mehr sondern die Einspritzdüse bringt den Kraftstoff direkt in den Verbrennungsraum. </a:t>
            </a:r>
          </a:p>
          <a:p>
            <a:pPr>
              <a:lnSpc>
                <a:spcPct val="80000"/>
              </a:lnSpc>
              <a:buFont typeface="Arial Unicode MS" pitchFamily="34" charset="-128"/>
              <a:buNone/>
            </a:pPr>
            <a:r>
              <a:rPr lang="de-DE" altLang="de-DE" sz="1700"/>
              <a:t>Hierbei gibt es natürlich auch die verschiedensten Möglichkeiten die Luft zu verwirbeln und optimal mit dem Kraftstoff zu vermischen.</a:t>
            </a:r>
          </a:p>
          <a:p>
            <a:pPr>
              <a:lnSpc>
                <a:spcPct val="80000"/>
              </a:lnSpc>
              <a:buFont typeface="Arial Unicode MS" pitchFamily="34" charset="-128"/>
              <a:buNone/>
            </a:pPr>
            <a:r>
              <a:rPr lang="de-DE" altLang="de-DE" sz="1700"/>
              <a:t>Zum einen werden die Kolbenböden (unten) mit verschiedensten Mulden versehen</a:t>
            </a:r>
          </a:p>
          <a:p>
            <a:pPr>
              <a:lnSpc>
                <a:spcPct val="80000"/>
              </a:lnSpc>
              <a:buFont typeface="Arial Unicode MS" pitchFamily="34" charset="-128"/>
              <a:buNone/>
            </a:pPr>
            <a:r>
              <a:rPr lang="de-DE" altLang="de-DE" sz="1700"/>
              <a:t>und zum anderen spritzt man den Kraftstoff nicht mehr durch nur ein Loch in den</a:t>
            </a:r>
          </a:p>
          <a:p>
            <a:pPr>
              <a:lnSpc>
                <a:spcPct val="80000"/>
              </a:lnSpc>
              <a:buFont typeface="Arial Unicode MS" pitchFamily="34" charset="-128"/>
              <a:buNone/>
            </a:pPr>
            <a:r>
              <a:rPr lang="de-DE" altLang="de-DE" sz="1700"/>
              <a:t>Zylinder, sondern über mehrere kleine Löcher. Weiter erhöht man auch den</a:t>
            </a:r>
          </a:p>
          <a:p>
            <a:pPr>
              <a:lnSpc>
                <a:spcPct val="80000"/>
              </a:lnSpc>
              <a:buFont typeface="Arial Unicode MS" pitchFamily="34" charset="-128"/>
              <a:buNone/>
            </a:pPr>
            <a:r>
              <a:rPr lang="de-DE" altLang="de-DE" sz="1700"/>
              <a:t>Einspritzdruck sowie den Verdichtungsdruck. Durch den höheren Einspritzdruck  und mehrere kleine Löcher, erreicht man kleinere Kraftstofftröpfchen, also</a:t>
            </a:r>
          </a:p>
          <a:p>
            <a:pPr>
              <a:lnSpc>
                <a:spcPct val="80000"/>
              </a:lnSpc>
              <a:buFont typeface="Arial Unicode MS" pitchFamily="34" charset="-128"/>
              <a:buNone/>
            </a:pPr>
            <a:r>
              <a:rPr lang="de-DE" altLang="de-DE" sz="1700"/>
              <a:t>eine bessere Vermischung und Anbindung mit der Luft.</a:t>
            </a:r>
          </a:p>
          <a:p>
            <a:pPr>
              <a:lnSpc>
                <a:spcPct val="80000"/>
              </a:lnSpc>
              <a:buFont typeface="Arial Unicode MS" pitchFamily="34" charset="-128"/>
              <a:buNone/>
            </a:pPr>
            <a:r>
              <a:rPr lang="de-DE" altLang="de-DE" sz="1700"/>
              <a:t>Durch die Erhöhung des Verdichtungsdruckes bekommt man auch eine höhere</a:t>
            </a:r>
          </a:p>
          <a:p>
            <a:pPr>
              <a:lnSpc>
                <a:spcPct val="80000"/>
              </a:lnSpc>
              <a:buFont typeface="Arial Unicode MS" pitchFamily="34" charset="-128"/>
              <a:buNone/>
            </a:pPr>
            <a:r>
              <a:rPr lang="de-DE" altLang="de-DE" sz="1700"/>
              <a:t>Verdichtungstemperatur (Zündtemperatur). Aufgrund dessen braucht man dann auch</a:t>
            </a:r>
          </a:p>
          <a:p>
            <a:pPr>
              <a:lnSpc>
                <a:spcPct val="80000"/>
              </a:lnSpc>
              <a:buFont typeface="Arial Unicode MS" pitchFamily="34" charset="-128"/>
              <a:buNone/>
            </a:pPr>
            <a:r>
              <a:rPr lang="de-DE" altLang="de-DE" sz="1700"/>
              <a:t>keine Glühkerze mehr um den Motor zu starten. Allerdings funktioniert dies nur</a:t>
            </a:r>
          </a:p>
          <a:p>
            <a:pPr>
              <a:lnSpc>
                <a:spcPct val="80000"/>
              </a:lnSpc>
              <a:buFont typeface="Arial Unicode MS" pitchFamily="34" charset="-128"/>
              <a:buNone/>
            </a:pPr>
            <a:r>
              <a:rPr lang="de-DE" altLang="de-DE" sz="1700"/>
              <a:t>sicher bis zu einer bestimmten Lufttemperatur. Bei Minusgraden muss man die</a:t>
            </a:r>
          </a:p>
          <a:p>
            <a:pPr>
              <a:lnSpc>
                <a:spcPct val="80000"/>
              </a:lnSpc>
              <a:buFont typeface="Arial Unicode MS" pitchFamily="34" charset="-128"/>
              <a:buNone/>
            </a:pPr>
            <a:r>
              <a:rPr lang="de-DE" altLang="de-DE" sz="1700"/>
              <a:t>Ansaugluft insgesamt anwärmen. Dies geschieht im Ansaugkanal vor den Zylindern,</a:t>
            </a:r>
          </a:p>
          <a:p>
            <a:pPr>
              <a:lnSpc>
                <a:spcPct val="80000"/>
              </a:lnSpc>
              <a:buFont typeface="Arial Unicode MS" pitchFamily="34" charset="-128"/>
              <a:buNone/>
            </a:pPr>
            <a:r>
              <a:rPr lang="de-DE" altLang="de-DE" sz="1700"/>
              <a:t>durch Flammkerzen, die Kraftstoff verbrennen, oder durch Heizspiralen.</a:t>
            </a:r>
          </a:p>
          <a:p>
            <a:pPr>
              <a:lnSpc>
                <a:spcPct val="80000"/>
              </a:lnSpc>
              <a:buFont typeface="Arial Unicode MS" pitchFamily="34" charset="-128"/>
              <a:buNone/>
            </a:pPr>
            <a:r>
              <a:rPr lang="de-DE" altLang="de-DE" sz="1700"/>
              <a:t>Auf dem System Direkteinspritzer basieren auch die nachfolgend dargestellten</a:t>
            </a:r>
          </a:p>
          <a:p>
            <a:pPr>
              <a:lnSpc>
                <a:spcPct val="80000"/>
              </a:lnSpc>
              <a:buFont typeface="Arial Unicode MS" pitchFamily="34" charset="-128"/>
              <a:buNone/>
            </a:pPr>
            <a:r>
              <a:rPr lang="de-DE" altLang="de-DE" sz="1700"/>
              <a:t>Neuerungen.</a:t>
            </a:r>
          </a:p>
        </p:txBody>
      </p:sp>
    </p:spTree>
    <p:extLst>
      <p:ext uri="{BB962C8B-B14F-4D97-AF65-F5344CB8AC3E}">
        <p14:creationId xmlns:p14="http://schemas.microsoft.com/office/powerpoint/2010/main" val="33067151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 name="Foliennummernplatzhalter 1"/>
          <p:cNvSpPr>
            <a:spLocks noGrp="1"/>
          </p:cNvSpPr>
          <p:nvPr>
            <p:ph type="sldNum" sz="quarter" idx="10"/>
          </p:nvPr>
        </p:nvSpPr>
        <p:spPr/>
        <p:txBody>
          <a:bodyPr/>
          <a:lstStyle/>
          <a:p>
            <a:r>
              <a:rPr lang="de-DE" altLang="de-DE"/>
              <a:t> Folie </a:t>
            </a:r>
            <a:fld id="{A746C0B5-BFB0-4439-9CC9-071823863738}" type="slidenum">
              <a:rPr lang="de-DE" altLang="de-DE"/>
              <a:pPr/>
              <a:t>28</a:t>
            </a:fld>
            <a:endParaRPr lang="de-DE" altLang="de-DE"/>
          </a:p>
        </p:txBody>
      </p:sp>
      <p:sp>
        <p:nvSpPr>
          <p:cNvPr id="28" name="Fußzeilenplatzhalter 2"/>
          <p:cNvSpPr>
            <a:spLocks noGrp="1"/>
          </p:cNvSpPr>
          <p:nvPr>
            <p:ph type="ftr" sz="quarter" idx="11"/>
          </p:nvPr>
        </p:nvSpPr>
        <p:spPr/>
        <p:txBody>
          <a:bodyPr/>
          <a:lstStyle/>
          <a:p>
            <a:r>
              <a:rPr lang="de-DE" altLang="de-DE" dirty="0"/>
              <a:t>HSWT    Prof. Dr. U. Groß                                </a:t>
            </a:r>
          </a:p>
        </p:txBody>
      </p:sp>
      <p:sp>
        <p:nvSpPr>
          <p:cNvPr id="864259" name="Text Box 3"/>
          <p:cNvSpPr txBox="1">
            <a:spLocks noChangeArrowheads="1"/>
          </p:cNvSpPr>
          <p:nvPr/>
        </p:nvSpPr>
        <p:spPr bwMode="auto">
          <a:xfrm>
            <a:off x="2279650" y="1450975"/>
            <a:ext cx="1809750" cy="274638"/>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200" dirty="0">
                <a:solidFill>
                  <a:srgbClr val="000000"/>
                </a:solidFill>
                <a:latin typeface="+mj-lt"/>
              </a:rPr>
              <a:t>Direkteinspritzverfahren</a:t>
            </a:r>
            <a:endParaRPr lang="de-DE" altLang="de-DE" sz="1600" b="1" dirty="0">
              <a:solidFill>
                <a:srgbClr val="000000"/>
              </a:solidFill>
              <a:latin typeface="+mj-lt"/>
            </a:endParaRPr>
          </a:p>
        </p:txBody>
      </p:sp>
      <p:sp>
        <p:nvSpPr>
          <p:cNvPr id="864260" name="Text Box 4"/>
          <p:cNvSpPr txBox="1">
            <a:spLocks noChangeArrowheads="1"/>
          </p:cNvSpPr>
          <p:nvPr/>
        </p:nvSpPr>
        <p:spPr bwMode="auto">
          <a:xfrm>
            <a:off x="4038601" y="1450975"/>
            <a:ext cx="1687513" cy="274638"/>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200">
                <a:solidFill>
                  <a:srgbClr val="000000"/>
                </a:solidFill>
                <a:latin typeface="+mj-lt"/>
              </a:rPr>
              <a:t>Mittenkugelverfahren</a:t>
            </a:r>
            <a:endParaRPr lang="de-DE" altLang="de-DE" sz="1600" b="1">
              <a:solidFill>
                <a:srgbClr val="000000"/>
              </a:solidFill>
              <a:latin typeface="+mj-lt"/>
            </a:endParaRPr>
          </a:p>
        </p:txBody>
      </p:sp>
      <p:sp>
        <p:nvSpPr>
          <p:cNvPr id="864261" name="Text Box 5"/>
          <p:cNvSpPr txBox="1">
            <a:spLocks noChangeArrowheads="1"/>
          </p:cNvSpPr>
          <p:nvPr/>
        </p:nvSpPr>
        <p:spPr bwMode="auto">
          <a:xfrm>
            <a:off x="5797551" y="1450975"/>
            <a:ext cx="1687513" cy="274638"/>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200">
                <a:solidFill>
                  <a:srgbClr val="000000"/>
                </a:solidFill>
                <a:latin typeface="+mj-lt"/>
              </a:rPr>
              <a:t>Vorkammerverfahren</a:t>
            </a:r>
            <a:endParaRPr lang="de-DE" altLang="de-DE" sz="1600" b="1">
              <a:solidFill>
                <a:srgbClr val="000000"/>
              </a:solidFill>
              <a:latin typeface="+mj-lt"/>
            </a:endParaRPr>
          </a:p>
        </p:txBody>
      </p:sp>
      <p:sp>
        <p:nvSpPr>
          <p:cNvPr id="864262" name="Text Box 6"/>
          <p:cNvSpPr txBox="1">
            <a:spLocks noChangeArrowheads="1"/>
          </p:cNvSpPr>
          <p:nvPr/>
        </p:nvSpPr>
        <p:spPr bwMode="auto">
          <a:xfrm>
            <a:off x="7554914" y="1484314"/>
            <a:ext cx="1970087" cy="274637"/>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200">
                <a:solidFill>
                  <a:srgbClr val="000000"/>
                </a:solidFill>
                <a:latin typeface="+mj-lt"/>
              </a:rPr>
              <a:t>Wirbelkammerverfahren</a:t>
            </a:r>
            <a:endParaRPr lang="de-DE" altLang="de-DE" sz="1600" b="1">
              <a:solidFill>
                <a:srgbClr val="000000"/>
              </a:solidFill>
              <a:latin typeface="+mj-lt"/>
            </a:endParaRPr>
          </a:p>
        </p:txBody>
      </p:sp>
      <p:sp>
        <p:nvSpPr>
          <p:cNvPr id="864263" name="Text Box 7"/>
          <p:cNvSpPr txBox="1">
            <a:spLocks noChangeArrowheads="1"/>
          </p:cNvSpPr>
          <p:nvPr/>
        </p:nvSpPr>
        <p:spPr bwMode="auto">
          <a:xfrm>
            <a:off x="381000" y="2133600"/>
            <a:ext cx="1898650" cy="274638"/>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eaLnBrk="0" hangingPunct="0">
              <a:spcBef>
                <a:spcPct val="50000"/>
              </a:spcBef>
            </a:pPr>
            <a:r>
              <a:rPr lang="de-DE" altLang="de-DE" sz="1200" dirty="0">
                <a:solidFill>
                  <a:srgbClr val="000000"/>
                </a:solidFill>
                <a:latin typeface="+mj-lt"/>
              </a:rPr>
              <a:t>Anwendung :</a:t>
            </a:r>
            <a:endParaRPr lang="de-DE" altLang="de-DE" sz="1600" b="1" dirty="0">
              <a:solidFill>
                <a:srgbClr val="000000"/>
              </a:solidFill>
              <a:latin typeface="+mj-lt"/>
            </a:endParaRPr>
          </a:p>
        </p:txBody>
      </p:sp>
      <p:sp>
        <p:nvSpPr>
          <p:cNvPr id="864264" name="Text Box 8"/>
          <p:cNvSpPr txBox="1">
            <a:spLocks noChangeArrowheads="1"/>
          </p:cNvSpPr>
          <p:nvPr/>
        </p:nvSpPr>
        <p:spPr bwMode="auto">
          <a:xfrm>
            <a:off x="2279651" y="2133600"/>
            <a:ext cx="6964363" cy="274638"/>
          </a:xfrm>
          <a:prstGeom prst="rect">
            <a:avLst/>
          </a:prstGeom>
          <a:gradFill rotWithShape="0">
            <a:gsLst>
              <a:gs pos="0">
                <a:srgbClr val="99CCFF"/>
              </a:gs>
              <a:gs pos="100000">
                <a:srgbClr val="99CCFF">
                  <a:gamma/>
                  <a:tint val="12549"/>
                  <a:invGamma/>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latin typeface="+mj-lt"/>
              </a:rPr>
              <a:t>Traktoren, LKW, PKW                        LKW                          ältere Traktoren, ältere PKW</a:t>
            </a:r>
            <a:endParaRPr lang="de-DE" altLang="de-DE" sz="1600" b="1">
              <a:solidFill>
                <a:srgbClr val="000000"/>
              </a:solidFill>
              <a:latin typeface="+mj-lt"/>
            </a:endParaRPr>
          </a:p>
        </p:txBody>
      </p:sp>
      <p:sp>
        <p:nvSpPr>
          <p:cNvPr id="864265" name="Text Box 9"/>
          <p:cNvSpPr txBox="1">
            <a:spLocks noChangeArrowheads="1"/>
          </p:cNvSpPr>
          <p:nvPr/>
        </p:nvSpPr>
        <p:spPr bwMode="auto">
          <a:xfrm>
            <a:off x="592138" y="2438400"/>
            <a:ext cx="1687512" cy="274638"/>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eaLnBrk="0" hangingPunct="0">
              <a:spcBef>
                <a:spcPct val="50000"/>
              </a:spcBef>
            </a:pPr>
            <a:r>
              <a:rPr lang="de-DE" altLang="de-DE" sz="1200">
                <a:solidFill>
                  <a:srgbClr val="000000"/>
                </a:solidFill>
                <a:latin typeface="+mj-lt"/>
              </a:rPr>
              <a:t>Düsenöffnungsdruck :</a:t>
            </a:r>
            <a:endParaRPr lang="de-DE" altLang="de-DE" sz="1600" b="1">
              <a:solidFill>
                <a:srgbClr val="000000"/>
              </a:solidFill>
              <a:latin typeface="+mj-lt"/>
            </a:endParaRPr>
          </a:p>
        </p:txBody>
      </p:sp>
      <p:sp>
        <p:nvSpPr>
          <p:cNvPr id="864266" name="Text Box 10"/>
          <p:cNvSpPr txBox="1">
            <a:spLocks noChangeArrowheads="1"/>
          </p:cNvSpPr>
          <p:nvPr/>
        </p:nvSpPr>
        <p:spPr bwMode="auto">
          <a:xfrm>
            <a:off x="2279651" y="2438400"/>
            <a:ext cx="6964363" cy="274638"/>
          </a:xfrm>
          <a:prstGeom prst="rect">
            <a:avLst/>
          </a:prstGeom>
          <a:gradFill rotWithShape="0">
            <a:gsLst>
              <a:gs pos="0">
                <a:srgbClr val="99CCFF"/>
              </a:gs>
              <a:gs pos="100000">
                <a:srgbClr val="99CCFF">
                  <a:gamma/>
                  <a:tint val="12549"/>
                  <a:invGamma/>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dirty="0">
                <a:solidFill>
                  <a:srgbClr val="000000"/>
                </a:solidFill>
                <a:latin typeface="+mj-lt"/>
              </a:rPr>
              <a:t>200 bis 250 bar                               ca. 175 bar                                                100 - 120 bar                   </a:t>
            </a:r>
            <a:endParaRPr lang="de-DE" altLang="de-DE" sz="1600" b="1" dirty="0">
              <a:solidFill>
                <a:srgbClr val="000000"/>
              </a:solidFill>
              <a:latin typeface="+mj-lt"/>
            </a:endParaRPr>
          </a:p>
        </p:txBody>
      </p:sp>
      <p:sp>
        <p:nvSpPr>
          <p:cNvPr id="864267" name="Text Box 11"/>
          <p:cNvSpPr txBox="1">
            <a:spLocks noChangeArrowheads="1"/>
          </p:cNvSpPr>
          <p:nvPr/>
        </p:nvSpPr>
        <p:spPr bwMode="auto">
          <a:xfrm>
            <a:off x="661988" y="3352801"/>
            <a:ext cx="1617662" cy="461665"/>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eaLnBrk="0" hangingPunct="0">
              <a:spcBef>
                <a:spcPct val="50000"/>
              </a:spcBef>
            </a:pPr>
            <a:r>
              <a:rPr lang="de-DE" altLang="de-DE" sz="1200">
                <a:solidFill>
                  <a:srgbClr val="000000"/>
                </a:solidFill>
                <a:latin typeface="+mj-lt"/>
              </a:rPr>
              <a:t>Verbrennungsablauf :</a:t>
            </a:r>
            <a:endParaRPr lang="de-DE" altLang="de-DE" sz="1600" b="1">
              <a:solidFill>
                <a:srgbClr val="000000"/>
              </a:solidFill>
              <a:latin typeface="+mj-lt"/>
            </a:endParaRPr>
          </a:p>
        </p:txBody>
      </p:sp>
      <p:sp>
        <p:nvSpPr>
          <p:cNvPr id="864268" name="Text Box 12"/>
          <p:cNvSpPr txBox="1">
            <a:spLocks noChangeArrowheads="1"/>
          </p:cNvSpPr>
          <p:nvPr/>
        </p:nvSpPr>
        <p:spPr bwMode="auto">
          <a:xfrm>
            <a:off x="2279651" y="3352800"/>
            <a:ext cx="6964363" cy="274638"/>
          </a:xfrm>
          <a:prstGeom prst="rect">
            <a:avLst/>
          </a:prstGeom>
          <a:gradFill rotWithShape="0">
            <a:gsLst>
              <a:gs pos="0">
                <a:srgbClr val="99CCFF"/>
              </a:gs>
              <a:gs pos="100000">
                <a:srgbClr val="99CCFF">
                  <a:gamma/>
                  <a:tint val="12549"/>
                  <a:invGamma/>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latin typeface="+mj-lt"/>
              </a:rPr>
              <a:t>schnell, hart, laut                         langsamer, andauernd                                langsam, leise                                 </a:t>
            </a:r>
            <a:endParaRPr lang="de-DE" altLang="de-DE" sz="1600" b="1">
              <a:solidFill>
                <a:srgbClr val="000000"/>
              </a:solidFill>
              <a:latin typeface="+mj-lt"/>
            </a:endParaRPr>
          </a:p>
        </p:txBody>
      </p:sp>
      <p:sp>
        <p:nvSpPr>
          <p:cNvPr id="864269" name="Text Box 13"/>
          <p:cNvSpPr txBox="1">
            <a:spLocks noChangeArrowheads="1"/>
          </p:cNvSpPr>
          <p:nvPr/>
        </p:nvSpPr>
        <p:spPr bwMode="auto">
          <a:xfrm>
            <a:off x="592138" y="3581400"/>
            <a:ext cx="1687512" cy="457200"/>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eaLnBrk="0" hangingPunct="0">
              <a:spcBef>
                <a:spcPct val="50000"/>
              </a:spcBef>
            </a:pPr>
            <a:r>
              <a:rPr lang="de-DE" altLang="de-DE" sz="1200" dirty="0">
                <a:solidFill>
                  <a:srgbClr val="000000"/>
                </a:solidFill>
                <a:latin typeface="+mj-lt"/>
              </a:rPr>
              <a:t>Beanspruchung (z. B. Kurbeltrieb) :</a:t>
            </a:r>
            <a:endParaRPr lang="de-DE" altLang="de-DE" sz="1600" b="1" dirty="0">
              <a:solidFill>
                <a:srgbClr val="000000"/>
              </a:solidFill>
              <a:latin typeface="+mj-lt"/>
            </a:endParaRPr>
          </a:p>
        </p:txBody>
      </p:sp>
      <p:sp>
        <p:nvSpPr>
          <p:cNvPr id="864270" name="Text Box 14"/>
          <p:cNvSpPr txBox="1">
            <a:spLocks noChangeArrowheads="1"/>
          </p:cNvSpPr>
          <p:nvPr/>
        </p:nvSpPr>
        <p:spPr bwMode="auto">
          <a:xfrm>
            <a:off x="2279651" y="3657600"/>
            <a:ext cx="6964363" cy="274638"/>
          </a:xfrm>
          <a:prstGeom prst="rect">
            <a:avLst/>
          </a:prstGeom>
          <a:gradFill rotWithShape="0">
            <a:gsLst>
              <a:gs pos="0">
                <a:srgbClr val="99CCFF"/>
              </a:gs>
              <a:gs pos="100000">
                <a:srgbClr val="99CCFF">
                  <a:gamma/>
                  <a:tint val="12549"/>
                  <a:invGamma/>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latin typeface="+mj-lt"/>
              </a:rPr>
              <a:t>hoch                                                   geringer                                                      gering                                     </a:t>
            </a:r>
            <a:endParaRPr lang="de-DE" altLang="de-DE" sz="1600" b="1">
              <a:solidFill>
                <a:srgbClr val="000000"/>
              </a:solidFill>
              <a:latin typeface="+mj-lt"/>
            </a:endParaRPr>
          </a:p>
        </p:txBody>
      </p:sp>
      <p:sp>
        <p:nvSpPr>
          <p:cNvPr id="864271" name="Text Box 15"/>
          <p:cNvSpPr txBox="1">
            <a:spLocks noChangeArrowheads="1"/>
          </p:cNvSpPr>
          <p:nvPr/>
        </p:nvSpPr>
        <p:spPr bwMode="auto">
          <a:xfrm>
            <a:off x="661988" y="4038600"/>
            <a:ext cx="1617662" cy="457200"/>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eaLnBrk="0" hangingPunct="0">
              <a:spcBef>
                <a:spcPct val="50000"/>
              </a:spcBef>
            </a:pPr>
            <a:r>
              <a:rPr lang="de-DE" altLang="de-DE" sz="1200">
                <a:solidFill>
                  <a:srgbClr val="000000"/>
                </a:solidFill>
                <a:latin typeface="+mj-lt"/>
              </a:rPr>
              <a:t>Spez. Kraftstoffver-brauch [g/kWh] :</a:t>
            </a:r>
            <a:endParaRPr lang="de-DE" altLang="de-DE" sz="1600" b="1">
              <a:solidFill>
                <a:srgbClr val="000000"/>
              </a:solidFill>
              <a:latin typeface="+mj-lt"/>
            </a:endParaRPr>
          </a:p>
        </p:txBody>
      </p:sp>
      <p:sp>
        <p:nvSpPr>
          <p:cNvPr id="864272" name="Text Box 16"/>
          <p:cNvSpPr txBox="1">
            <a:spLocks noChangeArrowheads="1"/>
          </p:cNvSpPr>
          <p:nvPr/>
        </p:nvSpPr>
        <p:spPr bwMode="auto">
          <a:xfrm>
            <a:off x="2279651" y="4114800"/>
            <a:ext cx="6964363" cy="274638"/>
          </a:xfrm>
          <a:prstGeom prst="rect">
            <a:avLst/>
          </a:prstGeom>
          <a:gradFill rotWithShape="0">
            <a:gsLst>
              <a:gs pos="0">
                <a:srgbClr val="99CCFF"/>
              </a:gs>
              <a:gs pos="100000">
                <a:srgbClr val="99CCFF">
                  <a:gamma/>
                  <a:tint val="12549"/>
                  <a:invGamma/>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latin typeface="+mj-lt"/>
              </a:rPr>
              <a:t>gering                                                                                                                    hoch</a:t>
            </a:r>
            <a:endParaRPr lang="de-DE" altLang="de-DE" sz="1600" b="1">
              <a:solidFill>
                <a:srgbClr val="000000"/>
              </a:solidFill>
              <a:latin typeface="+mj-lt"/>
            </a:endParaRPr>
          </a:p>
        </p:txBody>
      </p:sp>
      <p:sp>
        <p:nvSpPr>
          <p:cNvPr id="864273" name="Text Box 17"/>
          <p:cNvSpPr txBox="1">
            <a:spLocks noChangeArrowheads="1"/>
          </p:cNvSpPr>
          <p:nvPr/>
        </p:nvSpPr>
        <p:spPr bwMode="auto">
          <a:xfrm>
            <a:off x="592138" y="4572000"/>
            <a:ext cx="1687512" cy="274638"/>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eaLnBrk="0" hangingPunct="0">
              <a:spcBef>
                <a:spcPct val="50000"/>
              </a:spcBef>
            </a:pPr>
            <a:r>
              <a:rPr lang="de-DE" altLang="de-DE" sz="1200">
                <a:solidFill>
                  <a:srgbClr val="000000"/>
                </a:solidFill>
                <a:latin typeface="+mj-lt"/>
              </a:rPr>
              <a:t>Nenndrehzahl :</a:t>
            </a:r>
            <a:endParaRPr lang="de-DE" altLang="de-DE" sz="1600" b="1">
              <a:solidFill>
                <a:srgbClr val="000000"/>
              </a:solidFill>
              <a:latin typeface="+mj-lt"/>
            </a:endParaRPr>
          </a:p>
        </p:txBody>
      </p:sp>
      <p:sp>
        <p:nvSpPr>
          <p:cNvPr id="864274" name="Text Box 18"/>
          <p:cNvSpPr txBox="1">
            <a:spLocks noChangeArrowheads="1"/>
          </p:cNvSpPr>
          <p:nvPr/>
        </p:nvSpPr>
        <p:spPr bwMode="auto">
          <a:xfrm>
            <a:off x="2279651" y="4572000"/>
            <a:ext cx="6964363" cy="274638"/>
          </a:xfrm>
          <a:prstGeom prst="rect">
            <a:avLst/>
          </a:prstGeom>
          <a:gradFill rotWithShape="0">
            <a:gsLst>
              <a:gs pos="0">
                <a:srgbClr val="99CCFF"/>
              </a:gs>
              <a:gs pos="100000">
                <a:srgbClr val="99CCFF">
                  <a:gamma/>
                  <a:tint val="12549"/>
                  <a:invGamma/>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latin typeface="+mj-lt"/>
              </a:rPr>
              <a:t>bis 2500 U/min.                                                                                                     bis 5000 U/min.                   </a:t>
            </a:r>
            <a:endParaRPr lang="de-DE" altLang="de-DE" sz="1600" b="1">
              <a:solidFill>
                <a:srgbClr val="000000"/>
              </a:solidFill>
              <a:latin typeface="+mj-lt"/>
            </a:endParaRPr>
          </a:p>
        </p:txBody>
      </p:sp>
      <p:sp>
        <p:nvSpPr>
          <p:cNvPr id="864275" name="Text Box 19"/>
          <p:cNvSpPr txBox="1">
            <a:spLocks noChangeArrowheads="1"/>
          </p:cNvSpPr>
          <p:nvPr/>
        </p:nvSpPr>
        <p:spPr bwMode="auto">
          <a:xfrm>
            <a:off x="381000" y="4906964"/>
            <a:ext cx="1898650" cy="274637"/>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eaLnBrk="0" hangingPunct="0">
              <a:spcBef>
                <a:spcPct val="50000"/>
              </a:spcBef>
            </a:pPr>
            <a:r>
              <a:rPr lang="de-DE" altLang="de-DE" sz="1200">
                <a:solidFill>
                  <a:srgbClr val="000000"/>
                </a:solidFill>
                <a:latin typeface="+mj-lt"/>
              </a:rPr>
              <a:t>Verdichtungsverhältnis :</a:t>
            </a:r>
            <a:endParaRPr lang="de-DE" altLang="de-DE" sz="1600" b="1">
              <a:solidFill>
                <a:srgbClr val="000000"/>
              </a:solidFill>
              <a:latin typeface="+mj-lt"/>
            </a:endParaRPr>
          </a:p>
        </p:txBody>
      </p:sp>
      <p:sp>
        <p:nvSpPr>
          <p:cNvPr id="864276" name="Text Box 20"/>
          <p:cNvSpPr txBox="1">
            <a:spLocks noChangeArrowheads="1"/>
          </p:cNvSpPr>
          <p:nvPr/>
        </p:nvSpPr>
        <p:spPr bwMode="auto">
          <a:xfrm>
            <a:off x="2279651" y="4876800"/>
            <a:ext cx="6964363" cy="274638"/>
          </a:xfrm>
          <a:prstGeom prst="rect">
            <a:avLst/>
          </a:prstGeom>
          <a:gradFill rotWithShape="0">
            <a:gsLst>
              <a:gs pos="0">
                <a:srgbClr val="99CCFF"/>
              </a:gs>
              <a:gs pos="100000">
                <a:srgbClr val="99CCFF">
                  <a:gamma/>
                  <a:tint val="12549"/>
                  <a:invGamma/>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latin typeface="+mj-lt"/>
              </a:rPr>
              <a:t>15 bis 18 : 1                                                                                                          bis 23 : 1</a:t>
            </a:r>
            <a:endParaRPr lang="de-DE" altLang="de-DE" sz="1600" b="1">
              <a:solidFill>
                <a:srgbClr val="000000"/>
              </a:solidFill>
              <a:latin typeface="+mj-lt"/>
            </a:endParaRPr>
          </a:p>
        </p:txBody>
      </p:sp>
      <p:sp>
        <p:nvSpPr>
          <p:cNvPr id="864277" name="Text Box 21"/>
          <p:cNvSpPr txBox="1">
            <a:spLocks noChangeArrowheads="1"/>
          </p:cNvSpPr>
          <p:nvPr/>
        </p:nvSpPr>
        <p:spPr bwMode="auto">
          <a:xfrm>
            <a:off x="592138" y="5181600"/>
            <a:ext cx="1687512" cy="274638"/>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eaLnBrk="0" hangingPunct="0">
              <a:spcBef>
                <a:spcPct val="50000"/>
              </a:spcBef>
            </a:pPr>
            <a:r>
              <a:rPr lang="de-DE" altLang="de-DE" sz="1200">
                <a:solidFill>
                  <a:srgbClr val="000000"/>
                </a:solidFill>
                <a:latin typeface="+mj-lt"/>
              </a:rPr>
              <a:t>Starthilfe :</a:t>
            </a:r>
            <a:endParaRPr lang="de-DE" altLang="de-DE" sz="1600" b="1">
              <a:solidFill>
                <a:srgbClr val="000000"/>
              </a:solidFill>
              <a:latin typeface="+mj-lt"/>
            </a:endParaRPr>
          </a:p>
        </p:txBody>
      </p:sp>
      <p:sp>
        <p:nvSpPr>
          <p:cNvPr id="864278" name="Text Box 22"/>
          <p:cNvSpPr txBox="1">
            <a:spLocks noChangeArrowheads="1"/>
          </p:cNvSpPr>
          <p:nvPr/>
        </p:nvSpPr>
        <p:spPr bwMode="auto">
          <a:xfrm>
            <a:off x="2279651" y="5181600"/>
            <a:ext cx="6964363" cy="274638"/>
          </a:xfrm>
          <a:prstGeom prst="rect">
            <a:avLst/>
          </a:prstGeom>
          <a:gradFill rotWithShape="0">
            <a:gsLst>
              <a:gs pos="0">
                <a:srgbClr val="99CCFF"/>
              </a:gs>
              <a:gs pos="100000">
                <a:srgbClr val="99CCFF">
                  <a:gamma/>
                  <a:tint val="12549"/>
                  <a:invGamma/>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latin typeface="+mj-lt"/>
              </a:rPr>
              <a:t>nicht unbedingt erforderlich                                                                                 unbedingt erforderlich</a:t>
            </a:r>
            <a:endParaRPr lang="de-DE" altLang="de-DE" sz="1600" b="1">
              <a:solidFill>
                <a:srgbClr val="000000"/>
              </a:solidFill>
              <a:latin typeface="+mj-lt"/>
            </a:endParaRPr>
          </a:p>
        </p:txBody>
      </p:sp>
      <p:sp>
        <p:nvSpPr>
          <p:cNvPr id="864279" name="Text Box 23"/>
          <p:cNvSpPr txBox="1">
            <a:spLocks noChangeArrowheads="1"/>
          </p:cNvSpPr>
          <p:nvPr/>
        </p:nvSpPr>
        <p:spPr bwMode="auto">
          <a:xfrm>
            <a:off x="592138" y="2743200"/>
            <a:ext cx="1687512" cy="274638"/>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eaLnBrk="0" hangingPunct="0">
              <a:spcBef>
                <a:spcPct val="50000"/>
              </a:spcBef>
            </a:pPr>
            <a:r>
              <a:rPr lang="de-DE" altLang="de-DE" sz="1200">
                <a:solidFill>
                  <a:srgbClr val="000000"/>
                </a:solidFill>
                <a:latin typeface="+mj-lt"/>
              </a:rPr>
              <a:t>Einspritzdüse :</a:t>
            </a:r>
            <a:endParaRPr lang="de-DE" altLang="de-DE" sz="1600" b="1">
              <a:solidFill>
                <a:srgbClr val="000000"/>
              </a:solidFill>
              <a:latin typeface="+mj-lt"/>
            </a:endParaRPr>
          </a:p>
        </p:txBody>
      </p:sp>
      <p:sp>
        <p:nvSpPr>
          <p:cNvPr id="864280" name="Text Box 24"/>
          <p:cNvSpPr txBox="1">
            <a:spLocks noChangeArrowheads="1"/>
          </p:cNvSpPr>
          <p:nvPr/>
        </p:nvSpPr>
        <p:spPr bwMode="auto">
          <a:xfrm>
            <a:off x="2279651" y="2743200"/>
            <a:ext cx="6964363" cy="274638"/>
          </a:xfrm>
          <a:prstGeom prst="rect">
            <a:avLst/>
          </a:prstGeom>
          <a:gradFill rotWithShape="0">
            <a:gsLst>
              <a:gs pos="0">
                <a:srgbClr val="99CCFF"/>
              </a:gs>
              <a:gs pos="100000">
                <a:srgbClr val="99CCFF">
                  <a:gamma/>
                  <a:tint val="12549"/>
                  <a:invGamma/>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dirty="0">
                <a:solidFill>
                  <a:srgbClr val="000000"/>
                </a:solidFill>
                <a:latin typeface="+mj-lt"/>
              </a:rPr>
              <a:t>Mehrlochdüse (bis 12 Bohrungen)                                                                    Zapfendüse</a:t>
            </a:r>
            <a:endParaRPr lang="de-DE" altLang="de-DE" sz="1600" b="1" dirty="0">
              <a:solidFill>
                <a:srgbClr val="000000"/>
              </a:solidFill>
              <a:latin typeface="+mj-lt"/>
            </a:endParaRPr>
          </a:p>
        </p:txBody>
      </p:sp>
      <p:sp>
        <p:nvSpPr>
          <p:cNvPr id="864281" name="Text Box 25"/>
          <p:cNvSpPr txBox="1">
            <a:spLocks noChangeArrowheads="1"/>
          </p:cNvSpPr>
          <p:nvPr/>
        </p:nvSpPr>
        <p:spPr bwMode="auto">
          <a:xfrm>
            <a:off x="381000" y="3048000"/>
            <a:ext cx="1898650" cy="274638"/>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eaLnBrk="0" hangingPunct="0">
              <a:spcBef>
                <a:spcPct val="50000"/>
              </a:spcBef>
            </a:pPr>
            <a:r>
              <a:rPr lang="de-DE" altLang="de-DE" sz="1200">
                <a:solidFill>
                  <a:srgbClr val="000000"/>
                </a:solidFill>
                <a:latin typeface="+mj-lt"/>
              </a:rPr>
              <a:t>Kraftstoffeigenschaften :</a:t>
            </a:r>
            <a:endParaRPr lang="de-DE" altLang="de-DE" sz="1600" b="1">
              <a:solidFill>
                <a:srgbClr val="000000"/>
              </a:solidFill>
              <a:latin typeface="+mj-lt"/>
            </a:endParaRPr>
          </a:p>
        </p:txBody>
      </p:sp>
      <p:sp>
        <p:nvSpPr>
          <p:cNvPr id="864282" name="Text Box 26"/>
          <p:cNvSpPr txBox="1">
            <a:spLocks noChangeArrowheads="1"/>
          </p:cNvSpPr>
          <p:nvPr/>
        </p:nvSpPr>
        <p:spPr bwMode="auto">
          <a:xfrm>
            <a:off x="2279651" y="3048000"/>
            <a:ext cx="6964363" cy="274638"/>
          </a:xfrm>
          <a:prstGeom prst="rect">
            <a:avLst/>
          </a:prstGeom>
          <a:gradFill rotWithShape="0">
            <a:gsLst>
              <a:gs pos="0">
                <a:srgbClr val="99CCFF"/>
              </a:gs>
              <a:gs pos="100000">
                <a:srgbClr val="99CCFF">
                  <a:gamma/>
                  <a:tint val="12549"/>
                  <a:invGamma/>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200">
                <a:solidFill>
                  <a:srgbClr val="000000"/>
                </a:solidFill>
                <a:latin typeface="+mj-lt"/>
              </a:rPr>
              <a:t>kraftstoffempfindlich                                                                                  kraftstoffunempfindlich</a:t>
            </a:r>
            <a:endParaRPr lang="de-DE" altLang="de-DE" sz="1600" b="1">
              <a:solidFill>
                <a:srgbClr val="000000"/>
              </a:solidFill>
              <a:latin typeface="+mj-lt"/>
            </a:endParaRPr>
          </a:p>
        </p:txBody>
      </p:sp>
    </p:spTree>
    <p:extLst>
      <p:ext uri="{BB962C8B-B14F-4D97-AF65-F5344CB8AC3E}">
        <p14:creationId xmlns:p14="http://schemas.microsoft.com/office/powerpoint/2010/main" val="1354771962"/>
      </p:ext>
    </p:extLst>
  </p:cSld>
  <p:clrMapOvr>
    <a:masterClrMapping/>
  </p:clrMapOvr>
  <p:transition spd="med">
    <p:wipe dir="r"/>
  </p:transition>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Zapfendüse – Einlochdüse </a:t>
            </a:r>
          </a:p>
        </p:txBody>
      </p:sp>
      <p:sp>
        <p:nvSpPr>
          <p:cNvPr id="15" name="Foliennummernplatzhalter 1"/>
          <p:cNvSpPr>
            <a:spLocks noGrp="1"/>
          </p:cNvSpPr>
          <p:nvPr>
            <p:ph type="sldNum" sz="quarter" idx="10"/>
          </p:nvPr>
        </p:nvSpPr>
        <p:spPr/>
        <p:txBody>
          <a:bodyPr/>
          <a:lstStyle/>
          <a:p>
            <a:r>
              <a:rPr lang="de-DE" altLang="de-DE"/>
              <a:t> Folie </a:t>
            </a:r>
            <a:fld id="{4FDEF4E1-D58F-4177-AB42-24DAEA9B0757}" type="slidenum">
              <a:rPr lang="de-DE" altLang="de-DE"/>
              <a:pPr/>
              <a:t>29</a:t>
            </a:fld>
            <a:endParaRPr lang="de-DE" altLang="de-DE"/>
          </a:p>
        </p:txBody>
      </p:sp>
      <p:sp>
        <p:nvSpPr>
          <p:cNvPr id="16" name="Fußzeilenplatzhalter 2"/>
          <p:cNvSpPr>
            <a:spLocks noGrp="1"/>
          </p:cNvSpPr>
          <p:nvPr>
            <p:ph type="ftr" sz="quarter" idx="11"/>
          </p:nvPr>
        </p:nvSpPr>
        <p:spPr/>
        <p:txBody>
          <a:bodyPr/>
          <a:lstStyle/>
          <a:p>
            <a:r>
              <a:rPr lang="de-DE" altLang="de-DE" dirty="0"/>
              <a:t>HSWT    Prof. Dr. U. Groß                                </a:t>
            </a:r>
          </a:p>
        </p:txBody>
      </p:sp>
      <p:pic>
        <p:nvPicPr>
          <p:cNvPr id="866307" name="Picture 3" descr="ZAPF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4139" y="1371600"/>
            <a:ext cx="3798887" cy="2459038"/>
          </a:xfrm>
          <a:prstGeom prst="rect">
            <a:avLst/>
          </a:prstGeom>
          <a:noFill/>
          <a:extLst>
            <a:ext uri="{909E8E84-426E-40DD-AFC4-6F175D3DCCD1}">
              <a14:hiddenFill xmlns:a14="http://schemas.microsoft.com/office/drawing/2010/main">
                <a:solidFill>
                  <a:srgbClr val="FFFFFF"/>
                </a:solidFill>
              </a14:hiddenFill>
            </a:ext>
          </a:extLst>
        </p:spPr>
      </p:pic>
      <p:pic>
        <p:nvPicPr>
          <p:cNvPr id="866308" name="Picture 4" descr="ZAPFD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4263" y="914400"/>
            <a:ext cx="3833812" cy="4648200"/>
          </a:xfrm>
          <a:prstGeom prst="rect">
            <a:avLst/>
          </a:prstGeom>
          <a:noFill/>
          <a:extLst>
            <a:ext uri="{909E8E84-426E-40DD-AFC4-6F175D3DCCD1}">
              <a14:hiddenFill xmlns:a14="http://schemas.microsoft.com/office/drawing/2010/main">
                <a:solidFill>
                  <a:srgbClr val="FFFFFF"/>
                </a:solidFill>
              </a14:hiddenFill>
            </a:ext>
          </a:extLst>
        </p:spPr>
      </p:pic>
      <p:sp>
        <p:nvSpPr>
          <p:cNvPr id="866309" name="Text Box 5"/>
          <p:cNvSpPr txBox="1">
            <a:spLocks noChangeArrowheads="1"/>
          </p:cNvSpPr>
          <p:nvPr/>
        </p:nvSpPr>
        <p:spPr bwMode="auto">
          <a:xfrm>
            <a:off x="1365250" y="1447800"/>
            <a:ext cx="7747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b="1">
                <a:solidFill>
                  <a:srgbClr val="FF0000"/>
                </a:solidFill>
              </a:rPr>
              <a:t>Zulauf</a:t>
            </a:r>
            <a:endParaRPr lang="de-DE" altLang="de-DE" b="1">
              <a:solidFill>
                <a:srgbClr val="FF0000"/>
              </a:solidFill>
            </a:endParaRPr>
          </a:p>
        </p:txBody>
      </p:sp>
      <p:sp>
        <p:nvSpPr>
          <p:cNvPr id="866310" name="Text Box 6"/>
          <p:cNvSpPr txBox="1">
            <a:spLocks noChangeArrowheads="1"/>
          </p:cNvSpPr>
          <p:nvPr/>
        </p:nvSpPr>
        <p:spPr bwMode="auto">
          <a:xfrm>
            <a:off x="3405189" y="1676400"/>
            <a:ext cx="1266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rPr>
              <a:t>Druckzapfen</a:t>
            </a:r>
            <a:endParaRPr lang="de-DE" altLang="de-DE" sz="1800" b="1">
              <a:solidFill>
                <a:srgbClr val="FF3300"/>
              </a:solidFill>
            </a:endParaRPr>
          </a:p>
        </p:txBody>
      </p:sp>
      <p:sp>
        <p:nvSpPr>
          <p:cNvPr id="866311" name="Text Box 7"/>
          <p:cNvSpPr txBox="1">
            <a:spLocks noChangeArrowheads="1"/>
          </p:cNvSpPr>
          <p:nvPr/>
        </p:nvSpPr>
        <p:spPr bwMode="auto">
          <a:xfrm>
            <a:off x="3405189" y="2057400"/>
            <a:ext cx="1266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rPr>
              <a:t>Ringnut</a:t>
            </a:r>
            <a:endParaRPr lang="de-DE" altLang="de-DE" sz="1800" b="1">
              <a:solidFill>
                <a:srgbClr val="FF3300"/>
              </a:solidFill>
            </a:endParaRPr>
          </a:p>
        </p:txBody>
      </p:sp>
      <p:sp>
        <p:nvSpPr>
          <p:cNvPr id="866312" name="Text Box 8"/>
          <p:cNvSpPr txBox="1">
            <a:spLocks noChangeArrowheads="1"/>
          </p:cNvSpPr>
          <p:nvPr/>
        </p:nvSpPr>
        <p:spPr bwMode="auto">
          <a:xfrm>
            <a:off x="3405189" y="2667000"/>
            <a:ext cx="1266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rPr>
              <a:t>Düsenkörper</a:t>
            </a:r>
            <a:endParaRPr lang="de-DE" altLang="de-DE" sz="1800" b="1">
              <a:solidFill>
                <a:srgbClr val="FF3300"/>
              </a:solidFill>
            </a:endParaRPr>
          </a:p>
        </p:txBody>
      </p:sp>
      <p:sp>
        <p:nvSpPr>
          <p:cNvPr id="866313" name="Text Box 9"/>
          <p:cNvSpPr txBox="1">
            <a:spLocks noChangeArrowheads="1"/>
          </p:cNvSpPr>
          <p:nvPr/>
        </p:nvSpPr>
        <p:spPr bwMode="auto">
          <a:xfrm>
            <a:off x="3405189" y="3124200"/>
            <a:ext cx="1266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rPr>
              <a:t>Düsennadel</a:t>
            </a:r>
            <a:endParaRPr lang="de-DE" altLang="de-DE" sz="1800" b="1">
              <a:solidFill>
                <a:srgbClr val="FF3300"/>
              </a:solidFill>
            </a:endParaRPr>
          </a:p>
        </p:txBody>
      </p:sp>
      <p:sp>
        <p:nvSpPr>
          <p:cNvPr id="866314" name="Text Box 10"/>
          <p:cNvSpPr txBox="1">
            <a:spLocks noChangeArrowheads="1"/>
          </p:cNvSpPr>
          <p:nvPr/>
        </p:nvSpPr>
        <p:spPr bwMode="auto">
          <a:xfrm>
            <a:off x="3405188" y="3716338"/>
            <a:ext cx="14033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rPr>
              <a:t>Druckschulter</a:t>
            </a:r>
            <a:endParaRPr lang="de-DE" altLang="de-DE" sz="1800" b="1">
              <a:solidFill>
                <a:srgbClr val="FF3300"/>
              </a:solidFill>
            </a:endParaRPr>
          </a:p>
        </p:txBody>
      </p:sp>
      <p:sp>
        <p:nvSpPr>
          <p:cNvPr id="866315" name="Text Box 11"/>
          <p:cNvSpPr txBox="1">
            <a:spLocks noChangeArrowheads="1"/>
          </p:cNvSpPr>
          <p:nvPr/>
        </p:nvSpPr>
        <p:spPr bwMode="auto">
          <a:xfrm>
            <a:off x="3405188" y="4365625"/>
            <a:ext cx="14033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rPr>
              <a:t>Druckkammer</a:t>
            </a:r>
            <a:endParaRPr lang="de-DE" altLang="de-DE" sz="1800" b="1">
              <a:solidFill>
                <a:srgbClr val="FF3300"/>
              </a:solidFill>
            </a:endParaRPr>
          </a:p>
        </p:txBody>
      </p:sp>
      <p:sp>
        <p:nvSpPr>
          <p:cNvPr id="866316" name="Text Box 12"/>
          <p:cNvSpPr txBox="1">
            <a:spLocks noChangeArrowheads="1"/>
          </p:cNvSpPr>
          <p:nvPr/>
        </p:nvSpPr>
        <p:spPr bwMode="auto">
          <a:xfrm>
            <a:off x="3405189" y="4876800"/>
            <a:ext cx="1266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rPr>
              <a:t>Spritzzapfen</a:t>
            </a:r>
            <a:endParaRPr lang="de-DE" altLang="de-DE" sz="1800" b="1">
              <a:solidFill>
                <a:srgbClr val="FF3300"/>
              </a:solidFill>
            </a:endParaRPr>
          </a:p>
        </p:txBody>
      </p:sp>
      <p:sp>
        <p:nvSpPr>
          <p:cNvPr id="866317" name="Text Box 13"/>
          <p:cNvSpPr txBox="1">
            <a:spLocks noChangeArrowheads="1"/>
          </p:cNvSpPr>
          <p:nvPr/>
        </p:nvSpPr>
        <p:spPr bwMode="auto">
          <a:xfrm>
            <a:off x="5514975" y="3141663"/>
            <a:ext cx="1309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rPr>
              <a:t>geschlossen</a:t>
            </a:r>
            <a:endParaRPr lang="de-DE" altLang="de-DE" sz="1800" b="1">
              <a:solidFill>
                <a:srgbClr val="FF3300"/>
              </a:solidFill>
            </a:endParaRPr>
          </a:p>
        </p:txBody>
      </p:sp>
      <p:sp>
        <p:nvSpPr>
          <p:cNvPr id="866318" name="Text Box 14"/>
          <p:cNvSpPr txBox="1">
            <a:spLocks noChangeArrowheads="1"/>
          </p:cNvSpPr>
          <p:nvPr/>
        </p:nvSpPr>
        <p:spPr bwMode="auto">
          <a:xfrm>
            <a:off x="6851650" y="3124200"/>
            <a:ext cx="11255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a:solidFill>
                  <a:srgbClr val="000000"/>
                </a:solidFill>
              </a:rPr>
              <a:t>geöffnet</a:t>
            </a:r>
            <a:endParaRPr lang="de-DE" altLang="de-DE" sz="1800" b="1">
              <a:solidFill>
                <a:srgbClr val="FF3300"/>
              </a:solidFill>
            </a:endParaRPr>
          </a:p>
        </p:txBody>
      </p:sp>
      <p:sp>
        <p:nvSpPr>
          <p:cNvPr id="3" name="Textfeld 2"/>
          <p:cNvSpPr txBox="1"/>
          <p:nvPr/>
        </p:nvSpPr>
        <p:spPr>
          <a:xfrm>
            <a:off x="5241032" y="4021139"/>
            <a:ext cx="2952328" cy="584775"/>
          </a:xfrm>
          <a:prstGeom prst="rect">
            <a:avLst/>
          </a:prstGeom>
          <a:noFill/>
        </p:spPr>
        <p:txBody>
          <a:bodyPr wrap="square" rtlCol="0">
            <a:spAutoFit/>
          </a:bodyPr>
          <a:lstStyle/>
          <a:p>
            <a:pPr algn="l"/>
            <a:r>
              <a:rPr lang="de-DE" sz="1600" dirty="0"/>
              <a:t>Düsenöffnungsdruck </a:t>
            </a:r>
          </a:p>
          <a:p>
            <a:pPr algn="l"/>
            <a:r>
              <a:rPr lang="de-DE" sz="1600" dirty="0"/>
              <a:t>100 bis 120 bar</a:t>
            </a:r>
          </a:p>
        </p:txBody>
      </p:sp>
    </p:spTree>
    <p:extLst>
      <p:ext uri="{BB962C8B-B14F-4D97-AF65-F5344CB8AC3E}">
        <p14:creationId xmlns:p14="http://schemas.microsoft.com/office/powerpoint/2010/main" val="4266335751"/>
      </p:ext>
    </p:extLst>
  </p:cSld>
  <p:clrMapOvr>
    <a:masterClrMapping/>
  </p:clrMapOvr>
  <p:transition spd="med">
    <p:wipe dir="r"/>
  </p:transition>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Hubkolbenmotor</a:t>
            </a:r>
          </a:p>
        </p:txBody>
      </p:sp>
      <p:sp>
        <p:nvSpPr>
          <p:cNvPr id="5" name="Foliennummernplatzhalter 1"/>
          <p:cNvSpPr>
            <a:spLocks noGrp="1"/>
          </p:cNvSpPr>
          <p:nvPr>
            <p:ph type="sldNum" sz="quarter" idx="10"/>
          </p:nvPr>
        </p:nvSpPr>
        <p:spPr/>
        <p:txBody>
          <a:bodyPr/>
          <a:lstStyle/>
          <a:p>
            <a:r>
              <a:rPr lang="de-DE" altLang="de-DE"/>
              <a:t> Folie </a:t>
            </a:r>
            <a:fld id="{878C614C-23E1-468C-B944-D5D42BA18A9E}" type="slidenum">
              <a:rPr lang="de-DE" altLang="de-DE"/>
              <a:pPr/>
              <a:t>3</a:t>
            </a:fld>
            <a:endParaRPr lang="de-DE" altLang="de-DE"/>
          </a:p>
        </p:txBody>
      </p:sp>
      <p:sp>
        <p:nvSpPr>
          <p:cNvPr id="6" name="Fußzeilenplatzhalter 2"/>
          <p:cNvSpPr>
            <a:spLocks noGrp="1"/>
          </p:cNvSpPr>
          <p:nvPr>
            <p:ph type="ftr" sz="quarter" idx="11"/>
          </p:nvPr>
        </p:nvSpPr>
        <p:spPr/>
        <p:txBody>
          <a:bodyPr/>
          <a:lstStyle/>
          <a:p>
            <a:r>
              <a:rPr lang="de-DE" altLang="de-DE" dirty="0"/>
              <a:t>HSWT    Prof. Dr. U. Groß                                Motor Grundlagen</a:t>
            </a:r>
          </a:p>
        </p:txBody>
      </p:sp>
      <p:pic>
        <p:nvPicPr>
          <p:cNvPr id="652300" name="Picture 12" descr="HUBKM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7675" y="849025"/>
            <a:ext cx="6470650" cy="5226050"/>
          </a:xfrm>
          <a:prstGeom prst="rect">
            <a:avLst/>
          </a:prstGeom>
          <a:noFill/>
          <a:extLst>
            <a:ext uri="{909E8E84-426E-40DD-AFC4-6F175D3DCCD1}">
              <a14:hiddenFill xmlns:a14="http://schemas.microsoft.com/office/drawing/2010/main">
                <a:solidFill>
                  <a:srgbClr val="FFFFFF"/>
                </a:solidFill>
              </a14:hiddenFill>
            </a:ext>
          </a:extLst>
        </p:spPr>
      </p:pic>
      <p:sp>
        <p:nvSpPr>
          <p:cNvPr id="652301" name="Text Box 13"/>
          <p:cNvSpPr txBox="1">
            <a:spLocks noChangeArrowheads="1"/>
          </p:cNvSpPr>
          <p:nvPr/>
        </p:nvSpPr>
        <p:spPr bwMode="auto">
          <a:xfrm>
            <a:off x="1787525" y="5486400"/>
            <a:ext cx="2878138" cy="457200"/>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b="1">
                <a:solidFill>
                  <a:srgbClr val="000000"/>
                </a:solidFill>
              </a:rPr>
              <a:t>Hubkolbenmotor</a:t>
            </a:r>
          </a:p>
        </p:txBody>
      </p:sp>
    </p:spTree>
    <p:extLst>
      <p:ext uri="{BB962C8B-B14F-4D97-AF65-F5344CB8AC3E}">
        <p14:creationId xmlns:p14="http://schemas.microsoft.com/office/powerpoint/2010/main" val="373230088"/>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52300"/>
                                        </p:tgtEl>
                                        <p:attrNameLst>
                                          <p:attrName>style.visibility</p:attrName>
                                        </p:attrNameLst>
                                      </p:cBhvr>
                                      <p:to>
                                        <p:strVal val="visible"/>
                                      </p:to>
                                    </p:set>
                                    <p:animEffect transition="in" filter="dissolve">
                                      <p:cBhvr>
                                        <p:cTn id="7" dur="500"/>
                                        <p:tgtEl>
                                          <p:spTgt spid="65230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652301"/>
                                        </p:tgtEl>
                                        <p:attrNameLst>
                                          <p:attrName>style.visibility</p:attrName>
                                        </p:attrNameLst>
                                      </p:cBhvr>
                                      <p:to>
                                        <p:strVal val="visible"/>
                                      </p:to>
                                    </p:set>
                                    <p:animEffect transition="in" filter="slide(fromBottom)">
                                      <p:cBhvr>
                                        <p:cTn id="12" dur="500"/>
                                        <p:tgtEl>
                                          <p:spTgt spid="6523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2301" grpId="0" animBg="1"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Mehrlochdüse</a:t>
            </a:r>
          </a:p>
        </p:txBody>
      </p:sp>
      <p:sp>
        <p:nvSpPr>
          <p:cNvPr id="16" name="Foliennummernplatzhalter 1"/>
          <p:cNvSpPr>
            <a:spLocks noGrp="1"/>
          </p:cNvSpPr>
          <p:nvPr>
            <p:ph type="sldNum" sz="quarter" idx="10"/>
          </p:nvPr>
        </p:nvSpPr>
        <p:spPr/>
        <p:txBody>
          <a:bodyPr/>
          <a:lstStyle/>
          <a:p>
            <a:r>
              <a:rPr lang="de-DE" altLang="de-DE"/>
              <a:t> Folie </a:t>
            </a:r>
            <a:fld id="{E8B2477B-D782-4631-A1CC-C47F73313CB6}" type="slidenum">
              <a:rPr lang="de-DE" altLang="de-DE"/>
              <a:pPr/>
              <a:t>30</a:t>
            </a:fld>
            <a:endParaRPr lang="de-DE" altLang="de-DE"/>
          </a:p>
        </p:txBody>
      </p:sp>
      <p:sp>
        <p:nvSpPr>
          <p:cNvPr id="17" name="Fußzeilenplatzhalter 2"/>
          <p:cNvSpPr>
            <a:spLocks noGrp="1"/>
          </p:cNvSpPr>
          <p:nvPr>
            <p:ph type="ftr" sz="quarter" idx="11"/>
          </p:nvPr>
        </p:nvSpPr>
        <p:spPr/>
        <p:txBody>
          <a:bodyPr/>
          <a:lstStyle/>
          <a:p>
            <a:r>
              <a:rPr lang="de-DE" altLang="de-DE" dirty="0"/>
              <a:t>HSWT    Prof. Dr. U. Groß                                </a:t>
            </a:r>
          </a:p>
        </p:txBody>
      </p:sp>
      <p:pic>
        <p:nvPicPr>
          <p:cNvPr id="867331" name="Picture 3" descr="MEHRL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1600201"/>
            <a:ext cx="4192588" cy="2671763"/>
          </a:xfrm>
          <a:prstGeom prst="rect">
            <a:avLst/>
          </a:prstGeom>
          <a:noFill/>
          <a:extLst>
            <a:ext uri="{909E8E84-426E-40DD-AFC4-6F175D3DCCD1}">
              <a14:hiddenFill xmlns:a14="http://schemas.microsoft.com/office/drawing/2010/main">
                <a:solidFill>
                  <a:srgbClr val="FFFFFF"/>
                </a:solidFill>
              </a14:hiddenFill>
            </a:ext>
          </a:extLst>
        </p:spPr>
      </p:pic>
      <p:pic>
        <p:nvPicPr>
          <p:cNvPr id="867332" name="Picture 4" descr="MEHRLD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3275" y="914400"/>
            <a:ext cx="3976688" cy="4572000"/>
          </a:xfrm>
          <a:prstGeom prst="rect">
            <a:avLst/>
          </a:prstGeom>
          <a:noFill/>
          <a:extLst>
            <a:ext uri="{909E8E84-426E-40DD-AFC4-6F175D3DCCD1}">
              <a14:hiddenFill xmlns:a14="http://schemas.microsoft.com/office/drawing/2010/main">
                <a:solidFill>
                  <a:srgbClr val="FFFFFF"/>
                </a:solidFill>
              </a14:hiddenFill>
            </a:ext>
          </a:extLst>
        </p:spPr>
      </p:pic>
      <p:sp>
        <p:nvSpPr>
          <p:cNvPr id="867333" name="Text Box 5"/>
          <p:cNvSpPr txBox="1">
            <a:spLocks noChangeArrowheads="1"/>
          </p:cNvSpPr>
          <p:nvPr/>
        </p:nvSpPr>
        <p:spPr bwMode="auto">
          <a:xfrm>
            <a:off x="3335338" y="1600200"/>
            <a:ext cx="14017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dirty="0">
                <a:solidFill>
                  <a:srgbClr val="000000"/>
                </a:solidFill>
                <a:latin typeface="+mj-lt"/>
              </a:rPr>
              <a:t>Düsenkörper</a:t>
            </a:r>
            <a:endParaRPr lang="de-DE" altLang="de-DE" sz="1800" b="1" dirty="0">
              <a:solidFill>
                <a:srgbClr val="FF3300"/>
              </a:solidFill>
              <a:latin typeface="+mj-lt"/>
            </a:endParaRPr>
          </a:p>
        </p:txBody>
      </p:sp>
      <p:sp>
        <p:nvSpPr>
          <p:cNvPr id="867334" name="Text Box 6"/>
          <p:cNvSpPr txBox="1">
            <a:spLocks noChangeArrowheads="1"/>
          </p:cNvSpPr>
          <p:nvPr/>
        </p:nvSpPr>
        <p:spPr bwMode="auto">
          <a:xfrm>
            <a:off x="1295401" y="1066800"/>
            <a:ext cx="7731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b="1">
                <a:solidFill>
                  <a:srgbClr val="FF0000"/>
                </a:solidFill>
              </a:rPr>
              <a:t>Zulauf</a:t>
            </a:r>
            <a:endParaRPr lang="de-DE" altLang="de-DE" b="1">
              <a:solidFill>
                <a:srgbClr val="FF0000"/>
              </a:solidFill>
            </a:endParaRPr>
          </a:p>
        </p:txBody>
      </p:sp>
      <p:sp>
        <p:nvSpPr>
          <p:cNvPr id="867335" name="Text Box 7"/>
          <p:cNvSpPr txBox="1">
            <a:spLocks noChangeArrowheads="1"/>
          </p:cNvSpPr>
          <p:nvPr/>
        </p:nvSpPr>
        <p:spPr bwMode="auto">
          <a:xfrm>
            <a:off x="3335338" y="2057400"/>
            <a:ext cx="14017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Druckschulter</a:t>
            </a:r>
            <a:endParaRPr lang="de-DE" altLang="de-DE" sz="1800" b="1">
              <a:solidFill>
                <a:srgbClr val="FF3300"/>
              </a:solidFill>
              <a:latin typeface="+mj-lt"/>
            </a:endParaRPr>
          </a:p>
        </p:txBody>
      </p:sp>
      <p:sp>
        <p:nvSpPr>
          <p:cNvPr id="867336" name="Text Box 8"/>
          <p:cNvSpPr txBox="1">
            <a:spLocks noChangeArrowheads="1"/>
          </p:cNvSpPr>
          <p:nvPr/>
        </p:nvSpPr>
        <p:spPr bwMode="auto">
          <a:xfrm>
            <a:off x="3335338" y="2667000"/>
            <a:ext cx="14017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Druckkammer</a:t>
            </a:r>
            <a:endParaRPr lang="de-DE" altLang="de-DE" sz="1800" b="1">
              <a:solidFill>
                <a:srgbClr val="FF3300"/>
              </a:solidFill>
              <a:latin typeface="+mj-lt"/>
            </a:endParaRPr>
          </a:p>
        </p:txBody>
      </p:sp>
      <p:sp>
        <p:nvSpPr>
          <p:cNvPr id="867337" name="Text Box 9"/>
          <p:cNvSpPr txBox="1">
            <a:spLocks noChangeArrowheads="1"/>
          </p:cNvSpPr>
          <p:nvPr/>
        </p:nvSpPr>
        <p:spPr bwMode="auto">
          <a:xfrm>
            <a:off x="3335339" y="3276600"/>
            <a:ext cx="12652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Düsennadel</a:t>
            </a:r>
            <a:endParaRPr lang="de-DE" altLang="de-DE" sz="1800" b="1">
              <a:solidFill>
                <a:srgbClr val="FF3300"/>
              </a:solidFill>
              <a:latin typeface="+mj-lt"/>
            </a:endParaRPr>
          </a:p>
        </p:txBody>
      </p:sp>
      <p:sp>
        <p:nvSpPr>
          <p:cNvPr id="867338" name="Text Box 10"/>
          <p:cNvSpPr txBox="1">
            <a:spLocks noChangeArrowheads="1"/>
          </p:cNvSpPr>
          <p:nvPr/>
        </p:nvSpPr>
        <p:spPr bwMode="auto">
          <a:xfrm>
            <a:off x="3335339" y="4495800"/>
            <a:ext cx="12652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Spritzlöcher</a:t>
            </a:r>
            <a:endParaRPr lang="de-DE" altLang="de-DE" sz="1800" b="1">
              <a:solidFill>
                <a:srgbClr val="FF3300"/>
              </a:solidFill>
              <a:latin typeface="+mj-lt"/>
            </a:endParaRPr>
          </a:p>
        </p:txBody>
      </p:sp>
      <p:sp>
        <p:nvSpPr>
          <p:cNvPr id="867339" name="Text Box 11"/>
          <p:cNvSpPr txBox="1">
            <a:spLocks noChangeArrowheads="1"/>
          </p:cNvSpPr>
          <p:nvPr/>
        </p:nvSpPr>
        <p:spPr bwMode="auto">
          <a:xfrm>
            <a:off x="3335339" y="4800600"/>
            <a:ext cx="12652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Lochwinkel</a:t>
            </a:r>
            <a:endParaRPr lang="de-DE" altLang="de-DE" sz="1800" b="1">
              <a:solidFill>
                <a:srgbClr val="FF3300"/>
              </a:solidFill>
              <a:latin typeface="+mj-lt"/>
            </a:endParaRPr>
          </a:p>
        </p:txBody>
      </p:sp>
      <p:sp>
        <p:nvSpPr>
          <p:cNvPr id="867340" name="Text Box 12"/>
          <p:cNvSpPr txBox="1">
            <a:spLocks noChangeArrowheads="1"/>
          </p:cNvSpPr>
          <p:nvPr/>
        </p:nvSpPr>
        <p:spPr bwMode="auto">
          <a:xfrm>
            <a:off x="4883150" y="2682875"/>
            <a:ext cx="9144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Druck-schulter</a:t>
            </a:r>
            <a:endParaRPr lang="de-DE" altLang="de-DE" sz="1800" b="1">
              <a:solidFill>
                <a:srgbClr val="FF3300"/>
              </a:solidFill>
              <a:latin typeface="+mj-lt"/>
            </a:endParaRPr>
          </a:p>
        </p:txBody>
      </p:sp>
      <p:sp>
        <p:nvSpPr>
          <p:cNvPr id="867341" name="Text Box 13"/>
          <p:cNvSpPr txBox="1">
            <a:spLocks noChangeArrowheads="1"/>
          </p:cNvSpPr>
          <p:nvPr/>
        </p:nvSpPr>
        <p:spPr bwMode="auto">
          <a:xfrm>
            <a:off x="6640513" y="2682875"/>
            <a:ext cx="9144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Druck-kammer</a:t>
            </a:r>
            <a:endParaRPr lang="de-DE" altLang="de-DE" sz="1800" b="1">
              <a:solidFill>
                <a:srgbClr val="FF3300"/>
              </a:solidFill>
              <a:latin typeface="+mj-lt"/>
            </a:endParaRPr>
          </a:p>
        </p:txBody>
      </p:sp>
      <p:sp>
        <p:nvSpPr>
          <p:cNvPr id="867342" name="Text Box 14"/>
          <p:cNvSpPr txBox="1">
            <a:spLocks noChangeArrowheads="1"/>
          </p:cNvSpPr>
          <p:nvPr/>
        </p:nvSpPr>
        <p:spPr bwMode="auto">
          <a:xfrm>
            <a:off x="5586414" y="3429000"/>
            <a:ext cx="13112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geschlossen</a:t>
            </a:r>
            <a:endParaRPr lang="de-DE" altLang="de-DE" sz="1800" b="1">
              <a:solidFill>
                <a:srgbClr val="FF3300"/>
              </a:solidFill>
              <a:latin typeface="+mj-lt"/>
            </a:endParaRPr>
          </a:p>
        </p:txBody>
      </p:sp>
      <p:sp>
        <p:nvSpPr>
          <p:cNvPr id="867343" name="Text Box 15"/>
          <p:cNvSpPr txBox="1">
            <a:spLocks noChangeArrowheads="1"/>
          </p:cNvSpPr>
          <p:nvPr/>
        </p:nvSpPr>
        <p:spPr bwMode="auto">
          <a:xfrm>
            <a:off x="7485064" y="3429000"/>
            <a:ext cx="11255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a:solidFill>
                  <a:srgbClr val="000000"/>
                </a:solidFill>
                <a:latin typeface="+mj-lt"/>
              </a:rPr>
              <a:t>geöffnet</a:t>
            </a:r>
            <a:endParaRPr lang="de-DE" altLang="de-DE" sz="1800" b="1">
              <a:solidFill>
                <a:srgbClr val="FF3300"/>
              </a:solidFill>
              <a:latin typeface="+mj-lt"/>
            </a:endParaRPr>
          </a:p>
        </p:txBody>
      </p:sp>
    </p:spTree>
    <p:extLst>
      <p:ext uri="{BB962C8B-B14F-4D97-AF65-F5344CB8AC3E}">
        <p14:creationId xmlns:p14="http://schemas.microsoft.com/office/powerpoint/2010/main" val="4078790550"/>
      </p:ext>
    </p:extLst>
  </p:cSld>
  <p:clrMapOvr>
    <a:masterClrMapping/>
  </p:clrMapOvr>
  <p:transition spd="med">
    <p:wipe dir="r"/>
  </p:transition>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Einflusskriterien Tropfengröße</a:t>
            </a:r>
          </a:p>
        </p:txBody>
      </p:sp>
      <p:sp>
        <p:nvSpPr>
          <p:cNvPr id="18" name="Foliennummernplatzhalter 1"/>
          <p:cNvSpPr>
            <a:spLocks noGrp="1"/>
          </p:cNvSpPr>
          <p:nvPr>
            <p:ph type="sldNum" sz="quarter" idx="10"/>
          </p:nvPr>
        </p:nvSpPr>
        <p:spPr/>
        <p:txBody>
          <a:bodyPr/>
          <a:lstStyle/>
          <a:p>
            <a:r>
              <a:rPr lang="de-DE" altLang="de-DE"/>
              <a:t> Folie </a:t>
            </a:r>
            <a:fld id="{D1B1093E-AF5B-4948-AE8A-086EB1A288BA}" type="slidenum">
              <a:rPr lang="de-DE" altLang="de-DE"/>
              <a:pPr/>
              <a:t>31</a:t>
            </a:fld>
            <a:endParaRPr lang="de-DE" altLang="de-DE"/>
          </a:p>
        </p:txBody>
      </p:sp>
      <p:sp>
        <p:nvSpPr>
          <p:cNvPr id="19" name="Fußzeilenplatzhalter 2"/>
          <p:cNvSpPr>
            <a:spLocks noGrp="1"/>
          </p:cNvSpPr>
          <p:nvPr>
            <p:ph type="ftr" sz="quarter" idx="11"/>
          </p:nvPr>
        </p:nvSpPr>
        <p:spPr/>
        <p:txBody>
          <a:bodyPr/>
          <a:lstStyle/>
          <a:p>
            <a:r>
              <a:rPr lang="de-DE" altLang="de-DE" dirty="0"/>
              <a:t>HSWT    Prof. Dr. U. Groß                                </a:t>
            </a:r>
          </a:p>
        </p:txBody>
      </p:sp>
      <p:pic>
        <p:nvPicPr>
          <p:cNvPr id="868355" name="Picture 3" descr="EINSP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1089" y="844550"/>
            <a:ext cx="5203825" cy="5251450"/>
          </a:xfrm>
          <a:prstGeom prst="rect">
            <a:avLst/>
          </a:prstGeom>
          <a:noFill/>
          <a:extLst>
            <a:ext uri="{909E8E84-426E-40DD-AFC4-6F175D3DCCD1}">
              <a14:hiddenFill xmlns:a14="http://schemas.microsoft.com/office/drawing/2010/main">
                <a:solidFill>
                  <a:srgbClr val="FFFFFF"/>
                </a:solidFill>
              </a14:hiddenFill>
            </a:ext>
          </a:extLst>
        </p:spPr>
      </p:pic>
      <p:sp>
        <p:nvSpPr>
          <p:cNvPr id="868356" name="Text Box 4"/>
          <p:cNvSpPr txBox="1">
            <a:spLocks noChangeArrowheads="1"/>
          </p:cNvSpPr>
          <p:nvPr/>
        </p:nvSpPr>
        <p:spPr bwMode="auto">
          <a:xfrm>
            <a:off x="2420938" y="958850"/>
            <a:ext cx="26019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b="1" dirty="0">
                <a:solidFill>
                  <a:srgbClr val="000000"/>
                </a:solidFill>
                <a:latin typeface="+mj-lt"/>
              </a:rPr>
              <a:t>große Tropfen  (</a:t>
            </a:r>
            <a:r>
              <a:rPr lang="de-DE" altLang="de-DE" sz="1400" b="1" dirty="0">
                <a:solidFill>
                  <a:srgbClr val="000000"/>
                </a:solidFill>
                <a:latin typeface="+mj-lt"/>
                <a:sym typeface="Arial Narrow Special G1" pitchFamily="34" charset="2"/>
              </a:rPr>
              <a:t></a:t>
            </a:r>
            <a:r>
              <a:rPr lang="de-DE" altLang="de-DE" sz="1400" b="1" dirty="0">
                <a:solidFill>
                  <a:srgbClr val="000000"/>
                </a:solidFill>
                <a:latin typeface="+mj-lt"/>
                <a:sym typeface="Symbol" pitchFamily="18" charset="2"/>
              </a:rPr>
              <a:t> 20m)</a:t>
            </a:r>
          </a:p>
        </p:txBody>
      </p:sp>
      <p:sp>
        <p:nvSpPr>
          <p:cNvPr id="868357" name="Text Box 5"/>
          <p:cNvSpPr txBox="1">
            <a:spLocks noChangeArrowheads="1"/>
          </p:cNvSpPr>
          <p:nvPr/>
        </p:nvSpPr>
        <p:spPr bwMode="auto">
          <a:xfrm>
            <a:off x="4953001" y="958850"/>
            <a:ext cx="26019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b="1" dirty="0">
                <a:solidFill>
                  <a:srgbClr val="000000"/>
                </a:solidFill>
                <a:latin typeface="+mj-lt"/>
              </a:rPr>
              <a:t>kleine Tropfen    (</a:t>
            </a:r>
            <a:r>
              <a:rPr lang="de-DE" altLang="de-DE" sz="1400" b="1" dirty="0">
                <a:solidFill>
                  <a:srgbClr val="000000"/>
                </a:solidFill>
                <a:latin typeface="+mj-lt"/>
                <a:sym typeface="Arial Narrow Special G1" pitchFamily="34" charset="2"/>
              </a:rPr>
              <a:t></a:t>
            </a:r>
            <a:r>
              <a:rPr lang="de-DE" altLang="de-DE" sz="1400" b="1" dirty="0">
                <a:solidFill>
                  <a:srgbClr val="000000"/>
                </a:solidFill>
                <a:latin typeface="+mj-lt"/>
                <a:sym typeface="Symbol" pitchFamily="18" charset="2"/>
              </a:rPr>
              <a:t> 5m)</a:t>
            </a:r>
          </a:p>
        </p:txBody>
      </p:sp>
      <p:sp>
        <p:nvSpPr>
          <p:cNvPr id="868358" name="Text Box 6"/>
          <p:cNvSpPr txBox="1">
            <a:spLocks noChangeArrowheads="1"/>
          </p:cNvSpPr>
          <p:nvPr/>
        </p:nvSpPr>
        <p:spPr bwMode="auto">
          <a:xfrm>
            <a:off x="3757614" y="1219200"/>
            <a:ext cx="23209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b="1">
                <a:solidFill>
                  <a:srgbClr val="000000"/>
                </a:solidFill>
                <a:latin typeface="+mj-lt"/>
              </a:rPr>
              <a:t>Spritzlochdurchmesser</a:t>
            </a:r>
            <a:endParaRPr lang="de-DE" altLang="de-DE" sz="1800" b="1">
              <a:solidFill>
                <a:srgbClr val="FF3300"/>
              </a:solidFill>
              <a:latin typeface="+mj-lt"/>
            </a:endParaRPr>
          </a:p>
        </p:txBody>
      </p:sp>
      <p:sp>
        <p:nvSpPr>
          <p:cNvPr id="868359" name="Text Box 7"/>
          <p:cNvSpPr txBox="1">
            <a:spLocks noChangeArrowheads="1"/>
          </p:cNvSpPr>
          <p:nvPr/>
        </p:nvSpPr>
        <p:spPr bwMode="auto">
          <a:xfrm>
            <a:off x="3686176" y="1447800"/>
            <a:ext cx="1266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groß</a:t>
            </a:r>
            <a:endParaRPr lang="de-DE" altLang="de-DE" sz="1800" b="1">
              <a:solidFill>
                <a:srgbClr val="FF3300"/>
              </a:solidFill>
              <a:latin typeface="+mj-lt"/>
            </a:endParaRPr>
          </a:p>
        </p:txBody>
      </p:sp>
      <p:sp>
        <p:nvSpPr>
          <p:cNvPr id="868360" name="Text Box 8"/>
          <p:cNvSpPr txBox="1">
            <a:spLocks noChangeArrowheads="1"/>
          </p:cNvSpPr>
          <p:nvPr/>
        </p:nvSpPr>
        <p:spPr bwMode="auto">
          <a:xfrm>
            <a:off x="4953001" y="1447800"/>
            <a:ext cx="1266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eaLnBrk="0" hangingPunct="0">
              <a:spcBef>
                <a:spcPct val="50000"/>
              </a:spcBef>
            </a:pPr>
            <a:r>
              <a:rPr lang="de-DE" altLang="de-DE" sz="1400">
                <a:solidFill>
                  <a:srgbClr val="000000"/>
                </a:solidFill>
                <a:latin typeface="+mj-lt"/>
              </a:rPr>
              <a:t>klein</a:t>
            </a:r>
            <a:endParaRPr lang="de-DE" altLang="de-DE" sz="1800" b="1">
              <a:solidFill>
                <a:srgbClr val="FF3300"/>
              </a:solidFill>
              <a:latin typeface="+mj-lt"/>
            </a:endParaRPr>
          </a:p>
        </p:txBody>
      </p:sp>
      <p:sp>
        <p:nvSpPr>
          <p:cNvPr id="868361" name="Text Box 9"/>
          <p:cNvSpPr txBox="1">
            <a:spLocks noChangeArrowheads="1"/>
          </p:cNvSpPr>
          <p:nvPr/>
        </p:nvSpPr>
        <p:spPr bwMode="auto">
          <a:xfrm>
            <a:off x="2490789" y="1295400"/>
            <a:ext cx="1266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Einspritzdüse</a:t>
            </a:r>
            <a:endParaRPr lang="de-DE" altLang="de-DE" sz="1800" b="1">
              <a:solidFill>
                <a:srgbClr val="FF3300"/>
              </a:solidFill>
              <a:latin typeface="+mj-lt"/>
            </a:endParaRPr>
          </a:p>
        </p:txBody>
      </p:sp>
      <p:sp>
        <p:nvSpPr>
          <p:cNvPr id="868362" name="Text Box 10"/>
          <p:cNvSpPr txBox="1">
            <a:spLocks noChangeArrowheads="1"/>
          </p:cNvSpPr>
          <p:nvPr/>
        </p:nvSpPr>
        <p:spPr bwMode="auto">
          <a:xfrm>
            <a:off x="3757614" y="2362200"/>
            <a:ext cx="23209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b="1">
                <a:solidFill>
                  <a:srgbClr val="000000"/>
                </a:solidFill>
                <a:latin typeface="+mj-lt"/>
              </a:rPr>
              <a:t>Einspritzdruck</a:t>
            </a:r>
            <a:endParaRPr lang="de-DE" altLang="de-DE" sz="1800" b="1">
              <a:solidFill>
                <a:srgbClr val="FF3300"/>
              </a:solidFill>
              <a:latin typeface="+mj-lt"/>
            </a:endParaRPr>
          </a:p>
        </p:txBody>
      </p:sp>
      <p:sp>
        <p:nvSpPr>
          <p:cNvPr id="868363" name="Text Box 11"/>
          <p:cNvSpPr txBox="1">
            <a:spLocks noChangeArrowheads="1"/>
          </p:cNvSpPr>
          <p:nvPr/>
        </p:nvSpPr>
        <p:spPr bwMode="auto">
          <a:xfrm>
            <a:off x="5656264" y="2590800"/>
            <a:ext cx="1266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eaLnBrk="0" hangingPunct="0">
              <a:spcBef>
                <a:spcPct val="50000"/>
              </a:spcBef>
            </a:pPr>
            <a:r>
              <a:rPr lang="de-DE" altLang="de-DE" sz="1400">
                <a:solidFill>
                  <a:srgbClr val="000000"/>
                </a:solidFill>
                <a:latin typeface="+mj-lt"/>
              </a:rPr>
              <a:t>groß</a:t>
            </a:r>
            <a:endParaRPr lang="de-DE" altLang="de-DE" sz="1800" b="1">
              <a:solidFill>
                <a:srgbClr val="FF3300"/>
              </a:solidFill>
              <a:latin typeface="+mj-lt"/>
            </a:endParaRPr>
          </a:p>
        </p:txBody>
      </p:sp>
      <p:sp>
        <p:nvSpPr>
          <p:cNvPr id="868364" name="Text Box 12"/>
          <p:cNvSpPr txBox="1">
            <a:spLocks noChangeArrowheads="1"/>
          </p:cNvSpPr>
          <p:nvPr/>
        </p:nvSpPr>
        <p:spPr bwMode="auto">
          <a:xfrm>
            <a:off x="3968750" y="2590800"/>
            <a:ext cx="12652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klein</a:t>
            </a:r>
            <a:endParaRPr lang="de-DE" altLang="de-DE" sz="1800" b="1">
              <a:solidFill>
                <a:srgbClr val="FF3300"/>
              </a:solidFill>
              <a:latin typeface="+mj-lt"/>
            </a:endParaRPr>
          </a:p>
        </p:txBody>
      </p:sp>
      <p:sp>
        <p:nvSpPr>
          <p:cNvPr id="868365" name="Text Box 13"/>
          <p:cNvSpPr txBox="1">
            <a:spLocks noChangeArrowheads="1"/>
          </p:cNvSpPr>
          <p:nvPr/>
        </p:nvSpPr>
        <p:spPr bwMode="auto">
          <a:xfrm>
            <a:off x="3757614" y="3657600"/>
            <a:ext cx="23209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b="1">
                <a:solidFill>
                  <a:srgbClr val="000000"/>
                </a:solidFill>
                <a:latin typeface="+mj-lt"/>
              </a:rPr>
              <a:t>Einspritzbeginn</a:t>
            </a:r>
            <a:endParaRPr lang="de-DE" altLang="de-DE" sz="1800" b="1">
              <a:solidFill>
                <a:srgbClr val="FF3300"/>
              </a:solidFill>
              <a:latin typeface="+mj-lt"/>
            </a:endParaRPr>
          </a:p>
        </p:txBody>
      </p:sp>
      <p:sp>
        <p:nvSpPr>
          <p:cNvPr id="868366" name="Text Box 14"/>
          <p:cNvSpPr txBox="1">
            <a:spLocks noChangeArrowheads="1"/>
          </p:cNvSpPr>
          <p:nvPr/>
        </p:nvSpPr>
        <p:spPr bwMode="auto">
          <a:xfrm>
            <a:off x="3686176" y="3886200"/>
            <a:ext cx="1266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a:solidFill>
                  <a:srgbClr val="000000"/>
                </a:solidFill>
                <a:latin typeface="+mj-lt"/>
              </a:rPr>
              <a:t>früh</a:t>
            </a:r>
            <a:endParaRPr lang="de-DE" altLang="de-DE" sz="1800" b="1">
              <a:solidFill>
                <a:srgbClr val="FF3300"/>
              </a:solidFill>
              <a:latin typeface="+mj-lt"/>
            </a:endParaRPr>
          </a:p>
        </p:txBody>
      </p:sp>
      <p:sp>
        <p:nvSpPr>
          <p:cNvPr id="868367" name="Text Box 15"/>
          <p:cNvSpPr txBox="1">
            <a:spLocks noChangeArrowheads="1"/>
          </p:cNvSpPr>
          <p:nvPr/>
        </p:nvSpPr>
        <p:spPr bwMode="auto">
          <a:xfrm>
            <a:off x="4953001" y="3886200"/>
            <a:ext cx="1266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a:solidFill>
                  <a:srgbClr val="000000"/>
                </a:solidFill>
                <a:latin typeface="+mj-lt"/>
              </a:rPr>
              <a:t>spät</a:t>
            </a:r>
            <a:endParaRPr lang="de-DE" altLang="de-DE" sz="1800" b="1">
              <a:solidFill>
                <a:srgbClr val="FF3300"/>
              </a:solidFill>
              <a:latin typeface="+mj-lt"/>
            </a:endParaRPr>
          </a:p>
        </p:txBody>
      </p:sp>
      <p:sp>
        <p:nvSpPr>
          <p:cNvPr id="868368" name="Text Box 16"/>
          <p:cNvSpPr txBox="1">
            <a:spLocks noChangeArrowheads="1"/>
          </p:cNvSpPr>
          <p:nvPr/>
        </p:nvSpPr>
        <p:spPr bwMode="auto">
          <a:xfrm>
            <a:off x="2490789" y="3733800"/>
            <a:ext cx="126682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Luft niedrig verdichtet</a:t>
            </a:r>
            <a:endParaRPr lang="de-DE" altLang="de-DE" sz="1800" b="1">
              <a:solidFill>
                <a:srgbClr val="FF3300"/>
              </a:solidFill>
              <a:latin typeface="+mj-lt"/>
            </a:endParaRPr>
          </a:p>
        </p:txBody>
      </p:sp>
      <p:sp>
        <p:nvSpPr>
          <p:cNvPr id="868369" name="Text Box 17"/>
          <p:cNvSpPr txBox="1">
            <a:spLocks noChangeArrowheads="1"/>
          </p:cNvSpPr>
          <p:nvPr/>
        </p:nvSpPr>
        <p:spPr bwMode="auto">
          <a:xfrm>
            <a:off x="5937251" y="3733800"/>
            <a:ext cx="126682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rPr>
              <a:t>Luft hoch verdichtet</a:t>
            </a:r>
            <a:endParaRPr lang="de-DE" altLang="de-DE" sz="1800" b="1">
              <a:solidFill>
                <a:srgbClr val="FF3300"/>
              </a:solidFill>
              <a:latin typeface="+mj-lt"/>
            </a:endParaRPr>
          </a:p>
        </p:txBody>
      </p:sp>
    </p:spTree>
    <p:extLst>
      <p:ext uri="{BB962C8B-B14F-4D97-AF65-F5344CB8AC3E}">
        <p14:creationId xmlns:p14="http://schemas.microsoft.com/office/powerpoint/2010/main" val="3010123697"/>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868355"/>
                                        </p:tgtEl>
                                        <p:attrNameLst>
                                          <p:attrName>style.visibility</p:attrName>
                                        </p:attrNameLst>
                                      </p:cBhvr>
                                      <p:to>
                                        <p:strVal val="visible"/>
                                      </p:to>
                                    </p:set>
                                    <p:animEffect transition="in" filter="randombar(horizontal)">
                                      <p:cBhvr>
                                        <p:cTn id="7" dur="500"/>
                                        <p:tgtEl>
                                          <p:spTgt spid="86835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7" presetClass="entr" presetSubtype="4" fill="hold" grpId="0" nodeType="clickEffect">
                                  <p:stCondLst>
                                    <p:cond delay="0"/>
                                  </p:stCondLst>
                                  <p:childTnLst>
                                    <p:set>
                                      <p:cBhvr>
                                        <p:cTn id="11" dur="1" fill="hold">
                                          <p:stCondLst>
                                            <p:cond delay="0"/>
                                          </p:stCondLst>
                                        </p:cTn>
                                        <p:tgtEl>
                                          <p:spTgt spid="868356"/>
                                        </p:tgtEl>
                                        <p:attrNameLst>
                                          <p:attrName>style.visibility</p:attrName>
                                        </p:attrNameLst>
                                      </p:cBhvr>
                                      <p:to>
                                        <p:strVal val="visible"/>
                                      </p:to>
                                    </p:set>
                                    <p:anim calcmode="lin" valueType="num">
                                      <p:cBhvr>
                                        <p:cTn id="12" dur="500" fill="hold"/>
                                        <p:tgtEl>
                                          <p:spTgt spid="868356"/>
                                        </p:tgtEl>
                                        <p:attrNameLst>
                                          <p:attrName>ppt_x</p:attrName>
                                        </p:attrNameLst>
                                      </p:cBhvr>
                                      <p:tavLst>
                                        <p:tav tm="0">
                                          <p:val>
                                            <p:strVal val="#ppt_x"/>
                                          </p:val>
                                        </p:tav>
                                        <p:tav tm="100000">
                                          <p:val>
                                            <p:strVal val="#ppt_x"/>
                                          </p:val>
                                        </p:tav>
                                      </p:tavLst>
                                    </p:anim>
                                    <p:anim calcmode="lin" valueType="num">
                                      <p:cBhvr>
                                        <p:cTn id="13" dur="500" fill="hold"/>
                                        <p:tgtEl>
                                          <p:spTgt spid="868356"/>
                                        </p:tgtEl>
                                        <p:attrNameLst>
                                          <p:attrName>ppt_y</p:attrName>
                                        </p:attrNameLst>
                                      </p:cBhvr>
                                      <p:tavLst>
                                        <p:tav tm="0">
                                          <p:val>
                                            <p:strVal val="#ppt_y+#ppt_h/2"/>
                                          </p:val>
                                        </p:tav>
                                        <p:tav tm="100000">
                                          <p:val>
                                            <p:strVal val="#ppt_y"/>
                                          </p:val>
                                        </p:tav>
                                      </p:tavLst>
                                    </p:anim>
                                    <p:anim calcmode="lin" valueType="num">
                                      <p:cBhvr>
                                        <p:cTn id="14" dur="500" fill="hold"/>
                                        <p:tgtEl>
                                          <p:spTgt spid="868356"/>
                                        </p:tgtEl>
                                        <p:attrNameLst>
                                          <p:attrName>ppt_w</p:attrName>
                                        </p:attrNameLst>
                                      </p:cBhvr>
                                      <p:tavLst>
                                        <p:tav tm="0">
                                          <p:val>
                                            <p:strVal val="#ppt_w"/>
                                          </p:val>
                                        </p:tav>
                                        <p:tav tm="100000">
                                          <p:val>
                                            <p:strVal val="#ppt_w"/>
                                          </p:val>
                                        </p:tav>
                                      </p:tavLst>
                                    </p:anim>
                                    <p:anim calcmode="lin" valueType="num">
                                      <p:cBhvr>
                                        <p:cTn id="15" dur="500" fill="hold"/>
                                        <p:tgtEl>
                                          <p:spTgt spid="868356"/>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868356"/>
                                        </p:tgtEl>
                                        <p:attrNameLst>
                                          <p:attrName>ppt_c</p:attrName>
                                        </p:attrNameLst>
                                      </p:cBhvr>
                                      <p:to>
                                        <a:srgbClr val="0000FF"/>
                                      </p:to>
                                    </p:animClr>
                                  </p:subTnLst>
                                </p:cTn>
                              </p:par>
                            </p:childTnLst>
                          </p:cTn>
                        </p:par>
                      </p:childTnLst>
                    </p:cTn>
                  </p:par>
                  <p:par>
                    <p:cTn id="16" fill="hold" nodeType="clickPar">
                      <p:stCondLst>
                        <p:cond delay="indefinite"/>
                      </p:stCondLst>
                      <p:childTnLst>
                        <p:par>
                          <p:cTn id="17" fill="hold" nodeType="withGroup">
                            <p:stCondLst>
                              <p:cond delay="0"/>
                            </p:stCondLst>
                            <p:childTnLst>
                              <p:par>
                                <p:cTn id="18" presetID="17" presetClass="entr" presetSubtype="4" fill="hold" grpId="0" nodeType="clickEffect">
                                  <p:stCondLst>
                                    <p:cond delay="0"/>
                                  </p:stCondLst>
                                  <p:childTnLst>
                                    <p:set>
                                      <p:cBhvr>
                                        <p:cTn id="19" dur="1" fill="hold">
                                          <p:stCondLst>
                                            <p:cond delay="0"/>
                                          </p:stCondLst>
                                        </p:cTn>
                                        <p:tgtEl>
                                          <p:spTgt spid="868357"/>
                                        </p:tgtEl>
                                        <p:attrNameLst>
                                          <p:attrName>style.visibility</p:attrName>
                                        </p:attrNameLst>
                                      </p:cBhvr>
                                      <p:to>
                                        <p:strVal val="visible"/>
                                      </p:to>
                                    </p:set>
                                    <p:anim calcmode="lin" valueType="num">
                                      <p:cBhvr>
                                        <p:cTn id="20" dur="500" fill="hold"/>
                                        <p:tgtEl>
                                          <p:spTgt spid="868357"/>
                                        </p:tgtEl>
                                        <p:attrNameLst>
                                          <p:attrName>ppt_x</p:attrName>
                                        </p:attrNameLst>
                                      </p:cBhvr>
                                      <p:tavLst>
                                        <p:tav tm="0">
                                          <p:val>
                                            <p:strVal val="#ppt_x"/>
                                          </p:val>
                                        </p:tav>
                                        <p:tav tm="100000">
                                          <p:val>
                                            <p:strVal val="#ppt_x"/>
                                          </p:val>
                                        </p:tav>
                                      </p:tavLst>
                                    </p:anim>
                                    <p:anim calcmode="lin" valueType="num">
                                      <p:cBhvr>
                                        <p:cTn id="21" dur="500" fill="hold"/>
                                        <p:tgtEl>
                                          <p:spTgt spid="868357"/>
                                        </p:tgtEl>
                                        <p:attrNameLst>
                                          <p:attrName>ppt_y</p:attrName>
                                        </p:attrNameLst>
                                      </p:cBhvr>
                                      <p:tavLst>
                                        <p:tav tm="0">
                                          <p:val>
                                            <p:strVal val="#ppt_y+#ppt_h/2"/>
                                          </p:val>
                                        </p:tav>
                                        <p:tav tm="100000">
                                          <p:val>
                                            <p:strVal val="#ppt_y"/>
                                          </p:val>
                                        </p:tav>
                                      </p:tavLst>
                                    </p:anim>
                                    <p:anim calcmode="lin" valueType="num">
                                      <p:cBhvr>
                                        <p:cTn id="22" dur="500" fill="hold"/>
                                        <p:tgtEl>
                                          <p:spTgt spid="868357"/>
                                        </p:tgtEl>
                                        <p:attrNameLst>
                                          <p:attrName>ppt_w</p:attrName>
                                        </p:attrNameLst>
                                      </p:cBhvr>
                                      <p:tavLst>
                                        <p:tav tm="0">
                                          <p:val>
                                            <p:strVal val="#ppt_w"/>
                                          </p:val>
                                        </p:tav>
                                        <p:tav tm="100000">
                                          <p:val>
                                            <p:strVal val="#ppt_w"/>
                                          </p:val>
                                        </p:tav>
                                      </p:tavLst>
                                    </p:anim>
                                    <p:anim calcmode="lin" valueType="num">
                                      <p:cBhvr>
                                        <p:cTn id="23" dur="500" fill="hold"/>
                                        <p:tgtEl>
                                          <p:spTgt spid="868357"/>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868357"/>
                                        </p:tgtEl>
                                        <p:attrNameLst>
                                          <p:attrName>ppt_c</p:attrName>
                                        </p:attrNameLst>
                                      </p:cBhvr>
                                      <p:to>
                                        <a:srgbClr val="0000FF"/>
                                      </p:to>
                                    </p:animClr>
                                  </p:subTnLst>
                                </p:cTn>
                              </p:par>
                            </p:childTnLst>
                          </p:cTn>
                        </p:par>
                      </p:childTnLst>
                    </p:cTn>
                  </p:par>
                  <p:par>
                    <p:cTn id="24" fill="hold" nodeType="clickPar">
                      <p:stCondLst>
                        <p:cond delay="indefinite"/>
                      </p:stCondLst>
                      <p:childTnLst>
                        <p:par>
                          <p:cTn id="25" fill="hold" nodeType="withGroup">
                            <p:stCondLst>
                              <p:cond delay="0"/>
                            </p:stCondLst>
                            <p:childTnLst>
                              <p:par>
                                <p:cTn id="26" presetID="17" presetClass="entr" presetSubtype="4" fill="hold" grpId="0" nodeType="clickEffect">
                                  <p:stCondLst>
                                    <p:cond delay="0"/>
                                  </p:stCondLst>
                                  <p:childTnLst>
                                    <p:set>
                                      <p:cBhvr>
                                        <p:cTn id="27" dur="1" fill="hold">
                                          <p:stCondLst>
                                            <p:cond delay="0"/>
                                          </p:stCondLst>
                                        </p:cTn>
                                        <p:tgtEl>
                                          <p:spTgt spid="868358"/>
                                        </p:tgtEl>
                                        <p:attrNameLst>
                                          <p:attrName>style.visibility</p:attrName>
                                        </p:attrNameLst>
                                      </p:cBhvr>
                                      <p:to>
                                        <p:strVal val="visible"/>
                                      </p:to>
                                    </p:set>
                                    <p:anim calcmode="lin" valueType="num">
                                      <p:cBhvr>
                                        <p:cTn id="28" dur="500" fill="hold"/>
                                        <p:tgtEl>
                                          <p:spTgt spid="868358"/>
                                        </p:tgtEl>
                                        <p:attrNameLst>
                                          <p:attrName>ppt_x</p:attrName>
                                        </p:attrNameLst>
                                      </p:cBhvr>
                                      <p:tavLst>
                                        <p:tav tm="0">
                                          <p:val>
                                            <p:strVal val="#ppt_x"/>
                                          </p:val>
                                        </p:tav>
                                        <p:tav tm="100000">
                                          <p:val>
                                            <p:strVal val="#ppt_x"/>
                                          </p:val>
                                        </p:tav>
                                      </p:tavLst>
                                    </p:anim>
                                    <p:anim calcmode="lin" valueType="num">
                                      <p:cBhvr>
                                        <p:cTn id="29" dur="500" fill="hold"/>
                                        <p:tgtEl>
                                          <p:spTgt spid="868358"/>
                                        </p:tgtEl>
                                        <p:attrNameLst>
                                          <p:attrName>ppt_y</p:attrName>
                                        </p:attrNameLst>
                                      </p:cBhvr>
                                      <p:tavLst>
                                        <p:tav tm="0">
                                          <p:val>
                                            <p:strVal val="#ppt_y+#ppt_h/2"/>
                                          </p:val>
                                        </p:tav>
                                        <p:tav tm="100000">
                                          <p:val>
                                            <p:strVal val="#ppt_y"/>
                                          </p:val>
                                        </p:tav>
                                      </p:tavLst>
                                    </p:anim>
                                    <p:anim calcmode="lin" valueType="num">
                                      <p:cBhvr>
                                        <p:cTn id="30" dur="500" fill="hold"/>
                                        <p:tgtEl>
                                          <p:spTgt spid="868358"/>
                                        </p:tgtEl>
                                        <p:attrNameLst>
                                          <p:attrName>ppt_w</p:attrName>
                                        </p:attrNameLst>
                                      </p:cBhvr>
                                      <p:tavLst>
                                        <p:tav tm="0">
                                          <p:val>
                                            <p:strVal val="#ppt_w"/>
                                          </p:val>
                                        </p:tav>
                                        <p:tav tm="100000">
                                          <p:val>
                                            <p:strVal val="#ppt_w"/>
                                          </p:val>
                                        </p:tav>
                                      </p:tavLst>
                                    </p:anim>
                                    <p:anim calcmode="lin" valueType="num">
                                      <p:cBhvr>
                                        <p:cTn id="31" dur="500" fill="hold"/>
                                        <p:tgtEl>
                                          <p:spTgt spid="868358"/>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868358"/>
                                        </p:tgtEl>
                                        <p:attrNameLst>
                                          <p:attrName>ppt_c</p:attrName>
                                        </p:attrNameLst>
                                      </p:cBhvr>
                                      <p:to>
                                        <a:srgbClr val="0000FF"/>
                                      </p:to>
                                    </p:animClr>
                                  </p:subTnLst>
                                </p:cTn>
                              </p:par>
                            </p:childTnLst>
                          </p:cTn>
                        </p:par>
                      </p:childTnLst>
                    </p:cTn>
                  </p:par>
                  <p:par>
                    <p:cTn id="32" fill="hold" nodeType="clickPar">
                      <p:stCondLst>
                        <p:cond delay="indefinite"/>
                      </p:stCondLst>
                      <p:childTnLst>
                        <p:par>
                          <p:cTn id="33" fill="hold" nodeType="withGroup">
                            <p:stCondLst>
                              <p:cond delay="0"/>
                            </p:stCondLst>
                            <p:childTnLst>
                              <p:par>
                                <p:cTn id="34" presetID="17" presetClass="entr" presetSubtype="4" fill="hold" grpId="0" nodeType="clickEffect">
                                  <p:stCondLst>
                                    <p:cond delay="0"/>
                                  </p:stCondLst>
                                  <p:childTnLst>
                                    <p:set>
                                      <p:cBhvr>
                                        <p:cTn id="35" dur="1" fill="hold">
                                          <p:stCondLst>
                                            <p:cond delay="0"/>
                                          </p:stCondLst>
                                        </p:cTn>
                                        <p:tgtEl>
                                          <p:spTgt spid="868361"/>
                                        </p:tgtEl>
                                        <p:attrNameLst>
                                          <p:attrName>style.visibility</p:attrName>
                                        </p:attrNameLst>
                                      </p:cBhvr>
                                      <p:to>
                                        <p:strVal val="visible"/>
                                      </p:to>
                                    </p:set>
                                    <p:anim calcmode="lin" valueType="num">
                                      <p:cBhvr>
                                        <p:cTn id="36" dur="500" fill="hold"/>
                                        <p:tgtEl>
                                          <p:spTgt spid="868361"/>
                                        </p:tgtEl>
                                        <p:attrNameLst>
                                          <p:attrName>ppt_x</p:attrName>
                                        </p:attrNameLst>
                                      </p:cBhvr>
                                      <p:tavLst>
                                        <p:tav tm="0">
                                          <p:val>
                                            <p:strVal val="#ppt_x"/>
                                          </p:val>
                                        </p:tav>
                                        <p:tav tm="100000">
                                          <p:val>
                                            <p:strVal val="#ppt_x"/>
                                          </p:val>
                                        </p:tav>
                                      </p:tavLst>
                                    </p:anim>
                                    <p:anim calcmode="lin" valueType="num">
                                      <p:cBhvr>
                                        <p:cTn id="37" dur="500" fill="hold"/>
                                        <p:tgtEl>
                                          <p:spTgt spid="868361"/>
                                        </p:tgtEl>
                                        <p:attrNameLst>
                                          <p:attrName>ppt_y</p:attrName>
                                        </p:attrNameLst>
                                      </p:cBhvr>
                                      <p:tavLst>
                                        <p:tav tm="0">
                                          <p:val>
                                            <p:strVal val="#ppt_y+#ppt_h/2"/>
                                          </p:val>
                                        </p:tav>
                                        <p:tav tm="100000">
                                          <p:val>
                                            <p:strVal val="#ppt_y"/>
                                          </p:val>
                                        </p:tav>
                                      </p:tavLst>
                                    </p:anim>
                                    <p:anim calcmode="lin" valueType="num">
                                      <p:cBhvr>
                                        <p:cTn id="38" dur="500" fill="hold"/>
                                        <p:tgtEl>
                                          <p:spTgt spid="868361"/>
                                        </p:tgtEl>
                                        <p:attrNameLst>
                                          <p:attrName>ppt_w</p:attrName>
                                        </p:attrNameLst>
                                      </p:cBhvr>
                                      <p:tavLst>
                                        <p:tav tm="0">
                                          <p:val>
                                            <p:strVal val="#ppt_w"/>
                                          </p:val>
                                        </p:tav>
                                        <p:tav tm="100000">
                                          <p:val>
                                            <p:strVal val="#ppt_w"/>
                                          </p:val>
                                        </p:tav>
                                      </p:tavLst>
                                    </p:anim>
                                    <p:anim calcmode="lin" valueType="num">
                                      <p:cBhvr>
                                        <p:cTn id="39" dur="500" fill="hold"/>
                                        <p:tgtEl>
                                          <p:spTgt spid="868361"/>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868361"/>
                                        </p:tgtEl>
                                        <p:attrNameLst>
                                          <p:attrName>ppt_c</p:attrName>
                                        </p:attrNameLst>
                                      </p:cBhvr>
                                      <p:to>
                                        <a:srgbClr val="0000FF"/>
                                      </p:to>
                                    </p:animClr>
                                  </p:subTnLst>
                                </p:cTn>
                              </p:par>
                            </p:childTnLst>
                          </p:cTn>
                        </p:par>
                      </p:childTnLst>
                    </p:cTn>
                  </p:par>
                  <p:par>
                    <p:cTn id="40" fill="hold" nodeType="clickPar">
                      <p:stCondLst>
                        <p:cond delay="indefinite"/>
                      </p:stCondLst>
                      <p:childTnLst>
                        <p:par>
                          <p:cTn id="41" fill="hold" nodeType="withGroup">
                            <p:stCondLst>
                              <p:cond delay="0"/>
                            </p:stCondLst>
                            <p:childTnLst>
                              <p:par>
                                <p:cTn id="42" presetID="17" presetClass="entr" presetSubtype="4" fill="hold" grpId="0" nodeType="clickEffect">
                                  <p:stCondLst>
                                    <p:cond delay="0"/>
                                  </p:stCondLst>
                                  <p:childTnLst>
                                    <p:set>
                                      <p:cBhvr>
                                        <p:cTn id="43" dur="1" fill="hold">
                                          <p:stCondLst>
                                            <p:cond delay="0"/>
                                          </p:stCondLst>
                                        </p:cTn>
                                        <p:tgtEl>
                                          <p:spTgt spid="868359"/>
                                        </p:tgtEl>
                                        <p:attrNameLst>
                                          <p:attrName>style.visibility</p:attrName>
                                        </p:attrNameLst>
                                      </p:cBhvr>
                                      <p:to>
                                        <p:strVal val="visible"/>
                                      </p:to>
                                    </p:set>
                                    <p:anim calcmode="lin" valueType="num">
                                      <p:cBhvr>
                                        <p:cTn id="44" dur="500" fill="hold"/>
                                        <p:tgtEl>
                                          <p:spTgt spid="868359"/>
                                        </p:tgtEl>
                                        <p:attrNameLst>
                                          <p:attrName>ppt_x</p:attrName>
                                        </p:attrNameLst>
                                      </p:cBhvr>
                                      <p:tavLst>
                                        <p:tav tm="0">
                                          <p:val>
                                            <p:strVal val="#ppt_x"/>
                                          </p:val>
                                        </p:tav>
                                        <p:tav tm="100000">
                                          <p:val>
                                            <p:strVal val="#ppt_x"/>
                                          </p:val>
                                        </p:tav>
                                      </p:tavLst>
                                    </p:anim>
                                    <p:anim calcmode="lin" valueType="num">
                                      <p:cBhvr>
                                        <p:cTn id="45" dur="500" fill="hold"/>
                                        <p:tgtEl>
                                          <p:spTgt spid="868359"/>
                                        </p:tgtEl>
                                        <p:attrNameLst>
                                          <p:attrName>ppt_y</p:attrName>
                                        </p:attrNameLst>
                                      </p:cBhvr>
                                      <p:tavLst>
                                        <p:tav tm="0">
                                          <p:val>
                                            <p:strVal val="#ppt_y+#ppt_h/2"/>
                                          </p:val>
                                        </p:tav>
                                        <p:tav tm="100000">
                                          <p:val>
                                            <p:strVal val="#ppt_y"/>
                                          </p:val>
                                        </p:tav>
                                      </p:tavLst>
                                    </p:anim>
                                    <p:anim calcmode="lin" valueType="num">
                                      <p:cBhvr>
                                        <p:cTn id="46" dur="500" fill="hold"/>
                                        <p:tgtEl>
                                          <p:spTgt spid="868359"/>
                                        </p:tgtEl>
                                        <p:attrNameLst>
                                          <p:attrName>ppt_w</p:attrName>
                                        </p:attrNameLst>
                                      </p:cBhvr>
                                      <p:tavLst>
                                        <p:tav tm="0">
                                          <p:val>
                                            <p:strVal val="#ppt_w"/>
                                          </p:val>
                                        </p:tav>
                                        <p:tav tm="100000">
                                          <p:val>
                                            <p:strVal val="#ppt_w"/>
                                          </p:val>
                                        </p:tav>
                                      </p:tavLst>
                                    </p:anim>
                                    <p:anim calcmode="lin" valueType="num">
                                      <p:cBhvr>
                                        <p:cTn id="47" dur="500" fill="hold"/>
                                        <p:tgtEl>
                                          <p:spTgt spid="868359"/>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868359"/>
                                        </p:tgtEl>
                                        <p:attrNameLst>
                                          <p:attrName>ppt_c</p:attrName>
                                        </p:attrNameLst>
                                      </p:cBhvr>
                                      <p:to>
                                        <a:srgbClr val="0000FF"/>
                                      </p:to>
                                    </p:animClr>
                                  </p:subTnLst>
                                </p:cTn>
                              </p:par>
                            </p:childTnLst>
                          </p:cTn>
                        </p:par>
                      </p:childTnLst>
                    </p:cTn>
                  </p:par>
                  <p:par>
                    <p:cTn id="48" fill="hold" nodeType="clickPar">
                      <p:stCondLst>
                        <p:cond delay="indefinite"/>
                      </p:stCondLst>
                      <p:childTnLst>
                        <p:par>
                          <p:cTn id="49" fill="hold" nodeType="withGroup">
                            <p:stCondLst>
                              <p:cond delay="0"/>
                            </p:stCondLst>
                            <p:childTnLst>
                              <p:par>
                                <p:cTn id="50" presetID="17" presetClass="entr" presetSubtype="4" fill="hold" grpId="0" nodeType="clickEffect">
                                  <p:stCondLst>
                                    <p:cond delay="0"/>
                                  </p:stCondLst>
                                  <p:childTnLst>
                                    <p:set>
                                      <p:cBhvr>
                                        <p:cTn id="51" dur="1" fill="hold">
                                          <p:stCondLst>
                                            <p:cond delay="0"/>
                                          </p:stCondLst>
                                        </p:cTn>
                                        <p:tgtEl>
                                          <p:spTgt spid="868360"/>
                                        </p:tgtEl>
                                        <p:attrNameLst>
                                          <p:attrName>style.visibility</p:attrName>
                                        </p:attrNameLst>
                                      </p:cBhvr>
                                      <p:to>
                                        <p:strVal val="visible"/>
                                      </p:to>
                                    </p:set>
                                    <p:anim calcmode="lin" valueType="num">
                                      <p:cBhvr>
                                        <p:cTn id="52" dur="500" fill="hold"/>
                                        <p:tgtEl>
                                          <p:spTgt spid="868360"/>
                                        </p:tgtEl>
                                        <p:attrNameLst>
                                          <p:attrName>ppt_x</p:attrName>
                                        </p:attrNameLst>
                                      </p:cBhvr>
                                      <p:tavLst>
                                        <p:tav tm="0">
                                          <p:val>
                                            <p:strVal val="#ppt_x"/>
                                          </p:val>
                                        </p:tav>
                                        <p:tav tm="100000">
                                          <p:val>
                                            <p:strVal val="#ppt_x"/>
                                          </p:val>
                                        </p:tav>
                                      </p:tavLst>
                                    </p:anim>
                                    <p:anim calcmode="lin" valueType="num">
                                      <p:cBhvr>
                                        <p:cTn id="53" dur="500" fill="hold"/>
                                        <p:tgtEl>
                                          <p:spTgt spid="868360"/>
                                        </p:tgtEl>
                                        <p:attrNameLst>
                                          <p:attrName>ppt_y</p:attrName>
                                        </p:attrNameLst>
                                      </p:cBhvr>
                                      <p:tavLst>
                                        <p:tav tm="0">
                                          <p:val>
                                            <p:strVal val="#ppt_y+#ppt_h/2"/>
                                          </p:val>
                                        </p:tav>
                                        <p:tav tm="100000">
                                          <p:val>
                                            <p:strVal val="#ppt_y"/>
                                          </p:val>
                                        </p:tav>
                                      </p:tavLst>
                                    </p:anim>
                                    <p:anim calcmode="lin" valueType="num">
                                      <p:cBhvr>
                                        <p:cTn id="54" dur="500" fill="hold"/>
                                        <p:tgtEl>
                                          <p:spTgt spid="868360"/>
                                        </p:tgtEl>
                                        <p:attrNameLst>
                                          <p:attrName>ppt_w</p:attrName>
                                        </p:attrNameLst>
                                      </p:cBhvr>
                                      <p:tavLst>
                                        <p:tav tm="0">
                                          <p:val>
                                            <p:strVal val="#ppt_w"/>
                                          </p:val>
                                        </p:tav>
                                        <p:tav tm="100000">
                                          <p:val>
                                            <p:strVal val="#ppt_w"/>
                                          </p:val>
                                        </p:tav>
                                      </p:tavLst>
                                    </p:anim>
                                    <p:anim calcmode="lin" valueType="num">
                                      <p:cBhvr>
                                        <p:cTn id="55" dur="500" fill="hold"/>
                                        <p:tgtEl>
                                          <p:spTgt spid="868360"/>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868360"/>
                                        </p:tgtEl>
                                        <p:attrNameLst>
                                          <p:attrName>ppt_c</p:attrName>
                                        </p:attrNameLst>
                                      </p:cBhvr>
                                      <p:to>
                                        <a:srgbClr val="0000FF"/>
                                      </p:to>
                                    </p:animClr>
                                  </p:subTnLst>
                                </p:cTn>
                              </p:par>
                            </p:childTnLst>
                          </p:cTn>
                        </p:par>
                      </p:childTnLst>
                    </p:cTn>
                  </p:par>
                  <p:par>
                    <p:cTn id="56" fill="hold" nodeType="clickPar">
                      <p:stCondLst>
                        <p:cond delay="indefinite"/>
                      </p:stCondLst>
                      <p:childTnLst>
                        <p:par>
                          <p:cTn id="57" fill="hold" nodeType="withGroup">
                            <p:stCondLst>
                              <p:cond delay="0"/>
                            </p:stCondLst>
                            <p:childTnLst>
                              <p:par>
                                <p:cTn id="58" presetID="17" presetClass="entr" presetSubtype="4" fill="hold" grpId="0" nodeType="clickEffect">
                                  <p:stCondLst>
                                    <p:cond delay="0"/>
                                  </p:stCondLst>
                                  <p:childTnLst>
                                    <p:set>
                                      <p:cBhvr>
                                        <p:cTn id="59" dur="1" fill="hold">
                                          <p:stCondLst>
                                            <p:cond delay="0"/>
                                          </p:stCondLst>
                                        </p:cTn>
                                        <p:tgtEl>
                                          <p:spTgt spid="868362"/>
                                        </p:tgtEl>
                                        <p:attrNameLst>
                                          <p:attrName>style.visibility</p:attrName>
                                        </p:attrNameLst>
                                      </p:cBhvr>
                                      <p:to>
                                        <p:strVal val="visible"/>
                                      </p:to>
                                    </p:set>
                                    <p:anim calcmode="lin" valueType="num">
                                      <p:cBhvr>
                                        <p:cTn id="60" dur="500" fill="hold"/>
                                        <p:tgtEl>
                                          <p:spTgt spid="868362"/>
                                        </p:tgtEl>
                                        <p:attrNameLst>
                                          <p:attrName>ppt_x</p:attrName>
                                        </p:attrNameLst>
                                      </p:cBhvr>
                                      <p:tavLst>
                                        <p:tav tm="0">
                                          <p:val>
                                            <p:strVal val="#ppt_x"/>
                                          </p:val>
                                        </p:tav>
                                        <p:tav tm="100000">
                                          <p:val>
                                            <p:strVal val="#ppt_x"/>
                                          </p:val>
                                        </p:tav>
                                      </p:tavLst>
                                    </p:anim>
                                    <p:anim calcmode="lin" valueType="num">
                                      <p:cBhvr>
                                        <p:cTn id="61" dur="500" fill="hold"/>
                                        <p:tgtEl>
                                          <p:spTgt spid="868362"/>
                                        </p:tgtEl>
                                        <p:attrNameLst>
                                          <p:attrName>ppt_y</p:attrName>
                                        </p:attrNameLst>
                                      </p:cBhvr>
                                      <p:tavLst>
                                        <p:tav tm="0">
                                          <p:val>
                                            <p:strVal val="#ppt_y+#ppt_h/2"/>
                                          </p:val>
                                        </p:tav>
                                        <p:tav tm="100000">
                                          <p:val>
                                            <p:strVal val="#ppt_y"/>
                                          </p:val>
                                        </p:tav>
                                      </p:tavLst>
                                    </p:anim>
                                    <p:anim calcmode="lin" valueType="num">
                                      <p:cBhvr>
                                        <p:cTn id="62" dur="500" fill="hold"/>
                                        <p:tgtEl>
                                          <p:spTgt spid="868362"/>
                                        </p:tgtEl>
                                        <p:attrNameLst>
                                          <p:attrName>ppt_w</p:attrName>
                                        </p:attrNameLst>
                                      </p:cBhvr>
                                      <p:tavLst>
                                        <p:tav tm="0">
                                          <p:val>
                                            <p:strVal val="#ppt_w"/>
                                          </p:val>
                                        </p:tav>
                                        <p:tav tm="100000">
                                          <p:val>
                                            <p:strVal val="#ppt_w"/>
                                          </p:val>
                                        </p:tav>
                                      </p:tavLst>
                                    </p:anim>
                                    <p:anim calcmode="lin" valueType="num">
                                      <p:cBhvr>
                                        <p:cTn id="63" dur="500" fill="hold"/>
                                        <p:tgtEl>
                                          <p:spTgt spid="868362"/>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868362"/>
                                        </p:tgtEl>
                                        <p:attrNameLst>
                                          <p:attrName>ppt_c</p:attrName>
                                        </p:attrNameLst>
                                      </p:cBhvr>
                                      <p:to>
                                        <a:srgbClr val="0000FF"/>
                                      </p:to>
                                    </p:animClr>
                                  </p:subTnLst>
                                </p:cTn>
                              </p:par>
                            </p:childTnLst>
                          </p:cTn>
                        </p:par>
                      </p:childTnLst>
                    </p:cTn>
                  </p:par>
                  <p:par>
                    <p:cTn id="64" fill="hold" nodeType="clickPar">
                      <p:stCondLst>
                        <p:cond delay="indefinite"/>
                      </p:stCondLst>
                      <p:childTnLst>
                        <p:par>
                          <p:cTn id="65" fill="hold" nodeType="withGroup">
                            <p:stCondLst>
                              <p:cond delay="0"/>
                            </p:stCondLst>
                            <p:childTnLst>
                              <p:par>
                                <p:cTn id="66" presetID="17" presetClass="entr" presetSubtype="4" fill="hold" grpId="0" nodeType="clickEffect">
                                  <p:stCondLst>
                                    <p:cond delay="0"/>
                                  </p:stCondLst>
                                  <p:childTnLst>
                                    <p:set>
                                      <p:cBhvr>
                                        <p:cTn id="67" dur="1" fill="hold">
                                          <p:stCondLst>
                                            <p:cond delay="0"/>
                                          </p:stCondLst>
                                        </p:cTn>
                                        <p:tgtEl>
                                          <p:spTgt spid="868364"/>
                                        </p:tgtEl>
                                        <p:attrNameLst>
                                          <p:attrName>style.visibility</p:attrName>
                                        </p:attrNameLst>
                                      </p:cBhvr>
                                      <p:to>
                                        <p:strVal val="visible"/>
                                      </p:to>
                                    </p:set>
                                    <p:anim calcmode="lin" valueType="num">
                                      <p:cBhvr>
                                        <p:cTn id="68" dur="500" fill="hold"/>
                                        <p:tgtEl>
                                          <p:spTgt spid="868364"/>
                                        </p:tgtEl>
                                        <p:attrNameLst>
                                          <p:attrName>ppt_x</p:attrName>
                                        </p:attrNameLst>
                                      </p:cBhvr>
                                      <p:tavLst>
                                        <p:tav tm="0">
                                          <p:val>
                                            <p:strVal val="#ppt_x"/>
                                          </p:val>
                                        </p:tav>
                                        <p:tav tm="100000">
                                          <p:val>
                                            <p:strVal val="#ppt_x"/>
                                          </p:val>
                                        </p:tav>
                                      </p:tavLst>
                                    </p:anim>
                                    <p:anim calcmode="lin" valueType="num">
                                      <p:cBhvr>
                                        <p:cTn id="69" dur="500" fill="hold"/>
                                        <p:tgtEl>
                                          <p:spTgt spid="868364"/>
                                        </p:tgtEl>
                                        <p:attrNameLst>
                                          <p:attrName>ppt_y</p:attrName>
                                        </p:attrNameLst>
                                      </p:cBhvr>
                                      <p:tavLst>
                                        <p:tav tm="0">
                                          <p:val>
                                            <p:strVal val="#ppt_y+#ppt_h/2"/>
                                          </p:val>
                                        </p:tav>
                                        <p:tav tm="100000">
                                          <p:val>
                                            <p:strVal val="#ppt_y"/>
                                          </p:val>
                                        </p:tav>
                                      </p:tavLst>
                                    </p:anim>
                                    <p:anim calcmode="lin" valueType="num">
                                      <p:cBhvr>
                                        <p:cTn id="70" dur="500" fill="hold"/>
                                        <p:tgtEl>
                                          <p:spTgt spid="868364"/>
                                        </p:tgtEl>
                                        <p:attrNameLst>
                                          <p:attrName>ppt_w</p:attrName>
                                        </p:attrNameLst>
                                      </p:cBhvr>
                                      <p:tavLst>
                                        <p:tav tm="0">
                                          <p:val>
                                            <p:strVal val="#ppt_w"/>
                                          </p:val>
                                        </p:tav>
                                        <p:tav tm="100000">
                                          <p:val>
                                            <p:strVal val="#ppt_w"/>
                                          </p:val>
                                        </p:tav>
                                      </p:tavLst>
                                    </p:anim>
                                    <p:anim calcmode="lin" valueType="num">
                                      <p:cBhvr>
                                        <p:cTn id="71" dur="500" fill="hold"/>
                                        <p:tgtEl>
                                          <p:spTgt spid="868364"/>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868364"/>
                                        </p:tgtEl>
                                        <p:attrNameLst>
                                          <p:attrName>ppt_c</p:attrName>
                                        </p:attrNameLst>
                                      </p:cBhvr>
                                      <p:to>
                                        <a:srgbClr val="0000FF"/>
                                      </p:to>
                                    </p:animClr>
                                  </p:subTnLst>
                                </p:cTn>
                              </p:par>
                            </p:childTnLst>
                          </p:cTn>
                        </p:par>
                      </p:childTnLst>
                    </p:cTn>
                  </p:par>
                  <p:par>
                    <p:cTn id="72" fill="hold" nodeType="clickPar">
                      <p:stCondLst>
                        <p:cond delay="indefinite"/>
                      </p:stCondLst>
                      <p:childTnLst>
                        <p:par>
                          <p:cTn id="73" fill="hold" nodeType="withGroup">
                            <p:stCondLst>
                              <p:cond delay="0"/>
                            </p:stCondLst>
                            <p:childTnLst>
                              <p:par>
                                <p:cTn id="74" presetID="17" presetClass="entr" presetSubtype="4" fill="hold" grpId="0" nodeType="clickEffect">
                                  <p:stCondLst>
                                    <p:cond delay="0"/>
                                  </p:stCondLst>
                                  <p:childTnLst>
                                    <p:set>
                                      <p:cBhvr>
                                        <p:cTn id="75" dur="1" fill="hold">
                                          <p:stCondLst>
                                            <p:cond delay="0"/>
                                          </p:stCondLst>
                                        </p:cTn>
                                        <p:tgtEl>
                                          <p:spTgt spid="868363"/>
                                        </p:tgtEl>
                                        <p:attrNameLst>
                                          <p:attrName>style.visibility</p:attrName>
                                        </p:attrNameLst>
                                      </p:cBhvr>
                                      <p:to>
                                        <p:strVal val="visible"/>
                                      </p:to>
                                    </p:set>
                                    <p:anim calcmode="lin" valueType="num">
                                      <p:cBhvr>
                                        <p:cTn id="76" dur="500" fill="hold"/>
                                        <p:tgtEl>
                                          <p:spTgt spid="868363"/>
                                        </p:tgtEl>
                                        <p:attrNameLst>
                                          <p:attrName>ppt_x</p:attrName>
                                        </p:attrNameLst>
                                      </p:cBhvr>
                                      <p:tavLst>
                                        <p:tav tm="0">
                                          <p:val>
                                            <p:strVal val="#ppt_x"/>
                                          </p:val>
                                        </p:tav>
                                        <p:tav tm="100000">
                                          <p:val>
                                            <p:strVal val="#ppt_x"/>
                                          </p:val>
                                        </p:tav>
                                      </p:tavLst>
                                    </p:anim>
                                    <p:anim calcmode="lin" valueType="num">
                                      <p:cBhvr>
                                        <p:cTn id="77" dur="500" fill="hold"/>
                                        <p:tgtEl>
                                          <p:spTgt spid="868363"/>
                                        </p:tgtEl>
                                        <p:attrNameLst>
                                          <p:attrName>ppt_y</p:attrName>
                                        </p:attrNameLst>
                                      </p:cBhvr>
                                      <p:tavLst>
                                        <p:tav tm="0">
                                          <p:val>
                                            <p:strVal val="#ppt_y+#ppt_h/2"/>
                                          </p:val>
                                        </p:tav>
                                        <p:tav tm="100000">
                                          <p:val>
                                            <p:strVal val="#ppt_y"/>
                                          </p:val>
                                        </p:tav>
                                      </p:tavLst>
                                    </p:anim>
                                    <p:anim calcmode="lin" valueType="num">
                                      <p:cBhvr>
                                        <p:cTn id="78" dur="500" fill="hold"/>
                                        <p:tgtEl>
                                          <p:spTgt spid="868363"/>
                                        </p:tgtEl>
                                        <p:attrNameLst>
                                          <p:attrName>ppt_w</p:attrName>
                                        </p:attrNameLst>
                                      </p:cBhvr>
                                      <p:tavLst>
                                        <p:tav tm="0">
                                          <p:val>
                                            <p:strVal val="#ppt_w"/>
                                          </p:val>
                                        </p:tav>
                                        <p:tav tm="100000">
                                          <p:val>
                                            <p:strVal val="#ppt_w"/>
                                          </p:val>
                                        </p:tav>
                                      </p:tavLst>
                                    </p:anim>
                                    <p:anim calcmode="lin" valueType="num">
                                      <p:cBhvr>
                                        <p:cTn id="79" dur="500" fill="hold"/>
                                        <p:tgtEl>
                                          <p:spTgt spid="868363"/>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868363"/>
                                        </p:tgtEl>
                                        <p:attrNameLst>
                                          <p:attrName>ppt_c</p:attrName>
                                        </p:attrNameLst>
                                      </p:cBhvr>
                                      <p:to>
                                        <a:srgbClr val="0000FF"/>
                                      </p:to>
                                    </p:animClr>
                                  </p:subTnLst>
                                </p:cTn>
                              </p:par>
                            </p:childTnLst>
                          </p:cTn>
                        </p:par>
                      </p:childTnLst>
                    </p:cTn>
                  </p:par>
                  <p:par>
                    <p:cTn id="80" fill="hold" nodeType="clickPar">
                      <p:stCondLst>
                        <p:cond delay="indefinite"/>
                      </p:stCondLst>
                      <p:childTnLst>
                        <p:par>
                          <p:cTn id="81" fill="hold" nodeType="withGroup">
                            <p:stCondLst>
                              <p:cond delay="0"/>
                            </p:stCondLst>
                            <p:childTnLst>
                              <p:par>
                                <p:cTn id="82" presetID="17" presetClass="entr" presetSubtype="4" fill="hold" grpId="0" nodeType="clickEffect">
                                  <p:stCondLst>
                                    <p:cond delay="0"/>
                                  </p:stCondLst>
                                  <p:childTnLst>
                                    <p:set>
                                      <p:cBhvr>
                                        <p:cTn id="83" dur="1" fill="hold">
                                          <p:stCondLst>
                                            <p:cond delay="0"/>
                                          </p:stCondLst>
                                        </p:cTn>
                                        <p:tgtEl>
                                          <p:spTgt spid="868365"/>
                                        </p:tgtEl>
                                        <p:attrNameLst>
                                          <p:attrName>style.visibility</p:attrName>
                                        </p:attrNameLst>
                                      </p:cBhvr>
                                      <p:to>
                                        <p:strVal val="visible"/>
                                      </p:to>
                                    </p:set>
                                    <p:anim calcmode="lin" valueType="num">
                                      <p:cBhvr>
                                        <p:cTn id="84" dur="500" fill="hold"/>
                                        <p:tgtEl>
                                          <p:spTgt spid="868365"/>
                                        </p:tgtEl>
                                        <p:attrNameLst>
                                          <p:attrName>ppt_x</p:attrName>
                                        </p:attrNameLst>
                                      </p:cBhvr>
                                      <p:tavLst>
                                        <p:tav tm="0">
                                          <p:val>
                                            <p:strVal val="#ppt_x"/>
                                          </p:val>
                                        </p:tav>
                                        <p:tav tm="100000">
                                          <p:val>
                                            <p:strVal val="#ppt_x"/>
                                          </p:val>
                                        </p:tav>
                                      </p:tavLst>
                                    </p:anim>
                                    <p:anim calcmode="lin" valueType="num">
                                      <p:cBhvr>
                                        <p:cTn id="85" dur="500" fill="hold"/>
                                        <p:tgtEl>
                                          <p:spTgt spid="868365"/>
                                        </p:tgtEl>
                                        <p:attrNameLst>
                                          <p:attrName>ppt_y</p:attrName>
                                        </p:attrNameLst>
                                      </p:cBhvr>
                                      <p:tavLst>
                                        <p:tav tm="0">
                                          <p:val>
                                            <p:strVal val="#ppt_y+#ppt_h/2"/>
                                          </p:val>
                                        </p:tav>
                                        <p:tav tm="100000">
                                          <p:val>
                                            <p:strVal val="#ppt_y"/>
                                          </p:val>
                                        </p:tav>
                                      </p:tavLst>
                                    </p:anim>
                                    <p:anim calcmode="lin" valueType="num">
                                      <p:cBhvr>
                                        <p:cTn id="86" dur="500" fill="hold"/>
                                        <p:tgtEl>
                                          <p:spTgt spid="868365"/>
                                        </p:tgtEl>
                                        <p:attrNameLst>
                                          <p:attrName>ppt_w</p:attrName>
                                        </p:attrNameLst>
                                      </p:cBhvr>
                                      <p:tavLst>
                                        <p:tav tm="0">
                                          <p:val>
                                            <p:strVal val="#ppt_w"/>
                                          </p:val>
                                        </p:tav>
                                        <p:tav tm="100000">
                                          <p:val>
                                            <p:strVal val="#ppt_w"/>
                                          </p:val>
                                        </p:tav>
                                      </p:tavLst>
                                    </p:anim>
                                    <p:anim calcmode="lin" valueType="num">
                                      <p:cBhvr>
                                        <p:cTn id="87" dur="500" fill="hold"/>
                                        <p:tgtEl>
                                          <p:spTgt spid="868365"/>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868365"/>
                                        </p:tgtEl>
                                        <p:attrNameLst>
                                          <p:attrName>ppt_c</p:attrName>
                                        </p:attrNameLst>
                                      </p:cBhvr>
                                      <p:to>
                                        <a:srgbClr val="0000FF"/>
                                      </p:to>
                                    </p:animClr>
                                  </p:subTnLst>
                                </p:cTn>
                              </p:par>
                            </p:childTnLst>
                          </p:cTn>
                        </p:par>
                      </p:childTnLst>
                    </p:cTn>
                  </p:par>
                  <p:par>
                    <p:cTn id="88" fill="hold" nodeType="clickPar">
                      <p:stCondLst>
                        <p:cond delay="indefinite"/>
                      </p:stCondLst>
                      <p:childTnLst>
                        <p:par>
                          <p:cTn id="89" fill="hold" nodeType="withGroup">
                            <p:stCondLst>
                              <p:cond delay="0"/>
                            </p:stCondLst>
                            <p:childTnLst>
                              <p:par>
                                <p:cTn id="90" presetID="17" presetClass="entr" presetSubtype="4" fill="hold" grpId="0" nodeType="clickEffect">
                                  <p:stCondLst>
                                    <p:cond delay="0"/>
                                  </p:stCondLst>
                                  <p:childTnLst>
                                    <p:set>
                                      <p:cBhvr>
                                        <p:cTn id="91" dur="1" fill="hold">
                                          <p:stCondLst>
                                            <p:cond delay="0"/>
                                          </p:stCondLst>
                                        </p:cTn>
                                        <p:tgtEl>
                                          <p:spTgt spid="868368"/>
                                        </p:tgtEl>
                                        <p:attrNameLst>
                                          <p:attrName>style.visibility</p:attrName>
                                        </p:attrNameLst>
                                      </p:cBhvr>
                                      <p:to>
                                        <p:strVal val="visible"/>
                                      </p:to>
                                    </p:set>
                                    <p:anim calcmode="lin" valueType="num">
                                      <p:cBhvr>
                                        <p:cTn id="92" dur="500" fill="hold"/>
                                        <p:tgtEl>
                                          <p:spTgt spid="868368"/>
                                        </p:tgtEl>
                                        <p:attrNameLst>
                                          <p:attrName>ppt_x</p:attrName>
                                        </p:attrNameLst>
                                      </p:cBhvr>
                                      <p:tavLst>
                                        <p:tav tm="0">
                                          <p:val>
                                            <p:strVal val="#ppt_x"/>
                                          </p:val>
                                        </p:tav>
                                        <p:tav tm="100000">
                                          <p:val>
                                            <p:strVal val="#ppt_x"/>
                                          </p:val>
                                        </p:tav>
                                      </p:tavLst>
                                    </p:anim>
                                    <p:anim calcmode="lin" valueType="num">
                                      <p:cBhvr>
                                        <p:cTn id="93" dur="500" fill="hold"/>
                                        <p:tgtEl>
                                          <p:spTgt spid="868368"/>
                                        </p:tgtEl>
                                        <p:attrNameLst>
                                          <p:attrName>ppt_y</p:attrName>
                                        </p:attrNameLst>
                                      </p:cBhvr>
                                      <p:tavLst>
                                        <p:tav tm="0">
                                          <p:val>
                                            <p:strVal val="#ppt_y+#ppt_h/2"/>
                                          </p:val>
                                        </p:tav>
                                        <p:tav tm="100000">
                                          <p:val>
                                            <p:strVal val="#ppt_y"/>
                                          </p:val>
                                        </p:tav>
                                      </p:tavLst>
                                    </p:anim>
                                    <p:anim calcmode="lin" valueType="num">
                                      <p:cBhvr>
                                        <p:cTn id="94" dur="500" fill="hold"/>
                                        <p:tgtEl>
                                          <p:spTgt spid="868368"/>
                                        </p:tgtEl>
                                        <p:attrNameLst>
                                          <p:attrName>ppt_w</p:attrName>
                                        </p:attrNameLst>
                                      </p:cBhvr>
                                      <p:tavLst>
                                        <p:tav tm="0">
                                          <p:val>
                                            <p:strVal val="#ppt_w"/>
                                          </p:val>
                                        </p:tav>
                                        <p:tav tm="100000">
                                          <p:val>
                                            <p:strVal val="#ppt_w"/>
                                          </p:val>
                                        </p:tav>
                                      </p:tavLst>
                                    </p:anim>
                                    <p:anim calcmode="lin" valueType="num">
                                      <p:cBhvr>
                                        <p:cTn id="95" dur="500" fill="hold"/>
                                        <p:tgtEl>
                                          <p:spTgt spid="868368"/>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868368"/>
                                        </p:tgtEl>
                                        <p:attrNameLst>
                                          <p:attrName>ppt_c</p:attrName>
                                        </p:attrNameLst>
                                      </p:cBhvr>
                                      <p:to>
                                        <a:srgbClr val="0000FF"/>
                                      </p:to>
                                    </p:animClr>
                                  </p:subTnLst>
                                </p:cTn>
                              </p:par>
                            </p:childTnLst>
                          </p:cTn>
                        </p:par>
                      </p:childTnLst>
                    </p:cTn>
                  </p:par>
                  <p:par>
                    <p:cTn id="96" fill="hold" nodeType="clickPar">
                      <p:stCondLst>
                        <p:cond delay="indefinite"/>
                      </p:stCondLst>
                      <p:childTnLst>
                        <p:par>
                          <p:cTn id="97" fill="hold" nodeType="withGroup">
                            <p:stCondLst>
                              <p:cond delay="0"/>
                            </p:stCondLst>
                            <p:childTnLst>
                              <p:par>
                                <p:cTn id="98" presetID="17" presetClass="entr" presetSubtype="4" fill="hold" grpId="0" nodeType="clickEffect">
                                  <p:stCondLst>
                                    <p:cond delay="0"/>
                                  </p:stCondLst>
                                  <p:childTnLst>
                                    <p:set>
                                      <p:cBhvr>
                                        <p:cTn id="99" dur="1" fill="hold">
                                          <p:stCondLst>
                                            <p:cond delay="0"/>
                                          </p:stCondLst>
                                        </p:cTn>
                                        <p:tgtEl>
                                          <p:spTgt spid="868366"/>
                                        </p:tgtEl>
                                        <p:attrNameLst>
                                          <p:attrName>style.visibility</p:attrName>
                                        </p:attrNameLst>
                                      </p:cBhvr>
                                      <p:to>
                                        <p:strVal val="visible"/>
                                      </p:to>
                                    </p:set>
                                    <p:anim calcmode="lin" valueType="num">
                                      <p:cBhvr>
                                        <p:cTn id="100" dur="500" fill="hold"/>
                                        <p:tgtEl>
                                          <p:spTgt spid="868366"/>
                                        </p:tgtEl>
                                        <p:attrNameLst>
                                          <p:attrName>ppt_x</p:attrName>
                                        </p:attrNameLst>
                                      </p:cBhvr>
                                      <p:tavLst>
                                        <p:tav tm="0">
                                          <p:val>
                                            <p:strVal val="#ppt_x"/>
                                          </p:val>
                                        </p:tav>
                                        <p:tav tm="100000">
                                          <p:val>
                                            <p:strVal val="#ppt_x"/>
                                          </p:val>
                                        </p:tav>
                                      </p:tavLst>
                                    </p:anim>
                                    <p:anim calcmode="lin" valueType="num">
                                      <p:cBhvr>
                                        <p:cTn id="101" dur="500" fill="hold"/>
                                        <p:tgtEl>
                                          <p:spTgt spid="868366"/>
                                        </p:tgtEl>
                                        <p:attrNameLst>
                                          <p:attrName>ppt_y</p:attrName>
                                        </p:attrNameLst>
                                      </p:cBhvr>
                                      <p:tavLst>
                                        <p:tav tm="0">
                                          <p:val>
                                            <p:strVal val="#ppt_y+#ppt_h/2"/>
                                          </p:val>
                                        </p:tav>
                                        <p:tav tm="100000">
                                          <p:val>
                                            <p:strVal val="#ppt_y"/>
                                          </p:val>
                                        </p:tav>
                                      </p:tavLst>
                                    </p:anim>
                                    <p:anim calcmode="lin" valueType="num">
                                      <p:cBhvr>
                                        <p:cTn id="102" dur="500" fill="hold"/>
                                        <p:tgtEl>
                                          <p:spTgt spid="868366"/>
                                        </p:tgtEl>
                                        <p:attrNameLst>
                                          <p:attrName>ppt_w</p:attrName>
                                        </p:attrNameLst>
                                      </p:cBhvr>
                                      <p:tavLst>
                                        <p:tav tm="0">
                                          <p:val>
                                            <p:strVal val="#ppt_w"/>
                                          </p:val>
                                        </p:tav>
                                        <p:tav tm="100000">
                                          <p:val>
                                            <p:strVal val="#ppt_w"/>
                                          </p:val>
                                        </p:tav>
                                      </p:tavLst>
                                    </p:anim>
                                    <p:anim calcmode="lin" valueType="num">
                                      <p:cBhvr>
                                        <p:cTn id="103" dur="500" fill="hold"/>
                                        <p:tgtEl>
                                          <p:spTgt spid="868366"/>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868366"/>
                                        </p:tgtEl>
                                        <p:attrNameLst>
                                          <p:attrName>ppt_c</p:attrName>
                                        </p:attrNameLst>
                                      </p:cBhvr>
                                      <p:to>
                                        <a:srgbClr val="0000FF"/>
                                      </p:to>
                                    </p:animClr>
                                  </p:subTnLst>
                                </p:cTn>
                              </p:par>
                            </p:childTnLst>
                          </p:cTn>
                        </p:par>
                      </p:childTnLst>
                    </p:cTn>
                  </p:par>
                  <p:par>
                    <p:cTn id="104" fill="hold" nodeType="clickPar">
                      <p:stCondLst>
                        <p:cond delay="indefinite"/>
                      </p:stCondLst>
                      <p:childTnLst>
                        <p:par>
                          <p:cTn id="105" fill="hold" nodeType="withGroup">
                            <p:stCondLst>
                              <p:cond delay="0"/>
                            </p:stCondLst>
                            <p:childTnLst>
                              <p:par>
                                <p:cTn id="106" presetID="17" presetClass="entr" presetSubtype="4" fill="hold" grpId="0" nodeType="clickEffect">
                                  <p:stCondLst>
                                    <p:cond delay="0"/>
                                  </p:stCondLst>
                                  <p:childTnLst>
                                    <p:set>
                                      <p:cBhvr>
                                        <p:cTn id="107" dur="1" fill="hold">
                                          <p:stCondLst>
                                            <p:cond delay="0"/>
                                          </p:stCondLst>
                                        </p:cTn>
                                        <p:tgtEl>
                                          <p:spTgt spid="868369"/>
                                        </p:tgtEl>
                                        <p:attrNameLst>
                                          <p:attrName>style.visibility</p:attrName>
                                        </p:attrNameLst>
                                      </p:cBhvr>
                                      <p:to>
                                        <p:strVal val="visible"/>
                                      </p:to>
                                    </p:set>
                                    <p:anim calcmode="lin" valueType="num">
                                      <p:cBhvr>
                                        <p:cTn id="108" dur="500" fill="hold"/>
                                        <p:tgtEl>
                                          <p:spTgt spid="868369"/>
                                        </p:tgtEl>
                                        <p:attrNameLst>
                                          <p:attrName>ppt_x</p:attrName>
                                        </p:attrNameLst>
                                      </p:cBhvr>
                                      <p:tavLst>
                                        <p:tav tm="0">
                                          <p:val>
                                            <p:strVal val="#ppt_x"/>
                                          </p:val>
                                        </p:tav>
                                        <p:tav tm="100000">
                                          <p:val>
                                            <p:strVal val="#ppt_x"/>
                                          </p:val>
                                        </p:tav>
                                      </p:tavLst>
                                    </p:anim>
                                    <p:anim calcmode="lin" valueType="num">
                                      <p:cBhvr>
                                        <p:cTn id="109" dur="500" fill="hold"/>
                                        <p:tgtEl>
                                          <p:spTgt spid="868369"/>
                                        </p:tgtEl>
                                        <p:attrNameLst>
                                          <p:attrName>ppt_y</p:attrName>
                                        </p:attrNameLst>
                                      </p:cBhvr>
                                      <p:tavLst>
                                        <p:tav tm="0">
                                          <p:val>
                                            <p:strVal val="#ppt_y+#ppt_h/2"/>
                                          </p:val>
                                        </p:tav>
                                        <p:tav tm="100000">
                                          <p:val>
                                            <p:strVal val="#ppt_y"/>
                                          </p:val>
                                        </p:tav>
                                      </p:tavLst>
                                    </p:anim>
                                    <p:anim calcmode="lin" valueType="num">
                                      <p:cBhvr>
                                        <p:cTn id="110" dur="500" fill="hold"/>
                                        <p:tgtEl>
                                          <p:spTgt spid="868369"/>
                                        </p:tgtEl>
                                        <p:attrNameLst>
                                          <p:attrName>ppt_w</p:attrName>
                                        </p:attrNameLst>
                                      </p:cBhvr>
                                      <p:tavLst>
                                        <p:tav tm="0">
                                          <p:val>
                                            <p:strVal val="#ppt_w"/>
                                          </p:val>
                                        </p:tav>
                                        <p:tav tm="100000">
                                          <p:val>
                                            <p:strVal val="#ppt_w"/>
                                          </p:val>
                                        </p:tav>
                                      </p:tavLst>
                                    </p:anim>
                                    <p:anim calcmode="lin" valueType="num">
                                      <p:cBhvr>
                                        <p:cTn id="111" dur="500" fill="hold"/>
                                        <p:tgtEl>
                                          <p:spTgt spid="868369"/>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868369"/>
                                        </p:tgtEl>
                                        <p:attrNameLst>
                                          <p:attrName>ppt_c</p:attrName>
                                        </p:attrNameLst>
                                      </p:cBhvr>
                                      <p:to>
                                        <a:srgbClr val="0000FF"/>
                                      </p:to>
                                    </p:animClr>
                                  </p:subTnLst>
                                </p:cTn>
                              </p:par>
                            </p:childTnLst>
                          </p:cTn>
                        </p:par>
                      </p:childTnLst>
                    </p:cTn>
                  </p:par>
                  <p:par>
                    <p:cTn id="112" fill="hold" nodeType="clickPar">
                      <p:stCondLst>
                        <p:cond delay="indefinite"/>
                      </p:stCondLst>
                      <p:childTnLst>
                        <p:par>
                          <p:cTn id="113" fill="hold" nodeType="withGroup">
                            <p:stCondLst>
                              <p:cond delay="0"/>
                            </p:stCondLst>
                            <p:childTnLst>
                              <p:par>
                                <p:cTn id="114" presetID="17" presetClass="entr" presetSubtype="4" fill="hold" grpId="0" nodeType="clickEffect">
                                  <p:stCondLst>
                                    <p:cond delay="0"/>
                                  </p:stCondLst>
                                  <p:childTnLst>
                                    <p:set>
                                      <p:cBhvr>
                                        <p:cTn id="115" dur="1" fill="hold">
                                          <p:stCondLst>
                                            <p:cond delay="0"/>
                                          </p:stCondLst>
                                        </p:cTn>
                                        <p:tgtEl>
                                          <p:spTgt spid="868367"/>
                                        </p:tgtEl>
                                        <p:attrNameLst>
                                          <p:attrName>style.visibility</p:attrName>
                                        </p:attrNameLst>
                                      </p:cBhvr>
                                      <p:to>
                                        <p:strVal val="visible"/>
                                      </p:to>
                                    </p:set>
                                    <p:anim calcmode="lin" valueType="num">
                                      <p:cBhvr>
                                        <p:cTn id="116" dur="500" fill="hold"/>
                                        <p:tgtEl>
                                          <p:spTgt spid="868367"/>
                                        </p:tgtEl>
                                        <p:attrNameLst>
                                          <p:attrName>ppt_x</p:attrName>
                                        </p:attrNameLst>
                                      </p:cBhvr>
                                      <p:tavLst>
                                        <p:tav tm="0">
                                          <p:val>
                                            <p:strVal val="#ppt_x"/>
                                          </p:val>
                                        </p:tav>
                                        <p:tav tm="100000">
                                          <p:val>
                                            <p:strVal val="#ppt_x"/>
                                          </p:val>
                                        </p:tav>
                                      </p:tavLst>
                                    </p:anim>
                                    <p:anim calcmode="lin" valueType="num">
                                      <p:cBhvr>
                                        <p:cTn id="117" dur="500" fill="hold"/>
                                        <p:tgtEl>
                                          <p:spTgt spid="868367"/>
                                        </p:tgtEl>
                                        <p:attrNameLst>
                                          <p:attrName>ppt_y</p:attrName>
                                        </p:attrNameLst>
                                      </p:cBhvr>
                                      <p:tavLst>
                                        <p:tav tm="0">
                                          <p:val>
                                            <p:strVal val="#ppt_y+#ppt_h/2"/>
                                          </p:val>
                                        </p:tav>
                                        <p:tav tm="100000">
                                          <p:val>
                                            <p:strVal val="#ppt_y"/>
                                          </p:val>
                                        </p:tav>
                                      </p:tavLst>
                                    </p:anim>
                                    <p:anim calcmode="lin" valueType="num">
                                      <p:cBhvr>
                                        <p:cTn id="118" dur="500" fill="hold"/>
                                        <p:tgtEl>
                                          <p:spTgt spid="868367"/>
                                        </p:tgtEl>
                                        <p:attrNameLst>
                                          <p:attrName>ppt_w</p:attrName>
                                        </p:attrNameLst>
                                      </p:cBhvr>
                                      <p:tavLst>
                                        <p:tav tm="0">
                                          <p:val>
                                            <p:strVal val="#ppt_w"/>
                                          </p:val>
                                        </p:tav>
                                        <p:tav tm="100000">
                                          <p:val>
                                            <p:strVal val="#ppt_w"/>
                                          </p:val>
                                        </p:tav>
                                      </p:tavLst>
                                    </p:anim>
                                    <p:anim calcmode="lin" valueType="num">
                                      <p:cBhvr>
                                        <p:cTn id="119" dur="500" fill="hold"/>
                                        <p:tgtEl>
                                          <p:spTgt spid="868367"/>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868367"/>
                                        </p:tgtEl>
                                        <p:attrNameLst>
                                          <p:attrName>ppt_c</p:attrName>
                                        </p:attrNameLst>
                                      </p:cBhvr>
                                      <p:to>
                                        <a:srgbClr val="0000FF"/>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8356" grpId="0" autoUpdateAnimBg="0"/>
      <p:bldP spid="868357" grpId="0" autoUpdateAnimBg="0"/>
      <p:bldP spid="868358" grpId="0" autoUpdateAnimBg="0"/>
      <p:bldP spid="868359" grpId="0" autoUpdateAnimBg="0"/>
      <p:bldP spid="868360" grpId="0" autoUpdateAnimBg="0"/>
      <p:bldP spid="868361" grpId="0" autoUpdateAnimBg="0"/>
      <p:bldP spid="868362" grpId="0" autoUpdateAnimBg="0"/>
      <p:bldP spid="868363" grpId="0" autoUpdateAnimBg="0"/>
      <p:bldP spid="868364" grpId="0" autoUpdateAnimBg="0"/>
      <p:bldP spid="868365" grpId="0" autoUpdateAnimBg="0"/>
      <p:bldP spid="868366" grpId="0" autoUpdateAnimBg="0"/>
      <p:bldP spid="868367" grpId="0" autoUpdateAnimBg="0"/>
      <p:bldP spid="868368" grpId="0" autoUpdateAnimBg="0"/>
      <p:bldP spid="868369"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Aktuelle Einspritzdüsen</a:t>
            </a:r>
          </a:p>
        </p:txBody>
      </p:sp>
      <p:sp>
        <p:nvSpPr>
          <p:cNvPr id="5" name="Inhaltsplatzhalter 4"/>
          <p:cNvSpPr>
            <a:spLocks noGrp="1"/>
          </p:cNvSpPr>
          <p:nvPr>
            <p:ph idx="1"/>
          </p:nvPr>
        </p:nvSpPr>
        <p:spPr>
          <a:xfrm>
            <a:off x="409575" y="1052736"/>
            <a:ext cx="8915400" cy="4497387"/>
          </a:xfrm>
        </p:spPr>
        <p:txBody>
          <a:bodyPr/>
          <a:lstStyle/>
          <a:p>
            <a:pPr marL="0" indent="0">
              <a:buNone/>
            </a:pPr>
            <a:r>
              <a:rPr lang="de-DE" sz="1600" dirty="0"/>
              <a:t>Einspritzdüsen werden eingesetzt, um den Kraftstoff präzise zu zerstäuben und im Brennraum zu verteilen, sodass die Verbrennung optimal abläuft. Gleichzeitig dichtet die Düse das Kraftstoffsystem gegen den Brennraum zuverlässig ab.</a:t>
            </a:r>
          </a:p>
          <a:p>
            <a:endParaRPr lang="de-DE" sz="1600" dirty="0"/>
          </a:p>
          <a:p>
            <a:pPr marL="0" indent="0">
              <a:buNone/>
            </a:pPr>
            <a:r>
              <a:rPr lang="de-DE" sz="1600" dirty="0"/>
              <a:t>Technische Merkmale</a:t>
            </a:r>
          </a:p>
          <a:p>
            <a:r>
              <a:rPr lang="de-DE" sz="1600" dirty="0"/>
              <a:t>        Das Führungsspiel beweglicher Teile liegt bei 0,002 mm.</a:t>
            </a:r>
          </a:p>
          <a:p>
            <a:r>
              <a:rPr lang="de-DE" sz="1600" dirty="0"/>
              <a:t>        Der Kraftstoff wird mit einem Druck von bis zu 2 000 bar in den Brennraum eingespritzt.</a:t>
            </a:r>
          </a:p>
          <a:p>
            <a:pPr marL="0" indent="0">
              <a:buNone/>
            </a:pPr>
            <a:r>
              <a:rPr lang="de-DE" sz="1600" dirty="0"/>
              <a:t>Die Einspritzmenge variiert zwischen 1 mm³ und 350 mm³ (diese Menge wird mit 2 000 km/h durch eine 0,25 mm² große Öffnung gedrückt.</a:t>
            </a:r>
          </a:p>
          <a:p>
            <a:pPr marL="0" indent="0">
              <a:buNone/>
            </a:pPr>
            <a:r>
              <a:rPr lang="de-DE" sz="1600" dirty="0"/>
              <a:t>Die Einspritzung erfolgt bedeutend schneller als ein Augenblinzeln.</a:t>
            </a:r>
          </a:p>
          <a:p>
            <a:endParaRPr lang="de-DE" sz="1600" dirty="0"/>
          </a:p>
          <a:p>
            <a:r>
              <a:rPr lang="de-DE" sz="1600" dirty="0"/>
              <a:t> </a:t>
            </a:r>
          </a:p>
          <a:p>
            <a:r>
              <a:rPr lang="de-DE" sz="1600" dirty="0"/>
              <a:t> </a:t>
            </a:r>
          </a:p>
        </p:txBody>
      </p:sp>
      <p:sp>
        <p:nvSpPr>
          <p:cNvPr id="3" name="Foliennummernplatzhalter 2"/>
          <p:cNvSpPr>
            <a:spLocks noGrp="1"/>
          </p:cNvSpPr>
          <p:nvPr>
            <p:ph type="sldNum" sz="quarter" idx="10"/>
          </p:nvPr>
        </p:nvSpPr>
        <p:spPr/>
        <p:txBody>
          <a:bodyPr/>
          <a:lstStyle/>
          <a:p>
            <a:pPr>
              <a:defRPr/>
            </a:pPr>
            <a:r>
              <a:rPr lang="de-DE" altLang="de-DE"/>
              <a:t> Folie </a:t>
            </a:r>
            <a:fld id="{A5CC95E4-3327-4E6D-82A6-F720D74A793D}" type="slidenum">
              <a:rPr lang="de-DE" altLang="de-DE" smtClean="0"/>
              <a:pPr>
                <a:defRPr/>
              </a:pPr>
              <a:t>32</a:t>
            </a:fld>
            <a:endParaRPr lang="de-DE" altLang="de-DE"/>
          </a:p>
        </p:txBody>
      </p:sp>
      <p:sp>
        <p:nvSpPr>
          <p:cNvPr id="4" name="Fußzeilenplatzhalter 3"/>
          <p:cNvSpPr>
            <a:spLocks noGrp="1"/>
          </p:cNvSpPr>
          <p:nvPr>
            <p:ph type="ftr" sz="quarter" idx="11"/>
          </p:nvPr>
        </p:nvSpPr>
        <p:spPr/>
        <p:txBody>
          <a:bodyPr/>
          <a:lstStyle/>
          <a:p>
            <a:pPr>
              <a:defRPr/>
            </a:pPr>
            <a:r>
              <a:rPr lang="de-DE"/>
              <a:t>HSWT    Prof. Dr. U. Groß                  </a:t>
            </a:r>
          </a:p>
        </p:txBody>
      </p:sp>
      <p:pic>
        <p:nvPicPr>
          <p:cNvPr id="6" name="Grafi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575" y="3857240"/>
            <a:ext cx="5593888" cy="2667385"/>
          </a:xfrm>
          <a:prstGeom prst="rect">
            <a:avLst/>
          </a:prstGeom>
        </p:spPr>
      </p:pic>
    </p:spTree>
    <p:extLst>
      <p:ext uri="{BB962C8B-B14F-4D97-AF65-F5344CB8AC3E}">
        <p14:creationId xmlns:p14="http://schemas.microsoft.com/office/powerpoint/2010/main" val="3836635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Drallkanal</a:t>
            </a:r>
            <a:r>
              <a:rPr lang="de-DE" dirty="0"/>
              <a:t> zur Unterstützung der </a:t>
            </a:r>
            <a:r>
              <a:rPr lang="de-DE" dirty="0" err="1"/>
              <a:t>Luftverwirbelung</a:t>
            </a:r>
            <a:endParaRPr lang="de-DE" dirty="0"/>
          </a:p>
        </p:txBody>
      </p:sp>
      <p:sp>
        <p:nvSpPr>
          <p:cNvPr id="19" name="Foliennummernplatzhalter 1"/>
          <p:cNvSpPr>
            <a:spLocks noGrp="1"/>
          </p:cNvSpPr>
          <p:nvPr>
            <p:ph type="sldNum" sz="quarter" idx="10"/>
          </p:nvPr>
        </p:nvSpPr>
        <p:spPr/>
        <p:txBody>
          <a:bodyPr/>
          <a:lstStyle/>
          <a:p>
            <a:r>
              <a:rPr lang="de-DE" altLang="de-DE"/>
              <a:t> Folie </a:t>
            </a:r>
            <a:fld id="{1A7B9110-D9B3-4366-BA3D-5DB27695E9DD}" type="slidenum">
              <a:rPr lang="de-DE" altLang="de-DE"/>
              <a:pPr/>
              <a:t>33</a:t>
            </a:fld>
            <a:endParaRPr lang="de-DE" altLang="de-DE"/>
          </a:p>
        </p:txBody>
      </p:sp>
      <p:sp>
        <p:nvSpPr>
          <p:cNvPr id="20" name="Fußzeilenplatzhalter 2"/>
          <p:cNvSpPr>
            <a:spLocks noGrp="1"/>
          </p:cNvSpPr>
          <p:nvPr>
            <p:ph type="ftr" sz="quarter" idx="11"/>
          </p:nvPr>
        </p:nvSpPr>
        <p:spPr/>
        <p:txBody>
          <a:bodyPr/>
          <a:lstStyle/>
          <a:p>
            <a:r>
              <a:rPr lang="de-DE" altLang="de-DE" dirty="0"/>
              <a:t>HSWT    Prof. Dr. U. Groß                                </a:t>
            </a:r>
          </a:p>
        </p:txBody>
      </p:sp>
      <p:pic>
        <p:nvPicPr>
          <p:cNvPr id="678924" name="Picture 12" descr="EINSP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4413" y="914401"/>
            <a:ext cx="5345112" cy="5262563"/>
          </a:xfrm>
          <a:prstGeom prst="rect">
            <a:avLst/>
          </a:prstGeom>
          <a:noFill/>
          <a:extLst>
            <a:ext uri="{909E8E84-426E-40DD-AFC4-6F175D3DCCD1}">
              <a14:hiddenFill xmlns:a14="http://schemas.microsoft.com/office/drawing/2010/main">
                <a:solidFill>
                  <a:srgbClr val="FFFFFF"/>
                </a:solidFill>
              </a14:hiddenFill>
            </a:ext>
          </a:extLst>
        </p:spPr>
      </p:pic>
      <p:grpSp>
        <p:nvGrpSpPr>
          <p:cNvPr id="678925" name="Group 13"/>
          <p:cNvGrpSpPr>
            <a:grpSpLocks/>
          </p:cNvGrpSpPr>
          <p:nvPr/>
        </p:nvGrpSpPr>
        <p:grpSpPr bwMode="auto">
          <a:xfrm>
            <a:off x="733425" y="4119563"/>
            <a:ext cx="2813050" cy="793750"/>
            <a:chOff x="1104" y="2544"/>
            <a:chExt cx="1920" cy="500"/>
          </a:xfrm>
        </p:grpSpPr>
        <p:sp>
          <p:nvSpPr>
            <p:cNvPr id="678926" name="Line 14"/>
            <p:cNvSpPr>
              <a:spLocks noChangeShapeType="1"/>
            </p:cNvSpPr>
            <p:nvPr/>
          </p:nvSpPr>
          <p:spPr bwMode="auto">
            <a:xfrm flipV="1">
              <a:off x="2496" y="2544"/>
              <a:ext cx="528" cy="384"/>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latin typeface="+mj-lt"/>
              </a:endParaRPr>
            </a:p>
          </p:txBody>
        </p:sp>
        <p:sp>
          <p:nvSpPr>
            <p:cNvPr id="678927" name="Text Box 15"/>
            <p:cNvSpPr txBox="1">
              <a:spLocks noChangeArrowheads="1"/>
            </p:cNvSpPr>
            <p:nvPr/>
          </p:nvSpPr>
          <p:spPr bwMode="auto">
            <a:xfrm>
              <a:off x="1104" y="2832"/>
              <a:ext cx="139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eaLnBrk="0" hangingPunct="0">
                <a:spcBef>
                  <a:spcPct val="50000"/>
                </a:spcBef>
              </a:pPr>
              <a:r>
                <a:rPr lang="de-DE" altLang="de-DE" sz="1600">
                  <a:solidFill>
                    <a:srgbClr val="000000"/>
                  </a:solidFill>
                  <a:latin typeface="+mj-lt"/>
                </a:rPr>
                <a:t>Ansaugkanal</a:t>
              </a:r>
              <a:endParaRPr lang="de-DE" altLang="de-DE" sz="1800" b="1">
                <a:solidFill>
                  <a:srgbClr val="FF3300"/>
                </a:solidFill>
                <a:latin typeface="+mj-lt"/>
              </a:endParaRPr>
            </a:p>
          </p:txBody>
        </p:sp>
      </p:grpSp>
      <p:grpSp>
        <p:nvGrpSpPr>
          <p:cNvPr id="678928" name="Group 16"/>
          <p:cNvGrpSpPr>
            <a:grpSpLocks/>
          </p:cNvGrpSpPr>
          <p:nvPr/>
        </p:nvGrpSpPr>
        <p:grpSpPr bwMode="auto">
          <a:xfrm>
            <a:off x="733426" y="3509963"/>
            <a:ext cx="4500563" cy="565150"/>
            <a:chOff x="1104" y="2160"/>
            <a:chExt cx="3072" cy="356"/>
          </a:xfrm>
        </p:grpSpPr>
        <p:sp>
          <p:nvSpPr>
            <p:cNvPr id="678929" name="Line 17"/>
            <p:cNvSpPr>
              <a:spLocks noChangeShapeType="1"/>
            </p:cNvSpPr>
            <p:nvPr/>
          </p:nvSpPr>
          <p:spPr bwMode="auto">
            <a:xfrm flipV="1">
              <a:off x="2496" y="2160"/>
              <a:ext cx="1680" cy="24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latin typeface="+mj-lt"/>
              </a:endParaRPr>
            </a:p>
          </p:txBody>
        </p:sp>
        <p:sp>
          <p:nvSpPr>
            <p:cNvPr id="678930" name="Text Box 18"/>
            <p:cNvSpPr txBox="1">
              <a:spLocks noChangeArrowheads="1"/>
            </p:cNvSpPr>
            <p:nvPr/>
          </p:nvSpPr>
          <p:spPr bwMode="auto">
            <a:xfrm>
              <a:off x="1104" y="2304"/>
              <a:ext cx="139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eaLnBrk="0" hangingPunct="0">
                <a:spcBef>
                  <a:spcPct val="50000"/>
                </a:spcBef>
              </a:pPr>
              <a:r>
                <a:rPr lang="de-DE" altLang="de-DE" sz="1600">
                  <a:solidFill>
                    <a:srgbClr val="000000"/>
                  </a:solidFill>
                  <a:latin typeface="+mj-lt"/>
                </a:rPr>
                <a:t>Einlaßventil</a:t>
              </a:r>
              <a:endParaRPr lang="de-DE" altLang="de-DE" sz="1800" b="1">
                <a:solidFill>
                  <a:srgbClr val="FF3300"/>
                </a:solidFill>
                <a:latin typeface="+mj-lt"/>
              </a:endParaRPr>
            </a:p>
          </p:txBody>
        </p:sp>
      </p:grpSp>
      <p:grpSp>
        <p:nvGrpSpPr>
          <p:cNvPr id="678931" name="Group 19"/>
          <p:cNvGrpSpPr>
            <a:grpSpLocks/>
          </p:cNvGrpSpPr>
          <p:nvPr/>
        </p:nvGrpSpPr>
        <p:grpSpPr bwMode="auto">
          <a:xfrm>
            <a:off x="733425" y="2920803"/>
            <a:ext cx="4711700" cy="336550"/>
            <a:chOff x="1104" y="1776"/>
            <a:chExt cx="3216" cy="212"/>
          </a:xfrm>
        </p:grpSpPr>
        <p:sp>
          <p:nvSpPr>
            <p:cNvPr id="678932" name="Line 20"/>
            <p:cNvSpPr>
              <a:spLocks noChangeShapeType="1"/>
            </p:cNvSpPr>
            <p:nvPr/>
          </p:nvSpPr>
          <p:spPr bwMode="auto">
            <a:xfrm>
              <a:off x="2496" y="1872"/>
              <a:ext cx="1824" cy="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latin typeface="+mj-lt"/>
              </a:endParaRPr>
            </a:p>
          </p:txBody>
        </p:sp>
        <p:sp>
          <p:nvSpPr>
            <p:cNvPr id="678933" name="Text Box 21"/>
            <p:cNvSpPr txBox="1">
              <a:spLocks noChangeArrowheads="1"/>
            </p:cNvSpPr>
            <p:nvPr/>
          </p:nvSpPr>
          <p:spPr bwMode="auto">
            <a:xfrm>
              <a:off x="1104" y="1776"/>
              <a:ext cx="139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eaLnBrk="0" hangingPunct="0">
                <a:spcBef>
                  <a:spcPct val="50000"/>
                </a:spcBef>
              </a:pPr>
              <a:r>
                <a:rPr lang="de-DE" altLang="de-DE" sz="1600">
                  <a:solidFill>
                    <a:srgbClr val="000000"/>
                  </a:solidFill>
                  <a:latin typeface="+mj-lt"/>
                </a:rPr>
                <a:t>Drallkanal</a:t>
              </a:r>
              <a:endParaRPr lang="de-DE" altLang="de-DE" sz="1800" b="1">
                <a:solidFill>
                  <a:srgbClr val="FF3300"/>
                </a:solidFill>
                <a:latin typeface="+mj-lt"/>
              </a:endParaRPr>
            </a:p>
          </p:txBody>
        </p:sp>
      </p:grpSp>
      <p:sp>
        <p:nvSpPr>
          <p:cNvPr id="678934" name="Text Box 22"/>
          <p:cNvSpPr txBox="1">
            <a:spLocks noChangeArrowheads="1"/>
          </p:cNvSpPr>
          <p:nvPr/>
        </p:nvSpPr>
        <p:spPr bwMode="auto">
          <a:xfrm>
            <a:off x="1084263" y="1015803"/>
            <a:ext cx="3657600" cy="954107"/>
          </a:xfrm>
          <a:prstGeom prst="rect">
            <a:avLst/>
          </a:prstGeom>
          <a:solidFill>
            <a:srgbClr val="FF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dirty="0">
                <a:solidFill>
                  <a:srgbClr val="000000"/>
                </a:solidFill>
                <a:latin typeface="+mj-lt"/>
              </a:rPr>
              <a:t>Durch eine hohe Luftgeschwindigkeit und eine intensive </a:t>
            </a:r>
            <a:r>
              <a:rPr lang="de-DE" altLang="de-DE" sz="1400" dirty="0" err="1">
                <a:solidFill>
                  <a:srgbClr val="000000"/>
                </a:solidFill>
                <a:latin typeface="+mj-lt"/>
              </a:rPr>
              <a:t>Luftverwirbelung</a:t>
            </a:r>
            <a:r>
              <a:rPr lang="de-DE" altLang="de-DE" sz="1400" dirty="0">
                <a:solidFill>
                  <a:srgbClr val="000000"/>
                </a:solidFill>
                <a:latin typeface="+mj-lt"/>
              </a:rPr>
              <a:t> während des </a:t>
            </a:r>
            <a:r>
              <a:rPr lang="de-DE" altLang="de-DE" sz="1400" dirty="0" err="1">
                <a:solidFill>
                  <a:srgbClr val="000000"/>
                </a:solidFill>
                <a:latin typeface="+mj-lt"/>
              </a:rPr>
              <a:t>Einlaßvorgangs</a:t>
            </a:r>
            <a:r>
              <a:rPr lang="de-DE" altLang="de-DE" sz="1400" dirty="0">
                <a:solidFill>
                  <a:srgbClr val="000000"/>
                </a:solidFill>
                <a:latin typeface="+mj-lt"/>
              </a:rPr>
              <a:t> wird der Zündverzug verkürzt.</a:t>
            </a:r>
            <a:endParaRPr lang="de-DE" altLang="de-DE" sz="1800" b="1" dirty="0">
              <a:solidFill>
                <a:srgbClr val="FF3300"/>
              </a:solidFill>
              <a:latin typeface="+mj-lt"/>
            </a:endParaRPr>
          </a:p>
        </p:txBody>
      </p:sp>
      <p:sp>
        <p:nvSpPr>
          <p:cNvPr id="678935" name="Text Box 23"/>
          <p:cNvSpPr txBox="1">
            <a:spLocks noChangeArrowheads="1"/>
          </p:cNvSpPr>
          <p:nvPr/>
        </p:nvSpPr>
        <p:spPr bwMode="auto">
          <a:xfrm>
            <a:off x="6321425" y="765175"/>
            <a:ext cx="2954338"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b="1" u="sng">
                <a:solidFill>
                  <a:srgbClr val="000000"/>
                </a:solidFill>
                <a:latin typeface="+mj-lt"/>
              </a:rPr>
              <a:t>Weitere Faktoren, die sich positiv auf die Gemischbildung auswirken:</a:t>
            </a:r>
            <a:endParaRPr lang="de-DE" altLang="de-DE" sz="1400" b="1" u="sng">
              <a:solidFill>
                <a:srgbClr val="FF3300"/>
              </a:solidFill>
              <a:latin typeface="+mj-lt"/>
            </a:endParaRPr>
          </a:p>
        </p:txBody>
      </p:sp>
      <p:sp>
        <p:nvSpPr>
          <p:cNvPr id="678936" name="Text Box 24"/>
          <p:cNvSpPr txBox="1">
            <a:spLocks noChangeArrowheads="1"/>
          </p:cNvSpPr>
          <p:nvPr/>
        </p:nvSpPr>
        <p:spPr bwMode="auto">
          <a:xfrm>
            <a:off x="6359525" y="1447800"/>
            <a:ext cx="28130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sym typeface="Wingdings" pitchFamily="2" charset="2"/>
              </a:rPr>
              <a:t> </a:t>
            </a:r>
            <a:r>
              <a:rPr lang="de-DE" altLang="de-DE" sz="1400">
                <a:solidFill>
                  <a:srgbClr val="000000"/>
                </a:solidFill>
                <a:latin typeface="+mj-lt"/>
              </a:rPr>
              <a:t>hoher Einspritzdruck</a:t>
            </a:r>
            <a:endParaRPr lang="de-DE" altLang="de-DE" sz="1400" b="1">
              <a:solidFill>
                <a:srgbClr val="FF3300"/>
              </a:solidFill>
              <a:latin typeface="+mj-lt"/>
            </a:endParaRPr>
          </a:p>
        </p:txBody>
      </p:sp>
      <p:sp>
        <p:nvSpPr>
          <p:cNvPr id="678937" name="Text Box 25"/>
          <p:cNvSpPr txBox="1">
            <a:spLocks noChangeArrowheads="1"/>
          </p:cNvSpPr>
          <p:nvPr/>
        </p:nvSpPr>
        <p:spPr bwMode="auto">
          <a:xfrm>
            <a:off x="6392863" y="1916114"/>
            <a:ext cx="281305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dirty="0">
                <a:solidFill>
                  <a:srgbClr val="000000"/>
                </a:solidFill>
                <a:latin typeface="+mj-lt"/>
                <a:sym typeface="Wingdings" pitchFamily="2" charset="2"/>
              </a:rPr>
              <a:t> </a:t>
            </a:r>
            <a:r>
              <a:rPr lang="de-DE" altLang="de-DE" sz="1400" dirty="0">
                <a:solidFill>
                  <a:srgbClr val="000000"/>
                </a:solidFill>
                <a:latin typeface="+mj-lt"/>
              </a:rPr>
              <a:t>Einspritzdüse mit hoher </a:t>
            </a:r>
            <a:r>
              <a:rPr lang="de-DE" altLang="de-DE" sz="1400" dirty="0" err="1">
                <a:solidFill>
                  <a:srgbClr val="000000"/>
                </a:solidFill>
                <a:latin typeface="+mj-lt"/>
              </a:rPr>
              <a:t>Lochzahl</a:t>
            </a:r>
            <a:endParaRPr lang="de-DE" altLang="de-DE" sz="1400" b="1" dirty="0">
              <a:solidFill>
                <a:srgbClr val="FF3300"/>
              </a:solidFill>
              <a:latin typeface="+mj-lt"/>
            </a:endParaRPr>
          </a:p>
        </p:txBody>
      </p:sp>
      <p:sp>
        <p:nvSpPr>
          <p:cNvPr id="678938" name="Text Box 26"/>
          <p:cNvSpPr txBox="1">
            <a:spLocks noChangeArrowheads="1"/>
          </p:cNvSpPr>
          <p:nvPr/>
        </p:nvSpPr>
        <p:spPr bwMode="auto">
          <a:xfrm>
            <a:off x="6392863" y="2349501"/>
            <a:ext cx="281305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sym typeface="Wingdings" pitchFamily="2" charset="2"/>
              </a:rPr>
              <a:t> </a:t>
            </a:r>
            <a:r>
              <a:rPr lang="de-DE" altLang="de-DE" sz="1400">
                <a:solidFill>
                  <a:srgbClr val="000000"/>
                </a:solidFill>
                <a:latin typeface="+mj-lt"/>
              </a:rPr>
              <a:t>hohe Temperatur im Brennraum</a:t>
            </a:r>
            <a:endParaRPr lang="de-DE" altLang="de-DE" sz="1400" b="1">
              <a:solidFill>
                <a:srgbClr val="FF3300"/>
              </a:solidFill>
              <a:latin typeface="+mj-lt"/>
            </a:endParaRPr>
          </a:p>
        </p:txBody>
      </p:sp>
      <p:sp>
        <p:nvSpPr>
          <p:cNvPr id="678939" name="Text Box 27"/>
          <p:cNvSpPr txBox="1">
            <a:spLocks noChangeArrowheads="1"/>
          </p:cNvSpPr>
          <p:nvPr/>
        </p:nvSpPr>
        <p:spPr bwMode="auto">
          <a:xfrm>
            <a:off x="6392863" y="2781301"/>
            <a:ext cx="281305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400">
                <a:solidFill>
                  <a:srgbClr val="000000"/>
                </a:solidFill>
                <a:latin typeface="+mj-lt"/>
                <a:sym typeface="Wingdings" pitchFamily="2" charset="2"/>
              </a:rPr>
              <a:t> </a:t>
            </a:r>
            <a:r>
              <a:rPr lang="de-DE" altLang="de-DE" sz="1400">
                <a:solidFill>
                  <a:srgbClr val="000000"/>
                </a:solidFill>
                <a:latin typeface="+mj-lt"/>
              </a:rPr>
              <a:t>besondere Brennraumgestaltung</a:t>
            </a:r>
            <a:endParaRPr lang="de-DE" altLang="de-DE" sz="1400" b="1">
              <a:solidFill>
                <a:srgbClr val="FF3300"/>
              </a:solidFill>
              <a:latin typeface="+mj-lt"/>
            </a:endParaRPr>
          </a:p>
        </p:txBody>
      </p:sp>
    </p:spTree>
    <p:extLst>
      <p:ext uri="{BB962C8B-B14F-4D97-AF65-F5344CB8AC3E}">
        <p14:creationId xmlns:p14="http://schemas.microsoft.com/office/powerpoint/2010/main" val="3052741852"/>
      </p:ext>
    </p:extLst>
  </p:cSld>
  <p:clrMapOvr>
    <a:masterClrMapping/>
  </p:clrMapOvr>
  <p:transition spd="med">
    <p:wipe dir="r"/>
  </p:transition>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ltLang="de-DE" dirty="0">
                <a:solidFill>
                  <a:srgbClr val="000000"/>
                </a:solidFill>
              </a:rPr>
              <a:t>Bauformen des Hubkolbenmotors</a:t>
            </a:r>
            <a:br>
              <a:rPr lang="de-DE" altLang="de-DE" dirty="0">
                <a:solidFill>
                  <a:srgbClr val="000000"/>
                </a:solidFill>
              </a:rPr>
            </a:br>
            <a:endParaRPr lang="de-DE" dirty="0"/>
          </a:p>
        </p:txBody>
      </p:sp>
      <p:sp>
        <p:nvSpPr>
          <p:cNvPr id="16" name="Foliennummernplatzhalter 1"/>
          <p:cNvSpPr>
            <a:spLocks noGrp="1"/>
          </p:cNvSpPr>
          <p:nvPr>
            <p:ph type="sldNum" sz="quarter" idx="10"/>
          </p:nvPr>
        </p:nvSpPr>
        <p:spPr/>
        <p:txBody>
          <a:bodyPr/>
          <a:lstStyle/>
          <a:p>
            <a:r>
              <a:rPr lang="de-DE" altLang="de-DE"/>
              <a:t> Folie </a:t>
            </a:r>
            <a:fld id="{EDFACA0B-6084-43FE-B8E0-6D0115C2D26C}" type="slidenum">
              <a:rPr lang="de-DE" altLang="de-DE"/>
              <a:pPr/>
              <a:t>4</a:t>
            </a:fld>
            <a:endParaRPr lang="de-DE" altLang="de-DE"/>
          </a:p>
        </p:txBody>
      </p:sp>
      <p:sp>
        <p:nvSpPr>
          <p:cNvPr id="17" name="Fußzeilenplatzhalter 2"/>
          <p:cNvSpPr>
            <a:spLocks noGrp="1"/>
          </p:cNvSpPr>
          <p:nvPr>
            <p:ph type="ftr" sz="quarter" idx="11"/>
          </p:nvPr>
        </p:nvSpPr>
        <p:spPr/>
        <p:txBody>
          <a:bodyPr/>
          <a:lstStyle/>
          <a:p>
            <a:r>
              <a:rPr lang="de-DE" altLang="de-DE" dirty="0"/>
              <a:t>HSWT    Prof. Dr. U. Groß                                Motor Grundlagen</a:t>
            </a:r>
          </a:p>
        </p:txBody>
      </p:sp>
      <p:pic>
        <p:nvPicPr>
          <p:cNvPr id="655372" name="Picture 12" descr="BOXMOT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29375" y="1676401"/>
            <a:ext cx="2603500" cy="1109663"/>
          </a:xfrm>
          <a:prstGeom prst="rect">
            <a:avLst/>
          </a:prstGeom>
          <a:noFill/>
          <a:extLst>
            <a:ext uri="{909E8E84-426E-40DD-AFC4-6F175D3DCCD1}">
              <a14:hiddenFill xmlns:a14="http://schemas.microsoft.com/office/drawing/2010/main">
                <a:solidFill>
                  <a:srgbClr val="FFFFFF"/>
                </a:solidFill>
              </a14:hiddenFill>
            </a:ext>
          </a:extLst>
        </p:spPr>
      </p:pic>
      <p:pic>
        <p:nvPicPr>
          <p:cNvPr id="655373" name="Picture 13" descr="DOMOTO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86588" y="3349625"/>
            <a:ext cx="2025650" cy="2819400"/>
          </a:xfrm>
          <a:prstGeom prst="rect">
            <a:avLst/>
          </a:prstGeom>
          <a:noFill/>
          <a:extLst>
            <a:ext uri="{909E8E84-426E-40DD-AFC4-6F175D3DCCD1}">
              <a14:hiddenFill xmlns:a14="http://schemas.microsoft.com/office/drawing/2010/main">
                <a:solidFill>
                  <a:srgbClr val="FFFFFF"/>
                </a:solidFill>
              </a14:hiddenFill>
            </a:ext>
          </a:extLst>
        </p:spPr>
      </p:pic>
      <p:pic>
        <p:nvPicPr>
          <p:cNvPr id="655374" name="Picture 14" descr="GEKOM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35339" y="4419600"/>
            <a:ext cx="3235325" cy="1220788"/>
          </a:xfrm>
          <a:prstGeom prst="rect">
            <a:avLst/>
          </a:prstGeom>
          <a:noFill/>
          <a:extLst>
            <a:ext uri="{909E8E84-426E-40DD-AFC4-6F175D3DCCD1}">
              <a14:hiddenFill xmlns:a14="http://schemas.microsoft.com/office/drawing/2010/main">
                <a:solidFill>
                  <a:srgbClr val="FFFFFF"/>
                </a:solidFill>
              </a14:hiddenFill>
            </a:ext>
          </a:extLst>
        </p:spPr>
      </p:pic>
      <p:pic>
        <p:nvPicPr>
          <p:cNvPr id="655375" name="Picture 15" descr="HUBMOTO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3125" y="1676401"/>
            <a:ext cx="2813050" cy="1806575"/>
          </a:xfrm>
          <a:prstGeom prst="rect">
            <a:avLst/>
          </a:prstGeom>
          <a:noFill/>
          <a:extLst>
            <a:ext uri="{909E8E84-426E-40DD-AFC4-6F175D3DCCD1}">
              <a14:hiddenFill xmlns:a14="http://schemas.microsoft.com/office/drawing/2010/main">
                <a:solidFill>
                  <a:srgbClr val="FFFFFF"/>
                </a:solidFill>
              </a14:hiddenFill>
            </a:ext>
          </a:extLst>
        </p:spPr>
      </p:pic>
      <p:pic>
        <p:nvPicPr>
          <p:cNvPr id="655376" name="Picture 16" descr="STERNM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73125" y="4035425"/>
            <a:ext cx="2109788" cy="2147888"/>
          </a:xfrm>
          <a:prstGeom prst="rect">
            <a:avLst/>
          </a:prstGeom>
          <a:noFill/>
          <a:extLst>
            <a:ext uri="{909E8E84-426E-40DD-AFC4-6F175D3DCCD1}">
              <a14:hiddenFill xmlns:a14="http://schemas.microsoft.com/office/drawing/2010/main">
                <a:solidFill>
                  <a:srgbClr val="FFFFFF"/>
                </a:solidFill>
              </a14:hiddenFill>
            </a:ext>
          </a:extLst>
        </p:spPr>
      </p:pic>
      <p:pic>
        <p:nvPicPr>
          <p:cNvPr id="655377" name="Picture 17" descr="V-MOTO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27463" y="1676401"/>
            <a:ext cx="2462212" cy="1789113"/>
          </a:xfrm>
          <a:prstGeom prst="rect">
            <a:avLst/>
          </a:prstGeom>
          <a:noFill/>
          <a:extLst>
            <a:ext uri="{909E8E84-426E-40DD-AFC4-6F175D3DCCD1}">
              <a14:hiddenFill xmlns:a14="http://schemas.microsoft.com/office/drawing/2010/main">
                <a:solidFill>
                  <a:srgbClr val="FFFFFF"/>
                </a:solidFill>
              </a14:hiddenFill>
            </a:ext>
          </a:extLst>
        </p:spPr>
      </p:pic>
      <p:sp>
        <p:nvSpPr>
          <p:cNvPr id="655379" name="Text Box 19"/>
          <p:cNvSpPr txBox="1">
            <a:spLocks noChangeArrowheads="1"/>
          </p:cNvSpPr>
          <p:nvPr/>
        </p:nvSpPr>
        <p:spPr bwMode="auto">
          <a:xfrm>
            <a:off x="873125" y="1295400"/>
            <a:ext cx="1828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dirty="0">
                <a:solidFill>
                  <a:srgbClr val="000000"/>
                </a:solidFill>
                <a:latin typeface="+mj-lt"/>
              </a:rPr>
              <a:t>Reihenmotor</a:t>
            </a:r>
          </a:p>
        </p:txBody>
      </p:sp>
      <p:sp>
        <p:nvSpPr>
          <p:cNvPr id="655380" name="Text Box 20"/>
          <p:cNvSpPr txBox="1">
            <a:spLocks noChangeArrowheads="1"/>
          </p:cNvSpPr>
          <p:nvPr/>
        </p:nvSpPr>
        <p:spPr bwMode="auto">
          <a:xfrm>
            <a:off x="3827463" y="1295400"/>
            <a:ext cx="1828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a:solidFill>
                  <a:srgbClr val="000000"/>
                </a:solidFill>
                <a:latin typeface="+mj-lt"/>
              </a:rPr>
              <a:t>V-Motor</a:t>
            </a:r>
          </a:p>
        </p:txBody>
      </p:sp>
      <p:sp>
        <p:nvSpPr>
          <p:cNvPr id="655381" name="Text Box 21"/>
          <p:cNvSpPr txBox="1">
            <a:spLocks noChangeArrowheads="1"/>
          </p:cNvSpPr>
          <p:nvPr/>
        </p:nvSpPr>
        <p:spPr bwMode="auto">
          <a:xfrm>
            <a:off x="6429375" y="1295400"/>
            <a:ext cx="1828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a:solidFill>
                  <a:srgbClr val="000000"/>
                </a:solidFill>
                <a:latin typeface="+mj-lt"/>
              </a:rPr>
              <a:t>Boxermotor</a:t>
            </a:r>
          </a:p>
        </p:txBody>
      </p:sp>
      <p:sp>
        <p:nvSpPr>
          <p:cNvPr id="655382" name="Text Box 22"/>
          <p:cNvSpPr txBox="1">
            <a:spLocks noChangeArrowheads="1"/>
          </p:cNvSpPr>
          <p:nvPr/>
        </p:nvSpPr>
        <p:spPr bwMode="auto">
          <a:xfrm>
            <a:off x="873125" y="3657600"/>
            <a:ext cx="1828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a:solidFill>
                  <a:srgbClr val="000000"/>
                </a:solidFill>
                <a:latin typeface="+mj-lt"/>
              </a:rPr>
              <a:t>Sternmotor</a:t>
            </a:r>
          </a:p>
        </p:txBody>
      </p:sp>
      <p:sp>
        <p:nvSpPr>
          <p:cNvPr id="655383" name="Text Box 23"/>
          <p:cNvSpPr txBox="1">
            <a:spLocks noChangeArrowheads="1"/>
          </p:cNvSpPr>
          <p:nvPr/>
        </p:nvSpPr>
        <p:spPr bwMode="auto">
          <a:xfrm>
            <a:off x="3335339" y="4038600"/>
            <a:ext cx="21224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a:solidFill>
                  <a:srgbClr val="000000"/>
                </a:solidFill>
                <a:latin typeface="+mj-lt"/>
              </a:rPr>
              <a:t>Gegenkolbenmotor</a:t>
            </a:r>
          </a:p>
        </p:txBody>
      </p:sp>
      <p:sp>
        <p:nvSpPr>
          <p:cNvPr id="655384" name="Text Box 24"/>
          <p:cNvSpPr txBox="1">
            <a:spLocks noChangeArrowheads="1"/>
          </p:cNvSpPr>
          <p:nvPr/>
        </p:nvSpPr>
        <p:spPr bwMode="auto">
          <a:xfrm>
            <a:off x="6992939" y="2971800"/>
            <a:ext cx="21367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a:solidFill>
                  <a:srgbClr val="000000"/>
                </a:solidFill>
                <a:latin typeface="+mj-lt"/>
              </a:rPr>
              <a:t>Doppelkolbenmotor</a:t>
            </a:r>
          </a:p>
        </p:txBody>
      </p:sp>
    </p:spTree>
    <p:extLst>
      <p:ext uri="{BB962C8B-B14F-4D97-AF65-F5344CB8AC3E}">
        <p14:creationId xmlns:p14="http://schemas.microsoft.com/office/powerpoint/2010/main" val="1316337911"/>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5" fill="hold" nodeType="clickEffect">
                                  <p:stCondLst>
                                    <p:cond delay="0"/>
                                  </p:stCondLst>
                                  <p:childTnLst>
                                    <p:set>
                                      <p:cBhvr>
                                        <p:cTn id="6" dur="1" fill="hold">
                                          <p:stCondLst>
                                            <p:cond delay="0"/>
                                          </p:stCondLst>
                                        </p:cTn>
                                        <p:tgtEl>
                                          <p:spTgt spid="655375"/>
                                        </p:tgtEl>
                                        <p:attrNameLst>
                                          <p:attrName>style.visibility</p:attrName>
                                        </p:attrNameLst>
                                      </p:cBhvr>
                                      <p:to>
                                        <p:strVal val="visible"/>
                                      </p:to>
                                    </p:set>
                                    <p:animEffect transition="in" filter="randombar(vertical)">
                                      <p:cBhvr>
                                        <p:cTn id="7" dur="500"/>
                                        <p:tgtEl>
                                          <p:spTgt spid="65537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7" presetClass="entr" presetSubtype="4" fill="hold" grpId="0" nodeType="clickEffect">
                                  <p:stCondLst>
                                    <p:cond delay="0"/>
                                  </p:stCondLst>
                                  <p:childTnLst>
                                    <p:set>
                                      <p:cBhvr>
                                        <p:cTn id="11" dur="1" fill="hold">
                                          <p:stCondLst>
                                            <p:cond delay="0"/>
                                          </p:stCondLst>
                                        </p:cTn>
                                        <p:tgtEl>
                                          <p:spTgt spid="655379"/>
                                        </p:tgtEl>
                                        <p:attrNameLst>
                                          <p:attrName>style.visibility</p:attrName>
                                        </p:attrNameLst>
                                      </p:cBhvr>
                                      <p:to>
                                        <p:strVal val="visible"/>
                                      </p:to>
                                    </p:set>
                                    <p:anim calcmode="lin" valueType="num">
                                      <p:cBhvr>
                                        <p:cTn id="12" dur="500" fill="hold"/>
                                        <p:tgtEl>
                                          <p:spTgt spid="655379"/>
                                        </p:tgtEl>
                                        <p:attrNameLst>
                                          <p:attrName>ppt_x</p:attrName>
                                        </p:attrNameLst>
                                      </p:cBhvr>
                                      <p:tavLst>
                                        <p:tav tm="0">
                                          <p:val>
                                            <p:strVal val="#ppt_x"/>
                                          </p:val>
                                        </p:tav>
                                        <p:tav tm="100000">
                                          <p:val>
                                            <p:strVal val="#ppt_x"/>
                                          </p:val>
                                        </p:tav>
                                      </p:tavLst>
                                    </p:anim>
                                    <p:anim calcmode="lin" valueType="num">
                                      <p:cBhvr>
                                        <p:cTn id="13" dur="500" fill="hold"/>
                                        <p:tgtEl>
                                          <p:spTgt spid="655379"/>
                                        </p:tgtEl>
                                        <p:attrNameLst>
                                          <p:attrName>ppt_y</p:attrName>
                                        </p:attrNameLst>
                                      </p:cBhvr>
                                      <p:tavLst>
                                        <p:tav tm="0">
                                          <p:val>
                                            <p:strVal val="#ppt_y+#ppt_h/2"/>
                                          </p:val>
                                        </p:tav>
                                        <p:tav tm="100000">
                                          <p:val>
                                            <p:strVal val="#ppt_y"/>
                                          </p:val>
                                        </p:tav>
                                      </p:tavLst>
                                    </p:anim>
                                    <p:anim calcmode="lin" valueType="num">
                                      <p:cBhvr>
                                        <p:cTn id="14" dur="500" fill="hold"/>
                                        <p:tgtEl>
                                          <p:spTgt spid="655379"/>
                                        </p:tgtEl>
                                        <p:attrNameLst>
                                          <p:attrName>ppt_w</p:attrName>
                                        </p:attrNameLst>
                                      </p:cBhvr>
                                      <p:tavLst>
                                        <p:tav tm="0">
                                          <p:val>
                                            <p:strVal val="#ppt_w"/>
                                          </p:val>
                                        </p:tav>
                                        <p:tav tm="100000">
                                          <p:val>
                                            <p:strVal val="#ppt_w"/>
                                          </p:val>
                                        </p:tav>
                                      </p:tavLst>
                                    </p:anim>
                                    <p:anim calcmode="lin" valueType="num">
                                      <p:cBhvr>
                                        <p:cTn id="15" dur="500" fill="hold"/>
                                        <p:tgtEl>
                                          <p:spTgt spid="655379"/>
                                        </p:tgtEl>
                                        <p:attrNameLst>
                                          <p:attrName>ppt_h</p:attrName>
                                        </p:attrNameLst>
                                      </p:cBhvr>
                                      <p:tavLst>
                                        <p:tav tm="0">
                                          <p:val>
                                            <p:fltVal val="0"/>
                                          </p:val>
                                        </p:tav>
                                        <p:tav tm="100000">
                                          <p:val>
                                            <p:strVal val="#ppt_h"/>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14" presetClass="entr" presetSubtype="5" fill="hold" nodeType="clickEffect">
                                  <p:stCondLst>
                                    <p:cond delay="0"/>
                                  </p:stCondLst>
                                  <p:childTnLst>
                                    <p:set>
                                      <p:cBhvr>
                                        <p:cTn id="19" dur="1" fill="hold">
                                          <p:stCondLst>
                                            <p:cond delay="0"/>
                                          </p:stCondLst>
                                        </p:cTn>
                                        <p:tgtEl>
                                          <p:spTgt spid="655377"/>
                                        </p:tgtEl>
                                        <p:attrNameLst>
                                          <p:attrName>style.visibility</p:attrName>
                                        </p:attrNameLst>
                                      </p:cBhvr>
                                      <p:to>
                                        <p:strVal val="visible"/>
                                      </p:to>
                                    </p:set>
                                    <p:animEffect transition="in" filter="randombar(vertical)">
                                      <p:cBhvr>
                                        <p:cTn id="20" dur="500"/>
                                        <p:tgtEl>
                                          <p:spTgt spid="655377"/>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4" fill="hold" grpId="0" nodeType="clickEffect">
                                  <p:stCondLst>
                                    <p:cond delay="0"/>
                                  </p:stCondLst>
                                  <p:childTnLst>
                                    <p:set>
                                      <p:cBhvr>
                                        <p:cTn id="24" dur="1" fill="hold">
                                          <p:stCondLst>
                                            <p:cond delay="0"/>
                                          </p:stCondLst>
                                        </p:cTn>
                                        <p:tgtEl>
                                          <p:spTgt spid="655380"/>
                                        </p:tgtEl>
                                        <p:attrNameLst>
                                          <p:attrName>style.visibility</p:attrName>
                                        </p:attrNameLst>
                                      </p:cBhvr>
                                      <p:to>
                                        <p:strVal val="visible"/>
                                      </p:to>
                                    </p:set>
                                    <p:anim calcmode="lin" valueType="num">
                                      <p:cBhvr>
                                        <p:cTn id="25" dur="500" fill="hold"/>
                                        <p:tgtEl>
                                          <p:spTgt spid="655380"/>
                                        </p:tgtEl>
                                        <p:attrNameLst>
                                          <p:attrName>ppt_x</p:attrName>
                                        </p:attrNameLst>
                                      </p:cBhvr>
                                      <p:tavLst>
                                        <p:tav tm="0">
                                          <p:val>
                                            <p:strVal val="#ppt_x"/>
                                          </p:val>
                                        </p:tav>
                                        <p:tav tm="100000">
                                          <p:val>
                                            <p:strVal val="#ppt_x"/>
                                          </p:val>
                                        </p:tav>
                                      </p:tavLst>
                                    </p:anim>
                                    <p:anim calcmode="lin" valueType="num">
                                      <p:cBhvr>
                                        <p:cTn id="26" dur="500" fill="hold"/>
                                        <p:tgtEl>
                                          <p:spTgt spid="655380"/>
                                        </p:tgtEl>
                                        <p:attrNameLst>
                                          <p:attrName>ppt_y</p:attrName>
                                        </p:attrNameLst>
                                      </p:cBhvr>
                                      <p:tavLst>
                                        <p:tav tm="0">
                                          <p:val>
                                            <p:strVal val="#ppt_y+#ppt_h/2"/>
                                          </p:val>
                                        </p:tav>
                                        <p:tav tm="100000">
                                          <p:val>
                                            <p:strVal val="#ppt_y"/>
                                          </p:val>
                                        </p:tav>
                                      </p:tavLst>
                                    </p:anim>
                                    <p:anim calcmode="lin" valueType="num">
                                      <p:cBhvr>
                                        <p:cTn id="27" dur="500" fill="hold"/>
                                        <p:tgtEl>
                                          <p:spTgt spid="655380"/>
                                        </p:tgtEl>
                                        <p:attrNameLst>
                                          <p:attrName>ppt_w</p:attrName>
                                        </p:attrNameLst>
                                      </p:cBhvr>
                                      <p:tavLst>
                                        <p:tav tm="0">
                                          <p:val>
                                            <p:strVal val="#ppt_w"/>
                                          </p:val>
                                        </p:tav>
                                        <p:tav tm="100000">
                                          <p:val>
                                            <p:strVal val="#ppt_w"/>
                                          </p:val>
                                        </p:tav>
                                      </p:tavLst>
                                    </p:anim>
                                    <p:anim calcmode="lin" valueType="num">
                                      <p:cBhvr>
                                        <p:cTn id="28" dur="500" fill="hold"/>
                                        <p:tgtEl>
                                          <p:spTgt spid="655380"/>
                                        </p:tgtEl>
                                        <p:attrNameLst>
                                          <p:attrName>ppt_h</p:attrName>
                                        </p:attrNameLst>
                                      </p:cBhvr>
                                      <p:tavLst>
                                        <p:tav tm="0">
                                          <p:val>
                                            <p:fltVal val="0"/>
                                          </p:val>
                                        </p:tav>
                                        <p:tav tm="100000">
                                          <p:val>
                                            <p:strVal val="#ppt_h"/>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14" presetClass="entr" presetSubtype="5" fill="hold" nodeType="clickEffect">
                                  <p:stCondLst>
                                    <p:cond delay="0"/>
                                  </p:stCondLst>
                                  <p:childTnLst>
                                    <p:set>
                                      <p:cBhvr>
                                        <p:cTn id="32" dur="1" fill="hold">
                                          <p:stCondLst>
                                            <p:cond delay="0"/>
                                          </p:stCondLst>
                                        </p:cTn>
                                        <p:tgtEl>
                                          <p:spTgt spid="655372"/>
                                        </p:tgtEl>
                                        <p:attrNameLst>
                                          <p:attrName>style.visibility</p:attrName>
                                        </p:attrNameLst>
                                      </p:cBhvr>
                                      <p:to>
                                        <p:strVal val="visible"/>
                                      </p:to>
                                    </p:set>
                                    <p:animEffect transition="in" filter="randombar(vertical)">
                                      <p:cBhvr>
                                        <p:cTn id="33" dur="500"/>
                                        <p:tgtEl>
                                          <p:spTgt spid="655372"/>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7" presetClass="entr" presetSubtype="4" fill="hold" grpId="0" nodeType="clickEffect">
                                  <p:stCondLst>
                                    <p:cond delay="0"/>
                                  </p:stCondLst>
                                  <p:childTnLst>
                                    <p:set>
                                      <p:cBhvr>
                                        <p:cTn id="37" dur="1" fill="hold">
                                          <p:stCondLst>
                                            <p:cond delay="0"/>
                                          </p:stCondLst>
                                        </p:cTn>
                                        <p:tgtEl>
                                          <p:spTgt spid="655381"/>
                                        </p:tgtEl>
                                        <p:attrNameLst>
                                          <p:attrName>style.visibility</p:attrName>
                                        </p:attrNameLst>
                                      </p:cBhvr>
                                      <p:to>
                                        <p:strVal val="visible"/>
                                      </p:to>
                                    </p:set>
                                    <p:anim calcmode="lin" valueType="num">
                                      <p:cBhvr>
                                        <p:cTn id="38" dur="500" fill="hold"/>
                                        <p:tgtEl>
                                          <p:spTgt spid="655381"/>
                                        </p:tgtEl>
                                        <p:attrNameLst>
                                          <p:attrName>ppt_x</p:attrName>
                                        </p:attrNameLst>
                                      </p:cBhvr>
                                      <p:tavLst>
                                        <p:tav tm="0">
                                          <p:val>
                                            <p:strVal val="#ppt_x"/>
                                          </p:val>
                                        </p:tav>
                                        <p:tav tm="100000">
                                          <p:val>
                                            <p:strVal val="#ppt_x"/>
                                          </p:val>
                                        </p:tav>
                                      </p:tavLst>
                                    </p:anim>
                                    <p:anim calcmode="lin" valueType="num">
                                      <p:cBhvr>
                                        <p:cTn id="39" dur="500" fill="hold"/>
                                        <p:tgtEl>
                                          <p:spTgt spid="655381"/>
                                        </p:tgtEl>
                                        <p:attrNameLst>
                                          <p:attrName>ppt_y</p:attrName>
                                        </p:attrNameLst>
                                      </p:cBhvr>
                                      <p:tavLst>
                                        <p:tav tm="0">
                                          <p:val>
                                            <p:strVal val="#ppt_y+#ppt_h/2"/>
                                          </p:val>
                                        </p:tav>
                                        <p:tav tm="100000">
                                          <p:val>
                                            <p:strVal val="#ppt_y"/>
                                          </p:val>
                                        </p:tav>
                                      </p:tavLst>
                                    </p:anim>
                                    <p:anim calcmode="lin" valueType="num">
                                      <p:cBhvr>
                                        <p:cTn id="40" dur="500" fill="hold"/>
                                        <p:tgtEl>
                                          <p:spTgt spid="655381"/>
                                        </p:tgtEl>
                                        <p:attrNameLst>
                                          <p:attrName>ppt_w</p:attrName>
                                        </p:attrNameLst>
                                      </p:cBhvr>
                                      <p:tavLst>
                                        <p:tav tm="0">
                                          <p:val>
                                            <p:strVal val="#ppt_w"/>
                                          </p:val>
                                        </p:tav>
                                        <p:tav tm="100000">
                                          <p:val>
                                            <p:strVal val="#ppt_w"/>
                                          </p:val>
                                        </p:tav>
                                      </p:tavLst>
                                    </p:anim>
                                    <p:anim calcmode="lin" valueType="num">
                                      <p:cBhvr>
                                        <p:cTn id="41" dur="500" fill="hold"/>
                                        <p:tgtEl>
                                          <p:spTgt spid="655381"/>
                                        </p:tgtEl>
                                        <p:attrNameLst>
                                          <p:attrName>ppt_h</p:attrName>
                                        </p:attrNameLst>
                                      </p:cBhvr>
                                      <p:tavLst>
                                        <p:tav tm="0">
                                          <p:val>
                                            <p:fltVal val="0"/>
                                          </p:val>
                                        </p:tav>
                                        <p:tav tm="100000">
                                          <p:val>
                                            <p:strVal val="#ppt_h"/>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14" presetClass="entr" presetSubtype="5" fill="hold" nodeType="clickEffect">
                                  <p:stCondLst>
                                    <p:cond delay="0"/>
                                  </p:stCondLst>
                                  <p:childTnLst>
                                    <p:set>
                                      <p:cBhvr>
                                        <p:cTn id="45" dur="1" fill="hold">
                                          <p:stCondLst>
                                            <p:cond delay="0"/>
                                          </p:stCondLst>
                                        </p:cTn>
                                        <p:tgtEl>
                                          <p:spTgt spid="655376"/>
                                        </p:tgtEl>
                                        <p:attrNameLst>
                                          <p:attrName>style.visibility</p:attrName>
                                        </p:attrNameLst>
                                      </p:cBhvr>
                                      <p:to>
                                        <p:strVal val="visible"/>
                                      </p:to>
                                    </p:set>
                                    <p:animEffect transition="in" filter="randombar(vertical)">
                                      <p:cBhvr>
                                        <p:cTn id="46" dur="500"/>
                                        <p:tgtEl>
                                          <p:spTgt spid="655376"/>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17" presetClass="entr" presetSubtype="4" fill="hold" grpId="0" nodeType="clickEffect">
                                  <p:stCondLst>
                                    <p:cond delay="0"/>
                                  </p:stCondLst>
                                  <p:childTnLst>
                                    <p:set>
                                      <p:cBhvr>
                                        <p:cTn id="50" dur="1" fill="hold">
                                          <p:stCondLst>
                                            <p:cond delay="0"/>
                                          </p:stCondLst>
                                        </p:cTn>
                                        <p:tgtEl>
                                          <p:spTgt spid="655382"/>
                                        </p:tgtEl>
                                        <p:attrNameLst>
                                          <p:attrName>style.visibility</p:attrName>
                                        </p:attrNameLst>
                                      </p:cBhvr>
                                      <p:to>
                                        <p:strVal val="visible"/>
                                      </p:to>
                                    </p:set>
                                    <p:anim calcmode="lin" valueType="num">
                                      <p:cBhvr>
                                        <p:cTn id="51" dur="500" fill="hold"/>
                                        <p:tgtEl>
                                          <p:spTgt spid="655382"/>
                                        </p:tgtEl>
                                        <p:attrNameLst>
                                          <p:attrName>ppt_x</p:attrName>
                                        </p:attrNameLst>
                                      </p:cBhvr>
                                      <p:tavLst>
                                        <p:tav tm="0">
                                          <p:val>
                                            <p:strVal val="#ppt_x"/>
                                          </p:val>
                                        </p:tav>
                                        <p:tav tm="100000">
                                          <p:val>
                                            <p:strVal val="#ppt_x"/>
                                          </p:val>
                                        </p:tav>
                                      </p:tavLst>
                                    </p:anim>
                                    <p:anim calcmode="lin" valueType="num">
                                      <p:cBhvr>
                                        <p:cTn id="52" dur="500" fill="hold"/>
                                        <p:tgtEl>
                                          <p:spTgt spid="655382"/>
                                        </p:tgtEl>
                                        <p:attrNameLst>
                                          <p:attrName>ppt_y</p:attrName>
                                        </p:attrNameLst>
                                      </p:cBhvr>
                                      <p:tavLst>
                                        <p:tav tm="0">
                                          <p:val>
                                            <p:strVal val="#ppt_y+#ppt_h/2"/>
                                          </p:val>
                                        </p:tav>
                                        <p:tav tm="100000">
                                          <p:val>
                                            <p:strVal val="#ppt_y"/>
                                          </p:val>
                                        </p:tav>
                                      </p:tavLst>
                                    </p:anim>
                                    <p:anim calcmode="lin" valueType="num">
                                      <p:cBhvr>
                                        <p:cTn id="53" dur="500" fill="hold"/>
                                        <p:tgtEl>
                                          <p:spTgt spid="655382"/>
                                        </p:tgtEl>
                                        <p:attrNameLst>
                                          <p:attrName>ppt_w</p:attrName>
                                        </p:attrNameLst>
                                      </p:cBhvr>
                                      <p:tavLst>
                                        <p:tav tm="0">
                                          <p:val>
                                            <p:strVal val="#ppt_w"/>
                                          </p:val>
                                        </p:tav>
                                        <p:tav tm="100000">
                                          <p:val>
                                            <p:strVal val="#ppt_w"/>
                                          </p:val>
                                        </p:tav>
                                      </p:tavLst>
                                    </p:anim>
                                    <p:anim calcmode="lin" valueType="num">
                                      <p:cBhvr>
                                        <p:cTn id="54" dur="500" fill="hold"/>
                                        <p:tgtEl>
                                          <p:spTgt spid="655382"/>
                                        </p:tgtEl>
                                        <p:attrNameLst>
                                          <p:attrName>ppt_h</p:attrName>
                                        </p:attrNameLst>
                                      </p:cBhvr>
                                      <p:tavLst>
                                        <p:tav tm="0">
                                          <p:val>
                                            <p:fltVal val="0"/>
                                          </p:val>
                                        </p:tav>
                                        <p:tav tm="100000">
                                          <p:val>
                                            <p:strVal val="#ppt_h"/>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14" presetClass="entr" presetSubtype="5" fill="hold" nodeType="clickEffect">
                                  <p:stCondLst>
                                    <p:cond delay="0"/>
                                  </p:stCondLst>
                                  <p:childTnLst>
                                    <p:set>
                                      <p:cBhvr>
                                        <p:cTn id="58" dur="1" fill="hold">
                                          <p:stCondLst>
                                            <p:cond delay="0"/>
                                          </p:stCondLst>
                                        </p:cTn>
                                        <p:tgtEl>
                                          <p:spTgt spid="655374"/>
                                        </p:tgtEl>
                                        <p:attrNameLst>
                                          <p:attrName>style.visibility</p:attrName>
                                        </p:attrNameLst>
                                      </p:cBhvr>
                                      <p:to>
                                        <p:strVal val="visible"/>
                                      </p:to>
                                    </p:set>
                                    <p:animEffect transition="in" filter="randombar(vertical)">
                                      <p:cBhvr>
                                        <p:cTn id="59" dur="500"/>
                                        <p:tgtEl>
                                          <p:spTgt spid="655374"/>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17" presetClass="entr" presetSubtype="4" fill="hold" grpId="0" nodeType="clickEffect">
                                  <p:stCondLst>
                                    <p:cond delay="0"/>
                                  </p:stCondLst>
                                  <p:childTnLst>
                                    <p:set>
                                      <p:cBhvr>
                                        <p:cTn id="63" dur="1" fill="hold">
                                          <p:stCondLst>
                                            <p:cond delay="0"/>
                                          </p:stCondLst>
                                        </p:cTn>
                                        <p:tgtEl>
                                          <p:spTgt spid="655383"/>
                                        </p:tgtEl>
                                        <p:attrNameLst>
                                          <p:attrName>style.visibility</p:attrName>
                                        </p:attrNameLst>
                                      </p:cBhvr>
                                      <p:to>
                                        <p:strVal val="visible"/>
                                      </p:to>
                                    </p:set>
                                    <p:anim calcmode="lin" valueType="num">
                                      <p:cBhvr>
                                        <p:cTn id="64" dur="500" fill="hold"/>
                                        <p:tgtEl>
                                          <p:spTgt spid="655383"/>
                                        </p:tgtEl>
                                        <p:attrNameLst>
                                          <p:attrName>ppt_x</p:attrName>
                                        </p:attrNameLst>
                                      </p:cBhvr>
                                      <p:tavLst>
                                        <p:tav tm="0">
                                          <p:val>
                                            <p:strVal val="#ppt_x"/>
                                          </p:val>
                                        </p:tav>
                                        <p:tav tm="100000">
                                          <p:val>
                                            <p:strVal val="#ppt_x"/>
                                          </p:val>
                                        </p:tav>
                                      </p:tavLst>
                                    </p:anim>
                                    <p:anim calcmode="lin" valueType="num">
                                      <p:cBhvr>
                                        <p:cTn id="65" dur="500" fill="hold"/>
                                        <p:tgtEl>
                                          <p:spTgt spid="655383"/>
                                        </p:tgtEl>
                                        <p:attrNameLst>
                                          <p:attrName>ppt_y</p:attrName>
                                        </p:attrNameLst>
                                      </p:cBhvr>
                                      <p:tavLst>
                                        <p:tav tm="0">
                                          <p:val>
                                            <p:strVal val="#ppt_y+#ppt_h/2"/>
                                          </p:val>
                                        </p:tav>
                                        <p:tav tm="100000">
                                          <p:val>
                                            <p:strVal val="#ppt_y"/>
                                          </p:val>
                                        </p:tav>
                                      </p:tavLst>
                                    </p:anim>
                                    <p:anim calcmode="lin" valueType="num">
                                      <p:cBhvr>
                                        <p:cTn id="66" dur="500" fill="hold"/>
                                        <p:tgtEl>
                                          <p:spTgt spid="655383"/>
                                        </p:tgtEl>
                                        <p:attrNameLst>
                                          <p:attrName>ppt_w</p:attrName>
                                        </p:attrNameLst>
                                      </p:cBhvr>
                                      <p:tavLst>
                                        <p:tav tm="0">
                                          <p:val>
                                            <p:strVal val="#ppt_w"/>
                                          </p:val>
                                        </p:tav>
                                        <p:tav tm="100000">
                                          <p:val>
                                            <p:strVal val="#ppt_w"/>
                                          </p:val>
                                        </p:tav>
                                      </p:tavLst>
                                    </p:anim>
                                    <p:anim calcmode="lin" valueType="num">
                                      <p:cBhvr>
                                        <p:cTn id="67" dur="500" fill="hold"/>
                                        <p:tgtEl>
                                          <p:spTgt spid="655383"/>
                                        </p:tgtEl>
                                        <p:attrNameLst>
                                          <p:attrName>ppt_h</p:attrName>
                                        </p:attrNameLst>
                                      </p:cBhvr>
                                      <p:tavLst>
                                        <p:tav tm="0">
                                          <p:val>
                                            <p:fltVal val="0"/>
                                          </p:val>
                                        </p:tav>
                                        <p:tav tm="100000">
                                          <p:val>
                                            <p:strVal val="#ppt_h"/>
                                          </p:val>
                                        </p:tav>
                                      </p:tavLst>
                                    </p:anim>
                                  </p:childTnLst>
                                </p:cTn>
                              </p:par>
                            </p:childTnLst>
                          </p:cTn>
                        </p:par>
                      </p:childTnLst>
                    </p:cTn>
                  </p:par>
                  <p:par>
                    <p:cTn id="68" fill="hold" nodeType="clickPar">
                      <p:stCondLst>
                        <p:cond delay="indefinite"/>
                      </p:stCondLst>
                      <p:childTnLst>
                        <p:par>
                          <p:cTn id="69" fill="hold" nodeType="withGroup">
                            <p:stCondLst>
                              <p:cond delay="0"/>
                            </p:stCondLst>
                            <p:childTnLst>
                              <p:par>
                                <p:cTn id="70" presetID="14" presetClass="entr" presetSubtype="5" fill="hold" nodeType="clickEffect">
                                  <p:stCondLst>
                                    <p:cond delay="0"/>
                                  </p:stCondLst>
                                  <p:childTnLst>
                                    <p:set>
                                      <p:cBhvr>
                                        <p:cTn id="71" dur="1" fill="hold">
                                          <p:stCondLst>
                                            <p:cond delay="0"/>
                                          </p:stCondLst>
                                        </p:cTn>
                                        <p:tgtEl>
                                          <p:spTgt spid="655373"/>
                                        </p:tgtEl>
                                        <p:attrNameLst>
                                          <p:attrName>style.visibility</p:attrName>
                                        </p:attrNameLst>
                                      </p:cBhvr>
                                      <p:to>
                                        <p:strVal val="visible"/>
                                      </p:to>
                                    </p:set>
                                    <p:animEffect transition="in" filter="randombar(vertical)">
                                      <p:cBhvr>
                                        <p:cTn id="72" dur="500"/>
                                        <p:tgtEl>
                                          <p:spTgt spid="655373"/>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17" presetClass="entr" presetSubtype="4" fill="hold" grpId="0" nodeType="clickEffect">
                                  <p:stCondLst>
                                    <p:cond delay="0"/>
                                  </p:stCondLst>
                                  <p:childTnLst>
                                    <p:set>
                                      <p:cBhvr>
                                        <p:cTn id="76" dur="1" fill="hold">
                                          <p:stCondLst>
                                            <p:cond delay="0"/>
                                          </p:stCondLst>
                                        </p:cTn>
                                        <p:tgtEl>
                                          <p:spTgt spid="655384"/>
                                        </p:tgtEl>
                                        <p:attrNameLst>
                                          <p:attrName>style.visibility</p:attrName>
                                        </p:attrNameLst>
                                      </p:cBhvr>
                                      <p:to>
                                        <p:strVal val="visible"/>
                                      </p:to>
                                    </p:set>
                                    <p:anim calcmode="lin" valueType="num">
                                      <p:cBhvr>
                                        <p:cTn id="77" dur="500" fill="hold"/>
                                        <p:tgtEl>
                                          <p:spTgt spid="655384"/>
                                        </p:tgtEl>
                                        <p:attrNameLst>
                                          <p:attrName>ppt_x</p:attrName>
                                        </p:attrNameLst>
                                      </p:cBhvr>
                                      <p:tavLst>
                                        <p:tav tm="0">
                                          <p:val>
                                            <p:strVal val="#ppt_x"/>
                                          </p:val>
                                        </p:tav>
                                        <p:tav tm="100000">
                                          <p:val>
                                            <p:strVal val="#ppt_x"/>
                                          </p:val>
                                        </p:tav>
                                      </p:tavLst>
                                    </p:anim>
                                    <p:anim calcmode="lin" valueType="num">
                                      <p:cBhvr>
                                        <p:cTn id="78" dur="500" fill="hold"/>
                                        <p:tgtEl>
                                          <p:spTgt spid="655384"/>
                                        </p:tgtEl>
                                        <p:attrNameLst>
                                          <p:attrName>ppt_y</p:attrName>
                                        </p:attrNameLst>
                                      </p:cBhvr>
                                      <p:tavLst>
                                        <p:tav tm="0">
                                          <p:val>
                                            <p:strVal val="#ppt_y+#ppt_h/2"/>
                                          </p:val>
                                        </p:tav>
                                        <p:tav tm="100000">
                                          <p:val>
                                            <p:strVal val="#ppt_y"/>
                                          </p:val>
                                        </p:tav>
                                      </p:tavLst>
                                    </p:anim>
                                    <p:anim calcmode="lin" valueType="num">
                                      <p:cBhvr>
                                        <p:cTn id="79" dur="500" fill="hold"/>
                                        <p:tgtEl>
                                          <p:spTgt spid="655384"/>
                                        </p:tgtEl>
                                        <p:attrNameLst>
                                          <p:attrName>ppt_w</p:attrName>
                                        </p:attrNameLst>
                                      </p:cBhvr>
                                      <p:tavLst>
                                        <p:tav tm="0">
                                          <p:val>
                                            <p:strVal val="#ppt_w"/>
                                          </p:val>
                                        </p:tav>
                                        <p:tav tm="100000">
                                          <p:val>
                                            <p:strVal val="#ppt_w"/>
                                          </p:val>
                                        </p:tav>
                                      </p:tavLst>
                                    </p:anim>
                                    <p:anim calcmode="lin" valueType="num">
                                      <p:cBhvr>
                                        <p:cTn id="80" dur="500" fill="hold"/>
                                        <p:tgtEl>
                                          <p:spTgt spid="65538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79" grpId="0" autoUpdateAnimBg="0"/>
      <p:bldP spid="655380" grpId="0" autoUpdateAnimBg="0"/>
      <p:bldP spid="655381" grpId="0" autoUpdateAnimBg="0"/>
      <p:bldP spid="655382" grpId="0" autoUpdateAnimBg="0"/>
      <p:bldP spid="655383" grpId="0" autoUpdateAnimBg="0"/>
      <p:bldP spid="655384"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Bezeichnungen am Hubkolbenmotor</a:t>
            </a:r>
          </a:p>
        </p:txBody>
      </p:sp>
      <p:sp>
        <p:nvSpPr>
          <p:cNvPr id="20" name="Foliennummernplatzhalter 1"/>
          <p:cNvSpPr>
            <a:spLocks noGrp="1"/>
          </p:cNvSpPr>
          <p:nvPr>
            <p:ph type="sldNum" sz="quarter" idx="10"/>
          </p:nvPr>
        </p:nvSpPr>
        <p:spPr/>
        <p:txBody>
          <a:bodyPr/>
          <a:lstStyle/>
          <a:p>
            <a:r>
              <a:rPr lang="de-DE" altLang="de-DE"/>
              <a:t> Folie </a:t>
            </a:r>
            <a:fld id="{9D0A57E8-EB55-4CF5-A4EA-FB75A2273A47}" type="slidenum">
              <a:rPr lang="de-DE" altLang="de-DE"/>
              <a:pPr/>
              <a:t>5</a:t>
            </a:fld>
            <a:endParaRPr lang="de-DE" altLang="de-DE"/>
          </a:p>
        </p:txBody>
      </p:sp>
      <p:sp>
        <p:nvSpPr>
          <p:cNvPr id="21" name="Fußzeilenplatzhalter 2"/>
          <p:cNvSpPr>
            <a:spLocks noGrp="1"/>
          </p:cNvSpPr>
          <p:nvPr>
            <p:ph type="ftr" sz="quarter" idx="11"/>
          </p:nvPr>
        </p:nvSpPr>
        <p:spPr/>
        <p:txBody>
          <a:bodyPr/>
          <a:lstStyle/>
          <a:p>
            <a:r>
              <a:rPr lang="de-DE" altLang="de-DE" dirty="0"/>
              <a:t>HSWT    Prof. Dr. U. Groß                                Motor Grundlagen</a:t>
            </a:r>
          </a:p>
        </p:txBody>
      </p:sp>
      <p:pic>
        <p:nvPicPr>
          <p:cNvPr id="654348" name="Picture 12" descr="GRMO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7675" y="896938"/>
            <a:ext cx="6470650" cy="5275262"/>
          </a:xfrm>
          <a:prstGeom prst="rect">
            <a:avLst/>
          </a:prstGeom>
          <a:noFill/>
          <a:extLst>
            <a:ext uri="{909E8E84-426E-40DD-AFC4-6F175D3DCCD1}">
              <a14:hiddenFill xmlns:a14="http://schemas.microsoft.com/office/drawing/2010/main">
                <a:solidFill>
                  <a:srgbClr val="FFFFFF"/>
                </a:solidFill>
              </a14:hiddenFill>
            </a:ext>
          </a:extLst>
        </p:spPr>
      </p:pic>
      <p:sp>
        <p:nvSpPr>
          <p:cNvPr id="654349" name="Text Box 13"/>
          <p:cNvSpPr txBox="1">
            <a:spLocks noChangeArrowheads="1"/>
          </p:cNvSpPr>
          <p:nvPr/>
        </p:nvSpPr>
        <p:spPr bwMode="auto">
          <a:xfrm>
            <a:off x="1928814" y="981075"/>
            <a:ext cx="1406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dirty="0" err="1">
                <a:solidFill>
                  <a:srgbClr val="000000"/>
                </a:solidFill>
                <a:latin typeface="+mj-lt"/>
              </a:rPr>
              <a:t>Auslaßventil</a:t>
            </a:r>
            <a:endParaRPr lang="de-DE" altLang="de-DE" sz="1200" dirty="0">
              <a:solidFill>
                <a:srgbClr val="000000"/>
              </a:solidFill>
              <a:latin typeface="+mj-lt"/>
            </a:endParaRPr>
          </a:p>
        </p:txBody>
      </p:sp>
      <p:sp>
        <p:nvSpPr>
          <p:cNvPr id="654350" name="Text Box 14"/>
          <p:cNvSpPr txBox="1">
            <a:spLocks noChangeArrowheads="1"/>
          </p:cNvSpPr>
          <p:nvPr/>
        </p:nvSpPr>
        <p:spPr bwMode="auto">
          <a:xfrm>
            <a:off x="1998663" y="1325563"/>
            <a:ext cx="9842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a:solidFill>
                  <a:srgbClr val="000000"/>
                </a:solidFill>
                <a:latin typeface="+mj-lt"/>
              </a:rPr>
              <a:t>Auslaß</a:t>
            </a:r>
          </a:p>
        </p:txBody>
      </p:sp>
      <p:sp>
        <p:nvSpPr>
          <p:cNvPr id="654351" name="Text Box 15"/>
          <p:cNvSpPr txBox="1">
            <a:spLocks noChangeArrowheads="1"/>
          </p:cNvSpPr>
          <p:nvPr/>
        </p:nvSpPr>
        <p:spPr bwMode="auto">
          <a:xfrm>
            <a:off x="2068513" y="1935163"/>
            <a:ext cx="13001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a:solidFill>
                  <a:srgbClr val="000000"/>
                </a:solidFill>
                <a:latin typeface="+mj-lt"/>
              </a:rPr>
              <a:t>Kolbenringe</a:t>
            </a:r>
          </a:p>
        </p:txBody>
      </p:sp>
      <p:sp>
        <p:nvSpPr>
          <p:cNvPr id="654352" name="Text Box 16"/>
          <p:cNvSpPr txBox="1">
            <a:spLocks noChangeArrowheads="1"/>
          </p:cNvSpPr>
          <p:nvPr/>
        </p:nvSpPr>
        <p:spPr bwMode="auto">
          <a:xfrm>
            <a:off x="1998663" y="2514600"/>
            <a:ext cx="914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a:solidFill>
                  <a:srgbClr val="000000"/>
                </a:solidFill>
                <a:latin typeface="+mj-lt"/>
              </a:rPr>
              <a:t>Kolben</a:t>
            </a:r>
            <a:endParaRPr lang="de-DE" altLang="de-DE" sz="1200">
              <a:solidFill>
                <a:srgbClr val="000000"/>
              </a:solidFill>
              <a:latin typeface="+mj-lt"/>
            </a:endParaRPr>
          </a:p>
        </p:txBody>
      </p:sp>
      <p:sp>
        <p:nvSpPr>
          <p:cNvPr id="654353" name="Text Box 17"/>
          <p:cNvSpPr txBox="1">
            <a:spLocks noChangeArrowheads="1"/>
          </p:cNvSpPr>
          <p:nvPr/>
        </p:nvSpPr>
        <p:spPr bwMode="auto">
          <a:xfrm>
            <a:off x="2068513" y="2971800"/>
            <a:ext cx="914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a:solidFill>
                  <a:srgbClr val="000000"/>
                </a:solidFill>
                <a:latin typeface="+mj-lt"/>
              </a:rPr>
              <a:t>Zylinder</a:t>
            </a:r>
            <a:endParaRPr lang="de-DE" altLang="de-DE" sz="1200">
              <a:solidFill>
                <a:srgbClr val="000000"/>
              </a:solidFill>
              <a:latin typeface="+mj-lt"/>
            </a:endParaRPr>
          </a:p>
        </p:txBody>
      </p:sp>
      <p:sp>
        <p:nvSpPr>
          <p:cNvPr id="654354" name="Text Box 18"/>
          <p:cNvSpPr txBox="1">
            <a:spLocks noChangeArrowheads="1"/>
          </p:cNvSpPr>
          <p:nvPr/>
        </p:nvSpPr>
        <p:spPr bwMode="auto">
          <a:xfrm>
            <a:off x="1998663" y="3505200"/>
            <a:ext cx="914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a:solidFill>
                  <a:srgbClr val="000000"/>
                </a:solidFill>
                <a:latin typeface="+mj-lt"/>
              </a:rPr>
              <a:t>Pleuel</a:t>
            </a:r>
            <a:endParaRPr lang="de-DE" altLang="de-DE" sz="1200">
              <a:solidFill>
                <a:srgbClr val="000000"/>
              </a:solidFill>
              <a:latin typeface="+mj-lt"/>
            </a:endParaRPr>
          </a:p>
        </p:txBody>
      </p:sp>
      <p:sp>
        <p:nvSpPr>
          <p:cNvPr id="654355" name="Text Box 19"/>
          <p:cNvSpPr txBox="1">
            <a:spLocks noChangeArrowheads="1"/>
          </p:cNvSpPr>
          <p:nvPr/>
        </p:nvSpPr>
        <p:spPr bwMode="auto">
          <a:xfrm>
            <a:off x="2139950" y="4572000"/>
            <a:ext cx="11255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a:solidFill>
                  <a:srgbClr val="000000"/>
                </a:solidFill>
                <a:latin typeface="+mj-lt"/>
              </a:rPr>
              <a:t>Kurbelwelle</a:t>
            </a:r>
          </a:p>
        </p:txBody>
      </p:sp>
      <p:sp>
        <p:nvSpPr>
          <p:cNvPr id="654356" name="Text Box 20"/>
          <p:cNvSpPr txBox="1">
            <a:spLocks noChangeArrowheads="1"/>
          </p:cNvSpPr>
          <p:nvPr/>
        </p:nvSpPr>
        <p:spPr bwMode="auto">
          <a:xfrm>
            <a:off x="4811713" y="981075"/>
            <a:ext cx="12938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a:solidFill>
                  <a:srgbClr val="000000"/>
                </a:solidFill>
                <a:latin typeface="+mj-lt"/>
              </a:rPr>
              <a:t>Einlaßventil</a:t>
            </a:r>
            <a:endParaRPr lang="de-DE" altLang="de-DE" sz="1200">
              <a:solidFill>
                <a:srgbClr val="000000"/>
              </a:solidFill>
              <a:latin typeface="+mj-lt"/>
            </a:endParaRPr>
          </a:p>
        </p:txBody>
      </p:sp>
      <p:sp>
        <p:nvSpPr>
          <p:cNvPr id="654357" name="Text Box 21"/>
          <p:cNvSpPr txBox="1">
            <a:spLocks noChangeArrowheads="1"/>
          </p:cNvSpPr>
          <p:nvPr/>
        </p:nvSpPr>
        <p:spPr bwMode="auto">
          <a:xfrm>
            <a:off x="4811713" y="1295400"/>
            <a:ext cx="7032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a:solidFill>
                  <a:srgbClr val="000000"/>
                </a:solidFill>
                <a:latin typeface="+mj-lt"/>
              </a:rPr>
              <a:t>Einlaß</a:t>
            </a:r>
            <a:endParaRPr lang="de-DE" altLang="de-DE" sz="1200">
              <a:solidFill>
                <a:srgbClr val="000000"/>
              </a:solidFill>
              <a:latin typeface="+mj-lt"/>
            </a:endParaRPr>
          </a:p>
        </p:txBody>
      </p:sp>
      <p:sp>
        <p:nvSpPr>
          <p:cNvPr id="654358" name="Text Box 22"/>
          <p:cNvSpPr txBox="1">
            <a:spLocks noChangeArrowheads="1"/>
          </p:cNvSpPr>
          <p:nvPr/>
        </p:nvSpPr>
        <p:spPr bwMode="auto">
          <a:xfrm>
            <a:off x="4811714" y="2209800"/>
            <a:ext cx="11255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a:solidFill>
                  <a:srgbClr val="000000"/>
                </a:solidFill>
                <a:latin typeface="+mj-lt"/>
              </a:rPr>
              <a:t>Hub</a:t>
            </a:r>
            <a:endParaRPr lang="de-DE" altLang="de-DE" sz="1200">
              <a:solidFill>
                <a:srgbClr val="000000"/>
              </a:solidFill>
              <a:latin typeface="+mj-lt"/>
            </a:endParaRPr>
          </a:p>
        </p:txBody>
      </p:sp>
      <p:grpSp>
        <p:nvGrpSpPr>
          <p:cNvPr id="654360" name="Group 24"/>
          <p:cNvGrpSpPr>
            <a:grpSpLocks/>
          </p:cNvGrpSpPr>
          <p:nvPr/>
        </p:nvGrpSpPr>
        <p:grpSpPr bwMode="auto">
          <a:xfrm>
            <a:off x="4530726" y="1676400"/>
            <a:ext cx="1477963" cy="304800"/>
            <a:chOff x="2832" y="1056"/>
            <a:chExt cx="1008" cy="192"/>
          </a:xfrm>
        </p:grpSpPr>
        <p:sp>
          <p:nvSpPr>
            <p:cNvPr id="654361" name="Text Box 25"/>
            <p:cNvSpPr txBox="1">
              <a:spLocks noChangeArrowheads="1"/>
            </p:cNvSpPr>
            <p:nvPr/>
          </p:nvSpPr>
          <p:spPr bwMode="auto">
            <a:xfrm>
              <a:off x="3504" y="1056"/>
              <a:ext cx="33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b="1">
                  <a:solidFill>
                    <a:srgbClr val="000000"/>
                  </a:solidFill>
                  <a:latin typeface="+mj-lt"/>
                </a:rPr>
                <a:t>OT</a:t>
              </a:r>
              <a:endParaRPr lang="de-DE" altLang="de-DE" sz="1200">
                <a:solidFill>
                  <a:srgbClr val="000000"/>
                </a:solidFill>
                <a:latin typeface="+mj-lt"/>
              </a:endParaRPr>
            </a:p>
          </p:txBody>
        </p:sp>
        <p:sp>
          <p:nvSpPr>
            <p:cNvPr id="654362" name="Line 26"/>
            <p:cNvSpPr>
              <a:spLocks noChangeShapeType="1"/>
            </p:cNvSpPr>
            <p:nvPr/>
          </p:nvSpPr>
          <p:spPr bwMode="auto">
            <a:xfrm>
              <a:off x="2832" y="1152"/>
              <a:ext cx="720" cy="0"/>
            </a:xfrm>
            <a:prstGeom prst="line">
              <a:avLst/>
            </a:prstGeom>
            <a:noFill/>
            <a:ln w="38100">
              <a:solidFill>
                <a:srgbClr val="FF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latin typeface="+mj-lt"/>
              </a:endParaRPr>
            </a:p>
          </p:txBody>
        </p:sp>
      </p:grpSp>
      <p:grpSp>
        <p:nvGrpSpPr>
          <p:cNvPr id="654363" name="Group 27"/>
          <p:cNvGrpSpPr>
            <a:grpSpLocks/>
          </p:cNvGrpSpPr>
          <p:nvPr/>
        </p:nvGrpSpPr>
        <p:grpSpPr bwMode="auto">
          <a:xfrm>
            <a:off x="5586413" y="2819400"/>
            <a:ext cx="914400" cy="304800"/>
            <a:chOff x="3552" y="1776"/>
            <a:chExt cx="624" cy="192"/>
          </a:xfrm>
        </p:grpSpPr>
        <p:sp>
          <p:nvSpPr>
            <p:cNvPr id="654364" name="Text Box 28"/>
            <p:cNvSpPr txBox="1">
              <a:spLocks noChangeArrowheads="1"/>
            </p:cNvSpPr>
            <p:nvPr/>
          </p:nvSpPr>
          <p:spPr bwMode="auto">
            <a:xfrm>
              <a:off x="3552" y="1776"/>
              <a:ext cx="33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400" b="1">
                  <a:solidFill>
                    <a:srgbClr val="000000"/>
                  </a:solidFill>
                  <a:latin typeface="+mj-lt"/>
                </a:rPr>
                <a:t>UT</a:t>
              </a:r>
              <a:endParaRPr lang="de-DE" altLang="de-DE" sz="1200">
                <a:solidFill>
                  <a:srgbClr val="000000"/>
                </a:solidFill>
                <a:latin typeface="+mj-lt"/>
              </a:endParaRPr>
            </a:p>
          </p:txBody>
        </p:sp>
        <p:sp>
          <p:nvSpPr>
            <p:cNvPr id="654365" name="Line 29"/>
            <p:cNvSpPr>
              <a:spLocks noChangeShapeType="1"/>
            </p:cNvSpPr>
            <p:nvPr/>
          </p:nvSpPr>
          <p:spPr bwMode="auto">
            <a:xfrm flipH="1">
              <a:off x="3840" y="1872"/>
              <a:ext cx="336" cy="0"/>
            </a:xfrm>
            <a:prstGeom prst="line">
              <a:avLst/>
            </a:prstGeom>
            <a:noFill/>
            <a:ln w="38100">
              <a:solidFill>
                <a:srgbClr val="FF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latin typeface="+mj-lt"/>
              </a:endParaRPr>
            </a:p>
          </p:txBody>
        </p:sp>
      </p:grpSp>
    </p:spTree>
    <p:extLst>
      <p:ext uri="{BB962C8B-B14F-4D97-AF65-F5344CB8AC3E}">
        <p14:creationId xmlns:p14="http://schemas.microsoft.com/office/powerpoint/2010/main" val="768770359"/>
      </p:ext>
    </p:extLst>
  </p:cSld>
  <p:clrMapOvr>
    <a:masterClrMapping/>
  </p:clrMapOvr>
  <p:transition spd="med">
    <p:wipe dir="r"/>
  </p:transition>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a:xfrm>
            <a:off x="704529" y="582258"/>
            <a:ext cx="8048625" cy="609600"/>
          </a:xfrm>
        </p:spPr>
        <p:txBody>
          <a:bodyPr/>
          <a:lstStyle/>
          <a:p>
            <a:r>
              <a:rPr lang="de-DE" altLang="de-DE" dirty="0">
                <a:solidFill>
                  <a:srgbClr val="000000"/>
                </a:solidFill>
              </a:rPr>
              <a:t>Bezeichnung der Motoren nach dem Hub-Bohrung-Verhältnis</a:t>
            </a:r>
            <a:br>
              <a:rPr lang="de-DE" altLang="de-DE" dirty="0">
                <a:solidFill>
                  <a:srgbClr val="000000"/>
                </a:solidFill>
              </a:rPr>
            </a:br>
            <a:endParaRPr lang="de-DE" dirty="0"/>
          </a:p>
        </p:txBody>
      </p:sp>
      <p:sp>
        <p:nvSpPr>
          <p:cNvPr id="23" name="Foliennummernplatzhalter 1"/>
          <p:cNvSpPr>
            <a:spLocks noGrp="1"/>
          </p:cNvSpPr>
          <p:nvPr>
            <p:ph type="sldNum" sz="quarter" idx="10"/>
          </p:nvPr>
        </p:nvSpPr>
        <p:spPr/>
        <p:txBody>
          <a:bodyPr/>
          <a:lstStyle/>
          <a:p>
            <a:r>
              <a:rPr lang="de-DE" altLang="de-DE"/>
              <a:t> Folie </a:t>
            </a:r>
            <a:fld id="{6EC9F331-451F-4C7B-AFBE-0C006C8315D2}" type="slidenum">
              <a:rPr lang="de-DE" altLang="de-DE"/>
              <a:pPr/>
              <a:t>6</a:t>
            </a:fld>
            <a:endParaRPr lang="de-DE" altLang="de-DE"/>
          </a:p>
        </p:txBody>
      </p:sp>
      <p:sp>
        <p:nvSpPr>
          <p:cNvPr id="24" name="Fußzeilenplatzhalter 2"/>
          <p:cNvSpPr>
            <a:spLocks noGrp="1"/>
          </p:cNvSpPr>
          <p:nvPr>
            <p:ph type="ftr" sz="quarter" idx="11"/>
          </p:nvPr>
        </p:nvSpPr>
        <p:spPr/>
        <p:txBody>
          <a:bodyPr/>
          <a:lstStyle/>
          <a:p>
            <a:r>
              <a:rPr lang="de-DE" altLang="de-DE" dirty="0"/>
              <a:t>HSWT    Prof. Dr. U. Groß                                Motor Grundlagen</a:t>
            </a:r>
          </a:p>
        </p:txBody>
      </p:sp>
      <p:pic>
        <p:nvPicPr>
          <p:cNvPr id="656395" name="Picture 11" descr="VDICHT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3125" y="1404651"/>
            <a:ext cx="8229600" cy="4094163"/>
          </a:xfrm>
          <a:prstGeom prst="rect">
            <a:avLst/>
          </a:prstGeom>
          <a:noFill/>
          <a:extLst>
            <a:ext uri="{909E8E84-426E-40DD-AFC4-6F175D3DCCD1}">
              <a14:hiddenFill xmlns:a14="http://schemas.microsoft.com/office/drawing/2010/main">
                <a:solidFill>
                  <a:srgbClr val="FFFFFF"/>
                </a:solidFill>
              </a14:hiddenFill>
            </a:ext>
          </a:extLst>
        </p:spPr>
      </p:pic>
      <p:sp>
        <p:nvSpPr>
          <p:cNvPr id="656398" name="Text Box 14"/>
          <p:cNvSpPr txBox="1">
            <a:spLocks noChangeArrowheads="1"/>
          </p:cNvSpPr>
          <p:nvPr/>
        </p:nvSpPr>
        <p:spPr bwMode="auto">
          <a:xfrm>
            <a:off x="1225550" y="4876801"/>
            <a:ext cx="21796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800" b="1">
                <a:solidFill>
                  <a:srgbClr val="000000"/>
                </a:solidFill>
                <a:latin typeface="+mj-lt"/>
              </a:rPr>
              <a:t>Kurzhuber: </a:t>
            </a:r>
            <a:r>
              <a:rPr lang="de-DE" altLang="de-DE" sz="1800" b="1">
                <a:solidFill>
                  <a:srgbClr val="FF0000"/>
                </a:solidFill>
                <a:latin typeface="+mj-lt"/>
              </a:rPr>
              <a:t>d &gt; s</a:t>
            </a:r>
          </a:p>
        </p:txBody>
      </p:sp>
      <p:sp>
        <p:nvSpPr>
          <p:cNvPr id="656399" name="Text Box 15"/>
          <p:cNvSpPr txBox="1">
            <a:spLocks noChangeArrowheads="1"/>
          </p:cNvSpPr>
          <p:nvPr/>
        </p:nvSpPr>
        <p:spPr bwMode="auto">
          <a:xfrm>
            <a:off x="4249739" y="4876801"/>
            <a:ext cx="25034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800" b="1">
                <a:solidFill>
                  <a:srgbClr val="000000"/>
                </a:solidFill>
                <a:latin typeface="+mj-lt"/>
              </a:rPr>
              <a:t>Quadrathuber: </a:t>
            </a:r>
            <a:r>
              <a:rPr lang="de-DE" altLang="de-DE" sz="1800" b="1">
                <a:solidFill>
                  <a:srgbClr val="FF0000"/>
                </a:solidFill>
                <a:latin typeface="+mj-lt"/>
              </a:rPr>
              <a:t>d = s</a:t>
            </a:r>
            <a:endParaRPr lang="de-DE" altLang="de-DE" sz="1800">
              <a:solidFill>
                <a:srgbClr val="000000"/>
              </a:solidFill>
              <a:latin typeface="+mj-lt"/>
            </a:endParaRPr>
          </a:p>
        </p:txBody>
      </p:sp>
      <p:sp>
        <p:nvSpPr>
          <p:cNvPr id="656400" name="Text Box 16"/>
          <p:cNvSpPr txBox="1">
            <a:spLocks noChangeArrowheads="1"/>
          </p:cNvSpPr>
          <p:nvPr/>
        </p:nvSpPr>
        <p:spPr bwMode="auto">
          <a:xfrm>
            <a:off x="6711950" y="4876801"/>
            <a:ext cx="21796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800" b="1">
                <a:solidFill>
                  <a:srgbClr val="000000"/>
                </a:solidFill>
                <a:latin typeface="+mj-lt"/>
              </a:rPr>
              <a:t>Langhuber: </a:t>
            </a:r>
            <a:r>
              <a:rPr lang="de-DE" altLang="de-DE" sz="1800" b="1">
                <a:solidFill>
                  <a:srgbClr val="FF0000"/>
                </a:solidFill>
                <a:latin typeface="+mj-lt"/>
              </a:rPr>
              <a:t>d &lt; s</a:t>
            </a:r>
          </a:p>
        </p:txBody>
      </p:sp>
      <p:sp>
        <p:nvSpPr>
          <p:cNvPr id="656401" name="Text Box 17"/>
          <p:cNvSpPr txBox="1">
            <a:spLocks noChangeArrowheads="1"/>
          </p:cNvSpPr>
          <p:nvPr/>
        </p:nvSpPr>
        <p:spPr bwMode="auto">
          <a:xfrm>
            <a:off x="1857375" y="1658471"/>
            <a:ext cx="844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800" b="1" dirty="0" err="1">
                <a:solidFill>
                  <a:srgbClr val="FF3300"/>
                </a:solidFill>
                <a:latin typeface="+mj-lt"/>
              </a:rPr>
              <a:t>V</a:t>
            </a:r>
            <a:r>
              <a:rPr lang="de-DE" altLang="de-DE" sz="1800" b="1" baseline="-10000" dirty="0" err="1">
                <a:solidFill>
                  <a:srgbClr val="FF3300"/>
                </a:solidFill>
                <a:latin typeface="+mj-lt"/>
              </a:rPr>
              <a:t>c</a:t>
            </a:r>
            <a:endParaRPr lang="de-DE" altLang="de-DE" sz="1800" b="1" dirty="0">
              <a:solidFill>
                <a:srgbClr val="FF3300"/>
              </a:solidFill>
              <a:latin typeface="+mj-lt"/>
            </a:endParaRPr>
          </a:p>
        </p:txBody>
      </p:sp>
      <p:sp>
        <p:nvSpPr>
          <p:cNvPr id="656402" name="Text Box 18"/>
          <p:cNvSpPr txBox="1">
            <a:spLocks noChangeArrowheads="1"/>
          </p:cNvSpPr>
          <p:nvPr/>
        </p:nvSpPr>
        <p:spPr bwMode="auto">
          <a:xfrm>
            <a:off x="4953000" y="1676401"/>
            <a:ext cx="844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800" b="1">
                <a:solidFill>
                  <a:srgbClr val="FF3300"/>
                </a:solidFill>
                <a:latin typeface="+mj-lt"/>
              </a:rPr>
              <a:t>V</a:t>
            </a:r>
            <a:r>
              <a:rPr lang="de-DE" altLang="de-DE" sz="1800" b="1" baseline="-10000">
                <a:solidFill>
                  <a:srgbClr val="FF3300"/>
                </a:solidFill>
                <a:latin typeface="+mj-lt"/>
              </a:rPr>
              <a:t>c</a:t>
            </a:r>
            <a:endParaRPr lang="de-DE" altLang="de-DE" sz="1800" b="1">
              <a:solidFill>
                <a:srgbClr val="FF3300"/>
              </a:solidFill>
              <a:latin typeface="+mj-lt"/>
            </a:endParaRPr>
          </a:p>
        </p:txBody>
      </p:sp>
      <p:sp>
        <p:nvSpPr>
          <p:cNvPr id="656403" name="Text Box 19"/>
          <p:cNvSpPr txBox="1">
            <a:spLocks noChangeArrowheads="1"/>
          </p:cNvSpPr>
          <p:nvPr/>
        </p:nvSpPr>
        <p:spPr bwMode="auto">
          <a:xfrm>
            <a:off x="7415213" y="1676401"/>
            <a:ext cx="8429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800" b="1">
                <a:solidFill>
                  <a:srgbClr val="FF3300"/>
                </a:solidFill>
                <a:latin typeface="+mj-lt"/>
              </a:rPr>
              <a:t>V</a:t>
            </a:r>
            <a:r>
              <a:rPr lang="de-DE" altLang="de-DE" sz="1800" b="1" baseline="-10000">
                <a:solidFill>
                  <a:srgbClr val="FF3300"/>
                </a:solidFill>
                <a:latin typeface="+mj-lt"/>
              </a:rPr>
              <a:t>c</a:t>
            </a:r>
            <a:endParaRPr lang="de-DE" altLang="de-DE" sz="1800" b="1">
              <a:solidFill>
                <a:srgbClr val="FF3300"/>
              </a:solidFill>
              <a:latin typeface="+mj-lt"/>
            </a:endParaRPr>
          </a:p>
        </p:txBody>
      </p:sp>
      <p:sp>
        <p:nvSpPr>
          <p:cNvPr id="656404" name="Text Box 20"/>
          <p:cNvSpPr txBox="1">
            <a:spLocks noChangeArrowheads="1"/>
          </p:cNvSpPr>
          <p:nvPr/>
        </p:nvSpPr>
        <p:spPr bwMode="auto">
          <a:xfrm>
            <a:off x="1857375" y="2891958"/>
            <a:ext cx="844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800" b="1">
                <a:solidFill>
                  <a:srgbClr val="FF3300"/>
                </a:solidFill>
                <a:latin typeface="+mj-lt"/>
              </a:rPr>
              <a:t>V</a:t>
            </a:r>
            <a:r>
              <a:rPr lang="de-DE" altLang="de-DE" sz="1800" b="1" baseline="-10000">
                <a:solidFill>
                  <a:srgbClr val="FF3300"/>
                </a:solidFill>
                <a:latin typeface="+mj-lt"/>
              </a:rPr>
              <a:t>h</a:t>
            </a:r>
            <a:endParaRPr lang="de-DE" altLang="de-DE" sz="1800" b="1">
              <a:solidFill>
                <a:srgbClr val="FF3300"/>
              </a:solidFill>
              <a:latin typeface="+mj-lt"/>
            </a:endParaRPr>
          </a:p>
        </p:txBody>
      </p:sp>
      <p:sp>
        <p:nvSpPr>
          <p:cNvPr id="656405" name="Text Box 21"/>
          <p:cNvSpPr txBox="1">
            <a:spLocks noChangeArrowheads="1"/>
          </p:cNvSpPr>
          <p:nvPr/>
        </p:nvSpPr>
        <p:spPr bwMode="auto">
          <a:xfrm>
            <a:off x="4953000" y="2909888"/>
            <a:ext cx="844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800" b="1">
                <a:solidFill>
                  <a:srgbClr val="FF3300"/>
                </a:solidFill>
                <a:latin typeface="+mj-lt"/>
              </a:rPr>
              <a:t>V</a:t>
            </a:r>
            <a:r>
              <a:rPr lang="de-DE" altLang="de-DE" sz="1800" b="1" baseline="-10000">
                <a:solidFill>
                  <a:srgbClr val="FF3300"/>
                </a:solidFill>
                <a:latin typeface="+mj-lt"/>
              </a:rPr>
              <a:t>h</a:t>
            </a:r>
            <a:endParaRPr lang="de-DE" altLang="de-DE" sz="1800" b="1">
              <a:solidFill>
                <a:srgbClr val="FF3300"/>
              </a:solidFill>
              <a:latin typeface="+mj-lt"/>
            </a:endParaRPr>
          </a:p>
        </p:txBody>
      </p:sp>
      <p:sp>
        <p:nvSpPr>
          <p:cNvPr id="656406" name="Text Box 22"/>
          <p:cNvSpPr txBox="1">
            <a:spLocks noChangeArrowheads="1"/>
          </p:cNvSpPr>
          <p:nvPr/>
        </p:nvSpPr>
        <p:spPr bwMode="auto">
          <a:xfrm>
            <a:off x="7415213" y="2909888"/>
            <a:ext cx="8429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800" b="1">
                <a:solidFill>
                  <a:srgbClr val="FF3300"/>
                </a:solidFill>
                <a:latin typeface="+mj-lt"/>
              </a:rPr>
              <a:t>V</a:t>
            </a:r>
            <a:r>
              <a:rPr lang="de-DE" altLang="de-DE" sz="1800" b="1" baseline="-10000">
                <a:solidFill>
                  <a:srgbClr val="FF3300"/>
                </a:solidFill>
                <a:latin typeface="+mj-lt"/>
              </a:rPr>
              <a:t>h</a:t>
            </a:r>
            <a:endParaRPr lang="de-DE" altLang="de-DE" sz="1800" b="1">
              <a:solidFill>
                <a:srgbClr val="FF3300"/>
              </a:solidFill>
              <a:latin typeface="+mj-lt"/>
            </a:endParaRPr>
          </a:p>
        </p:txBody>
      </p:sp>
      <p:sp>
        <p:nvSpPr>
          <p:cNvPr id="656407" name="Text Box 23"/>
          <p:cNvSpPr txBox="1">
            <a:spLocks noChangeArrowheads="1"/>
          </p:cNvSpPr>
          <p:nvPr/>
        </p:nvSpPr>
        <p:spPr bwMode="auto">
          <a:xfrm>
            <a:off x="1857375" y="4187358"/>
            <a:ext cx="844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800" b="1">
                <a:solidFill>
                  <a:srgbClr val="FF3300"/>
                </a:solidFill>
                <a:latin typeface="+mj-lt"/>
              </a:rPr>
              <a:t>d</a:t>
            </a:r>
          </a:p>
        </p:txBody>
      </p:sp>
      <p:sp>
        <p:nvSpPr>
          <p:cNvPr id="656408" name="Text Box 24"/>
          <p:cNvSpPr txBox="1">
            <a:spLocks noChangeArrowheads="1"/>
          </p:cNvSpPr>
          <p:nvPr/>
        </p:nvSpPr>
        <p:spPr bwMode="auto">
          <a:xfrm>
            <a:off x="4953000" y="4205288"/>
            <a:ext cx="844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800" b="1">
                <a:solidFill>
                  <a:srgbClr val="FF3300"/>
                </a:solidFill>
                <a:latin typeface="+mj-lt"/>
              </a:rPr>
              <a:t>d</a:t>
            </a:r>
          </a:p>
        </p:txBody>
      </p:sp>
      <p:sp>
        <p:nvSpPr>
          <p:cNvPr id="656409" name="Text Box 25"/>
          <p:cNvSpPr txBox="1">
            <a:spLocks noChangeArrowheads="1"/>
          </p:cNvSpPr>
          <p:nvPr/>
        </p:nvSpPr>
        <p:spPr bwMode="auto">
          <a:xfrm>
            <a:off x="7415213" y="4205288"/>
            <a:ext cx="8429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800" b="1">
                <a:solidFill>
                  <a:srgbClr val="FF3300"/>
                </a:solidFill>
                <a:latin typeface="+mj-lt"/>
              </a:rPr>
              <a:t>d</a:t>
            </a:r>
          </a:p>
        </p:txBody>
      </p:sp>
      <p:sp>
        <p:nvSpPr>
          <p:cNvPr id="656410" name="Text Box 26"/>
          <p:cNvSpPr txBox="1">
            <a:spLocks noChangeArrowheads="1"/>
          </p:cNvSpPr>
          <p:nvPr/>
        </p:nvSpPr>
        <p:spPr bwMode="auto">
          <a:xfrm>
            <a:off x="873125" y="5486400"/>
            <a:ext cx="2743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b="1">
                <a:solidFill>
                  <a:srgbClr val="FF0000"/>
                </a:solidFill>
                <a:latin typeface="+mj-lt"/>
              </a:rPr>
              <a:t>V</a:t>
            </a:r>
            <a:r>
              <a:rPr lang="de-DE" altLang="de-DE" sz="1600" b="1" baseline="-10000">
                <a:solidFill>
                  <a:srgbClr val="FF0000"/>
                </a:solidFill>
                <a:latin typeface="+mj-lt"/>
              </a:rPr>
              <a:t>c</a:t>
            </a:r>
            <a:r>
              <a:rPr lang="de-DE" altLang="de-DE" sz="1600" b="1">
                <a:solidFill>
                  <a:srgbClr val="FF0000"/>
                </a:solidFill>
                <a:latin typeface="+mj-lt"/>
              </a:rPr>
              <a:t> = Verdichtungsraum</a:t>
            </a:r>
            <a:endParaRPr lang="de-DE" altLang="de-DE" sz="1800" b="1">
              <a:solidFill>
                <a:srgbClr val="FF3300"/>
              </a:solidFill>
              <a:latin typeface="+mj-lt"/>
            </a:endParaRPr>
          </a:p>
        </p:txBody>
      </p:sp>
      <p:sp>
        <p:nvSpPr>
          <p:cNvPr id="656411" name="Text Box 27"/>
          <p:cNvSpPr txBox="1">
            <a:spLocks noChangeArrowheads="1"/>
          </p:cNvSpPr>
          <p:nvPr/>
        </p:nvSpPr>
        <p:spPr bwMode="auto">
          <a:xfrm>
            <a:off x="873125" y="5867400"/>
            <a:ext cx="2743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b="1">
                <a:solidFill>
                  <a:srgbClr val="FF0000"/>
                </a:solidFill>
                <a:latin typeface="+mj-lt"/>
              </a:rPr>
              <a:t>V</a:t>
            </a:r>
            <a:r>
              <a:rPr lang="de-DE" altLang="de-DE" sz="1600" b="1" baseline="-10000">
                <a:solidFill>
                  <a:srgbClr val="FF0000"/>
                </a:solidFill>
                <a:latin typeface="+mj-lt"/>
              </a:rPr>
              <a:t>h</a:t>
            </a:r>
            <a:r>
              <a:rPr lang="de-DE" altLang="de-DE" sz="1600" b="1">
                <a:solidFill>
                  <a:srgbClr val="FF0000"/>
                </a:solidFill>
                <a:latin typeface="+mj-lt"/>
              </a:rPr>
              <a:t> = Hubraum</a:t>
            </a:r>
            <a:endParaRPr lang="de-DE" altLang="de-DE" sz="1800" b="1">
              <a:solidFill>
                <a:srgbClr val="FF3300"/>
              </a:solidFill>
              <a:latin typeface="+mj-lt"/>
            </a:endParaRPr>
          </a:p>
        </p:txBody>
      </p:sp>
      <p:sp>
        <p:nvSpPr>
          <p:cNvPr id="656412" name="Text Box 28"/>
          <p:cNvSpPr txBox="1">
            <a:spLocks noChangeArrowheads="1"/>
          </p:cNvSpPr>
          <p:nvPr/>
        </p:nvSpPr>
        <p:spPr bwMode="auto">
          <a:xfrm>
            <a:off x="4179888" y="5486400"/>
            <a:ext cx="2743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b="1">
                <a:solidFill>
                  <a:srgbClr val="FF0000"/>
                </a:solidFill>
                <a:latin typeface="+mj-lt"/>
              </a:rPr>
              <a:t>s = Zylinderhub</a:t>
            </a:r>
            <a:endParaRPr lang="de-DE" altLang="de-DE" sz="1800" b="1">
              <a:solidFill>
                <a:srgbClr val="FF3300"/>
              </a:solidFill>
              <a:latin typeface="+mj-lt"/>
            </a:endParaRPr>
          </a:p>
        </p:txBody>
      </p:sp>
      <p:sp>
        <p:nvSpPr>
          <p:cNvPr id="656413" name="Text Box 29"/>
          <p:cNvSpPr txBox="1">
            <a:spLocks noChangeArrowheads="1"/>
          </p:cNvSpPr>
          <p:nvPr/>
        </p:nvSpPr>
        <p:spPr bwMode="auto">
          <a:xfrm>
            <a:off x="4179888" y="5867400"/>
            <a:ext cx="2743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de-DE" altLang="de-DE" sz="1600" b="1">
                <a:solidFill>
                  <a:srgbClr val="FF0000"/>
                </a:solidFill>
                <a:latin typeface="+mj-lt"/>
              </a:rPr>
              <a:t>d = Zylinderdurchmesser</a:t>
            </a:r>
            <a:endParaRPr lang="de-DE" altLang="de-DE" sz="1800" b="1">
              <a:solidFill>
                <a:srgbClr val="FF3300"/>
              </a:solidFill>
              <a:latin typeface="+mj-lt"/>
            </a:endParaRPr>
          </a:p>
        </p:txBody>
      </p:sp>
      <p:sp>
        <p:nvSpPr>
          <p:cNvPr id="656414" name="Text Box 30"/>
          <p:cNvSpPr txBox="1">
            <a:spLocks noChangeArrowheads="1"/>
          </p:cNvSpPr>
          <p:nvPr/>
        </p:nvSpPr>
        <p:spPr bwMode="auto">
          <a:xfrm>
            <a:off x="3194050" y="2819401"/>
            <a:ext cx="844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800" b="1">
                <a:solidFill>
                  <a:srgbClr val="FF3300"/>
                </a:solidFill>
              </a:rPr>
              <a:t>s</a:t>
            </a:r>
          </a:p>
        </p:txBody>
      </p:sp>
      <p:sp>
        <p:nvSpPr>
          <p:cNvPr id="656415" name="Text Box 31"/>
          <p:cNvSpPr txBox="1">
            <a:spLocks noChangeArrowheads="1"/>
          </p:cNvSpPr>
          <p:nvPr/>
        </p:nvSpPr>
        <p:spPr bwMode="auto">
          <a:xfrm>
            <a:off x="6008688" y="2895601"/>
            <a:ext cx="8429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800" b="1">
                <a:solidFill>
                  <a:srgbClr val="FF3300"/>
                </a:solidFill>
              </a:rPr>
              <a:t>s</a:t>
            </a:r>
          </a:p>
        </p:txBody>
      </p:sp>
      <p:sp>
        <p:nvSpPr>
          <p:cNvPr id="656416" name="Text Box 32"/>
          <p:cNvSpPr txBox="1">
            <a:spLocks noChangeArrowheads="1"/>
          </p:cNvSpPr>
          <p:nvPr/>
        </p:nvSpPr>
        <p:spPr bwMode="auto">
          <a:xfrm>
            <a:off x="8118475" y="2895601"/>
            <a:ext cx="844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800" b="1">
                <a:solidFill>
                  <a:srgbClr val="FF3300"/>
                </a:solidFill>
                <a:latin typeface="+mj-lt"/>
              </a:rPr>
              <a:t>s</a:t>
            </a:r>
          </a:p>
        </p:txBody>
      </p:sp>
    </p:spTree>
    <p:extLst>
      <p:ext uri="{BB962C8B-B14F-4D97-AF65-F5344CB8AC3E}">
        <p14:creationId xmlns:p14="http://schemas.microsoft.com/office/powerpoint/2010/main" val="2338732443"/>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56395"/>
                                        </p:tgtEl>
                                        <p:attrNameLst>
                                          <p:attrName>style.visibility</p:attrName>
                                        </p:attrNameLst>
                                      </p:cBhvr>
                                      <p:to>
                                        <p:strVal val="visible"/>
                                      </p:to>
                                    </p:set>
                                    <p:animEffect transition="in" filter="dissolve">
                                      <p:cBhvr>
                                        <p:cTn id="7" dur="500"/>
                                        <p:tgtEl>
                                          <p:spTgt spid="6563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56401"/>
                                        </p:tgtEl>
                                        <p:attrNameLst>
                                          <p:attrName>style.visibility</p:attrName>
                                        </p:attrNameLst>
                                      </p:cBhvr>
                                      <p:to>
                                        <p:strVal val="visible"/>
                                      </p:to>
                                    </p:set>
                                    <p:animEffect transition="in" filter="wipe(left)">
                                      <p:cBhvr>
                                        <p:cTn id="12" dur="500"/>
                                        <p:tgtEl>
                                          <p:spTgt spid="656401"/>
                                        </p:tgtEl>
                                      </p:cBhvr>
                                    </p:animEffect>
                                  </p:childTnLst>
                                </p:cTn>
                              </p:par>
                            </p:childTnLst>
                          </p:cTn>
                        </p:par>
                        <p:par>
                          <p:cTn id="13" fill="hold" nodeType="afterGroup">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656402"/>
                                        </p:tgtEl>
                                        <p:attrNameLst>
                                          <p:attrName>style.visibility</p:attrName>
                                        </p:attrNameLst>
                                      </p:cBhvr>
                                      <p:to>
                                        <p:strVal val="visible"/>
                                      </p:to>
                                    </p:set>
                                    <p:animEffect transition="in" filter="wipe(left)">
                                      <p:cBhvr>
                                        <p:cTn id="16" dur="500"/>
                                        <p:tgtEl>
                                          <p:spTgt spid="656402"/>
                                        </p:tgtEl>
                                      </p:cBhvr>
                                    </p:animEffect>
                                  </p:childTnLst>
                                </p:cTn>
                              </p:par>
                            </p:childTnLst>
                          </p:cTn>
                        </p:par>
                        <p:par>
                          <p:cTn id="17" fill="hold" nodeType="afterGroup">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656403"/>
                                        </p:tgtEl>
                                        <p:attrNameLst>
                                          <p:attrName>style.visibility</p:attrName>
                                        </p:attrNameLst>
                                      </p:cBhvr>
                                      <p:to>
                                        <p:strVal val="visible"/>
                                      </p:to>
                                    </p:set>
                                    <p:animEffect transition="in" filter="wipe(left)">
                                      <p:cBhvr>
                                        <p:cTn id="20" dur="500"/>
                                        <p:tgtEl>
                                          <p:spTgt spid="656403"/>
                                        </p:tgtEl>
                                      </p:cBhvr>
                                    </p:animEffect>
                                  </p:childTnLst>
                                </p:cTn>
                              </p:par>
                            </p:childTnLst>
                          </p:cTn>
                        </p:par>
                        <p:par>
                          <p:cTn id="21" fill="hold" nodeType="afterGroup">
                            <p:stCondLst>
                              <p:cond delay="1500"/>
                            </p:stCondLst>
                            <p:childTnLst>
                              <p:par>
                                <p:cTn id="22" presetID="17" presetClass="entr" presetSubtype="4" fill="hold" grpId="0" nodeType="afterEffect">
                                  <p:stCondLst>
                                    <p:cond delay="0"/>
                                  </p:stCondLst>
                                  <p:childTnLst>
                                    <p:set>
                                      <p:cBhvr>
                                        <p:cTn id="23" dur="1" fill="hold">
                                          <p:stCondLst>
                                            <p:cond delay="0"/>
                                          </p:stCondLst>
                                        </p:cTn>
                                        <p:tgtEl>
                                          <p:spTgt spid="656410"/>
                                        </p:tgtEl>
                                        <p:attrNameLst>
                                          <p:attrName>style.visibility</p:attrName>
                                        </p:attrNameLst>
                                      </p:cBhvr>
                                      <p:to>
                                        <p:strVal val="visible"/>
                                      </p:to>
                                    </p:set>
                                    <p:anim calcmode="lin" valueType="num">
                                      <p:cBhvr>
                                        <p:cTn id="24" dur="500" fill="hold"/>
                                        <p:tgtEl>
                                          <p:spTgt spid="656410"/>
                                        </p:tgtEl>
                                        <p:attrNameLst>
                                          <p:attrName>ppt_x</p:attrName>
                                        </p:attrNameLst>
                                      </p:cBhvr>
                                      <p:tavLst>
                                        <p:tav tm="0">
                                          <p:val>
                                            <p:strVal val="#ppt_x"/>
                                          </p:val>
                                        </p:tav>
                                        <p:tav tm="100000">
                                          <p:val>
                                            <p:strVal val="#ppt_x"/>
                                          </p:val>
                                        </p:tav>
                                      </p:tavLst>
                                    </p:anim>
                                    <p:anim calcmode="lin" valueType="num">
                                      <p:cBhvr>
                                        <p:cTn id="25" dur="500" fill="hold"/>
                                        <p:tgtEl>
                                          <p:spTgt spid="656410"/>
                                        </p:tgtEl>
                                        <p:attrNameLst>
                                          <p:attrName>ppt_y</p:attrName>
                                        </p:attrNameLst>
                                      </p:cBhvr>
                                      <p:tavLst>
                                        <p:tav tm="0">
                                          <p:val>
                                            <p:strVal val="#ppt_y+#ppt_h/2"/>
                                          </p:val>
                                        </p:tav>
                                        <p:tav tm="100000">
                                          <p:val>
                                            <p:strVal val="#ppt_y"/>
                                          </p:val>
                                        </p:tav>
                                      </p:tavLst>
                                    </p:anim>
                                    <p:anim calcmode="lin" valueType="num">
                                      <p:cBhvr>
                                        <p:cTn id="26" dur="500" fill="hold"/>
                                        <p:tgtEl>
                                          <p:spTgt spid="656410"/>
                                        </p:tgtEl>
                                        <p:attrNameLst>
                                          <p:attrName>ppt_w</p:attrName>
                                        </p:attrNameLst>
                                      </p:cBhvr>
                                      <p:tavLst>
                                        <p:tav tm="0">
                                          <p:val>
                                            <p:strVal val="#ppt_w"/>
                                          </p:val>
                                        </p:tav>
                                        <p:tav tm="100000">
                                          <p:val>
                                            <p:strVal val="#ppt_w"/>
                                          </p:val>
                                        </p:tav>
                                      </p:tavLst>
                                    </p:anim>
                                    <p:anim calcmode="lin" valueType="num">
                                      <p:cBhvr>
                                        <p:cTn id="27" dur="500" fill="hold"/>
                                        <p:tgtEl>
                                          <p:spTgt spid="656410"/>
                                        </p:tgtEl>
                                        <p:attrNameLst>
                                          <p:attrName>ppt_h</p:attrName>
                                        </p:attrNameLst>
                                      </p:cBhvr>
                                      <p:tavLst>
                                        <p:tav tm="0">
                                          <p:val>
                                            <p:fltVal val="0"/>
                                          </p:val>
                                        </p:tav>
                                        <p:tav tm="100000">
                                          <p:val>
                                            <p:strVal val="#ppt_h"/>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56404"/>
                                        </p:tgtEl>
                                        <p:attrNameLst>
                                          <p:attrName>style.visibility</p:attrName>
                                        </p:attrNameLst>
                                      </p:cBhvr>
                                      <p:to>
                                        <p:strVal val="visible"/>
                                      </p:to>
                                    </p:set>
                                    <p:animEffect transition="in" filter="wipe(left)">
                                      <p:cBhvr>
                                        <p:cTn id="32" dur="500"/>
                                        <p:tgtEl>
                                          <p:spTgt spid="656404"/>
                                        </p:tgtEl>
                                      </p:cBhvr>
                                    </p:animEffect>
                                  </p:childTnLst>
                                </p:cTn>
                              </p:par>
                            </p:childTnLst>
                          </p:cTn>
                        </p:par>
                        <p:par>
                          <p:cTn id="33" fill="hold" nodeType="afterGroup">
                            <p:stCondLst>
                              <p:cond delay="500"/>
                            </p:stCondLst>
                            <p:childTnLst>
                              <p:par>
                                <p:cTn id="34" presetID="22" presetClass="entr" presetSubtype="8" fill="hold" grpId="0" nodeType="afterEffect">
                                  <p:stCondLst>
                                    <p:cond delay="0"/>
                                  </p:stCondLst>
                                  <p:childTnLst>
                                    <p:set>
                                      <p:cBhvr>
                                        <p:cTn id="35" dur="1" fill="hold">
                                          <p:stCondLst>
                                            <p:cond delay="0"/>
                                          </p:stCondLst>
                                        </p:cTn>
                                        <p:tgtEl>
                                          <p:spTgt spid="656405"/>
                                        </p:tgtEl>
                                        <p:attrNameLst>
                                          <p:attrName>style.visibility</p:attrName>
                                        </p:attrNameLst>
                                      </p:cBhvr>
                                      <p:to>
                                        <p:strVal val="visible"/>
                                      </p:to>
                                    </p:set>
                                    <p:animEffect transition="in" filter="wipe(left)">
                                      <p:cBhvr>
                                        <p:cTn id="36" dur="500"/>
                                        <p:tgtEl>
                                          <p:spTgt spid="656405"/>
                                        </p:tgtEl>
                                      </p:cBhvr>
                                    </p:animEffect>
                                  </p:childTnLst>
                                </p:cTn>
                              </p:par>
                            </p:childTnLst>
                          </p:cTn>
                        </p:par>
                        <p:par>
                          <p:cTn id="37" fill="hold" nodeType="afterGroup">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656406"/>
                                        </p:tgtEl>
                                        <p:attrNameLst>
                                          <p:attrName>style.visibility</p:attrName>
                                        </p:attrNameLst>
                                      </p:cBhvr>
                                      <p:to>
                                        <p:strVal val="visible"/>
                                      </p:to>
                                    </p:set>
                                    <p:animEffect transition="in" filter="wipe(left)">
                                      <p:cBhvr>
                                        <p:cTn id="40" dur="500"/>
                                        <p:tgtEl>
                                          <p:spTgt spid="656406"/>
                                        </p:tgtEl>
                                      </p:cBhvr>
                                    </p:animEffect>
                                  </p:childTnLst>
                                </p:cTn>
                              </p:par>
                            </p:childTnLst>
                          </p:cTn>
                        </p:par>
                        <p:par>
                          <p:cTn id="41" fill="hold" nodeType="afterGroup">
                            <p:stCondLst>
                              <p:cond delay="1500"/>
                            </p:stCondLst>
                            <p:childTnLst>
                              <p:par>
                                <p:cTn id="42" presetID="17" presetClass="entr" presetSubtype="4" fill="hold" grpId="0" nodeType="afterEffect">
                                  <p:stCondLst>
                                    <p:cond delay="0"/>
                                  </p:stCondLst>
                                  <p:childTnLst>
                                    <p:set>
                                      <p:cBhvr>
                                        <p:cTn id="43" dur="1" fill="hold">
                                          <p:stCondLst>
                                            <p:cond delay="0"/>
                                          </p:stCondLst>
                                        </p:cTn>
                                        <p:tgtEl>
                                          <p:spTgt spid="656411"/>
                                        </p:tgtEl>
                                        <p:attrNameLst>
                                          <p:attrName>style.visibility</p:attrName>
                                        </p:attrNameLst>
                                      </p:cBhvr>
                                      <p:to>
                                        <p:strVal val="visible"/>
                                      </p:to>
                                    </p:set>
                                    <p:anim calcmode="lin" valueType="num">
                                      <p:cBhvr>
                                        <p:cTn id="44" dur="500" fill="hold"/>
                                        <p:tgtEl>
                                          <p:spTgt spid="656411"/>
                                        </p:tgtEl>
                                        <p:attrNameLst>
                                          <p:attrName>ppt_x</p:attrName>
                                        </p:attrNameLst>
                                      </p:cBhvr>
                                      <p:tavLst>
                                        <p:tav tm="0">
                                          <p:val>
                                            <p:strVal val="#ppt_x"/>
                                          </p:val>
                                        </p:tav>
                                        <p:tav tm="100000">
                                          <p:val>
                                            <p:strVal val="#ppt_x"/>
                                          </p:val>
                                        </p:tav>
                                      </p:tavLst>
                                    </p:anim>
                                    <p:anim calcmode="lin" valueType="num">
                                      <p:cBhvr>
                                        <p:cTn id="45" dur="500" fill="hold"/>
                                        <p:tgtEl>
                                          <p:spTgt spid="656411"/>
                                        </p:tgtEl>
                                        <p:attrNameLst>
                                          <p:attrName>ppt_y</p:attrName>
                                        </p:attrNameLst>
                                      </p:cBhvr>
                                      <p:tavLst>
                                        <p:tav tm="0">
                                          <p:val>
                                            <p:strVal val="#ppt_y+#ppt_h/2"/>
                                          </p:val>
                                        </p:tav>
                                        <p:tav tm="100000">
                                          <p:val>
                                            <p:strVal val="#ppt_y"/>
                                          </p:val>
                                        </p:tav>
                                      </p:tavLst>
                                    </p:anim>
                                    <p:anim calcmode="lin" valueType="num">
                                      <p:cBhvr>
                                        <p:cTn id="46" dur="500" fill="hold"/>
                                        <p:tgtEl>
                                          <p:spTgt spid="656411"/>
                                        </p:tgtEl>
                                        <p:attrNameLst>
                                          <p:attrName>ppt_w</p:attrName>
                                        </p:attrNameLst>
                                      </p:cBhvr>
                                      <p:tavLst>
                                        <p:tav tm="0">
                                          <p:val>
                                            <p:strVal val="#ppt_w"/>
                                          </p:val>
                                        </p:tav>
                                        <p:tav tm="100000">
                                          <p:val>
                                            <p:strVal val="#ppt_w"/>
                                          </p:val>
                                        </p:tav>
                                      </p:tavLst>
                                    </p:anim>
                                    <p:anim calcmode="lin" valueType="num">
                                      <p:cBhvr>
                                        <p:cTn id="47" dur="500" fill="hold"/>
                                        <p:tgtEl>
                                          <p:spTgt spid="656411"/>
                                        </p:tgtEl>
                                        <p:attrNameLst>
                                          <p:attrName>ppt_h</p:attrName>
                                        </p:attrNameLst>
                                      </p:cBhvr>
                                      <p:tavLst>
                                        <p:tav tm="0">
                                          <p:val>
                                            <p:fltVal val="0"/>
                                          </p:val>
                                        </p:tav>
                                        <p:tav tm="100000">
                                          <p:val>
                                            <p:strVal val="#ppt_h"/>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656414"/>
                                        </p:tgtEl>
                                        <p:attrNameLst>
                                          <p:attrName>style.visibility</p:attrName>
                                        </p:attrNameLst>
                                      </p:cBhvr>
                                      <p:to>
                                        <p:strVal val="visible"/>
                                      </p:to>
                                    </p:set>
                                    <p:animEffect transition="in" filter="wipe(left)">
                                      <p:cBhvr>
                                        <p:cTn id="52" dur="500"/>
                                        <p:tgtEl>
                                          <p:spTgt spid="656414"/>
                                        </p:tgtEl>
                                      </p:cBhvr>
                                    </p:animEffect>
                                  </p:childTnLst>
                                </p:cTn>
                              </p:par>
                            </p:childTnLst>
                          </p:cTn>
                        </p:par>
                        <p:par>
                          <p:cTn id="53" fill="hold" nodeType="afterGroup">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656415"/>
                                        </p:tgtEl>
                                        <p:attrNameLst>
                                          <p:attrName>style.visibility</p:attrName>
                                        </p:attrNameLst>
                                      </p:cBhvr>
                                      <p:to>
                                        <p:strVal val="visible"/>
                                      </p:to>
                                    </p:set>
                                    <p:animEffect transition="in" filter="wipe(left)">
                                      <p:cBhvr>
                                        <p:cTn id="56" dur="500"/>
                                        <p:tgtEl>
                                          <p:spTgt spid="656415"/>
                                        </p:tgtEl>
                                      </p:cBhvr>
                                    </p:animEffect>
                                  </p:childTnLst>
                                </p:cTn>
                              </p:par>
                            </p:childTnLst>
                          </p:cTn>
                        </p:par>
                        <p:par>
                          <p:cTn id="57" fill="hold" nodeType="afterGroup">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656416"/>
                                        </p:tgtEl>
                                        <p:attrNameLst>
                                          <p:attrName>style.visibility</p:attrName>
                                        </p:attrNameLst>
                                      </p:cBhvr>
                                      <p:to>
                                        <p:strVal val="visible"/>
                                      </p:to>
                                    </p:set>
                                    <p:animEffect transition="in" filter="wipe(left)">
                                      <p:cBhvr>
                                        <p:cTn id="60" dur="500"/>
                                        <p:tgtEl>
                                          <p:spTgt spid="656416"/>
                                        </p:tgtEl>
                                      </p:cBhvr>
                                    </p:animEffect>
                                  </p:childTnLst>
                                </p:cTn>
                              </p:par>
                            </p:childTnLst>
                          </p:cTn>
                        </p:par>
                        <p:par>
                          <p:cTn id="61" fill="hold" nodeType="afterGroup">
                            <p:stCondLst>
                              <p:cond delay="1500"/>
                            </p:stCondLst>
                            <p:childTnLst>
                              <p:par>
                                <p:cTn id="62" presetID="17" presetClass="entr" presetSubtype="4" fill="hold" grpId="0" nodeType="afterEffect">
                                  <p:stCondLst>
                                    <p:cond delay="0"/>
                                  </p:stCondLst>
                                  <p:childTnLst>
                                    <p:set>
                                      <p:cBhvr>
                                        <p:cTn id="63" dur="1" fill="hold">
                                          <p:stCondLst>
                                            <p:cond delay="0"/>
                                          </p:stCondLst>
                                        </p:cTn>
                                        <p:tgtEl>
                                          <p:spTgt spid="656412"/>
                                        </p:tgtEl>
                                        <p:attrNameLst>
                                          <p:attrName>style.visibility</p:attrName>
                                        </p:attrNameLst>
                                      </p:cBhvr>
                                      <p:to>
                                        <p:strVal val="visible"/>
                                      </p:to>
                                    </p:set>
                                    <p:anim calcmode="lin" valueType="num">
                                      <p:cBhvr>
                                        <p:cTn id="64" dur="500" fill="hold"/>
                                        <p:tgtEl>
                                          <p:spTgt spid="656412"/>
                                        </p:tgtEl>
                                        <p:attrNameLst>
                                          <p:attrName>ppt_x</p:attrName>
                                        </p:attrNameLst>
                                      </p:cBhvr>
                                      <p:tavLst>
                                        <p:tav tm="0">
                                          <p:val>
                                            <p:strVal val="#ppt_x"/>
                                          </p:val>
                                        </p:tav>
                                        <p:tav tm="100000">
                                          <p:val>
                                            <p:strVal val="#ppt_x"/>
                                          </p:val>
                                        </p:tav>
                                      </p:tavLst>
                                    </p:anim>
                                    <p:anim calcmode="lin" valueType="num">
                                      <p:cBhvr>
                                        <p:cTn id="65" dur="500" fill="hold"/>
                                        <p:tgtEl>
                                          <p:spTgt spid="656412"/>
                                        </p:tgtEl>
                                        <p:attrNameLst>
                                          <p:attrName>ppt_y</p:attrName>
                                        </p:attrNameLst>
                                      </p:cBhvr>
                                      <p:tavLst>
                                        <p:tav tm="0">
                                          <p:val>
                                            <p:strVal val="#ppt_y+#ppt_h/2"/>
                                          </p:val>
                                        </p:tav>
                                        <p:tav tm="100000">
                                          <p:val>
                                            <p:strVal val="#ppt_y"/>
                                          </p:val>
                                        </p:tav>
                                      </p:tavLst>
                                    </p:anim>
                                    <p:anim calcmode="lin" valueType="num">
                                      <p:cBhvr>
                                        <p:cTn id="66" dur="500" fill="hold"/>
                                        <p:tgtEl>
                                          <p:spTgt spid="656412"/>
                                        </p:tgtEl>
                                        <p:attrNameLst>
                                          <p:attrName>ppt_w</p:attrName>
                                        </p:attrNameLst>
                                      </p:cBhvr>
                                      <p:tavLst>
                                        <p:tav tm="0">
                                          <p:val>
                                            <p:strVal val="#ppt_w"/>
                                          </p:val>
                                        </p:tav>
                                        <p:tav tm="100000">
                                          <p:val>
                                            <p:strVal val="#ppt_w"/>
                                          </p:val>
                                        </p:tav>
                                      </p:tavLst>
                                    </p:anim>
                                    <p:anim calcmode="lin" valueType="num">
                                      <p:cBhvr>
                                        <p:cTn id="67" dur="500" fill="hold"/>
                                        <p:tgtEl>
                                          <p:spTgt spid="656412"/>
                                        </p:tgtEl>
                                        <p:attrNameLst>
                                          <p:attrName>ppt_h</p:attrName>
                                        </p:attrNameLst>
                                      </p:cBhvr>
                                      <p:tavLst>
                                        <p:tav tm="0">
                                          <p:val>
                                            <p:fltVal val="0"/>
                                          </p:val>
                                        </p:tav>
                                        <p:tav tm="100000">
                                          <p:val>
                                            <p:strVal val="#ppt_h"/>
                                          </p:val>
                                        </p:tav>
                                      </p:tavLst>
                                    </p:anim>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656407"/>
                                        </p:tgtEl>
                                        <p:attrNameLst>
                                          <p:attrName>style.visibility</p:attrName>
                                        </p:attrNameLst>
                                      </p:cBhvr>
                                      <p:to>
                                        <p:strVal val="visible"/>
                                      </p:to>
                                    </p:set>
                                    <p:animEffect transition="in" filter="wipe(left)">
                                      <p:cBhvr>
                                        <p:cTn id="72" dur="500"/>
                                        <p:tgtEl>
                                          <p:spTgt spid="656407"/>
                                        </p:tgtEl>
                                      </p:cBhvr>
                                    </p:animEffect>
                                  </p:childTnLst>
                                </p:cTn>
                              </p:par>
                            </p:childTnLst>
                          </p:cTn>
                        </p:par>
                        <p:par>
                          <p:cTn id="73" fill="hold" nodeType="afterGroup">
                            <p:stCondLst>
                              <p:cond delay="500"/>
                            </p:stCondLst>
                            <p:childTnLst>
                              <p:par>
                                <p:cTn id="74" presetID="22" presetClass="entr" presetSubtype="8" fill="hold" grpId="0" nodeType="afterEffect">
                                  <p:stCondLst>
                                    <p:cond delay="0"/>
                                  </p:stCondLst>
                                  <p:childTnLst>
                                    <p:set>
                                      <p:cBhvr>
                                        <p:cTn id="75" dur="1" fill="hold">
                                          <p:stCondLst>
                                            <p:cond delay="0"/>
                                          </p:stCondLst>
                                        </p:cTn>
                                        <p:tgtEl>
                                          <p:spTgt spid="656408"/>
                                        </p:tgtEl>
                                        <p:attrNameLst>
                                          <p:attrName>style.visibility</p:attrName>
                                        </p:attrNameLst>
                                      </p:cBhvr>
                                      <p:to>
                                        <p:strVal val="visible"/>
                                      </p:to>
                                    </p:set>
                                    <p:animEffect transition="in" filter="wipe(left)">
                                      <p:cBhvr>
                                        <p:cTn id="76" dur="500"/>
                                        <p:tgtEl>
                                          <p:spTgt spid="656408"/>
                                        </p:tgtEl>
                                      </p:cBhvr>
                                    </p:animEffect>
                                  </p:childTnLst>
                                </p:cTn>
                              </p:par>
                            </p:childTnLst>
                          </p:cTn>
                        </p:par>
                        <p:par>
                          <p:cTn id="77" fill="hold" nodeType="afterGroup">
                            <p:stCondLst>
                              <p:cond delay="1000"/>
                            </p:stCondLst>
                            <p:childTnLst>
                              <p:par>
                                <p:cTn id="78" presetID="22" presetClass="entr" presetSubtype="8" fill="hold" grpId="0" nodeType="afterEffect">
                                  <p:stCondLst>
                                    <p:cond delay="0"/>
                                  </p:stCondLst>
                                  <p:childTnLst>
                                    <p:set>
                                      <p:cBhvr>
                                        <p:cTn id="79" dur="1" fill="hold">
                                          <p:stCondLst>
                                            <p:cond delay="0"/>
                                          </p:stCondLst>
                                        </p:cTn>
                                        <p:tgtEl>
                                          <p:spTgt spid="656409"/>
                                        </p:tgtEl>
                                        <p:attrNameLst>
                                          <p:attrName>style.visibility</p:attrName>
                                        </p:attrNameLst>
                                      </p:cBhvr>
                                      <p:to>
                                        <p:strVal val="visible"/>
                                      </p:to>
                                    </p:set>
                                    <p:animEffect transition="in" filter="wipe(left)">
                                      <p:cBhvr>
                                        <p:cTn id="80" dur="500"/>
                                        <p:tgtEl>
                                          <p:spTgt spid="656409"/>
                                        </p:tgtEl>
                                      </p:cBhvr>
                                    </p:animEffect>
                                  </p:childTnLst>
                                </p:cTn>
                              </p:par>
                            </p:childTnLst>
                          </p:cTn>
                        </p:par>
                        <p:par>
                          <p:cTn id="81" fill="hold" nodeType="afterGroup">
                            <p:stCondLst>
                              <p:cond delay="1500"/>
                            </p:stCondLst>
                            <p:childTnLst>
                              <p:par>
                                <p:cTn id="82" presetID="17" presetClass="entr" presetSubtype="4" fill="hold" grpId="0" nodeType="afterEffect">
                                  <p:stCondLst>
                                    <p:cond delay="0"/>
                                  </p:stCondLst>
                                  <p:childTnLst>
                                    <p:set>
                                      <p:cBhvr>
                                        <p:cTn id="83" dur="1" fill="hold">
                                          <p:stCondLst>
                                            <p:cond delay="0"/>
                                          </p:stCondLst>
                                        </p:cTn>
                                        <p:tgtEl>
                                          <p:spTgt spid="656413"/>
                                        </p:tgtEl>
                                        <p:attrNameLst>
                                          <p:attrName>style.visibility</p:attrName>
                                        </p:attrNameLst>
                                      </p:cBhvr>
                                      <p:to>
                                        <p:strVal val="visible"/>
                                      </p:to>
                                    </p:set>
                                    <p:anim calcmode="lin" valueType="num">
                                      <p:cBhvr>
                                        <p:cTn id="84" dur="500" fill="hold"/>
                                        <p:tgtEl>
                                          <p:spTgt spid="656413"/>
                                        </p:tgtEl>
                                        <p:attrNameLst>
                                          <p:attrName>ppt_x</p:attrName>
                                        </p:attrNameLst>
                                      </p:cBhvr>
                                      <p:tavLst>
                                        <p:tav tm="0">
                                          <p:val>
                                            <p:strVal val="#ppt_x"/>
                                          </p:val>
                                        </p:tav>
                                        <p:tav tm="100000">
                                          <p:val>
                                            <p:strVal val="#ppt_x"/>
                                          </p:val>
                                        </p:tav>
                                      </p:tavLst>
                                    </p:anim>
                                    <p:anim calcmode="lin" valueType="num">
                                      <p:cBhvr>
                                        <p:cTn id="85" dur="500" fill="hold"/>
                                        <p:tgtEl>
                                          <p:spTgt spid="656413"/>
                                        </p:tgtEl>
                                        <p:attrNameLst>
                                          <p:attrName>ppt_y</p:attrName>
                                        </p:attrNameLst>
                                      </p:cBhvr>
                                      <p:tavLst>
                                        <p:tav tm="0">
                                          <p:val>
                                            <p:strVal val="#ppt_y+#ppt_h/2"/>
                                          </p:val>
                                        </p:tav>
                                        <p:tav tm="100000">
                                          <p:val>
                                            <p:strVal val="#ppt_y"/>
                                          </p:val>
                                        </p:tav>
                                      </p:tavLst>
                                    </p:anim>
                                    <p:anim calcmode="lin" valueType="num">
                                      <p:cBhvr>
                                        <p:cTn id="86" dur="500" fill="hold"/>
                                        <p:tgtEl>
                                          <p:spTgt spid="656413"/>
                                        </p:tgtEl>
                                        <p:attrNameLst>
                                          <p:attrName>ppt_w</p:attrName>
                                        </p:attrNameLst>
                                      </p:cBhvr>
                                      <p:tavLst>
                                        <p:tav tm="0">
                                          <p:val>
                                            <p:strVal val="#ppt_w"/>
                                          </p:val>
                                        </p:tav>
                                        <p:tav tm="100000">
                                          <p:val>
                                            <p:strVal val="#ppt_w"/>
                                          </p:val>
                                        </p:tav>
                                      </p:tavLst>
                                    </p:anim>
                                    <p:anim calcmode="lin" valueType="num">
                                      <p:cBhvr>
                                        <p:cTn id="87" dur="500" fill="hold"/>
                                        <p:tgtEl>
                                          <p:spTgt spid="656413"/>
                                        </p:tgtEl>
                                        <p:attrNameLst>
                                          <p:attrName>ppt_h</p:attrName>
                                        </p:attrNameLst>
                                      </p:cBhvr>
                                      <p:tavLst>
                                        <p:tav tm="0">
                                          <p:val>
                                            <p:fltVal val="0"/>
                                          </p:val>
                                        </p:tav>
                                        <p:tav tm="100000">
                                          <p:val>
                                            <p:strVal val="#ppt_h"/>
                                          </p:val>
                                        </p:tav>
                                      </p:tavLst>
                                    </p:anim>
                                  </p:childTnLst>
                                </p:cTn>
                              </p:par>
                            </p:childTnLst>
                          </p:cTn>
                        </p:par>
                      </p:childTnLst>
                    </p:cTn>
                  </p:par>
                  <p:par>
                    <p:cTn id="88" fill="hold" nodeType="clickPar">
                      <p:stCondLst>
                        <p:cond delay="indefinite"/>
                      </p:stCondLst>
                      <p:childTnLst>
                        <p:par>
                          <p:cTn id="89" fill="hold" nodeType="withGroup">
                            <p:stCondLst>
                              <p:cond delay="0"/>
                            </p:stCondLst>
                            <p:childTnLst>
                              <p:par>
                                <p:cTn id="90" presetID="17" presetClass="entr" presetSubtype="4" fill="hold" grpId="0" nodeType="clickEffect">
                                  <p:stCondLst>
                                    <p:cond delay="0"/>
                                  </p:stCondLst>
                                  <p:childTnLst>
                                    <p:set>
                                      <p:cBhvr>
                                        <p:cTn id="91" dur="1" fill="hold">
                                          <p:stCondLst>
                                            <p:cond delay="0"/>
                                          </p:stCondLst>
                                        </p:cTn>
                                        <p:tgtEl>
                                          <p:spTgt spid="656398"/>
                                        </p:tgtEl>
                                        <p:attrNameLst>
                                          <p:attrName>style.visibility</p:attrName>
                                        </p:attrNameLst>
                                      </p:cBhvr>
                                      <p:to>
                                        <p:strVal val="visible"/>
                                      </p:to>
                                    </p:set>
                                    <p:anim calcmode="lin" valueType="num">
                                      <p:cBhvr>
                                        <p:cTn id="92" dur="500" fill="hold"/>
                                        <p:tgtEl>
                                          <p:spTgt spid="656398"/>
                                        </p:tgtEl>
                                        <p:attrNameLst>
                                          <p:attrName>ppt_x</p:attrName>
                                        </p:attrNameLst>
                                      </p:cBhvr>
                                      <p:tavLst>
                                        <p:tav tm="0">
                                          <p:val>
                                            <p:strVal val="#ppt_x"/>
                                          </p:val>
                                        </p:tav>
                                        <p:tav tm="100000">
                                          <p:val>
                                            <p:strVal val="#ppt_x"/>
                                          </p:val>
                                        </p:tav>
                                      </p:tavLst>
                                    </p:anim>
                                    <p:anim calcmode="lin" valueType="num">
                                      <p:cBhvr>
                                        <p:cTn id="93" dur="500" fill="hold"/>
                                        <p:tgtEl>
                                          <p:spTgt spid="656398"/>
                                        </p:tgtEl>
                                        <p:attrNameLst>
                                          <p:attrName>ppt_y</p:attrName>
                                        </p:attrNameLst>
                                      </p:cBhvr>
                                      <p:tavLst>
                                        <p:tav tm="0">
                                          <p:val>
                                            <p:strVal val="#ppt_y+#ppt_h/2"/>
                                          </p:val>
                                        </p:tav>
                                        <p:tav tm="100000">
                                          <p:val>
                                            <p:strVal val="#ppt_y"/>
                                          </p:val>
                                        </p:tav>
                                      </p:tavLst>
                                    </p:anim>
                                    <p:anim calcmode="lin" valueType="num">
                                      <p:cBhvr>
                                        <p:cTn id="94" dur="500" fill="hold"/>
                                        <p:tgtEl>
                                          <p:spTgt spid="656398"/>
                                        </p:tgtEl>
                                        <p:attrNameLst>
                                          <p:attrName>ppt_w</p:attrName>
                                        </p:attrNameLst>
                                      </p:cBhvr>
                                      <p:tavLst>
                                        <p:tav tm="0">
                                          <p:val>
                                            <p:strVal val="#ppt_w"/>
                                          </p:val>
                                        </p:tav>
                                        <p:tav tm="100000">
                                          <p:val>
                                            <p:strVal val="#ppt_w"/>
                                          </p:val>
                                        </p:tav>
                                      </p:tavLst>
                                    </p:anim>
                                    <p:anim calcmode="lin" valueType="num">
                                      <p:cBhvr>
                                        <p:cTn id="95" dur="500" fill="hold"/>
                                        <p:tgtEl>
                                          <p:spTgt spid="656398"/>
                                        </p:tgtEl>
                                        <p:attrNameLst>
                                          <p:attrName>ppt_h</p:attrName>
                                        </p:attrNameLst>
                                      </p:cBhvr>
                                      <p:tavLst>
                                        <p:tav tm="0">
                                          <p:val>
                                            <p:fltVal val="0"/>
                                          </p:val>
                                        </p:tav>
                                        <p:tav tm="100000">
                                          <p:val>
                                            <p:strVal val="#ppt_h"/>
                                          </p:val>
                                        </p:tav>
                                      </p:tavLst>
                                    </p:anim>
                                  </p:childTnLst>
                                </p:cTn>
                              </p:par>
                            </p:childTnLst>
                          </p:cTn>
                        </p:par>
                      </p:childTnLst>
                    </p:cTn>
                  </p:par>
                  <p:par>
                    <p:cTn id="96" fill="hold" nodeType="clickPar">
                      <p:stCondLst>
                        <p:cond delay="indefinite"/>
                      </p:stCondLst>
                      <p:childTnLst>
                        <p:par>
                          <p:cTn id="97" fill="hold" nodeType="withGroup">
                            <p:stCondLst>
                              <p:cond delay="0"/>
                            </p:stCondLst>
                            <p:childTnLst>
                              <p:par>
                                <p:cTn id="98" presetID="17" presetClass="entr" presetSubtype="4" fill="hold" grpId="0" nodeType="clickEffect">
                                  <p:stCondLst>
                                    <p:cond delay="0"/>
                                  </p:stCondLst>
                                  <p:childTnLst>
                                    <p:set>
                                      <p:cBhvr>
                                        <p:cTn id="99" dur="1" fill="hold">
                                          <p:stCondLst>
                                            <p:cond delay="0"/>
                                          </p:stCondLst>
                                        </p:cTn>
                                        <p:tgtEl>
                                          <p:spTgt spid="656399"/>
                                        </p:tgtEl>
                                        <p:attrNameLst>
                                          <p:attrName>style.visibility</p:attrName>
                                        </p:attrNameLst>
                                      </p:cBhvr>
                                      <p:to>
                                        <p:strVal val="visible"/>
                                      </p:to>
                                    </p:set>
                                    <p:anim calcmode="lin" valueType="num">
                                      <p:cBhvr>
                                        <p:cTn id="100" dur="500" fill="hold"/>
                                        <p:tgtEl>
                                          <p:spTgt spid="656399"/>
                                        </p:tgtEl>
                                        <p:attrNameLst>
                                          <p:attrName>ppt_x</p:attrName>
                                        </p:attrNameLst>
                                      </p:cBhvr>
                                      <p:tavLst>
                                        <p:tav tm="0">
                                          <p:val>
                                            <p:strVal val="#ppt_x"/>
                                          </p:val>
                                        </p:tav>
                                        <p:tav tm="100000">
                                          <p:val>
                                            <p:strVal val="#ppt_x"/>
                                          </p:val>
                                        </p:tav>
                                      </p:tavLst>
                                    </p:anim>
                                    <p:anim calcmode="lin" valueType="num">
                                      <p:cBhvr>
                                        <p:cTn id="101" dur="500" fill="hold"/>
                                        <p:tgtEl>
                                          <p:spTgt spid="656399"/>
                                        </p:tgtEl>
                                        <p:attrNameLst>
                                          <p:attrName>ppt_y</p:attrName>
                                        </p:attrNameLst>
                                      </p:cBhvr>
                                      <p:tavLst>
                                        <p:tav tm="0">
                                          <p:val>
                                            <p:strVal val="#ppt_y+#ppt_h/2"/>
                                          </p:val>
                                        </p:tav>
                                        <p:tav tm="100000">
                                          <p:val>
                                            <p:strVal val="#ppt_y"/>
                                          </p:val>
                                        </p:tav>
                                      </p:tavLst>
                                    </p:anim>
                                    <p:anim calcmode="lin" valueType="num">
                                      <p:cBhvr>
                                        <p:cTn id="102" dur="500" fill="hold"/>
                                        <p:tgtEl>
                                          <p:spTgt spid="656399"/>
                                        </p:tgtEl>
                                        <p:attrNameLst>
                                          <p:attrName>ppt_w</p:attrName>
                                        </p:attrNameLst>
                                      </p:cBhvr>
                                      <p:tavLst>
                                        <p:tav tm="0">
                                          <p:val>
                                            <p:strVal val="#ppt_w"/>
                                          </p:val>
                                        </p:tav>
                                        <p:tav tm="100000">
                                          <p:val>
                                            <p:strVal val="#ppt_w"/>
                                          </p:val>
                                        </p:tav>
                                      </p:tavLst>
                                    </p:anim>
                                    <p:anim calcmode="lin" valueType="num">
                                      <p:cBhvr>
                                        <p:cTn id="103" dur="500" fill="hold"/>
                                        <p:tgtEl>
                                          <p:spTgt spid="656399"/>
                                        </p:tgtEl>
                                        <p:attrNameLst>
                                          <p:attrName>ppt_h</p:attrName>
                                        </p:attrNameLst>
                                      </p:cBhvr>
                                      <p:tavLst>
                                        <p:tav tm="0">
                                          <p:val>
                                            <p:fltVal val="0"/>
                                          </p:val>
                                        </p:tav>
                                        <p:tav tm="100000">
                                          <p:val>
                                            <p:strVal val="#ppt_h"/>
                                          </p:val>
                                        </p:tav>
                                      </p:tavLst>
                                    </p:anim>
                                  </p:childTnLst>
                                </p:cTn>
                              </p:par>
                            </p:childTnLst>
                          </p:cTn>
                        </p:par>
                      </p:childTnLst>
                    </p:cTn>
                  </p:par>
                  <p:par>
                    <p:cTn id="104" fill="hold" nodeType="clickPar">
                      <p:stCondLst>
                        <p:cond delay="indefinite"/>
                      </p:stCondLst>
                      <p:childTnLst>
                        <p:par>
                          <p:cTn id="105" fill="hold" nodeType="withGroup">
                            <p:stCondLst>
                              <p:cond delay="0"/>
                            </p:stCondLst>
                            <p:childTnLst>
                              <p:par>
                                <p:cTn id="106" presetID="17" presetClass="entr" presetSubtype="4" fill="hold" grpId="0" nodeType="clickEffect">
                                  <p:stCondLst>
                                    <p:cond delay="0"/>
                                  </p:stCondLst>
                                  <p:childTnLst>
                                    <p:set>
                                      <p:cBhvr>
                                        <p:cTn id="107" dur="1" fill="hold">
                                          <p:stCondLst>
                                            <p:cond delay="0"/>
                                          </p:stCondLst>
                                        </p:cTn>
                                        <p:tgtEl>
                                          <p:spTgt spid="656400"/>
                                        </p:tgtEl>
                                        <p:attrNameLst>
                                          <p:attrName>style.visibility</p:attrName>
                                        </p:attrNameLst>
                                      </p:cBhvr>
                                      <p:to>
                                        <p:strVal val="visible"/>
                                      </p:to>
                                    </p:set>
                                    <p:anim calcmode="lin" valueType="num">
                                      <p:cBhvr>
                                        <p:cTn id="108" dur="500" fill="hold"/>
                                        <p:tgtEl>
                                          <p:spTgt spid="656400"/>
                                        </p:tgtEl>
                                        <p:attrNameLst>
                                          <p:attrName>ppt_x</p:attrName>
                                        </p:attrNameLst>
                                      </p:cBhvr>
                                      <p:tavLst>
                                        <p:tav tm="0">
                                          <p:val>
                                            <p:strVal val="#ppt_x"/>
                                          </p:val>
                                        </p:tav>
                                        <p:tav tm="100000">
                                          <p:val>
                                            <p:strVal val="#ppt_x"/>
                                          </p:val>
                                        </p:tav>
                                      </p:tavLst>
                                    </p:anim>
                                    <p:anim calcmode="lin" valueType="num">
                                      <p:cBhvr>
                                        <p:cTn id="109" dur="500" fill="hold"/>
                                        <p:tgtEl>
                                          <p:spTgt spid="656400"/>
                                        </p:tgtEl>
                                        <p:attrNameLst>
                                          <p:attrName>ppt_y</p:attrName>
                                        </p:attrNameLst>
                                      </p:cBhvr>
                                      <p:tavLst>
                                        <p:tav tm="0">
                                          <p:val>
                                            <p:strVal val="#ppt_y+#ppt_h/2"/>
                                          </p:val>
                                        </p:tav>
                                        <p:tav tm="100000">
                                          <p:val>
                                            <p:strVal val="#ppt_y"/>
                                          </p:val>
                                        </p:tav>
                                      </p:tavLst>
                                    </p:anim>
                                    <p:anim calcmode="lin" valueType="num">
                                      <p:cBhvr>
                                        <p:cTn id="110" dur="500" fill="hold"/>
                                        <p:tgtEl>
                                          <p:spTgt spid="656400"/>
                                        </p:tgtEl>
                                        <p:attrNameLst>
                                          <p:attrName>ppt_w</p:attrName>
                                        </p:attrNameLst>
                                      </p:cBhvr>
                                      <p:tavLst>
                                        <p:tav tm="0">
                                          <p:val>
                                            <p:strVal val="#ppt_w"/>
                                          </p:val>
                                        </p:tav>
                                        <p:tav tm="100000">
                                          <p:val>
                                            <p:strVal val="#ppt_w"/>
                                          </p:val>
                                        </p:tav>
                                      </p:tavLst>
                                    </p:anim>
                                    <p:anim calcmode="lin" valueType="num">
                                      <p:cBhvr>
                                        <p:cTn id="111" dur="500" fill="hold"/>
                                        <p:tgtEl>
                                          <p:spTgt spid="65640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6398" grpId="0" autoUpdateAnimBg="0"/>
      <p:bldP spid="656399" grpId="0" autoUpdateAnimBg="0"/>
      <p:bldP spid="656400" grpId="0" autoUpdateAnimBg="0"/>
      <p:bldP spid="656401" grpId="0" autoUpdateAnimBg="0"/>
      <p:bldP spid="656402" grpId="0" autoUpdateAnimBg="0"/>
      <p:bldP spid="656403" grpId="0" autoUpdateAnimBg="0"/>
      <p:bldP spid="656404" grpId="0" autoUpdateAnimBg="0"/>
      <p:bldP spid="656405" grpId="0" autoUpdateAnimBg="0"/>
      <p:bldP spid="656406" grpId="0" autoUpdateAnimBg="0"/>
      <p:bldP spid="656407" grpId="0" autoUpdateAnimBg="0"/>
      <p:bldP spid="656408" grpId="0" autoUpdateAnimBg="0"/>
      <p:bldP spid="656409" grpId="0" autoUpdateAnimBg="0"/>
      <p:bldP spid="656410" grpId="0" autoUpdateAnimBg="0"/>
      <p:bldP spid="656411" grpId="0" autoUpdateAnimBg="0"/>
      <p:bldP spid="656412" grpId="0" autoUpdateAnimBg="0"/>
      <p:bldP spid="656413" grpId="0" autoUpdateAnimBg="0"/>
      <p:bldP spid="656414" grpId="0" autoUpdateAnimBg="0"/>
      <p:bldP spid="656415" grpId="0" autoUpdateAnimBg="0"/>
      <p:bldP spid="656416"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Verdichtunsverhältnis</a:t>
            </a:r>
            <a:endParaRPr lang="de-DE" dirty="0"/>
          </a:p>
        </p:txBody>
      </p:sp>
      <p:sp>
        <p:nvSpPr>
          <p:cNvPr id="23" name="Foliennummernplatzhalter 1"/>
          <p:cNvSpPr>
            <a:spLocks noGrp="1"/>
          </p:cNvSpPr>
          <p:nvPr>
            <p:ph type="sldNum" sz="quarter" idx="10"/>
          </p:nvPr>
        </p:nvSpPr>
        <p:spPr/>
        <p:txBody>
          <a:bodyPr/>
          <a:lstStyle/>
          <a:p>
            <a:r>
              <a:rPr lang="de-DE" altLang="de-DE"/>
              <a:t> Folie </a:t>
            </a:r>
            <a:fld id="{9997B1A1-D102-4FB3-96A3-2A06BDA868CB}" type="slidenum">
              <a:rPr lang="de-DE" altLang="de-DE"/>
              <a:pPr/>
              <a:t>7</a:t>
            </a:fld>
            <a:endParaRPr lang="de-DE" altLang="de-DE"/>
          </a:p>
        </p:txBody>
      </p:sp>
      <p:sp>
        <p:nvSpPr>
          <p:cNvPr id="24" name="Fußzeilenplatzhalter 2"/>
          <p:cNvSpPr>
            <a:spLocks noGrp="1"/>
          </p:cNvSpPr>
          <p:nvPr>
            <p:ph type="ftr" sz="quarter" idx="11"/>
          </p:nvPr>
        </p:nvSpPr>
        <p:spPr/>
        <p:txBody>
          <a:bodyPr/>
          <a:lstStyle/>
          <a:p>
            <a:r>
              <a:rPr lang="de-DE" altLang="de-DE" dirty="0"/>
              <a:t>HSWT    Prof. Dr. U. Groß                                Motor Grundlagen</a:t>
            </a:r>
          </a:p>
        </p:txBody>
      </p:sp>
      <p:pic>
        <p:nvPicPr>
          <p:cNvPr id="657420" name="Picture 12" descr="VDICHT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6513" y="981075"/>
            <a:ext cx="4456112" cy="5181600"/>
          </a:xfrm>
          <a:prstGeom prst="rect">
            <a:avLst/>
          </a:prstGeom>
          <a:noFill/>
          <a:extLst>
            <a:ext uri="{909E8E84-426E-40DD-AFC4-6F175D3DCCD1}">
              <a14:hiddenFill xmlns:a14="http://schemas.microsoft.com/office/drawing/2010/main">
                <a:solidFill>
                  <a:srgbClr val="FFFFFF"/>
                </a:solidFill>
              </a14:hiddenFill>
            </a:ext>
          </a:extLst>
        </p:spPr>
      </p:pic>
      <p:sp>
        <p:nvSpPr>
          <p:cNvPr id="657421" name="Text Box 13"/>
          <p:cNvSpPr txBox="1">
            <a:spLocks noChangeArrowheads="1"/>
          </p:cNvSpPr>
          <p:nvPr/>
        </p:nvSpPr>
        <p:spPr bwMode="auto">
          <a:xfrm>
            <a:off x="5797551" y="1447801"/>
            <a:ext cx="8429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800" b="1">
                <a:solidFill>
                  <a:srgbClr val="FF3300"/>
                </a:solidFill>
              </a:rPr>
              <a:t>7</a:t>
            </a:r>
          </a:p>
        </p:txBody>
      </p:sp>
      <p:sp>
        <p:nvSpPr>
          <p:cNvPr id="657422" name="Text Box 14"/>
          <p:cNvSpPr txBox="1">
            <a:spLocks noChangeArrowheads="1"/>
          </p:cNvSpPr>
          <p:nvPr/>
        </p:nvSpPr>
        <p:spPr bwMode="auto">
          <a:xfrm>
            <a:off x="5797551" y="1828801"/>
            <a:ext cx="8429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800" b="1">
                <a:solidFill>
                  <a:srgbClr val="FF3300"/>
                </a:solidFill>
              </a:rPr>
              <a:t>6</a:t>
            </a:r>
          </a:p>
        </p:txBody>
      </p:sp>
      <p:sp>
        <p:nvSpPr>
          <p:cNvPr id="657423" name="Text Box 15"/>
          <p:cNvSpPr txBox="1">
            <a:spLocks noChangeArrowheads="1"/>
          </p:cNvSpPr>
          <p:nvPr/>
        </p:nvSpPr>
        <p:spPr bwMode="auto">
          <a:xfrm>
            <a:off x="5797551" y="2209801"/>
            <a:ext cx="8429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800" b="1">
                <a:solidFill>
                  <a:srgbClr val="FF3300"/>
                </a:solidFill>
              </a:rPr>
              <a:t>5</a:t>
            </a:r>
          </a:p>
        </p:txBody>
      </p:sp>
      <p:sp>
        <p:nvSpPr>
          <p:cNvPr id="657424" name="Text Box 16"/>
          <p:cNvSpPr txBox="1">
            <a:spLocks noChangeArrowheads="1"/>
          </p:cNvSpPr>
          <p:nvPr/>
        </p:nvSpPr>
        <p:spPr bwMode="auto">
          <a:xfrm>
            <a:off x="5797551" y="2590801"/>
            <a:ext cx="8429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800" b="1">
                <a:solidFill>
                  <a:srgbClr val="FF3300"/>
                </a:solidFill>
              </a:rPr>
              <a:t>4</a:t>
            </a:r>
          </a:p>
        </p:txBody>
      </p:sp>
      <p:sp>
        <p:nvSpPr>
          <p:cNvPr id="657425" name="Text Box 17"/>
          <p:cNvSpPr txBox="1">
            <a:spLocks noChangeArrowheads="1"/>
          </p:cNvSpPr>
          <p:nvPr/>
        </p:nvSpPr>
        <p:spPr bwMode="auto">
          <a:xfrm>
            <a:off x="5797551" y="2971801"/>
            <a:ext cx="8429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800" b="1">
                <a:solidFill>
                  <a:srgbClr val="FF3300"/>
                </a:solidFill>
              </a:rPr>
              <a:t>3</a:t>
            </a:r>
          </a:p>
        </p:txBody>
      </p:sp>
      <p:sp>
        <p:nvSpPr>
          <p:cNvPr id="657426" name="Text Box 18"/>
          <p:cNvSpPr txBox="1">
            <a:spLocks noChangeArrowheads="1"/>
          </p:cNvSpPr>
          <p:nvPr/>
        </p:nvSpPr>
        <p:spPr bwMode="auto">
          <a:xfrm>
            <a:off x="5797551" y="3352801"/>
            <a:ext cx="8429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800" b="1">
                <a:solidFill>
                  <a:srgbClr val="FF3300"/>
                </a:solidFill>
              </a:rPr>
              <a:t>2</a:t>
            </a:r>
          </a:p>
        </p:txBody>
      </p:sp>
      <p:sp>
        <p:nvSpPr>
          <p:cNvPr id="657427" name="Text Box 19"/>
          <p:cNvSpPr txBox="1">
            <a:spLocks noChangeArrowheads="1"/>
          </p:cNvSpPr>
          <p:nvPr/>
        </p:nvSpPr>
        <p:spPr bwMode="auto">
          <a:xfrm>
            <a:off x="5797551" y="3733801"/>
            <a:ext cx="8429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800" b="1">
                <a:solidFill>
                  <a:srgbClr val="FF3300"/>
                </a:solidFill>
              </a:rPr>
              <a:t>1</a:t>
            </a:r>
          </a:p>
        </p:txBody>
      </p:sp>
      <p:sp>
        <p:nvSpPr>
          <p:cNvPr id="657428" name="Text Box 20"/>
          <p:cNvSpPr txBox="1">
            <a:spLocks noChangeArrowheads="1"/>
          </p:cNvSpPr>
          <p:nvPr/>
        </p:nvSpPr>
        <p:spPr bwMode="auto">
          <a:xfrm>
            <a:off x="4038600" y="2438401"/>
            <a:ext cx="844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800" b="1">
                <a:solidFill>
                  <a:srgbClr val="FF3300"/>
                </a:solidFill>
              </a:rPr>
              <a:t>V</a:t>
            </a:r>
            <a:r>
              <a:rPr lang="de-DE" altLang="de-DE" sz="1800" b="1" baseline="-10000">
                <a:solidFill>
                  <a:srgbClr val="FF3300"/>
                </a:solidFill>
              </a:rPr>
              <a:t>h</a:t>
            </a:r>
            <a:endParaRPr lang="de-DE" altLang="de-DE" sz="1800" b="1">
              <a:solidFill>
                <a:srgbClr val="FF3300"/>
              </a:solidFill>
            </a:endParaRPr>
          </a:p>
        </p:txBody>
      </p:sp>
      <p:sp>
        <p:nvSpPr>
          <p:cNvPr id="657429" name="Text Box 21"/>
          <p:cNvSpPr txBox="1">
            <a:spLocks noChangeArrowheads="1"/>
          </p:cNvSpPr>
          <p:nvPr/>
        </p:nvSpPr>
        <p:spPr bwMode="auto">
          <a:xfrm>
            <a:off x="4038600" y="1447801"/>
            <a:ext cx="844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800" b="1">
                <a:solidFill>
                  <a:srgbClr val="FF3300"/>
                </a:solidFill>
              </a:rPr>
              <a:t>V</a:t>
            </a:r>
            <a:r>
              <a:rPr lang="de-DE" altLang="de-DE" sz="1800" b="1" baseline="-10000">
                <a:solidFill>
                  <a:srgbClr val="FF3300"/>
                </a:solidFill>
              </a:rPr>
              <a:t>c</a:t>
            </a:r>
            <a:endParaRPr lang="de-DE" altLang="de-DE" sz="1800" b="1">
              <a:solidFill>
                <a:srgbClr val="FF3300"/>
              </a:solidFill>
            </a:endParaRPr>
          </a:p>
        </p:txBody>
      </p:sp>
      <p:sp>
        <p:nvSpPr>
          <p:cNvPr id="657430" name="Text Box 22"/>
          <p:cNvSpPr txBox="1">
            <a:spLocks noChangeArrowheads="1"/>
          </p:cNvSpPr>
          <p:nvPr/>
        </p:nvSpPr>
        <p:spPr bwMode="auto">
          <a:xfrm>
            <a:off x="4811713" y="3124201"/>
            <a:ext cx="844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800" b="1">
                <a:solidFill>
                  <a:srgbClr val="FF3300"/>
                </a:solidFill>
              </a:rPr>
              <a:t>d</a:t>
            </a:r>
          </a:p>
        </p:txBody>
      </p:sp>
      <p:sp>
        <p:nvSpPr>
          <p:cNvPr id="657431" name="Text Box 23"/>
          <p:cNvSpPr txBox="1">
            <a:spLocks noChangeArrowheads="1"/>
          </p:cNvSpPr>
          <p:nvPr/>
        </p:nvSpPr>
        <p:spPr bwMode="auto">
          <a:xfrm>
            <a:off x="2701925" y="2667001"/>
            <a:ext cx="844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800" b="1">
                <a:solidFill>
                  <a:srgbClr val="FF3300"/>
                </a:solidFill>
              </a:rPr>
              <a:t>s</a:t>
            </a:r>
          </a:p>
        </p:txBody>
      </p:sp>
      <p:sp>
        <p:nvSpPr>
          <p:cNvPr id="657432" name="Text Box 24"/>
          <p:cNvSpPr txBox="1">
            <a:spLocks noChangeArrowheads="1"/>
          </p:cNvSpPr>
          <p:nvPr/>
        </p:nvSpPr>
        <p:spPr bwMode="auto">
          <a:xfrm>
            <a:off x="3265489" y="1447800"/>
            <a:ext cx="4921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600" b="1">
                <a:solidFill>
                  <a:srgbClr val="000000"/>
                </a:solidFill>
              </a:rPr>
              <a:t>OT</a:t>
            </a:r>
            <a:endParaRPr lang="de-DE" altLang="de-DE" sz="1200">
              <a:solidFill>
                <a:srgbClr val="000000"/>
              </a:solidFill>
            </a:endParaRPr>
          </a:p>
        </p:txBody>
      </p:sp>
      <p:sp>
        <p:nvSpPr>
          <p:cNvPr id="657433" name="Text Box 25"/>
          <p:cNvSpPr txBox="1">
            <a:spLocks noChangeArrowheads="1"/>
          </p:cNvSpPr>
          <p:nvPr/>
        </p:nvSpPr>
        <p:spPr bwMode="auto">
          <a:xfrm>
            <a:off x="3265489" y="3733800"/>
            <a:ext cx="4921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600" b="1">
                <a:solidFill>
                  <a:srgbClr val="000000"/>
                </a:solidFill>
              </a:rPr>
              <a:t>UT</a:t>
            </a:r>
            <a:endParaRPr lang="de-DE" altLang="de-DE" sz="1200">
              <a:solidFill>
                <a:srgbClr val="000000"/>
              </a:solidFill>
            </a:endParaRPr>
          </a:p>
        </p:txBody>
      </p:sp>
      <p:sp>
        <p:nvSpPr>
          <p:cNvPr id="657434" name="Text Box 26"/>
          <p:cNvSpPr txBox="1">
            <a:spLocks noChangeArrowheads="1"/>
          </p:cNvSpPr>
          <p:nvPr/>
        </p:nvSpPr>
        <p:spPr bwMode="auto">
          <a:xfrm>
            <a:off x="803276" y="762001"/>
            <a:ext cx="1687513" cy="58102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600" dirty="0">
                <a:solidFill>
                  <a:srgbClr val="000000"/>
                </a:solidFill>
                <a:latin typeface="+mj-lt"/>
              </a:rPr>
              <a:t>Verdichtungs-verhältnis</a:t>
            </a:r>
            <a:r>
              <a:rPr lang="de-DE" altLang="de-DE" sz="1600" b="1" dirty="0">
                <a:solidFill>
                  <a:srgbClr val="000000"/>
                </a:solidFill>
                <a:latin typeface="+mj-lt"/>
              </a:rPr>
              <a:t> </a:t>
            </a:r>
            <a:r>
              <a:rPr lang="de-DE" altLang="de-DE" sz="1600" dirty="0">
                <a:solidFill>
                  <a:srgbClr val="000000"/>
                </a:solidFill>
                <a:latin typeface="+mj-lt"/>
                <a:sym typeface="Symbol" pitchFamily="18" charset="2"/>
              </a:rPr>
              <a:t></a:t>
            </a:r>
            <a:endParaRPr lang="de-DE" altLang="de-DE" sz="1600" b="1" dirty="0">
              <a:solidFill>
                <a:srgbClr val="000000"/>
              </a:solidFill>
              <a:latin typeface="+mj-lt"/>
            </a:endParaRPr>
          </a:p>
        </p:txBody>
      </p:sp>
      <p:sp>
        <p:nvSpPr>
          <p:cNvPr id="657435" name="Text Box 27"/>
          <p:cNvSpPr txBox="1">
            <a:spLocks noChangeArrowheads="1"/>
          </p:cNvSpPr>
          <p:nvPr/>
        </p:nvSpPr>
        <p:spPr bwMode="auto">
          <a:xfrm rot="16200000">
            <a:off x="6119019" y="2482334"/>
            <a:ext cx="1524000"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800" b="1">
                <a:solidFill>
                  <a:srgbClr val="FF3300"/>
                </a:solidFill>
              </a:rPr>
              <a:t>Raumteile</a:t>
            </a:r>
          </a:p>
        </p:txBody>
      </p:sp>
      <p:sp>
        <p:nvSpPr>
          <p:cNvPr id="657436" name="Text Box 28"/>
          <p:cNvSpPr txBox="1">
            <a:spLocks noChangeArrowheads="1"/>
          </p:cNvSpPr>
          <p:nvPr/>
        </p:nvSpPr>
        <p:spPr bwMode="auto">
          <a:xfrm>
            <a:off x="7204075" y="914401"/>
            <a:ext cx="2109788" cy="3662541"/>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600">
                <a:solidFill>
                  <a:srgbClr val="000000"/>
                </a:solidFill>
                <a:latin typeface="+mj-lt"/>
              </a:rPr>
              <a:t>Der Zylinderraum besteht aus dem Hubraum V</a:t>
            </a:r>
            <a:r>
              <a:rPr lang="de-DE" altLang="de-DE" sz="1600" baseline="-10000">
                <a:solidFill>
                  <a:srgbClr val="000000"/>
                </a:solidFill>
                <a:latin typeface="+mj-lt"/>
              </a:rPr>
              <a:t>h</a:t>
            </a:r>
            <a:r>
              <a:rPr lang="de-DE" altLang="de-DE" sz="1600">
                <a:solidFill>
                  <a:srgbClr val="000000"/>
                </a:solidFill>
                <a:latin typeface="+mj-lt"/>
              </a:rPr>
              <a:t> und dem Verdichtungsraum V</a:t>
            </a:r>
            <a:r>
              <a:rPr lang="de-DE" altLang="de-DE" sz="1600" baseline="-10000">
                <a:solidFill>
                  <a:srgbClr val="000000"/>
                </a:solidFill>
                <a:latin typeface="+mj-lt"/>
              </a:rPr>
              <a:t>c</a:t>
            </a:r>
            <a:r>
              <a:rPr lang="de-DE" altLang="de-DE" sz="1600">
                <a:solidFill>
                  <a:srgbClr val="000000"/>
                </a:solidFill>
                <a:latin typeface="+mj-lt"/>
              </a:rPr>
              <a:t>. Das Verdichtungsver-hältnis </a:t>
            </a:r>
            <a:r>
              <a:rPr lang="de-DE" altLang="de-DE" sz="1600">
                <a:solidFill>
                  <a:srgbClr val="000000"/>
                </a:solidFill>
                <a:latin typeface="+mj-lt"/>
                <a:sym typeface="Symbol" pitchFamily="18" charset="2"/>
              </a:rPr>
              <a:t></a:t>
            </a:r>
            <a:r>
              <a:rPr lang="de-DE" altLang="de-DE" sz="1600">
                <a:solidFill>
                  <a:srgbClr val="000000"/>
                </a:solidFill>
                <a:latin typeface="+mj-lt"/>
              </a:rPr>
              <a:t> sagt aus, wie viel mal größer der Zylinderraum als der Verdichtungsraum ist, z. B. 7 mal, </a:t>
            </a:r>
          </a:p>
          <a:p>
            <a:pPr eaLnBrk="0" hangingPunct="0">
              <a:spcBef>
                <a:spcPct val="50000"/>
              </a:spcBef>
            </a:pPr>
            <a:r>
              <a:rPr lang="de-DE" altLang="de-DE" sz="1600">
                <a:solidFill>
                  <a:srgbClr val="000000"/>
                </a:solidFill>
                <a:latin typeface="+mj-lt"/>
              </a:rPr>
              <a:t>also</a:t>
            </a:r>
            <a:r>
              <a:rPr lang="de-DE" altLang="de-DE" sz="1600" b="1">
                <a:solidFill>
                  <a:srgbClr val="000000"/>
                </a:solidFill>
                <a:latin typeface="+mj-lt"/>
              </a:rPr>
              <a:t> </a:t>
            </a:r>
            <a:r>
              <a:rPr lang="de-DE" altLang="de-DE" sz="1600">
                <a:solidFill>
                  <a:srgbClr val="000000"/>
                </a:solidFill>
                <a:latin typeface="+mj-lt"/>
                <a:sym typeface="Symbol" pitchFamily="18" charset="2"/>
              </a:rPr>
              <a:t></a:t>
            </a:r>
            <a:r>
              <a:rPr lang="de-DE" altLang="de-DE" sz="1600" b="1">
                <a:solidFill>
                  <a:srgbClr val="000000"/>
                </a:solidFill>
                <a:latin typeface="+mj-lt"/>
                <a:sym typeface="StarMath" pitchFamily="2" charset="2"/>
              </a:rPr>
              <a:t> = 7 : 1</a:t>
            </a:r>
            <a:r>
              <a:rPr lang="de-DE" altLang="de-DE" sz="1600">
                <a:solidFill>
                  <a:srgbClr val="000000"/>
                </a:solidFill>
                <a:latin typeface="+mj-lt"/>
              </a:rPr>
              <a:t> </a:t>
            </a:r>
          </a:p>
        </p:txBody>
      </p:sp>
      <p:sp>
        <p:nvSpPr>
          <p:cNvPr id="657437" name="Rectangle 29"/>
          <p:cNvSpPr>
            <a:spLocks noChangeArrowheads="1"/>
          </p:cNvSpPr>
          <p:nvPr/>
        </p:nvSpPr>
        <p:spPr bwMode="auto">
          <a:xfrm>
            <a:off x="381001" y="5152501"/>
            <a:ext cx="4533613"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l"/>
            <a:endParaRPr lang="de-DE" altLang="de-DE" sz="1800">
              <a:latin typeface="+mj-lt"/>
            </a:endParaRPr>
          </a:p>
          <a:p>
            <a:pPr lvl="1" algn="l" eaLnBrk="0" hangingPunct="0"/>
            <a:r>
              <a:rPr lang="de-DE" altLang="de-DE" sz="1800">
                <a:latin typeface="+mj-lt"/>
              </a:rPr>
              <a:t>  </a:t>
            </a:r>
            <a:r>
              <a:rPr lang="de-DE" altLang="de-DE" sz="2600">
                <a:latin typeface="+mj-lt"/>
              </a:rPr>
              <a:t> </a:t>
            </a:r>
            <a:r>
              <a:rPr lang="de-DE" altLang="de-DE" sz="1800">
                <a:latin typeface="+mj-lt"/>
              </a:rPr>
              <a:t>               </a:t>
            </a:r>
          </a:p>
          <a:p>
            <a:pPr algn="l" eaLnBrk="0" hangingPunct="0"/>
            <a:r>
              <a:rPr lang="de-DE" altLang="de-DE" sz="1800" i="1">
                <a:latin typeface="+mj-lt"/>
              </a:rPr>
              <a:t>V</a:t>
            </a:r>
            <a:r>
              <a:rPr lang="de-DE" altLang="de-DE" sz="1800" i="1" baseline="-30000">
                <a:latin typeface="+mj-lt"/>
              </a:rPr>
              <a:t>H</a:t>
            </a:r>
            <a:r>
              <a:rPr lang="de-DE" altLang="de-DE" sz="1800">
                <a:latin typeface="+mj-lt"/>
              </a:rPr>
              <a:t> = </a:t>
            </a:r>
            <a:r>
              <a:rPr lang="de-DE" altLang="de-DE" sz="1800">
                <a:latin typeface="+mj-lt"/>
                <a:hlinkClick r:id="rId3" tooltip="Hubraum"/>
              </a:rPr>
              <a:t>Hubraum</a:t>
            </a:r>
            <a:r>
              <a:rPr lang="de-DE" altLang="de-DE" sz="1800">
                <a:latin typeface="+mj-lt"/>
              </a:rPr>
              <a:t> (</a:t>
            </a:r>
            <a:r>
              <a:rPr lang="de-DE" altLang="de-DE" sz="1800">
                <a:latin typeface="+mj-lt"/>
                <a:hlinkClick r:id="rId4" tooltip="Kolbenhub"/>
              </a:rPr>
              <a:t>Kolbenhub</a:t>
            </a:r>
            <a:r>
              <a:rPr lang="de-DE" altLang="de-DE" sz="1800">
                <a:latin typeface="+mj-lt"/>
              </a:rPr>
              <a:t> * Kolbenfläche)</a:t>
            </a:r>
          </a:p>
          <a:p>
            <a:pPr algn="l" eaLnBrk="0" hangingPunct="0"/>
            <a:r>
              <a:rPr lang="de-DE" altLang="de-DE" sz="1800" i="1">
                <a:latin typeface="+mj-lt"/>
              </a:rPr>
              <a:t>V</a:t>
            </a:r>
            <a:r>
              <a:rPr lang="de-DE" altLang="de-DE" sz="1800" i="1" baseline="-30000">
                <a:latin typeface="+mj-lt"/>
              </a:rPr>
              <a:t>K</a:t>
            </a:r>
            <a:r>
              <a:rPr lang="de-DE" altLang="de-DE" sz="1800">
                <a:latin typeface="+mj-lt"/>
              </a:rPr>
              <a:t> oder </a:t>
            </a:r>
            <a:r>
              <a:rPr lang="de-DE" altLang="de-DE" sz="1800" i="1">
                <a:latin typeface="+mj-lt"/>
              </a:rPr>
              <a:t>V</a:t>
            </a:r>
            <a:r>
              <a:rPr lang="de-DE" altLang="de-DE" sz="1800" i="1" baseline="-30000">
                <a:latin typeface="+mj-lt"/>
              </a:rPr>
              <a:t>C</a:t>
            </a:r>
            <a:r>
              <a:rPr lang="de-DE" altLang="de-DE" sz="1800">
                <a:latin typeface="+mj-lt"/>
              </a:rPr>
              <a:t> = Kompressionsvolumen</a:t>
            </a:r>
          </a:p>
        </p:txBody>
      </p:sp>
      <p:pic>
        <p:nvPicPr>
          <p:cNvPr id="657438" name="Picture 30" descr="\varepsilon = \frac{V_H + V_K}{V_K}"/>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951" y="5229225"/>
            <a:ext cx="1057275" cy="419100"/>
          </a:xfrm>
          <a:prstGeom prst="rect">
            <a:avLst/>
          </a:prstGeom>
          <a:noFill/>
          <a:extLst>
            <a:ext uri="{909E8E84-426E-40DD-AFC4-6F175D3DCCD1}">
              <a14:hiddenFill xmlns:a14="http://schemas.microsoft.com/office/drawing/2010/main">
                <a:solidFill>
                  <a:srgbClr val="FFFFFF"/>
                </a:solidFill>
              </a14:hiddenFill>
            </a:ext>
          </a:extLst>
        </p:spPr>
      </p:pic>
      <p:sp>
        <p:nvSpPr>
          <p:cNvPr id="657439" name="Text Box 31"/>
          <p:cNvSpPr txBox="1">
            <a:spLocks noChangeArrowheads="1"/>
          </p:cNvSpPr>
          <p:nvPr/>
        </p:nvSpPr>
        <p:spPr bwMode="auto">
          <a:xfrm>
            <a:off x="7473951" y="4868864"/>
            <a:ext cx="1800225" cy="1246495"/>
          </a:xfrm>
          <a:prstGeom prst="rect">
            <a:avLst/>
          </a:prstGeom>
          <a:solidFill>
            <a:srgbClr val="A1A1FF"/>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de-DE" altLang="de-DE" sz="1000" b="1">
                <a:latin typeface="+mj-lt"/>
              </a:rPr>
              <a:t>Je höher das Verdichtungsverhätnis, desto größer der Wirkungsgrad,</a:t>
            </a:r>
          </a:p>
          <a:p>
            <a:pPr>
              <a:spcBef>
                <a:spcPct val="50000"/>
              </a:spcBef>
            </a:pPr>
            <a:r>
              <a:rPr lang="de-DE" altLang="de-DE" sz="1000" b="1">
                <a:latin typeface="+mj-lt"/>
              </a:rPr>
              <a:t>die thermischen Verluste steigen aber gleichzeitig an</a:t>
            </a:r>
          </a:p>
        </p:txBody>
      </p:sp>
    </p:spTree>
    <p:extLst>
      <p:ext uri="{BB962C8B-B14F-4D97-AF65-F5344CB8AC3E}">
        <p14:creationId xmlns:p14="http://schemas.microsoft.com/office/powerpoint/2010/main" val="3830733428"/>
      </p:ext>
    </p:extLst>
  </p:cSld>
  <p:clrMapOvr>
    <a:masterClrMapping/>
  </p:clrMapOvr>
  <p:transition spd="med">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oliennummernplatzhalter 3"/>
          <p:cNvSpPr>
            <a:spLocks noGrp="1"/>
          </p:cNvSpPr>
          <p:nvPr>
            <p:ph type="sldNum" sz="quarter" idx="10"/>
          </p:nvPr>
        </p:nvSpPr>
        <p:spPr/>
        <p:txBody>
          <a:bodyPr/>
          <a:lstStyle/>
          <a:p>
            <a:r>
              <a:rPr lang="de-DE" altLang="de-DE"/>
              <a:t> Folie </a:t>
            </a:r>
            <a:fld id="{152B7C0C-10A0-4F73-9010-A3258EF3B586}" type="slidenum">
              <a:rPr lang="de-DE" altLang="de-DE"/>
              <a:pPr/>
              <a:t>8</a:t>
            </a:fld>
            <a:endParaRPr lang="de-DE" altLang="de-DE"/>
          </a:p>
        </p:txBody>
      </p:sp>
      <p:sp>
        <p:nvSpPr>
          <p:cNvPr id="18" name="Fußzeilenplatzhalter 4"/>
          <p:cNvSpPr>
            <a:spLocks noGrp="1"/>
          </p:cNvSpPr>
          <p:nvPr>
            <p:ph type="ftr" sz="quarter" idx="11"/>
          </p:nvPr>
        </p:nvSpPr>
        <p:spPr/>
        <p:txBody>
          <a:bodyPr/>
          <a:lstStyle/>
          <a:p>
            <a:r>
              <a:rPr lang="de-DE" altLang="de-DE" dirty="0"/>
              <a:t>HSWT    Prof. Dr. U. Groß                                Motor Grundlagen</a:t>
            </a:r>
          </a:p>
        </p:txBody>
      </p:sp>
      <p:sp>
        <p:nvSpPr>
          <p:cNvPr id="755714" name="Rectangle 2"/>
          <p:cNvSpPr>
            <a:spLocks noGrp="1" noChangeArrowheads="1"/>
          </p:cNvSpPr>
          <p:nvPr>
            <p:ph type="title"/>
          </p:nvPr>
        </p:nvSpPr>
        <p:spPr/>
        <p:txBody>
          <a:bodyPr/>
          <a:lstStyle/>
          <a:p>
            <a:r>
              <a:rPr lang="de-DE" altLang="de-DE" b="0"/>
              <a:t>4V-CommonRail</a:t>
            </a:r>
          </a:p>
        </p:txBody>
      </p:sp>
      <p:pic>
        <p:nvPicPr>
          <p:cNvPr id="755715" name="Picture 3"/>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a:xfrm>
            <a:off x="1712913" y="981075"/>
            <a:ext cx="6335712" cy="5214938"/>
          </a:xfrm>
          <a:noFill/>
          <a:ln/>
        </p:spPr>
      </p:pic>
      <p:sp>
        <p:nvSpPr>
          <p:cNvPr id="755716" name="Line 4"/>
          <p:cNvSpPr>
            <a:spLocks noChangeShapeType="1"/>
          </p:cNvSpPr>
          <p:nvPr/>
        </p:nvSpPr>
        <p:spPr bwMode="auto">
          <a:xfrm flipH="1" flipV="1">
            <a:off x="6392864" y="2781300"/>
            <a:ext cx="1800225" cy="71438"/>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de-DE"/>
          </a:p>
        </p:txBody>
      </p:sp>
      <p:sp>
        <p:nvSpPr>
          <p:cNvPr id="755717" name="Text Box 5"/>
          <p:cNvSpPr txBox="1">
            <a:spLocks noChangeArrowheads="1"/>
          </p:cNvSpPr>
          <p:nvPr/>
        </p:nvSpPr>
        <p:spPr bwMode="auto">
          <a:xfrm>
            <a:off x="8193088" y="2708275"/>
            <a:ext cx="13319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de-DE" altLang="de-DE" sz="1600"/>
          </a:p>
        </p:txBody>
      </p:sp>
      <p:sp>
        <p:nvSpPr>
          <p:cNvPr id="755718" name="Text Box 6"/>
          <p:cNvSpPr txBox="1">
            <a:spLocks noChangeArrowheads="1"/>
          </p:cNvSpPr>
          <p:nvPr/>
        </p:nvSpPr>
        <p:spPr bwMode="auto">
          <a:xfrm>
            <a:off x="8266113" y="2708275"/>
            <a:ext cx="10795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de-DE" altLang="de-DE" sz="1600" b="1"/>
              <a:t>Injektor</a:t>
            </a:r>
          </a:p>
        </p:txBody>
      </p:sp>
      <p:sp>
        <p:nvSpPr>
          <p:cNvPr id="755721" name="Line 9"/>
          <p:cNvSpPr>
            <a:spLocks noChangeShapeType="1"/>
          </p:cNvSpPr>
          <p:nvPr/>
        </p:nvSpPr>
        <p:spPr bwMode="auto">
          <a:xfrm flipH="1" flipV="1">
            <a:off x="6537326" y="1484314"/>
            <a:ext cx="1800225" cy="71437"/>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de-DE"/>
          </a:p>
        </p:txBody>
      </p:sp>
      <p:sp>
        <p:nvSpPr>
          <p:cNvPr id="755722" name="Line 10"/>
          <p:cNvSpPr>
            <a:spLocks noChangeShapeType="1"/>
          </p:cNvSpPr>
          <p:nvPr/>
        </p:nvSpPr>
        <p:spPr bwMode="auto">
          <a:xfrm flipV="1">
            <a:off x="3081338" y="4365625"/>
            <a:ext cx="1871662" cy="15113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de-DE"/>
          </a:p>
        </p:txBody>
      </p:sp>
      <p:sp>
        <p:nvSpPr>
          <p:cNvPr id="755723" name="Line 11"/>
          <p:cNvSpPr>
            <a:spLocks noChangeShapeType="1"/>
          </p:cNvSpPr>
          <p:nvPr/>
        </p:nvSpPr>
        <p:spPr bwMode="auto">
          <a:xfrm flipH="1" flipV="1">
            <a:off x="5816600" y="3068639"/>
            <a:ext cx="1728788" cy="1296987"/>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de-DE"/>
          </a:p>
        </p:txBody>
      </p:sp>
      <p:sp>
        <p:nvSpPr>
          <p:cNvPr id="755724" name="Line 12"/>
          <p:cNvSpPr>
            <a:spLocks noChangeShapeType="1"/>
          </p:cNvSpPr>
          <p:nvPr/>
        </p:nvSpPr>
        <p:spPr bwMode="auto">
          <a:xfrm flipH="1" flipV="1">
            <a:off x="4592638" y="4868864"/>
            <a:ext cx="1439862" cy="865187"/>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de-DE"/>
          </a:p>
        </p:txBody>
      </p:sp>
      <p:sp>
        <p:nvSpPr>
          <p:cNvPr id="755725" name="Line 13"/>
          <p:cNvSpPr>
            <a:spLocks noChangeShapeType="1"/>
          </p:cNvSpPr>
          <p:nvPr/>
        </p:nvSpPr>
        <p:spPr bwMode="auto">
          <a:xfrm flipH="1" flipV="1">
            <a:off x="7258050" y="3789363"/>
            <a:ext cx="1079500"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de-DE"/>
          </a:p>
        </p:txBody>
      </p:sp>
      <p:sp>
        <p:nvSpPr>
          <p:cNvPr id="755726" name="Text Box 14"/>
          <p:cNvSpPr txBox="1">
            <a:spLocks noChangeArrowheads="1"/>
          </p:cNvSpPr>
          <p:nvPr/>
        </p:nvSpPr>
        <p:spPr bwMode="auto">
          <a:xfrm>
            <a:off x="8266114" y="1412875"/>
            <a:ext cx="12588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de-DE" altLang="de-DE" sz="1600" b="1"/>
              <a:t>Turbolader</a:t>
            </a:r>
          </a:p>
        </p:txBody>
      </p:sp>
      <p:sp>
        <p:nvSpPr>
          <p:cNvPr id="755728" name="Text Box 16"/>
          <p:cNvSpPr txBox="1">
            <a:spLocks noChangeArrowheads="1"/>
          </p:cNvSpPr>
          <p:nvPr/>
        </p:nvSpPr>
        <p:spPr bwMode="auto">
          <a:xfrm>
            <a:off x="6176964" y="5661025"/>
            <a:ext cx="19446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de-DE" altLang="de-DE" sz="1600" b="1"/>
              <a:t>Hochdruckpumpe</a:t>
            </a:r>
          </a:p>
        </p:txBody>
      </p:sp>
      <p:sp>
        <p:nvSpPr>
          <p:cNvPr id="755729" name="Text Box 17"/>
          <p:cNvSpPr txBox="1">
            <a:spLocks noChangeArrowheads="1"/>
          </p:cNvSpPr>
          <p:nvPr/>
        </p:nvSpPr>
        <p:spPr bwMode="auto">
          <a:xfrm>
            <a:off x="7616826" y="4221163"/>
            <a:ext cx="19081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de-DE" altLang="de-DE" sz="1600" b="1"/>
              <a:t>4-Ventiltechnik</a:t>
            </a:r>
          </a:p>
        </p:txBody>
      </p:sp>
      <p:sp>
        <p:nvSpPr>
          <p:cNvPr id="755730" name="Text Box 18"/>
          <p:cNvSpPr txBox="1">
            <a:spLocks noChangeArrowheads="1"/>
          </p:cNvSpPr>
          <p:nvPr/>
        </p:nvSpPr>
        <p:spPr bwMode="auto">
          <a:xfrm>
            <a:off x="1065214" y="5734050"/>
            <a:ext cx="20161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de-DE" altLang="de-DE" sz="1600" b="1"/>
              <a:t>Common Rail</a:t>
            </a:r>
          </a:p>
        </p:txBody>
      </p:sp>
      <p:sp>
        <p:nvSpPr>
          <p:cNvPr id="755731" name="Text Box 19"/>
          <p:cNvSpPr txBox="1">
            <a:spLocks noChangeArrowheads="1"/>
          </p:cNvSpPr>
          <p:nvPr/>
        </p:nvSpPr>
        <p:spPr bwMode="auto">
          <a:xfrm>
            <a:off x="8445500" y="3644900"/>
            <a:ext cx="10795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de-DE" altLang="de-DE" sz="1600" b="1"/>
              <a:t>Anlasser</a:t>
            </a:r>
          </a:p>
        </p:txBody>
      </p:sp>
      <p:pic>
        <p:nvPicPr>
          <p:cNvPr id="2" name="Sound aufgezeichne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708525" y="3184525"/>
            <a:ext cx="487363" cy="487363"/>
          </a:xfrm>
          <a:prstGeom prst="rect">
            <a:avLst/>
          </a:prstGeom>
        </p:spPr>
      </p:pic>
    </p:spTree>
    <p:extLst>
      <p:ext uri="{BB962C8B-B14F-4D97-AF65-F5344CB8AC3E}">
        <p14:creationId xmlns:p14="http://schemas.microsoft.com/office/powerpoint/2010/main" val="345990291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901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2-Takt-Motor</a:t>
            </a:r>
          </a:p>
        </p:txBody>
      </p:sp>
      <p:sp>
        <p:nvSpPr>
          <p:cNvPr id="14" name="Foliennummernplatzhalter 1"/>
          <p:cNvSpPr>
            <a:spLocks noGrp="1"/>
          </p:cNvSpPr>
          <p:nvPr>
            <p:ph type="sldNum" sz="quarter" idx="10"/>
          </p:nvPr>
        </p:nvSpPr>
        <p:spPr/>
        <p:txBody>
          <a:bodyPr/>
          <a:lstStyle/>
          <a:p>
            <a:r>
              <a:rPr lang="de-DE" altLang="de-DE"/>
              <a:t> Folie </a:t>
            </a:r>
            <a:fld id="{B3E640F1-576F-41AC-8368-03C70D82A53A}" type="slidenum">
              <a:rPr lang="de-DE" altLang="de-DE"/>
              <a:pPr/>
              <a:t>9</a:t>
            </a:fld>
            <a:endParaRPr lang="de-DE" altLang="de-DE"/>
          </a:p>
        </p:txBody>
      </p:sp>
      <p:sp>
        <p:nvSpPr>
          <p:cNvPr id="15" name="Fußzeilenplatzhalter 2"/>
          <p:cNvSpPr>
            <a:spLocks noGrp="1"/>
          </p:cNvSpPr>
          <p:nvPr>
            <p:ph type="ftr" sz="quarter" idx="11"/>
          </p:nvPr>
        </p:nvSpPr>
        <p:spPr/>
        <p:txBody>
          <a:bodyPr/>
          <a:lstStyle/>
          <a:p>
            <a:r>
              <a:rPr lang="de-DE" altLang="de-DE" dirty="0"/>
              <a:t>HSWT    Prof. Dr. U. Groß                                Motor Grundlagen</a:t>
            </a:r>
          </a:p>
        </p:txBody>
      </p:sp>
      <p:sp>
        <p:nvSpPr>
          <p:cNvPr id="658444" name="Text Box 12"/>
          <p:cNvSpPr txBox="1">
            <a:spLocks noChangeArrowheads="1"/>
          </p:cNvSpPr>
          <p:nvPr/>
        </p:nvSpPr>
        <p:spPr bwMode="auto">
          <a:xfrm>
            <a:off x="3476625" y="914401"/>
            <a:ext cx="2952750" cy="396875"/>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2000">
                <a:solidFill>
                  <a:srgbClr val="FF0000"/>
                </a:solidFill>
                <a:effectLst>
                  <a:outerShdw blurRad="38100" dist="38100" dir="2700000" algn="tl">
                    <a:srgbClr val="C0C0C0"/>
                  </a:outerShdw>
                </a:effectLst>
              </a:rPr>
              <a:t>2 -Takt-Motor</a:t>
            </a:r>
            <a:endParaRPr lang="de-DE" altLang="de-DE" sz="1800">
              <a:solidFill>
                <a:srgbClr val="000000"/>
              </a:solidFill>
            </a:endParaRPr>
          </a:p>
        </p:txBody>
      </p:sp>
      <p:pic>
        <p:nvPicPr>
          <p:cNvPr id="658445" name="Picture 13" descr="2-TAK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8951" y="1301463"/>
            <a:ext cx="7877175" cy="4819650"/>
          </a:xfrm>
          <a:prstGeom prst="rect">
            <a:avLst/>
          </a:prstGeom>
          <a:noFill/>
          <a:extLst>
            <a:ext uri="{909E8E84-426E-40DD-AFC4-6F175D3DCCD1}">
              <a14:hiddenFill xmlns:a14="http://schemas.microsoft.com/office/drawing/2010/main">
                <a:solidFill>
                  <a:srgbClr val="FFFFFF"/>
                </a:solidFill>
              </a14:hiddenFill>
            </a:ext>
          </a:extLst>
        </p:spPr>
      </p:pic>
      <p:sp>
        <p:nvSpPr>
          <p:cNvPr id="658446" name="Text Box 14"/>
          <p:cNvSpPr txBox="1">
            <a:spLocks noChangeArrowheads="1"/>
          </p:cNvSpPr>
          <p:nvPr/>
        </p:nvSpPr>
        <p:spPr bwMode="auto">
          <a:xfrm>
            <a:off x="3968750" y="2209800"/>
            <a:ext cx="18478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600">
                <a:solidFill>
                  <a:srgbClr val="000000"/>
                </a:solidFill>
              </a:rPr>
              <a:t>Verdichtungshub</a:t>
            </a:r>
            <a:endParaRPr lang="de-DE" altLang="de-DE" sz="1800" b="1">
              <a:solidFill>
                <a:srgbClr val="FF3300"/>
              </a:solidFill>
            </a:endParaRPr>
          </a:p>
        </p:txBody>
      </p:sp>
      <p:sp>
        <p:nvSpPr>
          <p:cNvPr id="658447" name="Text Box 15"/>
          <p:cNvSpPr txBox="1">
            <a:spLocks noChangeArrowheads="1"/>
          </p:cNvSpPr>
          <p:nvPr/>
        </p:nvSpPr>
        <p:spPr bwMode="auto">
          <a:xfrm>
            <a:off x="5384801" y="2205038"/>
            <a:ext cx="16875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600">
                <a:solidFill>
                  <a:srgbClr val="000000"/>
                </a:solidFill>
              </a:rPr>
              <a:t>Arbeitshub</a:t>
            </a:r>
            <a:endParaRPr lang="de-DE" altLang="de-DE" sz="1800" b="1">
              <a:solidFill>
                <a:srgbClr val="FF3300"/>
              </a:solidFill>
            </a:endParaRPr>
          </a:p>
        </p:txBody>
      </p:sp>
      <p:sp>
        <p:nvSpPr>
          <p:cNvPr id="658448" name="Text Box 16"/>
          <p:cNvSpPr txBox="1">
            <a:spLocks noChangeArrowheads="1"/>
          </p:cNvSpPr>
          <p:nvPr/>
        </p:nvSpPr>
        <p:spPr bwMode="auto">
          <a:xfrm>
            <a:off x="7134226" y="2209800"/>
            <a:ext cx="18510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600">
                <a:solidFill>
                  <a:srgbClr val="000000"/>
                </a:solidFill>
              </a:rPr>
              <a:t>Ladungswechsel</a:t>
            </a:r>
            <a:endParaRPr lang="de-DE" altLang="de-DE" sz="1800" b="1">
              <a:solidFill>
                <a:srgbClr val="FF3300"/>
              </a:solidFill>
            </a:endParaRPr>
          </a:p>
        </p:txBody>
      </p:sp>
      <p:sp>
        <p:nvSpPr>
          <p:cNvPr id="658449" name="Text Box 17"/>
          <p:cNvSpPr txBox="1">
            <a:spLocks noChangeArrowheads="1"/>
          </p:cNvSpPr>
          <p:nvPr/>
        </p:nvSpPr>
        <p:spPr bwMode="auto">
          <a:xfrm>
            <a:off x="381000" y="1484314"/>
            <a:ext cx="16891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600">
                <a:solidFill>
                  <a:srgbClr val="000000"/>
                </a:solidFill>
              </a:rPr>
              <a:t>Verbrennungs-raum</a:t>
            </a:r>
            <a:endParaRPr lang="de-DE" altLang="de-DE" sz="1800" b="1">
              <a:solidFill>
                <a:srgbClr val="FF3300"/>
              </a:solidFill>
            </a:endParaRPr>
          </a:p>
        </p:txBody>
      </p:sp>
      <p:sp>
        <p:nvSpPr>
          <p:cNvPr id="658450" name="Text Box 18"/>
          <p:cNvSpPr txBox="1">
            <a:spLocks noChangeArrowheads="1"/>
          </p:cNvSpPr>
          <p:nvPr/>
        </p:nvSpPr>
        <p:spPr bwMode="auto">
          <a:xfrm>
            <a:off x="381000" y="3789363"/>
            <a:ext cx="16891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1600">
                <a:solidFill>
                  <a:srgbClr val="000000"/>
                </a:solidFill>
              </a:rPr>
              <a:t>Kurbelgehäuse</a:t>
            </a:r>
            <a:endParaRPr lang="de-DE" altLang="de-DE" sz="1800" b="1">
              <a:solidFill>
                <a:srgbClr val="FF3300"/>
              </a:solidFill>
            </a:endParaRPr>
          </a:p>
        </p:txBody>
      </p:sp>
      <p:sp>
        <p:nvSpPr>
          <p:cNvPr id="658451" name="Text Box 19"/>
          <p:cNvSpPr txBox="1">
            <a:spLocks noChangeArrowheads="1"/>
          </p:cNvSpPr>
          <p:nvPr/>
        </p:nvSpPr>
        <p:spPr bwMode="auto">
          <a:xfrm>
            <a:off x="4038601" y="1812926"/>
            <a:ext cx="16875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2000" b="1">
                <a:solidFill>
                  <a:srgbClr val="000000"/>
                </a:solidFill>
              </a:rPr>
              <a:t>1. Takt</a:t>
            </a:r>
            <a:endParaRPr lang="de-DE" altLang="de-DE" sz="2000" b="1">
              <a:solidFill>
                <a:srgbClr val="FF3300"/>
              </a:solidFill>
            </a:endParaRPr>
          </a:p>
        </p:txBody>
      </p:sp>
      <p:sp>
        <p:nvSpPr>
          <p:cNvPr id="658452" name="Text Box 20"/>
          <p:cNvSpPr txBox="1">
            <a:spLocks noChangeArrowheads="1"/>
          </p:cNvSpPr>
          <p:nvPr/>
        </p:nvSpPr>
        <p:spPr bwMode="auto">
          <a:xfrm>
            <a:off x="5233988" y="1812926"/>
            <a:ext cx="16891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de-DE" altLang="de-DE" sz="2000" b="1">
                <a:solidFill>
                  <a:srgbClr val="000000"/>
                </a:solidFill>
              </a:rPr>
              <a:t>2. Takt</a:t>
            </a:r>
            <a:endParaRPr lang="de-DE" altLang="de-DE" sz="2000" b="1">
              <a:solidFill>
                <a:srgbClr val="FF3300"/>
              </a:solidFill>
            </a:endParaRPr>
          </a:p>
        </p:txBody>
      </p:sp>
      <p:pic>
        <p:nvPicPr>
          <p:cNvPr id="658453" name="Picture 2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53376" y="1"/>
            <a:ext cx="1571625" cy="273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58454" name="Picture 2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53376" y="4124326"/>
            <a:ext cx="1571625" cy="273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feld 2"/>
          <p:cNvSpPr txBox="1"/>
          <p:nvPr/>
        </p:nvSpPr>
        <p:spPr>
          <a:xfrm>
            <a:off x="6321152" y="332656"/>
            <a:ext cx="813074" cy="465857"/>
          </a:xfrm>
          <a:prstGeom prst="rect">
            <a:avLst/>
          </a:prstGeom>
          <a:solidFill>
            <a:srgbClr val="C0C0C0"/>
          </a:solidFill>
        </p:spPr>
        <p:txBody>
          <a:bodyPr wrap="square" rtlCol="0">
            <a:spAutoFit/>
          </a:bodyPr>
          <a:lstStyle/>
          <a:p>
            <a:r>
              <a:rPr lang="de-DE" dirty="0">
                <a:latin typeface="+mj-lt"/>
                <a:hlinkClick r:id="rId7"/>
              </a:rPr>
              <a:t>Film</a:t>
            </a:r>
            <a:endParaRPr lang="de-DE" dirty="0">
              <a:latin typeface="+mj-lt"/>
            </a:endParaRPr>
          </a:p>
        </p:txBody>
      </p:sp>
      <p:pic>
        <p:nvPicPr>
          <p:cNvPr id="4" name="Sound aufgezeichne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037638" y="250031"/>
            <a:ext cx="487363" cy="487363"/>
          </a:xfrm>
          <a:prstGeom prst="rect">
            <a:avLst/>
          </a:prstGeom>
        </p:spPr>
      </p:pic>
    </p:spTree>
    <p:extLst>
      <p:ext uri="{BB962C8B-B14F-4D97-AF65-F5344CB8AC3E}">
        <p14:creationId xmlns:p14="http://schemas.microsoft.com/office/powerpoint/2010/main" val="3199849306"/>
      </p:ext>
    </p:extLst>
  </p:cSld>
  <p:clrMapOvr>
    <a:masterClrMapping/>
  </p:clrMapOvr>
  <p:transition spd="med">
    <p:wipe dir="r"/>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17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1_alleSeiten">
  <a:themeElements>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alleSeiten">
      <a:majorFont>
        <a:latin typeface="Arial"/>
        <a:ea typeface="ＭＳ Ｐゴシック"/>
        <a:cs typeface="Arial"/>
      </a:majorFont>
      <a:minorFont>
        <a:latin typeface="Arial"/>
        <a:ea typeface="ＭＳ Ｐゴシック"/>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alleSeiten">
  <a:themeElements>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alleSeiten">
      <a:majorFont>
        <a:latin typeface="Arial"/>
        <a:ea typeface="MS PGothic"/>
        <a:cs typeface="Arial"/>
      </a:majorFont>
      <a:minorFont>
        <a:latin typeface="Arial"/>
        <a:ea typeface="MS PGothic"/>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alleSeiten">
  <a:themeElements>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alleSeiten">
      <a:majorFont>
        <a:latin typeface="Arial"/>
        <a:ea typeface="MS PGothic"/>
        <a:cs typeface="Arial"/>
      </a:majorFont>
      <a:minorFont>
        <a:latin typeface="Arial"/>
        <a:ea typeface="MS PGothic"/>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2586</Words>
  <Application>Microsoft Office PowerPoint</Application>
  <PresentationFormat>A4-Papier (210 x 297 mm)</PresentationFormat>
  <Paragraphs>482</Paragraphs>
  <Slides>33</Slides>
  <Notes>9</Notes>
  <HiddenSlides>0</HiddenSlides>
  <MMClips>2</MMClips>
  <ScaleCrop>false</ScaleCrop>
  <HeadingPairs>
    <vt:vector size="6" baseType="variant">
      <vt:variant>
        <vt:lpstr>Verwendete Schriftarten</vt:lpstr>
      </vt:variant>
      <vt:variant>
        <vt:i4>5</vt:i4>
      </vt:variant>
      <vt:variant>
        <vt:lpstr>Design</vt:lpstr>
      </vt:variant>
      <vt:variant>
        <vt:i4>3</vt:i4>
      </vt:variant>
      <vt:variant>
        <vt:lpstr>Folientitel</vt:lpstr>
      </vt:variant>
      <vt:variant>
        <vt:i4>33</vt:i4>
      </vt:variant>
    </vt:vector>
  </HeadingPairs>
  <TitlesOfParts>
    <vt:vector size="41" baseType="lpstr">
      <vt:lpstr>Arial</vt:lpstr>
      <vt:lpstr>Arial Unicode MS</vt:lpstr>
      <vt:lpstr>Times New Roman</vt:lpstr>
      <vt:lpstr>Univers</vt:lpstr>
      <vt:lpstr>Wingdings</vt:lpstr>
      <vt:lpstr>1_alleSeiten</vt:lpstr>
      <vt:lpstr>2_alleSeiten</vt:lpstr>
      <vt:lpstr>3_alleSeiten</vt:lpstr>
      <vt:lpstr>Motoren - Grundlagen bis  Abgasnachbehandlungs-systeme  Teil 1 </vt:lpstr>
      <vt:lpstr>Grundlagen Motoren Gliederung</vt:lpstr>
      <vt:lpstr>Hubkolbenmotor</vt:lpstr>
      <vt:lpstr>Bauformen des Hubkolbenmotors </vt:lpstr>
      <vt:lpstr>Bezeichnungen am Hubkolbenmotor</vt:lpstr>
      <vt:lpstr>Bezeichnung der Motoren nach dem Hub-Bohrung-Verhältnis </vt:lpstr>
      <vt:lpstr>Verdichtunsverhältnis</vt:lpstr>
      <vt:lpstr>4V-CommonRail</vt:lpstr>
      <vt:lpstr>2-Takt-Motor</vt:lpstr>
      <vt:lpstr>4-Takt-Motor - Arbeitsprinzip</vt:lpstr>
      <vt:lpstr>Arbeitstakte - 4-Takt</vt:lpstr>
      <vt:lpstr>Dieselkraftstoff - Eigenschaften</vt:lpstr>
      <vt:lpstr>Eigenschaften Kraftstoff</vt:lpstr>
      <vt:lpstr>Arbeitstakte Dieselmotor detailliert</vt:lpstr>
      <vt:lpstr>PowerPoint-Präsentation</vt:lpstr>
      <vt:lpstr>Vor- und Nachteile der Arbeitsverfahren  2 Takt – 4 Takt</vt:lpstr>
      <vt:lpstr>Aufgaben einer Kraftstoffanlage </vt:lpstr>
      <vt:lpstr>Kolbenbauformen </vt:lpstr>
      <vt:lpstr>Luftverbrauch/ Schadstoffe/ Umweltbelastung</vt:lpstr>
      <vt:lpstr>Verbrennungs- und Gemischbildungsverfahren</vt:lpstr>
      <vt:lpstr>Wirbelkammmer- Vorkammermotoren</vt:lpstr>
      <vt:lpstr>Luftverbrauch/ Schadstoffe/ Umweltbelastung</vt:lpstr>
      <vt:lpstr>Wirbelkammmer- Vorkammermotoren</vt:lpstr>
      <vt:lpstr>Vorkammer- Wirbelkammerverfahren</vt:lpstr>
      <vt:lpstr>Mittelkugelverfahren (MAN)</vt:lpstr>
      <vt:lpstr>Direkteinspritzverfahren</vt:lpstr>
      <vt:lpstr>Direkteinspritzung</vt:lpstr>
      <vt:lpstr>PowerPoint-Präsentation</vt:lpstr>
      <vt:lpstr>Zapfendüse – Einlochdüse </vt:lpstr>
      <vt:lpstr>Mehrlochdüse</vt:lpstr>
      <vt:lpstr>Einflusskriterien Tropfengröße</vt:lpstr>
      <vt:lpstr>Aktuelle Einspritzdüsen</vt:lpstr>
      <vt:lpstr>Drallkanal zur Unterstützung der Luftverwirbelung</vt:lpstr>
    </vt:vector>
  </TitlesOfParts>
  <Company>Fachhochschule Nürtingen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Präsentation Einführung</dc:title>
  <dc:creator>Fluhrer</dc:creator>
  <cp:lastModifiedBy>hswt</cp:lastModifiedBy>
  <cp:revision>667</cp:revision>
  <cp:lastPrinted>2000-01-28T17:33:17Z</cp:lastPrinted>
  <dcterms:created xsi:type="dcterms:W3CDTF">1999-07-14T19:19:32Z</dcterms:created>
  <dcterms:modified xsi:type="dcterms:W3CDTF">2025-04-01T16:16:53Z</dcterms:modified>
</cp:coreProperties>
</file>