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6" r:id="rId2"/>
  </p:sldMasterIdLst>
  <p:notesMasterIdLst>
    <p:notesMasterId r:id="rId94"/>
  </p:notesMasterIdLst>
  <p:handoutMasterIdLst>
    <p:handoutMasterId r:id="rId95"/>
  </p:handoutMasterIdLst>
  <p:sldIdLst>
    <p:sldId id="500" r:id="rId3"/>
    <p:sldId id="743" r:id="rId4"/>
    <p:sldId id="618" r:id="rId5"/>
    <p:sldId id="620" r:id="rId6"/>
    <p:sldId id="632" r:id="rId7"/>
    <p:sldId id="702" r:id="rId8"/>
    <p:sldId id="703" r:id="rId9"/>
    <p:sldId id="704" r:id="rId10"/>
    <p:sldId id="708" r:id="rId11"/>
    <p:sldId id="706" r:id="rId12"/>
    <p:sldId id="707" r:id="rId13"/>
    <p:sldId id="709" r:id="rId14"/>
    <p:sldId id="711" r:id="rId15"/>
    <p:sldId id="748" r:id="rId16"/>
    <p:sldId id="730" r:id="rId17"/>
    <p:sldId id="722" r:id="rId18"/>
    <p:sldId id="723" r:id="rId19"/>
    <p:sldId id="724" r:id="rId20"/>
    <p:sldId id="725" r:id="rId21"/>
    <p:sldId id="726" r:id="rId22"/>
    <p:sldId id="727" r:id="rId23"/>
    <p:sldId id="756" r:id="rId24"/>
    <p:sldId id="757" r:id="rId25"/>
    <p:sldId id="675" r:id="rId26"/>
    <p:sldId id="735" r:id="rId27"/>
    <p:sldId id="736" r:id="rId28"/>
    <p:sldId id="745" r:id="rId29"/>
    <p:sldId id="737" r:id="rId30"/>
    <p:sldId id="738" r:id="rId31"/>
    <p:sldId id="739" r:id="rId32"/>
    <p:sldId id="755" r:id="rId33"/>
    <p:sldId id="747" r:id="rId34"/>
    <p:sldId id="759" r:id="rId35"/>
    <p:sldId id="760" r:id="rId36"/>
    <p:sldId id="761" r:id="rId37"/>
    <p:sldId id="762" r:id="rId38"/>
    <p:sldId id="763" r:id="rId39"/>
    <p:sldId id="764" r:id="rId40"/>
    <p:sldId id="746" r:id="rId41"/>
    <p:sldId id="622" r:id="rId42"/>
    <p:sldId id="720" r:id="rId43"/>
    <p:sldId id="740" r:id="rId44"/>
    <p:sldId id="741" r:id="rId45"/>
    <p:sldId id="649" r:id="rId46"/>
    <p:sldId id="657" r:id="rId47"/>
    <p:sldId id="659" r:id="rId48"/>
    <p:sldId id="660" r:id="rId49"/>
    <p:sldId id="631" r:id="rId50"/>
    <p:sldId id="662" r:id="rId51"/>
    <p:sldId id="635" r:id="rId52"/>
    <p:sldId id="643" r:id="rId53"/>
    <p:sldId id="634" r:id="rId54"/>
    <p:sldId id="728" r:id="rId55"/>
    <p:sldId id="729" r:id="rId56"/>
    <p:sldId id="621" r:id="rId57"/>
    <p:sldId id="680" r:id="rId58"/>
    <p:sldId id="628" r:id="rId59"/>
    <p:sldId id="699" r:id="rId60"/>
    <p:sldId id="596" r:id="rId61"/>
    <p:sldId id="673" r:id="rId62"/>
    <p:sldId id="672" r:id="rId63"/>
    <p:sldId id="655" r:id="rId64"/>
    <p:sldId id="701" r:id="rId65"/>
    <p:sldId id="696" r:id="rId66"/>
    <p:sldId id="638" r:id="rId67"/>
    <p:sldId id="601" r:id="rId68"/>
    <p:sldId id="758" r:id="rId69"/>
    <p:sldId id="731" r:id="rId70"/>
    <p:sldId id="685" r:id="rId71"/>
    <p:sldId id="686" r:id="rId72"/>
    <p:sldId id="688" r:id="rId73"/>
    <p:sldId id="687" r:id="rId74"/>
    <p:sldId id="744" r:id="rId75"/>
    <p:sldId id="753" r:id="rId76"/>
    <p:sldId id="681" r:id="rId77"/>
    <p:sldId id="684" r:id="rId78"/>
    <p:sldId id="644" r:id="rId79"/>
    <p:sldId id="668" r:id="rId80"/>
    <p:sldId id="689" r:id="rId81"/>
    <p:sldId id="690" r:id="rId82"/>
    <p:sldId id="691" r:id="rId83"/>
    <p:sldId id="692" r:id="rId84"/>
    <p:sldId id="693" r:id="rId85"/>
    <p:sldId id="694" r:id="rId86"/>
    <p:sldId id="695" r:id="rId87"/>
    <p:sldId id="752" r:id="rId88"/>
    <p:sldId id="750" r:id="rId89"/>
    <p:sldId id="749" r:id="rId90"/>
    <p:sldId id="751" r:id="rId91"/>
    <p:sldId id="697" r:id="rId92"/>
    <p:sldId id="698" r:id="rId93"/>
  </p:sldIdLst>
  <p:sldSz cx="9144000" cy="6858000" type="screen4x3"/>
  <p:notesSz cx="6858000" cy="9926638"/>
  <p:defaultTextStyle>
    <a:defPPr>
      <a:defRPr lang="de-DE"/>
    </a:defPPr>
    <a:lvl1pPr algn="ctr"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ch Groß" initials="UG" lastIdx="1" clrIdx="0">
    <p:extLst>
      <p:ext uri="{19B8F6BF-5375-455C-9EA6-DF929625EA0E}">
        <p15:presenceInfo xmlns:p15="http://schemas.microsoft.com/office/powerpoint/2012/main" userId="Ulrich Groß"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FF"/>
    <a:srgbClr val="FF0000"/>
    <a:srgbClr val="99CCFF"/>
    <a:srgbClr val="554DFD"/>
    <a:srgbClr val="000000"/>
    <a:srgbClr val="5F5FFF"/>
    <a:srgbClr val="A1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84220" autoAdjust="0"/>
  </p:normalViewPr>
  <p:slideViewPr>
    <p:cSldViewPr>
      <p:cViewPr>
        <p:scale>
          <a:sx n="110" d="100"/>
          <a:sy n="110" d="100"/>
        </p:scale>
        <p:origin x="108" y="-10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6" d="100"/>
          <a:sy n="56" d="100"/>
        </p:scale>
        <p:origin x="-1236" y="-96"/>
      </p:cViewPr>
      <p:guideLst>
        <p:guide orient="horz" pos="3127"/>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6063170675095"/>
          <c:y val="4.5698924731182797E-2"/>
          <c:w val="0.75097762800261192"/>
          <c:h val="0.7216077166203595"/>
        </c:manualLayout>
      </c:layout>
      <c:lineChart>
        <c:grouping val="standard"/>
        <c:varyColors val="0"/>
        <c:ser>
          <c:idx val="3"/>
          <c:order val="3"/>
          <c:tx>
            <c:strRef>
              <c:f>'[Volllastkennlinie (Jonas).xlsx]Tabelle2'!$D$2</c:f>
              <c:strCache>
                <c:ptCount val="1"/>
                <c:pt idx="0">
                  <c:v>Leistung</c:v>
                </c:pt>
              </c:strCache>
            </c:strRef>
          </c:tx>
          <c:spPr>
            <a:ln w="22225" cap="rnd">
              <a:solidFill>
                <a:srgbClr val="FF000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(Jonas).xlsx]Tabelle2'!$D$3:$D$17</c:f>
              <c:numCache>
                <c:formatCode>0</c:formatCode>
                <c:ptCount val="15"/>
                <c:pt idx="0">
                  <c:v>69.015075376884425</c:v>
                </c:pt>
                <c:pt idx="1">
                  <c:v>80.402010050251263</c:v>
                </c:pt>
                <c:pt idx="2">
                  <c:v>110.55276381909547</c:v>
                </c:pt>
                <c:pt idx="3">
                  <c:v>129.76884422110552</c:v>
                </c:pt>
                <c:pt idx="4">
                  <c:v>139.14572864321607</c:v>
                </c:pt>
                <c:pt idx="5">
                  <c:v>147.73869346733667</c:v>
                </c:pt>
                <c:pt idx="6">
                  <c:v>158.29145728643215</c:v>
                </c:pt>
                <c:pt idx="7">
                  <c:v>167.23618090452263</c:v>
                </c:pt>
                <c:pt idx="8">
                  <c:v>175.97989949748742</c:v>
                </c:pt>
                <c:pt idx="9">
                  <c:v>182.71356783919597</c:v>
                </c:pt>
                <c:pt idx="10">
                  <c:v>177.58793969849245</c:v>
                </c:pt>
                <c:pt idx="11">
                  <c:v>174.87437185929647</c:v>
                </c:pt>
                <c:pt idx="12">
                  <c:v>166.73366834170855</c:v>
                </c:pt>
                <c:pt idx="13">
                  <c:v>154.77386934673368</c:v>
                </c:pt>
                <c:pt idx="14">
                  <c:v>0</c:v>
                </c:pt>
              </c:numCache>
            </c:numRef>
          </c:val>
          <c:smooth val="0"/>
          <c:extLst>
            <c:ext xmlns:c16="http://schemas.microsoft.com/office/drawing/2014/chart" uri="{C3380CC4-5D6E-409C-BE32-E72D297353CC}">
              <c16:uniqueId val="{00000000-5210-4F1C-80D9-434D7B906CBF}"/>
            </c:ext>
          </c:extLst>
        </c:ser>
        <c:dLbls>
          <c:showLegendKey val="0"/>
          <c:showVal val="0"/>
          <c:showCatName val="0"/>
          <c:showSerName val="0"/>
          <c:showPercent val="0"/>
          <c:showBubbleSize val="0"/>
        </c:dLbls>
        <c:marker val="1"/>
        <c:smooth val="0"/>
        <c:axId val="1658875135"/>
        <c:axId val="857746336"/>
        <c:extLst>
          <c:ext xmlns:c15="http://schemas.microsoft.com/office/drawing/2012/chart" uri="{02D57815-91ED-43cb-92C2-25804820EDAC}">
            <c15:filteredLineSeries>
              <c15:ser>
                <c:idx val="2"/>
                <c:order val="0"/>
                <c:tx>
                  <c:strRef>
                    <c:extLst>
                      <c:ext uri="{02D57815-91ED-43cb-92C2-25804820EDAC}">
                        <c15:formulaRef>
                          <c15:sqref>'[Volllastkennlinie (Jonas).xlsx]Tabelle1'!$C$2</c15:sqref>
                        </c15:formulaRef>
                      </c:ext>
                    </c:extLst>
                    <c:strCache>
                      <c:ptCount val="1"/>
                      <c:pt idx="0">
                        <c:v>Drehmoment</c:v>
                      </c:pt>
                    </c:strCache>
                  </c:strRef>
                </c:tx>
                <c:spPr>
                  <a:ln w="22225" cap="rnd">
                    <a:solidFill>
                      <a:srgbClr val="FF0000"/>
                    </a:solidFill>
                    <a:round/>
                  </a:ln>
                  <a:effectLst/>
                </c:spPr>
                <c:marker>
                  <c:symbol val="none"/>
                </c:marker>
                <c:cat>
                  <c:numRef>
                    <c:extLst>
                      <c:ext uri="{02D57815-91ED-43cb-92C2-25804820EDAC}">
                        <c15:formulaRef>
                          <c15:sqref>'[Volllastkennlinie (Jonas).xlsx]Tabelle1'!$B$3:$B$17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(Jonas).xlsx]Tabelle1'!$C$3:$C$17</c15:sqref>
                        </c15:formulaRef>
                      </c:ext>
                    </c:extLst>
                    <c:numCache>
                      <c:formatCode>General</c:formatCode>
                      <c:ptCount val="15"/>
                      <c:pt idx="0">
                        <c:v>600</c:v>
                      </c:pt>
                      <c:pt idx="1">
                        <c:v>630</c:v>
                      </c:pt>
                      <c:pt idx="2">
                        <c:v>650</c:v>
                      </c:pt>
                      <c:pt idx="3">
                        <c:v>670</c:v>
                      </c:pt>
                      <c:pt idx="4">
                        <c:v>680</c:v>
                      </c:pt>
                      <c:pt idx="5">
                        <c:v>700</c:v>
                      </c:pt>
                      <c:pt idx="6">
                        <c:v>730</c:v>
                      </c:pt>
                      <c:pt idx="7">
                        <c:v>720</c:v>
                      </c:pt>
                      <c:pt idx="8">
                        <c:v>700</c:v>
                      </c:pt>
                      <c:pt idx="9">
                        <c:v>695</c:v>
                      </c:pt>
                      <c:pt idx="10">
                        <c:v>690</c:v>
                      </c:pt>
                      <c:pt idx="11">
                        <c:v>685</c:v>
                      </c:pt>
                      <c:pt idx="12">
                        <c:v>680</c:v>
                      </c:pt>
                      <c:pt idx="13">
                        <c:v>675</c:v>
                      </c:pt>
                      <c:pt idx="14">
                        <c:v>100</c:v>
                      </c:pt>
                    </c:numCache>
                  </c:numRef>
                </c:val>
                <c:smooth val="0"/>
                <c:extLst>
                  <c:ext xmlns:c16="http://schemas.microsoft.com/office/drawing/2014/chart" uri="{C3380CC4-5D6E-409C-BE32-E72D297353CC}">
                    <c16:uniqueId val="{00000002-5210-4F1C-80D9-434D7B906CBF}"/>
                  </c:ext>
                </c:extLst>
              </c15:ser>
            </c15:filteredLineSeries>
          </c:ext>
        </c:extLst>
      </c:lineChart>
      <c:lineChart>
        <c:grouping val="standard"/>
        <c:varyColors val="0"/>
        <c:ser>
          <c:idx val="0"/>
          <c:order val="2"/>
          <c:tx>
            <c:strRef>
              <c:f>'[Volllastkennlinie (Jonas).xlsx]Tabelle2'!$C$2</c:f>
              <c:strCache>
                <c:ptCount val="1"/>
                <c:pt idx="0">
                  <c:v>Drehmoment</c:v>
                </c:pt>
              </c:strCache>
            </c:strRef>
          </c:tx>
          <c:spPr>
            <a:ln w="22225" cap="rnd">
              <a:solidFill>
                <a:srgbClr val="00B05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(Jonas).xlsx]Tabelle2'!$C$3:$C$17</c:f>
              <c:numCache>
                <c:formatCode>General</c:formatCode>
                <c:ptCount val="15"/>
                <c:pt idx="0">
                  <c:v>763</c:v>
                </c:pt>
                <c:pt idx="1">
                  <c:v>800</c:v>
                </c:pt>
                <c:pt idx="2">
                  <c:v>1000</c:v>
                </c:pt>
                <c:pt idx="3">
                  <c:v>1076</c:v>
                </c:pt>
                <c:pt idx="4">
                  <c:v>1065</c:v>
                </c:pt>
                <c:pt idx="5">
                  <c:v>1050</c:v>
                </c:pt>
                <c:pt idx="6">
                  <c:v>1050</c:v>
                </c:pt>
                <c:pt idx="7">
                  <c:v>1040</c:v>
                </c:pt>
                <c:pt idx="8">
                  <c:v>1030</c:v>
                </c:pt>
                <c:pt idx="9">
                  <c:v>1010</c:v>
                </c:pt>
                <c:pt idx="10">
                  <c:v>930</c:v>
                </c:pt>
                <c:pt idx="11">
                  <c:v>870</c:v>
                </c:pt>
                <c:pt idx="12">
                  <c:v>790</c:v>
                </c:pt>
                <c:pt idx="13">
                  <c:v>700</c:v>
                </c:pt>
                <c:pt idx="14">
                  <c:v>0</c:v>
                </c:pt>
              </c:numCache>
            </c:numRef>
          </c:val>
          <c:smooth val="0"/>
          <c:extLst>
            <c:ext xmlns:c16="http://schemas.microsoft.com/office/drawing/2014/chart" uri="{C3380CC4-5D6E-409C-BE32-E72D297353CC}">
              <c16:uniqueId val="{00000001-5210-4F1C-80D9-434D7B906CBF}"/>
            </c:ext>
          </c:extLst>
        </c:ser>
        <c:dLbls>
          <c:showLegendKey val="0"/>
          <c:showVal val="0"/>
          <c:showCatName val="0"/>
          <c:showSerName val="0"/>
          <c:showPercent val="0"/>
          <c:showBubbleSize val="0"/>
        </c:dLbls>
        <c:marker val="1"/>
        <c:smooth val="0"/>
        <c:axId val="1658869375"/>
        <c:axId val="857678640"/>
        <c:extLst>
          <c:ext xmlns:c15="http://schemas.microsoft.com/office/drawing/2012/chart" uri="{02D57815-91ED-43cb-92C2-25804820EDAC}">
            <c15:filteredLineSeries>
              <c15:ser>
                <c:idx val="1"/>
                <c:order val="1"/>
                <c:tx>
                  <c:strRef>
                    <c:extLst>
                      <c:ext uri="{02D57815-91ED-43cb-92C2-25804820EDAC}">
                        <c15:formulaRef>
                          <c15:sqref>'[Volllastkennlinie (Jonas).xlsx]Tabelle1'!$D$2</c15:sqref>
                        </c15:formulaRef>
                      </c:ext>
                    </c:extLst>
                    <c:strCache>
                      <c:ptCount val="1"/>
                      <c:pt idx="0">
                        <c:v>Leistung</c:v>
                      </c:pt>
                    </c:strCache>
                  </c:strRef>
                </c:tx>
                <c:spPr>
                  <a:ln w="22225" cap="rnd">
                    <a:solidFill>
                      <a:srgbClr val="00B050"/>
                    </a:solidFill>
                    <a:round/>
                  </a:ln>
                  <a:effectLst/>
                </c:spPr>
                <c:marker>
                  <c:symbol val="none"/>
                </c:marker>
                <c:cat>
                  <c:numRef>
                    <c:extLst>
                      <c:ext uri="{02D57815-91ED-43cb-92C2-25804820EDAC}">
                        <c15:formulaRef>
                          <c15:sqref>'[Volllastkennlinie (Jonas).xlsx]Tabelle2'!$B$3:$B$17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(Jonas).xlsx]Tabelle1'!$D$3:$D$17</c15:sqref>
                        </c15:formulaRef>
                      </c:ext>
                    </c:extLst>
                    <c:numCache>
                      <c:formatCode>General</c:formatCode>
                      <c:ptCount val="15"/>
                      <c:pt idx="0">
                        <c:v>60</c:v>
                      </c:pt>
                      <c:pt idx="1">
                        <c:v>70</c:v>
                      </c:pt>
                      <c:pt idx="2">
                        <c:v>80</c:v>
                      </c:pt>
                      <c:pt idx="3">
                        <c:v>85</c:v>
                      </c:pt>
                      <c:pt idx="4">
                        <c:v>90</c:v>
                      </c:pt>
                      <c:pt idx="5">
                        <c:v>100</c:v>
                      </c:pt>
                      <c:pt idx="6">
                        <c:v>105</c:v>
                      </c:pt>
                      <c:pt idx="7">
                        <c:v>110</c:v>
                      </c:pt>
                      <c:pt idx="8">
                        <c:v>112</c:v>
                      </c:pt>
                      <c:pt idx="9">
                        <c:v>118</c:v>
                      </c:pt>
                      <c:pt idx="10">
                        <c:v>125</c:v>
                      </c:pt>
                      <c:pt idx="11">
                        <c:v>115</c:v>
                      </c:pt>
                      <c:pt idx="12">
                        <c:v>114</c:v>
                      </c:pt>
                      <c:pt idx="13">
                        <c:v>100</c:v>
                      </c:pt>
                      <c:pt idx="14">
                        <c:v>20</c:v>
                      </c:pt>
                    </c:numCache>
                  </c:numRef>
                </c:val>
                <c:smooth val="0"/>
                <c:extLst>
                  <c:ext xmlns:c16="http://schemas.microsoft.com/office/drawing/2014/chart" uri="{C3380CC4-5D6E-409C-BE32-E72D297353CC}">
                    <c16:uniqueId val="{00000003-5210-4F1C-80D9-434D7B906CBF}"/>
                  </c:ext>
                </c:extLst>
              </c15:ser>
            </c15:filteredLineSeries>
          </c:ext>
        </c:extLst>
      </c:lineChart>
      <c:catAx>
        <c:axId val="1658875135"/>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dirty="0">
                    <a:solidFill>
                      <a:schemeClr val="tx1"/>
                    </a:solidFill>
                  </a:rPr>
                  <a:t>Motordrehzahl</a:t>
                </a:r>
                <a:r>
                  <a:rPr lang="de-DE" sz="1200" baseline="0" dirty="0">
                    <a:solidFill>
                      <a:schemeClr val="tx1"/>
                    </a:solidFill>
                  </a:rPr>
                  <a:t> n [min.</a:t>
                </a:r>
                <a:r>
                  <a:rPr lang="de-DE" sz="1200" baseline="30000" dirty="0">
                    <a:solidFill>
                      <a:schemeClr val="tx1"/>
                    </a:solidFill>
                  </a:rPr>
                  <a:t>-1</a:t>
                </a:r>
                <a:r>
                  <a:rPr lang="de-DE" sz="1200" baseline="0" dirty="0">
                    <a:solidFill>
                      <a:schemeClr val="tx1"/>
                    </a:solidFill>
                  </a:rPr>
                  <a:t>]</a:t>
                </a:r>
                <a:endParaRPr lang="de-DE" sz="1200"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out"/>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cap="none" spc="0" normalizeH="0" baseline="0">
                <a:solidFill>
                  <a:schemeClr val="tx1"/>
                </a:solidFill>
                <a:latin typeface="+mn-lt"/>
                <a:ea typeface="+mn-ea"/>
                <a:cs typeface="+mn-cs"/>
              </a:defRPr>
            </a:pPr>
            <a:endParaRPr lang="de-DE"/>
          </a:p>
        </c:txPr>
        <c:crossAx val="857746336"/>
        <c:crosses val="autoZero"/>
        <c:auto val="1"/>
        <c:lblAlgn val="ctr"/>
        <c:lblOffset val="100"/>
        <c:noMultiLvlLbl val="0"/>
      </c:catAx>
      <c:valAx>
        <c:axId val="8577463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Leistung </a:t>
                </a:r>
                <a:r>
                  <a:rPr lang="de-DE" sz="1600" dirty="0">
                    <a:solidFill>
                      <a:srgbClr val="FF0000"/>
                    </a:solidFill>
                  </a:rPr>
                  <a:t>P</a:t>
                </a:r>
                <a:r>
                  <a:rPr lang="de-DE" sz="1600" baseline="0" dirty="0">
                    <a:solidFill>
                      <a:schemeClr val="tx1"/>
                    </a:solidFill>
                  </a:rPr>
                  <a:t> [kW]</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75135"/>
        <c:crosses val="autoZero"/>
        <c:crossBetween val="between"/>
      </c:valAx>
      <c:valAx>
        <c:axId val="857678640"/>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Drehmoment </a:t>
                </a:r>
                <a:r>
                  <a:rPr lang="de-DE" sz="1600" dirty="0">
                    <a:solidFill>
                      <a:srgbClr val="00B050"/>
                    </a:solidFill>
                  </a:rPr>
                  <a:t>M</a:t>
                </a:r>
                <a:r>
                  <a:rPr lang="de-DE" sz="1600" baseline="0" dirty="0">
                    <a:solidFill>
                      <a:schemeClr val="tx1"/>
                    </a:solidFill>
                  </a:rPr>
                  <a:t> [</a:t>
                </a:r>
                <a:r>
                  <a:rPr lang="de-DE" sz="1600" baseline="0" dirty="0" err="1">
                    <a:solidFill>
                      <a:schemeClr val="tx1"/>
                    </a:solidFill>
                  </a:rPr>
                  <a:t>Nm</a:t>
                </a:r>
                <a:r>
                  <a:rPr lang="de-DE" sz="1600" baseline="0" dirty="0">
                    <a:solidFill>
                      <a:schemeClr val="tx1"/>
                    </a:solidFill>
                  </a:rPr>
                  <a:t>]</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69375"/>
        <c:crosses val="max"/>
        <c:crossBetween val="between"/>
      </c:valAx>
      <c:catAx>
        <c:axId val="1658869375"/>
        <c:scaling>
          <c:orientation val="minMax"/>
        </c:scaling>
        <c:delete val="1"/>
        <c:axPos val="b"/>
        <c:numFmt formatCode="0" sourceLinked="1"/>
        <c:majorTickMark val="out"/>
        <c:minorTickMark val="none"/>
        <c:tickLblPos val="nextTo"/>
        <c:crossAx val="857678640"/>
        <c:crosses val="autoZero"/>
        <c:auto val="1"/>
        <c:lblAlgn val="ctr"/>
        <c:lblOffset val="100"/>
        <c:noMultiLvlLbl val="0"/>
      </c:catAx>
      <c:spPr>
        <a:pattFill prst="ltDnDiag">
          <a:fgClr>
            <a:schemeClr val="dk1">
              <a:lumMod val="15000"/>
              <a:lumOff val="85000"/>
            </a:schemeClr>
          </a:fgClr>
          <a:bgClr>
            <a:schemeClr val="lt1"/>
          </a:bgClr>
        </a:pattFill>
        <a:ln>
          <a:solidFill>
            <a:schemeClr val="tx1"/>
          </a:solidFill>
        </a:ln>
        <a:effectLst/>
      </c:spPr>
    </c:plotArea>
    <c:legend>
      <c:legendPos val="b"/>
      <c:layout>
        <c:manualLayout>
          <c:xMode val="edge"/>
          <c:yMode val="edge"/>
          <c:x val="3.8723479226450523E-2"/>
          <c:y val="0.93064337930469565"/>
          <c:w val="0.37811357527970879"/>
          <c:h val="6.4281989654945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0"/>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6063170675095"/>
          <c:y val="4.5698924731182797E-2"/>
          <c:w val="0.75097762800261192"/>
          <c:h val="0.7216077166203595"/>
        </c:manualLayout>
      </c:layout>
      <c:lineChart>
        <c:grouping val="standard"/>
        <c:varyColors val="0"/>
        <c:ser>
          <c:idx val="3"/>
          <c:order val="3"/>
          <c:tx>
            <c:strRef>
              <c:f>'[Volllastkennlinie (Jonas).xlsx]Tabelle2'!$D$2</c:f>
              <c:strCache>
                <c:ptCount val="1"/>
                <c:pt idx="0">
                  <c:v>Leistung</c:v>
                </c:pt>
              </c:strCache>
            </c:strRef>
          </c:tx>
          <c:spPr>
            <a:ln w="22225" cap="rnd">
              <a:solidFill>
                <a:srgbClr val="FF000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(Jonas).xlsx]Tabelle2'!$D$3:$D$17</c:f>
              <c:numCache>
                <c:formatCode>0</c:formatCode>
                <c:ptCount val="15"/>
                <c:pt idx="0">
                  <c:v>69.015075376884425</c:v>
                </c:pt>
                <c:pt idx="1">
                  <c:v>80.402010050251263</c:v>
                </c:pt>
                <c:pt idx="2">
                  <c:v>110.55276381909547</c:v>
                </c:pt>
                <c:pt idx="3">
                  <c:v>129.76884422110552</c:v>
                </c:pt>
                <c:pt idx="4">
                  <c:v>139.14572864321607</c:v>
                </c:pt>
                <c:pt idx="5">
                  <c:v>147.73869346733667</c:v>
                </c:pt>
                <c:pt idx="6">
                  <c:v>158.29145728643215</c:v>
                </c:pt>
                <c:pt idx="7">
                  <c:v>167.23618090452263</c:v>
                </c:pt>
                <c:pt idx="8">
                  <c:v>175.97989949748742</c:v>
                </c:pt>
                <c:pt idx="9">
                  <c:v>182.71356783919597</c:v>
                </c:pt>
                <c:pt idx="10">
                  <c:v>177.58793969849245</c:v>
                </c:pt>
                <c:pt idx="11">
                  <c:v>174.87437185929647</c:v>
                </c:pt>
                <c:pt idx="12">
                  <c:v>166.73366834170855</c:v>
                </c:pt>
                <c:pt idx="13">
                  <c:v>154.77386934673368</c:v>
                </c:pt>
                <c:pt idx="14">
                  <c:v>0</c:v>
                </c:pt>
              </c:numCache>
            </c:numRef>
          </c:val>
          <c:smooth val="0"/>
          <c:extLst>
            <c:ext xmlns:c16="http://schemas.microsoft.com/office/drawing/2014/chart" uri="{C3380CC4-5D6E-409C-BE32-E72D297353CC}">
              <c16:uniqueId val="{00000000-5210-4F1C-80D9-434D7B906CBF}"/>
            </c:ext>
          </c:extLst>
        </c:ser>
        <c:dLbls>
          <c:showLegendKey val="0"/>
          <c:showVal val="0"/>
          <c:showCatName val="0"/>
          <c:showSerName val="0"/>
          <c:showPercent val="0"/>
          <c:showBubbleSize val="0"/>
        </c:dLbls>
        <c:marker val="1"/>
        <c:smooth val="0"/>
        <c:axId val="1658875135"/>
        <c:axId val="857746336"/>
        <c:extLst>
          <c:ext xmlns:c15="http://schemas.microsoft.com/office/drawing/2012/chart" uri="{02D57815-91ED-43cb-92C2-25804820EDAC}">
            <c15:filteredLineSeries>
              <c15:ser>
                <c:idx val="2"/>
                <c:order val="0"/>
                <c:tx>
                  <c:strRef>
                    <c:extLst>
                      <c:ext uri="{02D57815-91ED-43cb-92C2-25804820EDAC}">
                        <c15:formulaRef>
                          <c15:sqref>'[Volllastkennlinie (Jonas).xlsx]Tabelle1'!$C$2</c15:sqref>
                        </c15:formulaRef>
                      </c:ext>
                    </c:extLst>
                    <c:strCache>
                      <c:ptCount val="1"/>
                      <c:pt idx="0">
                        <c:v>Drehmoment</c:v>
                      </c:pt>
                    </c:strCache>
                  </c:strRef>
                </c:tx>
                <c:spPr>
                  <a:ln w="22225" cap="rnd">
                    <a:solidFill>
                      <a:srgbClr val="FF0000"/>
                    </a:solidFill>
                    <a:round/>
                  </a:ln>
                  <a:effectLst/>
                </c:spPr>
                <c:marker>
                  <c:symbol val="none"/>
                </c:marker>
                <c:cat>
                  <c:numRef>
                    <c:extLst>
                      <c:ext uri="{02D57815-91ED-43cb-92C2-25804820EDAC}">
                        <c15:formulaRef>
                          <c15:sqref>'[Volllastkennlinie (Jonas).xlsx]Tabelle1'!$B$3:$B$17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(Jonas).xlsx]Tabelle1'!$C$3:$C$17</c15:sqref>
                        </c15:formulaRef>
                      </c:ext>
                    </c:extLst>
                    <c:numCache>
                      <c:formatCode>General</c:formatCode>
                      <c:ptCount val="15"/>
                      <c:pt idx="0">
                        <c:v>600</c:v>
                      </c:pt>
                      <c:pt idx="1">
                        <c:v>630</c:v>
                      </c:pt>
                      <c:pt idx="2">
                        <c:v>650</c:v>
                      </c:pt>
                      <c:pt idx="3">
                        <c:v>670</c:v>
                      </c:pt>
                      <c:pt idx="4">
                        <c:v>680</c:v>
                      </c:pt>
                      <c:pt idx="5">
                        <c:v>700</c:v>
                      </c:pt>
                      <c:pt idx="6">
                        <c:v>730</c:v>
                      </c:pt>
                      <c:pt idx="7">
                        <c:v>720</c:v>
                      </c:pt>
                      <c:pt idx="8">
                        <c:v>700</c:v>
                      </c:pt>
                      <c:pt idx="9">
                        <c:v>695</c:v>
                      </c:pt>
                      <c:pt idx="10">
                        <c:v>690</c:v>
                      </c:pt>
                      <c:pt idx="11">
                        <c:v>685</c:v>
                      </c:pt>
                      <c:pt idx="12">
                        <c:v>680</c:v>
                      </c:pt>
                      <c:pt idx="13">
                        <c:v>675</c:v>
                      </c:pt>
                      <c:pt idx="14">
                        <c:v>100</c:v>
                      </c:pt>
                    </c:numCache>
                  </c:numRef>
                </c:val>
                <c:smooth val="0"/>
                <c:extLst>
                  <c:ext xmlns:c16="http://schemas.microsoft.com/office/drawing/2014/chart" uri="{C3380CC4-5D6E-409C-BE32-E72D297353CC}">
                    <c16:uniqueId val="{00000002-5210-4F1C-80D9-434D7B906CBF}"/>
                  </c:ext>
                </c:extLst>
              </c15:ser>
            </c15:filteredLineSeries>
          </c:ext>
        </c:extLst>
      </c:lineChart>
      <c:lineChart>
        <c:grouping val="standard"/>
        <c:varyColors val="0"/>
        <c:ser>
          <c:idx val="0"/>
          <c:order val="2"/>
          <c:tx>
            <c:strRef>
              <c:f>'[Volllastkennlinie (Jonas).xlsx]Tabelle2'!$C$2</c:f>
              <c:strCache>
                <c:ptCount val="1"/>
                <c:pt idx="0">
                  <c:v>Drehmoment</c:v>
                </c:pt>
              </c:strCache>
            </c:strRef>
          </c:tx>
          <c:spPr>
            <a:ln w="22225" cap="rnd">
              <a:solidFill>
                <a:srgbClr val="00B05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(Jonas).xlsx]Tabelle2'!$C$3:$C$17</c:f>
              <c:numCache>
                <c:formatCode>General</c:formatCode>
                <c:ptCount val="15"/>
                <c:pt idx="0">
                  <c:v>763</c:v>
                </c:pt>
                <c:pt idx="1">
                  <c:v>800</c:v>
                </c:pt>
                <c:pt idx="2">
                  <c:v>1000</c:v>
                </c:pt>
                <c:pt idx="3">
                  <c:v>1076</c:v>
                </c:pt>
                <c:pt idx="4">
                  <c:v>1065</c:v>
                </c:pt>
                <c:pt idx="5">
                  <c:v>1050</c:v>
                </c:pt>
                <c:pt idx="6">
                  <c:v>1050</c:v>
                </c:pt>
                <c:pt idx="7">
                  <c:v>1040</c:v>
                </c:pt>
                <c:pt idx="8">
                  <c:v>1030</c:v>
                </c:pt>
                <c:pt idx="9">
                  <c:v>1010</c:v>
                </c:pt>
                <c:pt idx="10">
                  <c:v>930</c:v>
                </c:pt>
                <c:pt idx="11">
                  <c:v>870</c:v>
                </c:pt>
                <c:pt idx="12">
                  <c:v>790</c:v>
                </c:pt>
                <c:pt idx="13">
                  <c:v>700</c:v>
                </c:pt>
                <c:pt idx="14">
                  <c:v>0</c:v>
                </c:pt>
              </c:numCache>
            </c:numRef>
          </c:val>
          <c:smooth val="0"/>
          <c:extLst>
            <c:ext xmlns:c16="http://schemas.microsoft.com/office/drawing/2014/chart" uri="{C3380CC4-5D6E-409C-BE32-E72D297353CC}">
              <c16:uniqueId val="{00000001-5210-4F1C-80D9-434D7B906CBF}"/>
            </c:ext>
          </c:extLst>
        </c:ser>
        <c:dLbls>
          <c:showLegendKey val="0"/>
          <c:showVal val="0"/>
          <c:showCatName val="0"/>
          <c:showSerName val="0"/>
          <c:showPercent val="0"/>
          <c:showBubbleSize val="0"/>
        </c:dLbls>
        <c:marker val="1"/>
        <c:smooth val="0"/>
        <c:axId val="1658869375"/>
        <c:axId val="857678640"/>
        <c:extLst>
          <c:ext xmlns:c15="http://schemas.microsoft.com/office/drawing/2012/chart" uri="{02D57815-91ED-43cb-92C2-25804820EDAC}">
            <c15:filteredLineSeries>
              <c15:ser>
                <c:idx val="1"/>
                <c:order val="1"/>
                <c:tx>
                  <c:strRef>
                    <c:extLst>
                      <c:ext uri="{02D57815-91ED-43cb-92C2-25804820EDAC}">
                        <c15:formulaRef>
                          <c15:sqref>'[Volllastkennlinie (Jonas).xlsx]Tabelle1'!$D$2</c15:sqref>
                        </c15:formulaRef>
                      </c:ext>
                    </c:extLst>
                    <c:strCache>
                      <c:ptCount val="1"/>
                      <c:pt idx="0">
                        <c:v>Leistung</c:v>
                      </c:pt>
                    </c:strCache>
                  </c:strRef>
                </c:tx>
                <c:spPr>
                  <a:ln w="22225" cap="rnd">
                    <a:solidFill>
                      <a:srgbClr val="00B050"/>
                    </a:solidFill>
                    <a:round/>
                  </a:ln>
                  <a:effectLst/>
                </c:spPr>
                <c:marker>
                  <c:symbol val="none"/>
                </c:marker>
                <c:cat>
                  <c:numRef>
                    <c:extLst>
                      <c:ext uri="{02D57815-91ED-43cb-92C2-25804820EDAC}">
                        <c15:formulaRef>
                          <c15:sqref>'[Volllastkennlinie (Jonas).xlsx]Tabelle2'!$B$3:$B$17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(Jonas).xlsx]Tabelle1'!$D$3:$D$17</c15:sqref>
                        </c15:formulaRef>
                      </c:ext>
                    </c:extLst>
                    <c:numCache>
                      <c:formatCode>General</c:formatCode>
                      <c:ptCount val="15"/>
                      <c:pt idx="0">
                        <c:v>60</c:v>
                      </c:pt>
                      <c:pt idx="1">
                        <c:v>70</c:v>
                      </c:pt>
                      <c:pt idx="2">
                        <c:v>80</c:v>
                      </c:pt>
                      <c:pt idx="3">
                        <c:v>85</c:v>
                      </c:pt>
                      <c:pt idx="4">
                        <c:v>90</c:v>
                      </c:pt>
                      <c:pt idx="5">
                        <c:v>100</c:v>
                      </c:pt>
                      <c:pt idx="6">
                        <c:v>105</c:v>
                      </c:pt>
                      <c:pt idx="7">
                        <c:v>110</c:v>
                      </c:pt>
                      <c:pt idx="8">
                        <c:v>112</c:v>
                      </c:pt>
                      <c:pt idx="9">
                        <c:v>118</c:v>
                      </c:pt>
                      <c:pt idx="10">
                        <c:v>125</c:v>
                      </c:pt>
                      <c:pt idx="11">
                        <c:v>115</c:v>
                      </c:pt>
                      <c:pt idx="12">
                        <c:v>114</c:v>
                      </c:pt>
                      <c:pt idx="13">
                        <c:v>100</c:v>
                      </c:pt>
                      <c:pt idx="14">
                        <c:v>20</c:v>
                      </c:pt>
                    </c:numCache>
                  </c:numRef>
                </c:val>
                <c:smooth val="0"/>
                <c:extLst>
                  <c:ext xmlns:c16="http://schemas.microsoft.com/office/drawing/2014/chart" uri="{C3380CC4-5D6E-409C-BE32-E72D297353CC}">
                    <c16:uniqueId val="{00000003-5210-4F1C-80D9-434D7B906CBF}"/>
                  </c:ext>
                </c:extLst>
              </c15:ser>
            </c15:filteredLineSeries>
          </c:ext>
        </c:extLst>
      </c:lineChart>
      <c:catAx>
        <c:axId val="1658875135"/>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dirty="0">
                    <a:solidFill>
                      <a:schemeClr val="tx1"/>
                    </a:solidFill>
                  </a:rPr>
                  <a:t>Motordrehzahl</a:t>
                </a:r>
                <a:r>
                  <a:rPr lang="de-DE" sz="1200" baseline="0" dirty="0">
                    <a:solidFill>
                      <a:schemeClr val="tx1"/>
                    </a:solidFill>
                  </a:rPr>
                  <a:t> n [min.</a:t>
                </a:r>
                <a:r>
                  <a:rPr lang="de-DE" sz="1200" baseline="30000" dirty="0">
                    <a:solidFill>
                      <a:schemeClr val="tx1"/>
                    </a:solidFill>
                  </a:rPr>
                  <a:t>-1</a:t>
                </a:r>
                <a:r>
                  <a:rPr lang="de-DE" sz="1200" baseline="0" dirty="0">
                    <a:solidFill>
                      <a:schemeClr val="tx1"/>
                    </a:solidFill>
                  </a:rPr>
                  <a:t>]</a:t>
                </a:r>
                <a:endParaRPr lang="de-DE" sz="1200"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out"/>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cap="none" spc="0" normalizeH="0" baseline="0">
                <a:solidFill>
                  <a:schemeClr val="tx1"/>
                </a:solidFill>
                <a:latin typeface="+mn-lt"/>
                <a:ea typeface="+mn-ea"/>
                <a:cs typeface="+mn-cs"/>
              </a:defRPr>
            </a:pPr>
            <a:endParaRPr lang="de-DE"/>
          </a:p>
        </c:txPr>
        <c:crossAx val="857746336"/>
        <c:crosses val="autoZero"/>
        <c:auto val="1"/>
        <c:lblAlgn val="ctr"/>
        <c:lblOffset val="100"/>
        <c:noMultiLvlLbl val="0"/>
      </c:catAx>
      <c:valAx>
        <c:axId val="8577463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Leistung </a:t>
                </a:r>
                <a:r>
                  <a:rPr lang="de-DE" sz="1600" dirty="0">
                    <a:solidFill>
                      <a:srgbClr val="FF0000"/>
                    </a:solidFill>
                  </a:rPr>
                  <a:t>P</a:t>
                </a:r>
                <a:r>
                  <a:rPr lang="de-DE" sz="1600" baseline="0" dirty="0">
                    <a:solidFill>
                      <a:schemeClr val="tx1"/>
                    </a:solidFill>
                  </a:rPr>
                  <a:t> [kW]</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75135"/>
        <c:crosses val="autoZero"/>
        <c:crossBetween val="between"/>
      </c:valAx>
      <c:valAx>
        <c:axId val="857678640"/>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Drehmoment </a:t>
                </a:r>
                <a:r>
                  <a:rPr lang="de-DE" sz="1600" dirty="0">
                    <a:solidFill>
                      <a:srgbClr val="00B050"/>
                    </a:solidFill>
                  </a:rPr>
                  <a:t>M</a:t>
                </a:r>
                <a:r>
                  <a:rPr lang="de-DE" sz="1600" baseline="0" dirty="0">
                    <a:solidFill>
                      <a:schemeClr val="tx1"/>
                    </a:solidFill>
                  </a:rPr>
                  <a:t> [</a:t>
                </a:r>
                <a:r>
                  <a:rPr lang="de-DE" sz="1600" baseline="0" dirty="0" err="1">
                    <a:solidFill>
                      <a:schemeClr val="tx1"/>
                    </a:solidFill>
                  </a:rPr>
                  <a:t>Nm</a:t>
                </a:r>
                <a:r>
                  <a:rPr lang="de-DE" sz="1600" baseline="0" dirty="0">
                    <a:solidFill>
                      <a:schemeClr val="tx1"/>
                    </a:solidFill>
                  </a:rPr>
                  <a:t>]</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69375"/>
        <c:crosses val="max"/>
        <c:crossBetween val="between"/>
      </c:valAx>
      <c:catAx>
        <c:axId val="1658869375"/>
        <c:scaling>
          <c:orientation val="minMax"/>
        </c:scaling>
        <c:delete val="1"/>
        <c:axPos val="b"/>
        <c:numFmt formatCode="0" sourceLinked="1"/>
        <c:majorTickMark val="out"/>
        <c:minorTickMark val="none"/>
        <c:tickLblPos val="nextTo"/>
        <c:crossAx val="857678640"/>
        <c:crosses val="autoZero"/>
        <c:auto val="1"/>
        <c:lblAlgn val="ctr"/>
        <c:lblOffset val="100"/>
        <c:noMultiLvlLbl val="0"/>
      </c:catAx>
      <c:spPr>
        <a:pattFill prst="ltDnDiag">
          <a:fgClr>
            <a:schemeClr val="dk1">
              <a:lumMod val="15000"/>
              <a:lumOff val="85000"/>
            </a:schemeClr>
          </a:fgClr>
          <a:bgClr>
            <a:schemeClr val="lt1"/>
          </a:bgClr>
        </a:pattFill>
        <a:ln>
          <a:solidFill>
            <a:schemeClr val="tx1"/>
          </a:solidFill>
        </a:ln>
        <a:effectLst/>
      </c:spPr>
    </c:plotArea>
    <c:legend>
      <c:legendPos val="b"/>
      <c:layout>
        <c:manualLayout>
          <c:xMode val="edge"/>
          <c:yMode val="edge"/>
          <c:x val="3.8723479226450523E-2"/>
          <c:y val="0.93064337930469565"/>
          <c:w val="0.37811357527970879"/>
          <c:h val="6.4281989654945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0"/>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solidFill>
      <a:round/>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6063170675095"/>
          <c:y val="4.5698924731182797E-2"/>
          <c:w val="0.75097762800261192"/>
          <c:h val="0.7216077166203595"/>
        </c:manualLayout>
      </c:layout>
      <c:lineChart>
        <c:grouping val="standard"/>
        <c:varyColors val="0"/>
        <c:ser>
          <c:idx val="3"/>
          <c:order val="3"/>
          <c:tx>
            <c:strRef>
              <c:f>'[Volllastkennlinie (Jonas).xlsx]Tabelle2'!$D$2</c:f>
              <c:strCache>
                <c:ptCount val="1"/>
                <c:pt idx="0">
                  <c:v>Leistung</c:v>
                </c:pt>
              </c:strCache>
            </c:strRef>
          </c:tx>
          <c:spPr>
            <a:ln w="22225" cap="rnd">
              <a:solidFill>
                <a:srgbClr val="FF000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(Jonas).xlsx]Tabelle2'!$D$3:$D$17</c:f>
              <c:numCache>
                <c:formatCode>0</c:formatCode>
                <c:ptCount val="15"/>
                <c:pt idx="0">
                  <c:v>69.015075376884425</c:v>
                </c:pt>
                <c:pt idx="1">
                  <c:v>80.402010050251263</c:v>
                </c:pt>
                <c:pt idx="2">
                  <c:v>110.55276381909547</c:v>
                </c:pt>
                <c:pt idx="3">
                  <c:v>129.76884422110552</c:v>
                </c:pt>
                <c:pt idx="4">
                  <c:v>139.14572864321607</c:v>
                </c:pt>
                <c:pt idx="5">
                  <c:v>147.73869346733667</c:v>
                </c:pt>
                <c:pt idx="6">
                  <c:v>158.29145728643215</c:v>
                </c:pt>
                <c:pt idx="7">
                  <c:v>167.23618090452263</c:v>
                </c:pt>
                <c:pt idx="8">
                  <c:v>175.97989949748742</c:v>
                </c:pt>
                <c:pt idx="9">
                  <c:v>182.71356783919597</c:v>
                </c:pt>
                <c:pt idx="10">
                  <c:v>177.58793969849245</c:v>
                </c:pt>
                <c:pt idx="11">
                  <c:v>174.87437185929647</c:v>
                </c:pt>
                <c:pt idx="12">
                  <c:v>166.73366834170855</c:v>
                </c:pt>
                <c:pt idx="13">
                  <c:v>154.77386934673368</c:v>
                </c:pt>
                <c:pt idx="14">
                  <c:v>0</c:v>
                </c:pt>
              </c:numCache>
            </c:numRef>
          </c:val>
          <c:smooth val="0"/>
          <c:extLst>
            <c:ext xmlns:c16="http://schemas.microsoft.com/office/drawing/2014/chart" uri="{C3380CC4-5D6E-409C-BE32-E72D297353CC}">
              <c16:uniqueId val="{00000000-5210-4F1C-80D9-434D7B906CBF}"/>
            </c:ext>
          </c:extLst>
        </c:ser>
        <c:dLbls>
          <c:showLegendKey val="0"/>
          <c:showVal val="0"/>
          <c:showCatName val="0"/>
          <c:showSerName val="0"/>
          <c:showPercent val="0"/>
          <c:showBubbleSize val="0"/>
        </c:dLbls>
        <c:marker val="1"/>
        <c:smooth val="0"/>
        <c:axId val="1658875135"/>
        <c:axId val="857746336"/>
        <c:extLst>
          <c:ext xmlns:c15="http://schemas.microsoft.com/office/drawing/2012/chart" uri="{02D57815-91ED-43cb-92C2-25804820EDAC}">
            <c15:filteredLineSeries>
              <c15:ser>
                <c:idx val="2"/>
                <c:order val="0"/>
                <c:tx>
                  <c:strRef>
                    <c:extLst>
                      <c:ext uri="{02D57815-91ED-43cb-92C2-25804820EDAC}">
                        <c15:formulaRef>
                          <c15:sqref>'[Volllastkennlinie (Jonas).xlsx]Tabelle1'!$C$2</c15:sqref>
                        </c15:formulaRef>
                      </c:ext>
                    </c:extLst>
                    <c:strCache>
                      <c:ptCount val="1"/>
                      <c:pt idx="0">
                        <c:v>Drehmoment</c:v>
                      </c:pt>
                    </c:strCache>
                  </c:strRef>
                </c:tx>
                <c:spPr>
                  <a:ln w="22225" cap="rnd">
                    <a:solidFill>
                      <a:srgbClr val="FF0000"/>
                    </a:solidFill>
                    <a:round/>
                  </a:ln>
                  <a:effectLst/>
                </c:spPr>
                <c:marker>
                  <c:symbol val="none"/>
                </c:marker>
                <c:cat>
                  <c:numRef>
                    <c:extLst>
                      <c:ext uri="{02D57815-91ED-43cb-92C2-25804820EDAC}">
                        <c15:formulaRef>
                          <c15:sqref>'[Volllastkennlinie (Jonas).xlsx]Tabelle1'!$B$3:$B$17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(Jonas).xlsx]Tabelle1'!$C$3:$C$17</c15:sqref>
                        </c15:formulaRef>
                      </c:ext>
                    </c:extLst>
                    <c:numCache>
                      <c:formatCode>General</c:formatCode>
                      <c:ptCount val="15"/>
                      <c:pt idx="0">
                        <c:v>600</c:v>
                      </c:pt>
                      <c:pt idx="1">
                        <c:v>630</c:v>
                      </c:pt>
                      <c:pt idx="2">
                        <c:v>650</c:v>
                      </c:pt>
                      <c:pt idx="3">
                        <c:v>670</c:v>
                      </c:pt>
                      <c:pt idx="4">
                        <c:v>680</c:v>
                      </c:pt>
                      <c:pt idx="5">
                        <c:v>700</c:v>
                      </c:pt>
                      <c:pt idx="6">
                        <c:v>730</c:v>
                      </c:pt>
                      <c:pt idx="7">
                        <c:v>720</c:v>
                      </c:pt>
                      <c:pt idx="8">
                        <c:v>700</c:v>
                      </c:pt>
                      <c:pt idx="9">
                        <c:v>695</c:v>
                      </c:pt>
                      <c:pt idx="10">
                        <c:v>690</c:v>
                      </c:pt>
                      <c:pt idx="11">
                        <c:v>685</c:v>
                      </c:pt>
                      <c:pt idx="12">
                        <c:v>680</c:v>
                      </c:pt>
                      <c:pt idx="13">
                        <c:v>675</c:v>
                      </c:pt>
                      <c:pt idx="14">
                        <c:v>100</c:v>
                      </c:pt>
                    </c:numCache>
                  </c:numRef>
                </c:val>
                <c:smooth val="0"/>
                <c:extLst>
                  <c:ext xmlns:c16="http://schemas.microsoft.com/office/drawing/2014/chart" uri="{C3380CC4-5D6E-409C-BE32-E72D297353CC}">
                    <c16:uniqueId val="{00000002-5210-4F1C-80D9-434D7B906CBF}"/>
                  </c:ext>
                </c:extLst>
              </c15:ser>
            </c15:filteredLineSeries>
          </c:ext>
        </c:extLst>
      </c:lineChart>
      <c:lineChart>
        <c:grouping val="standard"/>
        <c:varyColors val="0"/>
        <c:ser>
          <c:idx val="0"/>
          <c:order val="2"/>
          <c:tx>
            <c:strRef>
              <c:f>'[Volllastkennlinie (Jonas).xlsx]Tabelle2'!$C$2</c:f>
              <c:strCache>
                <c:ptCount val="1"/>
                <c:pt idx="0">
                  <c:v>Drehmoment</c:v>
                </c:pt>
              </c:strCache>
            </c:strRef>
          </c:tx>
          <c:spPr>
            <a:ln w="22225" cap="rnd">
              <a:solidFill>
                <a:srgbClr val="00B05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(Jonas).xlsx]Tabelle2'!$C$3:$C$17</c:f>
              <c:numCache>
                <c:formatCode>General</c:formatCode>
                <c:ptCount val="15"/>
                <c:pt idx="0">
                  <c:v>763</c:v>
                </c:pt>
                <c:pt idx="1">
                  <c:v>800</c:v>
                </c:pt>
                <c:pt idx="2">
                  <c:v>1000</c:v>
                </c:pt>
                <c:pt idx="3">
                  <c:v>1076</c:v>
                </c:pt>
                <c:pt idx="4">
                  <c:v>1065</c:v>
                </c:pt>
                <c:pt idx="5">
                  <c:v>1050</c:v>
                </c:pt>
                <c:pt idx="6">
                  <c:v>1050</c:v>
                </c:pt>
                <c:pt idx="7">
                  <c:v>1040</c:v>
                </c:pt>
                <c:pt idx="8">
                  <c:v>1030</c:v>
                </c:pt>
                <c:pt idx="9">
                  <c:v>1010</c:v>
                </c:pt>
                <c:pt idx="10">
                  <c:v>930</c:v>
                </c:pt>
                <c:pt idx="11">
                  <c:v>870</c:v>
                </c:pt>
                <c:pt idx="12">
                  <c:v>790</c:v>
                </c:pt>
                <c:pt idx="13">
                  <c:v>700</c:v>
                </c:pt>
                <c:pt idx="14">
                  <c:v>0</c:v>
                </c:pt>
              </c:numCache>
            </c:numRef>
          </c:val>
          <c:smooth val="0"/>
          <c:extLst>
            <c:ext xmlns:c16="http://schemas.microsoft.com/office/drawing/2014/chart" uri="{C3380CC4-5D6E-409C-BE32-E72D297353CC}">
              <c16:uniqueId val="{00000001-5210-4F1C-80D9-434D7B906CBF}"/>
            </c:ext>
          </c:extLst>
        </c:ser>
        <c:dLbls>
          <c:showLegendKey val="0"/>
          <c:showVal val="0"/>
          <c:showCatName val="0"/>
          <c:showSerName val="0"/>
          <c:showPercent val="0"/>
          <c:showBubbleSize val="0"/>
        </c:dLbls>
        <c:marker val="1"/>
        <c:smooth val="0"/>
        <c:axId val="1658869375"/>
        <c:axId val="857678640"/>
        <c:extLst>
          <c:ext xmlns:c15="http://schemas.microsoft.com/office/drawing/2012/chart" uri="{02D57815-91ED-43cb-92C2-25804820EDAC}">
            <c15:filteredLineSeries>
              <c15:ser>
                <c:idx val="1"/>
                <c:order val="1"/>
                <c:tx>
                  <c:strRef>
                    <c:extLst>
                      <c:ext uri="{02D57815-91ED-43cb-92C2-25804820EDAC}">
                        <c15:formulaRef>
                          <c15:sqref>'[Volllastkennlinie (Jonas).xlsx]Tabelle1'!$D$2</c15:sqref>
                        </c15:formulaRef>
                      </c:ext>
                    </c:extLst>
                    <c:strCache>
                      <c:ptCount val="1"/>
                      <c:pt idx="0">
                        <c:v>Leistung</c:v>
                      </c:pt>
                    </c:strCache>
                  </c:strRef>
                </c:tx>
                <c:spPr>
                  <a:ln w="22225" cap="rnd">
                    <a:solidFill>
                      <a:srgbClr val="00B050"/>
                    </a:solidFill>
                    <a:round/>
                  </a:ln>
                  <a:effectLst/>
                </c:spPr>
                <c:marker>
                  <c:symbol val="none"/>
                </c:marker>
                <c:cat>
                  <c:numRef>
                    <c:extLst>
                      <c:ext uri="{02D57815-91ED-43cb-92C2-25804820EDAC}">
                        <c15:formulaRef>
                          <c15:sqref>'[Volllastkennlinie (Jonas).xlsx]Tabelle2'!$B$3:$B$17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(Jonas).xlsx]Tabelle1'!$D$3:$D$17</c15:sqref>
                        </c15:formulaRef>
                      </c:ext>
                    </c:extLst>
                    <c:numCache>
                      <c:formatCode>General</c:formatCode>
                      <c:ptCount val="15"/>
                      <c:pt idx="0">
                        <c:v>60</c:v>
                      </c:pt>
                      <c:pt idx="1">
                        <c:v>70</c:v>
                      </c:pt>
                      <c:pt idx="2">
                        <c:v>80</c:v>
                      </c:pt>
                      <c:pt idx="3">
                        <c:v>85</c:v>
                      </c:pt>
                      <c:pt idx="4">
                        <c:v>90</c:v>
                      </c:pt>
                      <c:pt idx="5">
                        <c:v>100</c:v>
                      </c:pt>
                      <c:pt idx="6">
                        <c:v>105</c:v>
                      </c:pt>
                      <c:pt idx="7">
                        <c:v>110</c:v>
                      </c:pt>
                      <c:pt idx="8">
                        <c:v>112</c:v>
                      </c:pt>
                      <c:pt idx="9">
                        <c:v>118</c:v>
                      </c:pt>
                      <c:pt idx="10">
                        <c:v>125</c:v>
                      </c:pt>
                      <c:pt idx="11">
                        <c:v>115</c:v>
                      </c:pt>
                      <c:pt idx="12">
                        <c:v>114</c:v>
                      </c:pt>
                      <c:pt idx="13">
                        <c:v>100</c:v>
                      </c:pt>
                      <c:pt idx="14">
                        <c:v>20</c:v>
                      </c:pt>
                    </c:numCache>
                  </c:numRef>
                </c:val>
                <c:smooth val="0"/>
                <c:extLst>
                  <c:ext xmlns:c16="http://schemas.microsoft.com/office/drawing/2014/chart" uri="{C3380CC4-5D6E-409C-BE32-E72D297353CC}">
                    <c16:uniqueId val="{00000003-5210-4F1C-80D9-434D7B906CBF}"/>
                  </c:ext>
                </c:extLst>
              </c15:ser>
            </c15:filteredLineSeries>
          </c:ext>
        </c:extLst>
      </c:lineChart>
      <c:catAx>
        <c:axId val="1658875135"/>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dirty="0">
                    <a:solidFill>
                      <a:schemeClr val="tx1"/>
                    </a:solidFill>
                  </a:rPr>
                  <a:t>Motordrehzahl</a:t>
                </a:r>
                <a:r>
                  <a:rPr lang="de-DE" sz="1200" baseline="0" dirty="0">
                    <a:solidFill>
                      <a:schemeClr val="tx1"/>
                    </a:solidFill>
                  </a:rPr>
                  <a:t> n [min.</a:t>
                </a:r>
                <a:r>
                  <a:rPr lang="de-DE" sz="1200" baseline="30000" dirty="0">
                    <a:solidFill>
                      <a:schemeClr val="tx1"/>
                    </a:solidFill>
                  </a:rPr>
                  <a:t>-1</a:t>
                </a:r>
                <a:r>
                  <a:rPr lang="de-DE" sz="1200" baseline="0" dirty="0">
                    <a:solidFill>
                      <a:schemeClr val="tx1"/>
                    </a:solidFill>
                  </a:rPr>
                  <a:t>]</a:t>
                </a:r>
                <a:endParaRPr lang="de-DE" sz="1200"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out"/>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cap="none" spc="0" normalizeH="0" baseline="0">
                <a:solidFill>
                  <a:schemeClr val="tx1"/>
                </a:solidFill>
                <a:latin typeface="+mn-lt"/>
                <a:ea typeface="+mn-ea"/>
                <a:cs typeface="+mn-cs"/>
              </a:defRPr>
            </a:pPr>
            <a:endParaRPr lang="de-DE"/>
          </a:p>
        </c:txPr>
        <c:crossAx val="857746336"/>
        <c:crosses val="autoZero"/>
        <c:auto val="1"/>
        <c:lblAlgn val="ctr"/>
        <c:lblOffset val="100"/>
        <c:noMultiLvlLbl val="0"/>
      </c:catAx>
      <c:valAx>
        <c:axId val="8577463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Leistung </a:t>
                </a:r>
                <a:r>
                  <a:rPr lang="de-DE" sz="1600" dirty="0">
                    <a:solidFill>
                      <a:srgbClr val="FF0000"/>
                    </a:solidFill>
                  </a:rPr>
                  <a:t>P</a:t>
                </a:r>
                <a:r>
                  <a:rPr lang="de-DE" sz="1600" baseline="0" dirty="0">
                    <a:solidFill>
                      <a:schemeClr val="tx1"/>
                    </a:solidFill>
                  </a:rPr>
                  <a:t> [kW]</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75135"/>
        <c:crosses val="autoZero"/>
        <c:crossBetween val="between"/>
      </c:valAx>
      <c:valAx>
        <c:axId val="857678640"/>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Drehmoment </a:t>
                </a:r>
                <a:r>
                  <a:rPr lang="de-DE" sz="1600" dirty="0">
                    <a:solidFill>
                      <a:srgbClr val="00B050"/>
                    </a:solidFill>
                  </a:rPr>
                  <a:t>M</a:t>
                </a:r>
                <a:r>
                  <a:rPr lang="de-DE" sz="1600" baseline="0" dirty="0">
                    <a:solidFill>
                      <a:schemeClr val="tx1"/>
                    </a:solidFill>
                  </a:rPr>
                  <a:t> [</a:t>
                </a:r>
                <a:r>
                  <a:rPr lang="de-DE" sz="1600" baseline="0" dirty="0" err="1">
                    <a:solidFill>
                      <a:schemeClr val="tx1"/>
                    </a:solidFill>
                  </a:rPr>
                  <a:t>Nm</a:t>
                </a:r>
                <a:r>
                  <a:rPr lang="de-DE" sz="1600" baseline="0" dirty="0">
                    <a:solidFill>
                      <a:schemeClr val="tx1"/>
                    </a:solidFill>
                  </a:rPr>
                  <a:t>]</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69375"/>
        <c:crosses val="max"/>
        <c:crossBetween val="between"/>
      </c:valAx>
      <c:catAx>
        <c:axId val="1658869375"/>
        <c:scaling>
          <c:orientation val="minMax"/>
        </c:scaling>
        <c:delete val="1"/>
        <c:axPos val="b"/>
        <c:numFmt formatCode="0" sourceLinked="1"/>
        <c:majorTickMark val="out"/>
        <c:minorTickMark val="none"/>
        <c:tickLblPos val="nextTo"/>
        <c:crossAx val="857678640"/>
        <c:crosses val="autoZero"/>
        <c:auto val="1"/>
        <c:lblAlgn val="ctr"/>
        <c:lblOffset val="100"/>
        <c:noMultiLvlLbl val="0"/>
      </c:catAx>
      <c:spPr>
        <a:pattFill prst="ltDnDiag">
          <a:fgClr>
            <a:schemeClr val="dk1">
              <a:lumMod val="15000"/>
              <a:lumOff val="85000"/>
            </a:schemeClr>
          </a:fgClr>
          <a:bgClr>
            <a:schemeClr val="lt1"/>
          </a:bgClr>
        </a:pattFill>
        <a:ln>
          <a:solidFill>
            <a:schemeClr val="tx1"/>
          </a:solidFill>
        </a:ln>
        <a:effectLst/>
      </c:spPr>
    </c:plotArea>
    <c:legend>
      <c:legendPos val="b"/>
      <c:layout>
        <c:manualLayout>
          <c:xMode val="edge"/>
          <c:yMode val="edge"/>
          <c:x val="3.8723479226450523E-2"/>
          <c:y val="0.93064337930469565"/>
          <c:w val="0.37811357527970879"/>
          <c:h val="6.4281989654945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0"/>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solidFill>
      <a:round/>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6063170675095"/>
          <c:y val="4.5698924731182797E-2"/>
          <c:w val="0.75097762800261192"/>
          <c:h val="0.7216077166203595"/>
        </c:manualLayout>
      </c:layout>
      <c:lineChart>
        <c:grouping val="standard"/>
        <c:varyColors val="0"/>
        <c:ser>
          <c:idx val="3"/>
          <c:order val="3"/>
          <c:tx>
            <c:strRef>
              <c:f>'[Volllastkennlinie (Jonas).xlsx]Tabelle2'!$D$2</c:f>
              <c:strCache>
                <c:ptCount val="1"/>
                <c:pt idx="0">
                  <c:v>Leistung</c:v>
                </c:pt>
              </c:strCache>
            </c:strRef>
          </c:tx>
          <c:spPr>
            <a:ln w="22225" cap="rnd">
              <a:solidFill>
                <a:srgbClr val="FF000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(Jonas).xlsx]Tabelle2'!$D$3:$D$17</c:f>
              <c:numCache>
                <c:formatCode>0</c:formatCode>
                <c:ptCount val="15"/>
                <c:pt idx="0">
                  <c:v>69.015075376884425</c:v>
                </c:pt>
                <c:pt idx="1">
                  <c:v>80.402010050251263</c:v>
                </c:pt>
                <c:pt idx="2">
                  <c:v>110.55276381909547</c:v>
                </c:pt>
                <c:pt idx="3">
                  <c:v>129.76884422110552</c:v>
                </c:pt>
                <c:pt idx="4">
                  <c:v>139.14572864321607</c:v>
                </c:pt>
                <c:pt idx="5">
                  <c:v>147.73869346733667</c:v>
                </c:pt>
                <c:pt idx="6">
                  <c:v>158.29145728643215</c:v>
                </c:pt>
                <c:pt idx="7">
                  <c:v>167.23618090452263</c:v>
                </c:pt>
                <c:pt idx="8">
                  <c:v>175.97989949748742</c:v>
                </c:pt>
                <c:pt idx="9">
                  <c:v>182.71356783919597</c:v>
                </c:pt>
                <c:pt idx="10">
                  <c:v>177.58793969849245</c:v>
                </c:pt>
                <c:pt idx="11">
                  <c:v>174.87437185929647</c:v>
                </c:pt>
                <c:pt idx="12">
                  <c:v>166.73366834170855</c:v>
                </c:pt>
                <c:pt idx="13">
                  <c:v>154.77386934673368</c:v>
                </c:pt>
                <c:pt idx="14">
                  <c:v>0</c:v>
                </c:pt>
              </c:numCache>
            </c:numRef>
          </c:val>
          <c:smooth val="0"/>
          <c:extLst>
            <c:ext xmlns:c16="http://schemas.microsoft.com/office/drawing/2014/chart" uri="{C3380CC4-5D6E-409C-BE32-E72D297353CC}">
              <c16:uniqueId val="{00000000-5210-4F1C-80D9-434D7B906CBF}"/>
            </c:ext>
          </c:extLst>
        </c:ser>
        <c:dLbls>
          <c:showLegendKey val="0"/>
          <c:showVal val="0"/>
          <c:showCatName val="0"/>
          <c:showSerName val="0"/>
          <c:showPercent val="0"/>
          <c:showBubbleSize val="0"/>
        </c:dLbls>
        <c:marker val="1"/>
        <c:smooth val="0"/>
        <c:axId val="1658875135"/>
        <c:axId val="857746336"/>
        <c:extLst>
          <c:ext xmlns:c15="http://schemas.microsoft.com/office/drawing/2012/chart" uri="{02D57815-91ED-43cb-92C2-25804820EDAC}">
            <c15:filteredLineSeries>
              <c15:ser>
                <c:idx val="2"/>
                <c:order val="0"/>
                <c:tx>
                  <c:strRef>
                    <c:extLst>
                      <c:ext uri="{02D57815-91ED-43cb-92C2-25804820EDAC}">
                        <c15:formulaRef>
                          <c15:sqref>'[Volllastkennlinie (Jonas).xlsx]Tabelle1'!$C$2</c15:sqref>
                        </c15:formulaRef>
                      </c:ext>
                    </c:extLst>
                    <c:strCache>
                      <c:ptCount val="1"/>
                      <c:pt idx="0">
                        <c:v>Drehmoment</c:v>
                      </c:pt>
                    </c:strCache>
                  </c:strRef>
                </c:tx>
                <c:spPr>
                  <a:ln w="22225" cap="rnd">
                    <a:solidFill>
                      <a:srgbClr val="FF0000"/>
                    </a:solidFill>
                    <a:round/>
                  </a:ln>
                  <a:effectLst/>
                </c:spPr>
                <c:marker>
                  <c:symbol val="none"/>
                </c:marker>
                <c:cat>
                  <c:numRef>
                    <c:extLst>
                      <c:ext uri="{02D57815-91ED-43cb-92C2-25804820EDAC}">
                        <c15:formulaRef>
                          <c15:sqref>'[Volllastkennlinie (Jonas).xlsx]Tabelle1'!$B$3:$B$17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(Jonas).xlsx]Tabelle1'!$C$3:$C$17</c15:sqref>
                        </c15:formulaRef>
                      </c:ext>
                    </c:extLst>
                    <c:numCache>
                      <c:formatCode>General</c:formatCode>
                      <c:ptCount val="15"/>
                      <c:pt idx="0">
                        <c:v>600</c:v>
                      </c:pt>
                      <c:pt idx="1">
                        <c:v>630</c:v>
                      </c:pt>
                      <c:pt idx="2">
                        <c:v>650</c:v>
                      </c:pt>
                      <c:pt idx="3">
                        <c:v>670</c:v>
                      </c:pt>
                      <c:pt idx="4">
                        <c:v>680</c:v>
                      </c:pt>
                      <c:pt idx="5">
                        <c:v>700</c:v>
                      </c:pt>
                      <c:pt idx="6">
                        <c:v>730</c:v>
                      </c:pt>
                      <c:pt idx="7">
                        <c:v>720</c:v>
                      </c:pt>
                      <c:pt idx="8">
                        <c:v>700</c:v>
                      </c:pt>
                      <c:pt idx="9">
                        <c:v>695</c:v>
                      </c:pt>
                      <c:pt idx="10">
                        <c:v>690</c:v>
                      </c:pt>
                      <c:pt idx="11">
                        <c:v>685</c:v>
                      </c:pt>
                      <c:pt idx="12">
                        <c:v>680</c:v>
                      </c:pt>
                      <c:pt idx="13">
                        <c:v>675</c:v>
                      </c:pt>
                      <c:pt idx="14">
                        <c:v>100</c:v>
                      </c:pt>
                    </c:numCache>
                  </c:numRef>
                </c:val>
                <c:smooth val="0"/>
                <c:extLst>
                  <c:ext xmlns:c16="http://schemas.microsoft.com/office/drawing/2014/chart" uri="{C3380CC4-5D6E-409C-BE32-E72D297353CC}">
                    <c16:uniqueId val="{00000002-5210-4F1C-80D9-434D7B906CBF}"/>
                  </c:ext>
                </c:extLst>
              </c15:ser>
            </c15:filteredLineSeries>
          </c:ext>
        </c:extLst>
      </c:lineChart>
      <c:lineChart>
        <c:grouping val="standard"/>
        <c:varyColors val="0"/>
        <c:ser>
          <c:idx val="0"/>
          <c:order val="2"/>
          <c:tx>
            <c:strRef>
              <c:f>'[Volllastkennlinie (Jonas).xlsx]Tabelle2'!$C$2</c:f>
              <c:strCache>
                <c:ptCount val="1"/>
                <c:pt idx="0">
                  <c:v>Drehmoment</c:v>
                </c:pt>
              </c:strCache>
            </c:strRef>
          </c:tx>
          <c:spPr>
            <a:ln w="22225" cap="rnd">
              <a:solidFill>
                <a:srgbClr val="00B05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(Jonas).xlsx]Tabelle2'!$C$3:$C$17</c:f>
              <c:numCache>
                <c:formatCode>General</c:formatCode>
                <c:ptCount val="15"/>
                <c:pt idx="0">
                  <c:v>763</c:v>
                </c:pt>
                <c:pt idx="1">
                  <c:v>800</c:v>
                </c:pt>
                <c:pt idx="2">
                  <c:v>1000</c:v>
                </c:pt>
                <c:pt idx="3">
                  <c:v>1076</c:v>
                </c:pt>
                <c:pt idx="4">
                  <c:v>1065</c:v>
                </c:pt>
                <c:pt idx="5">
                  <c:v>1050</c:v>
                </c:pt>
                <c:pt idx="6">
                  <c:v>1050</c:v>
                </c:pt>
                <c:pt idx="7">
                  <c:v>1040</c:v>
                </c:pt>
                <c:pt idx="8">
                  <c:v>1030</c:v>
                </c:pt>
                <c:pt idx="9">
                  <c:v>1010</c:v>
                </c:pt>
                <c:pt idx="10">
                  <c:v>930</c:v>
                </c:pt>
                <c:pt idx="11">
                  <c:v>870</c:v>
                </c:pt>
                <c:pt idx="12">
                  <c:v>790</c:v>
                </c:pt>
                <c:pt idx="13">
                  <c:v>700</c:v>
                </c:pt>
                <c:pt idx="14">
                  <c:v>0</c:v>
                </c:pt>
              </c:numCache>
            </c:numRef>
          </c:val>
          <c:smooth val="0"/>
          <c:extLst>
            <c:ext xmlns:c16="http://schemas.microsoft.com/office/drawing/2014/chart" uri="{C3380CC4-5D6E-409C-BE32-E72D297353CC}">
              <c16:uniqueId val="{00000001-5210-4F1C-80D9-434D7B906CBF}"/>
            </c:ext>
          </c:extLst>
        </c:ser>
        <c:dLbls>
          <c:showLegendKey val="0"/>
          <c:showVal val="0"/>
          <c:showCatName val="0"/>
          <c:showSerName val="0"/>
          <c:showPercent val="0"/>
          <c:showBubbleSize val="0"/>
        </c:dLbls>
        <c:marker val="1"/>
        <c:smooth val="0"/>
        <c:axId val="1658869375"/>
        <c:axId val="857678640"/>
        <c:extLst>
          <c:ext xmlns:c15="http://schemas.microsoft.com/office/drawing/2012/chart" uri="{02D57815-91ED-43cb-92C2-25804820EDAC}">
            <c15:filteredLineSeries>
              <c15:ser>
                <c:idx val="1"/>
                <c:order val="1"/>
                <c:tx>
                  <c:strRef>
                    <c:extLst>
                      <c:ext uri="{02D57815-91ED-43cb-92C2-25804820EDAC}">
                        <c15:formulaRef>
                          <c15:sqref>'[Volllastkennlinie (Jonas).xlsx]Tabelle1'!$D$2</c15:sqref>
                        </c15:formulaRef>
                      </c:ext>
                    </c:extLst>
                    <c:strCache>
                      <c:ptCount val="1"/>
                      <c:pt idx="0">
                        <c:v>Leistung</c:v>
                      </c:pt>
                    </c:strCache>
                  </c:strRef>
                </c:tx>
                <c:spPr>
                  <a:ln w="22225" cap="rnd">
                    <a:solidFill>
                      <a:srgbClr val="00B050"/>
                    </a:solidFill>
                    <a:round/>
                  </a:ln>
                  <a:effectLst/>
                </c:spPr>
                <c:marker>
                  <c:symbol val="none"/>
                </c:marker>
                <c:cat>
                  <c:numRef>
                    <c:extLst>
                      <c:ext uri="{02D57815-91ED-43cb-92C2-25804820EDAC}">
                        <c15:formulaRef>
                          <c15:sqref>'[Volllastkennlinie (Jonas).xlsx]Tabelle2'!$B$3:$B$17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(Jonas).xlsx]Tabelle1'!$D$3:$D$17</c15:sqref>
                        </c15:formulaRef>
                      </c:ext>
                    </c:extLst>
                    <c:numCache>
                      <c:formatCode>General</c:formatCode>
                      <c:ptCount val="15"/>
                      <c:pt idx="0">
                        <c:v>60</c:v>
                      </c:pt>
                      <c:pt idx="1">
                        <c:v>70</c:v>
                      </c:pt>
                      <c:pt idx="2">
                        <c:v>80</c:v>
                      </c:pt>
                      <c:pt idx="3">
                        <c:v>85</c:v>
                      </c:pt>
                      <c:pt idx="4">
                        <c:v>90</c:v>
                      </c:pt>
                      <c:pt idx="5">
                        <c:v>100</c:v>
                      </c:pt>
                      <c:pt idx="6">
                        <c:v>105</c:v>
                      </c:pt>
                      <c:pt idx="7">
                        <c:v>110</c:v>
                      </c:pt>
                      <c:pt idx="8">
                        <c:v>112</c:v>
                      </c:pt>
                      <c:pt idx="9">
                        <c:v>118</c:v>
                      </c:pt>
                      <c:pt idx="10">
                        <c:v>125</c:v>
                      </c:pt>
                      <c:pt idx="11">
                        <c:v>115</c:v>
                      </c:pt>
                      <c:pt idx="12">
                        <c:v>114</c:v>
                      </c:pt>
                      <c:pt idx="13">
                        <c:v>100</c:v>
                      </c:pt>
                      <c:pt idx="14">
                        <c:v>20</c:v>
                      </c:pt>
                    </c:numCache>
                  </c:numRef>
                </c:val>
                <c:smooth val="0"/>
                <c:extLst>
                  <c:ext xmlns:c16="http://schemas.microsoft.com/office/drawing/2014/chart" uri="{C3380CC4-5D6E-409C-BE32-E72D297353CC}">
                    <c16:uniqueId val="{00000003-5210-4F1C-80D9-434D7B906CBF}"/>
                  </c:ext>
                </c:extLst>
              </c15:ser>
            </c15:filteredLineSeries>
          </c:ext>
        </c:extLst>
      </c:lineChart>
      <c:catAx>
        <c:axId val="1658875135"/>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dirty="0">
                    <a:solidFill>
                      <a:schemeClr val="tx1"/>
                    </a:solidFill>
                  </a:rPr>
                  <a:t>Motordrehzahl</a:t>
                </a:r>
                <a:r>
                  <a:rPr lang="de-DE" sz="1200" baseline="0" dirty="0">
                    <a:solidFill>
                      <a:schemeClr val="tx1"/>
                    </a:solidFill>
                  </a:rPr>
                  <a:t> n [min.</a:t>
                </a:r>
                <a:r>
                  <a:rPr lang="de-DE" sz="1200" baseline="30000" dirty="0">
                    <a:solidFill>
                      <a:schemeClr val="tx1"/>
                    </a:solidFill>
                  </a:rPr>
                  <a:t>-1</a:t>
                </a:r>
                <a:r>
                  <a:rPr lang="de-DE" sz="1200" baseline="0" dirty="0">
                    <a:solidFill>
                      <a:schemeClr val="tx1"/>
                    </a:solidFill>
                  </a:rPr>
                  <a:t>]</a:t>
                </a:r>
                <a:endParaRPr lang="de-DE" sz="1200"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out"/>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cap="none" spc="0" normalizeH="0" baseline="0">
                <a:solidFill>
                  <a:schemeClr val="tx1"/>
                </a:solidFill>
                <a:latin typeface="+mn-lt"/>
                <a:ea typeface="+mn-ea"/>
                <a:cs typeface="+mn-cs"/>
              </a:defRPr>
            </a:pPr>
            <a:endParaRPr lang="de-DE"/>
          </a:p>
        </c:txPr>
        <c:crossAx val="857746336"/>
        <c:crosses val="autoZero"/>
        <c:auto val="1"/>
        <c:lblAlgn val="ctr"/>
        <c:lblOffset val="100"/>
        <c:noMultiLvlLbl val="0"/>
      </c:catAx>
      <c:valAx>
        <c:axId val="8577463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Leistung </a:t>
                </a:r>
                <a:r>
                  <a:rPr lang="de-DE" sz="1600" dirty="0">
                    <a:solidFill>
                      <a:srgbClr val="FF0000"/>
                    </a:solidFill>
                  </a:rPr>
                  <a:t>P</a:t>
                </a:r>
                <a:r>
                  <a:rPr lang="de-DE" sz="1600" baseline="0" dirty="0">
                    <a:solidFill>
                      <a:schemeClr val="tx1"/>
                    </a:solidFill>
                  </a:rPr>
                  <a:t> [kW]</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75135"/>
        <c:crosses val="autoZero"/>
        <c:crossBetween val="between"/>
      </c:valAx>
      <c:valAx>
        <c:axId val="857678640"/>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Drehmoment </a:t>
                </a:r>
                <a:r>
                  <a:rPr lang="de-DE" sz="1600" dirty="0">
                    <a:solidFill>
                      <a:srgbClr val="00B050"/>
                    </a:solidFill>
                  </a:rPr>
                  <a:t>M</a:t>
                </a:r>
                <a:r>
                  <a:rPr lang="de-DE" sz="1600" baseline="0" dirty="0">
                    <a:solidFill>
                      <a:schemeClr val="tx1"/>
                    </a:solidFill>
                  </a:rPr>
                  <a:t> [</a:t>
                </a:r>
                <a:r>
                  <a:rPr lang="de-DE" sz="1600" baseline="0" dirty="0" err="1">
                    <a:solidFill>
                      <a:schemeClr val="tx1"/>
                    </a:solidFill>
                  </a:rPr>
                  <a:t>Nm</a:t>
                </a:r>
                <a:r>
                  <a:rPr lang="de-DE" sz="1600" baseline="0" dirty="0">
                    <a:solidFill>
                      <a:schemeClr val="tx1"/>
                    </a:solidFill>
                  </a:rPr>
                  <a:t>]</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69375"/>
        <c:crosses val="max"/>
        <c:crossBetween val="between"/>
      </c:valAx>
      <c:catAx>
        <c:axId val="1658869375"/>
        <c:scaling>
          <c:orientation val="minMax"/>
        </c:scaling>
        <c:delete val="1"/>
        <c:axPos val="b"/>
        <c:numFmt formatCode="0" sourceLinked="1"/>
        <c:majorTickMark val="out"/>
        <c:minorTickMark val="none"/>
        <c:tickLblPos val="nextTo"/>
        <c:crossAx val="857678640"/>
        <c:crosses val="autoZero"/>
        <c:auto val="1"/>
        <c:lblAlgn val="ctr"/>
        <c:lblOffset val="100"/>
        <c:noMultiLvlLbl val="0"/>
      </c:catAx>
      <c:spPr>
        <a:pattFill prst="ltDnDiag">
          <a:fgClr>
            <a:schemeClr val="dk1">
              <a:lumMod val="15000"/>
              <a:lumOff val="85000"/>
            </a:schemeClr>
          </a:fgClr>
          <a:bgClr>
            <a:schemeClr val="lt1"/>
          </a:bgClr>
        </a:pattFill>
        <a:ln>
          <a:solidFill>
            <a:schemeClr val="tx1"/>
          </a:solidFill>
        </a:ln>
        <a:effectLst/>
      </c:spPr>
    </c:plotArea>
    <c:legend>
      <c:legendPos val="b"/>
      <c:layout>
        <c:manualLayout>
          <c:xMode val="edge"/>
          <c:yMode val="edge"/>
          <c:x val="3.8723479226450523E-2"/>
          <c:y val="0.93064337930469565"/>
          <c:w val="0.37811357527970879"/>
          <c:h val="6.4281989654945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0"/>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solidFill>
      <a:round/>
    </a:ln>
    <a:effectLst/>
  </c:spPr>
  <c:txPr>
    <a:bodyPr/>
    <a:lstStyle/>
    <a:p>
      <a:pPr>
        <a:defRPr/>
      </a:pPr>
      <a:endParaRPr lang="de-D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6063170675095"/>
          <c:y val="4.5698924731182797E-2"/>
          <c:w val="0.75097762800261192"/>
          <c:h val="0.7216077166203595"/>
        </c:manualLayout>
      </c:layout>
      <c:lineChart>
        <c:grouping val="standard"/>
        <c:varyColors val="0"/>
        <c:ser>
          <c:idx val="3"/>
          <c:order val="3"/>
          <c:tx>
            <c:strRef>
              <c:f>'[Volllastkennlinie (Jonas).xlsx]Tabelle2'!$D$2</c:f>
              <c:strCache>
                <c:ptCount val="1"/>
                <c:pt idx="0">
                  <c:v>Leistung</c:v>
                </c:pt>
              </c:strCache>
            </c:strRef>
          </c:tx>
          <c:spPr>
            <a:ln w="22225" cap="rnd">
              <a:solidFill>
                <a:srgbClr val="FF000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(Jonas).xlsx]Tabelle2'!$D$3:$D$17</c:f>
              <c:numCache>
                <c:formatCode>0</c:formatCode>
                <c:ptCount val="15"/>
                <c:pt idx="0">
                  <c:v>69.015075376884425</c:v>
                </c:pt>
                <c:pt idx="1">
                  <c:v>80.402010050251263</c:v>
                </c:pt>
                <c:pt idx="2">
                  <c:v>110.55276381909547</c:v>
                </c:pt>
                <c:pt idx="3">
                  <c:v>129.76884422110552</c:v>
                </c:pt>
                <c:pt idx="4">
                  <c:v>139.14572864321607</c:v>
                </c:pt>
                <c:pt idx="5">
                  <c:v>147.73869346733667</c:v>
                </c:pt>
                <c:pt idx="6">
                  <c:v>158.29145728643215</c:v>
                </c:pt>
                <c:pt idx="7">
                  <c:v>167.23618090452263</c:v>
                </c:pt>
                <c:pt idx="8">
                  <c:v>175.97989949748742</c:v>
                </c:pt>
                <c:pt idx="9">
                  <c:v>182.71356783919597</c:v>
                </c:pt>
                <c:pt idx="10">
                  <c:v>177.58793969849245</c:v>
                </c:pt>
                <c:pt idx="11">
                  <c:v>174.87437185929647</c:v>
                </c:pt>
                <c:pt idx="12">
                  <c:v>166.73366834170855</c:v>
                </c:pt>
                <c:pt idx="13">
                  <c:v>154.77386934673368</c:v>
                </c:pt>
                <c:pt idx="14">
                  <c:v>0</c:v>
                </c:pt>
              </c:numCache>
            </c:numRef>
          </c:val>
          <c:smooth val="0"/>
          <c:extLst>
            <c:ext xmlns:c16="http://schemas.microsoft.com/office/drawing/2014/chart" uri="{C3380CC4-5D6E-409C-BE32-E72D297353CC}">
              <c16:uniqueId val="{00000000-5210-4F1C-80D9-434D7B906CBF}"/>
            </c:ext>
          </c:extLst>
        </c:ser>
        <c:dLbls>
          <c:showLegendKey val="0"/>
          <c:showVal val="0"/>
          <c:showCatName val="0"/>
          <c:showSerName val="0"/>
          <c:showPercent val="0"/>
          <c:showBubbleSize val="0"/>
        </c:dLbls>
        <c:marker val="1"/>
        <c:smooth val="0"/>
        <c:axId val="1658875135"/>
        <c:axId val="857746336"/>
        <c:extLst>
          <c:ext xmlns:c15="http://schemas.microsoft.com/office/drawing/2012/chart" uri="{02D57815-91ED-43cb-92C2-25804820EDAC}">
            <c15:filteredLineSeries>
              <c15:ser>
                <c:idx val="2"/>
                <c:order val="0"/>
                <c:tx>
                  <c:strRef>
                    <c:extLst>
                      <c:ext uri="{02D57815-91ED-43cb-92C2-25804820EDAC}">
                        <c15:formulaRef>
                          <c15:sqref>'[Volllastkennlinie (Jonas).xlsx]Tabelle1'!$C$2</c15:sqref>
                        </c15:formulaRef>
                      </c:ext>
                    </c:extLst>
                    <c:strCache>
                      <c:ptCount val="1"/>
                      <c:pt idx="0">
                        <c:v>Drehmoment</c:v>
                      </c:pt>
                    </c:strCache>
                  </c:strRef>
                </c:tx>
                <c:spPr>
                  <a:ln w="22225" cap="rnd">
                    <a:solidFill>
                      <a:srgbClr val="FF0000"/>
                    </a:solidFill>
                    <a:round/>
                  </a:ln>
                  <a:effectLst/>
                </c:spPr>
                <c:marker>
                  <c:symbol val="none"/>
                </c:marker>
                <c:cat>
                  <c:numRef>
                    <c:extLst>
                      <c:ext uri="{02D57815-91ED-43cb-92C2-25804820EDAC}">
                        <c15:formulaRef>
                          <c15:sqref>'[Volllastkennlinie (Jonas).xlsx]Tabelle1'!$B$3:$B$17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(Jonas).xlsx]Tabelle1'!$C$3:$C$17</c15:sqref>
                        </c15:formulaRef>
                      </c:ext>
                    </c:extLst>
                    <c:numCache>
                      <c:formatCode>General</c:formatCode>
                      <c:ptCount val="15"/>
                      <c:pt idx="0">
                        <c:v>600</c:v>
                      </c:pt>
                      <c:pt idx="1">
                        <c:v>630</c:v>
                      </c:pt>
                      <c:pt idx="2">
                        <c:v>650</c:v>
                      </c:pt>
                      <c:pt idx="3">
                        <c:v>670</c:v>
                      </c:pt>
                      <c:pt idx="4">
                        <c:v>680</c:v>
                      </c:pt>
                      <c:pt idx="5">
                        <c:v>700</c:v>
                      </c:pt>
                      <c:pt idx="6">
                        <c:v>730</c:v>
                      </c:pt>
                      <c:pt idx="7">
                        <c:v>720</c:v>
                      </c:pt>
                      <c:pt idx="8">
                        <c:v>700</c:v>
                      </c:pt>
                      <c:pt idx="9">
                        <c:v>695</c:v>
                      </c:pt>
                      <c:pt idx="10">
                        <c:v>690</c:v>
                      </c:pt>
                      <c:pt idx="11">
                        <c:v>685</c:v>
                      </c:pt>
                      <c:pt idx="12">
                        <c:v>680</c:v>
                      </c:pt>
                      <c:pt idx="13">
                        <c:v>675</c:v>
                      </c:pt>
                      <c:pt idx="14">
                        <c:v>100</c:v>
                      </c:pt>
                    </c:numCache>
                  </c:numRef>
                </c:val>
                <c:smooth val="0"/>
                <c:extLst>
                  <c:ext xmlns:c16="http://schemas.microsoft.com/office/drawing/2014/chart" uri="{C3380CC4-5D6E-409C-BE32-E72D297353CC}">
                    <c16:uniqueId val="{00000002-5210-4F1C-80D9-434D7B906CBF}"/>
                  </c:ext>
                </c:extLst>
              </c15:ser>
            </c15:filteredLineSeries>
          </c:ext>
        </c:extLst>
      </c:lineChart>
      <c:lineChart>
        <c:grouping val="standard"/>
        <c:varyColors val="0"/>
        <c:ser>
          <c:idx val="0"/>
          <c:order val="2"/>
          <c:tx>
            <c:strRef>
              <c:f>'[Volllastkennlinie (Jonas).xlsx]Tabelle2'!$C$2</c:f>
              <c:strCache>
                <c:ptCount val="1"/>
                <c:pt idx="0">
                  <c:v>Drehmoment</c:v>
                </c:pt>
              </c:strCache>
            </c:strRef>
          </c:tx>
          <c:spPr>
            <a:ln w="22225" cap="rnd">
              <a:solidFill>
                <a:srgbClr val="00B050"/>
              </a:solidFill>
              <a:round/>
            </a:ln>
            <a:effectLst/>
          </c:spPr>
          <c:marker>
            <c:symbol val="none"/>
          </c:marker>
          <c:cat>
            <c:numRef>
              <c:f>'[Volllastkennlinie (Jonas).xlsx]Tabelle2'!$B$3:$B$17</c:f>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f>'[Volllastkennlinie (Jonas).xlsx]Tabelle2'!$C$3:$C$17</c:f>
              <c:numCache>
                <c:formatCode>General</c:formatCode>
                <c:ptCount val="15"/>
                <c:pt idx="0">
                  <c:v>763</c:v>
                </c:pt>
                <c:pt idx="1">
                  <c:v>800</c:v>
                </c:pt>
                <c:pt idx="2">
                  <c:v>1000</c:v>
                </c:pt>
                <c:pt idx="3">
                  <c:v>1076</c:v>
                </c:pt>
                <c:pt idx="4">
                  <c:v>1065</c:v>
                </c:pt>
                <c:pt idx="5">
                  <c:v>1050</c:v>
                </c:pt>
                <c:pt idx="6">
                  <c:v>1050</c:v>
                </c:pt>
                <c:pt idx="7">
                  <c:v>1040</c:v>
                </c:pt>
                <c:pt idx="8">
                  <c:v>1030</c:v>
                </c:pt>
                <c:pt idx="9">
                  <c:v>1010</c:v>
                </c:pt>
                <c:pt idx="10">
                  <c:v>930</c:v>
                </c:pt>
                <c:pt idx="11">
                  <c:v>870</c:v>
                </c:pt>
                <c:pt idx="12">
                  <c:v>790</c:v>
                </c:pt>
                <c:pt idx="13">
                  <c:v>700</c:v>
                </c:pt>
                <c:pt idx="14">
                  <c:v>0</c:v>
                </c:pt>
              </c:numCache>
            </c:numRef>
          </c:val>
          <c:smooth val="0"/>
          <c:extLst>
            <c:ext xmlns:c16="http://schemas.microsoft.com/office/drawing/2014/chart" uri="{C3380CC4-5D6E-409C-BE32-E72D297353CC}">
              <c16:uniqueId val="{00000001-5210-4F1C-80D9-434D7B906CBF}"/>
            </c:ext>
          </c:extLst>
        </c:ser>
        <c:dLbls>
          <c:showLegendKey val="0"/>
          <c:showVal val="0"/>
          <c:showCatName val="0"/>
          <c:showSerName val="0"/>
          <c:showPercent val="0"/>
          <c:showBubbleSize val="0"/>
        </c:dLbls>
        <c:marker val="1"/>
        <c:smooth val="0"/>
        <c:axId val="1658869375"/>
        <c:axId val="857678640"/>
        <c:extLst>
          <c:ext xmlns:c15="http://schemas.microsoft.com/office/drawing/2012/chart" uri="{02D57815-91ED-43cb-92C2-25804820EDAC}">
            <c15:filteredLineSeries>
              <c15:ser>
                <c:idx val="1"/>
                <c:order val="1"/>
                <c:tx>
                  <c:strRef>
                    <c:extLst>
                      <c:ext uri="{02D57815-91ED-43cb-92C2-25804820EDAC}">
                        <c15:formulaRef>
                          <c15:sqref>'[Volllastkennlinie (Jonas).xlsx]Tabelle1'!$D$2</c15:sqref>
                        </c15:formulaRef>
                      </c:ext>
                    </c:extLst>
                    <c:strCache>
                      <c:ptCount val="1"/>
                      <c:pt idx="0">
                        <c:v>Leistung</c:v>
                      </c:pt>
                    </c:strCache>
                  </c:strRef>
                </c:tx>
                <c:spPr>
                  <a:ln w="22225" cap="rnd">
                    <a:solidFill>
                      <a:srgbClr val="00B050"/>
                    </a:solidFill>
                    <a:round/>
                  </a:ln>
                  <a:effectLst/>
                </c:spPr>
                <c:marker>
                  <c:symbol val="none"/>
                </c:marker>
                <c:cat>
                  <c:numRef>
                    <c:extLst>
                      <c:ext uri="{02D57815-91ED-43cb-92C2-25804820EDAC}">
                        <c15:formulaRef>
                          <c15:sqref>'[Volllastkennlinie (Jonas).xlsx]Tabelle2'!$B$3:$B$17</c15:sqref>
                        </c15:formulaRef>
                      </c:ext>
                    </c:extLst>
                    <c:numCache>
                      <c:formatCode>0</c:formatCode>
                      <c:ptCount val="15"/>
                      <c:pt idx="0">
                        <c:v>900</c:v>
                      </c:pt>
                      <c:pt idx="1">
                        <c:v>1000</c:v>
                      </c:pt>
                      <c:pt idx="2">
                        <c:v>1100</c:v>
                      </c:pt>
                      <c:pt idx="3">
                        <c:v>1200</c:v>
                      </c:pt>
                      <c:pt idx="4">
                        <c:v>1300</c:v>
                      </c:pt>
                      <c:pt idx="5">
                        <c:v>1400</c:v>
                      </c:pt>
                      <c:pt idx="6">
                        <c:v>1500</c:v>
                      </c:pt>
                      <c:pt idx="7">
                        <c:v>1600</c:v>
                      </c:pt>
                      <c:pt idx="8">
                        <c:v>1700</c:v>
                      </c:pt>
                      <c:pt idx="9">
                        <c:v>1800</c:v>
                      </c:pt>
                      <c:pt idx="10">
                        <c:v>1900</c:v>
                      </c:pt>
                      <c:pt idx="11">
                        <c:v>2000</c:v>
                      </c:pt>
                      <c:pt idx="12">
                        <c:v>2100</c:v>
                      </c:pt>
                      <c:pt idx="13">
                        <c:v>2200</c:v>
                      </c:pt>
                      <c:pt idx="14">
                        <c:v>2300</c:v>
                      </c:pt>
                    </c:numCache>
                  </c:numRef>
                </c:cat>
                <c:val>
                  <c:numRef>
                    <c:extLst>
                      <c:ext uri="{02D57815-91ED-43cb-92C2-25804820EDAC}">
                        <c15:formulaRef>
                          <c15:sqref>'[Volllastkennlinie (Jonas).xlsx]Tabelle1'!$D$3:$D$17</c15:sqref>
                        </c15:formulaRef>
                      </c:ext>
                    </c:extLst>
                    <c:numCache>
                      <c:formatCode>General</c:formatCode>
                      <c:ptCount val="15"/>
                      <c:pt idx="0">
                        <c:v>60</c:v>
                      </c:pt>
                      <c:pt idx="1">
                        <c:v>70</c:v>
                      </c:pt>
                      <c:pt idx="2">
                        <c:v>80</c:v>
                      </c:pt>
                      <c:pt idx="3">
                        <c:v>85</c:v>
                      </c:pt>
                      <c:pt idx="4">
                        <c:v>90</c:v>
                      </c:pt>
                      <c:pt idx="5">
                        <c:v>100</c:v>
                      </c:pt>
                      <c:pt idx="6">
                        <c:v>105</c:v>
                      </c:pt>
                      <c:pt idx="7">
                        <c:v>110</c:v>
                      </c:pt>
                      <c:pt idx="8">
                        <c:v>112</c:v>
                      </c:pt>
                      <c:pt idx="9">
                        <c:v>118</c:v>
                      </c:pt>
                      <c:pt idx="10">
                        <c:v>125</c:v>
                      </c:pt>
                      <c:pt idx="11">
                        <c:v>115</c:v>
                      </c:pt>
                      <c:pt idx="12">
                        <c:v>114</c:v>
                      </c:pt>
                      <c:pt idx="13">
                        <c:v>100</c:v>
                      </c:pt>
                      <c:pt idx="14">
                        <c:v>20</c:v>
                      </c:pt>
                    </c:numCache>
                  </c:numRef>
                </c:val>
                <c:smooth val="0"/>
                <c:extLst>
                  <c:ext xmlns:c16="http://schemas.microsoft.com/office/drawing/2014/chart" uri="{C3380CC4-5D6E-409C-BE32-E72D297353CC}">
                    <c16:uniqueId val="{00000003-5210-4F1C-80D9-434D7B906CBF}"/>
                  </c:ext>
                </c:extLst>
              </c15:ser>
            </c15:filteredLineSeries>
          </c:ext>
        </c:extLst>
      </c:lineChart>
      <c:catAx>
        <c:axId val="1658875135"/>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dirty="0">
                    <a:solidFill>
                      <a:schemeClr val="tx1"/>
                    </a:solidFill>
                  </a:rPr>
                  <a:t>Motordrehzahl</a:t>
                </a:r>
                <a:r>
                  <a:rPr lang="de-DE" sz="1200" baseline="0" dirty="0">
                    <a:solidFill>
                      <a:schemeClr val="tx1"/>
                    </a:solidFill>
                  </a:rPr>
                  <a:t> n [min.</a:t>
                </a:r>
                <a:r>
                  <a:rPr lang="de-DE" sz="1200" baseline="30000" dirty="0">
                    <a:solidFill>
                      <a:schemeClr val="tx1"/>
                    </a:solidFill>
                  </a:rPr>
                  <a:t>-1</a:t>
                </a:r>
                <a:r>
                  <a:rPr lang="de-DE" sz="1200" baseline="0" dirty="0">
                    <a:solidFill>
                      <a:schemeClr val="tx1"/>
                    </a:solidFill>
                  </a:rPr>
                  <a:t>]</a:t>
                </a:r>
                <a:endParaRPr lang="de-DE" sz="1200"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de-DE"/>
            </a:p>
          </c:txPr>
        </c:title>
        <c:numFmt formatCode="#,##0" sourceLinked="0"/>
        <c:majorTickMark val="out"/>
        <c:minorTickMark val="out"/>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cap="none" spc="0" normalizeH="0" baseline="0">
                <a:solidFill>
                  <a:schemeClr val="tx1"/>
                </a:solidFill>
                <a:latin typeface="+mn-lt"/>
                <a:ea typeface="+mn-ea"/>
                <a:cs typeface="+mn-cs"/>
              </a:defRPr>
            </a:pPr>
            <a:endParaRPr lang="de-DE"/>
          </a:p>
        </c:txPr>
        <c:crossAx val="857746336"/>
        <c:crosses val="autoZero"/>
        <c:auto val="1"/>
        <c:lblAlgn val="ctr"/>
        <c:lblOffset val="100"/>
        <c:noMultiLvlLbl val="0"/>
      </c:catAx>
      <c:valAx>
        <c:axId val="8577463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Leistung </a:t>
                </a:r>
                <a:r>
                  <a:rPr lang="de-DE" sz="1600" dirty="0">
                    <a:solidFill>
                      <a:srgbClr val="FF0000"/>
                    </a:solidFill>
                  </a:rPr>
                  <a:t>P</a:t>
                </a:r>
                <a:r>
                  <a:rPr lang="de-DE" sz="1600" baseline="0" dirty="0">
                    <a:solidFill>
                      <a:schemeClr val="tx1"/>
                    </a:solidFill>
                  </a:rPr>
                  <a:t> [kW]</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75135"/>
        <c:crosses val="autoZero"/>
        <c:crossBetween val="between"/>
      </c:valAx>
      <c:valAx>
        <c:axId val="857678640"/>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de-DE" sz="1600" dirty="0">
                    <a:solidFill>
                      <a:schemeClr val="tx1"/>
                    </a:solidFill>
                  </a:rPr>
                  <a:t>Drehmoment </a:t>
                </a:r>
                <a:r>
                  <a:rPr lang="de-DE" sz="1600" dirty="0">
                    <a:solidFill>
                      <a:srgbClr val="00B050"/>
                    </a:solidFill>
                  </a:rPr>
                  <a:t>M</a:t>
                </a:r>
                <a:r>
                  <a:rPr lang="de-DE" sz="1600" baseline="0" dirty="0">
                    <a:solidFill>
                      <a:schemeClr val="tx1"/>
                    </a:solidFill>
                  </a:rPr>
                  <a:t> [</a:t>
                </a:r>
                <a:r>
                  <a:rPr lang="de-DE" sz="1600" baseline="0" dirty="0" err="1">
                    <a:solidFill>
                      <a:schemeClr val="tx1"/>
                    </a:solidFill>
                  </a:rPr>
                  <a:t>Nm</a:t>
                </a:r>
                <a:r>
                  <a:rPr lang="de-DE" sz="1600" baseline="0" dirty="0">
                    <a:solidFill>
                      <a:schemeClr val="tx1"/>
                    </a:solidFill>
                  </a:rPr>
                  <a:t>]</a:t>
                </a:r>
                <a:endParaRPr lang="de-DE"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crossAx val="1658869375"/>
        <c:crosses val="max"/>
        <c:crossBetween val="between"/>
      </c:valAx>
      <c:catAx>
        <c:axId val="1658869375"/>
        <c:scaling>
          <c:orientation val="minMax"/>
        </c:scaling>
        <c:delete val="1"/>
        <c:axPos val="b"/>
        <c:numFmt formatCode="0" sourceLinked="1"/>
        <c:majorTickMark val="out"/>
        <c:minorTickMark val="none"/>
        <c:tickLblPos val="nextTo"/>
        <c:crossAx val="857678640"/>
        <c:crosses val="autoZero"/>
        <c:auto val="1"/>
        <c:lblAlgn val="ctr"/>
        <c:lblOffset val="100"/>
        <c:noMultiLvlLbl val="0"/>
      </c:catAx>
      <c:spPr>
        <a:pattFill prst="ltDnDiag">
          <a:fgClr>
            <a:schemeClr val="dk1">
              <a:lumMod val="15000"/>
              <a:lumOff val="85000"/>
            </a:schemeClr>
          </a:fgClr>
          <a:bgClr>
            <a:schemeClr val="lt1"/>
          </a:bgClr>
        </a:pattFill>
        <a:ln>
          <a:solidFill>
            <a:schemeClr val="tx1"/>
          </a:solidFill>
        </a:ln>
        <a:effectLst/>
      </c:spPr>
    </c:plotArea>
    <c:legend>
      <c:legendPos val="b"/>
      <c:layout>
        <c:manualLayout>
          <c:xMode val="edge"/>
          <c:yMode val="edge"/>
          <c:x val="3.8723479226450523E-2"/>
          <c:y val="0.93064337930469565"/>
          <c:w val="0.37811357527970879"/>
          <c:h val="6.4281989654945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0"/>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bg1"/>
      </a:solidFill>
      <a:round/>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4-26T08:30:23.850" idx="1">
    <p:pos x="10" y="10"/>
    <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0.29267</cdr:x>
      <cdr:y>0.34423</cdr:y>
    </cdr:from>
    <cdr:to>
      <cdr:x>0.79063</cdr:x>
      <cdr:y>0.34423</cdr:y>
    </cdr:to>
    <cdr:cxnSp macro="">
      <cdr:nvCxnSpPr>
        <cdr:cNvPr id="2" name="Gerader Verbinder 1">
          <a:extLst xmlns:a="http://schemas.openxmlformats.org/drawingml/2006/main">
            <a:ext uri="{FF2B5EF4-FFF2-40B4-BE49-F238E27FC236}">
              <a16:creationId xmlns:a16="http://schemas.microsoft.com/office/drawing/2014/main" id="{2A215EF7-B557-266D-FC83-73676F1A86DC}"/>
            </a:ext>
          </a:extLst>
        </cdr:cNvPr>
        <cdr:cNvCxnSpPr>
          <a:cxnSpLocks xmlns:a="http://schemas.openxmlformats.org/drawingml/2006/main"/>
        </cdr:cNvCxnSpPr>
      </cdr:nvCxnSpPr>
      <cdr:spPr>
        <a:xfrm xmlns:a="http://schemas.openxmlformats.org/drawingml/2006/main" flipH="1">
          <a:off x="2239242" y="1722975"/>
          <a:ext cx="3810000" cy="0"/>
        </a:xfrm>
        <a:prstGeom xmlns:a="http://schemas.openxmlformats.org/drawingml/2006/main" prst="line">
          <a:avLst/>
        </a:prstGeom>
        <a:ln xmlns:a="http://schemas.openxmlformats.org/drawingml/2006/main" w="28575">
          <a:prstDash val="dash"/>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relSizeAnchor>
  <cdr:relSizeAnchor xmlns:cdr="http://schemas.openxmlformats.org/drawingml/2006/chartDrawing">
    <cdr:from>
      <cdr:x>0.29308</cdr:x>
      <cdr:y>0.11816</cdr:y>
    </cdr:from>
    <cdr:to>
      <cdr:x>0.29308</cdr:x>
      <cdr:y>0.34442</cdr:y>
    </cdr:to>
    <cdr:cxnSp macro="">
      <cdr:nvCxnSpPr>
        <cdr:cNvPr id="4" name="Gerader Verbinder 3">
          <a:extLst xmlns:a="http://schemas.openxmlformats.org/drawingml/2006/main">
            <a:ext uri="{FF2B5EF4-FFF2-40B4-BE49-F238E27FC236}">
              <a16:creationId xmlns:a16="http://schemas.microsoft.com/office/drawing/2014/main" id="{4160DF34-430C-5439-0753-86E07E110C2F}"/>
            </a:ext>
          </a:extLst>
        </cdr:cNvPr>
        <cdr:cNvCxnSpPr>
          <a:cxnSpLocks xmlns:a="http://schemas.openxmlformats.org/drawingml/2006/main"/>
        </cdr:cNvCxnSpPr>
      </cdr:nvCxnSpPr>
      <cdr:spPr>
        <a:xfrm xmlns:a="http://schemas.openxmlformats.org/drawingml/2006/main">
          <a:off x="2242417" y="591423"/>
          <a:ext cx="0" cy="1132505"/>
        </a:xfrm>
        <a:prstGeom xmlns:a="http://schemas.openxmlformats.org/drawingml/2006/main" prst="line">
          <a:avLst/>
        </a:prstGeom>
        <a:ln xmlns:a="http://schemas.openxmlformats.org/drawingml/2006/main" w="28575">
          <a:prstDash val="dash"/>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relSizeAnchor>
  <cdr:relSizeAnchor xmlns:cdr="http://schemas.openxmlformats.org/drawingml/2006/chartDrawing">
    <cdr:from>
      <cdr:x>0.27689</cdr:x>
      <cdr:y>0.09521</cdr:y>
    </cdr:from>
    <cdr:to>
      <cdr:x>0.30876</cdr:x>
      <cdr:y>0.13327</cdr:y>
    </cdr:to>
    <cdr:sp macro="" textlink="">
      <cdr:nvSpPr>
        <cdr:cNvPr id="13" name="Stern: 5 Zacken 12">
          <a:extLst xmlns:a="http://schemas.openxmlformats.org/drawingml/2006/main">
            <a:ext uri="{FF2B5EF4-FFF2-40B4-BE49-F238E27FC236}">
              <a16:creationId xmlns:a16="http://schemas.microsoft.com/office/drawing/2014/main" id="{C6CE4DE3-E311-9669-DCD9-B6C6A745FCE1}"/>
            </a:ext>
          </a:extLst>
        </cdr:cNvPr>
        <cdr:cNvSpPr/>
      </cdr:nvSpPr>
      <cdr:spPr>
        <a:xfrm xmlns:a="http://schemas.openxmlformats.org/drawingml/2006/main">
          <a:off x="2118535" y="476535"/>
          <a:ext cx="243840" cy="190541"/>
        </a:xfrm>
        <a:prstGeom xmlns:a="http://schemas.openxmlformats.org/drawingml/2006/main" prst="star5">
          <a:avLst/>
        </a:prstGeom>
      </cdr:spPr>
      <cdr:style>
        <a:lnRef xmlns:a="http://schemas.openxmlformats.org/drawingml/2006/main" idx="2">
          <a:schemeClr val="accent4">
            <a:shade val="15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de-DE"/>
        </a:p>
      </cdr:txBody>
    </cdr:sp>
  </cdr:relSizeAnchor>
</c:userShapes>
</file>

<file path=ppt/drawings/drawing2.xml><?xml version="1.0" encoding="utf-8"?>
<c:userShapes xmlns:c="http://schemas.openxmlformats.org/drawingml/2006/chart">
  <cdr:relSizeAnchor xmlns:cdr="http://schemas.openxmlformats.org/drawingml/2006/chartDrawing">
    <cdr:from>
      <cdr:x>0.29267</cdr:x>
      <cdr:y>0.34423</cdr:y>
    </cdr:from>
    <cdr:to>
      <cdr:x>0.79063</cdr:x>
      <cdr:y>0.34423</cdr:y>
    </cdr:to>
    <cdr:cxnSp macro="">
      <cdr:nvCxnSpPr>
        <cdr:cNvPr id="2" name="Gerader Verbinder 1">
          <a:extLst xmlns:a="http://schemas.openxmlformats.org/drawingml/2006/main">
            <a:ext uri="{FF2B5EF4-FFF2-40B4-BE49-F238E27FC236}">
              <a16:creationId xmlns:a16="http://schemas.microsoft.com/office/drawing/2014/main" id="{2A215EF7-B557-266D-FC83-73676F1A86DC}"/>
            </a:ext>
          </a:extLst>
        </cdr:cNvPr>
        <cdr:cNvCxnSpPr>
          <a:cxnSpLocks xmlns:a="http://schemas.openxmlformats.org/drawingml/2006/main"/>
        </cdr:cNvCxnSpPr>
      </cdr:nvCxnSpPr>
      <cdr:spPr>
        <a:xfrm xmlns:a="http://schemas.openxmlformats.org/drawingml/2006/main" flipH="1">
          <a:off x="2239242" y="1722975"/>
          <a:ext cx="3810000" cy="0"/>
        </a:xfrm>
        <a:prstGeom xmlns:a="http://schemas.openxmlformats.org/drawingml/2006/main" prst="line">
          <a:avLst/>
        </a:prstGeom>
        <a:ln xmlns:a="http://schemas.openxmlformats.org/drawingml/2006/main" w="28575">
          <a:prstDash val="dash"/>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relSizeAnchor>
  <cdr:relSizeAnchor xmlns:cdr="http://schemas.openxmlformats.org/drawingml/2006/chartDrawing">
    <cdr:from>
      <cdr:x>0.29308</cdr:x>
      <cdr:y>0.11816</cdr:y>
    </cdr:from>
    <cdr:to>
      <cdr:x>0.29308</cdr:x>
      <cdr:y>0.34442</cdr:y>
    </cdr:to>
    <cdr:cxnSp macro="">
      <cdr:nvCxnSpPr>
        <cdr:cNvPr id="4" name="Gerader Verbinder 3">
          <a:extLst xmlns:a="http://schemas.openxmlformats.org/drawingml/2006/main">
            <a:ext uri="{FF2B5EF4-FFF2-40B4-BE49-F238E27FC236}">
              <a16:creationId xmlns:a16="http://schemas.microsoft.com/office/drawing/2014/main" id="{4160DF34-430C-5439-0753-86E07E110C2F}"/>
            </a:ext>
          </a:extLst>
        </cdr:cNvPr>
        <cdr:cNvCxnSpPr>
          <a:cxnSpLocks xmlns:a="http://schemas.openxmlformats.org/drawingml/2006/main"/>
        </cdr:cNvCxnSpPr>
      </cdr:nvCxnSpPr>
      <cdr:spPr>
        <a:xfrm xmlns:a="http://schemas.openxmlformats.org/drawingml/2006/main">
          <a:off x="2242417" y="591423"/>
          <a:ext cx="0" cy="1132505"/>
        </a:xfrm>
        <a:prstGeom xmlns:a="http://schemas.openxmlformats.org/drawingml/2006/main" prst="line">
          <a:avLst/>
        </a:prstGeom>
        <a:ln xmlns:a="http://schemas.openxmlformats.org/drawingml/2006/main" w="28575">
          <a:prstDash val="dash"/>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relSizeAnchor>
  <cdr:relSizeAnchor xmlns:cdr="http://schemas.openxmlformats.org/drawingml/2006/chartDrawing">
    <cdr:from>
      <cdr:x>0.27689</cdr:x>
      <cdr:y>0.09521</cdr:y>
    </cdr:from>
    <cdr:to>
      <cdr:x>0.30876</cdr:x>
      <cdr:y>0.13327</cdr:y>
    </cdr:to>
    <cdr:sp macro="" textlink="">
      <cdr:nvSpPr>
        <cdr:cNvPr id="13" name="Stern: 5 Zacken 12">
          <a:extLst xmlns:a="http://schemas.openxmlformats.org/drawingml/2006/main">
            <a:ext uri="{FF2B5EF4-FFF2-40B4-BE49-F238E27FC236}">
              <a16:creationId xmlns:a16="http://schemas.microsoft.com/office/drawing/2014/main" id="{C6CE4DE3-E311-9669-DCD9-B6C6A745FCE1}"/>
            </a:ext>
          </a:extLst>
        </cdr:cNvPr>
        <cdr:cNvSpPr/>
      </cdr:nvSpPr>
      <cdr:spPr>
        <a:xfrm xmlns:a="http://schemas.openxmlformats.org/drawingml/2006/main">
          <a:off x="2118535" y="476535"/>
          <a:ext cx="243840" cy="190541"/>
        </a:xfrm>
        <a:prstGeom xmlns:a="http://schemas.openxmlformats.org/drawingml/2006/main" prst="star5">
          <a:avLst/>
        </a:prstGeom>
      </cdr:spPr>
      <cdr:style>
        <a:lnRef xmlns:a="http://schemas.openxmlformats.org/drawingml/2006/main" idx="2">
          <a:schemeClr val="accent4">
            <a:shade val="15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de-DE"/>
        </a:p>
      </cdr:txBody>
    </cdr:sp>
  </cdr:relSizeAnchor>
  <cdr:relSizeAnchor xmlns:cdr="http://schemas.openxmlformats.org/drawingml/2006/chartDrawing">
    <cdr:from>
      <cdr:x>0.79362</cdr:x>
      <cdr:y>0.03653</cdr:y>
    </cdr:from>
    <cdr:to>
      <cdr:x>0.81685</cdr:x>
      <cdr:y>0.77098</cdr:y>
    </cdr:to>
    <cdr:grpSp>
      <cdr:nvGrpSpPr>
        <cdr:cNvPr id="3" name="Gruppieren 2">
          <a:extLst xmlns:a="http://schemas.openxmlformats.org/drawingml/2006/main">
            <a:ext uri="{FF2B5EF4-FFF2-40B4-BE49-F238E27FC236}">
              <a16:creationId xmlns:a16="http://schemas.microsoft.com/office/drawing/2014/main" id="{38F3DB7D-303B-C356-CCCF-57EC5D83F2BC}"/>
            </a:ext>
          </a:extLst>
        </cdr:cNvPr>
        <cdr:cNvGrpSpPr/>
      </cdr:nvGrpSpPr>
      <cdr:grpSpPr>
        <a:xfrm xmlns:a="http://schemas.openxmlformats.org/drawingml/2006/main">
          <a:off x="4554092" y="137132"/>
          <a:ext cx="133303" cy="2757102"/>
          <a:chOff x="7365342" y="127054"/>
          <a:chExt cx="0" cy="4058292"/>
        </a:xfrm>
      </cdr:grpSpPr>
      <cdr:cxnSp macro="">
        <cdr:nvCxnSpPr>
          <cdr:cNvPr id="5" name="Gerader Verbinder 4">
            <a:extLst xmlns:a="http://schemas.openxmlformats.org/drawingml/2006/main">
              <a:ext uri="{FF2B5EF4-FFF2-40B4-BE49-F238E27FC236}">
                <a16:creationId xmlns:a16="http://schemas.microsoft.com/office/drawing/2014/main" id="{5F0C4679-1C7A-657C-B565-E8404FD0A597}"/>
              </a:ext>
            </a:extLst>
          </cdr:cNvPr>
          <cdr:cNvCxnSpPr>
            <a:cxnSpLocks xmlns:a="http://schemas.openxmlformats.org/drawingml/2006/main"/>
          </cdr:cNvCxnSpPr>
        </cdr:nvCxnSpPr>
        <cdr:spPr>
          <a:xfrm xmlns:a="http://schemas.openxmlformats.org/drawingml/2006/main">
            <a:off x="7365342" y="127054"/>
            <a:ext cx="0" cy="4058292"/>
          </a:xfrm>
          <a:prstGeom xmlns:a="http://schemas.openxmlformats.org/drawingml/2006/main" prst="line">
            <a:avLst/>
          </a:prstGeom>
          <a:ln xmlns:a="http://schemas.openxmlformats.org/drawingml/2006/main" w="28575"/>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grpSp>
  </cdr:relSizeAnchor>
</c:userShapes>
</file>

<file path=ppt/drawings/drawing3.xml><?xml version="1.0" encoding="utf-8"?>
<c:userShapes xmlns:c="http://schemas.openxmlformats.org/drawingml/2006/chart">
  <cdr:relSizeAnchor xmlns:cdr="http://schemas.openxmlformats.org/drawingml/2006/chartDrawing">
    <cdr:from>
      <cdr:x>0.578</cdr:x>
      <cdr:y>0.08399</cdr:y>
    </cdr:from>
    <cdr:to>
      <cdr:x>0.60987</cdr:x>
      <cdr:y>0.12205</cdr:y>
    </cdr:to>
    <cdr:sp macro="" textlink="">
      <cdr:nvSpPr>
        <cdr:cNvPr id="2" name="Stern: 5 Zacken 1">
          <a:extLst xmlns:a="http://schemas.openxmlformats.org/drawingml/2006/main">
            <a:ext uri="{FF2B5EF4-FFF2-40B4-BE49-F238E27FC236}">
              <a16:creationId xmlns:a16="http://schemas.microsoft.com/office/drawing/2014/main" id="{8D04C978-4553-D8D1-EA84-B762F9D72F71}"/>
            </a:ext>
          </a:extLst>
        </cdr:cNvPr>
        <cdr:cNvSpPr/>
      </cdr:nvSpPr>
      <cdr:spPr>
        <a:xfrm xmlns:a="http://schemas.openxmlformats.org/drawingml/2006/main">
          <a:off x="4422370" y="420374"/>
          <a:ext cx="243843" cy="190501"/>
        </a:xfrm>
        <a:prstGeom xmlns:a="http://schemas.openxmlformats.org/drawingml/2006/main" prst="star5">
          <a:avLst/>
        </a:prstGeom>
      </cdr:spPr>
      <cdr:style>
        <a:lnRef xmlns:a="http://schemas.openxmlformats.org/drawingml/2006/main" idx="2">
          <a:schemeClr val="accent4">
            <a:shade val="15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de-DE"/>
        </a:p>
      </cdr:txBody>
    </cdr:sp>
  </cdr:relSizeAnchor>
</c:userShapes>
</file>

<file path=ppt/drawings/drawing4.xml><?xml version="1.0" encoding="utf-8"?>
<c:userShapes xmlns:c="http://schemas.openxmlformats.org/drawingml/2006/chart">
  <cdr:relSizeAnchor xmlns:cdr="http://schemas.openxmlformats.org/drawingml/2006/chartDrawing">
    <cdr:from>
      <cdr:x>0.578</cdr:x>
      <cdr:y>0.08399</cdr:y>
    </cdr:from>
    <cdr:to>
      <cdr:x>0.60987</cdr:x>
      <cdr:y>0.12205</cdr:y>
    </cdr:to>
    <cdr:sp macro="" textlink="">
      <cdr:nvSpPr>
        <cdr:cNvPr id="2" name="Stern: 5 Zacken 1">
          <a:extLst xmlns:a="http://schemas.openxmlformats.org/drawingml/2006/main">
            <a:ext uri="{FF2B5EF4-FFF2-40B4-BE49-F238E27FC236}">
              <a16:creationId xmlns:a16="http://schemas.microsoft.com/office/drawing/2014/main" id="{8D04C978-4553-D8D1-EA84-B762F9D72F71}"/>
            </a:ext>
          </a:extLst>
        </cdr:cNvPr>
        <cdr:cNvSpPr/>
      </cdr:nvSpPr>
      <cdr:spPr>
        <a:xfrm xmlns:a="http://schemas.openxmlformats.org/drawingml/2006/main">
          <a:off x="4422370" y="420374"/>
          <a:ext cx="243843" cy="190501"/>
        </a:xfrm>
        <a:prstGeom xmlns:a="http://schemas.openxmlformats.org/drawingml/2006/main" prst="star5">
          <a:avLst/>
        </a:prstGeom>
      </cdr:spPr>
      <cdr:style>
        <a:lnRef xmlns:a="http://schemas.openxmlformats.org/drawingml/2006/main" idx="2">
          <a:schemeClr val="accent4">
            <a:shade val="15000"/>
          </a:schemeClr>
        </a:lnRef>
        <a:fillRef xmlns:a="http://schemas.openxmlformats.org/drawingml/2006/main" idx="1">
          <a:schemeClr val="accent4"/>
        </a:fillRef>
        <a:effectRef xmlns:a="http://schemas.openxmlformats.org/drawingml/2006/main" idx="0">
          <a:schemeClr val="accent4"/>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de-DE"/>
        </a:p>
      </cdr:txBody>
    </cdr:sp>
  </cdr:relSizeAnchor>
  <cdr:relSizeAnchor xmlns:cdr="http://schemas.openxmlformats.org/drawingml/2006/chartDrawing">
    <cdr:from>
      <cdr:x>0.04554</cdr:x>
      <cdr:y>0.88484</cdr:y>
    </cdr:from>
    <cdr:to>
      <cdr:x>0.33822</cdr:x>
      <cdr:y>0.95863</cdr:y>
    </cdr:to>
    <cdr:sp macro="" textlink="">
      <cdr:nvSpPr>
        <cdr:cNvPr id="3" name="Textfeld 7">
          <a:extLst xmlns:a="http://schemas.openxmlformats.org/drawingml/2006/main">
            <a:ext uri="{FF2B5EF4-FFF2-40B4-BE49-F238E27FC236}">
              <a16:creationId xmlns:a16="http://schemas.microsoft.com/office/drawing/2014/main" id="{70A1EFA3-8A75-270F-1E4C-3431047BCCE4}"/>
            </a:ext>
          </a:extLst>
        </cdr:cNvPr>
        <cdr:cNvSpPr txBox="1"/>
      </cdr:nvSpPr>
      <cdr:spPr>
        <a:xfrm xmlns:a="http://schemas.openxmlformats.org/drawingml/2006/main">
          <a:off x="348459" y="4428871"/>
          <a:ext cx="2239292"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dirty="0">
              <a:solidFill>
                <a:schemeClr val="bg2">
                  <a:lumMod val="75000"/>
                </a:schemeClr>
              </a:solidFill>
            </a:rPr>
            <a:t>[5, angepasst]</a:t>
          </a:r>
          <a:endParaRPr lang="en-US" dirty="0">
            <a:solidFill>
              <a:schemeClr val="bg2">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endParaRPr lang="de-DE"/>
          </a:p>
        </p:txBody>
      </p:sp>
      <p:sp>
        <p:nvSpPr>
          <p:cNvPr id="3075" name="Rectangle 3"/>
          <p:cNvSpPr>
            <a:spLocks noGrp="1" noChangeArrowheads="1"/>
          </p:cNvSpPr>
          <p:nvPr>
            <p:ph type="dt" sz="quarter" idx="1"/>
          </p:nvPr>
        </p:nvSpPr>
        <p:spPr bwMode="auto">
          <a:xfrm>
            <a:off x="3884613" y="0"/>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de-DE"/>
          </a:p>
        </p:txBody>
      </p:sp>
      <p:sp>
        <p:nvSpPr>
          <p:cNvPr id="3076" name="Rectangle 4"/>
          <p:cNvSpPr>
            <a:spLocks noGrp="1" noChangeArrowheads="1"/>
          </p:cNvSpPr>
          <p:nvPr>
            <p:ph type="ftr" sz="quarter" idx="2"/>
          </p:nvPr>
        </p:nvSpPr>
        <p:spPr bwMode="auto">
          <a:xfrm>
            <a:off x="0" y="9428583"/>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endParaRPr lang="de-DE"/>
          </a:p>
        </p:txBody>
      </p:sp>
      <p:sp>
        <p:nvSpPr>
          <p:cNvPr id="3077" name="Rectangle 5"/>
          <p:cNvSpPr>
            <a:spLocks noGrp="1" noChangeArrowheads="1"/>
          </p:cNvSpPr>
          <p:nvPr>
            <p:ph type="sldNum" sz="quarter" idx="3"/>
          </p:nvPr>
        </p:nvSpPr>
        <p:spPr bwMode="auto">
          <a:xfrm>
            <a:off x="3884613" y="9428583"/>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F0FB4B10-825E-4A37-9F7A-6B3317BDE6D5}" type="slidenum">
              <a:rPr lang="de-DE"/>
              <a:pPr/>
              <a:t>‹Nr.›</a:t>
            </a:fld>
            <a:endParaRPr lang="de-DE"/>
          </a:p>
        </p:txBody>
      </p:sp>
    </p:spTree>
    <p:extLst>
      <p:ext uri="{BB962C8B-B14F-4D97-AF65-F5344CB8AC3E}">
        <p14:creationId xmlns:p14="http://schemas.microsoft.com/office/powerpoint/2010/main" val="1504500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endParaRPr lang="de-DE"/>
          </a:p>
        </p:txBody>
      </p:sp>
      <p:sp>
        <p:nvSpPr>
          <p:cNvPr id="8195" name="Rectangle 3"/>
          <p:cNvSpPr>
            <a:spLocks noGrp="1" noChangeArrowheads="1"/>
          </p:cNvSpPr>
          <p:nvPr>
            <p:ph type="dt" idx="1"/>
          </p:nvPr>
        </p:nvSpPr>
        <p:spPr bwMode="auto">
          <a:xfrm>
            <a:off x="3884613" y="0"/>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de-DE"/>
          </a:p>
        </p:txBody>
      </p:sp>
      <p:sp>
        <p:nvSpPr>
          <p:cNvPr id="8196" name="Rectangle 4"/>
          <p:cNvSpPr>
            <a:spLocks noGrp="1" noRot="1" noChangeAspect="1" noChangeArrowheads="1" noTextEdit="1"/>
          </p:cNvSpPr>
          <p:nvPr>
            <p:ph type="sldImg" idx="2"/>
          </p:nvPr>
        </p:nvSpPr>
        <p:spPr bwMode="auto">
          <a:xfrm>
            <a:off x="947738"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715153"/>
            <a:ext cx="548640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198" name="Rectangle 6"/>
          <p:cNvSpPr>
            <a:spLocks noGrp="1" noChangeArrowheads="1"/>
          </p:cNvSpPr>
          <p:nvPr>
            <p:ph type="ftr" sz="quarter" idx="4"/>
          </p:nvPr>
        </p:nvSpPr>
        <p:spPr bwMode="auto">
          <a:xfrm>
            <a:off x="0" y="9428583"/>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endParaRPr lang="de-DE"/>
          </a:p>
        </p:txBody>
      </p:sp>
      <p:sp>
        <p:nvSpPr>
          <p:cNvPr id="8199" name="Rectangle 7"/>
          <p:cNvSpPr>
            <a:spLocks noGrp="1" noChangeArrowheads="1"/>
          </p:cNvSpPr>
          <p:nvPr>
            <p:ph type="sldNum" sz="quarter" idx="5"/>
          </p:nvPr>
        </p:nvSpPr>
        <p:spPr bwMode="auto">
          <a:xfrm>
            <a:off x="3884613" y="9428583"/>
            <a:ext cx="29718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F2F00B15-4687-4893-89F8-51918E4A287F}" type="slidenum">
              <a:rPr lang="de-DE"/>
              <a:pPr/>
              <a:t>‹Nr.›</a:t>
            </a:fld>
            <a:endParaRPr lang="de-DE"/>
          </a:p>
        </p:txBody>
      </p:sp>
    </p:spTree>
    <p:extLst>
      <p:ext uri="{BB962C8B-B14F-4D97-AF65-F5344CB8AC3E}">
        <p14:creationId xmlns:p14="http://schemas.microsoft.com/office/powerpoint/2010/main" val="40665103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2F00B15-4687-4893-89F8-51918E4A287F}" type="slidenum">
              <a:rPr lang="de-DE" smtClean="0"/>
              <a:pPr/>
              <a:t>4</a:t>
            </a:fld>
            <a:endParaRPr lang="de-DE"/>
          </a:p>
        </p:txBody>
      </p:sp>
    </p:spTree>
    <p:extLst>
      <p:ext uri="{BB962C8B-B14F-4D97-AF65-F5344CB8AC3E}">
        <p14:creationId xmlns:p14="http://schemas.microsoft.com/office/powerpoint/2010/main" val="256496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72A36-9B91-4260-923A-AAB181DF8D10}" type="slidenum">
              <a:rPr lang="de-DE"/>
              <a:pPr/>
              <a:t>60</a:t>
            </a:fld>
            <a:endParaRPr lang="de-DE"/>
          </a:p>
        </p:txBody>
      </p:sp>
      <p:sp>
        <p:nvSpPr>
          <p:cNvPr id="909314" name="Rectangle 2"/>
          <p:cNvSpPr>
            <a:spLocks noGrp="1" noRot="1" noChangeAspect="1" noChangeArrowheads="1" noTextEdit="1"/>
          </p:cNvSpPr>
          <p:nvPr>
            <p:ph type="sldImg"/>
          </p:nvPr>
        </p:nvSpPr>
        <p:spPr>
          <a:xfrm>
            <a:off x="954088" y="782638"/>
            <a:ext cx="4948237" cy="3711575"/>
          </a:xfrm>
          <a:ln/>
        </p:spPr>
      </p:sp>
      <p:sp>
        <p:nvSpPr>
          <p:cNvPr id="909315" name="Rectangle 3"/>
          <p:cNvSpPr>
            <a:spLocks noGrp="1" noChangeArrowheads="1"/>
          </p:cNvSpPr>
          <p:nvPr>
            <p:ph type="body" idx="1"/>
          </p:nvPr>
        </p:nvSpPr>
        <p:spPr>
          <a:xfrm>
            <a:off x="909639" y="4742727"/>
            <a:ext cx="5037137" cy="4411839"/>
          </a:xfrm>
        </p:spPr>
        <p:txBody>
          <a:bodyPr/>
          <a:lstStyle/>
          <a:p>
            <a:pPr defTabSz="438150"/>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894E2-491D-4066-9B29-CAB24EE97A99}" type="slidenum">
              <a:rPr lang="de-DE"/>
              <a:pPr/>
              <a:t>61</a:t>
            </a:fld>
            <a:endParaRPr lang="de-DE"/>
          </a:p>
        </p:txBody>
      </p:sp>
      <p:sp>
        <p:nvSpPr>
          <p:cNvPr id="907266" name="Rectangle 2"/>
          <p:cNvSpPr>
            <a:spLocks noGrp="1" noRot="1" noChangeAspect="1" noChangeArrowheads="1" noTextEdit="1"/>
          </p:cNvSpPr>
          <p:nvPr>
            <p:ph type="sldImg"/>
          </p:nvPr>
        </p:nvSpPr>
        <p:spPr>
          <a:xfrm>
            <a:off x="954088" y="782638"/>
            <a:ext cx="4948237" cy="3711575"/>
          </a:xfrm>
          <a:ln/>
        </p:spPr>
      </p:sp>
      <p:sp>
        <p:nvSpPr>
          <p:cNvPr id="907267" name="Rectangle 3"/>
          <p:cNvSpPr>
            <a:spLocks noGrp="1" noChangeArrowheads="1"/>
          </p:cNvSpPr>
          <p:nvPr>
            <p:ph type="body" idx="1"/>
          </p:nvPr>
        </p:nvSpPr>
        <p:spPr>
          <a:xfrm>
            <a:off x="909639" y="4742727"/>
            <a:ext cx="5037137" cy="4411839"/>
          </a:xfrm>
        </p:spPr>
        <p:txBody>
          <a:bodyPr lIns="91888" tIns="45944" rIns="91888" bIns="45944"/>
          <a:lstStyle/>
          <a:p>
            <a:pPr defTabSz="438150"/>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2F00B15-4687-4893-89F8-51918E4A287F}" type="slidenum">
              <a:rPr lang="de-DE" smtClean="0"/>
              <a:pPr/>
              <a:t>64</a:t>
            </a:fld>
            <a:endParaRPr lang="de-DE"/>
          </a:p>
        </p:txBody>
      </p:sp>
    </p:spTree>
    <p:extLst>
      <p:ext uri="{BB962C8B-B14F-4D97-AF65-F5344CB8AC3E}">
        <p14:creationId xmlns:p14="http://schemas.microsoft.com/office/powerpoint/2010/main" val="338069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2F00B15-4687-4893-89F8-51918E4A287F}" type="slidenum">
              <a:rPr lang="de-DE" smtClean="0"/>
              <a:pPr/>
              <a:t>23</a:t>
            </a:fld>
            <a:endParaRPr lang="de-DE"/>
          </a:p>
        </p:txBody>
      </p:sp>
    </p:spTree>
    <p:extLst>
      <p:ext uri="{BB962C8B-B14F-4D97-AF65-F5344CB8AC3E}">
        <p14:creationId xmlns:p14="http://schemas.microsoft.com/office/powerpoint/2010/main" val="380166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00B15-4687-4893-89F8-51918E4A287F}"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770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AutoNum type="arabicPeriod"/>
            </a:pPr>
            <a:r>
              <a:rPr lang="de-DE" b="1" dirty="0"/>
              <a:t>Drehmomentkurve </a:t>
            </a:r>
          </a:p>
          <a:p>
            <a:r>
              <a:rPr lang="de-DE" dirty="0"/>
              <a:t>- DM Nenndrehzahl </a:t>
            </a:r>
            <a:r>
              <a:rPr lang="de-DE" dirty="0">
                <a:sym typeface="Wingdings" panose="05000000000000000000" pitchFamily="2" charset="2"/>
              </a:rPr>
              <a:t> </a:t>
            </a:r>
          </a:p>
          <a:p>
            <a:r>
              <a:rPr lang="de-DE" dirty="0">
                <a:sym typeface="Wingdings" panose="05000000000000000000" pitchFamily="2" charset="2"/>
              </a:rPr>
              <a:t>Maximale Drehmoment  DM-Anstieg  Drehzahlabfall (gestrichelte Linie)</a:t>
            </a:r>
            <a:endParaRPr lang="de-DE" dirty="0"/>
          </a:p>
          <a:p>
            <a:r>
              <a:rPr lang="de-DE" dirty="0"/>
              <a:t>- Anfahrmoment (sollte höher als </a:t>
            </a:r>
            <a:r>
              <a:rPr lang="de-DE" dirty="0" err="1"/>
              <a:t>NennDreh</a:t>
            </a:r>
            <a:r>
              <a:rPr lang="de-DE" dirty="0"/>
              <a:t>)</a:t>
            </a:r>
          </a:p>
          <a:p>
            <a:endParaRPr lang="de-DE" dirty="0"/>
          </a:p>
          <a:p>
            <a:pPr marL="342900" indent="-342900">
              <a:buAutoNum type="arabicPeriod" startAt="2"/>
            </a:pPr>
            <a:r>
              <a:rPr lang="de-DE" b="1" dirty="0"/>
              <a:t>Leistungskurve</a:t>
            </a:r>
            <a:r>
              <a:rPr lang="de-DE" dirty="0"/>
              <a:t> (Volllastkennlinie) vom Traktor</a:t>
            </a:r>
          </a:p>
          <a:p>
            <a:r>
              <a:rPr lang="de-DE" dirty="0"/>
              <a:t>- Nennleistung</a:t>
            </a:r>
          </a:p>
          <a:p>
            <a:r>
              <a:rPr lang="de-DE" dirty="0"/>
              <a:t>- Konstant Leistung </a:t>
            </a:r>
          </a:p>
          <a:p>
            <a:r>
              <a:rPr lang="de-DE" dirty="0"/>
              <a:t>- Maximalleistung (Punkt)</a:t>
            </a:r>
          </a:p>
          <a:p>
            <a:r>
              <a:rPr lang="de-DE" dirty="0"/>
              <a:t>- Überleistung (Differenz zwischen </a:t>
            </a:r>
            <a:r>
              <a:rPr lang="de-DE" dirty="0" err="1"/>
              <a:t>Pmax</a:t>
            </a:r>
            <a:r>
              <a:rPr lang="de-DE" dirty="0"/>
              <a:t> und </a:t>
            </a:r>
            <a:r>
              <a:rPr lang="de-DE" dirty="0" err="1"/>
              <a:t>Pnenn</a:t>
            </a:r>
            <a:r>
              <a:rPr lang="de-DE" dirty="0"/>
              <a: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86784-1F34-4BDA-8461-15E7547D2E2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327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DE48A-62D5-4FD3-8F5C-D2F1264296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914DFA-CECE-E4B5-779E-2EC191E343B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F2355E-D512-6908-95FD-72BBAB5C4DCC}"/>
              </a:ext>
            </a:extLst>
          </p:cNvPr>
          <p:cNvSpPr>
            <a:spLocks noGrp="1"/>
          </p:cNvSpPr>
          <p:nvPr>
            <p:ph type="body" idx="1"/>
          </p:nvPr>
        </p:nvSpPr>
        <p:spPr/>
        <p:txBody>
          <a:bodyPr/>
          <a:lstStyle/>
          <a:p>
            <a:pPr marL="342900" indent="-342900">
              <a:buAutoNum type="arabicPeriod"/>
            </a:pPr>
            <a:r>
              <a:rPr lang="de-DE" b="1" dirty="0"/>
              <a:t>Drehmomentkurve </a:t>
            </a:r>
          </a:p>
          <a:p>
            <a:r>
              <a:rPr lang="de-DE" dirty="0"/>
              <a:t>- DM Nenndrehzahl </a:t>
            </a:r>
            <a:r>
              <a:rPr lang="de-DE" dirty="0">
                <a:sym typeface="Wingdings" panose="05000000000000000000" pitchFamily="2" charset="2"/>
              </a:rPr>
              <a:t> </a:t>
            </a:r>
          </a:p>
          <a:p>
            <a:r>
              <a:rPr lang="de-DE" dirty="0">
                <a:sym typeface="Wingdings" panose="05000000000000000000" pitchFamily="2" charset="2"/>
              </a:rPr>
              <a:t>Maximale Drehmoment  DM-Anstieg  Drehzahlabfall (gestrichelte Linie)</a:t>
            </a:r>
            <a:endParaRPr lang="de-DE" dirty="0"/>
          </a:p>
          <a:p>
            <a:pPr marL="171450" indent="-171450">
              <a:buFontTx/>
              <a:buChar char="-"/>
            </a:pPr>
            <a:r>
              <a:rPr lang="de-DE" dirty="0"/>
              <a:t>Anfahrmoment (sollte höher als </a:t>
            </a:r>
            <a:r>
              <a:rPr lang="de-DE" dirty="0" err="1"/>
              <a:t>NennDreh</a:t>
            </a:r>
            <a:r>
              <a:rPr lang="de-DE" dirty="0"/>
              <a:t>)</a:t>
            </a:r>
          </a:p>
          <a:p>
            <a:pPr marL="171450" indent="-171450">
              <a:buFontTx/>
              <a:buChar char="-"/>
            </a:pPr>
            <a:endParaRPr lang="de-DE" dirty="0"/>
          </a:p>
          <a:p>
            <a:pPr marL="0" indent="0">
              <a:buFontTx/>
              <a:buNone/>
            </a:pPr>
            <a:r>
              <a:rPr lang="de-DE" dirty="0"/>
              <a:t>Je höher der Drehmomentanstieg, desto weniger sinkt die Drehzahl bei schwerer Last bspw. in der Bodenbearbeitung.</a:t>
            </a:r>
          </a:p>
          <a:p>
            <a:pPr marL="0" indent="0">
              <a:buFontTx/>
              <a:buNone/>
            </a:pPr>
            <a:r>
              <a:rPr lang="de-DE" dirty="0"/>
              <a:t>-Leistung in die Länge Ziehen durch Mehrfacheinspritzung</a:t>
            </a:r>
          </a:p>
          <a:p>
            <a:pPr marL="0" indent="0">
              <a:buFontTx/>
              <a:buNone/>
            </a:pPr>
            <a:r>
              <a:rPr lang="de-DE" dirty="0"/>
              <a:t>-langer optimaler Drehzahlbereich, mit ähnlichem Drehmoment </a:t>
            </a:r>
            <a:r>
              <a:rPr lang="de-DE" dirty="0">
                <a:sym typeface="Wingdings" panose="05000000000000000000" pitchFamily="2" charset="2"/>
              </a:rPr>
              <a:t> </a:t>
            </a:r>
            <a:r>
              <a:rPr lang="de-DE" dirty="0" err="1">
                <a:sym typeface="Wingdings" panose="05000000000000000000" pitchFamily="2" charset="2"/>
              </a:rPr>
              <a:t>erleichert</a:t>
            </a:r>
            <a:r>
              <a:rPr lang="de-DE" dirty="0">
                <a:sym typeface="Wingdings" panose="05000000000000000000" pitchFamily="2" charset="2"/>
              </a:rPr>
              <a:t> den Betrieb im Optimum</a:t>
            </a:r>
            <a:endParaRPr lang="de-DE" dirty="0"/>
          </a:p>
          <a:p>
            <a:endParaRPr lang="de-DE" dirty="0"/>
          </a:p>
          <a:p>
            <a:pPr marL="342900" indent="-342900">
              <a:buAutoNum type="arabicPeriod" startAt="2"/>
            </a:pPr>
            <a:r>
              <a:rPr lang="de-DE" b="1" dirty="0"/>
              <a:t>Leistungskurve</a:t>
            </a:r>
            <a:r>
              <a:rPr lang="de-DE" dirty="0"/>
              <a:t> (Volllastkennlinie) vom Traktor</a:t>
            </a:r>
          </a:p>
          <a:p>
            <a:r>
              <a:rPr lang="de-DE" dirty="0"/>
              <a:t>- Nennleistung</a:t>
            </a:r>
          </a:p>
          <a:p>
            <a:r>
              <a:rPr lang="de-DE" dirty="0"/>
              <a:t>- Konstant Leistung </a:t>
            </a:r>
          </a:p>
          <a:p>
            <a:r>
              <a:rPr lang="de-DE" dirty="0"/>
              <a:t>- Maximalleistung (Punkt)</a:t>
            </a:r>
          </a:p>
          <a:p>
            <a:r>
              <a:rPr lang="de-DE" dirty="0"/>
              <a:t>- Überleistung (Differenz zwischen </a:t>
            </a:r>
            <a:r>
              <a:rPr lang="de-DE" dirty="0" err="1"/>
              <a:t>Pmax</a:t>
            </a:r>
            <a:r>
              <a:rPr lang="de-DE" dirty="0"/>
              <a:t> und </a:t>
            </a:r>
            <a:r>
              <a:rPr lang="de-DE" dirty="0" err="1"/>
              <a:t>Pnenn</a:t>
            </a:r>
            <a:r>
              <a:rPr lang="de-DE" dirty="0"/>
              <a:t>)</a:t>
            </a:r>
          </a:p>
          <a:p>
            <a:endParaRPr lang="de-DE" dirty="0"/>
          </a:p>
          <a:p>
            <a:endParaRPr lang="de-DE" dirty="0"/>
          </a:p>
        </p:txBody>
      </p:sp>
      <p:sp>
        <p:nvSpPr>
          <p:cNvPr id="4" name="Foliennummernplatzhalter 3">
            <a:extLst>
              <a:ext uri="{FF2B5EF4-FFF2-40B4-BE49-F238E27FC236}">
                <a16:creationId xmlns:a16="http://schemas.microsoft.com/office/drawing/2014/main" id="{41502C22-8D09-D178-D169-6CF61A4BA4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86784-1F34-4BDA-8461-15E7547D2E2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1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3C72-AE9E-67B7-60D0-4BABBC235A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C3FDA9-253D-E3F5-EE7F-C96C1BACDC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F7F983-BC90-3CAA-9CA9-9CFD4A7C113B}"/>
              </a:ext>
            </a:extLst>
          </p:cNvPr>
          <p:cNvSpPr>
            <a:spLocks noGrp="1"/>
          </p:cNvSpPr>
          <p:nvPr>
            <p:ph type="body" idx="1"/>
          </p:nvPr>
        </p:nvSpPr>
        <p:spPr/>
        <p:txBody>
          <a:bodyPr/>
          <a:lstStyle/>
          <a:p>
            <a:pPr marL="342900" indent="-342900">
              <a:buAutoNum type="arabicPeriod"/>
            </a:pPr>
            <a:r>
              <a:rPr lang="de-DE" b="1" dirty="0"/>
              <a:t>Drehmomentkurve </a:t>
            </a:r>
          </a:p>
          <a:p>
            <a:r>
              <a:rPr lang="de-DE" dirty="0"/>
              <a:t>- DM Nenndrehzahl </a:t>
            </a:r>
            <a:r>
              <a:rPr lang="de-DE" dirty="0">
                <a:sym typeface="Wingdings" panose="05000000000000000000" pitchFamily="2" charset="2"/>
              </a:rPr>
              <a:t> </a:t>
            </a:r>
          </a:p>
          <a:p>
            <a:r>
              <a:rPr lang="de-DE" dirty="0">
                <a:sym typeface="Wingdings" panose="05000000000000000000" pitchFamily="2" charset="2"/>
              </a:rPr>
              <a:t>Maximale Drehmoment  DM-Anstieg  Drehzahlabfall (gestrichelte Linie)</a:t>
            </a:r>
            <a:endParaRPr lang="de-DE" dirty="0"/>
          </a:p>
          <a:p>
            <a:r>
              <a:rPr lang="de-DE" dirty="0"/>
              <a:t>- Anfahrmoment (sollte höher als </a:t>
            </a:r>
            <a:r>
              <a:rPr lang="de-DE" dirty="0" err="1"/>
              <a:t>NennDreh</a:t>
            </a:r>
            <a:r>
              <a:rPr lang="de-DE" dirty="0"/>
              <a:t>)</a:t>
            </a:r>
          </a:p>
          <a:p>
            <a:endParaRPr lang="de-DE" dirty="0"/>
          </a:p>
          <a:p>
            <a:pPr marL="342900" indent="-342900">
              <a:buAutoNum type="arabicPeriod" startAt="2"/>
            </a:pPr>
            <a:r>
              <a:rPr lang="de-DE" b="1" dirty="0"/>
              <a:t>Leistungskurve</a:t>
            </a:r>
            <a:r>
              <a:rPr lang="de-DE" dirty="0"/>
              <a:t> (Volllastkennlinie) vom Traktor</a:t>
            </a:r>
          </a:p>
          <a:p>
            <a:r>
              <a:rPr lang="de-DE" dirty="0"/>
              <a:t>- Nennleistung</a:t>
            </a:r>
          </a:p>
          <a:p>
            <a:r>
              <a:rPr lang="de-DE" dirty="0"/>
              <a:t>- Konstant Leistung </a:t>
            </a:r>
          </a:p>
          <a:p>
            <a:r>
              <a:rPr lang="de-DE" dirty="0"/>
              <a:t>- Maximalleistung (Punkt)</a:t>
            </a:r>
          </a:p>
          <a:p>
            <a:r>
              <a:rPr lang="de-DE" dirty="0"/>
              <a:t>- Überleistung (Differenz zwischen </a:t>
            </a:r>
            <a:r>
              <a:rPr lang="de-DE" dirty="0" err="1"/>
              <a:t>Pmax</a:t>
            </a:r>
            <a:r>
              <a:rPr lang="de-DE" dirty="0"/>
              <a:t> und </a:t>
            </a:r>
            <a:r>
              <a:rPr lang="de-DE" dirty="0" err="1"/>
              <a:t>Pnenn</a:t>
            </a:r>
            <a:r>
              <a:rPr lang="de-DE" dirty="0"/>
              <a:t>)</a:t>
            </a:r>
          </a:p>
          <a:p>
            <a:endParaRPr lang="de-DE" dirty="0"/>
          </a:p>
          <a:p>
            <a:endParaRPr lang="de-DE" dirty="0"/>
          </a:p>
        </p:txBody>
      </p:sp>
      <p:sp>
        <p:nvSpPr>
          <p:cNvPr id="4" name="Foliennummernplatzhalter 3">
            <a:extLst>
              <a:ext uri="{FF2B5EF4-FFF2-40B4-BE49-F238E27FC236}">
                <a16:creationId xmlns:a16="http://schemas.microsoft.com/office/drawing/2014/main" id="{EEC3F08D-C1CC-C402-0801-C9C72D5C88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86784-1F34-4BDA-8461-15E7547D2E2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0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3DA4C-F593-B669-BFA5-1F1544ECCC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F137A8-73D5-CA65-45BD-1E9FABC82D7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48A4CC-402D-BDDF-3050-2E39EF08B72D}"/>
              </a:ext>
            </a:extLst>
          </p:cNvPr>
          <p:cNvSpPr>
            <a:spLocks noGrp="1"/>
          </p:cNvSpPr>
          <p:nvPr>
            <p:ph type="body" idx="1"/>
          </p:nvPr>
        </p:nvSpPr>
        <p:spPr/>
        <p:txBody>
          <a:bodyPr/>
          <a:lstStyle/>
          <a:p>
            <a:pPr marL="342900" indent="-342900">
              <a:buAutoNum type="arabicPeriod"/>
            </a:pPr>
            <a:r>
              <a:rPr lang="de-DE" b="1" dirty="0"/>
              <a:t>Drehmomentkurve </a:t>
            </a:r>
          </a:p>
          <a:p>
            <a:r>
              <a:rPr lang="de-DE" dirty="0"/>
              <a:t>- DM Nenndrehzahl </a:t>
            </a:r>
            <a:r>
              <a:rPr lang="de-DE" dirty="0">
                <a:sym typeface="Wingdings" panose="05000000000000000000" pitchFamily="2" charset="2"/>
              </a:rPr>
              <a:t> </a:t>
            </a:r>
          </a:p>
          <a:p>
            <a:r>
              <a:rPr lang="de-DE" dirty="0">
                <a:sym typeface="Wingdings" panose="05000000000000000000" pitchFamily="2" charset="2"/>
              </a:rPr>
              <a:t>Maximale Drehmoment  DM-Anstieg  Drehzahlabfall (gestrichelte Linie)</a:t>
            </a:r>
            <a:endParaRPr lang="de-DE" dirty="0"/>
          </a:p>
          <a:p>
            <a:r>
              <a:rPr lang="de-DE" dirty="0"/>
              <a:t>- Anfahrmoment (sollte höher als </a:t>
            </a:r>
            <a:r>
              <a:rPr lang="de-DE" dirty="0" err="1"/>
              <a:t>NennDreh</a:t>
            </a:r>
            <a:r>
              <a:rPr lang="de-DE" dirty="0"/>
              <a:t>)</a:t>
            </a:r>
          </a:p>
          <a:p>
            <a:endParaRPr lang="de-DE" dirty="0"/>
          </a:p>
          <a:p>
            <a:pPr marL="342900" indent="-342900">
              <a:buAutoNum type="arabicPeriod" startAt="2"/>
            </a:pPr>
            <a:r>
              <a:rPr lang="de-DE" b="1" dirty="0"/>
              <a:t>Leistungskurve</a:t>
            </a:r>
            <a:r>
              <a:rPr lang="de-DE" dirty="0"/>
              <a:t> (Volllastkennlinie) vom Traktor</a:t>
            </a:r>
          </a:p>
          <a:p>
            <a:r>
              <a:rPr lang="de-DE" dirty="0"/>
              <a:t>- Nennleistung</a:t>
            </a:r>
          </a:p>
          <a:p>
            <a:r>
              <a:rPr lang="de-DE" dirty="0"/>
              <a:t>- Konstant Leistung </a:t>
            </a:r>
            <a:r>
              <a:rPr lang="de-DE" dirty="0">
                <a:sym typeface="Wingdings" panose="05000000000000000000" pitchFamily="2" charset="2"/>
              </a:rPr>
              <a:t> Drehzahlbereich in dem die Maximale Leistung bei Nennleistung aufrechterhalten wird</a:t>
            </a:r>
            <a:endParaRPr lang="de-DE" dirty="0"/>
          </a:p>
          <a:p>
            <a:r>
              <a:rPr lang="de-DE" dirty="0"/>
              <a:t>- Maximalleistung (Punkt)</a:t>
            </a:r>
          </a:p>
          <a:p>
            <a:r>
              <a:rPr lang="de-DE" dirty="0"/>
              <a:t>- Überleistung (Differenz zwischen </a:t>
            </a:r>
            <a:r>
              <a:rPr lang="de-DE" dirty="0" err="1"/>
              <a:t>Pmax</a:t>
            </a:r>
            <a:r>
              <a:rPr lang="de-DE" dirty="0"/>
              <a:t> und </a:t>
            </a:r>
            <a:r>
              <a:rPr lang="de-DE" dirty="0" err="1"/>
              <a:t>Pnenn</a:t>
            </a:r>
            <a:r>
              <a:rPr lang="de-DE" dirty="0"/>
              <a:t>)</a:t>
            </a:r>
          </a:p>
          <a:p>
            <a:endParaRPr lang="de-DE" dirty="0"/>
          </a:p>
          <a:p>
            <a:endParaRPr lang="de-DE" dirty="0"/>
          </a:p>
        </p:txBody>
      </p:sp>
      <p:sp>
        <p:nvSpPr>
          <p:cNvPr id="4" name="Foliennummernplatzhalter 3">
            <a:extLst>
              <a:ext uri="{FF2B5EF4-FFF2-40B4-BE49-F238E27FC236}">
                <a16:creationId xmlns:a16="http://schemas.microsoft.com/office/drawing/2014/main" id="{30C25134-B00D-2C07-B54E-F81D8D16E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86784-1F34-4BDA-8461-15E7547D2E2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57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16921-0BEE-6DE4-18EE-1A7655DF46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B312760-1627-70EE-2234-4D6A029E5F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C69F5D1-8FD1-0E42-5019-E85DF0D2107F}"/>
              </a:ext>
            </a:extLst>
          </p:cNvPr>
          <p:cNvSpPr>
            <a:spLocks noGrp="1"/>
          </p:cNvSpPr>
          <p:nvPr>
            <p:ph type="body" idx="1"/>
          </p:nvPr>
        </p:nvSpPr>
        <p:spPr/>
        <p:txBody>
          <a:bodyPr/>
          <a:lstStyle/>
          <a:p>
            <a:pPr marL="342900" indent="-342900">
              <a:buAutoNum type="arabicPeriod"/>
            </a:pPr>
            <a:r>
              <a:rPr lang="de-DE" b="1" dirty="0"/>
              <a:t>Drehmomentkurve </a:t>
            </a:r>
          </a:p>
          <a:p>
            <a:r>
              <a:rPr lang="de-DE" dirty="0"/>
              <a:t>- DM Nenndrehzahl </a:t>
            </a:r>
            <a:r>
              <a:rPr lang="de-DE" dirty="0">
                <a:sym typeface="Wingdings" panose="05000000000000000000" pitchFamily="2" charset="2"/>
              </a:rPr>
              <a:t> </a:t>
            </a:r>
          </a:p>
          <a:p>
            <a:r>
              <a:rPr lang="de-DE" dirty="0">
                <a:sym typeface="Wingdings" panose="05000000000000000000" pitchFamily="2" charset="2"/>
              </a:rPr>
              <a:t>Maximale Drehmoment  DM-Anstieg  Drehzahlabfall (gestrichelte Linie)</a:t>
            </a:r>
            <a:endParaRPr lang="de-DE" dirty="0"/>
          </a:p>
          <a:p>
            <a:r>
              <a:rPr lang="de-DE" dirty="0"/>
              <a:t>- Anfahrmoment (sollte höher als </a:t>
            </a:r>
            <a:r>
              <a:rPr lang="de-DE" dirty="0" err="1"/>
              <a:t>NennDreh</a:t>
            </a:r>
            <a:r>
              <a:rPr lang="de-DE" dirty="0"/>
              <a:t>)</a:t>
            </a:r>
          </a:p>
          <a:p>
            <a:endParaRPr lang="de-DE" dirty="0"/>
          </a:p>
          <a:p>
            <a:pPr marL="342900" indent="-342900">
              <a:buAutoNum type="arabicPeriod" startAt="2"/>
            </a:pPr>
            <a:r>
              <a:rPr lang="de-DE" b="1" dirty="0"/>
              <a:t>Leistungskurve</a:t>
            </a:r>
            <a:r>
              <a:rPr lang="de-DE" dirty="0"/>
              <a:t> (Volllastkennlinie) vom Traktor</a:t>
            </a:r>
          </a:p>
          <a:p>
            <a:r>
              <a:rPr lang="de-DE" dirty="0"/>
              <a:t>- Nennleistung</a:t>
            </a:r>
          </a:p>
          <a:p>
            <a:r>
              <a:rPr lang="de-DE" dirty="0"/>
              <a:t>- Konstant Leistung </a:t>
            </a:r>
          </a:p>
          <a:p>
            <a:r>
              <a:rPr lang="de-DE" dirty="0"/>
              <a:t>- Maximalleistung (Punkt)</a:t>
            </a:r>
          </a:p>
          <a:p>
            <a:r>
              <a:rPr lang="de-DE" dirty="0"/>
              <a:t>- Überleistung (Differenz zwischen </a:t>
            </a:r>
            <a:r>
              <a:rPr lang="de-DE" dirty="0" err="1"/>
              <a:t>Pmax</a:t>
            </a:r>
            <a:r>
              <a:rPr lang="de-DE" dirty="0"/>
              <a:t> und </a:t>
            </a:r>
            <a:r>
              <a:rPr lang="de-DE" dirty="0" err="1"/>
              <a:t>Pnenn</a:t>
            </a:r>
            <a:r>
              <a:rPr lang="de-DE" dirty="0"/>
              <a:t>)</a:t>
            </a:r>
          </a:p>
          <a:p>
            <a:endParaRPr lang="de-DE" dirty="0"/>
          </a:p>
          <a:p>
            <a:endParaRPr lang="de-DE" dirty="0"/>
          </a:p>
        </p:txBody>
      </p:sp>
      <p:sp>
        <p:nvSpPr>
          <p:cNvPr id="4" name="Foliennummernplatzhalter 3">
            <a:extLst>
              <a:ext uri="{FF2B5EF4-FFF2-40B4-BE49-F238E27FC236}">
                <a16:creationId xmlns:a16="http://schemas.microsoft.com/office/drawing/2014/main" id="{75E2031D-CDB0-6109-4505-8549825661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86784-1F34-4BDA-8461-15E7547D2E2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13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9F5F-03D9-C673-7B39-1DE12FCA39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37F106-B2B9-4FC0-6AF7-98AE32D0E9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E7ED82-9139-9E25-0E31-0D83F8D28081}"/>
              </a:ext>
            </a:extLst>
          </p:cNvPr>
          <p:cNvSpPr>
            <a:spLocks noGrp="1"/>
          </p:cNvSpPr>
          <p:nvPr>
            <p:ph type="body" idx="1"/>
          </p:nvPr>
        </p:nvSpPr>
        <p:spPr/>
        <p:txBody>
          <a:bodyPr/>
          <a:lstStyle/>
          <a:p>
            <a:pPr marL="342900" indent="-342900">
              <a:buAutoNum type="arabicPeriod"/>
            </a:pPr>
            <a:r>
              <a:rPr lang="de-DE" b="1" dirty="0"/>
              <a:t>Drehmomentkurve </a:t>
            </a:r>
          </a:p>
          <a:p>
            <a:r>
              <a:rPr lang="de-DE" dirty="0"/>
              <a:t>- DM Nenndrehzahl </a:t>
            </a:r>
            <a:r>
              <a:rPr lang="de-DE" dirty="0">
                <a:sym typeface="Wingdings" panose="05000000000000000000" pitchFamily="2" charset="2"/>
              </a:rPr>
              <a:t> </a:t>
            </a:r>
          </a:p>
          <a:p>
            <a:r>
              <a:rPr lang="de-DE" dirty="0">
                <a:sym typeface="Wingdings" panose="05000000000000000000" pitchFamily="2" charset="2"/>
              </a:rPr>
              <a:t>Maximale Drehmoment  DM-Anstieg  Drehzahlabfall (gestrichelte Linie)</a:t>
            </a:r>
            <a:endParaRPr lang="de-DE" dirty="0"/>
          </a:p>
          <a:p>
            <a:r>
              <a:rPr lang="de-DE" dirty="0"/>
              <a:t>- Anfahrmoment (sollte höher als </a:t>
            </a:r>
            <a:r>
              <a:rPr lang="de-DE" dirty="0" err="1"/>
              <a:t>NennDreh</a:t>
            </a:r>
            <a:r>
              <a:rPr lang="de-DE" dirty="0"/>
              <a:t>)</a:t>
            </a:r>
          </a:p>
          <a:p>
            <a:endParaRPr lang="de-DE" dirty="0"/>
          </a:p>
          <a:p>
            <a:pPr marL="342900" indent="-342900">
              <a:buAutoNum type="arabicPeriod" startAt="2"/>
            </a:pPr>
            <a:r>
              <a:rPr lang="de-DE" b="1" dirty="0"/>
              <a:t>Leistungskurve</a:t>
            </a:r>
            <a:r>
              <a:rPr lang="de-DE" dirty="0"/>
              <a:t> (Volllastkennlinie) vom Traktor</a:t>
            </a:r>
          </a:p>
          <a:p>
            <a:r>
              <a:rPr lang="de-DE" dirty="0"/>
              <a:t>- Nennleistung</a:t>
            </a:r>
          </a:p>
          <a:p>
            <a:r>
              <a:rPr lang="de-DE" dirty="0"/>
              <a:t>- Konstant Leistung </a:t>
            </a:r>
          </a:p>
          <a:p>
            <a:r>
              <a:rPr lang="de-DE" dirty="0"/>
              <a:t>- Maximalleistung (Punkt)</a:t>
            </a:r>
          </a:p>
          <a:p>
            <a:r>
              <a:rPr lang="de-DE" dirty="0"/>
              <a:t>- Überleistung (Differenz zwischen </a:t>
            </a:r>
            <a:r>
              <a:rPr lang="de-DE" dirty="0" err="1"/>
              <a:t>Pmax</a:t>
            </a:r>
            <a:r>
              <a:rPr lang="de-DE" dirty="0"/>
              <a:t> und </a:t>
            </a:r>
            <a:r>
              <a:rPr lang="de-DE" dirty="0" err="1"/>
              <a:t>Pnenn</a:t>
            </a:r>
            <a:r>
              <a:rPr lang="de-DE" dirty="0"/>
              <a:t>)</a:t>
            </a:r>
          </a:p>
          <a:p>
            <a:endParaRPr lang="de-DE" dirty="0"/>
          </a:p>
          <a:p>
            <a:endParaRPr lang="de-DE" dirty="0"/>
          </a:p>
        </p:txBody>
      </p:sp>
      <p:sp>
        <p:nvSpPr>
          <p:cNvPr id="4" name="Foliennummernplatzhalter 3">
            <a:extLst>
              <a:ext uri="{FF2B5EF4-FFF2-40B4-BE49-F238E27FC236}">
                <a16:creationId xmlns:a16="http://schemas.microsoft.com/office/drawing/2014/main" id="{B4B729BB-3002-3699-4954-F72965B3A2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86784-1F34-4BDA-8461-15E7547D2E2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Foliennummernplatzhalter 3"/>
          <p:cNvSpPr>
            <a:spLocks noGrp="1"/>
          </p:cNvSpPr>
          <p:nvPr>
            <p:ph type="sldNum" sz="quarter" idx="10"/>
          </p:nvPr>
        </p:nvSpPr>
        <p:spPr/>
        <p:txBody>
          <a:bodyPr/>
          <a:lstStyle>
            <a:lvl1pPr>
              <a:defRPr/>
            </a:lvl1pPr>
          </a:lstStyle>
          <a:p>
            <a:r>
              <a:rPr lang="de-DE"/>
              <a:t> Folie </a:t>
            </a:r>
            <a:fld id="{60A2F714-5EEB-4E96-BC4A-970BCE2A8F0B}"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2193860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t> Folie </a:t>
            </a:r>
            <a:fld id="{18D56B10-44CE-44B3-893C-338E86E127E6}"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86974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188913"/>
            <a:ext cx="205740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8313" y="188913"/>
            <a:ext cx="6019800" cy="60817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t> Folie </a:t>
            </a:r>
            <a:fld id="{C8487ED8-F335-473F-9034-0396DAEFD20F}"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5338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a:t>Titelmasterformat durch Klicken bearbeiten</a:t>
            </a:r>
          </a:p>
        </p:txBody>
      </p:sp>
      <p:sp>
        <p:nvSpPr>
          <p:cNvPr id="3" name="Textplatzhalter 2"/>
          <p:cNvSpPr>
            <a:spLocks noGrp="1"/>
          </p:cNvSpPr>
          <p:nvPr>
            <p:ph type="body" sz="half" idx="1"/>
          </p:nvPr>
        </p:nvSpPr>
        <p:spPr>
          <a:xfrm>
            <a:off x="468313" y="1773238"/>
            <a:ext cx="4038600"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59313" y="1773238"/>
            <a:ext cx="4038600" cy="21717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59313" y="4097338"/>
            <a:ext cx="4038600" cy="21732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0"/>
          </p:nvPr>
        </p:nvSpPr>
        <p:spPr>
          <a:xfrm>
            <a:off x="7596188" y="6524625"/>
            <a:ext cx="1209675" cy="219075"/>
          </a:xfrm>
        </p:spPr>
        <p:txBody>
          <a:bodyPr/>
          <a:lstStyle>
            <a:lvl1pPr>
              <a:defRPr/>
            </a:lvl1pPr>
          </a:lstStyle>
          <a:p>
            <a:r>
              <a:rPr lang="de-DE"/>
              <a:t> Folie </a:t>
            </a:r>
            <a:fld id="{2C1DDB6C-0BB3-4AC0-B5A2-71518328EDDC}" type="slidenum">
              <a:rPr lang="de-DE"/>
              <a:pPr/>
              <a:t>‹Nr.›</a:t>
            </a:fld>
            <a:endParaRPr lang="de-DE"/>
          </a:p>
        </p:txBody>
      </p:sp>
      <p:sp>
        <p:nvSpPr>
          <p:cNvPr id="7" name="Fußzeilenplatzhalter 6"/>
          <p:cNvSpPr>
            <a:spLocks noGrp="1"/>
          </p:cNvSpPr>
          <p:nvPr>
            <p:ph type="ftr" sz="quarter" idx="11"/>
          </p:nvPr>
        </p:nvSpPr>
        <p:spPr>
          <a:xfrm>
            <a:off x="107950" y="6524625"/>
            <a:ext cx="7777163" cy="219075"/>
          </a:xfrm>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96422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63E5C-747C-EE01-FC15-FDF2EB02CBCA}"/>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73D4D7EF-865F-E237-357F-B05E16174F0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3682B81D-C30B-57A6-2208-2F51BBCF01AA}"/>
              </a:ext>
            </a:extLst>
          </p:cNvPr>
          <p:cNvSpPr>
            <a:spLocks noGrp="1"/>
          </p:cNvSpPr>
          <p:nvPr>
            <p:ph type="dt" sz="half" idx="10"/>
          </p:nvPr>
        </p:nvSpPr>
        <p:spPr/>
        <p:txBody>
          <a:bodyPr/>
          <a:lstStyle/>
          <a:p>
            <a:fld id="{2AECA4C0-FB5C-4A28-AAF8-6B79CF84C530}" type="datetime1">
              <a:rPr lang="de-DE" smtClean="0"/>
              <a:t>07.04.2025</a:t>
            </a:fld>
            <a:endParaRPr lang="de-DE"/>
          </a:p>
        </p:txBody>
      </p:sp>
      <p:sp>
        <p:nvSpPr>
          <p:cNvPr id="5" name="Fußzeilenplatzhalter 4">
            <a:extLst>
              <a:ext uri="{FF2B5EF4-FFF2-40B4-BE49-F238E27FC236}">
                <a16:creationId xmlns:a16="http://schemas.microsoft.com/office/drawing/2014/main" id="{53E75BEF-2E5D-7436-C2FD-0E38E7E338EB}"/>
              </a:ext>
            </a:extLst>
          </p:cNvPr>
          <p:cNvSpPr>
            <a:spLocks noGrp="1"/>
          </p:cNvSpPr>
          <p:nvPr>
            <p:ph type="ftr" sz="quarter" idx="11"/>
          </p:nvPr>
        </p:nvSpPr>
        <p:spPr/>
        <p:txBody>
          <a:bodyPr/>
          <a:lstStyle/>
          <a:p>
            <a:r>
              <a:rPr lang="de-DE"/>
              <a:t>Leistungsparameter von Traktormotoren</a:t>
            </a:r>
          </a:p>
        </p:txBody>
      </p:sp>
      <p:sp>
        <p:nvSpPr>
          <p:cNvPr id="6" name="Foliennummernplatzhalter 5">
            <a:extLst>
              <a:ext uri="{FF2B5EF4-FFF2-40B4-BE49-F238E27FC236}">
                <a16:creationId xmlns:a16="http://schemas.microsoft.com/office/drawing/2014/main" id="{19C071F8-F6E7-2F23-E8AD-5E512808EDDB}"/>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1823409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8BE68-18D7-0B3C-C915-2C396927BF8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987EC55-6AE9-B030-DB2C-FD6780A1AAD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9124BDC-79E5-3B05-B8F0-94102C88D847}"/>
              </a:ext>
            </a:extLst>
          </p:cNvPr>
          <p:cNvSpPr>
            <a:spLocks noGrp="1"/>
          </p:cNvSpPr>
          <p:nvPr>
            <p:ph type="dt" sz="half" idx="10"/>
          </p:nvPr>
        </p:nvSpPr>
        <p:spPr/>
        <p:txBody>
          <a:bodyPr/>
          <a:lstStyle/>
          <a:p>
            <a:fld id="{0B859DD6-FA21-4E18-824E-E47EA0B4AA37}" type="datetime1">
              <a:rPr lang="de-DE" smtClean="0"/>
              <a:t>07.04.2025</a:t>
            </a:fld>
            <a:endParaRPr lang="de-DE" dirty="0"/>
          </a:p>
        </p:txBody>
      </p:sp>
      <p:sp>
        <p:nvSpPr>
          <p:cNvPr id="5" name="Fußzeilenplatzhalter 4">
            <a:extLst>
              <a:ext uri="{FF2B5EF4-FFF2-40B4-BE49-F238E27FC236}">
                <a16:creationId xmlns:a16="http://schemas.microsoft.com/office/drawing/2014/main" id="{6EB50627-4280-8B58-BD11-49220057A4A2}"/>
              </a:ext>
            </a:extLst>
          </p:cNvPr>
          <p:cNvSpPr>
            <a:spLocks noGrp="1"/>
          </p:cNvSpPr>
          <p:nvPr>
            <p:ph type="ftr" sz="quarter" idx="11"/>
          </p:nvPr>
        </p:nvSpPr>
        <p:spPr/>
        <p:txBody>
          <a:bodyPr/>
          <a:lstStyle/>
          <a:p>
            <a:r>
              <a:rPr lang="de-DE" sz="900" b="0" i="0" u="none" strike="noStrike" baseline="0">
                <a:latin typeface="ArialMT"/>
              </a:rPr>
              <a:t>Leistungsparameter von Traktormotoren</a:t>
            </a:r>
            <a:endParaRPr lang="de-DE" dirty="0"/>
          </a:p>
        </p:txBody>
      </p:sp>
      <p:sp>
        <p:nvSpPr>
          <p:cNvPr id="6" name="Foliennummernplatzhalter 5">
            <a:extLst>
              <a:ext uri="{FF2B5EF4-FFF2-40B4-BE49-F238E27FC236}">
                <a16:creationId xmlns:a16="http://schemas.microsoft.com/office/drawing/2014/main" id="{42F2CBA8-1A24-C637-172A-9969E66BCF06}"/>
              </a:ext>
            </a:extLst>
          </p:cNvPr>
          <p:cNvSpPr>
            <a:spLocks noGrp="1"/>
          </p:cNvSpPr>
          <p:nvPr>
            <p:ph type="sldNum" sz="quarter" idx="12"/>
          </p:nvPr>
        </p:nvSpPr>
        <p:spPr/>
        <p:txBody>
          <a:bodyPr/>
          <a:lstStyle/>
          <a:p>
            <a:fld id="{9B264A1B-FB14-4352-88B7-F7350DD21074}" type="slidenum">
              <a:rPr lang="de-DE" smtClean="0"/>
              <a:t>‹Nr.›</a:t>
            </a:fld>
            <a:endParaRPr lang="de-DE" dirty="0"/>
          </a:p>
        </p:txBody>
      </p:sp>
    </p:spTree>
    <p:extLst>
      <p:ext uri="{BB962C8B-B14F-4D97-AF65-F5344CB8AC3E}">
        <p14:creationId xmlns:p14="http://schemas.microsoft.com/office/powerpoint/2010/main" val="278280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0DC4-B371-0160-7D52-1A2400B155DD}"/>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F791DEA7-5A5E-5A01-18D3-634C0419E76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E1BC089-C418-5145-56FA-090582C88755}"/>
              </a:ext>
            </a:extLst>
          </p:cNvPr>
          <p:cNvSpPr>
            <a:spLocks noGrp="1"/>
          </p:cNvSpPr>
          <p:nvPr>
            <p:ph type="dt" sz="half" idx="10"/>
          </p:nvPr>
        </p:nvSpPr>
        <p:spPr/>
        <p:txBody>
          <a:bodyPr/>
          <a:lstStyle/>
          <a:p>
            <a:fld id="{66910CE8-D58A-4745-B4D6-9132AF8CDCDC}" type="datetime1">
              <a:rPr lang="de-DE" smtClean="0"/>
              <a:t>07.04.2025</a:t>
            </a:fld>
            <a:endParaRPr lang="de-DE"/>
          </a:p>
        </p:txBody>
      </p:sp>
      <p:sp>
        <p:nvSpPr>
          <p:cNvPr id="5" name="Fußzeilenplatzhalter 4">
            <a:extLst>
              <a:ext uri="{FF2B5EF4-FFF2-40B4-BE49-F238E27FC236}">
                <a16:creationId xmlns:a16="http://schemas.microsoft.com/office/drawing/2014/main" id="{55DB2E43-0B97-D0B9-298D-4C666E9FA753}"/>
              </a:ext>
            </a:extLst>
          </p:cNvPr>
          <p:cNvSpPr>
            <a:spLocks noGrp="1"/>
          </p:cNvSpPr>
          <p:nvPr>
            <p:ph type="ftr" sz="quarter" idx="11"/>
          </p:nvPr>
        </p:nvSpPr>
        <p:spPr/>
        <p:txBody>
          <a:bodyPr/>
          <a:lstStyle/>
          <a:p>
            <a:r>
              <a:rPr lang="de-DE"/>
              <a:t>Leistungsparameter von Traktormotoren</a:t>
            </a:r>
          </a:p>
        </p:txBody>
      </p:sp>
      <p:sp>
        <p:nvSpPr>
          <p:cNvPr id="6" name="Foliennummernplatzhalter 5">
            <a:extLst>
              <a:ext uri="{FF2B5EF4-FFF2-40B4-BE49-F238E27FC236}">
                <a16:creationId xmlns:a16="http://schemas.microsoft.com/office/drawing/2014/main" id="{CA308F3C-DAE7-1114-EB87-AB755CCDE14E}"/>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1299122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2DD31-B19F-DA6F-7497-CD3885E618B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6427036-F80D-F6CB-1A06-8930B4D52662}"/>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AC85D9B-8D35-4BBB-66E9-581F124B14DE}"/>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FB5F1A1-3909-5D73-1A33-ED89B8BB4289}"/>
              </a:ext>
            </a:extLst>
          </p:cNvPr>
          <p:cNvSpPr>
            <a:spLocks noGrp="1"/>
          </p:cNvSpPr>
          <p:nvPr>
            <p:ph type="dt" sz="half" idx="10"/>
          </p:nvPr>
        </p:nvSpPr>
        <p:spPr/>
        <p:txBody>
          <a:bodyPr/>
          <a:lstStyle/>
          <a:p>
            <a:fld id="{EAA0B0D8-27F9-496A-A319-EF6C7B6C9BAA}" type="datetime1">
              <a:rPr lang="de-DE" smtClean="0"/>
              <a:t>07.04.2025</a:t>
            </a:fld>
            <a:endParaRPr lang="de-DE"/>
          </a:p>
        </p:txBody>
      </p:sp>
      <p:sp>
        <p:nvSpPr>
          <p:cNvPr id="6" name="Fußzeilenplatzhalter 5">
            <a:extLst>
              <a:ext uri="{FF2B5EF4-FFF2-40B4-BE49-F238E27FC236}">
                <a16:creationId xmlns:a16="http://schemas.microsoft.com/office/drawing/2014/main" id="{93CDB9D2-F2DD-9187-DF9C-42B4D08CB520}"/>
              </a:ext>
            </a:extLst>
          </p:cNvPr>
          <p:cNvSpPr>
            <a:spLocks noGrp="1"/>
          </p:cNvSpPr>
          <p:nvPr>
            <p:ph type="ftr" sz="quarter" idx="11"/>
          </p:nvPr>
        </p:nvSpPr>
        <p:spPr/>
        <p:txBody>
          <a:bodyPr/>
          <a:lstStyle/>
          <a:p>
            <a:r>
              <a:rPr lang="de-DE"/>
              <a:t>Leistungsparameter von Traktormotoren</a:t>
            </a:r>
          </a:p>
        </p:txBody>
      </p:sp>
      <p:sp>
        <p:nvSpPr>
          <p:cNvPr id="7" name="Foliennummernplatzhalter 6">
            <a:extLst>
              <a:ext uri="{FF2B5EF4-FFF2-40B4-BE49-F238E27FC236}">
                <a16:creationId xmlns:a16="http://schemas.microsoft.com/office/drawing/2014/main" id="{F111F455-109B-622E-AA8D-5D9195C6FEAF}"/>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708214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75962-FF09-D414-8B9C-E31A7A4B218F}"/>
              </a:ext>
            </a:extLst>
          </p:cNvPr>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9FC9887-F545-2769-AD72-2276F5A858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DB2B67F9-096A-9B69-8DF8-30B7485C169B}"/>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B1879FF-D1DB-2F79-F643-494C02D1CAC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0CC2D7FF-5D63-AD5D-F6D4-2CE88F11E24B}"/>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54A27B6-072D-B6FC-AAFE-E1D2D2846FEA}"/>
              </a:ext>
            </a:extLst>
          </p:cNvPr>
          <p:cNvSpPr>
            <a:spLocks noGrp="1"/>
          </p:cNvSpPr>
          <p:nvPr>
            <p:ph type="dt" sz="half" idx="10"/>
          </p:nvPr>
        </p:nvSpPr>
        <p:spPr/>
        <p:txBody>
          <a:bodyPr/>
          <a:lstStyle/>
          <a:p>
            <a:fld id="{89F066AA-3292-44CD-91DE-483BCCB13030}" type="datetime1">
              <a:rPr lang="de-DE" smtClean="0"/>
              <a:t>07.04.2025</a:t>
            </a:fld>
            <a:endParaRPr lang="de-DE"/>
          </a:p>
        </p:txBody>
      </p:sp>
      <p:sp>
        <p:nvSpPr>
          <p:cNvPr id="8" name="Fußzeilenplatzhalter 7">
            <a:extLst>
              <a:ext uri="{FF2B5EF4-FFF2-40B4-BE49-F238E27FC236}">
                <a16:creationId xmlns:a16="http://schemas.microsoft.com/office/drawing/2014/main" id="{AC3A99A3-690D-F6FC-F8EC-07A476C5ADFD}"/>
              </a:ext>
            </a:extLst>
          </p:cNvPr>
          <p:cNvSpPr>
            <a:spLocks noGrp="1"/>
          </p:cNvSpPr>
          <p:nvPr>
            <p:ph type="ftr" sz="quarter" idx="11"/>
          </p:nvPr>
        </p:nvSpPr>
        <p:spPr/>
        <p:txBody>
          <a:bodyPr/>
          <a:lstStyle/>
          <a:p>
            <a:r>
              <a:rPr lang="de-DE"/>
              <a:t>Leistungsparameter von Traktormotoren</a:t>
            </a:r>
          </a:p>
        </p:txBody>
      </p:sp>
      <p:sp>
        <p:nvSpPr>
          <p:cNvPr id="9" name="Foliennummernplatzhalter 8">
            <a:extLst>
              <a:ext uri="{FF2B5EF4-FFF2-40B4-BE49-F238E27FC236}">
                <a16:creationId xmlns:a16="http://schemas.microsoft.com/office/drawing/2014/main" id="{81D79785-5AC6-B67E-EC7C-E299801D5464}"/>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1962582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BA461-AEA9-7CD1-977B-02415EB2412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52F9C8F-6F36-8CA7-C378-46D04D156FC6}"/>
              </a:ext>
            </a:extLst>
          </p:cNvPr>
          <p:cNvSpPr>
            <a:spLocks noGrp="1"/>
          </p:cNvSpPr>
          <p:nvPr>
            <p:ph type="dt" sz="half" idx="10"/>
          </p:nvPr>
        </p:nvSpPr>
        <p:spPr/>
        <p:txBody>
          <a:bodyPr/>
          <a:lstStyle/>
          <a:p>
            <a:fld id="{A7D222F4-8B40-4E8C-9B6F-09B687BBFD05}" type="datetime1">
              <a:rPr lang="de-DE" smtClean="0"/>
              <a:t>07.04.2025</a:t>
            </a:fld>
            <a:endParaRPr lang="de-DE"/>
          </a:p>
        </p:txBody>
      </p:sp>
      <p:sp>
        <p:nvSpPr>
          <p:cNvPr id="4" name="Fußzeilenplatzhalter 3">
            <a:extLst>
              <a:ext uri="{FF2B5EF4-FFF2-40B4-BE49-F238E27FC236}">
                <a16:creationId xmlns:a16="http://schemas.microsoft.com/office/drawing/2014/main" id="{D16813F5-7DDC-5D8F-5673-34757C3DD2C1}"/>
              </a:ext>
            </a:extLst>
          </p:cNvPr>
          <p:cNvSpPr>
            <a:spLocks noGrp="1"/>
          </p:cNvSpPr>
          <p:nvPr>
            <p:ph type="ftr" sz="quarter" idx="11"/>
          </p:nvPr>
        </p:nvSpPr>
        <p:spPr/>
        <p:txBody>
          <a:bodyPr/>
          <a:lstStyle/>
          <a:p>
            <a:r>
              <a:rPr lang="de-DE"/>
              <a:t>Leistungsparameter von Traktormotoren</a:t>
            </a:r>
          </a:p>
        </p:txBody>
      </p:sp>
      <p:sp>
        <p:nvSpPr>
          <p:cNvPr id="5" name="Foliennummernplatzhalter 4">
            <a:extLst>
              <a:ext uri="{FF2B5EF4-FFF2-40B4-BE49-F238E27FC236}">
                <a16:creationId xmlns:a16="http://schemas.microsoft.com/office/drawing/2014/main" id="{3ADEB1A9-F022-2C73-D749-A04E965EF6DA}"/>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408455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1C2371-6485-124D-A9A0-71BC7DC91503}"/>
              </a:ext>
            </a:extLst>
          </p:cNvPr>
          <p:cNvSpPr>
            <a:spLocks noGrp="1"/>
          </p:cNvSpPr>
          <p:nvPr>
            <p:ph type="dt" sz="half" idx="10"/>
          </p:nvPr>
        </p:nvSpPr>
        <p:spPr/>
        <p:txBody>
          <a:bodyPr/>
          <a:lstStyle/>
          <a:p>
            <a:fld id="{D6AB83D4-7169-41D1-8C92-030F9005E9D6}" type="datetime1">
              <a:rPr lang="de-DE" smtClean="0"/>
              <a:t>07.04.2025</a:t>
            </a:fld>
            <a:endParaRPr lang="de-DE"/>
          </a:p>
        </p:txBody>
      </p:sp>
      <p:sp>
        <p:nvSpPr>
          <p:cNvPr id="3" name="Fußzeilenplatzhalter 2">
            <a:extLst>
              <a:ext uri="{FF2B5EF4-FFF2-40B4-BE49-F238E27FC236}">
                <a16:creationId xmlns:a16="http://schemas.microsoft.com/office/drawing/2014/main" id="{C0758DEE-CA82-9A68-F0FD-F1399F8B130F}"/>
              </a:ext>
            </a:extLst>
          </p:cNvPr>
          <p:cNvSpPr>
            <a:spLocks noGrp="1"/>
          </p:cNvSpPr>
          <p:nvPr>
            <p:ph type="ftr" sz="quarter" idx="11"/>
          </p:nvPr>
        </p:nvSpPr>
        <p:spPr/>
        <p:txBody>
          <a:bodyPr/>
          <a:lstStyle/>
          <a:p>
            <a:r>
              <a:rPr lang="de-DE"/>
              <a:t>Leistungsparameter von Traktormotoren</a:t>
            </a:r>
          </a:p>
        </p:txBody>
      </p:sp>
      <p:sp>
        <p:nvSpPr>
          <p:cNvPr id="4" name="Foliennummernplatzhalter 3">
            <a:extLst>
              <a:ext uri="{FF2B5EF4-FFF2-40B4-BE49-F238E27FC236}">
                <a16:creationId xmlns:a16="http://schemas.microsoft.com/office/drawing/2014/main" id="{D40B6D26-CD87-5FEB-D211-E759B2F8FFA1}"/>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282166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t> Folie </a:t>
            </a:r>
            <a:fld id="{07D840C6-F4C5-4510-8C16-2E0E0C60B90D}"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2767482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ED41E2-5DE1-F21D-0263-F7AF2F089BFE}"/>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D4CC039C-59DE-81DB-85C0-CE76D2B85AE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9215F3E-3A3A-A82C-3336-57970040678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742E3EB-934D-4360-DDCD-E00CADE9C231}"/>
              </a:ext>
            </a:extLst>
          </p:cNvPr>
          <p:cNvSpPr>
            <a:spLocks noGrp="1"/>
          </p:cNvSpPr>
          <p:nvPr>
            <p:ph type="dt" sz="half" idx="10"/>
          </p:nvPr>
        </p:nvSpPr>
        <p:spPr/>
        <p:txBody>
          <a:bodyPr/>
          <a:lstStyle/>
          <a:p>
            <a:fld id="{6BE01AA6-0F9F-4C59-B0DE-1B2B2C41EB8F}" type="datetime1">
              <a:rPr lang="de-DE" smtClean="0"/>
              <a:t>07.04.2025</a:t>
            </a:fld>
            <a:endParaRPr lang="de-DE"/>
          </a:p>
        </p:txBody>
      </p:sp>
      <p:sp>
        <p:nvSpPr>
          <p:cNvPr id="6" name="Fußzeilenplatzhalter 5">
            <a:extLst>
              <a:ext uri="{FF2B5EF4-FFF2-40B4-BE49-F238E27FC236}">
                <a16:creationId xmlns:a16="http://schemas.microsoft.com/office/drawing/2014/main" id="{07A0F338-43FE-D1FB-8FBB-474273A22EDF}"/>
              </a:ext>
            </a:extLst>
          </p:cNvPr>
          <p:cNvSpPr>
            <a:spLocks noGrp="1"/>
          </p:cNvSpPr>
          <p:nvPr>
            <p:ph type="ftr" sz="quarter" idx="11"/>
          </p:nvPr>
        </p:nvSpPr>
        <p:spPr/>
        <p:txBody>
          <a:bodyPr/>
          <a:lstStyle/>
          <a:p>
            <a:r>
              <a:rPr lang="de-DE"/>
              <a:t>Leistungsparameter von Traktormotoren</a:t>
            </a:r>
          </a:p>
        </p:txBody>
      </p:sp>
      <p:sp>
        <p:nvSpPr>
          <p:cNvPr id="7" name="Foliennummernplatzhalter 6">
            <a:extLst>
              <a:ext uri="{FF2B5EF4-FFF2-40B4-BE49-F238E27FC236}">
                <a16:creationId xmlns:a16="http://schemas.microsoft.com/office/drawing/2014/main" id="{04711945-6F53-AA10-63AB-32997805B6A5}"/>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4085833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372E5-559A-F14E-4DAB-6DAD068C77E9}"/>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12DE2D58-D427-BE1C-B521-1DF5416F471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B718EE24-C42A-51E3-7A54-CBA51B16221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C01A1226-649C-7A3A-B9AE-1640058B39F0}"/>
              </a:ext>
            </a:extLst>
          </p:cNvPr>
          <p:cNvSpPr>
            <a:spLocks noGrp="1"/>
          </p:cNvSpPr>
          <p:nvPr>
            <p:ph type="dt" sz="half" idx="10"/>
          </p:nvPr>
        </p:nvSpPr>
        <p:spPr/>
        <p:txBody>
          <a:bodyPr/>
          <a:lstStyle/>
          <a:p>
            <a:fld id="{236E4BF4-B97B-4157-9E05-DC01505061F4}" type="datetime1">
              <a:rPr lang="de-DE" smtClean="0"/>
              <a:t>07.04.2025</a:t>
            </a:fld>
            <a:endParaRPr lang="de-DE"/>
          </a:p>
        </p:txBody>
      </p:sp>
      <p:sp>
        <p:nvSpPr>
          <p:cNvPr id="6" name="Fußzeilenplatzhalter 5">
            <a:extLst>
              <a:ext uri="{FF2B5EF4-FFF2-40B4-BE49-F238E27FC236}">
                <a16:creationId xmlns:a16="http://schemas.microsoft.com/office/drawing/2014/main" id="{879C82D2-9B91-1ED3-223F-DB079982F64A}"/>
              </a:ext>
            </a:extLst>
          </p:cNvPr>
          <p:cNvSpPr>
            <a:spLocks noGrp="1"/>
          </p:cNvSpPr>
          <p:nvPr>
            <p:ph type="ftr" sz="quarter" idx="11"/>
          </p:nvPr>
        </p:nvSpPr>
        <p:spPr/>
        <p:txBody>
          <a:bodyPr/>
          <a:lstStyle/>
          <a:p>
            <a:r>
              <a:rPr lang="de-DE"/>
              <a:t>Leistungsparameter von Traktormotoren</a:t>
            </a:r>
          </a:p>
        </p:txBody>
      </p:sp>
      <p:sp>
        <p:nvSpPr>
          <p:cNvPr id="7" name="Foliennummernplatzhalter 6">
            <a:extLst>
              <a:ext uri="{FF2B5EF4-FFF2-40B4-BE49-F238E27FC236}">
                <a16:creationId xmlns:a16="http://schemas.microsoft.com/office/drawing/2014/main" id="{488ADA93-C4A3-B197-07AA-AE5F355BB2D5}"/>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1787744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EEA68-B966-55A3-FDAE-048287809E4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DFBD9F8-DF21-A42D-4814-C46EA3A2EAB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000A8C-FCF4-D8CF-B6DD-7F94214C6465}"/>
              </a:ext>
            </a:extLst>
          </p:cNvPr>
          <p:cNvSpPr>
            <a:spLocks noGrp="1"/>
          </p:cNvSpPr>
          <p:nvPr>
            <p:ph type="dt" sz="half" idx="10"/>
          </p:nvPr>
        </p:nvSpPr>
        <p:spPr/>
        <p:txBody>
          <a:bodyPr/>
          <a:lstStyle/>
          <a:p>
            <a:fld id="{F5945FFD-1493-4415-8364-FA91A57DE37A}" type="datetime1">
              <a:rPr lang="de-DE" smtClean="0"/>
              <a:t>07.04.2025</a:t>
            </a:fld>
            <a:endParaRPr lang="de-DE"/>
          </a:p>
        </p:txBody>
      </p:sp>
      <p:sp>
        <p:nvSpPr>
          <p:cNvPr id="5" name="Fußzeilenplatzhalter 4">
            <a:extLst>
              <a:ext uri="{FF2B5EF4-FFF2-40B4-BE49-F238E27FC236}">
                <a16:creationId xmlns:a16="http://schemas.microsoft.com/office/drawing/2014/main" id="{5F590100-9C20-DEB9-C3AC-96C9C70F2B11}"/>
              </a:ext>
            </a:extLst>
          </p:cNvPr>
          <p:cNvSpPr>
            <a:spLocks noGrp="1"/>
          </p:cNvSpPr>
          <p:nvPr>
            <p:ph type="ftr" sz="quarter" idx="11"/>
          </p:nvPr>
        </p:nvSpPr>
        <p:spPr/>
        <p:txBody>
          <a:bodyPr/>
          <a:lstStyle/>
          <a:p>
            <a:r>
              <a:rPr lang="de-DE"/>
              <a:t>Leistungsparameter von Traktormotoren</a:t>
            </a:r>
          </a:p>
        </p:txBody>
      </p:sp>
      <p:sp>
        <p:nvSpPr>
          <p:cNvPr id="6" name="Foliennummernplatzhalter 5">
            <a:extLst>
              <a:ext uri="{FF2B5EF4-FFF2-40B4-BE49-F238E27FC236}">
                <a16:creationId xmlns:a16="http://schemas.microsoft.com/office/drawing/2014/main" id="{C00CF6A3-FF12-4DE2-6F98-05E524A7F83F}"/>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1320743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87DD10-3266-2C76-0632-CCDE5CD80FC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9005888-BB73-1282-04BA-1E07419C9E9D}"/>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0EF1CFD-087F-9AC8-5D3C-85B206638786}"/>
              </a:ext>
            </a:extLst>
          </p:cNvPr>
          <p:cNvSpPr>
            <a:spLocks noGrp="1"/>
          </p:cNvSpPr>
          <p:nvPr>
            <p:ph type="dt" sz="half" idx="10"/>
          </p:nvPr>
        </p:nvSpPr>
        <p:spPr/>
        <p:txBody>
          <a:bodyPr/>
          <a:lstStyle/>
          <a:p>
            <a:fld id="{E68CE06B-1DA5-456B-9111-31D1D67C10E2}" type="datetime1">
              <a:rPr lang="de-DE" smtClean="0"/>
              <a:t>07.04.2025</a:t>
            </a:fld>
            <a:endParaRPr lang="de-DE"/>
          </a:p>
        </p:txBody>
      </p:sp>
      <p:sp>
        <p:nvSpPr>
          <p:cNvPr id="5" name="Fußzeilenplatzhalter 4">
            <a:extLst>
              <a:ext uri="{FF2B5EF4-FFF2-40B4-BE49-F238E27FC236}">
                <a16:creationId xmlns:a16="http://schemas.microsoft.com/office/drawing/2014/main" id="{C1B24716-DB41-C337-D264-FEBDB3B5396D}"/>
              </a:ext>
            </a:extLst>
          </p:cNvPr>
          <p:cNvSpPr>
            <a:spLocks noGrp="1"/>
          </p:cNvSpPr>
          <p:nvPr>
            <p:ph type="ftr" sz="quarter" idx="11"/>
          </p:nvPr>
        </p:nvSpPr>
        <p:spPr/>
        <p:txBody>
          <a:bodyPr/>
          <a:lstStyle/>
          <a:p>
            <a:r>
              <a:rPr lang="de-DE"/>
              <a:t>Leistungsparameter von Traktormotoren</a:t>
            </a:r>
          </a:p>
        </p:txBody>
      </p:sp>
      <p:sp>
        <p:nvSpPr>
          <p:cNvPr id="6" name="Foliennummernplatzhalter 5">
            <a:extLst>
              <a:ext uri="{FF2B5EF4-FFF2-40B4-BE49-F238E27FC236}">
                <a16:creationId xmlns:a16="http://schemas.microsoft.com/office/drawing/2014/main" id="{F3EE6971-6F1E-C29C-7736-7819CC155D4B}"/>
              </a:ext>
            </a:extLst>
          </p:cNvPr>
          <p:cNvSpPr>
            <a:spLocks noGrp="1"/>
          </p:cNvSpPr>
          <p:nvPr>
            <p:ph type="sldNum" sz="quarter" idx="12"/>
          </p:nvPr>
        </p:nvSpPr>
        <p:spPr/>
        <p:txBody>
          <a:bodyPr/>
          <a:lstStyle/>
          <a:p>
            <a:fld id="{9B264A1B-FB14-4352-88B7-F7350DD21074}" type="slidenum">
              <a:rPr lang="de-DE" smtClean="0"/>
              <a:t>‹Nr.›</a:t>
            </a:fld>
            <a:endParaRPr lang="de-DE"/>
          </a:p>
        </p:txBody>
      </p:sp>
    </p:spTree>
    <p:extLst>
      <p:ext uri="{BB962C8B-B14F-4D97-AF65-F5344CB8AC3E}">
        <p14:creationId xmlns:p14="http://schemas.microsoft.com/office/powerpoint/2010/main" val="395738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Foliennummernplatzhalter 3"/>
          <p:cNvSpPr>
            <a:spLocks noGrp="1"/>
          </p:cNvSpPr>
          <p:nvPr>
            <p:ph type="sldNum" sz="quarter" idx="10"/>
          </p:nvPr>
        </p:nvSpPr>
        <p:spPr/>
        <p:txBody>
          <a:bodyPr/>
          <a:lstStyle>
            <a:lvl1pPr>
              <a:defRPr/>
            </a:lvl1pPr>
          </a:lstStyle>
          <a:p>
            <a:r>
              <a:rPr lang="de-DE"/>
              <a:t> Folie </a:t>
            </a:r>
            <a:fld id="{4E9CA6A6-9783-4392-A477-B70B0AB0683B}"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8196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8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59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p:txBody>
          <a:bodyPr/>
          <a:lstStyle>
            <a:lvl1pPr>
              <a:defRPr/>
            </a:lvl1pPr>
          </a:lstStyle>
          <a:p>
            <a:r>
              <a:rPr lang="de-DE"/>
              <a:t> Folie </a:t>
            </a:r>
            <a:fld id="{3255CE7C-D798-486C-992B-5380DB433234}"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96169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10"/>
          </p:nvPr>
        </p:nvSpPr>
        <p:spPr/>
        <p:txBody>
          <a:bodyPr/>
          <a:lstStyle>
            <a:lvl1pPr>
              <a:defRPr/>
            </a:lvl1pPr>
          </a:lstStyle>
          <a:p>
            <a:r>
              <a:rPr lang="de-DE"/>
              <a:t> Folie </a:t>
            </a:r>
            <a:fld id="{D082E449-8DC8-4B39-9AA6-F19AC782221F}" type="slidenum">
              <a:rPr lang="de-DE"/>
              <a:pPr/>
              <a:t>‹Nr.›</a:t>
            </a:fld>
            <a:endParaRPr lang="de-DE"/>
          </a:p>
        </p:txBody>
      </p:sp>
      <p:sp>
        <p:nvSpPr>
          <p:cNvPr id="8" name="Fußzeilenplatzhalter 7"/>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19576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lvl1pPr>
              <a:defRPr/>
            </a:lvl1pPr>
          </a:lstStyle>
          <a:p>
            <a:r>
              <a:rPr lang="de-DE"/>
              <a:t> Folie </a:t>
            </a:r>
            <a:fld id="{FFF892F9-29D6-48B7-9AEB-C39B8C46AE74}"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204933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t> Folie </a:t>
            </a:r>
            <a:fld id="{6583CD71-3489-4294-80B2-3EC8A3CB7950}" type="slidenum">
              <a:rPr lang="de-DE"/>
              <a:pPr/>
              <a:t>‹Nr.›</a:t>
            </a:fld>
            <a:endParaRPr lang="de-DE"/>
          </a:p>
        </p:txBody>
      </p:sp>
      <p:sp>
        <p:nvSpPr>
          <p:cNvPr id="3" name="Fußzeilenplatzhalter 2"/>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16111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0F8C69AE-2E9C-4974-92E5-6DAAFD9DCA23}"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153514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D028582D-7366-4C78-AA69-9526DCA148D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Motor-Leistungscharakteristik</a:t>
            </a:r>
          </a:p>
        </p:txBody>
      </p:sp>
    </p:spTree>
    <p:extLst>
      <p:ext uri="{BB962C8B-B14F-4D97-AF65-F5344CB8AC3E}">
        <p14:creationId xmlns:p14="http://schemas.microsoft.com/office/powerpoint/2010/main" val="4170829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57442" name="Bild 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1065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7443" name="Rectangle 3"/>
          <p:cNvSpPr>
            <a:spLocks noGrp="1" noChangeArrowheads="1"/>
          </p:cNvSpPr>
          <p:nvPr>
            <p:ph type="title"/>
          </p:nvPr>
        </p:nvSpPr>
        <p:spPr bwMode="auto">
          <a:xfrm>
            <a:off x="468313" y="188913"/>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957444" name="Rectangle 4"/>
          <p:cNvSpPr>
            <a:spLocks noGrp="1" noChangeArrowheads="1"/>
          </p:cNvSpPr>
          <p:nvPr>
            <p:ph type="body" idx="1"/>
          </p:nvPr>
        </p:nvSpPr>
        <p:spPr bwMode="auto">
          <a:xfrm>
            <a:off x="468313" y="1773238"/>
            <a:ext cx="82296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p:txBody>
      </p:sp>
      <p:sp>
        <p:nvSpPr>
          <p:cNvPr id="957445" name="Rectangle 5"/>
          <p:cNvSpPr>
            <a:spLocks noGrp="1" noChangeArrowheads="1"/>
          </p:cNvSpPr>
          <p:nvPr>
            <p:ph type="sldNum" sz="quarter" idx="4"/>
          </p:nvPr>
        </p:nvSpPr>
        <p:spPr bwMode="auto">
          <a:xfrm>
            <a:off x="7596188" y="6524625"/>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71AD2A"/>
                </a:solidFill>
                <a:latin typeface="+mn-lt"/>
                <a:ea typeface="+mn-ea"/>
                <a:cs typeface="+mn-cs"/>
              </a:defRPr>
            </a:lvl1pPr>
          </a:lstStyle>
          <a:p>
            <a:r>
              <a:rPr lang="de-DE"/>
              <a:t> Folie </a:t>
            </a:r>
            <a:fld id="{D46DEBB2-514D-4005-BB13-0EBB950F486F}" type="slidenum">
              <a:rPr lang="de-DE"/>
              <a:pPr/>
              <a:t>‹Nr.›</a:t>
            </a:fld>
            <a:endParaRPr lang="de-DE"/>
          </a:p>
        </p:txBody>
      </p:sp>
      <p:sp>
        <p:nvSpPr>
          <p:cNvPr id="957446" name="Rectangle 6"/>
          <p:cNvSpPr>
            <a:spLocks noGrp="1" noChangeArrowheads="1"/>
          </p:cNvSpPr>
          <p:nvPr>
            <p:ph type="ftr" sz="quarter" idx="3"/>
          </p:nvPr>
        </p:nvSpPr>
        <p:spPr bwMode="auto">
          <a:xfrm>
            <a:off x="107950" y="6524625"/>
            <a:ext cx="77771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r>
              <a:rPr lang="de-DE"/>
              <a:t>HSWT    Prof. Dr. U. Groß           Modul: Grundlagen der Agrartechnik   2 Sem.  LE :   Motor-Leistungscharakteristik</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dt="0"/>
  <p:txStyles>
    <p:titleStyle>
      <a:lvl1pPr algn="l" defTabSz="457200" rtl="0" fontAlgn="base">
        <a:spcBef>
          <a:spcPct val="0"/>
        </a:spcBef>
        <a:spcAft>
          <a:spcPct val="0"/>
        </a:spcAft>
        <a:defRPr sz="2800" b="1">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fontAlgn="base">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C6630B2-21A3-A32D-85F4-A2448A19314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F74DDAA-A5F3-2865-E7C2-854A4313C75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2FD2110-43F2-26AE-FF96-B97501CA74E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BAE7188-8705-407D-B454-E56FF93AF4AB}" type="datetime1">
              <a:rPr lang="de-DE" smtClean="0"/>
              <a:t>07.04.2025</a:t>
            </a:fld>
            <a:endParaRPr lang="de-DE"/>
          </a:p>
        </p:txBody>
      </p:sp>
      <p:sp>
        <p:nvSpPr>
          <p:cNvPr id="5" name="Fußzeilenplatzhalter 4">
            <a:extLst>
              <a:ext uri="{FF2B5EF4-FFF2-40B4-BE49-F238E27FC236}">
                <a16:creationId xmlns:a16="http://schemas.microsoft.com/office/drawing/2014/main" id="{1B5C6989-8BD3-AF96-C979-FF0FC5A60FE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e-DE"/>
              <a:t>Leistungsparameter von Traktormotoren</a:t>
            </a:r>
          </a:p>
        </p:txBody>
      </p:sp>
      <p:sp>
        <p:nvSpPr>
          <p:cNvPr id="6" name="Foliennummernplatzhalter 5">
            <a:extLst>
              <a:ext uri="{FF2B5EF4-FFF2-40B4-BE49-F238E27FC236}">
                <a16:creationId xmlns:a16="http://schemas.microsoft.com/office/drawing/2014/main" id="{2F6A3709-108C-3961-7414-22E8FB8B1A8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264A1B-FB14-4352-88B7-F7350DD21074}" type="slidenum">
              <a:rPr lang="de-DE" smtClean="0"/>
              <a:t>‹Nr.›</a:t>
            </a:fld>
            <a:endParaRPr lang="de-DE"/>
          </a:p>
        </p:txBody>
      </p:sp>
    </p:spTree>
    <p:extLst>
      <p:ext uri="{BB962C8B-B14F-4D97-AF65-F5344CB8AC3E}">
        <p14:creationId xmlns:p14="http://schemas.microsoft.com/office/powerpoint/2010/main" val="34453719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fjfiefLRUI"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hyperlink" Target="https://www.youtube.com/watch?v=uhOT6GenU_0" TargetMode="External"/><Relationship Id="rId5" Type="http://schemas.openxmlformats.org/officeDocument/2006/relationships/hyperlink" Target="https://www.youtube.com/watch?v=XbLZjjTi000"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1.emf"/><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3.emf"/><Relationship Id="rId4" Type="http://schemas.openxmlformats.org/officeDocument/2006/relationships/image" Target="../media/image32.emf"/></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wfjfiefLRUI" TargetMode="External"/><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12.bin"/><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0"/>
          </p:nvPr>
        </p:nvSpPr>
        <p:spPr/>
        <p:txBody>
          <a:bodyPr/>
          <a:lstStyle/>
          <a:p>
            <a:r>
              <a:rPr lang="de-DE"/>
              <a:t> Folie </a:t>
            </a:r>
            <a:fld id="{3D2E6C64-80F3-4617-B6E7-E1E7BE94ACFF}" type="slidenum">
              <a:rPr lang="de-DE"/>
              <a:pPr/>
              <a:t>1</a:t>
            </a:fld>
            <a:endParaRPr lang="de-DE"/>
          </a:p>
        </p:txBody>
      </p:sp>
      <p:sp>
        <p:nvSpPr>
          <p:cNvPr id="4"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490499" name="Rectangle 3"/>
          <p:cNvSpPr>
            <a:spLocks noGrp="1" noChangeArrowheads="1"/>
          </p:cNvSpPr>
          <p:nvPr>
            <p:ph type="body" idx="1"/>
          </p:nvPr>
        </p:nvSpPr>
        <p:spPr>
          <a:xfrm>
            <a:off x="468313" y="2363788"/>
            <a:ext cx="8229600" cy="3906837"/>
          </a:xfrm>
        </p:spPr>
        <p:txBody>
          <a:bodyPr/>
          <a:lstStyle/>
          <a:p>
            <a:pPr algn="ctr">
              <a:buFont typeface="Arial Unicode MS" pitchFamily="34" charset="-128"/>
              <a:buNone/>
            </a:pPr>
            <a:r>
              <a:rPr lang="de-DE" sz="4400"/>
              <a:t>Motorcharakteristik,</a:t>
            </a:r>
          </a:p>
          <a:p>
            <a:pPr algn="ctr">
              <a:buFont typeface="Arial Unicode MS" pitchFamily="34" charset="-128"/>
              <a:buNone/>
            </a:pPr>
            <a:r>
              <a:rPr lang="de-DE" sz="4400"/>
              <a:t>Motorenprüfung und </a:t>
            </a:r>
          </a:p>
          <a:p>
            <a:pPr algn="ctr">
              <a:buFont typeface="Arial Unicode MS" pitchFamily="34" charset="-128"/>
              <a:buNone/>
            </a:pPr>
            <a:r>
              <a:rPr lang="de-DE" sz="4400"/>
              <a:t>– Beurteilung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10</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3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3375"/>
            <a:ext cx="8839200"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26912" y="4772226"/>
            <a:ext cx="4464496" cy="1126462"/>
          </a:xfrm>
          <a:prstGeom prst="rect">
            <a:avLst/>
          </a:prstGeom>
          <a:noFill/>
        </p:spPr>
        <p:txBody>
          <a:bodyPr wrap="square" rtlCol="0">
            <a:spAutoFit/>
          </a:bodyPr>
          <a:lstStyle/>
          <a:p>
            <a:pPr marL="342900" lvl="0" indent="-342900" algn="l" defTabSz="457200" eaLnBrk="1" hangingPunct="1">
              <a:lnSpc>
                <a:spcPct val="80000"/>
              </a:lnSpc>
              <a:spcBef>
                <a:spcPct val="20000"/>
              </a:spcBef>
              <a:buClr>
                <a:srgbClr val="71AD2A"/>
              </a:buClr>
            </a:pPr>
            <a:r>
              <a:rPr lang="de-DE" sz="1600" kern="0" dirty="0">
                <a:solidFill>
                  <a:srgbClr val="FF0000"/>
                </a:solidFill>
                <a:latin typeface="Arial"/>
              </a:rPr>
              <a:t>2000/25/EG</a:t>
            </a:r>
          </a:p>
          <a:p>
            <a:pPr marL="342900" lvl="0" indent="-342900" algn="l" defTabSz="457200" eaLnBrk="1" hangingPunct="1">
              <a:lnSpc>
                <a:spcPct val="80000"/>
              </a:lnSpc>
              <a:spcBef>
                <a:spcPct val="20000"/>
              </a:spcBef>
              <a:buClr>
                <a:srgbClr val="71AD2A"/>
              </a:buClr>
            </a:pPr>
            <a:r>
              <a:rPr lang="de-DE" sz="1600" kern="0" dirty="0">
                <a:solidFill>
                  <a:srgbClr val="000000"/>
                </a:solidFill>
                <a:latin typeface="Arial"/>
              </a:rPr>
              <a:t>Diese </a:t>
            </a:r>
            <a:r>
              <a:rPr lang="de-DE" sz="1600" kern="0" dirty="0" err="1">
                <a:solidFill>
                  <a:srgbClr val="000000"/>
                </a:solidFill>
                <a:latin typeface="Arial"/>
              </a:rPr>
              <a:t>Messnorm</a:t>
            </a:r>
            <a:r>
              <a:rPr lang="de-DE" sz="1600" kern="0" dirty="0">
                <a:solidFill>
                  <a:srgbClr val="000000"/>
                </a:solidFill>
                <a:latin typeface="Arial"/>
              </a:rPr>
              <a:t> wird für die Abgasmessung der Motoren verwendet. Der Leistungsverlust durch den Lüfter ist nicht berücksichtigt.</a:t>
            </a:r>
          </a:p>
        </p:txBody>
      </p:sp>
    </p:spTree>
    <p:extLst>
      <p:ext uri="{BB962C8B-B14F-4D97-AF65-F5344CB8AC3E}">
        <p14:creationId xmlns:p14="http://schemas.microsoft.com/office/powerpoint/2010/main" val="899129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11</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4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314325"/>
            <a:ext cx="836295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0" y="4509120"/>
            <a:ext cx="4824090" cy="1717393"/>
          </a:xfrm>
          <a:prstGeom prst="rect">
            <a:avLst/>
          </a:prstGeom>
          <a:noFill/>
        </p:spPr>
        <p:txBody>
          <a:bodyPr wrap="square" rtlCol="0">
            <a:spAutoFit/>
          </a:bodyPr>
          <a:lstStyle/>
          <a:p>
            <a:pPr marL="342900" lvl="0" indent="-342900" algn="l" defTabSz="457200" eaLnBrk="1" hangingPunct="1">
              <a:lnSpc>
                <a:spcPct val="80000"/>
              </a:lnSpc>
              <a:spcBef>
                <a:spcPct val="20000"/>
              </a:spcBef>
              <a:buClr>
                <a:srgbClr val="71AD2A"/>
              </a:buClr>
            </a:pPr>
            <a:r>
              <a:rPr lang="de-DE" sz="1600" kern="0" dirty="0">
                <a:solidFill>
                  <a:srgbClr val="FF0000"/>
                </a:solidFill>
                <a:latin typeface="Arial"/>
              </a:rPr>
              <a:t>• ECE R24</a:t>
            </a:r>
          </a:p>
          <a:p>
            <a:pPr marL="342900" lvl="0" indent="-342900" algn="l" defTabSz="457200" eaLnBrk="1" hangingPunct="1">
              <a:lnSpc>
                <a:spcPct val="80000"/>
              </a:lnSpc>
              <a:spcBef>
                <a:spcPct val="20000"/>
              </a:spcBef>
              <a:buClr>
                <a:srgbClr val="71AD2A"/>
              </a:buClr>
            </a:pPr>
            <a:r>
              <a:rPr lang="de-DE" sz="1600" kern="0" dirty="0">
                <a:solidFill>
                  <a:srgbClr val="000000"/>
                </a:solidFill>
                <a:latin typeface="Arial"/>
              </a:rPr>
              <a:t>Bei dieser </a:t>
            </a:r>
            <a:r>
              <a:rPr lang="de-DE" sz="1600" kern="0" dirty="0" err="1">
                <a:solidFill>
                  <a:srgbClr val="000000"/>
                </a:solidFill>
                <a:latin typeface="Arial"/>
              </a:rPr>
              <a:t>Messnorm</a:t>
            </a:r>
            <a:r>
              <a:rPr lang="de-DE" sz="1600" kern="0" dirty="0">
                <a:solidFill>
                  <a:srgbClr val="000000"/>
                </a:solidFill>
                <a:latin typeface="Arial"/>
              </a:rPr>
              <a:t> werden Leistungsverluste der Komponenten wie Kühler und Schalldämpfer berücksichtigt. Auch der Lüfter ist angebaut. Bei </a:t>
            </a:r>
            <a:r>
              <a:rPr lang="de-DE" sz="1600" kern="0" dirty="0" err="1">
                <a:solidFill>
                  <a:srgbClr val="000000"/>
                </a:solidFill>
                <a:latin typeface="Arial"/>
              </a:rPr>
              <a:t>Viskolüftern</a:t>
            </a:r>
            <a:r>
              <a:rPr lang="de-DE" sz="1600" kern="0" dirty="0">
                <a:solidFill>
                  <a:srgbClr val="000000"/>
                </a:solidFill>
                <a:latin typeface="Arial"/>
              </a:rPr>
              <a:t> darf dieser allerdings mit maximalem Schlupf betrieben werden. Das heißt: der Lüfter dreht nur mit sehr geringer Drehzahl mit.</a:t>
            </a:r>
            <a:endParaRPr lang="de-DE" dirty="0"/>
          </a:p>
        </p:txBody>
      </p:sp>
    </p:spTree>
    <p:extLst>
      <p:ext uri="{BB962C8B-B14F-4D97-AF65-F5344CB8AC3E}">
        <p14:creationId xmlns:p14="http://schemas.microsoft.com/office/powerpoint/2010/main" val="346397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12</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6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452438"/>
            <a:ext cx="85058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87381" y="4184470"/>
            <a:ext cx="3383607" cy="1520416"/>
          </a:xfrm>
          <a:prstGeom prst="rect">
            <a:avLst/>
          </a:prstGeom>
          <a:noFill/>
        </p:spPr>
        <p:txBody>
          <a:bodyPr wrap="square" rtlCol="0">
            <a:spAutoFit/>
          </a:bodyPr>
          <a:lstStyle/>
          <a:p>
            <a:pPr marL="342900" lvl="0" indent="-342900" algn="l" defTabSz="457200" eaLnBrk="1" hangingPunct="1">
              <a:lnSpc>
                <a:spcPct val="80000"/>
              </a:lnSpc>
              <a:spcBef>
                <a:spcPct val="20000"/>
              </a:spcBef>
              <a:buClr>
                <a:srgbClr val="71AD2A"/>
              </a:buClr>
            </a:pPr>
            <a:r>
              <a:rPr lang="de-DE" sz="1600" kern="0" dirty="0">
                <a:solidFill>
                  <a:srgbClr val="FF0000"/>
                </a:solidFill>
                <a:latin typeface="Arial"/>
              </a:rPr>
              <a:t>DIN 70020</a:t>
            </a:r>
          </a:p>
          <a:p>
            <a:pPr marL="342900" lvl="0" indent="-342900" algn="l" defTabSz="457200" eaLnBrk="1" hangingPunct="1">
              <a:lnSpc>
                <a:spcPct val="80000"/>
              </a:lnSpc>
              <a:spcBef>
                <a:spcPct val="20000"/>
              </a:spcBef>
              <a:buClr>
                <a:srgbClr val="71AD2A"/>
              </a:buClr>
            </a:pPr>
            <a:r>
              <a:rPr lang="de-DE" sz="1600" kern="0" dirty="0">
                <a:solidFill>
                  <a:srgbClr val="000000"/>
                </a:solidFill>
                <a:latin typeface="Arial"/>
              </a:rPr>
              <a:t>Bei der Messung der Motorleistung nach dieser deutschen Norm werden die Leistungsverluste der gesamten Motorperipherie (unter anderem Lüfter, Kühler, Schalldämpfer) berücksichtigt.</a:t>
            </a:r>
            <a:endParaRPr lang="de-DE" dirty="0"/>
          </a:p>
        </p:txBody>
      </p:sp>
    </p:spTree>
    <p:extLst>
      <p:ext uri="{BB962C8B-B14F-4D97-AF65-F5344CB8AC3E}">
        <p14:creationId xmlns:p14="http://schemas.microsoft.com/office/powerpoint/2010/main" val="338143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13</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5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55" y="188640"/>
            <a:ext cx="8562975"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89768" y="3789040"/>
            <a:ext cx="3167583" cy="1015663"/>
          </a:xfrm>
          <a:prstGeom prst="rect">
            <a:avLst/>
          </a:prstGeom>
          <a:noFill/>
        </p:spPr>
        <p:txBody>
          <a:bodyPr wrap="square" rtlCol="0">
            <a:spAutoFit/>
          </a:bodyPr>
          <a:lstStyle/>
          <a:p>
            <a:pPr algn="l"/>
            <a:r>
              <a:rPr lang="de-DE" dirty="0">
                <a:latin typeface="+mj-lt"/>
              </a:rPr>
              <a:t>Wie alte DIN 70020 jedoch klar definierte </a:t>
            </a:r>
            <a:r>
              <a:rPr lang="de-DE" dirty="0" err="1">
                <a:latin typeface="+mj-lt"/>
              </a:rPr>
              <a:t>Umgebumgsbedingungen</a:t>
            </a:r>
            <a:endParaRPr lang="de-DE" dirty="0">
              <a:latin typeface="+mj-lt"/>
            </a:endParaRPr>
          </a:p>
        </p:txBody>
      </p:sp>
    </p:spTree>
    <p:extLst>
      <p:ext uri="{BB962C8B-B14F-4D97-AF65-F5344CB8AC3E}">
        <p14:creationId xmlns:p14="http://schemas.microsoft.com/office/powerpoint/2010/main" val="3783694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t> Folie </a:t>
            </a:r>
            <a:fld id="{37822F15-945B-4607-AD04-E0351EC2D6A2}" type="slidenum">
              <a:rPr lang="de-DE"/>
              <a:pPr/>
              <a:t>14</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851970" name="Rectangle 2"/>
          <p:cNvSpPr>
            <a:spLocks noGrp="1" noChangeArrowheads="1"/>
          </p:cNvSpPr>
          <p:nvPr>
            <p:ph type="title"/>
          </p:nvPr>
        </p:nvSpPr>
        <p:spPr/>
        <p:txBody>
          <a:bodyPr/>
          <a:lstStyle/>
          <a:p>
            <a:r>
              <a:rPr lang="de-DE" dirty="0"/>
              <a:t>Die Motorleistungsmessungen</a:t>
            </a:r>
          </a:p>
        </p:txBody>
      </p:sp>
      <p:sp>
        <p:nvSpPr>
          <p:cNvPr id="851971" name="Rectangle 3"/>
          <p:cNvSpPr>
            <a:spLocks noGrp="1" noChangeArrowheads="1"/>
          </p:cNvSpPr>
          <p:nvPr>
            <p:ph type="body" idx="1"/>
          </p:nvPr>
        </p:nvSpPr>
        <p:spPr>
          <a:xfrm>
            <a:off x="0" y="981075"/>
            <a:ext cx="9144000" cy="4824413"/>
          </a:xfrm>
          <a:solidFill>
            <a:srgbClr val="99CCFF"/>
          </a:solidFill>
        </p:spPr>
        <p:txBody>
          <a:bodyPr/>
          <a:lstStyle/>
          <a:p>
            <a:pPr>
              <a:lnSpc>
                <a:spcPct val="90000"/>
              </a:lnSpc>
              <a:buNone/>
            </a:pPr>
            <a:r>
              <a:rPr lang="de-DE" sz="2000" dirty="0"/>
              <a:t>Einen deutlichen Einfluss auf die Messungen hat der Kühlerventilator (bei 100 kW Motor bis zu 5 kW und mehr Leistungsaufnahme). Ähnliches gilt für Klimaanlage und Luftkompressor. </a:t>
            </a:r>
          </a:p>
          <a:p>
            <a:pPr>
              <a:lnSpc>
                <a:spcPct val="90000"/>
              </a:lnSpc>
              <a:buNone/>
            </a:pPr>
            <a:endParaRPr lang="de-DE" sz="2000" dirty="0"/>
          </a:p>
          <a:p>
            <a:pPr>
              <a:lnSpc>
                <a:spcPct val="90000"/>
              </a:lnSpc>
              <a:buNone/>
            </a:pPr>
            <a:endParaRPr lang="de-DE" sz="2000" dirty="0"/>
          </a:p>
          <a:p>
            <a:pPr>
              <a:lnSpc>
                <a:spcPct val="90000"/>
              </a:lnSpc>
              <a:buNone/>
            </a:pPr>
            <a:r>
              <a:rPr lang="de-DE" sz="2000" dirty="0"/>
              <a:t>Trotz Motoren mit Überleistung und </a:t>
            </a:r>
            <a:r>
              <a:rPr lang="de-DE" sz="2000" dirty="0" err="1"/>
              <a:t>Konstantleistungscharakteristik</a:t>
            </a:r>
            <a:r>
              <a:rPr lang="de-DE" sz="2000" dirty="0"/>
              <a:t> ist die Leistung bei Nenndrehzahl noch eine geeignete Vergleichsebene, da die Maximalleistung bei unterschiedlichen Drehzahlen erreicht wird.</a:t>
            </a:r>
            <a:endParaRPr lang="de-DE" sz="2000" dirty="0">
              <a:solidFill>
                <a:srgbClr val="FF0000"/>
              </a:solidFill>
            </a:endParaRPr>
          </a:p>
          <a:p>
            <a:pPr>
              <a:lnSpc>
                <a:spcPct val="80000"/>
              </a:lnSpc>
              <a:buFont typeface="Arial Unicode MS" pitchFamily="34" charset="-128"/>
              <a:buNone/>
            </a:pPr>
            <a:endParaRPr lang="de-DE" sz="2000" dirty="0">
              <a:solidFill>
                <a:srgbClr val="FF0000"/>
              </a:solidFill>
            </a:endParaRPr>
          </a:p>
          <a:p>
            <a:pPr>
              <a:lnSpc>
                <a:spcPct val="80000"/>
              </a:lnSpc>
              <a:buFont typeface="Arial Unicode MS" pitchFamily="34" charset="-128"/>
              <a:buNone/>
            </a:pPr>
            <a:r>
              <a:rPr lang="de-DE" sz="2000" dirty="0">
                <a:solidFill>
                  <a:srgbClr val="FF0000"/>
                </a:solidFill>
              </a:rPr>
              <a:t>Zapfwellenleistung</a:t>
            </a:r>
          </a:p>
          <a:p>
            <a:pPr>
              <a:lnSpc>
                <a:spcPct val="80000"/>
              </a:lnSpc>
              <a:buFont typeface="Arial Unicode MS" pitchFamily="34" charset="-128"/>
              <a:buNone/>
            </a:pPr>
            <a:r>
              <a:rPr lang="de-DE" sz="2000" dirty="0"/>
              <a:t>Hier werden die Verluste durch Nebenaggregate wie Hydraulikpumpe, Klimakompressor sowie die Getriebeverluste berücksichtigt.</a:t>
            </a:r>
          </a:p>
          <a:p>
            <a:pPr>
              <a:lnSpc>
                <a:spcPct val="80000"/>
              </a:lnSpc>
              <a:buFont typeface="Arial Unicode MS" pitchFamily="34" charset="-128"/>
              <a:buNone/>
            </a:pPr>
            <a:endParaRPr lang="de-DE" sz="2000" dirty="0"/>
          </a:p>
          <a:p>
            <a:pPr>
              <a:lnSpc>
                <a:spcPct val="80000"/>
              </a:lnSpc>
              <a:buFont typeface="Arial Unicode MS" pitchFamily="34" charset="-128"/>
              <a:buNone/>
            </a:pPr>
            <a:r>
              <a:rPr lang="de-DE" sz="2000" dirty="0"/>
              <a:t>Messung an der </a:t>
            </a:r>
            <a:r>
              <a:rPr lang="de-DE" sz="2000" dirty="0" err="1"/>
              <a:t>Wirbelstombremse</a:t>
            </a:r>
            <a:r>
              <a:rPr lang="de-DE" sz="2000" dirty="0"/>
              <a:t> im Praktikum</a:t>
            </a:r>
          </a:p>
        </p:txBody>
      </p:sp>
    </p:spTree>
    <p:extLst>
      <p:ext uri="{BB962C8B-B14F-4D97-AF65-F5344CB8AC3E}">
        <p14:creationId xmlns:p14="http://schemas.microsoft.com/office/powerpoint/2010/main" val="119832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4" name="Rectangle 6"/>
          <p:cNvSpPr>
            <a:spLocks noGrp="1" noChangeArrowheads="1"/>
          </p:cNvSpPr>
          <p:nvPr>
            <p:ph type="title"/>
          </p:nvPr>
        </p:nvSpPr>
        <p:spPr/>
        <p:txBody>
          <a:bodyPr/>
          <a:lstStyle/>
          <a:p>
            <a:r>
              <a:rPr lang="de-DE"/>
              <a:t>Leistungsangaben im Vergleich</a:t>
            </a:r>
          </a:p>
        </p:txBody>
      </p:sp>
      <p:sp>
        <p:nvSpPr>
          <p:cNvPr id="4" name="Foliennummernplatzhalter 3"/>
          <p:cNvSpPr>
            <a:spLocks noGrp="1"/>
          </p:cNvSpPr>
          <p:nvPr>
            <p:ph type="sldNum" sz="quarter" idx="10"/>
          </p:nvPr>
        </p:nvSpPr>
        <p:spPr/>
        <p:txBody>
          <a:bodyPr/>
          <a:lstStyle/>
          <a:p>
            <a:r>
              <a:rPr lang="de-DE"/>
              <a:t> Folie </a:t>
            </a:r>
            <a:fld id="{469219C2-D04D-4DFC-A3C2-78B836D467E0}" type="slidenum">
              <a:rPr lang="de-DE"/>
              <a:pPr/>
              <a:t>15</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pic>
        <p:nvPicPr>
          <p:cNvPr id="907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542925"/>
            <a:ext cx="8677275"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236296" y="5517232"/>
            <a:ext cx="1080120" cy="400110"/>
          </a:xfrm>
          <a:prstGeom prst="rect">
            <a:avLst/>
          </a:prstGeom>
          <a:solidFill>
            <a:srgbClr val="92D050"/>
          </a:solidFill>
        </p:spPr>
        <p:txBody>
          <a:bodyPr wrap="square" rtlCol="0">
            <a:spAutoFit/>
          </a:bodyPr>
          <a:lstStyle/>
          <a:p>
            <a:r>
              <a:rPr lang="de-DE">
                <a:hlinkClick r:id="rId3"/>
              </a:rPr>
              <a:t>Film</a:t>
            </a:r>
            <a:endParaRPr lang="de-DE"/>
          </a:p>
        </p:txBody>
      </p:sp>
    </p:spTree>
    <p:extLst>
      <p:ext uri="{BB962C8B-B14F-4D97-AF65-F5344CB8AC3E}">
        <p14:creationId xmlns:p14="http://schemas.microsoft.com/office/powerpoint/2010/main" val="220295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ußzeilenplatzhalter 5"/>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sp>
        <p:nvSpPr>
          <p:cNvPr id="5123" name="Rectangle 9"/>
          <p:cNvSpPr>
            <a:spLocks noGrp="1" noChangeArrowheads="1"/>
          </p:cNvSpPr>
          <p:nvPr>
            <p:ph type="title"/>
          </p:nvPr>
        </p:nvSpPr>
        <p:spPr/>
        <p:txBody>
          <a:bodyPr/>
          <a:lstStyle/>
          <a:p>
            <a:pPr algn="r" eaLnBrk="1" hangingPunct="1"/>
            <a:r>
              <a:rPr lang="de-DE" altLang="de-DE" sz="2400"/>
              <a:t>Wirbelkammmer-</a:t>
            </a:r>
            <a:br>
              <a:rPr lang="de-DE" altLang="de-DE" sz="2400"/>
            </a:br>
            <a:r>
              <a:rPr lang="de-DE" altLang="de-DE" sz="2400"/>
              <a:t>Vorkammermotoren</a:t>
            </a:r>
          </a:p>
        </p:txBody>
      </p:sp>
      <p:grpSp>
        <p:nvGrpSpPr>
          <p:cNvPr id="5124" name="Group 12"/>
          <p:cNvGrpSpPr>
            <a:grpSpLocks/>
          </p:cNvGrpSpPr>
          <p:nvPr/>
        </p:nvGrpSpPr>
        <p:grpSpPr bwMode="auto">
          <a:xfrm>
            <a:off x="0" y="2708275"/>
            <a:ext cx="4859338" cy="4005263"/>
            <a:chOff x="1196" y="562"/>
            <a:chExt cx="3501" cy="3238"/>
          </a:xfrm>
        </p:grpSpPr>
        <p:pic>
          <p:nvPicPr>
            <p:cNvPr id="5127" name="Picture 13" descr="EINS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 y="562"/>
              <a:ext cx="3412" cy="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14"/>
            <p:cNvSpPr txBox="1">
              <a:spLocks noChangeArrowheads="1"/>
            </p:cNvSpPr>
            <p:nvPr/>
          </p:nvSpPr>
          <p:spPr bwMode="auto">
            <a:xfrm>
              <a:off x="3502" y="2834"/>
              <a:ext cx="1195"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200" b="1">
                  <a:solidFill>
                    <a:srgbClr val="000000"/>
                  </a:solidFill>
                </a:rPr>
                <a:t>Hauptbrennraum</a:t>
              </a:r>
              <a:endParaRPr lang="de-DE" altLang="de-DE" sz="1200" b="1">
                <a:solidFill>
                  <a:srgbClr val="FF3300"/>
                </a:solidFill>
              </a:endParaRPr>
            </a:p>
          </p:txBody>
        </p:sp>
        <p:sp>
          <p:nvSpPr>
            <p:cNvPr id="5129" name="Text Box 15"/>
            <p:cNvSpPr txBox="1">
              <a:spLocks noChangeArrowheads="1"/>
            </p:cNvSpPr>
            <p:nvPr/>
          </p:nvSpPr>
          <p:spPr bwMode="auto">
            <a:xfrm>
              <a:off x="3502" y="2449"/>
              <a:ext cx="1195"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200" b="1">
                  <a:solidFill>
                    <a:srgbClr val="000000"/>
                  </a:solidFill>
                </a:rPr>
                <a:t>Verbindungskanal</a:t>
              </a:r>
              <a:endParaRPr lang="de-DE" altLang="de-DE" sz="1200" b="1">
                <a:solidFill>
                  <a:srgbClr val="FF3300"/>
                </a:solidFill>
              </a:endParaRPr>
            </a:p>
          </p:txBody>
        </p:sp>
        <p:sp>
          <p:nvSpPr>
            <p:cNvPr id="5130" name="Text Box 16"/>
            <p:cNvSpPr txBox="1">
              <a:spLocks noChangeArrowheads="1"/>
            </p:cNvSpPr>
            <p:nvPr/>
          </p:nvSpPr>
          <p:spPr bwMode="auto">
            <a:xfrm>
              <a:off x="3502" y="2114"/>
              <a:ext cx="1195"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600">
                  <a:solidFill>
                    <a:srgbClr val="000000"/>
                  </a:solidFill>
                </a:rPr>
                <a:t>Glühkerze</a:t>
              </a:r>
              <a:endParaRPr lang="de-DE" altLang="de-DE" sz="1600" b="1">
                <a:solidFill>
                  <a:srgbClr val="FF3300"/>
                </a:solidFill>
              </a:endParaRPr>
            </a:p>
          </p:txBody>
        </p:sp>
        <p:sp>
          <p:nvSpPr>
            <p:cNvPr id="5131" name="Text Box 17"/>
            <p:cNvSpPr txBox="1">
              <a:spLocks noChangeArrowheads="1"/>
            </p:cNvSpPr>
            <p:nvPr/>
          </p:nvSpPr>
          <p:spPr bwMode="auto">
            <a:xfrm>
              <a:off x="2038" y="624"/>
              <a:ext cx="1196"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600">
                  <a:solidFill>
                    <a:srgbClr val="000000"/>
                  </a:solidFill>
                </a:rPr>
                <a:t>Einspritzdüse (Zapfendüse)</a:t>
              </a:r>
              <a:endParaRPr lang="de-DE" altLang="de-DE" sz="1600" b="1">
                <a:solidFill>
                  <a:srgbClr val="FF3300"/>
                </a:solidFill>
              </a:endParaRPr>
            </a:p>
          </p:txBody>
        </p:sp>
        <p:sp>
          <p:nvSpPr>
            <p:cNvPr id="5132" name="Text Box 18"/>
            <p:cNvSpPr txBox="1">
              <a:spLocks noChangeArrowheads="1"/>
            </p:cNvSpPr>
            <p:nvPr/>
          </p:nvSpPr>
          <p:spPr bwMode="auto">
            <a:xfrm>
              <a:off x="1771" y="1249"/>
              <a:ext cx="119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600">
                  <a:solidFill>
                    <a:srgbClr val="000000"/>
                  </a:solidFill>
                </a:rPr>
                <a:t>Wirbelkammer</a:t>
              </a:r>
              <a:endParaRPr lang="de-DE" altLang="de-DE" sz="1600" b="1">
                <a:solidFill>
                  <a:srgbClr val="FF3300"/>
                </a:solidFill>
              </a:endParaRPr>
            </a:p>
          </p:txBody>
        </p:sp>
      </p:grpSp>
      <p:pic>
        <p:nvPicPr>
          <p:cNvPr id="5125"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4038600" cy="2779713"/>
          </a:xfrm>
          <a:noFill/>
        </p:spPr>
      </p:pic>
      <p:sp>
        <p:nvSpPr>
          <p:cNvPr id="5126" name="Text Box 19"/>
          <p:cNvSpPr txBox="1">
            <a:spLocks noChangeArrowheads="1"/>
          </p:cNvSpPr>
          <p:nvPr/>
        </p:nvSpPr>
        <p:spPr bwMode="auto">
          <a:xfrm>
            <a:off x="4643438" y="1412875"/>
            <a:ext cx="4392612"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ClrTx/>
              <a:buFontTx/>
              <a:buNone/>
            </a:pPr>
            <a:r>
              <a:rPr lang="de-DE" altLang="de-DE"/>
              <a:t>Charakteristik</a:t>
            </a:r>
          </a:p>
          <a:p>
            <a:pPr eaLnBrk="1" hangingPunct="1">
              <a:spcBef>
                <a:spcPct val="50000"/>
              </a:spcBef>
              <a:buClrTx/>
              <a:buFontTx/>
              <a:buChar char="•"/>
            </a:pPr>
            <a:r>
              <a:rPr lang="de-DE" altLang="de-DE" sz="1800"/>
              <a:t>Einfache Zapfendüse</a:t>
            </a:r>
          </a:p>
          <a:p>
            <a:pPr eaLnBrk="1" hangingPunct="1">
              <a:spcBef>
                <a:spcPct val="50000"/>
              </a:spcBef>
              <a:buClrTx/>
              <a:buFontTx/>
              <a:buChar char="•"/>
            </a:pPr>
            <a:r>
              <a:rPr lang="de-DE" altLang="de-DE" sz="1800"/>
              <a:t>Düsenöffnungsdruck 100–120 bar</a:t>
            </a:r>
          </a:p>
          <a:p>
            <a:pPr eaLnBrk="1" hangingPunct="1">
              <a:spcBef>
                <a:spcPct val="50000"/>
              </a:spcBef>
              <a:buClrTx/>
              <a:buFontTx/>
              <a:buChar char="•"/>
            </a:pPr>
            <a:r>
              <a:rPr lang="de-DE" altLang="de-DE" sz="1800"/>
              <a:t>Geringer Einspritzdruck (unter 500 bar)</a:t>
            </a:r>
          </a:p>
          <a:p>
            <a:pPr eaLnBrk="1" hangingPunct="1">
              <a:spcBef>
                <a:spcPct val="50000"/>
              </a:spcBef>
              <a:buClrTx/>
              <a:buFontTx/>
              <a:buChar char="•"/>
            </a:pPr>
            <a:r>
              <a:rPr lang="de-DE" altLang="de-DE" sz="1800"/>
              <a:t>Weites Verdichtungsverhältnis </a:t>
            </a:r>
          </a:p>
          <a:p>
            <a:pPr eaLnBrk="1" hangingPunct="1">
              <a:spcBef>
                <a:spcPct val="50000"/>
              </a:spcBef>
              <a:buClrTx/>
              <a:buFontTx/>
              <a:buChar char="•"/>
            </a:pPr>
            <a:r>
              <a:rPr lang="de-DE" altLang="de-DE" sz="1800"/>
              <a:t>Geringer Verdichtungsdruck</a:t>
            </a:r>
          </a:p>
          <a:p>
            <a:pPr eaLnBrk="1" hangingPunct="1">
              <a:spcBef>
                <a:spcPct val="50000"/>
              </a:spcBef>
              <a:buClrTx/>
              <a:buFontTx/>
              <a:buChar char="•"/>
            </a:pPr>
            <a:r>
              <a:rPr lang="de-DE" altLang="de-DE" sz="1800"/>
              <a:t>Kraftstoffunempfindlich</a:t>
            </a:r>
          </a:p>
          <a:p>
            <a:pPr eaLnBrk="1" hangingPunct="1">
              <a:spcBef>
                <a:spcPct val="50000"/>
              </a:spcBef>
              <a:buClrTx/>
              <a:buFontTx/>
              <a:buChar char="•"/>
            </a:pPr>
            <a:r>
              <a:rPr lang="de-DE" altLang="de-DE" sz="1800"/>
              <a:t>Starthilfe erforderlich</a:t>
            </a:r>
          </a:p>
          <a:p>
            <a:pPr eaLnBrk="1" hangingPunct="1">
              <a:spcBef>
                <a:spcPct val="50000"/>
              </a:spcBef>
              <a:buClrTx/>
              <a:buFontTx/>
              <a:buChar char="•"/>
            </a:pPr>
            <a:r>
              <a:rPr lang="de-DE" altLang="de-DE" sz="1800"/>
              <a:t>Kraftstoffverbrauch hoch</a:t>
            </a:r>
          </a:p>
          <a:p>
            <a:pPr eaLnBrk="1" hangingPunct="1">
              <a:spcBef>
                <a:spcPct val="50000"/>
              </a:spcBef>
              <a:buClrTx/>
              <a:buFontTx/>
              <a:buChar char="•"/>
            </a:pPr>
            <a:r>
              <a:rPr lang="de-DE" altLang="de-DE" sz="1800">
                <a:solidFill>
                  <a:srgbClr val="FF0000"/>
                </a:solidFill>
              </a:rPr>
              <a:t>Abgase jenseits jeder heutigen Norm </a:t>
            </a:r>
          </a:p>
        </p:txBody>
      </p:sp>
    </p:spTree>
    <p:extLst>
      <p:ext uri="{BB962C8B-B14F-4D97-AF65-F5344CB8AC3E}">
        <p14:creationId xmlns:p14="http://schemas.microsoft.com/office/powerpoint/2010/main" val="324819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ußzeilenplatzhalter 4"/>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sp>
        <p:nvSpPr>
          <p:cNvPr id="6147" name="Rectangle 2"/>
          <p:cNvSpPr>
            <a:spLocks noGrp="1" noChangeArrowheads="1"/>
          </p:cNvSpPr>
          <p:nvPr>
            <p:ph type="title"/>
          </p:nvPr>
        </p:nvSpPr>
        <p:spPr/>
        <p:txBody>
          <a:bodyPr/>
          <a:lstStyle/>
          <a:p>
            <a:pPr eaLnBrk="1" hangingPunct="1"/>
            <a:r>
              <a:rPr lang="de-DE" altLang="de-DE" sz="2400"/>
              <a:t>Wesentliche  Meilensteine bei der Motorentwicklung</a:t>
            </a:r>
          </a:p>
        </p:txBody>
      </p:sp>
      <p:sp>
        <p:nvSpPr>
          <p:cNvPr id="6148" name="Rectangle 3"/>
          <p:cNvSpPr>
            <a:spLocks noGrp="1" noChangeArrowheads="1"/>
          </p:cNvSpPr>
          <p:nvPr>
            <p:ph type="body" idx="1"/>
          </p:nvPr>
        </p:nvSpPr>
        <p:spPr>
          <a:xfrm>
            <a:off x="250825" y="1125538"/>
            <a:ext cx="8229600" cy="4497387"/>
          </a:xfrm>
        </p:spPr>
        <p:txBody>
          <a:bodyPr/>
          <a:lstStyle/>
          <a:p>
            <a:pPr eaLnBrk="1" hangingPunct="1">
              <a:lnSpc>
                <a:spcPct val="80000"/>
              </a:lnSpc>
            </a:pPr>
            <a:r>
              <a:rPr lang="de-DE" altLang="de-DE" sz="1600"/>
              <a:t>Direkteinspritzer						15 -20% weniger Verbrauch</a:t>
            </a:r>
          </a:p>
          <a:p>
            <a:pPr eaLnBrk="1" hangingPunct="1">
              <a:lnSpc>
                <a:spcPct val="80000"/>
              </a:lnSpc>
            </a:pPr>
            <a:r>
              <a:rPr lang="de-DE" altLang="de-DE" sz="1600"/>
              <a:t>Brennraumgestaltung, Drallkanal		Verwirbelung im Zylinderraum</a:t>
            </a:r>
          </a:p>
          <a:p>
            <a:pPr eaLnBrk="1" hangingPunct="1">
              <a:lnSpc>
                <a:spcPct val="80000"/>
              </a:lnSpc>
            </a:pPr>
            <a:r>
              <a:rPr lang="de-DE" altLang="de-DE" sz="1600"/>
              <a:t>Turbolader mit Ladeluftkühlung			Baukastenerweiterung, 													Drehmomentanstieg, 													Leitungssteigerung, 													Geräuschdämpfung</a:t>
            </a:r>
          </a:p>
          <a:p>
            <a:pPr eaLnBrk="1" hangingPunct="1">
              <a:lnSpc>
                <a:spcPct val="80000"/>
              </a:lnSpc>
            </a:pPr>
            <a:r>
              <a:rPr lang="de-DE" altLang="de-DE" sz="1600"/>
              <a:t>Höhere Einspritzdrücke				Leistungssteigerung, geringerer 											Verbrauch</a:t>
            </a:r>
          </a:p>
          <a:p>
            <a:pPr eaLnBrk="1" hangingPunct="1">
              <a:lnSpc>
                <a:spcPct val="80000"/>
              </a:lnSpc>
            </a:pPr>
            <a:r>
              <a:rPr lang="de-DE" altLang="de-DE" sz="1600"/>
              <a:t>Mehrlochdüsen						Brennraumoptimierung					</a:t>
            </a:r>
          </a:p>
          <a:p>
            <a:pPr eaLnBrk="1" hangingPunct="1">
              <a:lnSpc>
                <a:spcPct val="80000"/>
              </a:lnSpc>
            </a:pPr>
            <a:r>
              <a:rPr lang="de-DE" altLang="de-DE" sz="1600"/>
              <a:t>Vierventiltechnik						zentrierte Einspritzung, 													Brennraumoptimierung</a:t>
            </a:r>
          </a:p>
          <a:p>
            <a:pPr eaLnBrk="1" hangingPunct="1">
              <a:lnSpc>
                <a:spcPct val="80000"/>
              </a:lnSpc>
            </a:pPr>
            <a:r>
              <a:rPr lang="de-DE" altLang="de-DE" sz="1600"/>
              <a:t>Turbolader mit variabler Turbinengeometrie	Motorcharakteristik		</a:t>
            </a:r>
          </a:p>
          <a:p>
            <a:pPr eaLnBrk="1" hangingPunct="1">
              <a:lnSpc>
                <a:spcPct val="80000"/>
              </a:lnSpc>
            </a:pPr>
            <a:r>
              <a:rPr lang="de-DE" altLang="de-DE" sz="1600"/>
              <a:t>Common Rail 						Motorcharakteristik, Verbrauch</a:t>
            </a:r>
          </a:p>
          <a:p>
            <a:pPr eaLnBrk="1" hangingPunct="1">
              <a:lnSpc>
                <a:spcPct val="80000"/>
              </a:lnSpc>
            </a:pPr>
            <a:r>
              <a:rPr lang="de-DE" altLang="de-DE" sz="1600"/>
              <a:t>Optimierung der Kühlung				Leistungssteigerung – </a:t>
            </a:r>
          </a:p>
          <a:p>
            <a:pPr eaLnBrk="1" hangingPunct="1">
              <a:lnSpc>
                <a:spcPct val="80000"/>
              </a:lnSpc>
              <a:buFont typeface="Arial Unicode MS" panose="020B0604020202020204" pitchFamily="34" charset="-128"/>
              <a:buNone/>
            </a:pPr>
            <a:r>
              <a:rPr lang="de-DE" altLang="de-DE" sz="1600"/>
              <a:t>										Nettoenergie - 	Outcome</a:t>
            </a:r>
          </a:p>
          <a:p>
            <a:pPr eaLnBrk="1" hangingPunct="1">
              <a:lnSpc>
                <a:spcPct val="80000"/>
              </a:lnSpc>
            </a:pPr>
            <a:r>
              <a:rPr lang="de-DE" altLang="de-DE" sz="1600"/>
              <a:t>Kraftstoffoptimierung					höhere Energiedichte, geringerer 											Verbrauch, Emmisionen </a:t>
            </a:r>
          </a:p>
          <a:p>
            <a:pPr eaLnBrk="1" hangingPunct="1">
              <a:lnSpc>
                <a:spcPct val="80000"/>
              </a:lnSpc>
            </a:pPr>
            <a:r>
              <a:rPr lang="de-DE" altLang="de-DE" sz="1600"/>
              <a:t>Abgasrückführung					Grenzwerte Stickoxide</a:t>
            </a:r>
          </a:p>
          <a:p>
            <a:pPr eaLnBrk="1" hangingPunct="1">
              <a:lnSpc>
                <a:spcPct val="80000"/>
              </a:lnSpc>
            </a:pPr>
            <a:endParaRPr lang="de-DE" altLang="de-DE" sz="2000"/>
          </a:p>
          <a:p>
            <a:pPr eaLnBrk="1" hangingPunct="1">
              <a:lnSpc>
                <a:spcPct val="80000"/>
              </a:lnSpc>
            </a:pPr>
            <a:endParaRPr lang="de-DE" altLang="de-DE" sz="2000"/>
          </a:p>
          <a:p>
            <a:pPr eaLnBrk="1" hangingPunct="1">
              <a:lnSpc>
                <a:spcPct val="80000"/>
              </a:lnSpc>
              <a:buFont typeface="Arial Unicode MS" panose="020B0604020202020204" pitchFamily="34" charset="-128"/>
              <a:buNone/>
            </a:pPr>
            <a:endParaRPr lang="de-DE" altLang="de-DE" sz="2000"/>
          </a:p>
        </p:txBody>
      </p:sp>
      <p:sp>
        <p:nvSpPr>
          <p:cNvPr id="6149" name="Text Box 4"/>
          <p:cNvSpPr txBox="1">
            <a:spLocks noChangeArrowheads="1"/>
          </p:cNvSpPr>
          <p:nvPr/>
        </p:nvSpPr>
        <p:spPr bwMode="auto">
          <a:xfrm>
            <a:off x="4427538" y="692150"/>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ClrTx/>
              <a:buFontTx/>
              <a:buNone/>
            </a:pPr>
            <a:r>
              <a:rPr lang="de-DE" altLang="de-DE" sz="1800" b="1">
                <a:solidFill>
                  <a:srgbClr val="FF0000"/>
                </a:solidFill>
              </a:rPr>
              <a:t>Wichtige Effekte</a:t>
            </a:r>
          </a:p>
        </p:txBody>
      </p:sp>
      <p:sp>
        <p:nvSpPr>
          <p:cNvPr id="69637" name="Text Box 5"/>
          <p:cNvSpPr txBox="1">
            <a:spLocks noChangeArrowheads="1"/>
          </p:cNvSpPr>
          <p:nvPr/>
        </p:nvSpPr>
        <p:spPr bwMode="auto">
          <a:xfrm>
            <a:off x="250825" y="5589588"/>
            <a:ext cx="85693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ClrTx/>
              <a:buFontTx/>
              <a:buNone/>
            </a:pPr>
            <a:r>
              <a:rPr lang="de-DE" altLang="de-DE" sz="1800" b="1">
                <a:solidFill>
                  <a:srgbClr val="000000"/>
                </a:solidFill>
              </a:rPr>
              <a:t>Die Entwicklung im Motorenbau ging bisher </a:t>
            </a:r>
            <a:r>
              <a:rPr lang="de-DE" altLang="de-DE" sz="1800" b="1" u="sng">
                <a:solidFill>
                  <a:srgbClr val="000000"/>
                </a:solidFill>
              </a:rPr>
              <a:t>nur</a:t>
            </a:r>
            <a:r>
              <a:rPr lang="de-DE" altLang="de-DE" sz="1800" b="1">
                <a:solidFill>
                  <a:srgbClr val="000000"/>
                </a:solidFill>
              </a:rPr>
              <a:t> in eine Richtung: </a:t>
            </a:r>
          </a:p>
          <a:p>
            <a:pPr eaLnBrk="1" hangingPunct="1">
              <a:spcBef>
                <a:spcPct val="0"/>
              </a:spcBef>
              <a:buClrTx/>
              <a:buFontTx/>
              <a:buNone/>
            </a:pPr>
            <a:r>
              <a:rPr lang="de-DE" altLang="de-DE" sz="1800" b="1">
                <a:solidFill>
                  <a:srgbClr val="000000"/>
                </a:solidFill>
              </a:rPr>
              <a:t>zu </a:t>
            </a:r>
            <a:r>
              <a:rPr lang="de-DE" altLang="de-DE" sz="1800" b="1">
                <a:solidFill>
                  <a:srgbClr val="FF3300"/>
                </a:solidFill>
              </a:rPr>
              <a:t>mehr Wirtschaftlichkeit</a:t>
            </a:r>
            <a:r>
              <a:rPr lang="de-DE" altLang="de-DE" sz="1800" b="1">
                <a:solidFill>
                  <a:srgbClr val="000000"/>
                </a:solidFill>
              </a:rPr>
              <a:t>, also </a:t>
            </a:r>
            <a:r>
              <a:rPr lang="de-DE" altLang="de-DE" sz="1800" b="1">
                <a:solidFill>
                  <a:srgbClr val="FF0000"/>
                </a:solidFill>
              </a:rPr>
              <a:t>mehr Leistung</a:t>
            </a:r>
            <a:r>
              <a:rPr lang="de-DE" altLang="de-DE" sz="1800" b="1">
                <a:solidFill>
                  <a:srgbClr val="000000"/>
                </a:solidFill>
              </a:rPr>
              <a:t> aus </a:t>
            </a:r>
            <a:r>
              <a:rPr lang="de-DE" altLang="de-DE" sz="1800" b="1">
                <a:solidFill>
                  <a:srgbClr val="FF0000"/>
                </a:solidFill>
              </a:rPr>
              <a:t>weniger Hubraum</a:t>
            </a:r>
          </a:p>
          <a:p>
            <a:pPr algn="ctr" eaLnBrk="1" hangingPunct="1">
              <a:spcBef>
                <a:spcPct val="0"/>
              </a:spcBef>
              <a:buClrTx/>
              <a:buFontTx/>
              <a:buNone/>
            </a:pPr>
            <a:r>
              <a:rPr lang="de-DE" altLang="de-DE" sz="1800" b="1"/>
              <a:t>Derzeit findet eine Überlagerung statt:</a:t>
            </a:r>
            <a:r>
              <a:rPr lang="de-DE" altLang="de-DE" sz="1800" b="1">
                <a:solidFill>
                  <a:srgbClr val="FF0000"/>
                </a:solidFill>
              </a:rPr>
              <a:t> Einhaltung der Abgasnormen</a:t>
            </a:r>
          </a:p>
        </p:txBody>
      </p:sp>
    </p:spTree>
    <p:extLst>
      <p:ext uri="{BB962C8B-B14F-4D97-AF65-F5344CB8AC3E}">
        <p14:creationId xmlns:p14="http://schemas.microsoft.com/office/powerpoint/2010/main" val="21214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9637">
                                            <p:txEl>
                                              <p:pRg st="0" end="0"/>
                                            </p:txEl>
                                          </p:spTgt>
                                        </p:tgtEl>
                                        <p:attrNameLst>
                                          <p:attrName>style.visibility</p:attrName>
                                        </p:attrNameLst>
                                      </p:cBhvr>
                                      <p:to>
                                        <p:strVal val="visible"/>
                                      </p:to>
                                    </p:set>
                                    <p:animEffect transition="in" filter="blinds(horizontal)">
                                      <p:cBhvr>
                                        <p:cTn id="7" dur="500"/>
                                        <p:tgtEl>
                                          <p:spTgt spid="6963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9637">
                                            <p:txEl>
                                              <p:pRg st="1" end="1"/>
                                            </p:txEl>
                                          </p:spTgt>
                                        </p:tgtEl>
                                        <p:attrNameLst>
                                          <p:attrName>style.visibility</p:attrName>
                                        </p:attrNameLst>
                                      </p:cBhvr>
                                      <p:to>
                                        <p:strVal val="visible"/>
                                      </p:to>
                                    </p:set>
                                    <p:animEffect transition="in" filter="blinds(horizontal)">
                                      <p:cBhvr>
                                        <p:cTn id="10" dur="500"/>
                                        <p:tgtEl>
                                          <p:spTgt spid="6963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69637">
                                            <p:txEl>
                                              <p:pRg st="2" end="2"/>
                                            </p:txEl>
                                          </p:spTgt>
                                        </p:tgtEl>
                                        <p:attrNameLst>
                                          <p:attrName>style.visibility</p:attrName>
                                        </p:attrNameLst>
                                      </p:cBhvr>
                                      <p:to>
                                        <p:strVal val="visible"/>
                                      </p:to>
                                    </p:set>
                                    <p:animEffect transition="in" filter="blinds(horizontal)">
                                      <p:cBhvr>
                                        <p:cTn id="15" dur="500"/>
                                        <p:tgtEl>
                                          <p:spTgt spid="696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ußzeilenplatzhalter 4"/>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pic>
        <p:nvPicPr>
          <p:cNvPr id="7171" name="Picture 23" descr="ABGASTU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92150"/>
            <a:ext cx="2195513" cy="196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59" name="Text Box 3"/>
          <p:cNvSpPr txBox="1">
            <a:spLocks noChangeArrowheads="1"/>
          </p:cNvSpPr>
          <p:nvPr/>
        </p:nvSpPr>
        <p:spPr bwMode="auto">
          <a:xfrm>
            <a:off x="1687513" y="2133600"/>
            <a:ext cx="1336675" cy="314325"/>
          </a:xfrm>
          <a:prstGeom prst="rect">
            <a:avLst/>
          </a:prstGeom>
          <a:gradFill rotWithShape="0">
            <a:gsLst>
              <a:gs pos="0">
                <a:srgbClr val="FFFF66"/>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a:solidFill>
                  <a:srgbClr val="000000"/>
                </a:solidFill>
              </a:rPr>
              <a:t>Turbolader</a:t>
            </a:r>
            <a:endParaRPr lang="de-DE" altLang="de-DE" sz="1800" b="1">
              <a:solidFill>
                <a:srgbClr val="FF3300"/>
              </a:solidFill>
            </a:endParaRPr>
          </a:p>
        </p:txBody>
      </p:sp>
      <p:sp>
        <p:nvSpPr>
          <p:cNvPr id="70660" name="AutoShape 4"/>
          <p:cNvSpPr>
            <a:spLocks noChangeArrowheads="1"/>
          </p:cNvSpPr>
          <p:nvPr/>
        </p:nvSpPr>
        <p:spPr bwMode="auto">
          <a:xfrm rot="5400000">
            <a:off x="2016919" y="4431506"/>
            <a:ext cx="609600" cy="280988"/>
          </a:xfrm>
          <a:custGeom>
            <a:avLst/>
            <a:gdLst>
              <a:gd name="T0" fmla="*/ 12903200 w 21600"/>
              <a:gd name="T1" fmla="*/ 0 h 21600"/>
              <a:gd name="T2" fmla="*/ 0 w 21600"/>
              <a:gd name="T3" fmla="*/ 1827645 h 21600"/>
              <a:gd name="T4" fmla="*/ 12903200 w 21600"/>
              <a:gd name="T5" fmla="*/ 3655290 h 21600"/>
              <a:gd name="T6" fmla="*/ 17204267 w 21600"/>
              <a:gd name="T7" fmla="*/ 182764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1" name="Text Box 5"/>
          <p:cNvSpPr txBox="1">
            <a:spLocks noChangeArrowheads="1"/>
          </p:cNvSpPr>
          <p:nvPr/>
        </p:nvSpPr>
        <p:spPr bwMode="auto">
          <a:xfrm>
            <a:off x="3727450" y="13716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rPr>
              <a:t>Kalte Ansaugluft mit hohem Sauerstoffgehalt</a:t>
            </a:r>
            <a:endParaRPr lang="de-DE" altLang="de-DE" sz="1800" b="1">
              <a:solidFill>
                <a:srgbClr val="FF3300"/>
              </a:solidFill>
            </a:endParaRPr>
          </a:p>
        </p:txBody>
      </p:sp>
      <p:sp>
        <p:nvSpPr>
          <p:cNvPr id="70662" name="Line 6"/>
          <p:cNvSpPr>
            <a:spLocks noChangeShapeType="1"/>
          </p:cNvSpPr>
          <p:nvPr/>
        </p:nvSpPr>
        <p:spPr bwMode="auto">
          <a:xfrm flipH="1">
            <a:off x="2462213" y="1524000"/>
            <a:ext cx="126523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3" name="Text Box 7"/>
          <p:cNvSpPr txBox="1">
            <a:spLocks noChangeArrowheads="1"/>
          </p:cNvSpPr>
          <p:nvPr/>
        </p:nvSpPr>
        <p:spPr bwMode="auto">
          <a:xfrm>
            <a:off x="3727450" y="2133600"/>
            <a:ext cx="47132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rPr>
              <a:t>Ansaugluft wird erwärmt (bis 120 °C), der Sauerstoffgehalt nimmt stark ab (Verdichtung von 0,8 auf 1,0 bar)</a:t>
            </a:r>
            <a:endParaRPr lang="de-DE" altLang="de-DE" sz="1800" b="1">
              <a:solidFill>
                <a:srgbClr val="FF3300"/>
              </a:solidFill>
            </a:endParaRPr>
          </a:p>
        </p:txBody>
      </p:sp>
      <p:sp>
        <p:nvSpPr>
          <p:cNvPr id="70664" name="Line 8"/>
          <p:cNvSpPr>
            <a:spLocks noChangeShapeType="1"/>
          </p:cNvSpPr>
          <p:nvPr/>
        </p:nvSpPr>
        <p:spPr bwMode="auto">
          <a:xfrm flipH="1">
            <a:off x="3024188" y="2286000"/>
            <a:ext cx="7032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5" name="Text Box 9"/>
          <p:cNvSpPr txBox="1">
            <a:spLocks noChangeArrowheads="1"/>
          </p:cNvSpPr>
          <p:nvPr/>
        </p:nvSpPr>
        <p:spPr bwMode="auto">
          <a:xfrm>
            <a:off x="3727450" y="35814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rPr>
              <a:t>gekühlte Ansaugluft mit höherem Sauerstoffgehalt</a:t>
            </a:r>
            <a:endParaRPr lang="de-DE" altLang="de-DE" sz="1800" b="1">
              <a:solidFill>
                <a:srgbClr val="FF3300"/>
              </a:solidFill>
            </a:endParaRPr>
          </a:p>
        </p:txBody>
      </p:sp>
      <p:sp>
        <p:nvSpPr>
          <p:cNvPr id="70666" name="Line 10"/>
          <p:cNvSpPr>
            <a:spLocks noChangeShapeType="1"/>
          </p:cNvSpPr>
          <p:nvPr/>
        </p:nvSpPr>
        <p:spPr bwMode="auto">
          <a:xfrm flipH="1">
            <a:off x="3024188" y="3733800"/>
            <a:ext cx="7032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7" name="AutoShape 11"/>
          <p:cNvSpPr>
            <a:spLocks noChangeArrowheads="1"/>
          </p:cNvSpPr>
          <p:nvPr/>
        </p:nvSpPr>
        <p:spPr bwMode="auto">
          <a:xfrm rot="5400000">
            <a:off x="2016919" y="2907506"/>
            <a:ext cx="609600" cy="280988"/>
          </a:xfrm>
          <a:custGeom>
            <a:avLst/>
            <a:gdLst>
              <a:gd name="T0" fmla="*/ 12903200 w 21600"/>
              <a:gd name="T1" fmla="*/ 0 h 21600"/>
              <a:gd name="T2" fmla="*/ 0 w 21600"/>
              <a:gd name="T3" fmla="*/ 1827645 h 21600"/>
              <a:gd name="T4" fmla="*/ 12903200 w 21600"/>
              <a:gd name="T5" fmla="*/ 3655290 h 21600"/>
              <a:gd name="T6" fmla="*/ 17204267 w 21600"/>
              <a:gd name="T7" fmla="*/ 182764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68" name="Text Box 12"/>
          <p:cNvSpPr txBox="1">
            <a:spLocks noChangeArrowheads="1"/>
          </p:cNvSpPr>
          <p:nvPr/>
        </p:nvSpPr>
        <p:spPr bwMode="auto">
          <a:xfrm>
            <a:off x="1687513" y="3581400"/>
            <a:ext cx="1336675" cy="314325"/>
          </a:xfrm>
          <a:prstGeom prst="rect">
            <a:avLst/>
          </a:prstGeom>
          <a:gradFill rotWithShape="0">
            <a:gsLst>
              <a:gs pos="0">
                <a:schemeClr val="hlink"/>
              </a:gs>
              <a:gs pos="100000">
                <a:srgbClr val="3399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a:solidFill>
                  <a:srgbClr val="000000"/>
                </a:solidFill>
              </a:rPr>
              <a:t>Ladeluftkühler</a:t>
            </a:r>
            <a:endParaRPr lang="de-DE" altLang="de-DE" sz="1800" b="1">
              <a:solidFill>
                <a:srgbClr val="FF3300"/>
              </a:solidFill>
            </a:endParaRPr>
          </a:p>
        </p:txBody>
      </p:sp>
      <p:sp>
        <p:nvSpPr>
          <p:cNvPr id="70669" name="Text Box 13"/>
          <p:cNvSpPr txBox="1">
            <a:spLocks noChangeArrowheads="1"/>
          </p:cNvSpPr>
          <p:nvPr/>
        </p:nvSpPr>
        <p:spPr bwMode="auto">
          <a:xfrm>
            <a:off x="1687513" y="5105400"/>
            <a:ext cx="1336675" cy="314325"/>
          </a:xfrm>
          <a:prstGeom prst="rect">
            <a:avLst/>
          </a:prstGeom>
          <a:gradFill rotWithShape="0">
            <a:gsLst>
              <a:gs pos="0">
                <a:srgbClr val="F4E9C9"/>
              </a:gs>
              <a:gs pos="100000">
                <a:srgbClr val="CC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b="1">
                <a:solidFill>
                  <a:srgbClr val="000000"/>
                </a:solidFill>
              </a:rPr>
              <a:t>Motor</a:t>
            </a:r>
            <a:endParaRPr lang="de-DE" altLang="de-DE" sz="1800" b="1">
              <a:solidFill>
                <a:srgbClr val="FF3300"/>
              </a:solidFill>
            </a:endParaRPr>
          </a:p>
        </p:txBody>
      </p:sp>
      <p:sp>
        <p:nvSpPr>
          <p:cNvPr id="70670" name="Text Box 14"/>
          <p:cNvSpPr txBox="1">
            <a:spLocks noChangeArrowheads="1"/>
          </p:cNvSpPr>
          <p:nvPr/>
        </p:nvSpPr>
        <p:spPr bwMode="auto">
          <a:xfrm>
            <a:off x="3727450" y="43434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rPr>
              <a:t>Der Motor bekommt mehr Sauerstoff:</a:t>
            </a:r>
            <a:endParaRPr lang="de-DE" altLang="de-DE" sz="1800" b="1">
              <a:solidFill>
                <a:srgbClr val="FF3300"/>
              </a:solidFill>
            </a:endParaRPr>
          </a:p>
        </p:txBody>
      </p:sp>
      <p:sp>
        <p:nvSpPr>
          <p:cNvPr id="70671" name="AutoShape 15"/>
          <p:cNvSpPr>
            <a:spLocks noChangeArrowheads="1"/>
          </p:cNvSpPr>
          <p:nvPr/>
        </p:nvSpPr>
        <p:spPr bwMode="auto">
          <a:xfrm rot="5400000">
            <a:off x="2016919" y="1459706"/>
            <a:ext cx="609600" cy="280988"/>
          </a:xfrm>
          <a:custGeom>
            <a:avLst/>
            <a:gdLst>
              <a:gd name="T0" fmla="*/ 12903200 w 21600"/>
              <a:gd name="T1" fmla="*/ 0 h 21600"/>
              <a:gd name="T2" fmla="*/ 0 w 21600"/>
              <a:gd name="T3" fmla="*/ 1827645 h 21600"/>
              <a:gd name="T4" fmla="*/ 12903200 w 21600"/>
              <a:gd name="T5" fmla="*/ 3655290 h 21600"/>
              <a:gd name="T6" fmla="*/ 17204267 w 21600"/>
              <a:gd name="T7" fmla="*/ 182764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72" name="Line 16"/>
          <p:cNvSpPr>
            <a:spLocks noChangeShapeType="1"/>
          </p:cNvSpPr>
          <p:nvPr/>
        </p:nvSpPr>
        <p:spPr bwMode="auto">
          <a:xfrm flipH="1">
            <a:off x="2462213" y="4495800"/>
            <a:ext cx="126523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673" name="Text Box 17"/>
          <p:cNvSpPr txBox="1">
            <a:spLocks noChangeArrowheads="1"/>
          </p:cNvSpPr>
          <p:nvPr/>
        </p:nvSpPr>
        <p:spPr bwMode="auto">
          <a:xfrm>
            <a:off x="3727450" y="47244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sym typeface="Wingdings" panose="05000000000000000000" pitchFamily="2" charset="2"/>
              </a:rPr>
              <a:t> </a:t>
            </a:r>
            <a:r>
              <a:rPr lang="de-DE" altLang="de-DE" sz="1400">
                <a:solidFill>
                  <a:srgbClr val="000000"/>
                </a:solidFill>
              </a:rPr>
              <a:t>saubere Verbrennung</a:t>
            </a:r>
            <a:endParaRPr lang="de-DE" altLang="de-DE" sz="1800" b="1">
              <a:solidFill>
                <a:srgbClr val="FF3300"/>
              </a:solidFill>
            </a:endParaRPr>
          </a:p>
        </p:txBody>
      </p:sp>
      <p:sp>
        <p:nvSpPr>
          <p:cNvPr id="70674" name="Text Box 18"/>
          <p:cNvSpPr txBox="1">
            <a:spLocks noChangeArrowheads="1"/>
          </p:cNvSpPr>
          <p:nvPr/>
        </p:nvSpPr>
        <p:spPr bwMode="auto">
          <a:xfrm>
            <a:off x="3727450" y="49530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sym typeface="Wingdings" panose="05000000000000000000" pitchFamily="2" charset="2"/>
              </a:rPr>
              <a:t> </a:t>
            </a:r>
            <a:r>
              <a:rPr lang="de-DE" altLang="de-DE" sz="1400">
                <a:solidFill>
                  <a:srgbClr val="000000"/>
                </a:solidFill>
              </a:rPr>
              <a:t>mehr Leistung</a:t>
            </a:r>
            <a:endParaRPr lang="de-DE" altLang="de-DE" sz="1800" b="1">
              <a:solidFill>
                <a:srgbClr val="FF3300"/>
              </a:solidFill>
            </a:endParaRPr>
          </a:p>
        </p:txBody>
      </p:sp>
      <p:sp>
        <p:nvSpPr>
          <p:cNvPr id="70675" name="Text Box 19"/>
          <p:cNvSpPr txBox="1">
            <a:spLocks noChangeArrowheads="1"/>
          </p:cNvSpPr>
          <p:nvPr/>
        </p:nvSpPr>
        <p:spPr bwMode="auto">
          <a:xfrm>
            <a:off x="3727450" y="51816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sym typeface="Wingdings" panose="05000000000000000000" pitchFamily="2" charset="2"/>
              </a:rPr>
              <a:t> </a:t>
            </a:r>
            <a:r>
              <a:rPr lang="de-DE" altLang="de-DE" sz="1400">
                <a:solidFill>
                  <a:srgbClr val="000000"/>
                </a:solidFill>
              </a:rPr>
              <a:t>geringere thermische Belastung</a:t>
            </a:r>
            <a:endParaRPr lang="de-DE" altLang="de-DE" sz="1800" b="1">
              <a:solidFill>
                <a:srgbClr val="FF3300"/>
              </a:solidFill>
            </a:endParaRPr>
          </a:p>
        </p:txBody>
      </p:sp>
      <p:sp>
        <p:nvSpPr>
          <p:cNvPr id="70676" name="Text Box 20"/>
          <p:cNvSpPr txBox="1">
            <a:spLocks noChangeArrowheads="1"/>
          </p:cNvSpPr>
          <p:nvPr/>
        </p:nvSpPr>
        <p:spPr bwMode="auto">
          <a:xfrm>
            <a:off x="3727450" y="54102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a:solidFill>
                  <a:srgbClr val="000000"/>
                </a:solidFill>
                <a:sym typeface="Wingdings" panose="05000000000000000000" pitchFamily="2" charset="2"/>
              </a:rPr>
              <a:t> </a:t>
            </a:r>
            <a:r>
              <a:rPr lang="de-DE" altLang="de-DE" sz="1400">
                <a:solidFill>
                  <a:srgbClr val="000000"/>
                </a:solidFill>
              </a:rPr>
              <a:t>hervorragende Motorcharakteristik</a:t>
            </a:r>
            <a:endParaRPr lang="de-DE" altLang="de-DE" sz="1800" b="1">
              <a:solidFill>
                <a:srgbClr val="FF3300"/>
              </a:solidFill>
            </a:endParaRPr>
          </a:p>
        </p:txBody>
      </p:sp>
      <p:sp>
        <p:nvSpPr>
          <p:cNvPr id="70677" name="Text Box 21"/>
          <p:cNvSpPr txBox="1">
            <a:spLocks noChangeArrowheads="1"/>
          </p:cNvSpPr>
          <p:nvPr/>
        </p:nvSpPr>
        <p:spPr bwMode="auto">
          <a:xfrm>
            <a:off x="3727450" y="5638800"/>
            <a:ext cx="4713288"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 typeface="Wingdings" panose="05000000000000000000" pitchFamily="2" charset="2"/>
              <a:buChar char="Ø"/>
            </a:pPr>
            <a:r>
              <a:rPr lang="de-DE" altLang="de-DE" sz="1400">
                <a:solidFill>
                  <a:srgbClr val="000000"/>
                </a:solidFill>
              </a:rPr>
              <a:t>geringerer Kraftstoffverbrauch</a:t>
            </a:r>
          </a:p>
          <a:p>
            <a:pPr>
              <a:spcBef>
                <a:spcPct val="50000"/>
              </a:spcBef>
              <a:buClrTx/>
              <a:buFont typeface="Wingdings" panose="05000000000000000000" pitchFamily="2" charset="2"/>
              <a:buChar char="Ø"/>
            </a:pPr>
            <a:r>
              <a:rPr lang="de-DE" altLang="de-DE" sz="1800" b="1">
                <a:solidFill>
                  <a:srgbClr val="FF3300"/>
                </a:solidFill>
              </a:rPr>
              <a:t> </a:t>
            </a:r>
            <a:r>
              <a:rPr lang="de-DE" altLang="de-DE" sz="1400"/>
              <a:t>kleineres Bauvolumen des Motors</a:t>
            </a:r>
          </a:p>
        </p:txBody>
      </p:sp>
      <p:sp>
        <p:nvSpPr>
          <p:cNvPr id="7191" name="Rectangle 22"/>
          <p:cNvSpPr>
            <a:spLocks noGrp="1" noChangeArrowheads="1"/>
          </p:cNvSpPr>
          <p:nvPr>
            <p:ph type="title"/>
          </p:nvPr>
        </p:nvSpPr>
        <p:spPr/>
        <p:txBody>
          <a:bodyPr/>
          <a:lstStyle/>
          <a:p>
            <a:pPr eaLnBrk="1" hangingPunct="1"/>
            <a:r>
              <a:rPr lang="de-DE" altLang="de-DE" sz="2400"/>
              <a:t>Turbolader mit Ladeluftkühlung - Funktionsprinzip</a:t>
            </a:r>
          </a:p>
        </p:txBody>
      </p:sp>
    </p:spTree>
    <p:extLst>
      <p:ext uri="{BB962C8B-B14F-4D97-AF65-F5344CB8AC3E}">
        <p14:creationId xmlns:p14="http://schemas.microsoft.com/office/powerpoint/2010/main" val="14691812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p:cTn id="7" dur="500" fill="hold"/>
                                        <p:tgtEl>
                                          <p:spTgt spid="70661"/>
                                        </p:tgtEl>
                                        <p:attrNameLst>
                                          <p:attrName>ppt_x</p:attrName>
                                        </p:attrNameLst>
                                      </p:cBhvr>
                                      <p:tavLst>
                                        <p:tav tm="0">
                                          <p:val>
                                            <p:strVal val="#ppt_x"/>
                                          </p:val>
                                        </p:tav>
                                        <p:tav tm="100000">
                                          <p:val>
                                            <p:strVal val="#ppt_x"/>
                                          </p:val>
                                        </p:tav>
                                      </p:tavLst>
                                    </p:anim>
                                    <p:anim calcmode="lin" valueType="num">
                                      <p:cBhvr>
                                        <p:cTn id="8" dur="500" fill="hold"/>
                                        <p:tgtEl>
                                          <p:spTgt spid="70661"/>
                                        </p:tgtEl>
                                        <p:attrNameLst>
                                          <p:attrName>ppt_y</p:attrName>
                                        </p:attrNameLst>
                                      </p:cBhvr>
                                      <p:tavLst>
                                        <p:tav tm="0">
                                          <p:val>
                                            <p:strVal val="#ppt_y+#ppt_h/2"/>
                                          </p:val>
                                        </p:tav>
                                        <p:tav tm="100000">
                                          <p:val>
                                            <p:strVal val="#ppt_y"/>
                                          </p:val>
                                        </p:tav>
                                      </p:tavLst>
                                    </p:anim>
                                    <p:anim calcmode="lin" valueType="num">
                                      <p:cBhvr>
                                        <p:cTn id="9" dur="500" fill="hold"/>
                                        <p:tgtEl>
                                          <p:spTgt spid="70661"/>
                                        </p:tgtEl>
                                        <p:attrNameLst>
                                          <p:attrName>ppt_w</p:attrName>
                                        </p:attrNameLst>
                                      </p:cBhvr>
                                      <p:tavLst>
                                        <p:tav tm="0">
                                          <p:val>
                                            <p:strVal val="#ppt_w"/>
                                          </p:val>
                                        </p:tav>
                                        <p:tav tm="100000">
                                          <p:val>
                                            <p:strVal val="#ppt_w"/>
                                          </p:val>
                                        </p:tav>
                                      </p:tavLst>
                                    </p:anim>
                                    <p:anim calcmode="lin" valueType="num">
                                      <p:cBhvr>
                                        <p:cTn id="10" dur="500" fill="hold"/>
                                        <p:tgtEl>
                                          <p:spTgt spid="70661"/>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2" presetClass="entr" presetSubtype="2" fill="hold" nodeType="afterEffect">
                                  <p:stCondLst>
                                    <p:cond delay="0"/>
                                  </p:stCondLst>
                                  <p:childTnLst>
                                    <p:set>
                                      <p:cBhvr>
                                        <p:cTn id="13" dur="1" fill="hold">
                                          <p:stCondLst>
                                            <p:cond delay="0"/>
                                          </p:stCondLst>
                                        </p:cTn>
                                        <p:tgtEl>
                                          <p:spTgt spid="70662"/>
                                        </p:tgtEl>
                                        <p:attrNameLst>
                                          <p:attrName>style.visibility</p:attrName>
                                        </p:attrNameLst>
                                      </p:cBhvr>
                                      <p:to>
                                        <p:strVal val="visible"/>
                                      </p:to>
                                    </p:set>
                                    <p:animEffect transition="in" filter="wipe(right)">
                                      <p:cBhvr>
                                        <p:cTn id="14" dur="500"/>
                                        <p:tgtEl>
                                          <p:spTgt spid="70662"/>
                                        </p:tgtEl>
                                      </p:cBhvr>
                                    </p:animEffect>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70671"/>
                                        </p:tgtEl>
                                        <p:attrNameLst>
                                          <p:attrName>style.visibility</p:attrName>
                                        </p:attrNameLst>
                                      </p:cBhvr>
                                      <p:to>
                                        <p:strVal val="visible"/>
                                      </p:to>
                                    </p:set>
                                    <p:animEffect transition="in" filter="wipe(up)">
                                      <p:cBhvr>
                                        <p:cTn id="18" dur="500"/>
                                        <p:tgtEl>
                                          <p:spTgt spid="706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70659"/>
                                        </p:tgtEl>
                                        <p:attrNameLst>
                                          <p:attrName>style.visibility</p:attrName>
                                        </p:attrNameLst>
                                      </p:cBhvr>
                                      <p:to>
                                        <p:strVal val="visible"/>
                                      </p:to>
                                    </p:set>
                                    <p:anim calcmode="lin" valueType="num">
                                      <p:cBhvr>
                                        <p:cTn id="23" dur="500" fill="hold"/>
                                        <p:tgtEl>
                                          <p:spTgt spid="70659"/>
                                        </p:tgtEl>
                                        <p:attrNameLst>
                                          <p:attrName>ppt_x</p:attrName>
                                        </p:attrNameLst>
                                      </p:cBhvr>
                                      <p:tavLst>
                                        <p:tav tm="0">
                                          <p:val>
                                            <p:strVal val="#ppt_x"/>
                                          </p:val>
                                        </p:tav>
                                        <p:tav tm="100000">
                                          <p:val>
                                            <p:strVal val="#ppt_x"/>
                                          </p:val>
                                        </p:tav>
                                      </p:tavLst>
                                    </p:anim>
                                    <p:anim calcmode="lin" valueType="num">
                                      <p:cBhvr>
                                        <p:cTn id="24" dur="500" fill="hold"/>
                                        <p:tgtEl>
                                          <p:spTgt spid="70659"/>
                                        </p:tgtEl>
                                        <p:attrNameLst>
                                          <p:attrName>ppt_y</p:attrName>
                                        </p:attrNameLst>
                                      </p:cBhvr>
                                      <p:tavLst>
                                        <p:tav tm="0">
                                          <p:val>
                                            <p:strVal val="#ppt_y+#ppt_h/2"/>
                                          </p:val>
                                        </p:tav>
                                        <p:tav tm="100000">
                                          <p:val>
                                            <p:strVal val="#ppt_y"/>
                                          </p:val>
                                        </p:tav>
                                      </p:tavLst>
                                    </p:anim>
                                    <p:anim calcmode="lin" valueType="num">
                                      <p:cBhvr>
                                        <p:cTn id="25" dur="500" fill="hold"/>
                                        <p:tgtEl>
                                          <p:spTgt spid="70659"/>
                                        </p:tgtEl>
                                        <p:attrNameLst>
                                          <p:attrName>ppt_w</p:attrName>
                                        </p:attrNameLst>
                                      </p:cBhvr>
                                      <p:tavLst>
                                        <p:tav tm="0">
                                          <p:val>
                                            <p:strVal val="#ppt_w"/>
                                          </p:val>
                                        </p:tav>
                                        <p:tav tm="100000">
                                          <p:val>
                                            <p:strVal val="#ppt_w"/>
                                          </p:val>
                                        </p:tav>
                                      </p:tavLst>
                                    </p:anim>
                                    <p:anim calcmode="lin" valueType="num">
                                      <p:cBhvr>
                                        <p:cTn id="26" dur="500" fill="hold"/>
                                        <p:tgtEl>
                                          <p:spTgt spid="7065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70663"/>
                                        </p:tgtEl>
                                        <p:attrNameLst>
                                          <p:attrName>style.visibility</p:attrName>
                                        </p:attrNameLst>
                                      </p:cBhvr>
                                      <p:to>
                                        <p:strVal val="visible"/>
                                      </p:to>
                                    </p:set>
                                    <p:anim calcmode="lin" valueType="num">
                                      <p:cBhvr>
                                        <p:cTn id="31" dur="500" fill="hold"/>
                                        <p:tgtEl>
                                          <p:spTgt spid="70663"/>
                                        </p:tgtEl>
                                        <p:attrNameLst>
                                          <p:attrName>ppt_x</p:attrName>
                                        </p:attrNameLst>
                                      </p:cBhvr>
                                      <p:tavLst>
                                        <p:tav tm="0">
                                          <p:val>
                                            <p:strVal val="#ppt_x"/>
                                          </p:val>
                                        </p:tav>
                                        <p:tav tm="100000">
                                          <p:val>
                                            <p:strVal val="#ppt_x"/>
                                          </p:val>
                                        </p:tav>
                                      </p:tavLst>
                                    </p:anim>
                                    <p:anim calcmode="lin" valueType="num">
                                      <p:cBhvr>
                                        <p:cTn id="32" dur="500" fill="hold"/>
                                        <p:tgtEl>
                                          <p:spTgt spid="70663"/>
                                        </p:tgtEl>
                                        <p:attrNameLst>
                                          <p:attrName>ppt_y</p:attrName>
                                        </p:attrNameLst>
                                      </p:cBhvr>
                                      <p:tavLst>
                                        <p:tav tm="0">
                                          <p:val>
                                            <p:strVal val="#ppt_y+#ppt_h/2"/>
                                          </p:val>
                                        </p:tav>
                                        <p:tav tm="100000">
                                          <p:val>
                                            <p:strVal val="#ppt_y"/>
                                          </p:val>
                                        </p:tav>
                                      </p:tavLst>
                                    </p:anim>
                                    <p:anim calcmode="lin" valueType="num">
                                      <p:cBhvr>
                                        <p:cTn id="33" dur="500" fill="hold"/>
                                        <p:tgtEl>
                                          <p:spTgt spid="70663"/>
                                        </p:tgtEl>
                                        <p:attrNameLst>
                                          <p:attrName>ppt_w</p:attrName>
                                        </p:attrNameLst>
                                      </p:cBhvr>
                                      <p:tavLst>
                                        <p:tav tm="0">
                                          <p:val>
                                            <p:strVal val="#ppt_w"/>
                                          </p:val>
                                        </p:tav>
                                        <p:tav tm="100000">
                                          <p:val>
                                            <p:strVal val="#ppt_w"/>
                                          </p:val>
                                        </p:tav>
                                      </p:tavLst>
                                    </p:anim>
                                    <p:anim calcmode="lin" valueType="num">
                                      <p:cBhvr>
                                        <p:cTn id="34" dur="500" fill="hold"/>
                                        <p:tgtEl>
                                          <p:spTgt spid="70663"/>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70664"/>
                                        </p:tgtEl>
                                        <p:attrNameLst>
                                          <p:attrName>style.visibility</p:attrName>
                                        </p:attrNameLst>
                                      </p:cBhvr>
                                      <p:to>
                                        <p:strVal val="visible"/>
                                      </p:to>
                                    </p:set>
                                    <p:animEffect transition="in" filter="wipe(right)">
                                      <p:cBhvr>
                                        <p:cTn id="38" dur="500"/>
                                        <p:tgtEl>
                                          <p:spTgt spid="7066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70667"/>
                                        </p:tgtEl>
                                        <p:attrNameLst>
                                          <p:attrName>style.visibility</p:attrName>
                                        </p:attrNameLst>
                                      </p:cBhvr>
                                      <p:to>
                                        <p:strVal val="visible"/>
                                      </p:to>
                                    </p:set>
                                    <p:animEffect transition="in" filter="wipe(up)">
                                      <p:cBhvr>
                                        <p:cTn id="43" dur="500"/>
                                        <p:tgtEl>
                                          <p:spTgt spid="7066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4" fill="hold" grpId="0" nodeType="clickEffect">
                                  <p:stCondLst>
                                    <p:cond delay="0"/>
                                  </p:stCondLst>
                                  <p:childTnLst>
                                    <p:set>
                                      <p:cBhvr>
                                        <p:cTn id="47" dur="1" fill="hold">
                                          <p:stCondLst>
                                            <p:cond delay="0"/>
                                          </p:stCondLst>
                                        </p:cTn>
                                        <p:tgtEl>
                                          <p:spTgt spid="70668"/>
                                        </p:tgtEl>
                                        <p:attrNameLst>
                                          <p:attrName>style.visibility</p:attrName>
                                        </p:attrNameLst>
                                      </p:cBhvr>
                                      <p:to>
                                        <p:strVal val="visible"/>
                                      </p:to>
                                    </p:set>
                                    <p:anim calcmode="lin" valueType="num">
                                      <p:cBhvr>
                                        <p:cTn id="48" dur="500" fill="hold"/>
                                        <p:tgtEl>
                                          <p:spTgt spid="70668"/>
                                        </p:tgtEl>
                                        <p:attrNameLst>
                                          <p:attrName>ppt_x</p:attrName>
                                        </p:attrNameLst>
                                      </p:cBhvr>
                                      <p:tavLst>
                                        <p:tav tm="0">
                                          <p:val>
                                            <p:strVal val="#ppt_x"/>
                                          </p:val>
                                        </p:tav>
                                        <p:tav tm="100000">
                                          <p:val>
                                            <p:strVal val="#ppt_x"/>
                                          </p:val>
                                        </p:tav>
                                      </p:tavLst>
                                    </p:anim>
                                    <p:anim calcmode="lin" valueType="num">
                                      <p:cBhvr>
                                        <p:cTn id="49" dur="500" fill="hold"/>
                                        <p:tgtEl>
                                          <p:spTgt spid="70668"/>
                                        </p:tgtEl>
                                        <p:attrNameLst>
                                          <p:attrName>ppt_y</p:attrName>
                                        </p:attrNameLst>
                                      </p:cBhvr>
                                      <p:tavLst>
                                        <p:tav tm="0">
                                          <p:val>
                                            <p:strVal val="#ppt_y+#ppt_h/2"/>
                                          </p:val>
                                        </p:tav>
                                        <p:tav tm="100000">
                                          <p:val>
                                            <p:strVal val="#ppt_y"/>
                                          </p:val>
                                        </p:tav>
                                      </p:tavLst>
                                    </p:anim>
                                    <p:anim calcmode="lin" valueType="num">
                                      <p:cBhvr>
                                        <p:cTn id="50" dur="500" fill="hold"/>
                                        <p:tgtEl>
                                          <p:spTgt spid="70668"/>
                                        </p:tgtEl>
                                        <p:attrNameLst>
                                          <p:attrName>ppt_w</p:attrName>
                                        </p:attrNameLst>
                                      </p:cBhvr>
                                      <p:tavLst>
                                        <p:tav tm="0">
                                          <p:val>
                                            <p:strVal val="#ppt_w"/>
                                          </p:val>
                                        </p:tav>
                                        <p:tav tm="100000">
                                          <p:val>
                                            <p:strVal val="#ppt_w"/>
                                          </p:val>
                                        </p:tav>
                                      </p:tavLst>
                                    </p:anim>
                                    <p:anim calcmode="lin" valueType="num">
                                      <p:cBhvr>
                                        <p:cTn id="51" dur="500" fill="hold"/>
                                        <p:tgtEl>
                                          <p:spTgt spid="70668"/>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7" presetClass="entr" presetSubtype="4" fill="hold" grpId="0" nodeType="clickEffect">
                                  <p:stCondLst>
                                    <p:cond delay="0"/>
                                  </p:stCondLst>
                                  <p:childTnLst>
                                    <p:set>
                                      <p:cBhvr>
                                        <p:cTn id="55" dur="1" fill="hold">
                                          <p:stCondLst>
                                            <p:cond delay="0"/>
                                          </p:stCondLst>
                                        </p:cTn>
                                        <p:tgtEl>
                                          <p:spTgt spid="70665"/>
                                        </p:tgtEl>
                                        <p:attrNameLst>
                                          <p:attrName>style.visibility</p:attrName>
                                        </p:attrNameLst>
                                      </p:cBhvr>
                                      <p:to>
                                        <p:strVal val="visible"/>
                                      </p:to>
                                    </p:set>
                                    <p:anim calcmode="lin" valueType="num">
                                      <p:cBhvr>
                                        <p:cTn id="56" dur="500" fill="hold"/>
                                        <p:tgtEl>
                                          <p:spTgt spid="70665"/>
                                        </p:tgtEl>
                                        <p:attrNameLst>
                                          <p:attrName>ppt_x</p:attrName>
                                        </p:attrNameLst>
                                      </p:cBhvr>
                                      <p:tavLst>
                                        <p:tav tm="0">
                                          <p:val>
                                            <p:strVal val="#ppt_x"/>
                                          </p:val>
                                        </p:tav>
                                        <p:tav tm="100000">
                                          <p:val>
                                            <p:strVal val="#ppt_x"/>
                                          </p:val>
                                        </p:tav>
                                      </p:tavLst>
                                    </p:anim>
                                    <p:anim calcmode="lin" valueType="num">
                                      <p:cBhvr>
                                        <p:cTn id="57" dur="500" fill="hold"/>
                                        <p:tgtEl>
                                          <p:spTgt spid="70665"/>
                                        </p:tgtEl>
                                        <p:attrNameLst>
                                          <p:attrName>ppt_y</p:attrName>
                                        </p:attrNameLst>
                                      </p:cBhvr>
                                      <p:tavLst>
                                        <p:tav tm="0">
                                          <p:val>
                                            <p:strVal val="#ppt_y+#ppt_h/2"/>
                                          </p:val>
                                        </p:tav>
                                        <p:tav tm="100000">
                                          <p:val>
                                            <p:strVal val="#ppt_y"/>
                                          </p:val>
                                        </p:tav>
                                      </p:tavLst>
                                    </p:anim>
                                    <p:anim calcmode="lin" valueType="num">
                                      <p:cBhvr>
                                        <p:cTn id="58" dur="500" fill="hold"/>
                                        <p:tgtEl>
                                          <p:spTgt spid="70665"/>
                                        </p:tgtEl>
                                        <p:attrNameLst>
                                          <p:attrName>ppt_w</p:attrName>
                                        </p:attrNameLst>
                                      </p:cBhvr>
                                      <p:tavLst>
                                        <p:tav tm="0">
                                          <p:val>
                                            <p:strVal val="#ppt_w"/>
                                          </p:val>
                                        </p:tav>
                                        <p:tav tm="100000">
                                          <p:val>
                                            <p:strVal val="#ppt_w"/>
                                          </p:val>
                                        </p:tav>
                                      </p:tavLst>
                                    </p:anim>
                                    <p:anim calcmode="lin" valueType="num">
                                      <p:cBhvr>
                                        <p:cTn id="59" dur="500" fill="hold"/>
                                        <p:tgtEl>
                                          <p:spTgt spid="70665"/>
                                        </p:tgtEl>
                                        <p:attrNameLst>
                                          <p:attrName>ppt_h</p:attrName>
                                        </p:attrNameLst>
                                      </p:cBhvr>
                                      <p:tavLst>
                                        <p:tav tm="0">
                                          <p:val>
                                            <p:fltVal val="0"/>
                                          </p:val>
                                        </p:tav>
                                        <p:tav tm="100000">
                                          <p:val>
                                            <p:strVal val="#ppt_h"/>
                                          </p:val>
                                        </p:tav>
                                      </p:tavLst>
                                    </p:anim>
                                  </p:childTnLst>
                                </p:cTn>
                              </p:par>
                            </p:childTnLst>
                          </p:cTn>
                        </p:par>
                        <p:par>
                          <p:cTn id="60" fill="hold" nodeType="afterGroup">
                            <p:stCondLst>
                              <p:cond delay="500"/>
                            </p:stCondLst>
                            <p:childTnLst>
                              <p:par>
                                <p:cTn id="61" presetID="22" presetClass="entr" presetSubtype="2" fill="hold" nodeType="afterEffect">
                                  <p:stCondLst>
                                    <p:cond delay="0"/>
                                  </p:stCondLst>
                                  <p:childTnLst>
                                    <p:set>
                                      <p:cBhvr>
                                        <p:cTn id="62" dur="1" fill="hold">
                                          <p:stCondLst>
                                            <p:cond delay="0"/>
                                          </p:stCondLst>
                                        </p:cTn>
                                        <p:tgtEl>
                                          <p:spTgt spid="70666"/>
                                        </p:tgtEl>
                                        <p:attrNameLst>
                                          <p:attrName>style.visibility</p:attrName>
                                        </p:attrNameLst>
                                      </p:cBhvr>
                                      <p:to>
                                        <p:strVal val="visible"/>
                                      </p:to>
                                    </p:set>
                                    <p:animEffect transition="in" filter="wipe(right)">
                                      <p:cBhvr>
                                        <p:cTn id="63" dur="500"/>
                                        <p:tgtEl>
                                          <p:spTgt spid="7066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70660"/>
                                        </p:tgtEl>
                                        <p:attrNameLst>
                                          <p:attrName>style.visibility</p:attrName>
                                        </p:attrNameLst>
                                      </p:cBhvr>
                                      <p:to>
                                        <p:strVal val="visible"/>
                                      </p:to>
                                    </p:set>
                                    <p:animEffect transition="in" filter="wipe(up)">
                                      <p:cBhvr>
                                        <p:cTn id="68" dur="500"/>
                                        <p:tgtEl>
                                          <p:spTgt spid="7066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4" fill="hold" grpId="0" nodeType="clickEffect">
                                  <p:stCondLst>
                                    <p:cond delay="0"/>
                                  </p:stCondLst>
                                  <p:childTnLst>
                                    <p:set>
                                      <p:cBhvr>
                                        <p:cTn id="72" dur="1" fill="hold">
                                          <p:stCondLst>
                                            <p:cond delay="0"/>
                                          </p:stCondLst>
                                        </p:cTn>
                                        <p:tgtEl>
                                          <p:spTgt spid="70670"/>
                                        </p:tgtEl>
                                        <p:attrNameLst>
                                          <p:attrName>style.visibility</p:attrName>
                                        </p:attrNameLst>
                                      </p:cBhvr>
                                      <p:to>
                                        <p:strVal val="visible"/>
                                      </p:to>
                                    </p:set>
                                    <p:anim calcmode="lin" valueType="num">
                                      <p:cBhvr>
                                        <p:cTn id="73" dur="500" fill="hold"/>
                                        <p:tgtEl>
                                          <p:spTgt spid="70670"/>
                                        </p:tgtEl>
                                        <p:attrNameLst>
                                          <p:attrName>ppt_x</p:attrName>
                                        </p:attrNameLst>
                                      </p:cBhvr>
                                      <p:tavLst>
                                        <p:tav tm="0">
                                          <p:val>
                                            <p:strVal val="#ppt_x"/>
                                          </p:val>
                                        </p:tav>
                                        <p:tav tm="100000">
                                          <p:val>
                                            <p:strVal val="#ppt_x"/>
                                          </p:val>
                                        </p:tav>
                                      </p:tavLst>
                                    </p:anim>
                                    <p:anim calcmode="lin" valueType="num">
                                      <p:cBhvr>
                                        <p:cTn id="74" dur="500" fill="hold"/>
                                        <p:tgtEl>
                                          <p:spTgt spid="70670"/>
                                        </p:tgtEl>
                                        <p:attrNameLst>
                                          <p:attrName>ppt_y</p:attrName>
                                        </p:attrNameLst>
                                      </p:cBhvr>
                                      <p:tavLst>
                                        <p:tav tm="0">
                                          <p:val>
                                            <p:strVal val="#ppt_y+#ppt_h/2"/>
                                          </p:val>
                                        </p:tav>
                                        <p:tav tm="100000">
                                          <p:val>
                                            <p:strVal val="#ppt_y"/>
                                          </p:val>
                                        </p:tav>
                                      </p:tavLst>
                                    </p:anim>
                                    <p:anim calcmode="lin" valueType="num">
                                      <p:cBhvr>
                                        <p:cTn id="75" dur="500" fill="hold"/>
                                        <p:tgtEl>
                                          <p:spTgt spid="70670"/>
                                        </p:tgtEl>
                                        <p:attrNameLst>
                                          <p:attrName>ppt_w</p:attrName>
                                        </p:attrNameLst>
                                      </p:cBhvr>
                                      <p:tavLst>
                                        <p:tav tm="0">
                                          <p:val>
                                            <p:strVal val="#ppt_w"/>
                                          </p:val>
                                        </p:tav>
                                        <p:tav tm="100000">
                                          <p:val>
                                            <p:strVal val="#ppt_w"/>
                                          </p:val>
                                        </p:tav>
                                      </p:tavLst>
                                    </p:anim>
                                    <p:anim calcmode="lin" valueType="num">
                                      <p:cBhvr>
                                        <p:cTn id="76" dur="500" fill="hold"/>
                                        <p:tgtEl>
                                          <p:spTgt spid="70670"/>
                                        </p:tgtEl>
                                        <p:attrNameLst>
                                          <p:attrName>ppt_h</p:attrName>
                                        </p:attrNameLst>
                                      </p:cBhvr>
                                      <p:tavLst>
                                        <p:tav tm="0">
                                          <p:val>
                                            <p:fltVal val="0"/>
                                          </p:val>
                                        </p:tav>
                                        <p:tav tm="100000">
                                          <p:val>
                                            <p:strVal val="#ppt_h"/>
                                          </p:val>
                                        </p:tav>
                                      </p:tavLst>
                                    </p:anim>
                                  </p:childTnLst>
                                </p:cTn>
                              </p:par>
                            </p:childTnLst>
                          </p:cTn>
                        </p:par>
                        <p:par>
                          <p:cTn id="77" fill="hold" nodeType="afterGroup">
                            <p:stCondLst>
                              <p:cond delay="500"/>
                            </p:stCondLst>
                            <p:childTnLst>
                              <p:par>
                                <p:cTn id="78" presetID="22" presetClass="entr" presetSubtype="2" fill="hold" nodeType="afterEffect">
                                  <p:stCondLst>
                                    <p:cond delay="0"/>
                                  </p:stCondLst>
                                  <p:childTnLst>
                                    <p:set>
                                      <p:cBhvr>
                                        <p:cTn id="79" dur="1" fill="hold">
                                          <p:stCondLst>
                                            <p:cond delay="0"/>
                                          </p:stCondLst>
                                        </p:cTn>
                                        <p:tgtEl>
                                          <p:spTgt spid="70672"/>
                                        </p:tgtEl>
                                        <p:attrNameLst>
                                          <p:attrName>style.visibility</p:attrName>
                                        </p:attrNameLst>
                                      </p:cBhvr>
                                      <p:to>
                                        <p:strVal val="visible"/>
                                      </p:to>
                                    </p:set>
                                    <p:animEffect transition="in" filter="wipe(right)">
                                      <p:cBhvr>
                                        <p:cTn id="80" dur="500"/>
                                        <p:tgtEl>
                                          <p:spTgt spid="7067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4" fill="hold" grpId="0" nodeType="clickEffect">
                                  <p:stCondLst>
                                    <p:cond delay="0"/>
                                  </p:stCondLst>
                                  <p:childTnLst>
                                    <p:set>
                                      <p:cBhvr>
                                        <p:cTn id="84" dur="1" fill="hold">
                                          <p:stCondLst>
                                            <p:cond delay="0"/>
                                          </p:stCondLst>
                                        </p:cTn>
                                        <p:tgtEl>
                                          <p:spTgt spid="70669"/>
                                        </p:tgtEl>
                                        <p:attrNameLst>
                                          <p:attrName>style.visibility</p:attrName>
                                        </p:attrNameLst>
                                      </p:cBhvr>
                                      <p:to>
                                        <p:strVal val="visible"/>
                                      </p:to>
                                    </p:set>
                                    <p:anim calcmode="lin" valueType="num">
                                      <p:cBhvr>
                                        <p:cTn id="85" dur="500" fill="hold"/>
                                        <p:tgtEl>
                                          <p:spTgt spid="70669"/>
                                        </p:tgtEl>
                                        <p:attrNameLst>
                                          <p:attrName>ppt_x</p:attrName>
                                        </p:attrNameLst>
                                      </p:cBhvr>
                                      <p:tavLst>
                                        <p:tav tm="0">
                                          <p:val>
                                            <p:strVal val="#ppt_x"/>
                                          </p:val>
                                        </p:tav>
                                        <p:tav tm="100000">
                                          <p:val>
                                            <p:strVal val="#ppt_x"/>
                                          </p:val>
                                        </p:tav>
                                      </p:tavLst>
                                    </p:anim>
                                    <p:anim calcmode="lin" valueType="num">
                                      <p:cBhvr>
                                        <p:cTn id="86" dur="500" fill="hold"/>
                                        <p:tgtEl>
                                          <p:spTgt spid="70669"/>
                                        </p:tgtEl>
                                        <p:attrNameLst>
                                          <p:attrName>ppt_y</p:attrName>
                                        </p:attrNameLst>
                                      </p:cBhvr>
                                      <p:tavLst>
                                        <p:tav tm="0">
                                          <p:val>
                                            <p:strVal val="#ppt_y+#ppt_h/2"/>
                                          </p:val>
                                        </p:tav>
                                        <p:tav tm="100000">
                                          <p:val>
                                            <p:strVal val="#ppt_y"/>
                                          </p:val>
                                        </p:tav>
                                      </p:tavLst>
                                    </p:anim>
                                    <p:anim calcmode="lin" valueType="num">
                                      <p:cBhvr>
                                        <p:cTn id="87" dur="500" fill="hold"/>
                                        <p:tgtEl>
                                          <p:spTgt spid="70669"/>
                                        </p:tgtEl>
                                        <p:attrNameLst>
                                          <p:attrName>ppt_w</p:attrName>
                                        </p:attrNameLst>
                                      </p:cBhvr>
                                      <p:tavLst>
                                        <p:tav tm="0">
                                          <p:val>
                                            <p:strVal val="#ppt_w"/>
                                          </p:val>
                                        </p:tav>
                                        <p:tav tm="100000">
                                          <p:val>
                                            <p:strVal val="#ppt_w"/>
                                          </p:val>
                                        </p:tav>
                                      </p:tavLst>
                                    </p:anim>
                                    <p:anim calcmode="lin" valueType="num">
                                      <p:cBhvr>
                                        <p:cTn id="88" dur="500" fill="hold"/>
                                        <p:tgtEl>
                                          <p:spTgt spid="70669"/>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4" fill="hold" grpId="0" nodeType="clickEffect">
                                  <p:stCondLst>
                                    <p:cond delay="0"/>
                                  </p:stCondLst>
                                  <p:childTnLst>
                                    <p:set>
                                      <p:cBhvr>
                                        <p:cTn id="92" dur="1" fill="hold">
                                          <p:stCondLst>
                                            <p:cond delay="0"/>
                                          </p:stCondLst>
                                        </p:cTn>
                                        <p:tgtEl>
                                          <p:spTgt spid="70673"/>
                                        </p:tgtEl>
                                        <p:attrNameLst>
                                          <p:attrName>style.visibility</p:attrName>
                                        </p:attrNameLst>
                                      </p:cBhvr>
                                      <p:to>
                                        <p:strVal val="visible"/>
                                      </p:to>
                                    </p:set>
                                    <p:anim calcmode="lin" valueType="num">
                                      <p:cBhvr>
                                        <p:cTn id="93" dur="500" fill="hold"/>
                                        <p:tgtEl>
                                          <p:spTgt spid="70673"/>
                                        </p:tgtEl>
                                        <p:attrNameLst>
                                          <p:attrName>ppt_x</p:attrName>
                                        </p:attrNameLst>
                                      </p:cBhvr>
                                      <p:tavLst>
                                        <p:tav tm="0">
                                          <p:val>
                                            <p:strVal val="#ppt_x"/>
                                          </p:val>
                                        </p:tav>
                                        <p:tav tm="100000">
                                          <p:val>
                                            <p:strVal val="#ppt_x"/>
                                          </p:val>
                                        </p:tav>
                                      </p:tavLst>
                                    </p:anim>
                                    <p:anim calcmode="lin" valueType="num">
                                      <p:cBhvr>
                                        <p:cTn id="94" dur="500" fill="hold"/>
                                        <p:tgtEl>
                                          <p:spTgt spid="70673"/>
                                        </p:tgtEl>
                                        <p:attrNameLst>
                                          <p:attrName>ppt_y</p:attrName>
                                        </p:attrNameLst>
                                      </p:cBhvr>
                                      <p:tavLst>
                                        <p:tav tm="0">
                                          <p:val>
                                            <p:strVal val="#ppt_y+#ppt_h/2"/>
                                          </p:val>
                                        </p:tav>
                                        <p:tav tm="100000">
                                          <p:val>
                                            <p:strVal val="#ppt_y"/>
                                          </p:val>
                                        </p:tav>
                                      </p:tavLst>
                                    </p:anim>
                                    <p:anim calcmode="lin" valueType="num">
                                      <p:cBhvr>
                                        <p:cTn id="95" dur="500" fill="hold"/>
                                        <p:tgtEl>
                                          <p:spTgt spid="70673"/>
                                        </p:tgtEl>
                                        <p:attrNameLst>
                                          <p:attrName>ppt_w</p:attrName>
                                        </p:attrNameLst>
                                      </p:cBhvr>
                                      <p:tavLst>
                                        <p:tav tm="0">
                                          <p:val>
                                            <p:strVal val="#ppt_w"/>
                                          </p:val>
                                        </p:tav>
                                        <p:tav tm="100000">
                                          <p:val>
                                            <p:strVal val="#ppt_w"/>
                                          </p:val>
                                        </p:tav>
                                      </p:tavLst>
                                    </p:anim>
                                    <p:anim calcmode="lin" valueType="num">
                                      <p:cBhvr>
                                        <p:cTn id="96" dur="500" fill="hold"/>
                                        <p:tgtEl>
                                          <p:spTgt spid="7067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0673"/>
                                        </p:tgtEl>
                                        <p:attrNameLst>
                                          <p:attrName>ppt_c</p:attrName>
                                        </p:attrNameLst>
                                      </p:cBhvr>
                                      <p:to>
                                        <a:srgbClr val="0000FF"/>
                                      </p:to>
                                    </p:animClr>
                                  </p:subTnLst>
                                </p:cTn>
                              </p:par>
                            </p:childTnLst>
                          </p:cTn>
                        </p:par>
                      </p:childTnLst>
                    </p:cTn>
                  </p:par>
                  <p:par>
                    <p:cTn id="97" fill="hold" nodeType="clickPar">
                      <p:stCondLst>
                        <p:cond delay="indefinite"/>
                      </p:stCondLst>
                      <p:childTnLst>
                        <p:par>
                          <p:cTn id="98" fill="hold" nodeType="withGroup">
                            <p:stCondLst>
                              <p:cond delay="0"/>
                            </p:stCondLst>
                            <p:childTnLst>
                              <p:par>
                                <p:cTn id="99" presetID="17" presetClass="entr" presetSubtype="4" fill="hold" grpId="0" nodeType="clickEffect">
                                  <p:stCondLst>
                                    <p:cond delay="0"/>
                                  </p:stCondLst>
                                  <p:childTnLst>
                                    <p:set>
                                      <p:cBhvr>
                                        <p:cTn id="100" dur="1" fill="hold">
                                          <p:stCondLst>
                                            <p:cond delay="0"/>
                                          </p:stCondLst>
                                        </p:cTn>
                                        <p:tgtEl>
                                          <p:spTgt spid="70674"/>
                                        </p:tgtEl>
                                        <p:attrNameLst>
                                          <p:attrName>style.visibility</p:attrName>
                                        </p:attrNameLst>
                                      </p:cBhvr>
                                      <p:to>
                                        <p:strVal val="visible"/>
                                      </p:to>
                                    </p:set>
                                    <p:anim calcmode="lin" valueType="num">
                                      <p:cBhvr>
                                        <p:cTn id="101" dur="500" fill="hold"/>
                                        <p:tgtEl>
                                          <p:spTgt spid="70674"/>
                                        </p:tgtEl>
                                        <p:attrNameLst>
                                          <p:attrName>ppt_x</p:attrName>
                                        </p:attrNameLst>
                                      </p:cBhvr>
                                      <p:tavLst>
                                        <p:tav tm="0">
                                          <p:val>
                                            <p:strVal val="#ppt_x"/>
                                          </p:val>
                                        </p:tav>
                                        <p:tav tm="100000">
                                          <p:val>
                                            <p:strVal val="#ppt_x"/>
                                          </p:val>
                                        </p:tav>
                                      </p:tavLst>
                                    </p:anim>
                                    <p:anim calcmode="lin" valueType="num">
                                      <p:cBhvr>
                                        <p:cTn id="102" dur="500" fill="hold"/>
                                        <p:tgtEl>
                                          <p:spTgt spid="70674"/>
                                        </p:tgtEl>
                                        <p:attrNameLst>
                                          <p:attrName>ppt_y</p:attrName>
                                        </p:attrNameLst>
                                      </p:cBhvr>
                                      <p:tavLst>
                                        <p:tav tm="0">
                                          <p:val>
                                            <p:strVal val="#ppt_y+#ppt_h/2"/>
                                          </p:val>
                                        </p:tav>
                                        <p:tav tm="100000">
                                          <p:val>
                                            <p:strVal val="#ppt_y"/>
                                          </p:val>
                                        </p:tav>
                                      </p:tavLst>
                                    </p:anim>
                                    <p:anim calcmode="lin" valueType="num">
                                      <p:cBhvr>
                                        <p:cTn id="103" dur="500" fill="hold"/>
                                        <p:tgtEl>
                                          <p:spTgt spid="70674"/>
                                        </p:tgtEl>
                                        <p:attrNameLst>
                                          <p:attrName>ppt_w</p:attrName>
                                        </p:attrNameLst>
                                      </p:cBhvr>
                                      <p:tavLst>
                                        <p:tav tm="0">
                                          <p:val>
                                            <p:strVal val="#ppt_w"/>
                                          </p:val>
                                        </p:tav>
                                        <p:tav tm="100000">
                                          <p:val>
                                            <p:strVal val="#ppt_w"/>
                                          </p:val>
                                        </p:tav>
                                      </p:tavLst>
                                    </p:anim>
                                    <p:anim calcmode="lin" valueType="num">
                                      <p:cBhvr>
                                        <p:cTn id="104" dur="500" fill="hold"/>
                                        <p:tgtEl>
                                          <p:spTgt spid="70674"/>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0674"/>
                                        </p:tgtEl>
                                        <p:attrNameLst>
                                          <p:attrName>ppt_c</p:attrName>
                                        </p:attrNameLst>
                                      </p:cBhvr>
                                      <p:to>
                                        <a:srgbClr val="0000FF"/>
                                      </p:to>
                                    </p:animClr>
                                  </p:subTnLst>
                                </p:cTn>
                              </p:par>
                            </p:childTnLst>
                          </p:cTn>
                        </p:par>
                      </p:childTnLst>
                    </p:cTn>
                  </p:par>
                  <p:par>
                    <p:cTn id="105" fill="hold" nodeType="clickPar">
                      <p:stCondLst>
                        <p:cond delay="indefinite"/>
                      </p:stCondLst>
                      <p:childTnLst>
                        <p:par>
                          <p:cTn id="106" fill="hold" nodeType="withGroup">
                            <p:stCondLst>
                              <p:cond delay="0"/>
                            </p:stCondLst>
                            <p:childTnLst>
                              <p:par>
                                <p:cTn id="107" presetID="17" presetClass="entr" presetSubtype="4" fill="hold" grpId="0" nodeType="clickEffect">
                                  <p:stCondLst>
                                    <p:cond delay="0"/>
                                  </p:stCondLst>
                                  <p:childTnLst>
                                    <p:set>
                                      <p:cBhvr>
                                        <p:cTn id="108" dur="1" fill="hold">
                                          <p:stCondLst>
                                            <p:cond delay="0"/>
                                          </p:stCondLst>
                                        </p:cTn>
                                        <p:tgtEl>
                                          <p:spTgt spid="70675"/>
                                        </p:tgtEl>
                                        <p:attrNameLst>
                                          <p:attrName>style.visibility</p:attrName>
                                        </p:attrNameLst>
                                      </p:cBhvr>
                                      <p:to>
                                        <p:strVal val="visible"/>
                                      </p:to>
                                    </p:set>
                                    <p:anim calcmode="lin" valueType="num">
                                      <p:cBhvr>
                                        <p:cTn id="109" dur="500" fill="hold"/>
                                        <p:tgtEl>
                                          <p:spTgt spid="70675"/>
                                        </p:tgtEl>
                                        <p:attrNameLst>
                                          <p:attrName>ppt_x</p:attrName>
                                        </p:attrNameLst>
                                      </p:cBhvr>
                                      <p:tavLst>
                                        <p:tav tm="0">
                                          <p:val>
                                            <p:strVal val="#ppt_x"/>
                                          </p:val>
                                        </p:tav>
                                        <p:tav tm="100000">
                                          <p:val>
                                            <p:strVal val="#ppt_x"/>
                                          </p:val>
                                        </p:tav>
                                      </p:tavLst>
                                    </p:anim>
                                    <p:anim calcmode="lin" valueType="num">
                                      <p:cBhvr>
                                        <p:cTn id="110" dur="500" fill="hold"/>
                                        <p:tgtEl>
                                          <p:spTgt spid="70675"/>
                                        </p:tgtEl>
                                        <p:attrNameLst>
                                          <p:attrName>ppt_y</p:attrName>
                                        </p:attrNameLst>
                                      </p:cBhvr>
                                      <p:tavLst>
                                        <p:tav tm="0">
                                          <p:val>
                                            <p:strVal val="#ppt_y+#ppt_h/2"/>
                                          </p:val>
                                        </p:tav>
                                        <p:tav tm="100000">
                                          <p:val>
                                            <p:strVal val="#ppt_y"/>
                                          </p:val>
                                        </p:tav>
                                      </p:tavLst>
                                    </p:anim>
                                    <p:anim calcmode="lin" valueType="num">
                                      <p:cBhvr>
                                        <p:cTn id="111" dur="500" fill="hold"/>
                                        <p:tgtEl>
                                          <p:spTgt spid="70675"/>
                                        </p:tgtEl>
                                        <p:attrNameLst>
                                          <p:attrName>ppt_w</p:attrName>
                                        </p:attrNameLst>
                                      </p:cBhvr>
                                      <p:tavLst>
                                        <p:tav tm="0">
                                          <p:val>
                                            <p:strVal val="#ppt_w"/>
                                          </p:val>
                                        </p:tav>
                                        <p:tav tm="100000">
                                          <p:val>
                                            <p:strVal val="#ppt_w"/>
                                          </p:val>
                                        </p:tav>
                                      </p:tavLst>
                                    </p:anim>
                                    <p:anim calcmode="lin" valueType="num">
                                      <p:cBhvr>
                                        <p:cTn id="112" dur="500" fill="hold"/>
                                        <p:tgtEl>
                                          <p:spTgt spid="70675"/>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0675"/>
                                        </p:tgtEl>
                                        <p:attrNameLst>
                                          <p:attrName>ppt_c</p:attrName>
                                        </p:attrNameLst>
                                      </p:cBhvr>
                                      <p:to>
                                        <a:srgbClr val="0000FF"/>
                                      </p:to>
                                    </p:animClr>
                                  </p:sub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4" fill="hold" grpId="0" nodeType="clickEffect">
                                  <p:stCondLst>
                                    <p:cond delay="0"/>
                                  </p:stCondLst>
                                  <p:childTnLst>
                                    <p:set>
                                      <p:cBhvr>
                                        <p:cTn id="116" dur="1" fill="hold">
                                          <p:stCondLst>
                                            <p:cond delay="0"/>
                                          </p:stCondLst>
                                        </p:cTn>
                                        <p:tgtEl>
                                          <p:spTgt spid="70676"/>
                                        </p:tgtEl>
                                        <p:attrNameLst>
                                          <p:attrName>style.visibility</p:attrName>
                                        </p:attrNameLst>
                                      </p:cBhvr>
                                      <p:to>
                                        <p:strVal val="visible"/>
                                      </p:to>
                                    </p:set>
                                    <p:anim calcmode="lin" valueType="num">
                                      <p:cBhvr>
                                        <p:cTn id="117" dur="500" fill="hold"/>
                                        <p:tgtEl>
                                          <p:spTgt spid="70676"/>
                                        </p:tgtEl>
                                        <p:attrNameLst>
                                          <p:attrName>ppt_x</p:attrName>
                                        </p:attrNameLst>
                                      </p:cBhvr>
                                      <p:tavLst>
                                        <p:tav tm="0">
                                          <p:val>
                                            <p:strVal val="#ppt_x"/>
                                          </p:val>
                                        </p:tav>
                                        <p:tav tm="100000">
                                          <p:val>
                                            <p:strVal val="#ppt_x"/>
                                          </p:val>
                                        </p:tav>
                                      </p:tavLst>
                                    </p:anim>
                                    <p:anim calcmode="lin" valueType="num">
                                      <p:cBhvr>
                                        <p:cTn id="118" dur="500" fill="hold"/>
                                        <p:tgtEl>
                                          <p:spTgt spid="70676"/>
                                        </p:tgtEl>
                                        <p:attrNameLst>
                                          <p:attrName>ppt_y</p:attrName>
                                        </p:attrNameLst>
                                      </p:cBhvr>
                                      <p:tavLst>
                                        <p:tav tm="0">
                                          <p:val>
                                            <p:strVal val="#ppt_y+#ppt_h/2"/>
                                          </p:val>
                                        </p:tav>
                                        <p:tav tm="100000">
                                          <p:val>
                                            <p:strVal val="#ppt_y"/>
                                          </p:val>
                                        </p:tav>
                                      </p:tavLst>
                                    </p:anim>
                                    <p:anim calcmode="lin" valueType="num">
                                      <p:cBhvr>
                                        <p:cTn id="119" dur="500" fill="hold"/>
                                        <p:tgtEl>
                                          <p:spTgt spid="70676"/>
                                        </p:tgtEl>
                                        <p:attrNameLst>
                                          <p:attrName>ppt_w</p:attrName>
                                        </p:attrNameLst>
                                      </p:cBhvr>
                                      <p:tavLst>
                                        <p:tav tm="0">
                                          <p:val>
                                            <p:strVal val="#ppt_w"/>
                                          </p:val>
                                        </p:tav>
                                        <p:tav tm="100000">
                                          <p:val>
                                            <p:strVal val="#ppt_w"/>
                                          </p:val>
                                        </p:tav>
                                      </p:tavLst>
                                    </p:anim>
                                    <p:anim calcmode="lin" valueType="num">
                                      <p:cBhvr>
                                        <p:cTn id="120" dur="500" fill="hold"/>
                                        <p:tgtEl>
                                          <p:spTgt spid="70676"/>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0676"/>
                                        </p:tgtEl>
                                        <p:attrNameLst>
                                          <p:attrName>ppt_c</p:attrName>
                                        </p:attrNameLst>
                                      </p:cBhvr>
                                      <p:to>
                                        <a:srgbClr val="0000FF"/>
                                      </p:to>
                                    </p:animClr>
                                  </p:subTnLst>
                                </p:cTn>
                              </p:par>
                            </p:childTnLst>
                          </p:cTn>
                        </p:par>
                      </p:childTnLst>
                    </p:cTn>
                  </p:par>
                  <p:par>
                    <p:cTn id="121" fill="hold" nodeType="clickPar">
                      <p:stCondLst>
                        <p:cond delay="indefinite"/>
                      </p:stCondLst>
                      <p:childTnLst>
                        <p:par>
                          <p:cTn id="122" fill="hold" nodeType="withGroup">
                            <p:stCondLst>
                              <p:cond delay="0"/>
                            </p:stCondLst>
                            <p:childTnLst>
                              <p:par>
                                <p:cTn id="123" presetID="17" presetClass="entr" presetSubtype="4" fill="hold" grpId="0" nodeType="clickEffect">
                                  <p:stCondLst>
                                    <p:cond delay="0"/>
                                  </p:stCondLst>
                                  <p:childTnLst>
                                    <p:set>
                                      <p:cBhvr>
                                        <p:cTn id="124" dur="1" fill="hold">
                                          <p:stCondLst>
                                            <p:cond delay="0"/>
                                          </p:stCondLst>
                                        </p:cTn>
                                        <p:tgtEl>
                                          <p:spTgt spid="70677"/>
                                        </p:tgtEl>
                                        <p:attrNameLst>
                                          <p:attrName>style.visibility</p:attrName>
                                        </p:attrNameLst>
                                      </p:cBhvr>
                                      <p:to>
                                        <p:strVal val="visible"/>
                                      </p:to>
                                    </p:set>
                                    <p:anim calcmode="lin" valueType="num">
                                      <p:cBhvr>
                                        <p:cTn id="125" dur="500" fill="hold"/>
                                        <p:tgtEl>
                                          <p:spTgt spid="70677"/>
                                        </p:tgtEl>
                                        <p:attrNameLst>
                                          <p:attrName>ppt_x</p:attrName>
                                        </p:attrNameLst>
                                      </p:cBhvr>
                                      <p:tavLst>
                                        <p:tav tm="0">
                                          <p:val>
                                            <p:strVal val="#ppt_x"/>
                                          </p:val>
                                        </p:tav>
                                        <p:tav tm="100000">
                                          <p:val>
                                            <p:strVal val="#ppt_x"/>
                                          </p:val>
                                        </p:tav>
                                      </p:tavLst>
                                    </p:anim>
                                    <p:anim calcmode="lin" valueType="num">
                                      <p:cBhvr>
                                        <p:cTn id="126" dur="500" fill="hold"/>
                                        <p:tgtEl>
                                          <p:spTgt spid="70677"/>
                                        </p:tgtEl>
                                        <p:attrNameLst>
                                          <p:attrName>ppt_y</p:attrName>
                                        </p:attrNameLst>
                                      </p:cBhvr>
                                      <p:tavLst>
                                        <p:tav tm="0">
                                          <p:val>
                                            <p:strVal val="#ppt_y+#ppt_h/2"/>
                                          </p:val>
                                        </p:tav>
                                        <p:tav tm="100000">
                                          <p:val>
                                            <p:strVal val="#ppt_y"/>
                                          </p:val>
                                        </p:tav>
                                      </p:tavLst>
                                    </p:anim>
                                    <p:anim calcmode="lin" valueType="num">
                                      <p:cBhvr>
                                        <p:cTn id="127" dur="500" fill="hold"/>
                                        <p:tgtEl>
                                          <p:spTgt spid="70677"/>
                                        </p:tgtEl>
                                        <p:attrNameLst>
                                          <p:attrName>ppt_w</p:attrName>
                                        </p:attrNameLst>
                                      </p:cBhvr>
                                      <p:tavLst>
                                        <p:tav tm="0">
                                          <p:val>
                                            <p:strVal val="#ppt_w"/>
                                          </p:val>
                                        </p:tav>
                                        <p:tav tm="100000">
                                          <p:val>
                                            <p:strVal val="#ppt_w"/>
                                          </p:val>
                                        </p:tav>
                                      </p:tavLst>
                                    </p:anim>
                                    <p:anim calcmode="lin" valueType="num">
                                      <p:cBhvr>
                                        <p:cTn id="128" dur="500" fill="hold"/>
                                        <p:tgtEl>
                                          <p:spTgt spid="70677"/>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0677"/>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autoUpdateAnimBg="0"/>
      <p:bldP spid="70661" grpId="0" autoUpdateAnimBg="0"/>
      <p:bldP spid="70663" grpId="0" autoUpdateAnimBg="0"/>
      <p:bldP spid="70665" grpId="0" autoUpdateAnimBg="0"/>
      <p:bldP spid="70668" grpId="0" animBg="1" autoUpdateAnimBg="0"/>
      <p:bldP spid="70669" grpId="0" animBg="1" autoUpdateAnimBg="0"/>
      <p:bldP spid="70670" grpId="0" autoUpdateAnimBg="0"/>
      <p:bldP spid="70673" grpId="0" autoUpdateAnimBg="0"/>
      <p:bldP spid="70674" grpId="0" autoUpdateAnimBg="0"/>
      <p:bldP spid="70675" grpId="0" autoUpdateAnimBg="0"/>
      <p:bldP spid="70676" grpId="0" autoUpdateAnimBg="0"/>
      <p:bldP spid="7067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ußzeilenplatzhalter 2"/>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sp>
        <p:nvSpPr>
          <p:cNvPr id="8195" name="Rectangle 2"/>
          <p:cNvSpPr>
            <a:spLocks noChangeArrowheads="1"/>
          </p:cNvSpPr>
          <p:nvPr/>
        </p:nvSpPr>
        <p:spPr bwMode="auto">
          <a:xfrm>
            <a:off x="2559050" y="-595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ClrTx/>
              <a:buFontTx/>
              <a:buNone/>
            </a:pPr>
            <a:endParaRPr lang="de-DE" altLang="de-DE" sz="1800"/>
          </a:p>
        </p:txBody>
      </p:sp>
      <p:graphicFrame>
        <p:nvGraphicFramePr>
          <p:cNvPr id="8196" name="Object 3"/>
          <p:cNvGraphicFramePr>
            <a:graphicFrameLocks noChangeAspect="1"/>
          </p:cNvGraphicFramePr>
          <p:nvPr/>
        </p:nvGraphicFramePr>
        <p:xfrm>
          <a:off x="238125" y="152400"/>
          <a:ext cx="3125788" cy="6248400"/>
        </p:xfrm>
        <a:graphic>
          <a:graphicData uri="http://schemas.openxmlformats.org/presentationml/2006/ole">
            <mc:AlternateContent xmlns:mc="http://schemas.openxmlformats.org/markup-compatibility/2006">
              <mc:Choice xmlns:v="urn:schemas-microsoft-com:vml" Requires="v">
                <p:oleObj r:id="rId2" imgW="9525" imgH="9525" progId="CorelDRAW.Graphic.11">
                  <p:embed/>
                </p:oleObj>
              </mc:Choice>
              <mc:Fallback>
                <p:oleObj r:id="rId2" imgW="9525" imgH="9525" progId="CorelDRAW.Graphic.11">
                  <p:embed/>
                  <p:pic>
                    <p:nvPicPr>
                      <p:cNvPr id="8196"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52400"/>
                        <a:ext cx="31257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7" name="Text Box 4"/>
          <p:cNvSpPr txBox="1">
            <a:spLocks noChangeArrowheads="1"/>
          </p:cNvSpPr>
          <p:nvPr/>
        </p:nvSpPr>
        <p:spPr bwMode="auto">
          <a:xfrm>
            <a:off x="4149725" y="228600"/>
            <a:ext cx="4713288"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en-GB" altLang="de-DE" b="1">
                <a:solidFill>
                  <a:srgbClr val="000000"/>
                </a:solidFill>
              </a:rPr>
              <a:t>Drei- </a:t>
            </a:r>
            <a:r>
              <a:rPr lang="en-GB" altLang="de-DE">
                <a:solidFill>
                  <a:srgbClr val="000000"/>
                </a:solidFill>
              </a:rPr>
              <a:t>und </a:t>
            </a:r>
            <a:r>
              <a:rPr lang="en-GB" altLang="de-DE" b="1">
                <a:solidFill>
                  <a:srgbClr val="000000"/>
                </a:solidFill>
              </a:rPr>
              <a:t>Vierventiler</a:t>
            </a:r>
            <a:r>
              <a:rPr lang="en-GB" altLang="de-DE">
                <a:solidFill>
                  <a:srgbClr val="000000"/>
                </a:solidFill>
              </a:rPr>
              <a:t> ermöglichen zentrale Anordnung der Einspritzdüse</a:t>
            </a:r>
          </a:p>
          <a:p>
            <a:pPr>
              <a:spcBef>
                <a:spcPct val="50000"/>
              </a:spcBef>
              <a:buClrTx/>
              <a:buFontTx/>
              <a:buNone/>
            </a:pPr>
            <a:r>
              <a:rPr lang="en-GB" altLang="de-DE" sz="2000">
                <a:solidFill>
                  <a:srgbClr val="000000"/>
                </a:solidFill>
                <a:sym typeface="Symbol" panose="05050102010706020507" pitchFamily="18" charset="2"/>
              </a:rPr>
              <a:t> Gleichmäßige Kraftstoffverteilung</a:t>
            </a:r>
            <a:br>
              <a:rPr lang="en-GB" altLang="de-DE" sz="2000">
                <a:solidFill>
                  <a:srgbClr val="000000"/>
                </a:solidFill>
                <a:sym typeface="Symbol" panose="05050102010706020507" pitchFamily="18" charset="2"/>
              </a:rPr>
            </a:br>
            <a:r>
              <a:rPr lang="en-GB" altLang="de-DE" sz="2000">
                <a:solidFill>
                  <a:srgbClr val="000000"/>
                </a:solidFill>
                <a:sym typeface="Symbol" panose="05050102010706020507" pitchFamily="18" charset="2"/>
              </a:rPr>
              <a:t>     im Brennraum</a:t>
            </a:r>
          </a:p>
          <a:p>
            <a:pPr>
              <a:spcBef>
                <a:spcPct val="50000"/>
              </a:spcBef>
              <a:buClrTx/>
              <a:buFontTx/>
              <a:buNone/>
            </a:pPr>
            <a:r>
              <a:rPr lang="en-GB" altLang="de-DE" sz="2000">
                <a:solidFill>
                  <a:srgbClr val="000000"/>
                </a:solidFill>
                <a:sym typeface="Symbol" panose="05050102010706020507" pitchFamily="18" charset="2"/>
              </a:rPr>
              <a:t> Weniger Drall erforderlich</a:t>
            </a:r>
          </a:p>
          <a:p>
            <a:pPr>
              <a:spcBef>
                <a:spcPct val="50000"/>
              </a:spcBef>
              <a:buClrTx/>
              <a:buFontTx/>
              <a:buNone/>
            </a:pPr>
            <a:r>
              <a:rPr lang="en-GB" altLang="de-DE" sz="2000">
                <a:solidFill>
                  <a:srgbClr val="000000"/>
                </a:solidFill>
                <a:sym typeface="Symbol" panose="05050102010706020507" pitchFamily="18" charset="2"/>
              </a:rPr>
              <a:t> Bessere Abgaswerte</a:t>
            </a:r>
          </a:p>
          <a:p>
            <a:pPr>
              <a:spcBef>
                <a:spcPct val="50000"/>
              </a:spcBef>
              <a:buClrTx/>
              <a:buFontTx/>
              <a:buNone/>
            </a:pPr>
            <a:r>
              <a:rPr lang="en-GB" altLang="de-DE" sz="2000">
                <a:solidFill>
                  <a:srgbClr val="000000"/>
                </a:solidFill>
                <a:sym typeface="Symbol" panose="05050102010706020507" pitchFamily="18" charset="2"/>
              </a:rPr>
              <a:t> Geringfügig reduzierter Verbrauch aufgrund geringerer Strömungsverluste</a:t>
            </a:r>
          </a:p>
          <a:p>
            <a:pPr>
              <a:spcBef>
                <a:spcPct val="50000"/>
              </a:spcBef>
              <a:buClrTx/>
              <a:buFontTx/>
              <a:buNone/>
            </a:pPr>
            <a:r>
              <a:rPr lang="en-GB" altLang="de-DE" sz="2000">
                <a:solidFill>
                  <a:srgbClr val="000000"/>
                </a:solidFill>
                <a:sym typeface="Symbol" panose="05050102010706020507" pitchFamily="18" charset="2"/>
              </a:rPr>
              <a:t> Bessere Zylinderfüllung, vor allem beim Saugmotor</a:t>
            </a:r>
          </a:p>
        </p:txBody>
      </p:sp>
    </p:spTree>
    <p:extLst>
      <p:ext uri="{BB962C8B-B14F-4D97-AF65-F5344CB8AC3E}">
        <p14:creationId xmlns:p14="http://schemas.microsoft.com/office/powerpoint/2010/main" val="36379377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Inhalte</a:t>
            </a:r>
          </a:p>
        </p:txBody>
      </p:sp>
      <p:sp>
        <p:nvSpPr>
          <p:cNvPr id="3" name="Inhaltsplatzhalter 2"/>
          <p:cNvSpPr>
            <a:spLocks noGrp="1"/>
          </p:cNvSpPr>
          <p:nvPr>
            <p:ph idx="1"/>
          </p:nvPr>
        </p:nvSpPr>
        <p:spPr/>
        <p:txBody>
          <a:bodyPr/>
          <a:lstStyle/>
          <a:p>
            <a:r>
              <a:rPr lang="de-DE" dirty="0"/>
              <a:t>Geschichte Schleppertest</a:t>
            </a:r>
          </a:p>
          <a:p>
            <a:r>
              <a:rPr lang="de-DE" dirty="0"/>
              <a:t>Normen - Motortest</a:t>
            </a:r>
          </a:p>
          <a:p>
            <a:r>
              <a:rPr lang="de-DE" dirty="0"/>
              <a:t>Konkrete Leistungsmessungen</a:t>
            </a:r>
          </a:p>
          <a:p>
            <a:pPr lvl="1"/>
            <a:r>
              <a:rPr lang="de-DE" dirty="0"/>
              <a:t>Vollastkennlinie</a:t>
            </a:r>
          </a:p>
          <a:p>
            <a:pPr lvl="1"/>
            <a:r>
              <a:rPr lang="de-DE" dirty="0"/>
              <a:t>Messwerte und -Bereiche und deren Bedeutung</a:t>
            </a:r>
          </a:p>
          <a:p>
            <a:pPr lvl="1"/>
            <a:r>
              <a:rPr lang="de-DE" dirty="0"/>
              <a:t>DLG Power-Mix</a:t>
            </a:r>
          </a:p>
          <a:p>
            <a:pPr lvl="1"/>
            <a:endParaRPr lang="de-DE" dirty="0"/>
          </a:p>
          <a:p>
            <a:r>
              <a:rPr lang="de-DE" dirty="0"/>
              <a:t> Verbrauchsmessungen</a:t>
            </a:r>
          </a:p>
          <a:p>
            <a:pPr lvl="1"/>
            <a:r>
              <a:rPr lang="de-DE" dirty="0"/>
              <a:t>Muscheldiagramm</a:t>
            </a:r>
          </a:p>
          <a:p>
            <a:pPr lvl="1"/>
            <a:r>
              <a:rPr lang="de-DE" dirty="0"/>
              <a:t>Emissionsmessungen </a:t>
            </a:r>
          </a:p>
        </p:txBody>
      </p:sp>
      <p:sp>
        <p:nvSpPr>
          <p:cNvPr id="4" name="Foliennummernplatzhalter 3"/>
          <p:cNvSpPr>
            <a:spLocks noGrp="1"/>
          </p:cNvSpPr>
          <p:nvPr>
            <p:ph type="sldNum" sz="quarter" idx="10"/>
          </p:nvPr>
        </p:nvSpPr>
        <p:spPr/>
        <p:txBody>
          <a:bodyPr/>
          <a:lstStyle/>
          <a:p>
            <a:r>
              <a:rPr lang="de-DE"/>
              <a:t> Folie </a:t>
            </a:r>
            <a:fld id="{07D840C6-F4C5-4510-8C16-2E0E0C60B90D}" type="slidenum">
              <a:rPr lang="de-DE" smtClean="0"/>
              <a:pPr/>
              <a:t>2</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321994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ußzeilenplatzhalter 2"/>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pic>
        <p:nvPicPr>
          <p:cNvPr id="9219" name="Picture 2" descr="Common R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908050"/>
            <a:ext cx="6553200" cy="3638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descr="cutaway injector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92150"/>
            <a:ext cx="1247775" cy="3581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1" name="Rectangle 4"/>
          <p:cNvSpPr>
            <a:spLocks noChangeArrowheads="1"/>
          </p:cNvSpPr>
          <p:nvPr/>
        </p:nvSpPr>
        <p:spPr bwMode="auto">
          <a:xfrm>
            <a:off x="3203575" y="260350"/>
            <a:ext cx="32369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3300" b="1">
                <a:solidFill>
                  <a:srgbClr val="000000"/>
                </a:solidFill>
              </a:rPr>
              <a:t>4V-CommonRail</a:t>
            </a:r>
          </a:p>
        </p:txBody>
      </p:sp>
      <p:sp>
        <p:nvSpPr>
          <p:cNvPr id="9222" name="Text Box 8"/>
          <p:cNvSpPr txBox="1">
            <a:spLocks noChangeArrowheads="1"/>
          </p:cNvSpPr>
          <p:nvPr/>
        </p:nvSpPr>
        <p:spPr bwMode="auto">
          <a:xfrm>
            <a:off x="395536" y="4572000"/>
            <a:ext cx="79200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ClrTx/>
              <a:buFontTx/>
              <a:buNone/>
            </a:pPr>
            <a:r>
              <a:rPr lang="de-DE" altLang="de-DE" sz="1800" dirty="0">
                <a:solidFill>
                  <a:srgbClr val="000000"/>
                </a:solidFill>
              </a:rPr>
              <a:t>„Common </a:t>
            </a:r>
            <a:r>
              <a:rPr lang="de-DE" altLang="de-DE" sz="1800" dirty="0" err="1">
                <a:solidFill>
                  <a:srgbClr val="000000"/>
                </a:solidFill>
              </a:rPr>
              <a:t>Rail</a:t>
            </a:r>
            <a:r>
              <a:rPr lang="de-DE" altLang="de-DE" sz="1800" dirty="0">
                <a:solidFill>
                  <a:srgbClr val="000000"/>
                </a:solidFill>
              </a:rPr>
              <a:t>“ = gemeinsame Schiene – nur bei diesem Speichereinspritzsystem erfolgt die Druckerzeugung unabhängig von der Einspritzung</a:t>
            </a:r>
            <a:endParaRPr lang="de-DE" altLang="de-DE" sz="1400" dirty="0">
              <a:solidFill>
                <a:srgbClr val="000000"/>
              </a:solidFill>
            </a:endParaRPr>
          </a:p>
          <a:p>
            <a:pPr algn="l" eaLnBrk="1" hangingPunct="1">
              <a:spcBef>
                <a:spcPct val="0"/>
              </a:spcBef>
              <a:buClrTx/>
              <a:buFontTx/>
              <a:buChar char="•"/>
            </a:pPr>
            <a:r>
              <a:rPr lang="de-DE" altLang="de-DE" sz="1200" dirty="0">
                <a:solidFill>
                  <a:srgbClr val="000000"/>
                </a:solidFill>
              </a:rPr>
              <a:t>Einspritzmenge und Zeitpunkt werden über das Magnetventil gesteuert </a:t>
            </a:r>
          </a:p>
          <a:p>
            <a:pPr algn="l" eaLnBrk="1" hangingPunct="1">
              <a:spcBef>
                <a:spcPct val="0"/>
              </a:spcBef>
              <a:buClrTx/>
              <a:buFontTx/>
              <a:buChar char="•"/>
            </a:pPr>
            <a:r>
              <a:rPr lang="de-DE" altLang="de-DE" sz="1200" dirty="0">
                <a:solidFill>
                  <a:srgbClr val="000000"/>
                </a:solidFill>
              </a:rPr>
              <a:t>Innerhalb des Kennfeldes frei wählbarer Einspritzdruck</a:t>
            </a:r>
          </a:p>
          <a:p>
            <a:pPr algn="l" eaLnBrk="1" hangingPunct="1">
              <a:spcBef>
                <a:spcPct val="0"/>
              </a:spcBef>
              <a:buClrTx/>
              <a:buFontTx/>
              <a:buChar char="•"/>
            </a:pPr>
            <a:r>
              <a:rPr lang="de-DE" altLang="de-DE" sz="1200" dirty="0">
                <a:solidFill>
                  <a:srgbClr val="000000"/>
                </a:solidFill>
              </a:rPr>
              <a:t>Hohes Druckangebot auch bei niedrigen Drehzahlen</a:t>
            </a:r>
          </a:p>
          <a:p>
            <a:pPr algn="l" eaLnBrk="1" hangingPunct="1">
              <a:spcBef>
                <a:spcPct val="0"/>
              </a:spcBef>
              <a:buClrTx/>
              <a:buFontTx/>
              <a:buChar char="•"/>
            </a:pPr>
            <a:r>
              <a:rPr lang="de-DE" altLang="de-DE" sz="1200" dirty="0">
                <a:solidFill>
                  <a:srgbClr val="000000"/>
                </a:solidFill>
              </a:rPr>
              <a:t>Flexibler Einspritzbeginn mit Vor- und Nacheinspritzbeginn möglich</a:t>
            </a:r>
          </a:p>
          <a:p>
            <a:pPr algn="l" eaLnBrk="1" hangingPunct="1">
              <a:spcBef>
                <a:spcPct val="0"/>
              </a:spcBef>
              <a:buClrTx/>
              <a:buFontTx/>
              <a:buChar char="•"/>
            </a:pPr>
            <a:r>
              <a:rPr lang="de-DE" altLang="de-DE" sz="1200" dirty="0">
                <a:solidFill>
                  <a:srgbClr val="000000"/>
                </a:solidFill>
              </a:rPr>
              <a:t>Durch Voreinspritzung sanfter Druckanstieg und weiche Verbrennung. </a:t>
            </a:r>
          </a:p>
          <a:p>
            <a:pPr algn="l" eaLnBrk="1" hangingPunct="1">
              <a:spcBef>
                <a:spcPct val="0"/>
              </a:spcBef>
              <a:buClrTx/>
              <a:buFontTx/>
              <a:buNone/>
            </a:pPr>
            <a:r>
              <a:rPr lang="de-DE" altLang="de-DE" sz="1200" dirty="0">
                <a:solidFill>
                  <a:srgbClr val="000000"/>
                </a:solidFill>
              </a:rPr>
              <a:t>	Dadurch ruhiger Motorlauf und bessere Abgase</a:t>
            </a:r>
          </a:p>
          <a:p>
            <a:pPr eaLnBrk="1" hangingPunct="1">
              <a:spcBef>
                <a:spcPct val="50000"/>
              </a:spcBef>
              <a:buClrTx/>
              <a:buFontTx/>
              <a:buNone/>
            </a:pPr>
            <a:endParaRPr lang="de-DE" altLang="de-DE" sz="1200" dirty="0"/>
          </a:p>
        </p:txBody>
      </p:sp>
      <p:sp>
        <p:nvSpPr>
          <p:cNvPr id="2" name="Pfeil nach rechts 1"/>
          <p:cNvSpPr/>
          <p:nvPr/>
        </p:nvSpPr>
        <p:spPr bwMode="auto">
          <a:xfrm>
            <a:off x="971600" y="6381328"/>
            <a:ext cx="360040" cy="14329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49033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Fußzeilenplatzhalter 4"/>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sp>
        <p:nvSpPr>
          <p:cNvPr id="4099" name="Rectangle 2"/>
          <p:cNvSpPr>
            <a:spLocks noGrp="1" noChangeArrowheads="1"/>
          </p:cNvSpPr>
          <p:nvPr>
            <p:ph type="title"/>
          </p:nvPr>
        </p:nvSpPr>
        <p:spPr/>
        <p:txBody>
          <a:bodyPr/>
          <a:lstStyle/>
          <a:p>
            <a:pPr eaLnBrk="1" hangingPunct="1"/>
            <a:r>
              <a:rPr lang="de-DE" altLang="de-DE"/>
              <a:t>Luftverbrauch/ Schadstoffe/ Umweltbelastung</a:t>
            </a:r>
          </a:p>
        </p:txBody>
      </p:sp>
      <p:sp>
        <p:nvSpPr>
          <p:cNvPr id="15363" name="Rectangle 3"/>
          <p:cNvSpPr>
            <a:spLocks noGrp="1" noChangeArrowheads="1"/>
          </p:cNvSpPr>
          <p:nvPr>
            <p:ph type="body" idx="1"/>
          </p:nvPr>
        </p:nvSpPr>
        <p:spPr/>
        <p:txBody>
          <a:bodyPr/>
          <a:lstStyle/>
          <a:p>
            <a:pPr eaLnBrk="1" hangingPunct="1">
              <a:lnSpc>
                <a:spcPct val="80000"/>
              </a:lnSpc>
              <a:buFont typeface="Arial Unicode MS" panose="020B0604020202020204" pitchFamily="34" charset="-128"/>
              <a:buNone/>
            </a:pPr>
            <a:r>
              <a:rPr lang="de-DE" altLang="de-DE" sz="2000">
                <a:solidFill>
                  <a:schemeClr val="hlink"/>
                </a:solidFill>
              </a:rPr>
              <a:t>Wie viel Luft benötigt ein Dieselmotor?</a:t>
            </a:r>
          </a:p>
          <a:p>
            <a:pPr eaLnBrk="1" hangingPunct="1">
              <a:lnSpc>
                <a:spcPct val="80000"/>
              </a:lnSpc>
              <a:buFont typeface="Arial Unicode MS" panose="020B0604020202020204" pitchFamily="34" charset="-128"/>
              <a:buNone/>
            </a:pPr>
            <a:r>
              <a:rPr lang="de-DE" altLang="de-DE" sz="1800"/>
              <a:t>Annahme:</a:t>
            </a:r>
          </a:p>
          <a:p>
            <a:pPr eaLnBrk="1" hangingPunct="1">
              <a:lnSpc>
                <a:spcPct val="80000"/>
              </a:lnSpc>
            </a:pPr>
            <a:r>
              <a:rPr lang="de-DE" altLang="de-DE" sz="1800"/>
              <a:t>2000 U/min</a:t>
            </a:r>
          </a:p>
          <a:p>
            <a:pPr eaLnBrk="1" hangingPunct="1">
              <a:lnSpc>
                <a:spcPct val="80000"/>
              </a:lnSpc>
            </a:pPr>
            <a:r>
              <a:rPr lang="de-DE" altLang="de-DE" sz="1800"/>
              <a:t>4 l Hubraum 	bei 4 Zylinder = 1 l/ Zylinder</a:t>
            </a:r>
          </a:p>
          <a:p>
            <a:pPr eaLnBrk="1" hangingPunct="1">
              <a:lnSpc>
                <a:spcPct val="80000"/>
              </a:lnSpc>
            </a:pPr>
            <a:r>
              <a:rPr lang="de-DE" altLang="de-DE" sz="1800"/>
              <a:t>2 Kurbelumdrehungen = ein volles Arbeitspiel = 1 x Ansaugen</a:t>
            </a:r>
            <a:endParaRPr lang="de-DE" altLang="de-DE" sz="2000"/>
          </a:p>
          <a:p>
            <a:pPr eaLnBrk="1" hangingPunct="1">
              <a:lnSpc>
                <a:spcPct val="80000"/>
              </a:lnSpc>
              <a:buFont typeface="Arial Unicode MS" panose="020B0604020202020204" pitchFamily="34" charset="-128"/>
              <a:buNone/>
            </a:pPr>
            <a:endParaRPr lang="de-DE" altLang="de-DE" sz="2000"/>
          </a:p>
          <a:p>
            <a:pPr eaLnBrk="1" hangingPunct="1">
              <a:lnSpc>
                <a:spcPct val="80000"/>
              </a:lnSpc>
              <a:buFont typeface="Arial Unicode MS" panose="020B0604020202020204" pitchFamily="34" charset="-128"/>
              <a:buNone/>
            </a:pPr>
            <a:r>
              <a:rPr lang="de-DE" altLang="de-DE" sz="2000"/>
              <a:t>Berechnung:</a:t>
            </a:r>
          </a:p>
          <a:p>
            <a:pPr algn="ctr" eaLnBrk="1" hangingPunct="1">
              <a:lnSpc>
                <a:spcPct val="80000"/>
              </a:lnSpc>
              <a:buFont typeface="Arial Unicode MS" panose="020B0604020202020204" pitchFamily="34" charset="-128"/>
              <a:buNone/>
            </a:pPr>
            <a:r>
              <a:rPr lang="de-DE" altLang="de-DE" sz="2000"/>
              <a:t>2000 U/min/ 2 Kurbelumdrehungen pro Spiel x 4 Zylinder </a:t>
            </a:r>
          </a:p>
          <a:p>
            <a:pPr algn="ctr" eaLnBrk="1" hangingPunct="1">
              <a:lnSpc>
                <a:spcPct val="80000"/>
              </a:lnSpc>
              <a:buFont typeface="Arial Unicode MS" panose="020B0604020202020204" pitchFamily="34" charset="-128"/>
              <a:buNone/>
            </a:pPr>
            <a:r>
              <a:rPr lang="de-DE" altLang="de-DE" sz="2000"/>
              <a:t>= </a:t>
            </a:r>
            <a:r>
              <a:rPr lang="de-DE" altLang="de-DE" sz="2000">
                <a:solidFill>
                  <a:srgbClr val="FF0000"/>
                </a:solidFill>
              </a:rPr>
              <a:t>4000 l/min</a:t>
            </a:r>
          </a:p>
          <a:p>
            <a:pPr eaLnBrk="1" hangingPunct="1">
              <a:lnSpc>
                <a:spcPct val="80000"/>
              </a:lnSpc>
              <a:buFont typeface="Arial Unicode MS" panose="020B0604020202020204" pitchFamily="34" charset="-128"/>
              <a:buNone/>
            </a:pPr>
            <a:r>
              <a:rPr lang="de-DE" altLang="de-DE" sz="2000"/>
              <a:t>			x Faktor 1,5 bis 2 durch Turbolader = </a:t>
            </a:r>
            <a:r>
              <a:rPr lang="de-DE" altLang="de-DE" sz="2000">
                <a:solidFill>
                  <a:srgbClr val="FF0000"/>
                </a:solidFill>
              </a:rPr>
              <a:t>6000 – 8000 l/min</a:t>
            </a:r>
          </a:p>
          <a:p>
            <a:pPr eaLnBrk="1" hangingPunct="1">
              <a:lnSpc>
                <a:spcPct val="80000"/>
              </a:lnSpc>
              <a:buFont typeface="Arial Unicode MS" panose="020B0604020202020204" pitchFamily="34" charset="-128"/>
              <a:buNone/>
            </a:pPr>
            <a:endParaRPr lang="de-DE" altLang="de-DE" sz="2000"/>
          </a:p>
          <a:p>
            <a:pPr eaLnBrk="1" hangingPunct="1">
              <a:lnSpc>
                <a:spcPct val="80000"/>
              </a:lnSpc>
              <a:buFont typeface="Arial Unicode MS" panose="020B0604020202020204" pitchFamily="34" charset="-128"/>
              <a:buNone/>
            </a:pPr>
            <a:r>
              <a:rPr lang="de-DE" altLang="de-DE" sz="1600"/>
              <a:t>Luftzusammensetzung</a:t>
            </a:r>
          </a:p>
          <a:p>
            <a:pPr eaLnBrk="1" hangingPunct="1">
              <a:lnSpc>
                <a:spcPct val="80000"/>
              </a:lnSpc>
            </a:pPr>
            <a:r>
              <a:rPr lang="de-DE" altLang="de-DE" sz="1400"/>
              <a:t>78% Stickstoff</a:t>
            </a:r>
          </a:p>
          <a:p>
            <a:pPr eaLnBrk="1" hangingPunct="1">
              <a:lnSpc>
                <a:spcPct val="80000"/>
              </a:lnSpc>
            </a:pPr>
            <a:r>
              <a:rPr lang="de-DE" altLang="de-DE" sz="1400"/>
              <a:t>21% Sauerstoff</a:t>
            </a:r>
          </a:p>
          <a:p>
            <a:pPr eaLnBrk="1" hangingPunct="1">
              <a:lnSpc>
                <a:spcPct val="80000"/>
              </a:lnSpc>
            </a:pPr>
            <a:r>
              <a:rPr lang="de-DE" altLang="de-DE" sz="1400"/>
              <a:t>1% Spurengase</a:t>
            </a:r>
          </a:p>
          <a:p>
            <a:pPr eaLnBrk="1" hangingPunct="1">
              <a:lnSpc>
                <a:spcPct val="80000"/>
              </a:lnSpc>
            </a:pPr>
            <a:endParaRPr lang="de-DE" altLang="de-DE" sz="2000"/>
          </a:p>
          <a:p>
            <a:pPr eaLnBrk="1" hangingPunct="1">
              <a:lnSpc>
                <a:spcPct val="80000"/>
              </a:lnSpc>
            </a:pPr>
            <a:endParaRPr lang="de-DE" altLang="de-DE" sz="2000"/>
          </a:p>
        </p:txBody>
      </p:sp>
    </p:spTree>
    <p:extLst>
      <p:ext uri="{BB962C8B-B14F-4D97-AF65-F5344CB8AC3E}">
        <p14:creationId xmlns:p14="http://schemas.microsoft.com/office/powerpoint/2010/main" val="150988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7" dur="500"/>
                                        <p:tgtEl>
                                          <p:spTgt spid="153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2" dur="500"/>
                                        <p:tgtEl>
                                          <p:spTgt spid="153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animEffect transition="in" filter="blinds(horizontal)">
                                      <p:cBhvr>
                                        <p:cTn id="17" dur="500"/>
                                        <p:tgtEl>
                                          <p:spTgt spid="153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blinds(horizontal)">
                                      <p:cBhvr>
                                        <p:cTn id="22" dur="500"/>
                                        <p:tgtEl>
                                          <p:spTgt spid="1536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5363">
                                            <p:txEl>
                                              <p:pRg st="6" end="6"/>
                                            </p:txEl>
                                          </p:spTgt>
                                        </p:tgtEl>
                                        <p:attrNameLst>
                                          <p:attrName>style.visibility</p:attrName>
                                        </p:attrNameLst>
                                      </p:cBhvr>
                                      <p:to>
                                        <p:strVal val="visible"/>
                                      </p:to>
                                    </p:set>
                                    <p:animEffect transition="in" filter="blinds(horizontal)">
                                      <p:cBhvr>
                                        <p:cTn id="27" dur="500"/>
                                        <p:tgtEl>
                                          <p:spTgt spid="1536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5363">
                                            <p:txEl>
                                              <p:pRg st="7" end="7"/>
                                            </p:txEl>
                                          </p:spTgt>
                                        </p:tgtEl>
                                        <p:attrNameLst>
                                          <p:attrName>style.visibility</p:attrName>
                                        </p:attrNameLst>
                                      </p:cBhvr>
                                      <p:to>
                                        <p:strVal val="visible"/>
                                      </p:to>
                                    </p:set>
                                    <p:animEffect transition="in" filter="blinds(horizontal)">
                                      <p:cBhvr>
                                        <p:cTn id="32" dur="500"/>
                                        <p:tgtEl>
                                          <p:spTgt spid="1536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5363">
                                            <p:txEl>
                                              <p:pRg st="8" end="8"/>
                                            </p:txEl>
                                          </p:spTgt>
                                        </p:tgtEl>
                                        <p:attrNameLst>
                                          <p:attrName>style.visibility</p:attrName>
                                        </p:attrNameLst>
                                      </p:cBhvr>
                                      <p:to>
                                        <p:strVal val="visible"/>
                                      </p:to>
                                    </p:set>
                                    <p:animEffect transition="in" filter="blinds(horizontal)">
                                      <p:cBhvr>
                                        <p:cTn id="37" dur="500"/>
                                        <p:tgtEl>
                                          <p:spTgt spid="1536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5363">
                                            <p:txEl>
                                              <p:pRg st="9" end="9"/>
                                            </p:txEl>
                                          </p:spTgt>
                                        </p:tgtEl>
                                        <p:attrNameLst>
                                          <p:attrName>style.visibility</p:attrName>
                                        </p:attrNameLst>
                                      </p:cBhvr>
                                      <p:to>
                                        <p:strVal val="visible"/>
                                      </p:to>
                                    </p:set>
                                    <p:animEffect transition="in" filter="blinds(horizontal)">
                                      <p:cBhvr>
                                        <p:cTn id="42" dur="500"/>
                                        <p:tgtEl>
                                          <p:spTgt spid="1536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363">
                                            <p:txEl>
                                              <p:pRg st="11" end="11"/>
                                            </p:txEl>
                                          </p:spTgt>
                                        </p:tgtEl>
                                        <p:attrNameLst>
                                          <p:attrName>style.visibility</p:attrName>
                                        </p:attrNameLst>
                                      </p:cBhvr>
                                      <p:to>
                                        <p:strVal val="visible"/>
                                      </p:to>
                                    </p:set>
                                    <p:animEffect transition="in" filter="blinds(horizontal)">
                                      <p:cBhvr>
                                        <p:cTn id="47" dur="500"/>
                                        <p:tgtEl>
                                          <p:spTgt spid="15363">
                                            <p:txEl>
                                              <p:pRg st="11" end="11"/>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5363">
                                            <p:txEl>
                                              <p:pRg st="12" end="12"/>
                                            </p:txEl>
                                          </p:spTgt>
                                        </p:tgtEl>
                                        <p:attrNameLst>
                                          <p:attrName>style.visibility</p:attrName>
                                        </p:attrNameLst>
                                      </p:cBhvr>
                                      <p:to>
                                        <p:strVal val="visible"/>
                                      </p:to>
                                    </p:set>
                                    <p:animEffect transition="in" filter="blinds(horizontal)">
                                      <p:cBhvr>
                                        <p:cTn id="50" dur="500"/>
                                        <p:tgtEl>
                                          <p:spTgt spid="15363">
                                            <p:txEl>
                                              <p:pRg st="12" end="12"/>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15363">
                                            <p:txEl>
                                              <p:pRg st="13" end="13"/>
                                            </p:txEl>
                                          </p:spTgt>
                                        </p:tgtEl>
                                        <p:attrNameLst>
                                          <p:attrName>style.visibility</p:attrName>
                                        </p:attrNameLst>
                                      </p:cBhvr>
                                      <p:to>
                                        <p:strVal val="visible"/>
                                      </p:to>
                                    </p:set>
                                    <p:animEffect transition="in" filter="blinds(horizontal)">
                                      <p:cBhvr>
                                        <p:cTn id="53" dur="500"/>
                                        <p:tgtEl>
                                          <p:spTgt spid="15363">
                                            <p:txEl>
                                              <p:pRg st="13" end="13"/>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15363">
                                            <p:txEl>
                                              <p:pRg st="14" end="14"/>
                                            </p:txEl>
                                          </p:spTgt>
                                        </p:tgtEl>
                                        <p:attrNameLst>
                                          <p:attrName>style.visibility</p:attrName>
                                        </p:attrNameLst>
                                      </p:cBhvr>
                                      <p:to>
                                        <p:strVal val="visible"/>
                                      </p:to>
                                    </p:set>
                                    <p:animEffect transition="in" filter="blinds(horizontal)">
                                      <p:cBhvr>
                                        <p:cTn id="56" dur="500"/>
                                        <p:tgtEl>
                                          <p:spTgt spid="15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Drehmoment</a:t>
            </a:r>
          </a:p>
        </p:txBody>
      </p:sp>
      <p:sp>
        <p:nvSpPr>
          <p:cNvPr id="5" name="Inhaltsplatzhalter 4"/>
          <p:cNvSpPr>
            <a:spLocks noGrp="1"/>
          </p:cNvSpPr>
          <p:nvPr>
            <p:ph idx="1"/>
          </p:nvPr>
        </p:nvSpPr>
        <p:spPr>
          <a:xfrm>
            <a:off x="467544" y="764704"/>
            <a:ext cx="8229600" cy="4497387"/>
          </a:xfrm>
        </p:spPr>
        <p:txBody>
          <a:bodyPr/>
          <a:lstStyle/>
          <a:p>
            <a:r>
              <a:rPr lang="de-DE" dirty="0"/>
              <a:t>Kurz vor dem oberen Totpunkt wird Diesel in den </a:t>
            </a:r>
            <a:r>
              <a:rPr lang="de-DE" dirty="0" err="1"/>
              <a:t>Zylinderaum</a:t>
            </a:r>
            <a:r>
              <a:rPr lang="de-DE" dirty="0"/>
              <a:t> eingespritzt, der sich mit der komprimierten Luft vermischt</a:t>
            </a:r>
          </a:p>
          <a:p>
            <a:r>
              <a:rPr lang="de-DE" dirty="0"/>
              <a:t>Es erfolgt zeitverzögert die Selbstzündung und Explosion (Zündverzug)</a:t>
            </a:r>
          </a:p>
          <a:p>
            <a:r>
              <a:rPr lang="de-DE" dirty="0"/>
              <a:t>Der Kolben wird nach unten gedrückt und führt im Zylinderraum eine geradlinige Bewegung aus</a:t>
            </a:r>
          </a:p>
          <a:p>
            <a:r>
              <a:rPr lang="de-DE" dirty="0"/>
              <a:t>Die Bewegung und Kraft wird mittels </a:t>
            </a:r>
            <a:r>
              <a:rPr lang="de-DE" dirty="0" err="1"/>
              <a:t>Pleulstange</a:t>
            </a:r>
            <a:r>
              <a:rPr lang="de-DE" dirty="0"/>
              <a:t> auf die Kurbelwelle übertragen und dort in eine Drehbewegung bzw. Drehkraft umgewandelt – es entsteht ein Drehmoment und eine Drehzahl</a:t>
            </a:r>
          </a:p>
          <a:p>
            <a:r>
              <a:rPr lang="de-DE" dirty="0"/>
              <a:t>Drehmoment x Drehzahl = Leistung</a:t>
            </a:r>
          </a:p>
          <a:p>
            <a:endParaRPr lang="de-DE" dirty="0"/>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22</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spTree>
    <p:extLst>
      <p:ext uri="{BB962C8B-B14F-4D97-AF65-F5344CB8AC3E}">
        <p14:creationId xmlns:p14="http://schemas.microsoft.com/office/powerpoint/2010/main" val="1355629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Leistung</a:t>
            </a:r>
          </a:p>
        </p:txBody>
      </p:sp>
      <p:sp>
        <p:nvSpPr>
          <p:cNvPr id="4" name="Foliennummernplatzhalter 3"/>
          <p:cNvSpPr>
            <a:spLocks noGrp="1"/>
          </p:cNvSpPr>
          <p:nvPr>
            <p:ph type="sldNum" sz="quarter" idx="10"/>
          </p:nvPr>
        </p:nvSpPr>
        <p:spPr/>
        <p:txBody>
          <a:bodyPr/>
          <a:lstStyle/>
          <a:p>
            <a:r>
              <a:rPr lang="de-DE"/>
              <a:t> Folie </a:t>
            </a:r>
            <a:fld id="{07D840C6-F4C5-4510-8C16-2E0E0C60B90D}" type="slidenum">
              <a:rPr lang="de-DE" smtClean="0"/>
              <a:pPr/>
              <a:t>23</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7" name="Textfeld 6"/>
          <p:cNvSpPr txBox="1"/>
          <p:nvPr/>
        </p:nvSpPr>
        <p:spPr>
          <a:xfrm>
            <a:off x="323528" y="714497"/>
            <a:ext cx="4608512" cy="707886"/>
          </a:xfrm>
          <a:prstGeom prst="rect">
            <a:avLst/>
          </a:prstGeom>
          <a:noFill/>
        </p:spPr>
        <p:txBody>
          <a:bodyPr wrap="square" rtlCol="0">
            <a:spAutoFit/>
          </a:bodyPr>
          <a:lstStyle/>
          <a:p>
            <a:r>
              <a:rPr lang="de-DE" u="sng" dirty="0">
                <a:latin typeface="+mj-lt"/>
              </a:rPr>
              <a:t>Drehzahl [U/min] x Drehmoment [</a:t>
            </a:r>
            <a:r>
              <a:rPr lang="de-DE" u="sng" dirty="0" err="1">
                <a:latin typeface="+mj-lt"/>
              </a:rPr>
              <a:t>Nm</a:t>
            </a:r>
            <a:r>
              <a:rPr lang="de-DE" u="sng" dirty="0">
                <a:latin typeface="+mj-lt"/>
              </a:rPr>
              <a:t>]</a:t>
            </a:r>
          </a:p>
          <a:p>
            <a:r>
              <a:rPr lang="de-DE" dirty="0">
                <a:latin typeface="+mj-lt"/>
              </a:rPr>
              <a:t>9550 (Faktor)</a:t>
            </a:r>
          </a:p>
        </p:txBody>
      </p:sp>
      <p:sp>
        <p:nvSpPr>
          <p:cNvPr id="8" name="Textfeld 7"/>
          <p:cNvSpPr txBox="1"/>
          <p:nvPr/>
        </p:nvSpPr>
        <p:spPr>
          <a:xfrm>
            <a:off x="3563888" y="1967212"/>
            <a:ext cx="2232248" cy="400110"/>
          </a:xfrm>
          <a:prstGeom prst="rect">
            <a:avLst/>
          </a:prstGeom>
          <a:noFill/>
        </p:spPr>
        <p:txBody>
          <a:bodyPr wrap="square" rtlCol="0">
            <a:spAutoFit/>
          </a:bodyPr>
          <a:lstStyle/>
          <a:p>
            <a:pPr algn="l"/>
            <a:r>
              <a:rPr lang="de-DE" dirty="0">
                <a:latin typeface="+mj-lt"/>
              </a:rPr>
              <a:t>= 104,7 kW</a:t>
            </a:r>
          </a:p>
        </p:txBody>
      </p:sp>
      <p:sp>
        <p:nvSpPr>
          <p:cNvPr id="9" name="Textfeld 8"/>
          <p:cNvSpPr txBox="1"/>
          <p:nvPr/>
        </p:nvSpPr>
        <p:spPr>
          <a:xfrm>
            <a:off x="446431" y="1423290"/>
            <a:ext cx="7776864" cy="400110"/>
          </a:xfrm>
          <a:prstGeom prst="rect">
            <a:avLst/>
          </a:prstGeom>
          <a:noFill/>
        </p:spPr>
        <p:txBody>
          <a:bodyPr wrap="square" rtlCol="0">
            <a:spAutoFit/>
          </a:bodyPr>
          <a:lstStyle/>
          <a:p>
            <a:pPr algn="l"/>
            <a:r>
              <a:rPr lang="de-DE" dirty="0">
                <a:latin typeface="+mj-lt"/>
              </a:rPr>
              <a:t>Beispiel:</a:t>
            </a:r>
          </a:p>
        </p:txBody>
      </p:sp>
      <p:sp>
        <p:nvSpPr>
          <p:cNvPr id="10" name="Textfeld 9"/>
          <p:cNvSpPr txBox="1"/>
          <p:nvPr/>
        </p:nvSpPr>
        <p:spPr>
          <a:xfrm>
            <a:off x="-42781" y="1853579"/>
            <a:ext cx="4608512" cy="707886"/>
          </a:xfrm>
          <a:prstGeom prst="rect">
            <a:avLst/>
          </a:prstGeom>
          <a:noFill/>
        </p:spPr>
        <p:txBody>
          <a:bodyPr wrap="square" rtlCol="0">
            <a:spAutoFit/>
          </a:bodyPr>
          <a:lstStyle/>
          <a:p>
            <a:r>
              <a:rPr lang="de-DE" u="sng" dirty="0">
                <a:latin typeface="+mj-lt"/>
              </a:rPr>
              <a:t>2000 U/min x 500 </a:t>
            </a:r>
            <a:r>
              <a:rPr lang="de-DE" u="sng" dirty="0" err="1">
                <a:latin typeface="+mj-lt"/>
              </a:rPr>
              <a:t>Nm</a:t>
            </a:r>
            <a:endParaRPr lang="de-DE" u="sng" dirty="0">
              <a:latin typeface="+mj-lt"/>
            </a:endParaRPr>
          </a:p>
          <a:p>
            <a:r>
              <a:rPr lang="de-DE" dirty="0">
                <a:latin typeface="+mj-lt"/>
              </a:rPr>
              <a:t>9550</a:t>
            </a:r>
          </a:p>
        </p:txBody>
      </p:sp>
      <p:sp>
        <p:nvSpPr>
          <p:cNvPr id="11" name="Ellipse 10"/>
          <p:cNvSpPr/>
          <p:nvPr/>
        </p:nvSpPr>
        <p:spPr bwMode="auto">
          <a:xfrm>
            <a:off x="539552" y="4302289"/>
            <a:ext cx="1008112" cy="855263"/>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cxnSp>
        <p:nvCxnSpPr>
          <p:cNvPr id="13" name="Gerader Verbinder 12"/>
          <p:cNvCxnSpPr/>
          <p:nvPr/>
        </p:nvCxnSpPr>
        <p:spPr bwMode="auto">
          <a:xfrm flipV="1">
            <a:off x="1081474" y="4100740"/>
            <a:ext cx="2376264" cy="65284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hteck 13"/>
          <p:cNvSpPr/>
          <p:nvPr/>
        </p:nvSpPr>
        <p:spPr bwMode="auto">
          <a:xfrm>
            <a:off x="2051720" y="4002510"/>
            <a:ext cx="576064" cy="19986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dirty="0">
                <a:latin typeface="+mj-lt"/>
              </a:rPr>
              <a:t>1m</a:t>
            </a:r>
            <a:endParaRPr kumimoji="0" lang="de-DE" sz="2000" b="0" i="0" u="none" strike="noStrike" cap="none" normalizeH="0" baseline="0" dirty="0">
              <a:ln>
                <a:noFill/>
              </a:ln>
              <a:solidFill>
                <a:schemeClr val="tx1"/>
              </a:solidFill>
              <a:effectLst/>
              <a:latin typeface="+mj-lt"/>
            </a:endParaRPr>
          </a:p>
        </p:txBody>
      </p:sp>
      <p:cxnSp>
        <p:nvCxnSpPr>
          <p:cNvPr id="17" name="Gerader Verbinder 16"/>
          <p:cNvCxnSpPr/>
          <p:nvPr/>
        </p:nvCxnSpPr>
        <p:spPr bwMode="auto">
          <a:xfrm>
            <a:off x="3450867" y="4100740"/>
            <a:ext cx="0" cy="25059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hteck 17"/>
          <p:cNvSpPr/>
          <p:nvPr/>
        </p:nvSpPr>
        <p:spPr bwMode="auto">
          <a:xfrm>
            <a:off x="3059832" y="4455130"/>
            <a:ext cx="864096" cy="27479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dirty="0">
                <a:latin typeface="+mj-lt"/>
              </a:rPr>
              <a:t>100 g</a:t>
            </a:r>
            <a:endParaRPr kumimoji="0" lang="de-DE" sz="2000" b="0" i="0" u="none" strike="noStrike" cap="none" normalizeH="0" baseline="0" dirty="0">
              <a:ln>
                <a:noFill/>
              </a:ln>
              <a:solidFill>
                <a:schemeClr val="tx1"/>
              </a:solidFill>
              <a:effectLst/>
              <a:latin typeface="+mj-lt"/>
            </a:endParaRPr>
          </a:p>
        </p:txBody>
      </p:sp>
      <p:sp>
        <p:nvSpPr>
          <p:cNvPr id="19" name="Rechteck 18"/>
          <p:cNvSpPr/>
          <p:nvPr/>
        </p:nvSpPr>
        <p:spPr bwMode="auto">
          <a:xfrm>
            <a:off x="916421" y="3388400"/>
            <a:ext cx="288032" cy="57606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cxnSp>
        <p:nvCxnSpPr>
          <p:cNvPr id="21" name="Gerade Verbindung mit Pfeil 20"/>
          <p:cNvCxnSpPr/>
          <p:nvPr/>
        </p:nvCxnSpPr>
        <p:spPr bwMode="auto">
          <a:xfrm>
            <a:off x="1331640" y="3324631"/>
            <a:ext cx="0" cy="68774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p:cNvCxnSpPr/>
          <p:nvPr/>
        </p:nvCxnSpPr>
        <p:spPr bwMode="auto">
          <a:xfrm flipV="1">
            <a:off x="1483082" y="3315831"/>
            <a:ext cx="8384" cy="67202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p:cNvCxnSpPr/>
          <p:nvPr/>
        </p:nvCxnSpPr>
        <p:spPr bwMode="auto">
          <a:xfrm flipH="1">
            <a:off x="579621" y="3774997"/>
            <a:ext cx="504056" cy="50849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p:cNvCxnSpPr/>
          <p:nvPr/>
        </p:nvCxnSpPr>
        <p:spPr bwMode="auto">
          <a:xfrm>
            <a:off x="577418" y="4245848"/>
            <a:ext cx="478812" cy="52993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p:cNvSpPr txBox="1"/>
          <p:nvPr/>
        </p:nvSpPr>
        <p:spPr>
          <a:xfrm>
            <a:off x="4017257" y="4406448"/>
            <a:ext cx="1130807" cy="369332"/>
          </a:xfrm>
          <a:prstGeom prst="rect">
            <a:avLst/>
          </a:prstGeom>
          <a:noFill/>
        </p:spPr>
        <p:txBody>
          <a:bodyPr wrap="square" rtlCol="0">
            <a:spAutoFit/>
          </a:bodyPr>
          <a:lstStyle/>
          <a:p>
            <a:r>
              <a:rPr lang="de-DE" sz="1800" dirty="0">
                <a:latin typeface="+mj-lt"/>
              </a:rPr>
              <a:t>= 1 </a:t>
            </a:r>
            <a:r>
              <a:rPr lang="de-DE" sz="1800" dirty="0" err="1">
                <a:latin typeface="+mj-lt"/>
              </a:rPr>
              <a:t>Nm</a:t>
            </a:r>
            <a:endParaRPr lang="de-DE" sz="1800" dirty="0">
              <a:latin typeface="+mj-lt"/>
            </a:endParaRPr>
          </a:p>
        </p:txBody>
      </p:sp>
      <p:graphicFrame>
        <p:nvGraphicFramePr>
          <p:cNvPr id="30" name="Tabelle 29"/>
          <p:cNvGraphicFramePr>
            <a:graphicFrameLocks noGrp="1"/>
          </p:cNvGraphicFramePr>
          <p:nvPr>
            <p:extLst>
              <p:ext uri="{D42A27DB-BD31-4B8C-83A1-F6EECF244321}">
                <p14:modId xmlns:p14="http://schemas.microsoft.com/office/powerpoint/2010/main" val="2941118357"/>
              </p:ext>
            </p:extLst>
          </p:nvPr>
        </p:nvGraphicFramePr>
        <p:xfrm>
          <a:off x="5652120" y="4955816"/>
          <a:ext cx="2674510" cy="1737360"/>
        </p:xfrm>
        <a:graphic>
          <a:graphicData uri="http://schemas.openxmlformats.org/drawingml/2006/table">
            <a:tbl>
              <a:tblPr firstRow="1" bandRow="1">
                <a:tableStyleId>{5C22544A-7EE6-4342-B048-85BDC9FD1C3A}</a:tableStyleId>
              </a:tblPr>
              <a:tblGrid>
                <a:gridCol w="1337255">
                  <a:extLst>
                    <a:ext uri="{9D8B030D-6E8A-4147-A177-3AD203B41FA5}">
                      <a16:colId xmlns:a16="http://schemas.microsoft.com/office/drawing/2014/main" val="190799414"/>
                    </a:ext>
                  </a:extLst>
                </a:gridCol>
                <a:gridCol w="1337255">
                  <a:extLst>
                    <a:ext uri="{9D8B030D-6E8A-4147-A177-3AD203B41FA5}">
                      <a16:colId xmlns:a16="http://schemas.microsoft.com/office/drawing/2014/main" val="3767198656"/>
                    </a:ext>
                  </a:extLst>
                </a:gridCol>
              </a:tblGrid>
              <a:tr h="358027">
                <a:tc>
                  <a:txBody>
                    <a:bodyPr/>
                    <a:lstStyle/>
                    <a:p>
                      <a:r>
                        <a:rPr lang="de-DE" dirty="0"/>
                        <a:t>500 </a:t>
                      </a:r>
                      <a:r>
                        <a:rPr lang="de-DE" dirty="0" err="1"/>
                        <a:t>Nm</a:t>
                      </a:r>
                      <a:endParaRPr lang="de-DE" dirty="0"/>
                    </a:p>
                  </a:txBody>
                  <a:tcPr/>
                </a:tc>
                <a:tc>
                  <a:txBody>
                    <a:bodyPr/>
                    <a:lstStyle/>
                    <a:p>
                      <a:endParaRPr lang="de-DE" dirty="0"/>
                    </a:p>
                  </a:txBody>
                  <a:tcPr/>
                </a:tc>
                <a:extLst>
                  <a:ext uri="{0D108BD9-81ED-4DB2-BD59-A6C34878D82A}">
                    <a16:rowId xmlns:a16="http://schemas.microsoft.com/office/drawing/2014/main" val="3233334749"/>
                  </a:ext>
                </a:extLst>
              </a:tr>
              <a:tr h="290052">
                <a:tc>
                  <a:txBody>
                    <a:bodyPr/>
                    <a:lstStyle/>
                    <a:p>
                      <a:endParaRPr lang="de-DE" dirty="0"/>
                    </a:p>
                    <a:p>
                      <a:r>
                        <a:rPr lang="de-DE" dirty="0"/>
                        <a:t>50 kg</a:t>
                      </a:r>
                    </a:p>
                  </a:txBody>
                  <a:tcPr/>
                </a:tc>
                <a:tc>
                  <a:txBody>
                    <a:bodyPr/>
                    <a:lstStyle/>
                    <a:p>
                      <a:endParaRPr lang="de-DE" dirty="0"/>
                    </a:p>
                    <a:p>
                      <a:r>
                        <a:rPr lang="de-DE" dirty="0"/>
                        <a:t>1 m</a:t>
                      </a:r>
                    </a:p>
                  </a:txBody>
                  <a:tcPr/>
                </a:tc>
                <a:extLst>
                  <a:ext uri="{0D108BD9-81ED-4DB2-BD59-A6C34878D82A}">
                    <a16:rowId xmlns:a16="http://schemas.microsoft.com/office/drawing/2014/main" val="1431541855"/>
                  </a:ext>
                </a:extLst>
              </a:tr>
              <a:tr h="290052">
                <a:tc>
                  <a:txBody>
                    <a:bodyPr/>
                    <a:lstStyle/>
                    <a:p>
                      <a:r>
                        <a:rPr lang="de-DE" dirty="0"/>
                        <a:t>100 kg</a:t>
                      </a:r>
                    </a:p>
                  </a:txBody>
                  <a:tcPr/>
                </a:tc>
                <a:tc>
                  <a:txBody>
                    <a:bodyPr/>
                    <a:lstStyle/>
                    <a:p>
                      <a:r>
                        <a:rPr lang="de-DE" dirty="0"/>
                        <a:t>0,5 m</a:t>
                      </a:r>
                    </a:p>
                  </a:txBody>
                  <a:tcPr/>
                </a:tc>
                <a:extLst>
                  <a:ext uri="{0D108BD9-81ED-4DB2-BD59-A6C34878D82A}">
                    <a16:rowId xmlns:a16="http://schemas.microsoft.com/office/drawing/2014/main" val="1255501645"/>
                  </a:ext>
                </a:extLst>
              </a:tr>
              <a:tr h="290052">
                <a:tc>
                  <a:txBody>
                    <a:bodyPr/>
                    <a:lstStyle/>
                    <a:p>
                      <a:r>
                        <a:rPr lang="de-DE" dirty="0"/>
                        <a:t>200</a:t>
                      </a:r>
                      <a:r>
                        <a:rPr lang="de-DE" baseline="0" dirty="0"/>
                        <a:t> kg</a:t>
                      </a:r>
                      <a:endParaRPr lang="de-DE" dirty="0"/>
                    </a:p>
                  </a:txBody>
                  <a:tcPr/>
                </a:tc>
                <a:tc>
                  <a:txBody>
                    <a:bodyPr/>
                    <a:lstStyle/>
                    <a:p>
                      <a:r>
                        <a:rPr lang="de-DE" dirty="0"/>
                        <a:t>0,25 m</a:t>
                      </a:r>
                    </a:p>
                  </a:txBody>
                  <a:tcPr/>
                </a:tc>
                <a:extLst>
                  <a:ext uri="{0D108BD9-81ED-4DB2-BD59-A6C34878D82A}">
                    <a16:rowId xmlns:a16="http://schemas.microsoft.com/office/drawing/2014/main" val="1723765245"/>
                  </a:ext>
                </a:extLst>
              </a:tr>
            </a:tbl>
          </a:graphicData>
        </a:graphic>
      </p:graphicFrame>
      <p:sp>
        <p:nvSpPr>
          <p:cNvPr id="31" name="Textfeld 30"/>
          <p:cNvSpPr txBox="1"/>
          <p:nvPr/>
        </p:nvSpPr>
        <p:spPr>
          <a:xfrm>
            <a:off x="5004048" y="875743"/>
            <a:ext cx="2232248" cy="400110"/>
          </a:xfrm>
          <a:prstGeom prst="rect">
            <a:avLst/>
          </a:prstGeom>
          <a:noFill/>
        </p:spPr>
        <p:txBody>
          <a:bodyPr wrap="square" rtlCol="0">
            <a:spAutoFit/>
          </a:bodyPr>
          <a:lstStyle/>
          <a:p>
            <a:pPr algn="l"/>
            <a:r>
              <a:rPr lang="de-DE" dirty="0">
                <a:latin typeface="+mj-lt"/>
              </a:rPr>
              <a:t>= Leistung [kW]</a:t>
            </a:r>
          </a:p>
        </p:txBody>
      </p:sp>
      <p:sp>
        <p:nvSpPr>
          <p:cNvPr id="32" name="Textfeld 31"/>
          <p:cNvSpPr txBox="1"/>
          <p:nvPr/>
        </p:nvSpPr>
        <p:spPr>
          <a:xfrm>
            <a:off x="1351545" y="3159834"/>
            <a:ext cx="1512168" cy="430887"/>
          </a:xfrm>
          <a:prstGeom prst="rect">
            <a:avLst/>
          </a:prstGeom>
          <a:noFill/>
        </p:spPr>
        <p:txBody>
          <a:bodyPr wrap="square" rtlCol="0">
            <a:spAutoFit/>
          </a:bodyPr>
          <a:lstStyle/>
          <a:p>
            <a:r>
              <a:rPr lang="de-DE" sz="1100" dirty="0">
                <a:latin typeface="+mj-lt"/>
              </a:rPr>
              <a:t>Geradlinige</a:t>
            </a:r>
          </a:p>
          <a:p>
            <a:r>
              <a:rPr lang="de-DE" sz="1100" dirty="0">
                <a:latin typeface="+mj-lt"/>
              </a:rPr>
              <a:t>Kolbenbewegung</a:t>
            </a:r>
          </a:p>
        </p:txBody>
      </p:sp>
      <p:sp>
        <p:nvSpPr>
          <p:cNvPr id="33" name="Textfeld 32"/>
          <p:cNvSpPr txBox="1"/>
          <p:nvPr/>
        </p:nvSpPr>
        <p:spPr>
          <a:xfrm>
            <a:off x="-42781" y="5243873"/>
            <a:ext cx="1512168" cy="430887"/>
          </a:xfrm>
          <a:prstGeom prst="rect">
            <a:avLst/>
          </a:prstGeom>
          <a:noFill/>
        </p:spPr>
        <p:txBody>
          <a:bodyPr wrap="square" rtlCol="0">
            <a:spAutoFit/>
          </a:bodyPr>
          <a:lstStyle/>
          <a:p>
            <a:r>
              <a:rPr lang="de-DE" sz="1100" dirty="0">
                <a:latin typeface="+mj-lt"/>
              </a:rPr>
              <a:t>Drehbewegung an der Kurbelwelle</a:t>
            </a:r>
          </a:p>
        </p:txBody>
      </p:sp>
      <p:sp>
        <p:nvSpPr>
          <p:cNvPr id="34" name="Nach rechts gekrümmter Pfeil 33"/>
          <p:cNvSpPr/>
          <p:nvPr/>
        </p:nvSpPr>
        <p:spPr bwMode="auto">
          <a:xfrm>
            <a:off x="323529" y="4347992"/>
            <a:ext cx="291755" cy="874088"/>
          </a:xfrm>
          <a:prstGeom prst="curv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
        <p:nvSpPr>
          <p:cNvPr id="35" name="Pfeil nach rechts 34"/>
          <p:cNvSpPr/>
          <p:nvPr/>
        </p:nvSpPr>
        <p:spPr bwMode="auto">
          <a:xfrm>
            <a:off x="5652120" y="5289127"/>
            <a:ext cx="648072" cy="28805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
        <p:nvSpPr>
          <p:cNvPr id="3" name="Textfeld 2"/>
          <p:cNvSpPr txBox="1"/>
          <p:nvPr/>
        </p:nvSpPr>
        <p:spPr>
          <a:xfrm>
            <a:off x="3275856" y="2708920"/>
            <a:ext cx="5688632" cy="1631216"/>
          </a:xfrm>
          <a:prstGeom prst="rect">
            <a:avLst/>
          </a:prstGeom>
          <a:noFill/>
        </p:spPr>
        <p:txBody>
          <a:bodyPr wrap="square" rtlCol="0">
            <a:spAutoFit/>
          </a:bodyPr>
          <a:lstStyle/>
          <a:p>
            <a:pPr algn="l"/>
            <a:r>
              <a:rPr lang="de-DE"/>
              <a:t>Leistung (W) = Geschw. (m/sec) x Kraft (N)</a:t>
            </a:r>
          </a:p>
          <a:p>
            <a:pPr algn="l"/>
            <a:r>
              <a:rPr lang="de-DE">
                <a:solidFill>
                  <a:srgbClr val="FF0000"/>
                </a:solidFill>
              </a:rPr>
              <a:t>(Kreisumfang</a:t>
            </a:r>
            <a:r>
              <a:rPr lang="de-DE"/>
              <a:t> x </a:t>
            </a:r>
            <a:r>
              <a:rPr lang="de-DE">
                <a:solidFill>
                  <a:srgbClr val="00B0F0"/>
                </a:solidFill>
              </a:rPr>
              <a:t>Drehzahl)</a:t>
            </a:r>
            <a:r>
              <a:rPr lang="de-DE"/>
              <a:t> x </a:t>
            </a:r>
            <a:r>
              <a:rPr lang="de-DE">
                <a:solidFill>
                  <a:srgbClr val="00B050"/>
                </a:solidFill>
              </a:rPr>
              <a:t>Kraft </a:t>
            </a:r>
            <a:r>
              <a:rPr lang="de-DE"/>
              <a:t>= Leistung in W</a:t>
            </a:r>
          </a:p>
          <a:p>
            <a:r>
              <a:rPr lang="de-DE">
                <a:solidFill>
                  <a:srgbClr val="FF0000"/>
                </a:solidFill>
              </a:rPr>
              <a:t>2 </a:t>
            </a:r>
            <a:r>
              <a:rPr lang="de-DE" dirty="0">
                <a:solidFill>
                  <a:srgbClr val="FF0000"/>
                </a:solidFill>
              </a:rPr>
              <a:t>x 1m x 3,14 (</a:t>
            </a:r>
            <a:r>
              <a:rPr lang="el-GR" dirty="0">
                <a:solidFill>
                  <a:srgbClr val="FF0000"/>
                </a:solidFill>
              </a:rPr>
              <a:t>π</a:t>
            </a:r>
            <a:r>
              <a:rPr lang="de-DE" dirty="0">
                <a:solidFill>
                  <a:srgbClr val="FF0000"/>
                </a:solidFill>
              </a:rPr>
              <a:t>) </a:t>
            </a:r>
            <a:r>
              <a:rPr lang="de-DE"/>
              <a:t>x </a:t>
            </a:r>
            <a:r>
              <a:rPr lang="de-DE">
                <a:solidFill>
                  <a:srgbClr val="00B0F0"/>
                </a:solidFill>
              </a:rPr>
              <a:t>2000U/min/60sec</a:t>
            </a:r>
            <a:r>
              <a:rPr lang="de-DE"/>
              <a:t> x </a:t>
            </a:r>
            <a:r>
              <a:rPr lang="de-DE">
                <a:solidFill>
                  <a:srgbClr val="00B050"/>
                </a:solidFill>
              </a:rPr>
              <a:t>500 N </a:t>
            </a:r>
            <a:r>
              <a:rPr lang="de-DE"/>
              <a:t>= </a:t>
            </a:r>
            <a:r>
              <a:rPr lang="de-DE" dirty="0"/>
              <a:t>104.666,667 W</a:t>
            </a:r>
          </a:p>
          <a:p>
            <a:r>
              <a:rPr lang="de-DE" dirty="0"/>
              <a:t>                = 104,7 kW</a:t>
            </a:r>
          </a:p>
        </p:txBody>
      </p:sp>
      <p:sp>
        <p:nvSpPr>
          <p:cNvPr id="28" name="Textfeld 27">
            <a:extLst>
              <a:ext uri="{FF2B5EF4-FFF2-40B4-BE49-F238E27FC236}">
                <a16:creationId xmlns:a16="http://schemas.microsoft.com/office/drawing/2014/main" id="{6182D358-7D25-5827-66FD-35BFBCB5F145}"/>
              </a:ext>
            </a:extLst>
          </p:cNvPr>
          <p:cNvSpPr txBox="1"/>
          <p:nvPr/>
        </p:nvSpPr>
        <p:spPr>
          <a:xfrm>
            <a:off x="5004048" y="4419829"/>
            <a:ext cx="1418838" cy="369332"/>
          </a:xfrm>
          <a:prstGeom prst="rect">
            <a:avLst/>
          </a:prstGeom>
          <a:noFill/>
        </p:spPr>
        <p:txBody>
          <a:bodyPr wrap="square" rtlCol="0">
            <a:spAutoFit/>
          </a:bodyPr>
          <a:lstStyle/>
          <a:p>
            <a:pPr algn="l" eaLnBrk="1" fontAlgn="auto" hangingPunct="1">
              <a:spcBef>
                <a:spcPts val="0"/>
              </a:spcBef>
              <a:spcAft>
                <a:spcPts val="0"/>
              </a:spcAft>
            </a:pPr>
            <a:r>
              <a:rPr lang="de-DE" sz="1800" dirty="0">
                <a:solidFill>
                  <a:prstClr val="black"/>
                </a:solidFill>
                <a:latin typeface="Calibri Light" panose="020F0302020204030204"/>
              </a:rPr>
              <a:t>= ~ 0,981 </a:t>
            </a:r>
            <a:r>
              <a:rPr lang="de-DE" sz="1800" dirty="0" err="1">
                <a:solidFill>
                  <a:prstClr val="black"/>
                </a:solidFill>
                <a:latin typeface="Calibri Light" panose="020F0302020204030204"/>
              </a:rPr>
              <a:t>Nm</a:t>
            </a:r>
            <a:endParaRPr lang="de-DE" sz="1800" dirty="0">
              <a:solidFill>
                <a:prstClr val="black"/>
              </a:solidFill>
              <a:latin typeface="Calibri Light" panose="020F0302020204030204"/>
            </a:endParaRPr>
          </a:p>
        </p:txBody>
      </p:sp>
    </p:spTree>
    <p:extLst>
      <p:ext uri="{BB962C8B-B14F-4D97-AF65-F5344CB8AC3E}">
        <p14:creationId xmlns:p14="http://schemas.microsoft.com/office/powerpoint/2010/main" val="10382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Drehzahlbereich eines Schleppermotors</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24</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sp>
        <p:nvSpPr>
          <p:cNvPr id="5" name="Pfeil nach rechts 4"/>
          <p:cNvSpPr/>
          <p:nvPr/>
        </p:nvSpPr>
        <p:spPr bwMode="auto">
          <a:xfrm>
            <a:off x="683568" y="3933056"/>
            <a:ext cx="6552728"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
        <p:nvSpPr>
          <p:cNvPr id="7" name="Textfeld 6"/>
          <p:cNvSpPr txBox="1"/>
          <p:nvPr/>
        </p:nvSpPr>
        <p:spPr>
          <a:xfrm rot="17895829">
            <a:off x="28300" y="1216024"/>
            <a:ext cx="3024336" cy="1384995"/>
          </a:xfrm>
          <a:prstGeom prst="rect">
            <a:avLst/>
          </a:prstGeom>
          <a:noFill/>
        </p:spPr>
        <p:txBody>
          <a:bodyPr wrap="square" rtlCol="0">
            <a:spAutoFit/>
          </a:bodyPr>
          <a:lstStyle/>
          <a:p>
            <a:r>
              <a:rPr lang="de-DE" dirty="0"/>
              <a:t>Startdrehzahl</a:t>
            </a:r>
          </a:p>
          <a:p>
            <a:r>
              <a:rPr lang="de-DE" sz="1600" dirty="0">
                <a:solidFill>
                  <a:srgbClr val="FF0000"/>
                </a:solidFill>
              </a:rPr>
              <a:t>Drehzahl beim starten</a:t>
            </a:r>
          </a:p>
          <a:p>
            <a:r>
              <a:rPr lang="de-DE" sz="1600" dirty="0">
                <a:solidFill>
                  <a:srgbClr val="FF0000"/>
                </a:solidFill>
              </a:rPr>
              <a:t>(Verbrennungsmotoren benötigen eine Mindestdrehzahl um ihre Funktion aufrecht zu halten)</a:t>
            </a:r>
          </a:p>
        </p:txBody>
      </p:sp>
      <p:sp>
        <p:nvSpPr>
          <p:cNvPr id="8" name="Pfeil nach unten 7"/>
          <p:cNvSpPr/>
          <p:nvPr/>
        </p:nvSpPr>
        <p:spPr bwMode="auto">
          <a:xfrm>
            <a:off x="646304" y="3280353"/>
            <a:ext cx="236256" cy="53114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
        <p:nvSpPr>
          <p:cNvPr id="9" name="Textfeld 8"/>
          <p:cNvSpPr txBox="1"/>
          <p:nvPr/>
        </p:nvSpPr>
        <p:spPr>
          <a:xfrm rot="17895829">
            <a:off x="4024104" y="1198212"/>
            <a:ext cx="3024336" cy="1384995"/>
          </a:xfrm>
          <a:prstGeom prst="rect">
            <a:avLst/>
          </a:prstGeom>
          <a:noFill/>
        </p:spPr>
        <p:txBody>
          <a:bodyPr wrap="square" rtlCol="0">
            <a:spAutoFit/>
          </a:bodyPr>
          <a:lstStyle/>
          <a:p>
            <a:r>
              <a:rPr lang="de-DE" dirty="0"/>
              <a:t>Nenndrehzahl</a:t>
            </a:r>
          </a:p>
          <a:p>
            <a:r>
              <a:rPr lang="de-DE" sz="1600" dirty="0">
                <a:solidFill>
                  <a:srgbClr val="FF0000"/>
                </a:solidFill>
              </a:rPr>
              <a:t>Motordrehzahl, auf die der Motor zum Erreichen seiner Nennleistung konstruktiv ausgelegt ist</a:t>
            </a:r>
          </a:p>
        </p:txBody>
      </p:sp>
      <p:sp>
        <p:nvSpPr>
          <p:cNvPr id="10" name="Textfeld 9"/>
          <p:cNvSpPr txBox="1"/>
          <p:nvPr/>
        </p:nvSpPr>
        <p:spPr>
          <a:xfrm rot="17895829">
            <a:off x="5968320" y="1690658"/>
            <a:ext cx="3024336" cy="400110"/>
          </a:xfrm>
          <a:prstGeom prst="rect">
            <a:avLst/>
          </a:prstGeom>
          <a:noFill/>
        </p:spPr>
        <p:txBody>
          <a:bodyPr wrap="square" rtlCol="0">
            <a:spAutoFit/>
          </a:bodyPr>
          <a:lstStyle/>
          <a:p>
            <a:r>
              <a:rPr lang="de-DE" dirty="0"/>
              <a:t>Maximale Drehzahl</a:t>
            </a:r>
          </a:p>
        </p:txBody>
      </p:sp>
      <p:sp>
        <p:nvSpPr>
          <p:cNvPr id="11" name="Pfeil nach unten 10"/>
          <p:cNvSpPr/>
          <p:nvPr/>
        </p:nvSpPr>
        <p:spPr bwMode="auto">
          <a:xfrm>
            <a:off x="5418144" y="3317326"/>
            <a:ext cx="236256" cy="53114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
        <p:nvSpPr>
          <p:cNvPr id="12" name="Pfeil nach unten 11"/>
          <p:cNvSpPr/>
          <p:nvPr/>
        </p:nvSpPr>
        <p:spPr bwMode="auto">
          <a:xfrm>
            <a:off x="6804248" y="3300141"/>
            <a:ext cx="236256" cy="53114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
        <p:nvSpPr>
          <p:cNvPr id="13" name="Geschweifte Klammer rechts 12"/>
          <p:cNvSpPr/>
          <p:nvPr/>
        </p:nvSpPr>
        <p:spPr bwMode="auto">
          <a:xfrm rot="5400000">
            <a:off x="5926710" y="3729478"/>
            <a:ext cx="605228" cy="1386104"/>
          </a:xfrm>
          <a:prstGeom prst="rightBrace">
            <a:avLst>
              <a:gd name="adj1" fmla="val 0"/>
              <a:gd name="adj2" fmla="val 50000"/>
            </a:avLst>
          </a:prstGeom>
          <a:solidFill>
            <a:schemeClr val="bg1"/>
          </a:solidFill>
          <a:ln w="38100">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effectLst/>
              <a:latin typeface="Times New Roman" pitchFamily="18" charset="0"/>
            </a:endParaRPr>
          </a:p>
        </p:txBody>
      </p:sp>
      <p:sp>
        <p:nvSpPr>
          <p:cNvPr id="14" name="Textfeld 13"/>
          <p:cNvSpPr txBox="1"/>
          <p:nvPr/>
        </p:nvSpPr>
        <p:spPr>
          <a:xfrm>
            <a:off x="5234879" y="4869160"/>
            <a:ext cx="2106184" cy="1384995"/>
          </a:xfrm>
          <a:prstGeom prst="rect">
            <a:avLst/>
          </a:prstGeom>
          <a:noFill/>
        </p:spPr>
        <p:txBody>
          <a:bodyPr wrap="square" rtlCol="0">
            <a:spAutoFit/>
          </a:bodyPr>
          <a:lstStyle/>
          <a:p>
            <a:r>
              <a:rPr lang="de-DE" dirty="0" err="1"/>
              <a:t>Abregelbereich</a:t>
            </a:r>
            <a:endParaRPr lang="de-DE" dirty="0"/>
          </a:p>
          <a:p>
            <a:pPr algn="l"/>
            <a:r>
              <a:rPr lang="de-DE" sz="1600" dirty="0">
                <a:solidFill>
                  <a:srgbClr val="FF0000"/>
                </a:solidFill>
              </a:rPr>
              <a:t>hier wird der Motor runtergeregelt und verliert deutlich an Leistung</a:t>
            </a:r>
          </a:p>
        </p:txBody>
      </p:sp>
      <p:sp>
        <p:nvSpPr>
          <p:cNvPr id="15" name="Textfeld 14"/>
          <p:cNvSpPr txBox="1"/>
          <p:nvPr/>
        </p:nvSpPr>
        <p:spPr>
          <a:xfrm>
            <a:off x="450808" y="6165304"/>
            <a:ext cx="7488832" cy="400110"/>
          </a:xfrm>
          <a:prstGeom prst="rect">
            <a:avLst/>
          </a:prstGeom>
          <a:noFill/>
        </p:spPr>
        <p:txBody>
          <a:bodyPr wrap="square" rtlCol="0">
            <a:spAutoFit/>
          </a:bodyPr>
          <a:lstStyle/>
          <a:p>
            <a:pPr algn="l"/>
            <a:r>
              <a:rPr lang="de-DE" dirty="0"/>
              <a:t> ca. 1000 U/min                             ca. 2000 – 2500 U/min</a:t>
            </a:r>
          </a:p>
        </p:txBody>
      </p:sp>
      <p:sp>
        <p:nvSpPr>
          <p:cNvPr id="16" name="Textfeld 15"/>
          <p:cNvSpPr txBox="1"/>
          <p:nvPr/>
        </p:nvSpPr>
        <p:spPr>
          <a:xfrm>
            <a:off x="683568" y="4221088"/>
            <a:ext cx="4392488" cy="400110"/>
          </a:xfrm>
          <a:prstGeom prst="rect">
            <a:avLst/>
          </a:prstGeom>
          <a:noFill/>
        </p:spPr>
        <p:txBody>
          <a:bodyPr wrap="square" rtlCol="0">
            <a:spAutoFit/>
          </a:bodyPr>
          <a:lstStyle/>
          <a:p>
            <a:r>
              <a:rPr lang="de-DE" dirty="0"/>
              <a:t>Drehzahl [U/min]</a:t>
            </a:r>
          </a:p>
        </p:txBody>
      </p:sp>
    </p:spTree>
    <p:extLst>
      <p:ext uri="{BB962C8B-B14F-4D97-AF65-F5344CB8AC3E}">
        <p14:creationId xmlns:p14="http://schemas.microsoft.com/office/powerpoint/2010/main" val="2624883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Motorprüfstand der DLG in Groß-Umstadt</a:t>
            </a:r>
          </a:p>
        </p:txBody>
      </p:sp>
      <p:sp>
        <p:nvSpPr>
          <p:cNvPr id="3" name="Foliennummernplatzhalter 2"/>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FFF892F9-29D6-48B7-9AEB-C39B8C46AE74}" type="slidenum">
              <a:rPr kumimoji="0" lang="de-DE" sz="1000" b="0" i="0" u="none" strike="noStrike" kern="1200" cap="none" spc="0" normalizeH="0" baseline="0" noProof="0" smtClean="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4" name="Fußzeilenplatzhalt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pic>
        <p:nvPicPr>
          <p:cNvPr id="907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9" y="990389"/>
            <a:ext cx="6930156" cy="545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911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Wirbelstrombremse</a:t>
            </a:r>
          </a:p>
        </p:txBody>
      </p:sp>
      <p:sp>
        <p:nvSpPr>
          <p:cNvPr id="8" name="Inhaltsplatzhalter 7"/>
          <p:cNvSpPr>
            <a:spLocks noGrp="1"/>
          </p:cNvSpPr>
          <p:nvPr>
            <p:ph idx="1"/>
          </p:nvPr>
        </p:nvSpPr>
        <p:spPr>
          <a:xfrm>
            <a:off x="107950" y="803463"/>
            <a:ext cx="8856538" cy="4497387"/>
          </a:xfrm>
        </p:spPr>
        <p:txBody>
          <a:bodyPr/>
          <a:lstStyle/>
          <a:p>
            <a:pPr marL="0" indent="0">
              <a:buNone/>
            </a:pPr>
            <a:r>
              <a:rPr lang="de-DE" sz="1800" dirty="0"/>
              <a:t>Eine Wirbelstrombremse ist eine Bremse, die Wirbelstromverluste einer im Magnetfeld bewegten Metallscheibe zur Bremsung nutzt. </a:t>
            </a:r>
          </a:p>
          <a:p>
            <a:pPr marL="0" indent="0">
              <a:buNone/>
            </a:pPr>
            <a:r>
              <a:rPr lang="de-DE" sz="1800" dirty="0"/>
              <a:t>Im </a:t>
            </a:r>
            <a:r>
              <a:rPr lang="de-DE" sz="1800" b="1" dirty="0"/>
              <a:t>Praktikum</a:t>
            </a:r>
            <a:r>
              <a:rPr lang="de-DE" sz="1800" dirty="0"/>
              <a:t> wird die Wirbelstrombremse eingesetzt, um an der Zapfwelle einen Traktor ausgehend von Vollgas (Messung mit </a:t>
            </a:r>
            <a:r>
              <a:rPr lang="de-DE" sz="1800" b="1" dirty="0"/>
              <a:t>vollgespannten Regler</a:t>
            </a:r>
            <a:r>
              <a:rPr lang="de-DE" sz="1800" dirty="0"/>
              <a:t> – Einstellung bleibt auf Vollgas) in Stufen auf eine bestimmte Drehzahl </a:t>
            </a:r>
            <a:r>
              <a:rPr lang="de-DE" sz="1800" b="1" dirty="0"/>
              <a:t>runter-zu-bremsen</a:t>
            </a:r>
            <a:r>
              <a:rPr lang="de-DE" sz="1800" dirty="0"/>
              <a:t>.</a:t>
            </a:r>
          </a:p>
          <a:p>
            <a:pPr marL="0" indent="0">
              <a:buNone/>
            </a:pPr>
            <a:r>
              <a:rPr lang="de-DE" sz="1800" dirty="0"/>
              <a:t>Das entsprechende </a:t>
            </a:r>
            <a:r>
              <a:rPr lang="de-DE" sz="1800" b="1" dirty="0"/>
              <a:t>Drehmoment</a:t>
            </a:r>
            <a:r>
              <a:rPr lang="de-DE" sz="1800" dirty="0"/>
              <a:t> (und die zugehörige </a:t>
            </a:r>
            <a:r>
              <a:rPr lang="de-DE" sz="1800" b="1" dirty="0"/>
              <a:t>Leistung</a:t>
            </a:r>
            <a:r>
              <a:rPr lang="de-DE" sz="1800" dirty="0"/>
              <a:t>) wird bei jeder dieser Drehzahlstufen ermittelt – es entwickelt sich eine entsprechende </a:t>
            </a:r>
            <a:r>
              <a:rPr lang="de-DE" sz="1800" b="1" dirty="0"/>
              <a:t>Drehmoment-</a:t>
            </a:r>
            <a:r>
              <a:rPr lang="de-DE" sz="1800" dirty="0"/>
              <a:t> und </a:t>
            </a:r>
            <a:r>
              <a:rPr lang="de-DE" sz="1800" b="1" dirty="0"/>
              <a:t>Leistungskurve</a:t>
            </a:r>
            <a:r>
              <a:rPr lang="de-DE" sz="1800" dirty="0"/>
              <a:t> in Abhängigkeit von der Drehzahl (</a:t>
            </a:r>
            <a:r>
              <a:rPr lang="de-DE" sz="1800" b="1" dirty="0"/>
              <a:t>Vollastkennlinie</a:t>
            </a:r>
            <a:r>
              <a:rPr lang="de-DE" sz="1800" dirty="0"/>
              <a:t>).</a:t>
            </a:r>
          </a:p>
          <a:p>
            <a:pPr marL="0" indent="0">
              <a:buNone/>
            </a:pPr>
            <a:endParaRPr lang="de-DE" sz="1400" b="1" dirty="0"/>
          </a:p>
          <a:p>
            <a:pPr marL="0" indent="0">
              <a:buNone/>
            </a:pPr>
            <a:endParaRPr lang="de-DE" sz="1400" b="1" dirty="0"/>
          </a:p>
          <a:p>
            <a:pPr marL="0" indent="0">
              <a:buNone/>
            </a:pPr>
            <a:endParaRPr lang="de-DE" sz="1400" b="1" dirty="0"/>
          </a:p>
          <a:p>
            <a:pPr marL="0" indent="0">
              <a:buNone/>
            </a:pPr>
            <a:endParaRPr lang="de-DE" sz="1400" b="1" dirty="0"/>
          </a:p>
          <a:p>
            <a:pPr marL="0" indent="0">
              <a:buNone/>
            </a:pPr>
            <a:endParaRPr lang="de-DE" sz="1400" b="1" dirty="0"/>
          </a:p>
          <a:p>
            <a:pPr marL="0" indent="0">
              <a:buNone/>
            </a:pPr>
            <a:r>
              <a:rPr lang="de-DE" sz="1400" b="1" dirty="0"/>
              <a:t>Funktion</a:t>
            </a:r>
          </a:p>
          <a:p>
            <a:pPr marL="0" indent="0">
              <a:buNone/>
            </a:pPr>
            <a:r>
              <a:rPr lang="de-DE" sz="1400" dirty="0"/>
              <a:t>Bewegt sich eine Metallplatte in einem Magnetfeld, werden in ihr Spannungen induziert, die wiederum durch den elektrischen Widerstand der Metallplatte und ihrer Geometrie Wirbelströme zur Folge haben.</a:t>
            </a:r>
          </a:p>
          <a:p>
            <a:pPr marL="0" indent="0">
              <a:buNone/>
            </a:pPr>
            <a:r>
              <a:rPr lang="de-DE" sz="1400" dirty="0"/>
              <a:t>Die Ströme erzeugen selbst wieder ein Magnetfeld, das dem äußeren entgegengesetzt ist (</a:t>
            </a:r>
            <a:r>
              <a:rPr lang="de-DE" sz="1400" dirty="0" err="1"/>
              <a:t>Lenzsche</a:t>
            </a:r>
            <a:r>
              <a:rPr lang="de-DE" sz="1400" dirty="0"/>
              <a:t> Regel). </a:t>
            </a:r>
          </a:p>
          <a:p>
            <a:pPr marL="0" indent="0">
              <a:buNone/>
            </a:pPr>
            <a:r>
              <a:rPr lang="de-DE" sz="1400" dirty="0"/>
              <a:t>Der elektrische Widerstand der Metallplatte bildet für die Wirbelströme einen ohmschen Verbraucher, wodurch die Bewegungsenergie in Wärme umgesetzt wird. </a:t>
            </a:r>
          </a:p>
          <a:p>
            <a:pPr marL="0" indent="0">
              <a:buNone/>
            </a:pPr>
            <a:r>
              <a:rPr lang="de-DE" sz="1400" dirty="0"/>
              <a:t>Die Magnetisierbarkeit der Metallplatte spielt keine Rolle, allein die elektrische Leitfähigkeit ist entscheidend.</a:t>
            </a:r>
          </a:p>
        </p:txBody>
      </p:sp>
      <p:sp>
        <p:nvSpPr>
          <p:cNvPr id="3" name="Foliennummernplatzhalter 2"/>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FFF892F9-29D6-48B7-9AEB-C39B8C46AE74}" type="slidenum">
              <a:rPr kumimoji="0" lang="de-DE" sz="1000" b="0" i="0" u="none" strike="noStrike" kern="1200" cap="none" spc="0" normalizeH="0" baseline="0" noProof="0" smtClean="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4" name="Fußzeilenplatzhalt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graphicFrame>
        <p:nvGraphicFramePr>
          <p:cNvPr id="9" name="Object 12"/>
          <p:cNvGraphicFramePr>
            <a:graphicFrameLocks noChangeAspect="1"/>
          </p:cNvGraphicFramePr>
          <p:nvPr/>
        </p:nvGraphicFramePr>
        <p:xfrm>
          <a:off x="6715597" y="3159837"/>
          <a:ext cx="2248891" cy="1800200"/>
        </p:xfrm>
        <a:graphic>
          <a:graphicData uri="http://schemas.openxmlformats.org/presentationml/2006/ole">
            <mc:AlternateContent xmlns:mc="http://schemas.openxmlformats.org/markup-compatibility/2006">
              <mc:Choice xmlns:v="urn:schemas-microsoft-com:vml" Requires="v">
                <p:oleObj name="Diagramm" r:id="rId2" imgW="7487107" imgH="4858207" progId="Excel.Chart.8">
                  <p:embed/>
                </p:oleObj>
              </mc:Choice>
              <mc:Fallback>
                <p:oleObj name="Diagramm" r:id="rId2" imgW="7487107" imgH="4858207" progId="Excel.Chart.8">
                  <p:embed/>
                  <p:pic>
                    <p:nvPicPr>
                      <p:cNvPr id="9"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597" y="3159837"/>
                        <a:ext cx="2248891" cy="1800200"/>
                      </a:xfrm>
                      <a:prstGeom prst="rect">
                        <a:avLst/>
                      </a:prstGeom>
                      <a:noFill/>
                      <a:ln>
                        <a:noFill/>
                      </a:ln>
                      <a:effectLst/>
                    </p:spPr>
                  </p:pic>
                </p:oleObj>
              </mc:Fallback>
            </mc:AlternateContent>
          </a:graphicData>
        </a:graphic>
      </p:graphicFrame>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045" y="3239994"/>
            <a:ext cx="2194315" cy="172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a:hlinkClick r:id="rId5"/>
          </p:cNvPr>
          <p:cNvSpPr txBox="1"/>
          <p:nvPr/>
        </p:nvSpPr>
        <p:spPr>
          <a:xfrm>
            <a:off x="6372200" y="404664"/>
            <a:ext cx="864096" cy="400110"/>
          </a:xfrm>
          <a:prstGeom prst="rect">
            <a:avLst/>
          </a:prstGeom>
          <a:solidFill>
            <a:srgbClr val="00B050"/>
          </a:solidFill>
        </p:spPr>
        <p:txBody>
          <a:bodyPr wrap="square" rtlCol="0">
            <a:spAutoFit/>
          </a:bodyPr>
          <a:lstStyle/>
          <a:p>
            <a:r>
              <a:rPr lang="de-DE" dirty="0">
                <a:latin typeface="+mj-lt"/>
                <a:hlinkClick r:id="rId6"/>
              </a:rPr>
              <a:t>Film</a:t>
            </a:r>
            <a:endParaRPr lang="de-DE" dirty="0">
              <a:latin typeface="+mj-lt"/>
            </a:endParaRPr>
          </a:p>
        </p:txBody>
      </p:sp>
    </p:spTree>
    <p:extLst>
      <p:ext uri="{BB962C8B-B14F-4D97-AF65-F5344CB8AC3E}">
        <p14:creationId xmlns:p14="http://schemas.microsoft.com/office/powerpoint/2010/main" val="2297259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Ablauf der Messung im Praktikum</a:t>
            </a:r>
          </a:p>
        </p:txBody>
      </p:sp>
      <p:sp>
        <p:nvSpPr>
          <p:cNvPr id="3" name="Inhaltsplatzhalter 2"/>
          <p:cNvSpPr>
            <a:spLocks noGrp="1"/>
          </p:cNvSpPr>
          <p:nvPr>
            <p:ph idx="1"/>
          </p:nvPr>
        </p:nvSpPr>
        <p:spPr>
          <a:xfrm>
            <a:off x="445898" y="1124744"/>
            <a:ext cx="8229600" cy="4497387"/>
          </a:xfrm>
        </p:spPr>
        <p:txBody>
          <a:bodyPr/>
          <a:lstStyle/>
          <a:p>
            <a:r>
              <a:rPr lang="de-DE" dirty="0"/>
              <a:t>Die Zapfwelle des Messtraktors wird über die Gelenkwelle mit der MAHA-Wirbelstrombremse verbunden.</a:t>
            </a:r>
          </a:p>
          <a:p>
            <a:r>
              <a:rPr lang="de-DE" dirty="0"/>
              <a:t>Es erfolgt zunächst ein Systemabgleich – Schaffung einer Kommunikationsebene zur Datenübertragung</a:t>
            </a:r>
          </a:p>
          <a:p>
            <a:r>
              <a:rPr lang="de-DE" dirty="0"/>
              <a:t>Der Traktor muss für die Messung und  die Darstellung der Ergebnisse zunächst näher definiert werden </a:t>
            </a:r>
          </a:p>
          <a:p>
            <a:r>
              <a:rPr lang="de-DE" dirty="0"/>
              <a:t>Im Praktikum führen wir eine diskrete Messung durch und ermitteln die Vollastkurve</a:t>
            </a:r>
          </a:p>
          <a:p>
            <a:r>
              <a:rPr lang="de-DE" dirty="0"/>
              <a:t>Gemessen wird zunächst das Drehmoment in Abhängigkeit der Belastung (Bremsung), die Leistung wird vom System errechnet</a:t>
            </a:r>
          </a:p>
        </p:txBody>
      </p:sp>
      <p:sp>
        <p:nvSpPr>
          <p:cNvPr id="4" name="Foliennummernplatzhalter 3"/>
          <p:cNvSpPr>
            <a:spLocks noGrp="1"/>
          </p:cNvSpPr>
          <p:nvPr>
            <p:ph type="sldNum" sz="quarter" idx="10"/>
          </p:nvPr>
        </p:nvSpPr>
        <p:spPr/>
        <p:txBody>
          <a:bodyPr/>
          <a:lstStyle/>
          <a:p>
            <a:r>
              <a:rPr lang="de-DE"/>
              <a:t> Folie </a:t>
            </a:r>
            <a:fld id="{07D840C6-F4C5-4510-8C16-2E0E0C60B90D}" type="slidenum">
              <a:rPr lang="de-DE" smtClean="0"/>
              <a:pPr/>
              <a:t>27</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Tree>
    <p:extLst>
      <p:ext uri="{BB962C8B-B14F-4D97-AF65-F5344CB8AC3E}">
        <p14:creationId xmlns:p14="http://schemas.microsoft.com/office/powerpoint/2010/main" val="3931560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Ablauf der Messung im Praktikum</a:t>
            </a: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07D840C6-F4C5-4510-8C16-2E0E0C60B90D}" type="slidenum">
              <a:rPr kumimoji="0" lang="de-DE" sz="1000" b="0" i="0" u="none" strike="noStrike" kern="1200" cap="none" spc="0" normalizeH="0" baseline="0" noProof="0" smtClean="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pic>
        <p:nvPicPr>
          <p:cNvPr id="6" name="Grafik 5"/>
          <p:cNvPicPr>
            <a:picLocks noChangeAspect="1"/>
          </p:cNvPicPr>
          <p:nvPr/>
        </p:nvPicPr>
        <p:blipFill>
          <a:blip r:embed="rId2"/>
          <a:stretch>
            <a:fillRect/>
          </a:stretch>
        </p:blipFill>
        <p:spPr>
          <a:xfrm>
            <a:off x="445822" y="1052736"/>
            <a:ext cx="6279000" cy="4928000"/>
          </a:xfrm>
          <a:prstGeom prst="rect">
            <a:avLst/>
          </a:prstGeom>
        </p:spPr>
      </p:pic>
      <p:sp>
        <p:nvSpPr>
          <p:cNvPr id="3" name="Textfeld 2"/>
          <p:cNvSpPr txBox="1"/>
          <p:nvPr/>
        </p:nvSpPr>
        <p:spPr>
          <a:xfrm>
            <a:off x="6804248" y="1124744"/>
            <a:ext cx="1944216" cy="646331"/>
          </a:xfrm>
          <a:prstGeom prst="rect">
            <a:avLst/>
          </a:prstGeom>
          <a:noFill/>
        </p:spPr>
        <p:txBody>
          <a:bodyPr wrap="square" rtlCol="0">
            <a:spAutoFit/>
          </a:bodyPr>
          <a:lstStyle/>
          <a:p>
            <a:pPr algn="l"/>
            <a:r>
              <a:rPr lang="de-DE" sz="1800" b="1" dirty="0">
                <a:solidFill>
                  <a:srgbClr val="FF0000"/>
                </a:solidFill>
                <a:latin typeface="+mj-lt"/>
              </a:rPr>
              <a:t>Definition Traktor</a:t>
            </a:r>
          </a:p>
        </p:txBody>
      </p:sp>
    </p:spTree>
    <p:extLst>
      <p:ext uri="{BB962C8B-B14F-4D97-AF65-F5344CB8AC3E}">
        <p14:creationId xmlns:p14="http://schemas.microsoft.com/office/powerpoint/2010/main" val="575416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Messung im Praktikum</a:t>
            </a: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07D840C6-F4C5-4510-8C16-2E0E0C60B90D}" type="slidenum">
              <a:rPr kumimoji="0" lang="de-DE" sz="1000" b="0" i="0" u="none" strike="noStrike" kern="1200" cap="none" spc="0" normalizeH="0" baseline="0" noProof="0" smtClean="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pic>
        <p:nvPicPr>
          <p:cNvPr id="6" name="Grafik 5"/>
          <p:cNvPicPr>
            <a:picLocks noChangeAspect="1"/>
          </p:cNvPicPr>
          <p:nvPr/>
        </p:nvPicPr>
        <p:blipFill>
          <a:blip r:embed="rId2"/>
          <a:stretch>
            <a:fillRect/>
          </a:stretch>
        </p:blipFill>
        <p:spPr>
          <a:xfrm>
            <a:off x="887114" y="908211"/>
            <a:ext cx="7211022" cy="5726112"/>
          </a:xfrm>
          <a:prstGeom prst="rect">
            <a:avLst/>
          </a:prstGeom>
        </p:spPr>
      </p:pic>
    </p:spTree>
    <p:extLst>
      <p:ext uri="{BB962C8B-B14F-4D97-AF65-F5344CB8AC3E}">
        <p14:creationId xmlns:p14="http://schemas.microsoft.com/office/powerpoint/2010/main" val="82632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liennummernplatzhalter 5"/>
          <p:cNvSpPr>
            <a:spLocks noGrp="1"/>
          </p:cNvSpPr>
          <p:nvPr>
            <p:ph type="sldNum" sz="quarter" idx="10"/>
          </p:nvPr>
        </p:nvSpPr>
        <p:spPr/>
        <p:txBody>
          <a:bodyPr/>
          <a:lstStyle/>
          <a:p>
            <a:r>
              <a:rPr lang="de-DE"/>
              <a:t> Folie </a:t>
            </a:r>
            <a:fld id="{F111B560-FDB5-4886-8F7D-21D0C2D930E3}" type="slidenum">
              <a:rPr lang="de-DE"/>
              <a:pPr/>
              <a:t>3</a:t>
            </a:fld>
            <a:endParaRPr lang="de-DE"/>
          </a:p>
        </p:txBody>
      </p:sp>
      <p:sp>
        <p:nvSpPr>
          <p:cNvPr id="9" name="Fußzeilenplatzhalter 6"/>
          <p:cNvSpPr>
            <a:spLocks noGrp="1"/>
          </p:cNvSpPr>
          <p:nvPr>
            <p:ph type="ftr" sz="quarter" idx="11"/>
          </p:nvPr>
        </p:nvSpPr>
        <p:spPr/>
        <p:txBody>
          <a:bodyPr/>
          <a:lstStyle/>
          <a:p>
            <a:r>
              <a:rPr lang="de-DE"/>
              <a:t>HSWT    Prof. Dr. U. Groß           Modul: Grundlagen der Agrartechnik   2 Sem.  LE :   Motor-Leistungscharakteristik</a:t>
            </a:r>
          </a:p>
        </p:txBody>
      </p:sp>
      <p:sp>
        <p:nvSpPr>
          <p:cNvPr id="805890" name="Rectangle 2"/>
          <p:cNvSpPr>
            <a:spLocks noGrp="1" noChangeArrowheads="1"/>
          </p:cNvSpPr>
          <p:nvPr>
            <p:ph type="title"/>
          </p:nvPr>
        </p:nvSpPr>
        <p:spPr/>
        <p:txBody>
          <a:bodyPr/>
          <a:lstStyle/>
          <a:p>
            <a:r>
              <a:rPr lang="de-DE" dirty="0"/>
              <a:t>Geschichte der Schleppertests in Deutschland</a:t>
            </a:r>
          </a:p>
        </p:txBody>
      </p:sp>
      <p:sp>
        <p:nvSpPr>
          <p:cNvPr id="805891" name="Rectangle 3"/>
          <p:cNvSpPr>
            <a:spLocks noGrp="1" noChangeArrowheads="1"/>
          </p:cNvSpPr>
          <p:nvPr>
            <p:ph type="body" sz="half" idx="1"/>
          </p:nvPr>
        </p:nvSpPr>
        <p:spPr>
          <a:xfrm>
            <a:off x="3419475" y="1412875"/>
            <a:ext cx="4038600" cy="4525963"/>
          </a:xfrm>
        </p:spPr>
        <p:txBody>
          <a:bodyPr/>
          <a:lstStyle/>
          <a:p>
            <a:pPr>
              <a:lnSpc>
                <a:spcPct val="80000"/>
              </a:lnSpc>
            </a:pPr>
            <a:r>
              <a:rPr lang="de-DE" sz="1600" b="1" dirty="0"/>
              <a:t>1913</a:t>
            </a:r>
            <a:r>
              <a:rPr lang="de-DE" sz="1600" dirty="0"/>
              <a:t> erste Traktor- und Motorpflugtest in </a:t>
            </a:r>
            <a:r>
              <a:rPr lang="de-DE" sz="1600" dirty="0" err="1"/>
              <a:t>Kleinwanzleben</a:t>
            </a:r>
            <a:endParaRPr lang="de-DE" sz="1600" dirty="0"/>
          </a:p>
          <a:p>
            <a:pPr>
              <a:lnSpc>
                <a:spcPct val="80000"/>
              </a:lnSpc>
            </a:pPr>
            <a:r>
              <a:rPr lang="de-DE" sz="1600" b="1" dirty="0"/>
              <a:t>1928</a:t>
            </a:r>
            <a:r>
              <a:rPr lang="de-DE" sz="1600" dirty="0"/>
              <a:t>: Bau des Schlepperprüffeldes in Bornim bei Berlin nach </a:t>
            </a:r>
            <a:r>
              <a:rPr lang="de-DE" sz="1600" dirty="0" err="1"/>
              <a:t>amerkanischen</a:t>
            </a:r>
            <a:r>
              <a:rPr lang="de-DE" sz="1600" dirty="0"/>
              <a:t> Vorbild </a:t>
            </a:r>
          </a:p>
          <a:p>
            <a:pPr>
              <a:lnSpc>
                <a:spcPct val="80000"/>
              </a:lnSpc>
            </a:pPr>
            <a:r>
              <a:rPr lang="de-DE" sz="1600" dirty="0"/>
              <a:t>nach dem zweiten Weltkrieg testet das KTL auf hochschul- und herstellereigenen Prüfständen</a:t>
            </a:r>
          </a:p>
          <a:p>
            <a:pPr>
              <a:lnSpc>
                <a:spcPct val="80000"/>
              </a:lnSpc>
            </a:pPr>
            <a:r>
              <a:rPr lang="de-DE" sz="1600" b="1" dirty="0"/>
              <a:t>1949</a:t>
            </a:r>
            <a:r>
              <a:rPr lang="de-DE" sz="1600" dirty="0"/>
              <a:t>: Umbau eines US-Militärfahrzeugs zum Zugleistungsmesswagen, Umzug nach Marburg</a:t>
            </a:r>
          </a:p>
          <a:p>
            <a:pPr>
              <a:lnSpc>
                <a:spcPct val="80000"/>
              </a:lnSpc>
            </a:pPr>
            <a:r>
              <a:rPr lang="de-DE" sz="1600" b="1" dirty="0"/>
              <a:t>1954</a:t>
            </a:r>
            <a:r>
              <a:rPr lang="de-DE" sz="1600" dirty="0"/>
              <a:t>: Bezug des Prüffeldes in Darmstadt-Kranichstein</a:t>
            </a:r>
          </a:p>
          <a:p>
            <a:pPr>
              <a:lnSpc>
                <a:spcPct val="80000"/>
              </a:lnSpc>
            </a:pPr>
            <a:r>
              <a:rPr lang="de-DE" sz="1600" b="1" dirty="0"/>
              <a:t>1968</a:t>
            </a:r>
            <a:r>
              <a:rPr lang="de-DE" sz="1600" dirty="0"/>
              <a:t>: die DLG übernimmt die Testtätigkeit, Inbetriebnahme des heutigen Prüffeldes in Groß-Umstadt</a:t>
            </a:r>
          </a:p>
          <a:p>
            <a:pPr>
              <a:lnSpc>
                <a:spcPct val="80000"/>
              </a:lnSpc>
            </a:pPr>
            <a:r>
              <a:rPr lang="de-DE" sz="1600" b="1" dirty="0"/>
              <a:t>1971</a:t>
            </a:r>
            <a:r>
              <a:rPr lang="de-DE" sz="1600" dirty="0"/>
              <a:t> Inbetriebnahme des ersten Messwagens mit Wirbelstrombremse</a:t>
            </a:r>
          </a:p>
          <a:p>
            <a:pPr>
              <a:lnSpc>
                <a:spcPct val="80000"/>
              </a:lnSpc>
            </a:pPr>
            <a:r>
              <a:rPr lang="de-DE" sz="1600" dirty="0"/>
              <a:t>Messeinrichtungen und Prüffeld werden kontinuierlich auf die aktuellen Anforderungen abgestimmt</a:t>
            </a:r>
          </a:p>
          <a:p>
            <a:pPr>
              <a:lnSpc>
                <a:spcPct val="80000"/>
              </a:lnSpc>
            </a:pPr>
            <a:endParaRPr lang="de-DE" sz="1600" dirty="0"/>
          </a:p>
        </p:txBody>
      </p:sp>
      <p:graphicFrame>
        <p:nvGraphicFramePr>
          <p:cNvPr id="805892" name="Object 4"/>
          <p:cNvGraphicFramePr>
            <a:graphicFrameLocks noGrp="1" noChangeAspect="1"/>
          </p:cNvGraphicFramePr>
          <p:nvPr>
            <p:ph sz="quarter" idx="2"/>
          </p:nvPr>
        </p:nvGraphicFramePr>
        <p:xfrm>
          <a:off x="468313" y="1268413"/>
          <a:ext cx="2376487" cy="1319212"/>
        </p:xfrm>
        <a:graphic>
          <a:graphicData uri="http://schemas.openxmlformats.org/presentationml/2006/ole">
            <mc:AlternateContent xmlns:mc="http://schemas.openxmlformats.org/markup-compatibility/2006">
              <mc:Choice xmlns:v="urn:schemas-microsoft-com:vml" Requires="v">
                <p:oleObj name="Image" r:id="rId2" imgW="3225397" imgH="1790476" progId="Photoshop.Image.8">
                  <p:embed/>
                </p:oleObj>
              </mc:Choice>
              <mc:Fallback>
                <p:oleObj name="Image" r:id="rId2" imgW="3225397" imgH="1790476" progId="Photoshop.Image.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376487"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05893"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2914" y="2624583"/>
            <a:ext cx="2376487" cy="1289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58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40" y="3933825"/>
            <a:ext cx="2376487"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58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300663"/>
            <a:ext cx="2592387"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05891">
                                            <p:txEl>
                                              <p:pRg st="0" end="0"/>
                                            </p:txEl>
                                          </p:spTgt>
                                        </p:tgtEl>
                                        <p:attrNameLst>
                                          <p:attrName>style.visibility</p:attrName>
                                        </p:attrNameLst>
                                      </p:cBhvr>
                                      <p:to>
                                        <p:strVal val="visible"/>
                                      </p:to>
                                    </p:set>
                                    <p:animEffect transition="in" filter="blinds(horizontal)">
                                      <p:cBhvr>
                                        <p:cTn id="7" dur="500"/>
                                        <p:tgtEl>
                                          <p:spTgt spid="805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05891">
                                            <p:txEl>
                                              <p:pRg st="1" end="1"/>
                                            </p:txEl>
                                          </p:spTgt>
                                        </p:tgtEl>
                                        <p:attrNameLst>
                                          <p:attrName>style.visibility</p:attrName>
                                        </p:attrNameLst>
                                      </p:cBhvr>
                                      <p:to>
                                        <p:strVal val="visible"/>
                                      </p:to>
                                    </p:set>
                                    <p:animEffect transition="in" filter="blinds(horizontal)">
                                      <p:cBhvr>
                                        <p:cTn id="12" dur="500"/>
                                        <p:tgtEl>
                                          <p:spTgt spid="805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05891">
                                            <p:txEl>
                                              <p:pRg st="2" end="2"/>
                                            </p:txEl>
                                          </p:spTgt>
                                        </p:tgtEl>
                                        <p:attrNameLst>
                                          <p:attrName>style.visibility</p:attrName>
                                        </p:attrNameLst>
                                      </p:cBhvr>
                                      <p:to>
                                        <p:strVal val="visible"/>
                                      </p:to>
                                    </p:set>
                                    <p:animEffect transition="in" filter="blinds(horizontal)">
                                      <p:cBhvr>
                                        <p:cTn id="17" dur="500"/>
                                        <p:tgtEl>
                                          <p:spTgt spid="805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05891">
                                            <p:txEl>
                                              <p:pRg st="3" end="3"/>
                                            </p:txEl>
                                          </p:spTgt>
                                        </p:tgtEl>
                                        <p:attrNameLst>
                                          <p:attrName>style.visibility</p:attrName>
                                        </p:attrNameLst>
                                      </p:cBhvr>
                                      <p:to>
                                        <p:strVal val="visible"/>
                                      </p:to>
                                    </p:set>
                                    <p:animEffect transition="in" filter="blinds(horizontal)">
                                      <p:cBhvr>
                                        <p:cTn id="22" dur="500"/>
                                        <p:tgtEl>
                                          <p:spTgt spid="8058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05891">
                                            <p:txEl>
                                              <p:pRg st="4" end="4"/>
                                            </p:txEl>
                                          </p:spTgt>
                                        </p:tgtEl>
                                        <p:attrNameLst>
                                          <p:attrName>style.visibility</p:attrName>
                                        </p:attrNameLst>
                                      </p:cBhvr>
                                      <p:to>
                                        <p:strVal val="visible"/>
                                      </p:to>
                                    </p:set>
                                    <p:animEffect transition="in" filter="blinds(horizontal)">
                                      <p:cBhvr>
                                        <p:cTn id="27" dur="500"/>
                                        <p:tgtEl>
                                          <p:spTgt spid="8058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05891">
                                            <p:txEl>
                                              <p:pRg st="5" end="5"/>
                                            </p:txEl>
                                          </p:spTgt>
                                        </p:tgtEl>
                                        <p:attrNameLst>
                                          <p:attrName>style.visibility</p:attrName>
                                        </p:attrNameLst>
                                      </p:cBhvr>
                                      <p:to>
                                        <p:strVal val="visible"/>
                                      </p:to>
                                    </p:set>
                                    <p:animEffect transition="in" filter="blinds(horizontal)">
                                      <p:cBhvr>
                                        <p:cTn id="32" dur="500"/>
                                        <p:tgtEl>
                                          <p:spTgt spid="8058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805891">
                                            <p:txEl>
                                              <p:pRg st="6" end="6"/>
                                            </p:txEl>
                                          </p:spTgt>
                                        </p:tgtEl>
                                        <p:attrNameLst>
                                          <p:attrName>style.visibility</p:attrName>
                                        </p:attrNameLst>
                                      </p:cBhvr>
                                      <p:to>
                                        <p:strVal val="visible"/>
                                      </p:to>
                                    </p:set>
                                    <p:animEffect transition="in" filter="blinds(horizontal)">
                                      <p:cBhvr>
                                        <p:cTn id="37" dur="500"/>
                                        <p:tgtEl>
                                          <p:spTgt spid="8058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05891">
                                            <p:txEl>
                                              <p:pRg st="7" end="7"/>
                                            </p:txEl>
                                          </p:spTgt>
                                        </p:tgtEl>
                                        <p:attrNameLst>
                                          <p:attrName>style.visibility</p:attrName>
                                        </p:attrNameLst>
                                      </p:cBhvr>
                                      <p:to>
                                        <p:strVal val="visible"/>
                                      </p:to>
                                    </p:set>
                                    <p:animEffect transition="in" filter="blinds(horizontal)">
                                      <p:cBhvr>
                                        <p:cTn id="42" dur="500"/>
                                        <p:tgtEl>
                                          <p:spTgt spid="8058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Messung im Praktikum</a:t>
            </a: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07D840C6-F4C5-4510-8C16-2E0E0C60B90D}" type="slidenum">
              <a:rPr kumimoji="0" lang="de-DE" sz="1000" b="0" i="0" u="none" strike="noStrike" kern="1200" cap="none" spc="0" normalizeH="0" baseline="0" noProof="0" smtClean="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pic>
        <p:nvPicPr>
          <p:cNvPr id="6" name="Grafik 5"/>
          <p:cNvPicPr>
            <a:picLocks noChangeAspect="1"/>
          </p:cNvPicPr>
          <p:nvPr/>
        </p:nvPicPr>
        <p:blipFill>
          <a:blip r:embed="rId2"/>
          <a:stretch>
            <a:fillRect/>
          </a:stretch>
        </p:blipFill>
        <p:spPr>
          <a:xfrm>
            <a:off x="323527" y="832472"/>
            <a:ext cx="8519769" cy="5188816"/>
          </a:xfrm>
          <a:prstGeom prst="rect">
            <a:avLst/>
          </a:prstGeom>
        </p:spPr>
      </p:pic>
    </p:spTree>
    <p:extLst>
      <p:ext uri="{BB962C8B-B14F-4D97-AF65-F5344CB8AC3E}">
        <p14:creationId xmlns:p14="http://schemas.microsoft.com/office/powerpoint/2010/main" val="1538789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Alter Motor</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31</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15" y="908719"/>
            <a:ext cx="10329369" cy="62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r Verbinder 5"/>
          <p:cNvCxnSpPr/>
          <p:nvPr/>
        </p:nvCxnSpPr>
        <p:spPr bwMode="auto">
          <a:xfrm>
            <a:off x="5508104" y="1988840"/>
            <a:ext cx="30823" cy="388843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36592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Motor - Steyr </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32</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p:nvPr/>
        </p:nvPicPr>
        <p:blipFill>
          <a:blip r:embed="rId2"/>
          <a:stretch>
            <a:fillRect/>
          </a:stretch>
        </p:blipFill>
        <p:spPr>
          <a:xfrm>
            <a:off x="251520" y="719811"/>
            <a:ext cx="8332291" cy="6059487"/>
          </a:xfrm>
          <a:prstGeom prst="rect">
            <a:avLst/>
          </a:prstGeom>
        </p:spPr>
      </p:pic>
      <p:cxnSp>
        <p:nvCxnSpPr>
          <p:cNvPr id="7" name="Gerader Verbinder 6"/>
          <p:cNvCxnSpPr/>
          <p:nvPr/>
        </p:nvCxnSpPr>
        <p:spPr bwMode="auto">
          <a:xfrm flipH="1" flipV="1">
            <a:off x="4489807" y="2044557"/>
            <a:ext cx="2818" cy="16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8"/>
          <p:cNvCxnSpPr/>
          <p:nvPr/>
        </p:nvCxnSpPr>
        <p:spPr bwMode="auto">
          <a:xfrm>
            <a:off x="8711217" y="2060848"/>
            <a:ext cx="30823" cy="388843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p:cNvCxnSpPr/>
          <p:nvPr/>
        </p:nvCxnSpPr>
        <p:spPr bwMode="auto">
          <a:xfrm flipH="1">
            <a:off x="3059832" y="476672"/>
            <a:ext cx="1069936"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p:cNvCxnSpPr/>
          <p:nvPr/>
        </p:nvCxnSpPr>
        <p:spPr bwMode="auto">
          <a:xfrm>
            <a:off x="8892480" y="1275125"/>
            <a:ext cx="0" cy="50378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p:cNvSpPr txBox="1"/>
          <p:nvPr/>
        </p:nvSpPr>
        <p:spPr>
          <a:xfrm>
            <a:off x="2555776" y="481671"/>
            <a:ext cx="2305001" cy="246221"/>
          </a:xfrm>
          <a:prstGeom prst="rect">
            <a:avLst/>
          </a:prstGeom>
          <a:noFill/>
        </p:spPr>
        <p:txBody>
          <a:bodyPr wrap="square" rtlCol="0">
            <a:spAutoFit/>
          </a:bodyPr>
          <a:lstStyle/>
          <a:p>
            <a:r>
              <a:rPr lang="de-DE" sz="1000" b="1" dirty="0">
                <a:latin typeface="+mj-lt"/>
              </a:rPr>
              <a:t>Drehmomentanstieg</a:t>
            </a:r>
          </a:p>
        </p:txBody>
      </p:sp>
      <p:sp>
        <p:nvSpPr>
          <p:cNvPr id="25" name="Textfeld 24"/>
          <p:cNvSpPr txBox="1"/>
          <p:nvPr/>
        </p:nvSpPr>
        <p:spPr>
          <a:xfrm>
            <a:off x="5669690" y="455593"/>
            <a:ext cx="2305001" cy="246221"/>
          </a:xfrm>
          <a:prstGeom prst="rect">
            <a:avLst/>
          </a:prstGeom>
          <a:noFill/>
        </p:spPr>
        <p:txBody>
          <a:bodyPr wrap="square" rtlCol="0">
            <a:spAutoFit/>
          </a:bodyPr>
          <a:lstStyle/>
          <a:p>
            <a:r>
              <a:rPr lang="de-DE" sz="1000" b="1" dirty="0">
                <a:latin typeface="+mj-lt"/>
              </a:rPr>
              <a:t>Drehzahlabfall</a:t>
            </a:r>
          </a:p>
        </p:txBody>
      </p:sp>
      <p:sp>
        <p:nvSpPr>
          <p:cNvPr id="26" name="Textfeld 25"/>
          <p:cNvSpPr txBox="1"/>
          <p:nvPr/>
        </p:nvSpPr>
        <p:spPr>
          <a:xfrm>
            <a:off x="4283968" y="499470"/>
            <a:ext cx="2305001" cy="246221"/>
          </a:xfrm>
          <a:prstGeom prst="rect">
            <a:avLst/>
          </a:prstGeom>
          <a:noFill/>
        </p:spPr>
        <p:txBody>
          <a:bodyPr wrap="square" rtlCol="0">
            <a:spAutoFit/>
          </a:bodyPr>
          <a:lstStyle/>
          <a:p>
            <a:r>
              <a:rPr lang="de-DE" sz="1000" b="1" dirty="0" err="1">
                <a:latin typeface="+mj-lt"/>
              </a:rPr>
              <a:t>Konstantleistungsbereich</a:t>
            </a:r>
            <a:endParaRPr lang="de-DE" sz="1000" b="1" dirty="0">
              <a:latin typeface="+mj-lt"/>
            </a:endParaRPr>
          </a:p>
        </p:txBody>
      </p:sp>
      <p:cxnSp>
        <p:nvCxnSpPr>
          <p:cNvPr id="28" name="Gerader Verbinder 27"/>
          <p:cNvCxnSpPr/>
          <p:nvPr/>
        </p:nvCxnSpPr>
        <p:spPr bwMode="auto">
          <a:xfrm flipH="1">
            <a:off x="5630313" y="476672"/>
            <a:ext cx="1158441"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3219287" y="5642940"/>
            <a:ext cx="2305001" cy="246221"/>
          </a:xfrm>
          <a:prstGeom prst="rect">
            <a:avLst/>
          </a:prstGeom>
          <a:noFill/>
        </p:spPr>
        <p:txBody>
          <a:bodyPr wrap="square" rtlCol="0">
            <a:spAutoFit/>
          </a:bodyPr>
          <a:lstStyle/>
          <a:p>
            <a:r>
              <a:rPr lang="de-DE" sz="1000" b="1" dirty="0">
                <a:latin typeface="+mj-lt"/>
              </a:rPr>
              <a:t>Nenndrehzahl</a:t>
            </a:r>
          </a:p>
        </p:txBody>
      </p:sp>
    </p:spTree>
    <p:extLst>
      <p:ext uri="{BB962C8B-B14F-4D97-AF65-F5344CB8AC3E}">
        <p14:creationId xmlns:p14="http://schemas.microsoft.com/office/powerpoint/2010/main" val="369864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D6052-1757-45AD-8D32-B63C891706DA}"/>
            </a:ext>
          </a:extLst>
        </p:cNvPr>
        <p:cNvGrpSpPr/>
        <p:nvPr/>
      </p:nvGrpSpPr>
      <p:grpSpPr>
        <a:xfrm>
          <a:off x="0" y="0"/>
          <a:ext cx="0" cy="0"/>
          <a:chOff x="0" y="0"/>
          <a:chExt cx="0" cy="0"/>
        </a:xfrm>
      </p:grpSpPr>
      <p:graphicFrame>
        <p:nvGraphicFramePr>
          <p:cNvPr id="20" name="Diagramm 19">
            <a:extLst>
              <a:ext uri="{FF2B5EF4-FFF2-40B4-BE49-F238E27FC236}">
                <a16:creationId xmlns:a16="http://schemas.microsoft.com/office/drawing/2014/main" id="{F1755657-7F35-4945-A10D-58D694631335}"/>
              </a:ext>
            </a:extLst>
          </p:cNvPr>
          <p:cNvGraphicFramePr>
            <a:graphicFrameLocks/>
          </p:cNvGraphicFramePr>
          <p:nvPr/>
        </p:nvGraphicFramePr>
        <p:xfrm>
          <a:off x="35069" y="2007466"/>
          <a:ext cx="5738379" cy="37539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82910E95-97C2-888D-D4EB-1B264F7ED500}"/>
              </a:ext>
            </a:extLst>
          </p:cNvPr>
          <p:cNvSpPr>
            <a:spLocks noGrp="1"/>
          </p:cNvSpPr>
          <p:nvPr>
            <p:ph type="title"/>
          </p:nvPr>
        </p:nvSpPr>
        <p:spPr>
          <a:xfrm>
            <a:off x="139823" y="948848"/>
            <a:ext cx="7886700" cy="994172"/>
          </a:xfrm>
        </p:spPr>
        <p:txBody>
          <a:bodyPr/>
          <a:lstStyle/>
          <a:p>
            <a:r>
              <a:rPr lang="de-DE" dirty="0">
                <a:latin typeface="ArialMT"/>
              </a:rPr>
              <a:t>Motorkennlinie - Drehzahlbereiche</a:t>
            </a:r>
            <a:endParaRPr lang="de-DE" dirty="0"/>
          </a:p>
        </p:txBody>
      </p:sp>
      <p:sp>
        <p:nvSpPr>
          <p:cNvPr id="6" name="Fußzeilenplatzhalter 5">
            <a:extLst>
              <a:ext uri="{FF2B5EF4-FFF2-40B4-BE49-F238E27FC236}">
                <a16:creationId xmlns:a16="http://schemas.microsoft.com/office/drawing/2014/main" id="{381DAEB3-6477-4B93-3B27-D13EF1711163}"/>
              </a:ext>
            </a:extLst>
          </p:cNvPr>
          <p:cNvSpPr>
            <a:spLocks noGrp="1"/>
          </p:cNvSpPr>
          <p:nvPr>
            <p:ph type="ftr" sz="quarter" idx="11"/>
          </p:nvPr>
        </p:nvSpPr>
        <p:spPr/>
        <p:txBody>
          <a:bodyPr/>
          <a:lstStyle/>
          <a:p>
            <a:pPr defTabSz="685800" eaLnBrk="1" fontAlgn="auto" hangingPunct="1">
              <a:spcBef>
                <a:spcPts val="0"/>
              </a:spcBef>
              <a:spcAft>
                <a:spcPts val="0"/>
              </a:spcAft>
            </a:pPr>
            <a:r>
              <a:rPr lang="de-DE">
                <a:solidFill>
                  <a:prstClr val="black">
                    <a:tint val="75000"/>
                  </a:prstClr>
                </a:solidFill>
                <a:latin typeface="ArialMT"/>
              </a:rPr>
              <a:t>Leistungsparameter von Traktormotoren</a:t>
            </a:r>
            <a:endParaRPr lang="de-DE" dirty="0">
              <a:solidFill>
                <a:prstClr val="black">
                  <a:tint val="75000"/>
                </a:prstClr>
              </a:solidFill>
              <a:latin typeface="Calibri" panose="020F0502020204030204"/>
            </a:endParaRPr>
          </a:p>
        </p:txBody>
      </p:sp>
      <p:sp>
        <p:nvSpPr>
          <p:cNvPr id="7" name="Foliennummernplatzhalter 6">
            <a:extLst>
              <a:ext uri="{FF2B5EF4-FFF2-40B4-BE49-F238E27FC236}">
                <a16:creationId xmlns:a16="http://schemas.microsoft.com/office/drawing/2014/main" id="{53C87A10-AC27-85CB-866B-BC6C61E358E0}"/>
              </a:ext>
            </a:extLst>
          </p:cNvPr>
          <p:cNvSpPr>
            <a:spLocks noGrp="1"/>
          </p:cNvSpPr>
          <p:nvPr>
            <p:ph type="sldNum" sz="quarter" idx="12"/>
          </p:nvPr>
        </p:nvSpPr>
        <p:spPr/>
        <p:txBody>
          <a:bodyPr/>
          <a:lstStyle/>
          <a:p>
            <a:pPr defTabSz="685800" eaLnBrk="1" fontAlgn="auto" hangingPunct="1">
              <a:spcBef>
                <a:spcPts val="0"/>
              </a:spcBef>
              <a:spcAft>
                <a:spcPts val="0"/>
              </a:spcAft>
            </a:pPr>
            <a:fld id="{9B264A1B-FB14-4352-88B7-F7350DD21074}" type="slidenum">
              <a:rPr lang="de-DE">
                <a:solidFill>
                  <a:prstClr val="black">
                    <a:tint val="75000"/>
                  </a:prstClr>
                </a:solidFill>
                <a:latin typeface="Calibri" panose="020F0502020204030204"/>
              </a:rPr>
              <a:pPr defTabSz="685800" eaLnBrk="1" fontAlgn="auto" hangingPunct="1">
                <a:spcBef>
                  <a:spcPts val="0"/>
                </a:spcBef>
                <a:spcAft>
                  <a:spcPts val="0"/>
                </a:spcAft>
              </a:pPr>
              <a:t>33</a:t>
            </a:fld>
            <a:endParaRPr lang="de-DE" dirty="0">
              <a:solidFill>
                <a:prstClr val="black">
                  <a:tint val="75000"/>
                </a:prstClr>
              </a:solidFill>
              <a:latin typeface="Calibri" panose="020F0502020204030204"/>
            </a:endParaRPr>
          </a:p>
        </p:txBody>
      </p:sp>
      <p:cxnSp>
        <p:nvCxnSpPr>
          <p:cNvPr id="4" name="Gerader Verbinder 3">
            <a:extLst>
              <a:ext uri="{FF2B5EF4-FFF2-40B4-BE49-F238E27FC236}">
                <a16:creationId xmlns:a16="http://schemas.microsoft.com/office/drawing/2014/main" id="{9A754D8D-6913-4635-DEE6-BAA870C1ADDD}"/>
              </a:ext>
            </a:extLst>
          </p:cNvPr>
          <p:cNvCxnSpPr>
            <a:cxnSpLocks/>
          </p:cNvCxnSpPr>
          <p:nvPr/>
        </p:nvCxnSpPr>
        <p:spPr>
          <a:xfrm>
            <a:off x="-16645" y="1805879"/>
            <a:ext cx="8728969"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9" name="Grafik 8">
            <a:extLst>
              <a:ext uri="{FF2B5EF4-FFF2-40B4-BE49-F238E27FC236}">
                <a16:creationId xmlns:a16="http://schemas.microsoft.com/office/drawing/2014/main" id="{C1525322-3EC5-F3C5-1332-BD42AEA8CC5A}"/>
              </a:ext>
            </a:extLst>
          </p:cNvPr>
          <p:cNvPicPr>
            <a:picLocks noChangeAspect="1"/>
          </p:cNvPicPr>
          <p:nvPr/>
        </p:nvPicPr>
        <p:blipFill>
          <a:blip r:embed="rId4"/>
          <a:stretch>
            <a:fillRect/>
          </a:stretch>
        </p:blipFill>
        <p:spPr>
          <a:xfrm>
            <a:off x="7486650" y="1943020"/>
            <a:ext cx="1417366" cy="994171"/>
          </a:xfrm>
          <a:prstGeom prst="rect">
            <a:avLst/>
          </a:prstGeom>
        </p:spPr>
      </p:pic>
      <p:pic>
        <p:nvPicPr>
          <p:cNvPr id="11" name="Grafik 10">
            <a:extLst>
              <a:ext uri="{FF2B5EF4-FFF2-40B4-BE49-F238E27FC236}">
                <a16:creationId xmlns:a16="http://schemas.microsoft.com/office/drawing/2014/main" id="{916302A8-74E1-1EF2-BD6A-EA5984670BA2}"/>
              </a:ext>
            </a:extLst>
          </p:cNvPr>
          <p:cNvPicPr>
            <a:picLocks noChangeAspect="1"/>
          </p:cNvPicPr>
          <p:nvPr/>
        </p:nvPicPr>
        <p:blipFill>
          <a:blip r:embed="rId5"/>
          <a:stretch>
            <a:fillRect/>
          </a:stretch>
        </p:blipFill>
        <p:spPr>
          <a:xfrm>
            <a:off x="6630049" y="3272259"/>
            <a:ext cx="2137280" cy="2154324"/>
          </a:xfrm>
          <a:prstGeom prst="rect">
            <a:avLst/>
          </a:prstGeom>
        </p:spPr>
      </p:pic>
      <p:sp>
        <p:nvSpPr>
          <p:cNvPr id="12" name="Pfeil: nach rechts 11">
            <a:extLst>
              <a:ext uri="{FF2B5EF4-FFF2-40B4-BE49-F238E27FC236}">
                <a16:creationId xmlns:a16="http://schemas.microsoft.com/office/drawing/2014/main" id="{A2B94C14-76E3-57A1-0104-536B64D805AB}"/>
              </a:ext>
            </a:extLst>
          </p:cNvPr>
          <p:cNvSpPr/>
          <p:nvPr/>
        </p:nvSpPr>
        <p:spPr>
          <a:xfrm rot="12635440">
            <a:off x="5304979" y="5156762"/>
            <a:ext cx="1267589" cy="2343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de-DE" sz="1350">
              <a:solidFill>
                <a:prstClr val="white"/>
              </a:solidFill>
              <a:latin typeface="Calibri" panose="020F0502020204030204"/>
            </a:endParaRPr>
          </a:p>
        </p:txBody>
      </p:sp>
      <p:sp>
        <p:nvSpPr>
          <p:cNvPr id="14" name="Textfeld 13">
            <a:extLst>
              <a:ext uri="{FF2B5EF4-FFF2-40B4-BE49-F238E27FC236}">
                <a16:creationId xmlns:a16="http://schemas.microsoft.com/office/drawing/2014/main" id="{8751D42D-BAC1-75B0-925B-E061A5F7DF76}"/>
              </a:ext>
            </a:extLst>
          </p:cNvPr>
          <p:cNvSpPr txBox="1"/>
          <p:nvPr/>
        </p:nvSpPr>
        <p:spPr>
          <a:xfrm>
            <a:off x="6630049" y="5503114"/>
            <a:ext cx="1475772" cy="300082"/>
          </a:xfrm>
          <a:prstGeom prst="rect">
            <a:avLst/>
          </a:prstGeom>
          <a:noFill/>
        </p:spPr>
        <p:txBody>
          <a:bodyPr wrap="square" rtlCol="0">
            <a:spAutoFit/>
          </a:bodyPr>
          <a:lstStyle/>
          <a:p>
            <a:pPr algn="l" defTabSz="685800" eaLnBrk="1" fontAlgn="auto" hangingPunct="1">
              <a:spcBef>
                <a:spcPts val="0"/>
              </a:spcBef>
              <a:spcAft>
                <a:spcPts val="0"/>
              </a:spcAft>
            </a:pPr>
            <a:r>
              <a:rPr lang="de-DE" sz="1350" dirty="0">
                <a:solidFill>
                  <a:prstClr val="black"/>
                </a:solidFill>
                <a:latin typeface="Calibri" panose="020F0502020204030204"/>
              </a:rPr>
              <a:t>Start der Messung</a:t>
            </a:r>
          </a:p>
        </p:txBody>
      </p:sp>
      <p:sp>
        <p:nvSpPr>
          <p:cNvPr id="18" name="Textfeld 17">
            <a:extLst>
              <a:ext uri="{FF2B5EF4-FFF2-40B4-BE49-F238E27FC236}">
                <a16:creationId xmlns:a16="http://schemas.microsoft.com/office/drawing/2014/main" id="{86187C61-A6BE-5EE2-22F1-81F9AD792C71}"/>
              </a:ext>
            </a:extLst>
          </p:cNvPr>
          <p:cNvSpPr txBox="1"/>
          <p:nvPr/>
        </p:nvSpPr>
        <p:spPr>
          <a:xfrm>
            <a:off x="3398624" y="2664021"/>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00B050"/>
                </a:solidFill>
                <a:latin typeface="Calibri" panose="020F0502020204030204"/>
              </a:rPr>
              <a:t>M</a:t>
            </a:r>
          </a:p>
        </p:txBody>
      </p:sp>
      <p:sp>
        <p:nvSpPr>
          <p:cNvPr id="19" name="Textfeld 18">
            <a:extLst>
              <a:ext uri="{FF2B5EF4-FFF2-40B4-BE49-F238E27FC236}">
                <a16:creationId xmlns:a16="http://schemas.microsoft.com/office/drawing/2014/main" id="{3215601B-C823-5573-8B4E-B21E319D962E}"/>
              </a:ext>
            </a:extLst>
          </p:cNvPr>
          <p:cNvSpPr txBox="1"/>
          <p:nvPr/>
        </p:nvSpPr>
        <p:spPr>
          <a:xfrm>
            <a:off x="4035322" y="2292784"/>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FF0000"/>
                </a:solidFill>
                <a:latin typeface="Calibri" panose="020F0502020204030204"/>
              </a:rPr>
              <a:t>P</a:t>
            </a:r>
          </a:p>
        </p:txBody>
      </p:sp>
      <p:grpSp>
        <p:nvGrpSpPr>
          <p:cNvPr id="22" name="Gruppieren 21">
            <a:extLst>
              <a:ext uri="{FF2B5EF4-FFF2-40B4-BE49-F238E27FC236}">
                <a16:creationId xmlns:a16="http://schemas.microsoft.com/office/drawing/2014/main" id="{001014D5-BB13-C338-A55A-6B8ECC371606}"/>
              </a:ext>
            </a:extLst>
          </p:cNvPr>
          <p:cNvGrpSpPr/>
          <p:nvPr/>
        </p:nvGrpSpPr>
        <p:grpSpPr>
          <a:xfrm>
            <a:off x="266644" y="1841752"/>
            <a:ext cx="1450202" cy="3058861"/>
            <a:chOff x="5926395" y="1399913"/>
            <a:chExt cx="1933602" cy="4078481"/>
          </a:xfrm>
        </p:grpSpPr>
        <p:cxnSp>
          <p:nvCxnSpPr>
            <p:cNvPr id="23" name="Gerader Verbinder 22">
              <a:extLst>
                <a:ext uri="{FF2B5EF4-FFF2-40B4-BE49-F238E27FC236}">
                  <a16:creationId xmlns:a16="http://schemas.microsoft.com/office/drawing/2014/main" id="{5C6B99AB-C805-9996-8444-F375CCB71C16}"/>
                </a:ext>
              </a:extLst>
            </p:cNvPr>
            <p:cNvCxnSpPr>
              <a:cxnSpLocks/>
            </p:cNvCxnSpPr>
            <p:nvPr/>
          </p:nvCxnSpPr>
          <p:spPr>
            <a:xfrm>
              <a:off x="6737350" y="1769245"/>
              <a:ext cx="0" cy="370914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4" name="Textfeld 23">
              <a:extLst>
                <a:ext uri="{FF2B5EF4-FFF2-40B4-BE49-F238E27FC236}">
                  <a16:creationId xmlns:a16="http://schemas.microsoft.com/office/drawing/2014/main" id="{7B805A18-AA30-9CE3-B704-89FB4AA961E8}"/>
                </a:ext>
              </a:extLst>
            </p:cNvPr>
            <p:cNvSpPr txBox="1"/>
            <p:nvPr/>
          </p:nvSpPr>
          <p:spPr>
            <a:xfrm>
              <a:off x="5926395" y="1399913"/>
              <a:ext cx="1933602" cy="400109"/>
            </a:xfrm>
            <a:prstGeom prst="rect">
              <a:avLst/>
            </a:prstGeom>
            <a:noFill/>
            <a:ln w="19050">
              <a:solidFill>
                <a:schemeClr val="accent1"/>
              </a:solidFill>
            </a:ln>
          </p:spPr>
          <p:txBody>
            <a:bodyPr wrap="square" rtlCol="0">
              <a:spAutoFit/>
            </a:bodyPr>
            <a:lstStyle/>
            <a:p>
              <a:pPr defTabSz="685800" eaLnBrk="1" fontAlgn="auto" hangingPunct="1">
                <a:spcBef>
                  <a:spcPts val="0"/>
                </a:spcBef>
                <a:spcAft>
                  <a:spcPts val="0"/>
                </a:spcAft>
              </a:pPr>
              <a:r>
                <a:rPr lang="de-DE" sz="1350" dirty="0">
                  <a:solidFill>
                    <a:srgbClr val="4472C4"/>
                  </a:solidFill>
                  <a:latin typeface="Calibri" panose="020F0502020204030204"/>
                </a:rPr>
                <a:t>Leerlaufdrehzahl</a:t>
              </a:r>
            </a:p>
          </p:txBody>
        </p:sp>
      </p:grpSp>
      <p:grpSp>
        <p:nvGrpSpPr>
          <p:cNvPr id="26" name="Gruppieren 25">
            <a:extLst>
              <a:ext uri="{FF2B5EF4-FFF2-40B4-BE49-F238E27FC236}">
                <a16:creationId xmlns:a16="http://schemas.microsoft.com/office/drawing/2014/main" id="{38F3DB7D-303B-C356-CCCF-57EC5D83F2BC}"/>
              </a:ext>
            </a:extLst>
          </p:cNvPr>
          <p:cNvGrpSpPr/>
          <p:nvPr/>
        </p:nvGrpSpPr>
        <p:grpSpPr>
          <a:xfrm>
            <a:off x="3986102" y="1874691"/>
            <a:ext cx="1163279" cy="3025922"/>
            <a:chOff x="5926395" y="1390388"/>
            <a:chExt cx="1551038" cy="4034563"/>
          </a:xfrm>
        </p:grpSpPr>
        <p:cxnSp>
          <p:nvCxnSpPr>
            <p:cNvPr id="27" name="Gerader Verbinder 26">
              <a:extLst>
                <a:ext uri="{FF2B5EF4-FFF2-40B4-BE49-F238E27FC236}">
                  <a16:creationId xmlns:a16="http://schemas.microsoft.com/office/drawing/2014/main" id="{5F0C4679-1C7A-657C-B565-E8404FD0A597}"/>
                </a:ext>
              </a:extLst>
            </p:cNvPr>
            <p:cNvCxnSpPr>
              <a:cxnSpLocks/>
            </p:cNvCxnSpPr>
            <p:nvPr/>
          </p:nvCxnSpPr>
          <p:spPr>
            <a:xfrm>
              <a:off x="6756400" y="1759720"/>
              <a:ext cx="0" cy="3665231"/>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8" name="Textfeld 27">
              <a:extLst>
                <a:ext uri="{FF2B5EF4-FFF2-40B4-BE49-F238E27FC236}">
                  <a16:creationId xmlns:a16="http://schemas.microsoft.com/office/drawing/2014/main" id="{756E93AF-148E-5BCA-07E7-45C5B31A7D67}"/>
                </a:ext>
              </a:extLst>
            </p:cNvPr>
            <p:cNvSpPr txBox="1"/>
            <p:nvPr/>
          </p:nvSpPr>
          <p:spPr>
            <a:xfrm>
              <a:off x="5926395" y="1390388"/>
              <a:ext cx="1551038" cy="677108"/>
            </a:xfrm>
            <a:prstGeom prst="rect">
              <a:avLst/>
            </a:prstGeom>
            <a:noFill/>
            <a:ln w="19050">
              <a:solidFill>
                <a:schemeClr val="accent1"/>
              </a:solidFill>
            </a:ln>
          </p:spPr>
          <p:txBody>
            <a:bodyPr wrap="square" rtlCol="0">
              <a:spAutoFit/>
            </a:bodyPr>
            <a:lstStyle/>
            <a:p>
              <a:pPr defTabSz="685800" eaLnBrk="1" fontAlgn="auto" hangingPunct="1">
                <a:spcBef>
                  <a:spcPts val="0"/>
                </a:spcBef>
                <a:spcAft>
                  <a:spcPts val="0"/>
                </a:spcAft>
              </a:pPr>
              <a:r>
                <a:rPr lang="de-DE" sz="1350" dirty="0">
                  <a:solidFill>
                    <a:srgbClr val="4472C4"/>
                  </a:solidFill>
                  <a:latin typeface="Calibri" panose="020F0502020204030204"/>
                </a:rPr>
                <a:t>Nenndrehzahl</a:t>
              </a:r>
            </a:p>
          </p:txBody>
        </p:sp>
      </p:grpSp>
      <p:cxnSp>
        <p:nvCxnSpPr>
          <p:cNvPr id="16" name="Gerade Verbindung mit Pfeil 15">
            <a:extLst>
              <a:ext uri="{FF2B5EF4-FFF2-40B4-BE49-F238E27FC236}">
                <a16:creationId xmlns:a16="http://schemas.microsoft.com/office/drawing/2014/main" id="{EE9E3753-CEB9-4369-4ACF-608204889585}"/>
              </a:ext>
            </a:extLst>
          </p:cNvPr>
          <p:cNvCxnSpPr>
            <a:cxnSpLocks/>
          </p:cNvCxnSpPr>
          <p:nvPr/>
        </p:nvCxnSpPr>
        <p:spPr>
          <a:xfrm flipH="1">
            <a:off x="3554881" y="4741166"/>
            <a:ext cx="974927"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Gerader Verbinder 33">
            <a:extLst>
              <a:ext uri="{FF2B5EF4-FFF2-40B4-BE49-F238E27FC236}">
                <a16:creationId xmlns:a16="http://schemas.microsoft.com/office/drawing/2014/main" id="{46AB8B36-0215-6491-C85F-C562C7925705}"/>
              </a:ext>
            </a:extLst>
          </p:cNvPr>
          <p:cNvCxnSpPr>
            <a:cxnSpLocks/>
          </p:cNvCxnSpPr>
          <p:nvPr/>
        </p:nvCxnSpPr>
        <p:spPr>
          <a:xfrm>
            <a:off x="4889226" y="2162083"/>
            <a:ext cx="0" cy="2729322"/>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5" name="Textfeld 34">
            <a:extLst>
              <a:ext uri="{FF2B5EF4-FFF2-40B4-BE49-F238E27FC236}">
                <a16:creationId xmlns:a16="http://schemas.microsoft.com/office/drawing/2014/main" id="{40547936-6F19-7ADF-76F2-9D424EE750FE}"/>
              </a:ext>
            </a:extLst>
          </p:cNvPr>
          <p:cNvSpPr txBox="1"/>
          <p:nvPr/>
        </p:nvSpPr>
        <p:spPr>
          <a:xfrm>
            <a:off x="4903514" y="4534106"/>
            <a:ext cx="1432663" cy="300082"/>
          </a:xfrm>
          <a:prstGeom prst="rect">
            <a:avLst/>
          </a:prstGeom>
          <a:solidFill>
            <a:schemeClr val="bg1"/>
          </a:solidFill>
          <a:ln w="19050">
            <a:solidFill>
              <a:schemeClr val="accent1"/>
            </a:solidFill>
          </a:ln>
        </p:spPr>
        <p:txBody>
          <a:bodyPr wrap="square" rtlCol="0">
            <a:spAutoFit/>
          </a:bodyPr>
          <a:lstStyle/>
          <a:p>
            <a:pPr defTabSz="685800" eaLnBrk="1" fontAlgn="auto" hangingPunct="1">
              <a:spcBef>
                <a:spcPts val="0"/>
              </a:spcBef>
              <a:spcAft>
                <a:spcPts val="0"/>
              </a:spcAft>
            </a:pPr>
            <a:r>
              <a:rPr lang="de-DE" sz="1350" dirty="0">
                <a:solidFill>
                  <a:srgbClr val="4472C4"/>
                </a:solidFill>
                <a:latin typeface="Calibri" panose="020F0502020204030204"/>
              </a:rPr>
              <a:t>Maximaldrehzahl</a:t>
            </a:r>
          </a:p>
        </p:txBody>
      </p:sp>
      <p:sp>
        <p:nvSpPr>
          <p:cNvPr id="3" name="Textfeld 2">
            <a:extLst>
              <a:ext uri="{FF2B5EF4-FFF2-40B4-BE49-F238E27FC236}">
                <a16:creationId xmlns:a16="http://schemas.microsoft.com/office/drawing/2014/main" id="{BEBFF0DD-415D-CF86-C799-93DF1D8FFE5C}"/>
              </a:ext>
            </a:extLst>
          </p:cNvPr>
          <p:cNvSpPr txBox="1"/>
          <p:nvPr/>
        </p:nvSpPr>
        <p:spPr>
          <a:xfrm>
            <a:off x="8197091" y="3999310"/>
            <a:ext cx="443380"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[3]</a:t>
            </a:r>
            <a:endParaRPr lang="en-US" sz="1350" dirty="0">
              <a:solidFill>
                <a:srgbClr val="E7E6E6">
                  <a:lumMod val="75000"/>
                </a:srgbClr>
              </a:solidFill>
              <a:latin typeface="Calibri" panose="020F0502020204030204"/>
            </a:endParaRPr>
          </a:p>
        </p:txBody>
      </p:sp>
      <p:sp>
        <p:nvSpPr>
          <p:cNvPr id="5" name="Textfeld 4">
            <a:extLst>
              <a:ext uri="{FF2B5EF4-FFF2-40B4-BE49-F238E27FC236}">
                <a16:creationId xmlns:a16="http://schemas.microsoft.com/office/drawing/2014/main" id="{8823C3FA-0D6C-0BA2-D258-8F88F1B56969}"/>
              </a:ext>
            </a:extLst>
          </p:cNvPr>
          <p:cNvSpPr txBox="1"/>
          <p:nvPr/>
        </p:nvSpPr>
        <p:spPr>
          <a:xfrm>
            <a:off x="8545639" y="2798691"/>
            <a:ext cx="443380"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[3]</a:t>
            </a:r>
            <a:endParaRPr lang="en-US" sz="1350" dirty="0">
              <a:solidFill>
                <a:srgbClr val="E7E6E6">
                  <a:lumMod val="75000"/>
                </a:srgbClr>
              </a:solidFill>
              <a:latin typeface="Calibri" panose="020F0502020204030204"/>
            </a:endParaRPr>
          </a:p>
        </p:txBody>
      </p:sp>
      <p:sp>
        <p:nvSpPr>
          <p:cNvPr id="8" name="Textfeld 7">
            <a:extLst>
              <a:ext uri="{FF2B5EF4-FFF2-40B4-BE49-F238E27FC236}">
                <a16:creationId xmlns:a16="http://schemas.microsoft.com/office/drawing/2014/main" id="{70A1EFA3-8A75-270F-1E4C-3431047BCCE4}"/>
              </a:ext>
            </a:extLst>
          </p:cNvPr>
          <p:cNvSpPr txBox="1"/>
          <p:nvPr/>
        </p:nvSpPr>
        <p:spPr>
          <a:xfrm>
            <a:off x="266645" y="5288083"/>
            <a:ext cx="1679469"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[5, angepasst]</a:t>
            </a:r>
            <a:endParaRPr lang="en-US" sz="1350" dirty="0">
              <a:solidFill>
                <a:srgbClr val="E7E6E6">
                  <a:lumMod val="75000"/>
                </a:srgbClr>
              </a:solidFill>
              <a:latin typeface="Calibri" panose="020F0502020204030204"/>
            </a:endParaRPr>
          </a:p>
        </p:txBody>
      </p:sp>
      <p:sp>
        <p:nvSpPr>
          <p:cNvPr id="13" name="Ellipse 12">
            <a:extLst>
              <a:ext uri="{FF2B5EF4-FFF2-40B4-BE49-F238E27FC236}">
                <a16:creationId xmlns:a16="http://schemas.microsoft.com/office/drawing/2014/main" id="{389AEBD3-3053-D57F-D044-CE6C4BE49447}"/>
              </a:ext>
            </a:extLst>
          </p:cNvPr>
          <p:cNvSpPr/>
          <p:nvPr/>
        </p:nvSpPr>
        <p:spPr>
          <a:xfrm>
            <a:off x="4855242" y="4825105"/>
            <a:ext cx="76192" cy="11718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5" name="Ellipse 14">
            <a:extLst>
              <a:ext uri="{FF2B5EF4-FFF2-40B4-BE49-F238E27FC236}">
                <a16:creationId xmlns:a16="http://schemas.microsoft.com/office/drawing/2014/main" id="{EC78A4AC-6249-379B-8D86-F8ADCF050D32}"/>
              </a:ext>
            </a:extLst>
          </p:cNvPr>
          <p:cNvSpPr/>
          <p:nvPr/>
        </p:nvSpPr>
        <p:spPr>
          <a:xfrm>
            <a:off x="835087" y="4822287"/>
            <a:ext cx="76192" cy="11718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226313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B885-8D77-A8BE-C2B9-13AD807C5E6F}"/>
            </a:ext>
          </a:extLst>
        </p:cNvPr>
        <p:cNvGrpSpPr/>
        <p:nvPr/>
      </p:nvGrpSpPr>
      <p:grpSpPr>
        <a:xfrm>
          <a:off x="0" y="0"/>
          <a:ext cx="0" cy="0"/>
          <a:chOff x="0" y="0"/>
          <a:chExt cx="0" cy="0"/>
        </a:xfrm>
      </p:grpSpPr>
      <p:graphicFrame>
        <p:nvGraphicFramePr>
          <p:cNvPr id="20" name="Diagramm 19">
            <a:extLst>
              <a:ext uri="{FF2B5EF4-FFF2-40B4-BE49-F238E27FC236}">
                <a16:creationId xmlns:a16="http://schemas.microsoft.com/office/drawing/2014/main" id="{EA3698BD-607C-DB49-F2F0-56053E4F3822}"/>
              </a:ext>
            </a:extLst>
          </p:cNvPr>
          <p:cNvGraphicFramePr>
            <a:graphicFrameLocks/>
          </p:cNvGraphicFramePr>
          <p:nvPr/>
        </p:nvGraphicFramePr>
        <p:xfrm>
          <a:off x="35069" y="2007466"/>
          <a:ext cx="5738379" cy="37539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4AA8487-3590-6A55-841D-4E23F03BBC47}"/>
              </a:ext>
            </a:extLst>
          </p:cNvPr>
          <p:cNvSpPr>
            <a:spLocks noGrp="1"/>
          </p:cNvSpPr>
          <p:nvPr>
            <p:ph type="title"/>
          </p:nvPr>
        </p:nvSpPr>
        <p:spPr>
          <a:xfrm>
            <a:off x="139823" y="948848"/>
            <a:ext cx="7886700" cy="994172"/>
          </a:xfrm>
        </p:spPr>
        <p:txBody>
          <a:bodyPr>
            <a:normAutofit fontScale="90000"/>
          </a:bodyPr>
          <a:lstStyle/>
          <a:p>
            <a:r>
              <a:rPr lang="de-DE" dirty="0">
                <a:latin typeface="ArialMT"/>
              </a:rPr>
              <a:t>Motorkennlinie - Drehmoment &amp; Drehzahl</a:t>
            </a:r>
            <a:endParaRPr lang="de-DE" dirty="0"/>
          </a:p>
        </p:txBody>
      </p:sp>
      <p:sp>
        <p:nvSpPr>
          <p:cNvPr id="6" name="Fußzeilenplatzhalter 5">
            <a:extLst>
              <a:ext uri="{FF2B5EF4-FFF2-40B4-BE49-F238E27FC236}">
                <a16:creationId xmlns:a16="http://schemas.microsoft.com/office/drawing/2014/main" id="{D42744D0-3715-7369-F5BE-DABD01D2BB53}"/>
              </a:ext>
            </a:extLst>
          </p:cNvPr>
          <p:cNvSpPr>
            <a:spLocks noGrp="1"/>
          </p:cNvSpPr>
          <p:nvPr>
            <p:ph type="ftr" sz="quarter" idx="11"/>
          </p:nvPr>
        </p:nvSpPr>
        <p:spPr/>
        <p:txBody>
          <a:bodyPr/>
          <a:lstStyle/>
          <a:p>
            <a:pPr defTabSz="685800" eaLnBrk="1" fontAlgn="auto" hangingPunct="1">
              <a:spcBef>
                <a:spcPts val="0"/>
              </a:spcBef>
              <a:spcAft>
                <a:spcPts val="0"/>
              </a:spcAft>
            </a:pPr>
            <a:r>
              <a:rPr lang="de-DE">
                <a:solidFill>
                  <a:prstClr val="black">
                    <a:tint val="75000"/>
                  </a:prstClr>
                </a:solidFill>
                <a:latin typeface="ArialMT"/>
              </a:rPr>
              <a:t>Leistungsparameter von Traktormotoren</a:t>
            </a:r>
            <a:endParaRPr lang="de-DE" dirty="0">
              <a:solidFill>
                <a:prstClr val="black">
                  <a:tint val="75000"/>
                </a:prstClr>
              </a:solidFill>
              <a:latin typeface="Calibri" panose="020F0502020204030204"/>
            </a:endParaRPr>
          </a:p>
        </p:txBody>
      </p:sp>
      <p:sp>
        <p:nvSpPr>
          <p:cNvPr id="7" name="Foliennummernplatzhalter 6">
            <a:extLst>
              <a:ext uri="{FF2B5EF4-FFF2-40B4-BE49-F238E27FC236}">
                <a16:creationId xmlns:a16="http://schemas.microsoft.com/office/drawing/2014/main" id="{74FDB9E0-48CB-C20B-3B8A-C66176B47AA0}"/>
              </a:ext>
            </a:extLst>
          </p:cNvPr>
          <p:cNvSpPr>
            <a:spLocks noGrp="1"/>
          </p:cNvSpPr>
          <p:nvPr>
            <p:ph type="sldNum" sz="quarter" idx="12"/>
          </p:nvPr>
        </p:nvSpPr>
        <p:spPr/>
        <p:txBody>
          <a:bodyPr/>
          <a:lstStyle/>
          <a:p>
            <a:pPr defTabSz="685800" eaLnBrk="1" fontAlgn="auto" hangingPunct="1">
              <a:spcBef>
                <a:spcPts val="0"/>
              </a:spcBef>
              <a:spcAft>
                <a:spcPts val="0"/>
              </a:spcAft>
            </a:pPr>
            <a:fld id="{9B264A1B-FB14-4352-88B7-F7350DD21074}" type="slidenum">
              <a:rPr lang="de-DE">
                <a:solidFill>
                  <a:prstClr val="black">
                    <a:tint val="75000"/>
                  </a:prstClr>
                </a:solidFill>
                <a:latin typeface="Calibri" panose="020F0502020204030204"/>
              </a:rPr>
              <a:pPr defTabSz="685800" eaLnBrk="1" fontAlgn="auto" hangingPunct="1">
                <a:spcBef>
                  <a:spcPts val="0"/>
                </a:spcBef>
                <a:spcAft>
                  <a:spcPts val="0"/>
                </a:spcAft>
              </a:pPr>
              <a:t>34</a:t>
            </a:fld>
            <a:endParaRPr lang="de-DE" dirty="0">
              <a:solidFill>
                <a:prstClr val="black">
                  <a:tint val="75000"/>
                </a:prstClr>
              </a:solidFill>
              <a:latin typeface="Calibri" panose="020F0502020204030204"/>
            </a:endParaRPr>
          </a:p>
        </p:txBody>
      </p:sp>
      <p:cxnSp>
        <p:nvCxnSpPr>
          <p:cNvPr id="4" name="Gerader Verbinder 3">
            <a:extLst>
              <a:ext uri="{FF2B5EF4-FFF2-40B4-BE49-F238E27FC236}">
                <a16:creationId xmlns:a16="http://schemas.microsoft.com/office/drawing/2014/main" id="{E4861DAA-EB11-4F47-17E7-38A21C2BDA8B}"/>
              </a:ext>
            </a:extLst>
          </p:cNvPr>
          <p:cNvCxnSpPr>
            <a:cxnSpLocks/>
          </p:cNvCxnSpPr>
          <p:nvPr/>
        </p:nvCxnSpPr>
        <p:spPr>
          <a:xfrm>
            <a:off x="-16645" y="1805879"/>
            <a:ext cx="8728969"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14" name="Textfeld 13">
            <a:extLst>
              <a:ext uri="{FF2B5EF4-FFF2-40B4-BE49-F238E27FC236}">
                <a16:creationId xmlns:a16="http://schemas.microsoft.com/office/drawing/2014/main" id="{587DE070-340D-6354-7621-2BBCD5257DB1}"/>
              </a:ext>
            </a:extLst>
          </p:cNvPr>
          <p:cNvSpPr txBox="1"/>
          <p:nvPr/>
        </p:nvSpPr>
        <p:spPr>
          <a:xfrm>
            <a:off x="5035562" y="5128211"/>
            <a:ext cx="1475772" cy="300082"/>
          </a:xfrm>
          <a:prstGeom prst="rect">
            <a:avLst/>
          </a:prstGeom>
          <a:noFill/>
        </p:spPr>
        <p:txBody>
          <a:bodyPr wrap="square" rtlCol="0">
            <a:spAutoFit/>
          </a:bodyPr>
          <a:lstStyle/>
          <a:p>
            <a:pPr algn="l" defTabSz="685800" eaLnBrk="1" fontAlgn="auto" hangingPunct="1">
              <a:spcBef>
                <a:spcPts val="0"/>
              </a:spcBef>
              <a:spcAft>
                <a:spcPts val="0"/>
              </a:spcAft>
            </a:pPr>
            <a:r>
              <a:rPr lang="de-DE" sz="1350" dirty="0">
                <a:solidFill>
                  <a:prstClr val="black"/>
                </a:solidFill>
                <a:latin typeface="Calibri" panose="020F0502020204030204"/>
              </a:rPr>
              <a:t>Start der Messung</a:t>
            </a:r>
          </a:p>
        </p:txBody>
      </p:sp>
      <p:cxnSp>
        <p:nvCxnSpPr>
          <p:cNvPr id="16" name="Gerade Verbindung mit Pfeil 15">
            <a:extLst>
              <a:ext uri="{FF2B5EF4-FFF2-40B4-BE49-F238E27FC236}">
                <a16:creationId xmlns:a16="http://schemas.microsoft.com/office/drawing/2014/main" id="{6014F8CC-EBD8-0942-83E6-2B7352CCA245}"/>
              </a:ext>
            </a:extLst>
          </p:cNvPr>
          <p:cNvCxnSpPr>
            <a:cxnSpLocks/>
          </p:cNvCxnSpPr>
          <p:nvPr/>
        </p:nvCxnSpPr>
        <p:spPr>
          <a:xfrm flipH="1">
            <a:off x="3895383" y="4733349"/>
            <a:ext cx="592394"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feld 17">
            <a:extLst>
              <a:ext uri="{FF2B5EF4-FFF2-40B4-BE49-F238E27FC236}">
                <a16:creationId xmlns:a16="http://schemas.microsoft.com/office/drawing/2014/main" id="{2E1D74E7-51AD-EA46-4A45-94206A2F816A}"/>
              </a:ext>
            </a:extLst>
          </p:cNvPr>
          <p:cNvSpPr txBox="1"/>
          <p:nvPr/>
        </p:nvSpPr>
        <p:spPr>
          <a:xfrm>
            <a:off x="3398624" y="2664021"/>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00B050"/>
                </a:solidFill>
                <a:latin typeface="Calibri" panose="020F0502020204030204"/>
              </a:rPr>
              <a:t>M</a:t>
            </a:r>
          </a:p>
        </p:txBody>
      </p:sp>
      <p:sp>
        <p:nvSpPr>
          <p:cNvPr id="19" name="Textfeld 18">
            <a:extLst>
              <a:ext uri="{FF2B5EF4-FFF2-40B4-BE49-F238E27FC236}">
                <a16:creationId xmlns:a16="http://schemas.microsoft.com/office/drawing/2014/main" id="{9E862F49-4506-4842-96BB-EA173D2B66EF}"/>
              </a:ext>
            </a:extLst>
          </p:cNvPr>
          <p:cNvSpPr txBox="1"/>
          <p:nvPr/>
        </p:nvSpPr>
        <p:spPr>
          <a:xfrm>
            <a:off x="4035322" y="2292784"/>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FF0000"/>
                </a:solidFill>
                <a:latin typeface="Calibri" panose="020F0502020204030204"/>
              </a:rPr>
              <a:t>P</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0F5FD6E-49E2-4C5F-4801-5658692652D8}"/>
                  </a:ext>
                </a:extLst>
              </p:cNvPr>
              <p:cNvSpPr txBox="1"/>
              <p:nvPr/>
            </p:nvSpPr>
            <p:spPr>
              <a:xfrm>
                <a:off x="6214010" y="2147281"/>
                <a:ext cx="2405198" cy="2830390"/>
              </a:xfrm>
              <a:prstGeom prst="rect">
                <a:avLst/>
              </a:prstGeom>
              <a:noFill/>
            </p:spPr>
            <p:txBody>
              <a:bodyPr wrap="square" rtlCol="0">
                <a:spAutoFit/>
              </a:bodyPr>
              <a:lstStyle/>
              <a:p>
                <a:pPr defTabSz="685800" eaLnBrk="1" fontAlgn="auto" hangingPunct="1">
                  <a:spcBef>
                    <a:spcPts val="0"/>
                  </a:spcBef>
                  <a:spcAft>
                    <a:spcPts val="0"/>
                  </a:spcAft>
                </a:pPr>
                <a:r>
                  <a:rPr lang="de-DE" sz="1350" b="1" dirty="0">
                    <a:solidFill>
                      <a:prstClr val="black"/>
                    </a:solidFill>
                    <a:latin typeface="Calibri" panose="020F0502020204030204"/>
                  </a:rPr>
                  <a:t>Drehmomentanstieg (</a:t>
                </a:r>
                <a:r>
                  <a:rPr lang="de-DE" sz="1350" b="1" dirty="0" err="1">
                    <a:solidFill>
                      <a:prstClr val="black"/>
                    </a:solidFill>
                    <a:latin typeface="Calibri" panose="020F0502020204030204"/>
                  </a:rPr>
                  <a:t>a</a:t>
                </a:r>
                <a:r>
                  <a:rPr lang="de-DE" sz="1350" b="1" baseline="-25000" dirty="0" err="1">
                    <a:solidFill>
                      <a:prstClr val="black"/>
                    </a:solidFill>
                    <a:latin typeface="Calibri" panose="020F0502020204030204"/>
                  </a:rPr>
                  <a:t>M</a:t>
                </a:r>
                <a:r>
                  <a:rPr lang="de-DE" sz="1350" b="1" dirty="0">
                    <a:solidFill>
                      <a:prstClr val="black"/>
                    </a:solidFill>
                    <a:latin typeface="Calibri" panose="020F0502020204030204"/>
                  </a:rPr>
                  <a:t>):</a:t>
                </a:r>
              </a:p>
              <a:p>
                <a:pPr defTabSz="685800" eaLnBrk="1" fontAlgn="auto" hangingPunct="1">
                  <a:spcBef>
                    <a:spcPts val="0"/>
                  </a:spcBef>
                  <a:spcAft>
                    <a:spcPts val="0"/>
                  </a:spcAft>
                </a:pPr>
                <a:endParaRPr lang="de-DE" sz="1350" b="1" i="1" dirty="0">
                  <a:solidFill>
                    <a:prstClr val="black"/>
                  </a:solidFill>
                  <a:latin typeface="Cambria Math" panose="02040503050406030204" pitchFamily="18" charset="0"/>
                </a:endParaRPr>
              </a:p>
              <a:p>
                <a:pPr defTabSz="685800" eaLnBrk="1" fontAlgn="auto" hangingPunct="1">
                  <a:spcBef>
                    <a:spcPts val="0"/>
                  </a:spcBef>
                  <a:spcAft>
                    <a:spcPts val="0"/>
                  </a:spcAft>
                </a:pPr>
                <a:r>
                  <a:rPr lang="de-DE" sz="1350" dirty="0">
                    <a:solidFill>
                      <a:prstClr val="black"/>
                    </a:solidFill>
                    <a:latin typeface="Calibri" panose="020F0502020204030204"/>
                  </a:rPr>
                  <a:t>a</a:t>
                </a:r>
                <a14:m>
                  <m:oMath xmlns:m="http://schemas.openxmlformats.org/officeDocument/2006/math">
                    <m:r>
                      <a:rPr lang="de-DE" sz="1350" i="1" baseline="-25000">
                        <a:solidFill>
                          <a:prstClr val="black"/>
                        </a:solidFill>
                        <a:latin typeface="Cambria Math" panose="02040503050406030204" pitchFamily="18" charset="0"/>
                      </a:rPr>
                      <m:t>𝑀</m:t>
                    </m:r>
                    <m:r>
                      <a:rPr lang="de-DE" sz="1350" i="1">
                        <a:solidFill>
                          <a:prstClr val="black"/>
                        </a:solidFill>
                        <a:latin typeface="Cambria Math" panose="02040503050406030204" pitchFamily="18" charset="0"/>
                      </a:rPr>
                      <m:t>=</m:t>
                    </m:r>
                  </m:oMath>
                </a14:m>
                <a:r>
                  <a:rPr lang="de-DE" sz="1350" dirty="0">
                    <a:solidFill>
                      <a:prstClr val="black"/>
                    </a:solidFill>
                    <a:latin typeface="Calibri" panose="020F0502020204030204"/>
                  </a:rPr>
                  <a:t> </a:t>
                </a:r>
                <a14:m>
                  <m:oMath xmlns:m="http://schemas.openxmlformats.org/officeDocument/2006/math">
                    <m:f>
                      <m:fPr>
                        <m:ctrlPr>
                          <a:rPr lang="de-DE" sz="1350" i="1" dirty="0">
                            <a:solidFill>
                              <a:prstClr val="black"/>
                            </a:solidFill>
                            <a:latin typeface="Cambria Math" panose="02040503050406030204" pitchFamily="18" charset="0"/>
                          </a:rPr>
                        </m:ctrlPr>
                      </m:fPr>
                      <m:num>
                        <m:r>
                          <a:rPr lang="de-DE" sz="1350" i="1" dirty="0">
                            <a:solidFill>
                              <a:prstClr val="black"/>
                            </a:solidFill>
                            <a:latin typeface="Cambria Math" panose="02040503050406030204" pitchFamily="18" charset="0"/>
                          </a:rPr>
                          <m:t>𝑀𝑚𝑎𝑥</m:t>
                        </m:r>
                        <m:r>
                          <a:rPr lang="de-DE" sz="1350" i="1" dirty="0">
                            <a:solidFill>
                              <a:prstClr val="black"/>
                            </a:solidFill>
                            <a:latin typeface="Cambria Math" panose="02040503050406030204" pitchFamily="18" charset="0"/>
                          </a:rPr>
                          <m:t> −</m:t>
                        </m:r>
                        <m:r>
                          <a:rPr lang="de-DE" sz="1350" i="1" dirty="0">
                            <a:solidFill>
                              <a:prstClr val="black"/>
                            </a:solidFill>
                            <a:latin typeface="Cambria Math" panose="02040503050406030204" pitchFamily="18" charset="0"/>
                          </a:rPr>
                          <m:t>𝑀𝑛</m:t>
                        </m:r>
                      </m:num>
                      <m:den>
                        <m:r>
                          <a:rPr lang="de-DE" sz="1350" i="1" dirty="0">
                            <a:solidFill>
                              <a:prstClr val="black"/>
                            </a:solidFill>
                            <a:latin typeface="Cambria Math" panose="02040503050406030204" pitchFamily="18" charset="0"/>
                          </a:rPr>
                          <m:t>𝑀𝑛</m:t>
                        </m:r>
                      </m:den>
                    </m:f>
                  </m:oMath>
                </a14:m>
                <a:r>
                  <a:rPr lang="de-DE" sz="1350" dirty="0">
                    <a:solidFill>
                      <a:prstClr val="black"/>
                    </a:solidFill>
                    <a:latin typeface="Calibri" panose="020F0502020204030204"/>
                  </a:rPr>
                  <a:t> x 100 %</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Drehzahlabfall (B):</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dirty="0">
                    <a:solidFill>
                      <a:prstClr val="black"/>
                    </a:solidFill>
                    <a:latin typeface="Calibri" panose="020F0502020204030204"/>
                  </a:rPr>
                  <a:t>a</a:t>
                </a:r>
                <a:r>
                  <a:rPr lang="de-DE" sz="1350" baseline="-25000" dirty="0">
                    <a:solidFill>
                      <a:prstClr val="black"/>
                    </a:solidFill>
                    <a:latin typeface="Calibri" panose="020F0502020204030204"/>
                  </a:rPr>
                  <a:t>n</a:t>
                </a:r>
                <a14:m>
                  <m:oMath xmlns:m="http://schemas.openxmlformats.org/officeDocument/2006/math">
                    <m:r>
                      <a:rPr lang="de-DE" sz="1350" i="1">
                        <a:solidFill>
                          <a:prstClr val="black"/>
                        </a:solidFill>
                        <a:latin typeface="Cambria Math" panose="02040503050406030204" pitchFamily="18" charset="0"/>
                        <a:ea typeface="Cambria Math" panose="02040503050406030204" pitchFamily="18" charset="0"/>
                      </a:rPr>
                      <m:t>=</m:t>
                    </m:r>
                    <m:f>
                      <m:fPr>
                        <m:ctrlPr>
                          <a:rPr lang="de-DE" sz="1350" i="1">
                            <a:solidFill>
                              <a:prstClr val="black"/>
                            </a:solidFill>
                            <a:latin typeface="Cambria Math" panose="02040503050406030204" pitchFamily="18" charset="0"/>
                            <a:ea typeface="Cambria Math" panose="02040503050406030204" pitchFamily="18" charset="0"/>
                          </a:rPr>
                        </m:ctrlPr>
                      </m:fPr>
                      <m:num>
                        <m:r>
                          <a:rPr lang="de-DE" sz="1350" i="1">
                            <a:solidFill>
                              <a:prstClr val="black"/>
                            </a:solidFill>
                            <a:latin typeface="Cambria Math" panose="02040503050406030204" pitchFamily="18" charset="0"/>
                            <a:ea typeface="Cambria Math" panose="02040503050406030204" pitchFamily="18" charset="0"/>
                          </a:rPr>
                          <m:t>𝑛</m:t>
                        </m:r>
                        <m:r>
                          <a:rPr lang="de-DE" sz="1350" i="1" baseline="-25000">
                            <a:solidFill>
                              <a:prstClr val="black"/>
                            </a:solidFill>
                            <a:latin typeface="Cambria Math" panose="02040503050406030204" pitchFamily="18" charset="0"/>
                            <a:ea typeface="Cambria Math" panose="02040503050406030204" pitchFamily="18" charset="0"/>
                          </a:rPr>
                          <m:t>𝑁</m:t>
                        </m:r>
                        <m:r>
                          <a:rPr lang="de-DE" sz="1350" i="1">
                            <a:solidFill>
                              <a:prstClr val="black"/>
                            </a:solidFill>
                            <a:latin typeface="Cambria Math" panose="02040503050406030204" pitchFamily="18" charset="0"/>
                            <a:ea typeface="Cambria Math" panose="02040503050406030204" pitchFamily="18" charset="0"/>
                          </a:rPr>
                          <m:t> − </m:t>
                        </m:r>
                        <m:r>
                          <a:rPr lang="de-DE" sz="1350" i="1">
                            <a:solidFill>
                              <a:prstClr val="black"/>
                            </a:solidFill>
                            <a:latin typeface="Cambria Math" panose="02040503050406030204" pitchFamily="18" charset="0"/>
                            <a:ea typeface="Cambria Math" panose="02040503050406030204" pitchFamily="18" charset="0"/>
                          </a:rPr>
                          <m:t>𝑛𝑚𝑎𝑥</m:t>
                        </m:r>
                      </m:num>
                      <m:den>
                        <m:r>
                          <a:rPr lang="de-DE" sz="1350" i="1">
                            <a:solidFill>
                              <a:prstClr val="black"/>
                            </a:solidFill>
                            <a:latin typeface="Cambria Math" panose="02040503050406030204" pitchFamily="18" charset="0"/>
                            <a:ea typeface="Cambria Math" panose="02040503050406030204" pitchFamily="18" charset="0"/>
                          </a:rPr>
                          <m:t>𝑛𝑁</m:t>
                        </m:r>
                      </m:den>
                    </m:f>
                  </m:oMath>
                </a14:m>
                <a:r>
                  <a:rPr lang="de-DE" sz="1350" dirty="0">
                    <a:solidFill>
                      <a:prstClr val="black"/>
                    </a:solidFill>
                    <a:latin typeface="Calibri" panose="020F0502020204030204"/>
                  </a:rPr>
                  <a:t> x 100 %</a:t>
                </a:r>
              </a:p>
              <a:p>
                <a:pPr algn="l"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Anfahrmoment (C):</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dirty="0">
                    <a:solidFill>
                      <a:prstClr val="black"/>
                    </a:solidFill>
                    <a:latin typeface="Calibri" panose="020F0502020204030204"/>
                  </a:rPr>
                  <a:t>C = </a:t>
                </a:r>
                <a14:m>
                  <m:oMath xmlns:m="http://schemas.openxmlformats.org/officeDocument/2006/math">
                    <m:f>
                      <m:fPr>
                        <m:ctrlPr>
                          <a:rPr lang="de-DE" sz="1350" i="1">
                            <a:solidFill>
                              <a:prstClr val="black"/>
                            </a:solidFill>
                            <a:latin typeface="Cambria Math" panose="02040503050406030204" pitchFamily="18" charset="0"/>
                          </a:rPr>
                        </m:ctrlPr>
                      </m:fPr>
                      <m:num>
                        <m:r>
                          <a:rPr lang="de-DE" sz="1350" i="1">
                            <a:solidFill>
                              <a:prstClr val="black"/>
                            </a:solidFill>
                            <a:latin typeface="Cambria Math" panose="02040503050406030204" pitchFamily="18" charset="0"/>
                          </a:rPr>
                          <m:t>𝑀𝑛</m:t>
                        </m:r>
                      </m:num>
                      <m:den>
                        <m:r>
                          <a:rPr lang="de-DE" sz="1350" i="1">
                            <a:solidFill>
                              <a:prstClr val="black"/>
                            </a:solidFill>
                            <a:latin typeface="Cambria Math" panose="02040503050406030204" pitchFamily="18" charset="0"/>
                          </a:rPr>
                          <m:t>𝑀</m:t>
                        </m:r>
                        <m:r>
                          <a:rPr lang="de-DE" sz="1350" i="1">
                            <a:solidFill>
                              <a:prstClr val="black"/>
                            </a:solidFill>
                            <a:latin typeface="Cambria Math" panose="02040503050406030204" pitchFamily="18" charset="0"/>
                          </a:rPr>
                          <m:t>0</m:t>
                        </m:r>
                      </m:den>
                    </m:f>
                  </m:oMath>
                </a14:m>
                <a:r>
                  <a:rPr lang="de-DE" sz="1350" dirty="0">
                    <a:solidFill>
                      <a:prstClr val="black"/>
                    </a:solidFill>
                    <a:latin typeface="Calibri" panose="020F0502020204030204"/>
                  </a:rPr>
                  <a:t> x 100 %</a:t>
                </a:r>
              </a:p>
              <a:p>
                <a:pPr algn="l" defTabSz="685800" eaLnBrk="1" fontAlgn="auto" hangingPunct="1">
                  <a:spcBef>
                    <a:spcPts val="0"/>
                  </a:spcBef>
                  <a:spcAft>
                    <a:spcPts val="0"/>
                  </a:spcAft>
                </a:pPr>
                <a:endParaRPr lang="de-DE" sz="1350" dirty="0">
                  <a:solidFill>
                    <a:prstClr val="black"/>
                  </a:solidFill>
                  <a:latin typeface="Calibri" panose="020F0502020204030204"/>
                </a:endParaRPr>
              </a:p>
            </p:txBody>
          </p:sp>
        </mc:Choice>
        <mc:Fallback xmlns="">
          <p:sp>
            <p:nvSpPr>
              <p:cNvPr id="3" name="Textfeld 2">
                <a:extLst>
                  <a:ext uri="{FF2B5EF4-FFF2-40B4-BE49-F238E27FC236}">
                    <a16:creationId xmlns:a16="http://schemas.microsoft.com/office/drawing/2014/main" id="{F0F5FD6E-49E2-4C5F-4801-5658692652D8}"/>
                  </a:ext>
                </a:extLst>
              </p:cNvPr>
              <p:cNvSpPr txBox="1">
                <a:spLocks noRot="1" noChangeAspect="1" noMove="1" noResize="1" noEditPoints="1" noAdjustHandles="1" noChangeArrowheads="1" noChangeShapeType="1" noTextEdit="1"/>
              </p:cNvSpPr>
              <p:nvPr/>
            </p:nvSpPr>
            <p:spPr>
              <a:xfrm>
                <a:off x="6214010" y="2147281"/>
                <a:ext cx="2405198" cy="2830390"/>
              </a:xfrm>
              <a:prstGeom prst="rect">
                <a:avLst/>
              </a:prstGeom>
              <a:blipFill>
                <a:blip r:embed="rId4"/>
                <a:stretch>
                  <a:fillRect t="-215"/>
                </a:stretch>
              </a:blipFill>
            </p:spPr>
            <p:txBody>
              <a:bodyPr/>
              <a:lstStyle/>
              <a:p>
                <a:r>
                  <a:rPr lang="de-DE">
                    <a:noFill/>
                  </a:rPr>
                  <a:t> </a:t>
                </a:r>
              </a:p>
            </p:txBody>
          </p:sp>
        </mc:Fallback>
      </mc:AlternateContent>
      <p:sp>
        <p:nvSpPr>
          <p:cNvPr id="8" name="Textfeld 7">
            <a:extLst>
              <a:ext uri="{FF2B5EF4-FFF2-40B4-BE49-F238E27FC236}">
                <a16:creationId xmlns:a16="http://schemas.microsoft.com/office/drawing/2014/main" id="{1B914FCA-D036-DF05-F3DC-F059EC439ECD}"/>
              </a:ext>
            </a:extLst>
          </p:cNvPr>
          <p:cNvSpPr txBox="1"/>
          <p:nvPr/>
        </p:nvSpPr>
        <p:spPr>
          <a:xfrm>
            <a:off x="943026" y="1836721"/>
            <a:ext cx="1961233"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a:solidFill>
                  <a:srgbClr val="4472C4">
                    <a:lumMod val="75000"/>
                  </a:srgbClr>
                </a:solidFill>
                <a:latin typeface="Calibri" panose="020F0502020204030204"/>
              </a:rPr>
              <a:t>Maximales Drehmoment</a:t>
            </a:r>
          </a:p>
        </p:txBody>
      </p:sp>
      <p:cxnSp>
        <p:nvCxnSpPr>
          <p:cNvPr id="13" name="Gerade Verbindung mit Pfeil 12">
            <a:extLst>
              <a:ext uri="{FF2B5EF4-FFF2-40B4-BE49-F238E27FC236}">
                <a16:creationId xmlns:a16="http://schemas.microsoft.com/office/drawing/2014/main" id="{7A965D3B-FA55-4C70-95B1-0F1241CB9F0A}"/>
              </a:ext>
            </a:extLst>
          </p:cNvPr>
          <p:cNvCxnSpPr/>
          <p:nvPr/>
        </p:nvCxnSpPr>
        <p:spPr>
          <a:xfrm>
            <a:off x="1821656" y="2514601"/>
            <a:ext cx="0" cy="735806"/>
          </a:xfrm>
          <a:prstGeom prst="straightConnector1">
            <a:avLst/>
          </a:prstGeom>
          <a:ln w="2857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feld 4">
            <a:extLst>
              <a:ext uri="{FF2B5EF4-FFF2-40B4-BE49-F238E27FC236}">
                <a16:creationId xmlns:a16="http://schemas.microsoft.com/office/drawing/2014/main" id="{F7EF1018-F2B6-2F85-D480-B31BB01DADB9}"/>
              </a:ext>
            </a:extLst>
          </p:cNvPr>
          <p:cNvSpPr txBox="1"/>
          <p:nvPr/>
        </p:nvSpPr>
        <p:spPr>
          <a:xfrm>
            <a:off x="266645" y="5288083"/>
            <a:ext cx="1679469"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[5, angepasst]</a:t>
            </a:r>
            <a:endParaRPr lang="en-US" sz="1350" dirty="0">
              <a:solidFill>
                <a:srgbClr val="E7E6E6">
                  <a:lumMod val="75000"/>
                </a:srgbClr>
              </a:solidFill>
              <a:latin typeface="Calibri" panose="020F0502020204030204"/>
            </a:endParaRPr>
          </a:p>
        </p:txBody>
      </p:sp>
      <p:grpSp>
        <p:nvGrpSpPr>
          <p:cNvPr id="9" name="Gruppieren 8">
            <a:extLst>
              <a:ext uri="{FF2B5EF4-FFF2-40B4-BE49-F238E27FC236}">
                <a16:creationId xmlns:a16="http://schemas.microsoft.com/office/drawing/2014/main" id="{F36D2E4D-E44C-1CDA-C6FC-8E39C171734D}"/>
              </a:ext>
            </a:extLst>
          </p:cNvPr>
          <p:cNvGrpSpPr/>
          <p:nvPr/>
        </p:nvGrpSpPr>
        <p:grpSpPr>
          <a:xfrm>
            <a:off x="3986102" y="1874691"/>
            <a:ext cx="1163279" cy="3025922"/>
            <a:chOff x="5926395" y="1390388"/>
            <a:chExt cx="1551038" cy="4034563"/>
          </a:xfrm>
        </p:grpSpPr>
        <p:cxnSp>
          <p:nvCxnSpPr>
            <p:cNvPr id="10" name="Gerader Verbinder 9">
              <a:extLst>
                <a:ext uri="{FF2B5EF4-FFF2-40B4-BE49-F238E27FC236}">
                  <a16:creationId xmlns:a16="http://schemas.microsoft.com/office/drawing/2014/main" id="{EF281E61-52E5-D590-7452-B1A6E6C3882E}"/>
                </a:ext>
              </a:extLst>
            </p:cNvPr>
            <p:cNvCxnSpPr>
              <a:cxnSpLocks/>
            </p:cNvCxnSpPr>
            <p:nvPr/>
          </p:nvCxnSpPr>
          <p:spPr>
            <a:xfrm>
              <a:off x="6756400" y="1759720"/>
              <a:ext cx="0" cy="3665231"/>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11" name="Textfeld 10">
              <a:extLst>
                <a:ext uri="{FF2B5EF4-FFF2-40B4-BE49-F238E27FC236}">
                  <a16:creationId xmlns:a16="http://schemas.microsoft.com/office/drawing/2014/main" id="{D52F104A-C21F-7BD4-9B45-15A3BEBDAB74}"/>
                </a:ext>
              </a:extLst>
            </p:cNvPr>
            <p:cNvSpPr txBox="1"/>
            <p:nvPr/>
          </p:nvSpPr>
          <p:spPr>
            <a:xfrm>
              <a:off x="5926395" y="1390388"/>
              <a:ext cx="1551038" cy="677108"/>
            </a:xfrm>
            <a:prstGeom prst="rect">
              <a:avLst/>
            </a:prstGeom>
            <a:noFill/>
            <a:ln w="19050">
              <a:solidFill>
                <a:schemeClr val="accent1"/>
              </a:solidFill>
            </a:ln>
          </p:spPr>
          <p:txBody>
            <a:bodyPr wrap="square" rtlCol="0">
              <a:spAutoFit/>
            </a:bodyPr>
            <a:lstStyle/>
            <a:p>
              <a:pPr defTabSz="685800" eaLnBrk="1" fontAlgn="auto" hangingPunct="1">
                <a:spcBef>
                  <a:spcPts val="0"/>
                </a:spcBef>
                <a:spcAft>
                  <a:spcPts val="0"/>
                </a:spcAft>
              </a:pPr>
              <a:r>
                <a:rPr lang="de-DE" sz="1350" dirty="0">
                  <a:solidFill>
                    <a:srgbClr val="4472C4"/>
                  </a:solidFill>
                  <a:latin typeface="Calibri" panose="020F0502020204030204"/>
                </a:rPr>
                <a:t>Nenndrehzahl</a:t>
              </a:r>
            </a:p>
          </p:txBody>
        </p:sp>
      </p:grpSp>
      <p:sp>
        <p:nvSpPr>
          <p:cNvPr id="17" name="Ellipse 16">
            <a:extLst>
              <a:ext uri="{FF2B5EF4-FFF2-40B4-BE49-F238E27FC236}">
                <a16:creationId xmlns:a16="http://schemas.microsoft.com/office/drawing/2014/main" id="{CFBE4A0F-DDC3-A65A-79C4-EBEB3184C434}"/>
              </a:ext>
            </a:extLst>
          </p:cNvPr>
          <p:cNvSpPr/>
          <p:nvPr/>
        </p:nvSpPr>
        <p:spPr>
          <a:xfrm>
            <a:off x="4855242" y="4825105"/>
            <a:ext cx="76192" cy="11718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1" name="Ellipse 20">
            <a:extLst>
              <a:ext uri="{FF2B5EF4-FFF2-40B4-BE49-F238E27FC236}">
                <a16:creationId xmlns:a16="http://schemas.microsoft.com/office/drawing/2014/main" id="{38FAB32A-D96D-3E4E-E73E-37E864323EFC}"/>
              </a:ext>
            </a:extLst>
          </p:cNvPr>
          <p:cNvSpPr/>
          <p:nvPr/>
        </p:nvSpPr>
        <p:spPr>
          <a:xfrm>
            <a:off x="953197" y="4822287"/>
            <a:ext cx="76192" cy="11718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246926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E8F9C-EB93-BA17-0167-573268C2AFA9}"/>
            </a:ext>
          </a:extLst>
        </p:cNvPr>
        <p:cNvGrpSpPr/>
        <p:nvPr/>
      </p:nvGrpSpPr>
      <p:grpSpPr>
        <a:xfrm>
          <a:off x="0" y="0"/>
          <a:ext cx="0" cy="0"/>
          <a:chOff x="0" y="0"/>
          <a:chExt cx="0" cy="0"/>
        </a:xfrm>
      </p:grpSpPr>
      <p:graphicFrame>
        <p:nvGraphicFramePr>
          <p:cNvPr id="20" name="Diagramm 19">
            <a:extLst>
              <a:ext uri="{FF2B5EF4-FFF2-40B4-BE49-F238E27FC236}">
                <a16:creationId xmlns:a16="http://schemas.microsoft.com/office/drawing/2014/main" id="{4098D3EE-07F9-71DB-BDF8-87E27584AC42}"/>
              </a:ext>
            </a:extLst>
          </p:cNvPr>
          <p:cNvGraphicFramePr>
            <a:graphicFrameLocks/>
          </p:cNvGraphicFramePr>
          <p:nvPr/>
        </p:nvGraphicFramePr>
        <p:xfrm>
          <a:off x="35069" y="2007466"/>
          <a:ext cx="5738379" cy="37539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D051F1E2-40B5-C5D6-B552-16A7D80FF3C5}"/>
              </a:ext>
            </a:extLst>
          </p:cNvPr>
          <p:cNvSpPr>
            <a:spLocks noGrp="1"/>
          </p:cNvSpPr>
          <p:nvPr>
            <p:ph type="title"/>
          </p:nvPr>
        </p:nvSpPr>
        <p:spPr>
          <a:xfrm>
            <a:off x="139823" y="948848"/>
            <a:ext cx="7886700" cy="994172"/>
          </a:xfrm>
        </p:spPr>
        <p:txBody>
          <a:bodyPr/>
          <a:lstStyle/>
          <a:p>
            <a:r>
              <a:rPr lang="de-DE" dirty="0">
                <a:latin typeface="ArialMT"/>
              </a:rPr>
              <a:t>Motorkennlinie – Beispiel roter Traktor</a:t>
            </a:r>
            <a:endParaRPr lang="de-DE" dirty="0"/>
          </a:p>
        </p:txBody>
      </p:sp>
      <p:sp>
        <p:nvSpPr>
          <p:cNvPr id="6" name="Fußzeilenplatzhalter 5">
            <a:extLst>
              <a:ext uri="{FF2B5EF4-FFF2-40B4-BE49-F238E27FC236}">
                <a16:creationId xmlns:a16="http://schemas.microsoft.com/office/drawing/2014/main" id="{48E7C4A3-A96A-D274-0002-DDE0A88FE56C}"/>
              </a:ext>
            </a:extLst>
          </p:cNvPr>
          <p:cNvSpPr>
            <a:spLocks noGrp="1"/>
          </p:cNvSpPr>
          <p:nvPr>
            <p:ph type="ftr" sz="quarter" idx="11"/>
          </p:nvPr>
        </p:nvSpPr>
        <p:spPr/>
        <p:txBody>
          <a:bodyPr/>
          <a:lstStyle/>
          <a:p>
            <a:pPr defTabSz="685800" eaLnBrk="1" fontAlgn="auto" hangingPunct="1">
              <a:spcBef>
                <a:spcPts val="0"/>
              </a:spcBef>
              <a:spcAft>
                <a:spcPts val="0"/>
              </a:spcAft>
            </a:pPr>
            <a:r>
              <a:rPr lang="de-DE">
                <a:solidFill>
                  <a:prstClr val="black">
                    <a:tint val="75000"/>
                  </a:prstClr>
                </a:solidFill>
                <a:latin typeface="ArialMT"/>
              </a:rPr>
              <a:t>Leistungsparameter von Traktormotoren</a:t>
            </a:r>
            <a:endParaRPr lang="de-DE" dirty="0">
              <a:solidFill>
                <a:prstClr val="black">
                  <a:tint val="75000"/>
                </a:prstClr>
              </a:solidFill>
              <a:latin typeface="Calibri" panose="020F0502020204030204"/>
            </a:endParaRPr>
          </a:p>
        </p:txBody>
      </p:sp>
      <p:sp>
        <p:nvSpPr>
          <p:cNvPr id="7" name="Foliennummernplatzhalter 6">
            <a:extLst>
              <a:ext uri="{FF2B5EF4-FFF2-40B4-BE49-F238E27FC236}">
                <a16:creationId xmlns:a16="http://schemas.microsoft.com/office/drawing/2014/main" id="{04A3F252-2E14-5114-2B2A-AA7CF078B8D4}"/>
              </a:ext>
            </a:extLst>
          </p:cNvPr>
          <p:cNvSpPr>
            <a:spLocks noGrp="1"/>
          </p:cNvSpPr>
          <p:nvPr>
            <p:ph type="sldNum" sz="quarter" idx="12"/>
          </p:nvPr>
        </p:nvSpPr>
        <p:spPr/>
        <p:txBody>
          <a:bodyPr/>
          <a:lstStyle/>
          <a:p>
            <a:pPr defTabSz="685800" eaLnBrk="1" fontAlgn="auto" hangingPunct="1">
              <a:spcBef>
                <a:spcPts val="0"/>
              </a:spcBef>
              <a:spcAft>
                <a:spcPts val="0"/>
              </a:spcAft>
            </a:pPr>
            <a:fld id="{9B264A1B-FB14-4352-88B7-F7350DD21074}" type="slidenum">
              <a:rPr lang="de-DE">
                <a:solidFill>
                  <a:prstClr val="black">
                    <a:tint val="75000"/>
                  </a:prstClr>
                </a:solidFill>
                <a:latin typeface="Calibri" panose="020F0502020204030204"/>
              </a:rPr>
              <a:pPr defTabSz="685800" eaLnBrk="1" fontAlgn="auto" hangingPunct="1">
                <a:spcBef>
                  <a:spcPts val="0"/>
                </a:spcBef>
                <a:spcAft>
                  <a:spcPts val="0"/>
                </a:spcAft>
              </a:pPr>
              <a:t>35</a:t>
            </a:fld>
            <a:endParaRPr lang="de-DE" dirty="0">
              <a:solidFill>
                <a:prstClr val="black">
                  <a:tint val="75000"/>
                </a:prstClr>
              </a:solidFill>
              <a:latin typeface="Calibri" panose="020F0502020204030204"/>
            </a:endParaRPr>
          </a:p>
        </p:txBody>
      </p:sp>
      <p:cxnSp>
        <p:nvCxnSpPr>
          <p:cNvPr id="4" name="Gerader Verbinder 3">
            <a:extLst>
              <a:ext uri="{FF2B5EF4-FFF2-40B4-BE49-F238E27FC236}">
                <a16:creationId xmlns:a16="http://schemas.microsoft.com/office/drawing/2014/main" id="{0ED64B4A-EF05-88E2-BDC2-B744792ADD6C}"/>
              </a:ext>
            </a:extLst>
          </p:cNvPr>
          <p:cNvCxnSpPr>
            <a:cxnSpLocks/>
          </p:cNvCxnSpPr>
          <p:nvPr/>
        </p:nvCxnSpPr>
        <p:spPr>
          <a:xfrm>
            <a:off x="-16645" y="1805879"/>
            <a:ext cx="8728969"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12" name="Pfeil: nach rechts 11">
            <a:extLst>
              <a:ext uri="{FF2B5EF4-FFF2-40B4-BE49-F238E27FC236}">
                <a16:creationId xmlns:a16="http://schemas.microsoft.com/office/drawing/2014/main" id="{800A7662-A8A4-E49D-12F9-8280D48BF8AA}"/>
              </a:ext>
            </a:extLst>
          </p:cNvPr>
          <p:cNvSpPr/>
          <p:nvPr/>
        </p:nvSpPr>
        <p:spPr>
          <a:xfrm rot="11897479">
            <a:off x="5015357" y="4912064"/>
            <a:ext cx="425369" cy="2343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endParaRPr lang="de-DE" sz="1350">
              <a:solidFill>
                <a:prstClr val="white"/>
              </a:solidFill>
              <a:latin typeface="Calibri" panose="020F0502020204030204"/>
            </a:endParaRPr>
          </a:p>
        </p:txBody>
      </p:sp>
      <p:sp>
        <p:nvSpPr>
          <p:cNvPr id="14" name="Textfeld 13">
            <a:extLst>
              <a:ext uri="{FF2B5EF4-FFF2-40B4-BE49-F238E27FC236}">
                <a16:creationId xmlns:a16="http://schemas.microsoft.com/office/drawing/2014/main" id="{F49406E7-66DC-5246-995B-0B95CA0F0C7F}"/>
              </a:ext>
            </a:extLst>
          </p:cNvPr>
          <p:cNvSpPr txBox="1"/>
          <p:nvPr/>
        </p:nvSpPr>
        <p:spPr>
          <a:xfrm>
            <a:off x="5035562" y="5128211"/>
            <a:ext cx="1475772" cy="300082"/>
          </a:xfrm>
          <a:prstGeom prst="rect">
            <a:avLst/>
          </a:prstGeom>
          <a:noFill/>
        </p:spPr>
        <p:txBody>
          <a:bodyPr wrap="square" rtlCol="0">
            <a:spAutoFit/>
          </a:bodyPr>
          <a:lstStyle/>
          <a:p>
            <a:pPr algn="l" defTabSz="685800" eaLnBrk="1" fontAlgn="auto" hangingPunct="1">
              <a:spcBef>
                <a:spcPts val="0"/>
              </a:spcBef>
              <a:spcAft>
                <a:spcPts val="0"/>
              </a:spcAft>
            </a:pPr>
            <a:r>
              <a:rPr lang="de-DE" sz="1350" dirty="0">
                <a:solidFill>
                  <a:prstClr val="black"/>
                </a:solidFill>
                <a:latin typeface="Calibri" panose="020F0502020204030204"/>
              </a:rPr>
              <a:t>Start der Messung</a:t>
            </a:r>
          </a:p>
        </p:txBody>
      </p:sp>
      <p:cxnSp>
        <p:nvCxnSpPr>
          <p:cNvPr id="16" name="Gerade Verbindung mit Pfeil 15">
            <a:extLst>
              <a:ext uri="{FF2B5EF4-FFF2-40B4-BE49-F238E27FC236}">
                <a16:creationId xmlns:a16="http://schemas.microsoft.com/office/drawing/2014/main" id="{FD70BDF1-59A0-BF9E-8E5A-B22523D142A6}"/>
              </a:ext>
            </a:extLst>
          </p:cNvPr>
          <p:cNvCxnSpPr>
            <a:cxnSpLocks/>
          </p:cNvCxnSpPr>
          <p:nvPr/>
        </p:nvCxnSpPr>
        <p:spPr>
          <a:xfrm flipH="1">
            <a:off x="3607904" y="4740012"/>
            <a:ext cx="68580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feld 17">
            <a:extLst>
              <a:ext uri="{FF2B5EF4-FFF2-40B4-BE49-F238E27FC236}">
                <a16:creationId xmlns:a16="http://schemas.microsoft.com/office/drawing/2014/main" id="{9BD7BC4E-CFC6-515A-64E2-86FB2709D31B}"/>
              </a:ext>
            </a:extLst>
          </p:cNvPr>
          <p:cNvSpPr txBox="1"/>
          <p:nvPr/>
        </p:nvSpPr>
        <p:spPr>
          <a:xfrm>
            <a:off x="3398624" y="2664021"/>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00B050"/>
                </a:solidFill>
                <a:latin typeface="Calibri" panose="020F0502020204030204"/>
              </a:rPr>
              <a:t>M</a:t>
            </a:r>
          </a:p>
        </p:txBody>
      </p:sp>
      <p:sp>
        <p:nvSpPr>
          <p:cNvPr id="19" name="Textfeld 18">
            <a:extLst>
              <a:ext uri="{FF2B5EF4-FFF2-40B4-BE49-F238E27FC236}">
                <a16:creationId xmlns:a16="http://schemas.microsoft.com/office/drawing/2014/main" id="{AAB0033D-EE45-7D7F-9DFD-67272429C348}"/>
              </a:ext>
            </a:extLst>
          </p:cNvPr>
          <p:cNvSpPr txBox="1"/>
          <p:nvPr/>
        </p:nvSpPr>
        <p:spPr>
          <a:xfrm>
            <a:off x="4035322" y="2292784"/>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FF0000"/>
                </a:solidFill>
                <a:latin typeface="Calibri" panose="020F0502020204030204"/>
              </a:rPr>
              <a:t>P</a:t>
            </a:r>
          </a:p>
        </p:txBody>
      </p:sp>
      <p:sp>
        <p:nvSpPr>
          <p:cNvPr id="8" name="Textfeld 7">
            <a:extLst>
              <a:ext uri="{FF2B5EF4-FFF2-40B4-BE49-F238E27FC236}">
                <a16:creationId xmlns:a16="http://schemas.microsoft.com/office/drawing/2014/main" id="{6B217C46-B6A7-0A57-4BE8-E59B2FB344CB}"/>
              </a:ext>
            </a:extLst>
          </p:cNvPr>
          <p:cNvSpPr txBox="1"/>
          <p:nvPr/>
        </p:nvSpPr>
        <p:spPr>
          <a:xfrm>
            <a:off x="943026" y="1836721"/>
            <a:ext cx="1961233"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a:solidFill>
                  <a:srgbClr val="4472C4">
                    <a:lumMod val="75000"/>
                  </a:srgbClr>
                </a:solidFill>
                <a:latin typeface="Calibri" panose="020F0502020204030204"/>
              </a:rPr>
              <a:t>Maximales Drehmoment</a:t>
            </a:r>
          </a:p>
        </p:txBody>
      </p:sp>
      <p:cxnSp>
        <p:nvCxnSpPr>
          <p:cNvPr id="13" name="Gerade Verbindung mit Pfeil 12">
            <a:extLst>
              <a:ext uri="{FF2B5EF4-FFF2-40B4-BE49-F238E27FC236}">
                <a16:creationId xmlns:a16="http://schemas.microsoft.com/office/drawing/2014/main" id="{FA3FADB1-787D-67B0-C61E-507CE38A624B}"/>
              </a:ext>
            </a:extLst>
          </p:cNvPr>
          <p:cNvCxnSpPr/>
          <p:nvPr/>
        </p:nvCxnSpPr>
        <p:spPr>
          <a:xfrm>
            <a:off x="1821656" y="2514601"/>
            <a:ext cx="0" cy="735806"/>
          </a:xfrm>
          <a:prstGeom prst="straightConnector1">
            <a:avLst/>
          </a:prstGeom>
          <a:ln w="2857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D8791EC1-6D7E-36FB-8664-399CC9CB9F62}"/>
                  </a:ext>
                </a:extLst>
              </p:cNvPr>
              <p:cNvSpPr txBox="1"/>
              <p:nvPr/>
            </p:nvSpPr>
            <p:spPr>
              <a:xfrm>
                <a:off x="6307126" y="2149957"/>
                <a:ext cx="2405198" cy="2847318"/>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de-DE" sz="1350" b="1" dirty="0">
                    <a:solidFill>
                      <a:prstClr val="black"/>
                    </a:solidFill>
                    <a:latin typeface="Calibri" panose="020F0502020204030204"/>
                  </a:rPr>
                  <a:t>Drehmomentanstieg (</a:t>
                </a:r>
                <a:r>
                  <a:rPr lang="de-DE" sz="1350" b="1" dirty="0" err="1">
                    <a:solidFill>
                      <a:prstClr val="black"/>
                    </a:solidFill>
                    <a:latin typeface="Calibri" panose="020F0502020204030204"/>
                  </a:rPr>
                  <a:t>a</a:t>
                </a:r>
                <a:r>
                  <a:rPr lang="de-DE" sz="1350" b="1" baseline="-25000" dirty="0" err="1">
                    <a:solidFill>
                      <a:prstClr val="black"/>
                    </a:solidFill>
                    <a:latin typeface="Calibri" panose="020F0502020204030204"/>
                  </a:rPr>
                  <a:t>M</a:t>
                </a:r>
                <a:r>
                  <a:rPr lang="de-DE" sz="1350" b="1" dirty="0">
                    <a:solidFill>
                      <a:prstClr val="black"/>
                    </a:solidFill>
                    <a:latin typeface="Calibri" panose="020F0502020204030204"/>
                  </a:rPr>
                  <a:t>):</a:t>
                </a:r>
              </a:p>
              <a:p>
                <a:pPr defTabSz="685800" eaLnBrk="1" fontAlgn="auto" hangingPunct="1">
                  <a:spcBef>
                    <a:spcPts val="0"/>
                  </a:spcBef>
                  <a:spcAft>
                    <a:spcPts val="0"/>
                  </a:spcAft>
                </a:pPr>
                <a:endParaRPr lang="de-DE" sz="1350" b="1" i="1" dirty="0">
                  <a:solidFill>
                    <a:prstClr val="black"/>
                  </a:solidFill>
                  <a:latin typeface="Cambria Math" panose="02040503050406030204" pitchFamily="18" charset="0"/>
                </a:endParaRPr>
              </a:p>
              <a:p>
                <a:pPr defTabSz="685800" eaLnBrk="1" fontAlgn="auto" hangingPunct="1">
                  <a:spcBef>
                    <a:spcPts val="0"/>
                  </a:spcBef>
                  <a:spcAft>
                    <a:spcPts val="0"/>
                  </a:spcAft>
                </a:pPr>
                <a:r>
                  <a:rPr lang="de-DE" sz="1350" dirty="0">
                    <a:solidFill>
                      <a:prstClr val="black"/>
                    </a:solidFill>
                    <a:latin typeface="Calibri" panose="020F0502020204030204"/>
                  </a:rPr>
                  <a:t>49,8 % </a:t>
                </a:r>
                <a14:m>
                  <m:oMath xmlns:m="http://schemas.openxmlformats.org/officeDocument/2006/math">
                    <m:r>
                      <a:rPr lang="de-DE" sz="1350" i="1">
                        <a:solidFill>
                          <a:prstClr val="black"/>
                        </a:solidFill>
                        <a:latin typeface="Cambria Math" panose="02040503050406030204" pitchFamily="18" charset="0"/>
                      </a:rPr>
                      <m:t>=</m:t>
                    </m:r>
                  </m:oMath>
                </a14:m>
                <a:r>
                  <a:rPr lang="de-DE" sz="1350" dirty="0">
                    <a:solidFill>
                      <a:prstClr val="black"/>
                    </a:solidFill>
                    <a:latin typeface="Calibri" panose="020F0502020204030204"/>
                  </a:rPr>
                  <a:t> </a:t>
                </a:r>
                <a14:m>
                  <m:oMath xmlns:m="http://schemas.openxmlformats.org/officeDocument/2006/math">
                    <m:f>
                      <m:fPr>
                        <m:ctrlPr>
                          <a:rPr lang="de-DE" sz="1350" i="1" dirty="0">
                            <a:solidFill>
                              <a:prstClr val="black"/>
                            </a:solidFill>
                            <a:latin typeface="Cambria Math" panose="02040503050406030204" pitchFamily="18" charset="0"/>
                          </a:rPr>
                        </m:ctrlPr>
                      </m:fPr>
                      <m:num>
                        <m:r>
                          <a:rPr lang="de-DE" sz="1350" i="1" dirty="0">
                            <a:solidFill>
                              <a:prstClr val="black"/>
                            </a:solidFill>
                            <a:latin typeface="Cambria Math" panose="02040503050406030204" pitchFamily="18" charset="0"/>
                          </a:rPr>
                          <m:t>1076 −719</m:t>
                        </m:r>
                      </m:num>
                      <m:den>
                        <m:r>
                          <a:rPr lang="de-DE" sz="1350" i="1" dirty="0">
                            <a:solidFill>
                              <a:prstClr val="black"/>
                            </a:solidFill>
                            <a:latin typeface="Cambria Math" panose="02040503050406030204" pitchFamily="18" charset="0"/>
                          </a:rPr>
                          <m:t>719</m:t>
                        </m:r>
                      </m:den>
                    </m:f>
                  </m:oMath>
                </a14:m>
                <a:r>
                  <a:rPr lang="de-DE" sz="1350" dirty="0">
                    <a:solidFill>
                      <a:prstClr val="black"/>
                    </a:solidFill>
                    <a:latin typeface="Calibri" panose="020F0502020204030204"/>
                  </a:rPr>
                  <a:t> x 100 %</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Drehzahlabfall (B):</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dirty="0">
                    <a:solidFill>
                      <a:prstClr val="black"/>
                    </a:solidFill>
                    <a:latin typeface="Calibri" panose="020F0502020204030204"/>
                  </a:rPr>
                  <a:t>45 % </a:t>
                </a:r>
                <a14:m>
                  <m:oMath xmlns:m="http://schemas.openxmlformats.org/officeDocument/2006/math">
                    <m:r>
                      <a:rPr lang="de-DE" sz="1350" i="1">
                        <a:solidFill>
                          <a:prstClr val="black"/>
                        </a:solidFill>
                        <a:latin typeface="Cambria Math" panose="02040503050406030204" pitchFamily="18" charset="0"/>
                        <a:ea typeface="Cambria Math" panose="02040503050406030204" pitchFamily="18" charset="0"/>
                      </a:rPr>
                      <m:t>=</m:t>
                    </m:r>
                    <m:f>
                      <m:fPr>
                        <m:ctrlPr>
                          <a:rPr lang="de-DE" sz="1350" i="1">
                            <a:solidFill>
                              <a:prstClr val="black"/>
                            </a:solidFill>
                            <a:latin typeface="Cambria Math" panose="02040503050406030204" pitchFamily="18" charset="0"/>
                            <a:ea typeface="Cambria Math" panose="02040503050406030204" pitchFamily="18" charset="0"/>
                          </a:rPr>
                        </m:ctrlPr>
                      </m:fPr>
                      <m:num>
                        <m:r>
                          <a:rPr lang="de-DE" sz="1350" i="1">
                            <a:solidFill>
                              <a:prstClr val="black"/>
                            </a:solidFill>
                            <a:latin typeface="Cambria Math" panose="02040503050406030204" pitchFamily="18" charset="0"/>
                            <a:ea typeface="Cambria Math" panose="02040503050406030204" pitchFamily="18" charset="0"/>
                          </a:rPr>
                          <m:t>2200 −1200</m:t>
                        </m:r>
                      </m:num>
                      <m:den>
                        <m:r>
                          <a:rPr lang="de-DE" sz="1350" i="1">
                            <a:solidFill>
                              <a:prstClr val="black"/>
                            </a:solidFill>
                            <a:latin typeface="Cambria Math" panose="02040503050406030204" pitchFamily="18" charset="0"/>
                            <a:ea typeface="Cambria Math" panose="02040503050406030204" pitchFamily="18" charset="0"/>
                          </a:rPr>
                          <m:t>2200</m:t>
                        </m:r>
                      </m:den>
                    </m:f>
                  </m:oMath>
                </a14:m>
                <a:r>
                  <a:rPr lang="de-DE" sz="1350" dirty="0">
                    <a:solidFill>
                      <a:prstClr val="black"/>
                    </a:solidFill>
                    <a:latin typeface="Calibri" panose="020F0502020204030204"/>
                  </a:rPr>
                  <a:t> x 100 %</a:t>
                </a:r>
              </a:p>
              <a:p>
                <a:pPr algn="l"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Anfahrmoment (C):</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dirty="0">
                    <a:solidFill>
                      <a:prstClr val="black"/>
                    </a:solidFill>
                    <a:latin typeface="Calibri" panose="020F0502020204030204"/>
                  </a:rPr>
                  <a:t>109 %  = </a:t>
                </a:r>
                <a14:m>
                  <m:oMath xmlns:m="http://schemas.openxmlformats.org/officeDocument/2006/math">
                    <m:f>
                      <m:fPr>
                        <m:ctrlPr>
                          <a:rPr lang="de-DE" sz="1350" i="1">
                            <a:solidFill>
                              <a:prstClr val="black"/>
                            </a:solidFill>
                            <a:latin typeface="Cambria Math" panose="02040503050406030204" pitchFamily="18" charset="0"/>
                          </a:rPr>
                        </m:ctrlPr>
                      </m:fPr>
                      <m:num>
                        <m:r>
                          <a:rPr lang="de-DE" sz="1350" i="1">
                            <a:solidFill>
                              <a:prstClr val="black"/>
                            </a:solidFill>
                            <a:latin typeface="Cambria Math" panose="02040503050406030204" pitchFamily="18" charset="0"/>
                          </a:rPr>
                          <m:t>700</m:t>
                        </m:r>
                      </m:num>
                      <m:den>
                        <m:r>
                          <a:rPr lang="de-DE" sz="1350" i="1">
                            <a:solidFill>
                              <a:prstClr val="black"/>
                            </a:solidFill>
                            <a:latin typeface="Cambria Math" panose="02040503050406030204" pitchFamily="18" charset="0"/>
                          </a:rPr>
                          <m:t>763</m:t>
                        </m:r>
                      </m:den>
                    </m:f>
                  </m:oMath>
                </a14:m>
                <a:r>
                  <a:rPr lang="de-DE" sz="1350" dirty="0">
                    <a:solidFill>
                      <a:prstClr val="black"/>
                    </a:solidFill>
                    <a:latin typeface="Calibri" panose="020F0502020204030204"/>
                  </a:rPr>
                  <a:t> x 100 %</a:t>
                </a:r>
              </a:p>
              <a:p>
                <a:pPr algn="l" defTabSz="685800" eaLnBrk="1" fontAlgn="auto" hangingPunct="1">
                  <a:spcBef>
                    <a:spcPts val="0"/>
                  </a:spcBef>
                  <a:spcAft>
                    <a:spcPts val="0"/>
                  </a:spcAft>
                </a:pPr>
                <a:endParaRPr lang="de-DE" sz="1350" dirty="0">
                  <a:solidFill>
                    <a:prstClr val="black"/>
                  </a:solidFill>
                  <a:latin typeface="Calibri" panose="020F0502020204030204"/>
                </a:endParaRPr>
              </a:p>
            </p:txBody>
          </p:sp>
        </mc:Choice>
        <mc:Fallback xmlns="">
          <p:sp>
            <p:nvSpPr>
              <p:cNvPr id="15" name="Textfeld 14">
                <a:extLst>
                  <a:ext uri="{FF2B5EF4-FFF2-40B4-BE49-F238E27FC236}">
                    <a16:creationId xmlns:a16="http://schemas.microsoft.com/office/drawing/2014/main" id="{D8791EC1-6D7E-36FB-8664-399CC9CB9F62}"/>
                  </a:ext>
                </a:extLst>
              </p:cNvPr>
              <p:cNvSpPr txBox="1">
                <a:spLocks noRot="1" noChangeAspect="1" noMove="1" noResize="1" noEditPoints="1" noAdjustHandles="1" noChangeArrowheads="1" noChangeShapeType="1" noTextEdit="1"/>
              </p:cNvSpPr>
              <p:nvPr/>
            </p:nvSpPr>
            <p:spPr>
              <a:xfrm>
                <a:off x="6307126" y="2149957"/>
                <a:ext cx="2405198" cy="2847318"/>
              </a:xfrm>
              <a:prstGeom prst="rect">
                <a:avLst/>
              </a:prstGeom>
              <a:blipFill>
                <a:blip r:embed="rId4"/>
                <a:stretch>
                  <a:fillRect t="-428"/>
                </a:stretch>
              </a:blipFill>
            </p:spPr>
            <p:txBody>
              <a:bodyPr/>
              <a:lstStyle/>
              <a:p>
                <a:r>
                  <a:rPr lang="de-DE">
                    <a:noFill/>
                  </a:rPr>
                  <a:t> </a:t>
                </a:r>
              </a:p>
            </p:txBody>
          </p:sp>
        </mc:Fallback>
      </mc:AlternateContent>
      <p:pic>
        <p:nvPicPr>
          <p:cNvPr id="17" name="Grafik 16">
            <a:extLst>
              <a:ext uri="{FF2B5EF4-FFF2-40B4-BE49-F238E27FC236}">
                <a16:creationId xmlns:a16="http://schemas.microsoft.com/office/drawing/2014/main" id="{813E6878-BE8E-A1A5-7409-D62645F1E6C1}"/>
              </a:ext>
            </a:extLst>
          </p:cNvPr>
          <p:cNvPicPr>
            <a:picLocks noChangeAspect="1"/>
          </p:cNvPicPr>
          <p:nvPr/>
        </p:nvPicPr>
        <p:blipFill>
          <a:blip r:embed="rId5"/>
          <a:stretch>
            <a:fillRect/>
          </a:stretch>
        </p:blipFill>
        <p:spPr>
          <a:xfrm>
            <a:off x="7676629" y="4834780"/>
            <a:ext cx="1035695" cy="726458"/>
          </a:xfrm>
          <a:prstGeom prst="rect">
            <a:avLst/>
          </a:prstGeom>
        </p:spPr>
      </p:pic>
      <p:sp>
        <p:nvSpPr>
          <p:cNvPr id="21" name="Geschweifte Klammer rechts 20">
            <a:extLst>
              <a:ext uri="{FF2B5EF4-FFF2-40B4-BE49-F238E27FC236}">
                <a16:creationId xmlns:a16="http://schemas.microsoft.com/office/drawing/2014/main" id="{F336ABD1-305A-5C28-B918-5B46BEB7B5F0}"/>
              </a:ext>
            </a:extLst>
          </p:cNvPr>
          <p:cNvSpPr/>
          <p:nvPr/>
        </p:nvSpPr>
        <p:spPr>
          <a:xfrm rot="5400000">
            <a:off x="3074902" y="2073417"/>
            <a:ext cx="178589" cy="28156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defTabSz="685800" eaLnBrk="1" fontAlgn="auto" hangingPunct="1">
              <a:spcBef>
                <a:spcPts val="0"/>
              </a:spcBef>
              <a:spcAft>
                <a:spcPts val="0"/>
              </a:spcAft>
            </a:pPr>
            <a:endParaRPr lang="de-DE" sz="1350">
              <a:solidFill>
                <a:prstClr val="black"/>
              </a:solidFill>
              <a:latin typeface="Calibri" panose="020F0502020204030204"/>
            </a:endParaRPr>
          </a:p>
        </p:txBody>
      </p:sp>
      <p:sp>
        <p:nvSpPr>
          <p:cNvPr id="22" name="Textfeld 21">
            <a:extLst>
              <a:ext uri="{FF2B5EF4-FFF2-40B4-BE49-F238E27FC236}">
                <a16:creationId xmlns:a16="http://schemas.microsoft.com/office/drawing/2014/main" id="{C012F50A-6F47-9507-BD16-0E00F75D4B93}"/>
              </a:ext>
            </a:extLst>
          </p:cNvPr>
          <p:cNvSpPr txBox="1"/>
          <p:nvPr/>
        </p:nvSpPr>
        <p:spPr>
          <a:xfrm>
            <a:off x="2191923" y="3606243"/>
            <a:ext cx="1961233"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a:solidFill>
                  <a:srgbClr val="4472C4">
                    <a:lumMod val="75000"/>
                  </a:srgbClr>
                </a:solidFill>
                <a:latin typeface="Calibri" panose="020F0502020204030204"/>
              </a:rPr>
              <a:t>Drehzahlabfall</a:t>
            </a:r>
          </a:p>
        </p:txBody>
      </p:sp>
      <p:sp>
        <p:nvSpPr>
          <p:cNvPr id="23" name="Geschweifte Klammer links 22">
            <a:extLst>
              <a:ext uri="{FF2B5EF4-FFF2-40B4-BE49-F238E27FC236}">
                <a16:creationId xmlns:a16="http://schemas.microsoft.com/office/drawing/2014/main" id="{F62C780E-91DB-DA7A-C178-F250B00CCBDA}"/>
              </a:ext>
            </a:extLst>
          </p:cNvPr>
          <p:cNvSpPr/>
          <p:nvPr/>
        </p:nvSpPr>
        <p:spPr>
          <a:xfrm>
            <a:off x="1480055" y="2547229"/>
            <a:ext cx="163008" cy="6705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defTabSz="685800" eaLnBrk="1" fontAlgn="auto" hangingPunct="1">
              <a:spcBef>
                <a:spcPts val="0"/>
              </a:spcBef>
              <a:spcAft>
                <a:spcPts val="0"/>
              </a:spcAft>
            </a:pPr>
            <a:endParaRPr lang="de-DE" sz="1350">
              <a:solidFill>
                <a:prstClr val="black"/>
              </a:solidFill>
              <a:latin typeface="Calibri" panose="020F0502020204030204"/>
            </a:endParaRPr>
          </a:p>
        </p:txBody>
      </p:sp>
      <p:sp>
        <p:nvSpPr>
          <p:cNvPr id="24" name="Textfeld 23">
            <a:extLst>
              <a:ext uri="{FF2B5EF4-FFF2-40B4-BE49-F238E27FC236}">
                <a16:creationId xmlns:a16="http://schemas.microsoft.com/office/drawing/2014/main" id="{B858D44F-A2A2-07D1-3E73-7389BC12468F}"/>
              </a:ext>
            </a:extLst>
          </p:cNvPr>
          <p:cNvSpPr txBox="1"/>
          <p:nvPr/>
        </p:nvSpPr>
        <p:spPr>
          <a:xfrm>
            <a:off x="1107370" y="2744002"/>
            <a:ext cx="372684"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err="1">
                <a:solidFill>
                  <a:srgbClr val="4472C4">
                    <a:lumMod val="75000"/>
                  </a:srgbClr>
                </a:solidFill>
                <a:latin typeface="Calibri" panose="020F0502020204030204"/>
              </a:rPr>
              <a:t>a</a:t>
            </a:r>
            <a:r>
              <a:rPr lang="de-DE" sz="1350" baseline="-25000" dirty="0" err="1">
                <a:solidFill>
                  <a:srgbClr val="4472C4">
                    <a:lumMod val="75000"/>
                  </a:srgbClr>
                </a:solidFill>
                <a:latin typeface="Calibri" panose="020F0502020204030204"/>
              </a:rPr>
              <a:t>M</a:t>
            </a:r>
            <a:endParaRPr lang="de-DE" sz="1350" baseline="-25000" dirty="0">
              <a:solidFill>
                <a:srgbClr val="4472C4">
                  <a:lumMod val="75000"/>
                </a:srgbClr>
              </a:solidFill>
              <a:latin typeface="Calibri" panose="020F0502020204030204"/>
            </a:endParaRPr>
          </a:p>
        </p:txBody>
      </p:sp>
      <p:sp>
        <p:nvSpPr>
          <p:cNvPr id="3" name="Textfeld 2">
            <a:extLst>
              <a:ext uri="{FF2B5EF4-FFF2-40B4-BE49-F238E27FC236}">
                <a16:creationId xmlns:a16="http://schemas.microsoft.com/office/drawing/2014/main" id="{DB24C02D-F42B-F7D8-AD39-AA1FCC4E316A}"/>
              </a:ext>
            </a:extLst>
          </p:cNvPr>
          <p:cNvSpPr txBox="1"/>
          <p:nvPr/>
        </p:nvSpPr>
        <p:spPr>
          <a:xfrm>
            <a:off x="8515350" y="5315876"/>
            <a:ext cx="443380"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[3]</a:t>
            </a:r>
            <a:endParaRPr lang="en-US" sz="1350" dirty="0">
              <a:solidFill>
                <a:srgbClr val="E7E6E6">
                  <a:lumMod val="75000"/>
                </a:srgbClr>
              </a:solidFill>
              <a:latin typeface="Calibri" panose="020F0502020204030204"/>
            </a:endParaRPr>
          </a:p>
        </p:txBody>
      </p:sp>
      <p:sp>
        <p:nvSpPr>
          <p:cNvPr id="5" name="Textfeld 4">
            <a:extLst>
              <a:ext uri="{FF2B5EF4-FFF2-40B4-BE49-F238E27FC236}">
                <a16:creationId xmlns:a16="http://schemas.microsoft.com/office/drawing/2014/main" id="{AC6AE375-7ADB-BE2A-A31D-22AC6175504C}"/>
              </a:ext>
            </a:extLst>
          </p:cNvPr>
          <p:cNvSpPr txBox="1"/>
          <p:nvPr/>
        </p:nvSpPr>
        <p:spPr>
          <a:xfrm>
            <a:off x="266645" y="5288083"/>
            <a:ext cx="1679469"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[5, angepasst]</a:t>
            </a:r>
            <a:endParaRPr lang="en-US" sz="1350" dirty="0">
              <a:solidFill>
                <a:srgbClr val="E7E6E6">
                  <a:lumMod val="75000"/>
                </a:srgbClr>
              </a:solidFill>
              <a:latin typeface="Calibri" panose="020F0502020204030204"/>
            </a:endParaRPr>
          </a:p>
        </p:txBody>
      </p:sp>
      <p:sp>
        <p:nvSpPr>
          <p:cNvPr id="25" name="Textfeld 24">
            <a:extLst>
              <a:ext uri="{FF2B5EF4-FFF2-40B4-BE49-F238E27FC236}">
                <a16:creationId xmlns:a16="http://schemas.microsoft.com/office/drawing/2014/main" id="{E3E40753-D66A-D5A2-1C21-D8CEC7A48D67}"/>
              </a:ext>
            </a:extLst>
          </p:cNvPr>
          <p:cNvSpPr txBox="1"/>
          <p:nvPr/>
        </p:nvSpPr>
        <p:spPr>
          <a:xfrm>
            <a:off x="3876261" y="1861519"/>
            <a:ext cx="1243814"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a:solidFill>
                  <a:srgbClr val="4472C4">
                    <a:lumMod val="75000"/>
                  </a:srgbClr>
                </a:solidFill>
                <a:latin typeface="Calibri" panose="020F0502020204030204"/>
              </a:rPr>
              <a:t>Nenndrehzahl</a:t>
            </a:r>
          </a:p>
        </p:txBody>
      </p:sp>
    </p:spTree>
    <p:extLst>
      <p:ext uri="{BB962C8B-B14F-4D97-AF65-F5344CB8AC3E}">
        <p14:creationId xmlns:p14="http://schemas.microsoft.com/office/powerpoint/2010/main" val="1741754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2080-39FE-BFA3-921A-0BE61F752EEE}"/>
            </a:ext>
          </a:extLst>
        </p:cNvPr>
        <p:cNvGrpSpPr/>
        <p:nvPr/>
      </p:nvGrpSpPr>
      <p:grpSpPr>
        <a:xfrm>
          <a:off x="0" y="0"/>
          <a:ext cx="0" cy="0"/>
          <a:chOff x="0" y="0"/>
          <a:chExt cx="0" cy="0"/>
        </a:xfrm>
      </p:grpSpPr>
      <p:graphicFrame>
        <p:nvGraphicFramePr>
          <p:cNvPr id="20" name="Diagramm 19">
            <a:extLst>
              <a:ext uri="{FF2B5EF4-FFF2-40B4-BE49-F238E27FC236}">
                <a16:creationId xmlns:a16="http://schemas.microsoft.com/office/drawing/2014/main" id="{3D806CAB-50EC-2250-4F99-66D3762AE962}"/>
              </a:ext>
            </a:extLst>
          </p:cNvPr>
          <p:cNvGraphicFramePr>
            <a:graphicFrameLocks/>
          </p:cNvGraphicFramePr>
          <p:nvPr/>
        </p:nvGraphicFramePr>
        <p:xfrm>
          <a:off x="35069" y="2007466"/>
          <a:ext cx="5738379" cy="37539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5338CD30-4DD3-0FE6-90C2-27CFDEDF28B5}"/>
              </a:ext>
            </a:extLst>
          </p:cNvPr>
          <p:cNvSpPr>
            <a:spLocks noGrp="1"/>
          </p:cNvSpPr>
          <p:nvPr>
            <p:ph type="title"/>
          </p:nvPr>
        </p:nvSpPr>
        <p:spPr>
          <a:xfrm>
            <a:off x="139823" y="948848"/>
            <a:ext cx="7886700" cy="994172"/>
          </a:xfrm>
        </p:spPr>
        <p:txBody>
          <a:bodyPr/>
          <a:lstStyle/>
          <a:p>
            <a:r>
              <a:rPr lang="de-DE" dirty="0">
                <a:latin typeface="ArialMT"/>
              </a:rPr>
              <a:t>Motorkennlinie - Leistung</a:t>
            </a:r>
            <a:endParaRPr lang="de-DE" dirty="0"/>
          </a:p>
        </p:txBody>
      </p:sp>
      <p:sp>
        <p:nvSpPr>
          <p:cNvPr id="6" name="Fußzeilenplatzhalter 5">
            <a:extLst>
              <a:ext uri="{FF2B5EF4-FFF2-40B4-BE49-F238E27FC236}">
                <a16:creationId xmlns:a16="http://schemas.microsoft.com/office/drawing/2014/main" id="{243AD951-A0F1-7308-FF93-B4B796CE0FA3}"/>
              </a:ext>
            </a:extLst>
          </p:cNvPr>
          <p:cNvSpPr>
            <a:spLocks noGrp="1"/>
          </p:cNvSpPr>
          <p:nvPr>
            <p:ph type="ftr" sz="quarter" idx="11"/>
          </p:nvPr>
        </p:nvSpPr>
        <p:spPr/>
        <p:txBody>
          <a:bodyPr/>
          <a:lstStyle/>
          <a:p>
            <a:pPr defTabSz="685800" eaLnBrk="1" fontAlgn="auto" hangingPunct="1">
              <a:spcBef>
                <a:spcPts val="0"/>
              </a:spcBef>
              <a:spcAft>
                <a:spcPts val="0"/>
              </a:spcAft>
            </a:pPr>
            <a:r>
              <a:rPr lang="de-DE">
                <a:solidFill>
                  <a:prstClr val="black">
                    <a:tint val="75000"/>
                  </a:prstClr>
                </a:solidFill>
                <a:latin typeface="ArialMT"/>
              </a:rPr>
              <a:t>Leistungsparameter von Traktormotoren</a:t>
            </a:r>
            <a:endParaRPr lang="de-DE" dirty="0">
              <a:solidFill>
                <a:prstClr val="black">
                  <a:tint val="75000"/>
                </a:prstClr>
              </a:solidFill>
              <a:latin typeface="Calibri" panose="020F0502020204030204"/>
            </a:endParaRPr>
          </a:p>
        </p:txBody>
      </p:sp>
      <p:sp>
        <p:nvSpPr>
          <p:cNvPr id="7" name="Foliennummernplatzhalter 6">
            <a:extLst>
              <a:ext uri="{FF2B5EF4-FFF2-40B4-BE49-F238E27FC236}">
                <a16:creationId xmlns:a16="http://schemas.microsoft.com/office/drawing/2014/main" id="{5A6723D5-90FA-B349-C045-2D6271F6BB3C}"/>
              </a:ext>
            </a:extLst>
          </p:cNvPr>
          <p:cNvSpPr>
            <a:spLocks noGrp="1"/>
          </p:cNvSpPr>
          <p:nvPr>
            <p:ph type="sldNum" sz="quarter" idx="12"/>
          </p:nvPr>
        </p:nvSpPr>
        <p:spPr/>
        <p:txBody>
          <a:bodyPr/>
          <a:lstStyle/>
          <a:p>
            <a:pPr defTabSz="685800" eaLnBrk="1" fontAlgn="auto" hangingPunct="1">
              <a:spcBef>
                <a:spcPts val="0"/>
              </a:spcBef>
              <a:spcAft>
                <a:spcPts val="0"/>
              </a:spcAft>
            </a:pPr>
            <a:fld id="{9B264A1B-FB14-4352-88B7-F7350DD21074}" type="slidenum">
              <a:rPr lang="de-DE">
                <a:solidFill>
                  <a:prstClr val="black">
                    <a:tint val="75000"/>
                  </a:prstClr>
                </a:solidFill>
                <a:latin typeface="Calibri" panose="020F0502020204030204"/>
              </a:rPr>
              <a:pPr defTabSz="685800" eaLnBrk="1" fontAlgn="auto" hangingPunct="1">
                <a:spcBef>
                  <a:spcPts val="0"/>
                </a:spcBef>
                <a:spcAft>
                  <a:spcPts val="0"/>
                </a:spcAft>
              </a:pPr>
              <a:t>36</a:t>
            </a:fld>
            <a:endParaRPr lang="de-DE" dirty="0">
              <a:solidFill>
                <a:prstClr val="black">
                  <a:tint val="75000"/>
                </a:prstClr>
              </a:solidFill>
              <a:latin typeface="Calibri" panose="020F0502020204030204"/>
            </a:endParaRPr>
          </a:p>
        </p:txBody>
      </p:sp>
      <p:cxnSp>
        <p:nvCxnSpPr>
          <p:cNvPr id="4" name="Gerader Verbinder 3">
            <a:extLst>
              <a:ext uri="{FF2B5EF4-FFF2-40B4-BE49-F238E27FC236}">
                <a16:creationId xmlns:a16="http://schemas.microsoft.com/office/drawing/2014/main" id="{79F3F568-146E-E9DE-853C-9BD91D9D6130}"/>
              </a:ext>
            </a:extLst>
          </p:cNvPr>
          <p:cNvCxnSpPr>
            <a:cxnSpLocks/>
          </p:cNvCxnSpPr>
          <p:nvPr/>
        </p:nvCxnSpPr>
        <p:spPr>
          <a:xfrm>
            <a:off x="-16645" y="1805879"/>
            <a:ext cx="8728969"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14" name="Textfeld 13">
            <a:extLst>
              <a:ext uri="{FF2B5EF4-FFF2-40B4-BE49-F238E27FC236}">
                <a16:creationId xmlns:a16="http://schemas.microsoft.com/office/drawing/2014/main" id="{82BF319D-6F79-3243-80D9-FBB1664663F7}"/>
              </a:ext>
            </a:extLst>
          </p:cNvPr>
          <p:cNvSpPr txBox="1"/>
          <p:nvPr/>
        </p:nvSpPr>
        <p:spPr>
          <a:xfrm>
            <a:off x="5035562" y="5128211"/>
            <a:ext cx="1475772" cy="300082"/>
          </a:xfrm>
          <a:prstGeom prst="rect">
            <a:avLst/>
          </a:prstGeom>
          <a:noFill/>
        </p:spPr>
        <p:txBody>
          <a:bodyPr wrap="square" rtlCol="0">
            <a:spAutoFit/>
          </a:bodyPr>
          <a:lstStyle/>
          <a:p>
            <a:pPr algn="l" defTabSz="685800" eaLnBrk="1" fontAlgn="auto" hangingPunct="1">
              <a:spcBef>
                <a:spcPts val="0"/>
              </a:spcBef>
              <a:spcAft>
                <a:spcPts val="0"/>
              </a:spcAft>
            </a:pPr>
            <a:r>
              <a:rPr lang="de-DE" sz="1350" dirty="0">
                <a:solidFill>
                  <a:prstClr val="black"/>
                </a:solidFill>
                <a:latin typeface="Calibri" panose="020F0502020204030204"/>
              </a:rPr>
              <a:t>Start der Messung</a:t>
            </a:r>
          </a:p>
        </p:txBody>
      </p:sp>
      <p:cxnSp>
        <p:nvCxnSpPr>
          <p:cNvPr id="16" name="Gerade Verbindung mit Pfeil 15">
            <a:extLst>
              <a:ext uri="{FF2B5EF4-FFF2-40B4-BE49-F238E27FC236}">
                <a16:creationId xmlns:a16="http://schemas.microsoft.com/office/drawing/2014/main" id="{A6752447-1ADD-3909-4A50-46A4841A2E07}"/>
              </a:ext>
            </a:extLst>
          </p:cNvPr>
          <p:cNvCxnSpPr>
            <a:cxnSpLocks/>
          </p:cNvCxnSpPr>
          <p:nvPr/>
        </p:nvCxnSpPr>
        <p:spPr>
          <a:xfrm flipH="1">
            <a:off x="3886200" y="4751070"/>
            <a:ext cx="85344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feld 17">
            <a:extLst>
              <a:ext uri="{FF2B5EF4-FFF2-40B4-BE49-F238E27FC236}">
                <a16:creationId xmlns:a16="http://schemas.microsoft.com/office/drawing/2014/main" id="{4C0205A7-E4EB-F232-8786-90E51EA2E8DB}"/>
              </a:ext>
            </a:extLst>
          </p:cNvPr>
          <p:cNvSpPr txBox="1"/>
          <p:nvPr/>
        </p:nvSpPr>
        <p:spPr>
          <a:xfrm>
            <a:off x="1819624" y="2235396"/>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00B050"/>
                </a:solidFill>
                <a:latin typeface="Calibri" panose="020F0502020204030204"/>
              </a:rPr>
              <a:t>M</a:t>
            </a:r>
          </a:p>
        </p:txBody>
      </p:sp>
      <p:sp>
        <p:nvSpPr>
          <p:cNvPr id="19" name="Textfeld 18">
            <a:extLst>
              <a:ext uri="{FF2B5EF4-FFF2-40B4-BE49-F238E27FC236}">
                <a16:creationId xmlns:a16="http://schemas.microsoft.com/office/drawing/2014/main" id="{BA815B04-64FE-F59C-A41B-006C93E38647}"/>
              </a:ext>
            </a:extLst>
          </p:cNvPr>
          <p:cNvSpPr txBox="1"/>
          <p:nvPr/>
        </p:nvSpPr>
        <p:spPr>
          <a:xfrm>
            <a:off x="4035322" y="2292784"/>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FF0000"/>
                </a:solidFill>
                <a:latin typeface="Calibri" panose="020F0502020204030204"/>
              </a:rPr>
              <a:t>P</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66A97F21-FCEC-8AAA-E88E-2703CDFAE99F}"/>
                  </a:ext>
                </a:extLst>
              </p:cNvPr>
              <p:cNvSpPr txBox="1"/>
              <p:nvPr/>
            </p:nvSpPr>
            <p:spPr>
              <a:xfrm>
                <a:off x="6307126" y="2149957"/>
                <a:ext cx="2405198" cy="2049344"/>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de-DE" sz="1350" b="1" dirty="0">
                    <a:solidFill>
                      <a:prstClr val="black"/>
                    </a:solidFill>
                    <a:latin typeface="Calibri" panose="020F0502020204030204"/>
                  </a:rPr>
                  <a:t>Konstantleistungsbereich (K)</a:t>
                </a:r>
              </a:p>
              <a:p>
                <a:pPr defTabSz="685800" eaLnBrk="1" fontAlgn="auto" hangingPunct="1">
                  <a:spcBef>
                    <a:spcPts val="0"/>
                  </a:spcBef>
                  <a:spcAft>
                    <a:spcPts val="0"/>
                  </a:spcAft>
                </a:pPr>
                <a:endParaRPr lang="de-DE" sz="1350" b="1" i="1" dirty="0">
                  <a:solidFill>
                    <a:prstClr val="black"/>
                  </a:solidFill>
                  <a:latin typeface="Cambria Math" panose="02040503050406030204" pitchFamily="18" charset="0"/>
                </a:endParaRPr>
              </a:p>
              <a:p>
                <a:pPr defTabSz="685800" eaLnBrk="1" fontAlgn="auto" hangingPunct="1">
                  <a:spcBef>
                    <a:spcPts val="0"/>
                  </a:spcBef>
                  <a:spcAft>
                    <a:spcPts val="0"/>
                  </a:spcAft>
                </a:pPr>
                <a:r>
                  <a:rPr lang="de-DE" sz="1350" i="1" dirty="0">
                    <a:solidFill>
                      <a:prstClr val="white"/>
                    </a:solidFill>
                    <a:latin typeface="Cambria Math" panose="02040503050406030204" pitchFamily="18" charset="0"/>
                  </a:rPr>
                  <a:t>K </a:t>
                </a:r>
                <a14:m>
                  <m:oMath xmlns:m="http://schemas.openxmlformats.org/officeDocument/2006/math">
                    <m:r>
                      <a:rPr lang="de-DE" sz="1350" i="1">
                        <a:solidFill>
                          <a:prstClr val="white"/>
                        </a:solidFill>
                        <a:latin typeface="Cambria Math" panose="02040503050406030204" pitchFamily="18" charset="0"/>
                      </a:rPr>
                      <m:t>=</m:t>
                    </m:r>
                  </m:oMath>
                </a14:m>
                <a:r>
                  <a:rPr lang="de-DE" sz="1350" dirty="0">
                    <a:solidFill>
                      <a:prstClr val="white"/>
                    </a:solidFill>
                    <a:latin typeface="Calibri" panose="020F0502020204030204"/>
                  </a:rPr>
                  <a:t> </a:t>
                </a:r>
                <a14:m>
                  <m:oMath xmlns:m="http://schemas.openxmlformats.org/officeDocument/2006/math">
                    <m:f>
                      <m:fPr>
                        <m:ctrlPr>
                          <a:rPr lang="de-DE" sz="1350" i="1" dirty="0">
                            <a:solidFill>
                              <a:prstClr val="white"/>
                            </a:solidFill>
                            <a:latin typeface="Cambria Math" panose="02040503050406030204" pitchFamily="18" charset="0"/>
                          </a:rPr>
                        </m:ctrlPr>
                      </m:fPr>
                      <m:num>
                        <m:r>
                          <a:rPr lang="de-DE" sz="1350" i="1" dirty="0">
                            <a:solidFill>
                              <a:prstClr val="white"/>
                            </a:solidFill>
                            <a:latin typeface="Cambria Math" panose="02040503050406030204" pitchFamily="18" charset="0"/>
                          </a:rPr>
                          <m:t>𝑛𝑁</m:t>
                        </m:r>
                        <m:r>
                          <a:rPr lang="de-DE" sz="1350" i="1" dirty="0">
                            <a:solidFill>
                              <a:prstClr val="white"/>
                            </a:solidFill>
                            <a:latin typeface="Cambria Math" panose="02040503050406030204" pitchFamily="18" charset="0"/>
                          </a:rPr>
                          <m:t> −</m:t>
                        </m:r>
                        <m:r>
                          <a:rPr lang="de-DE" sz="1350" i="1" dirty="0">
                            <a:solidFill>
                              <a:prstClr val="white"/>
                            </a:solidFill>
                            <a:latin typeface="Cambria Math" panose="02040503050406030204" pitchFamily="18" charset="0"/>
                          </a:rPr>
                          <m:t>𝑛𝐾</m:t>
                        </m:r>
                      </m:num>
                      <m:den>
                        <m:r>
                          <a:rPr lang="de-DE" sz="1350" i="1" dirty="0">
                            <a:solidFill>
                              <a:prstClr val="white"/>
                            </a:solidFill>
                            <a:latin typeface="Cambria Math" panose="02040503050406030204" pitchFamily="18" charset="0"/>
                          </a:rPr>
                          <m:t>𝑛𝑁</m:t>
                        </m:r>
                      </m:den>
                    </m:f>
                  </m:oMath>
                </a14:m>
                <a:r>
                  <a:rPr lang="de-DE" sz="1350" dirty="0">
                    <a:solidFill>
                      <a:prstClr val="white"/>
                    </a:solidFill>
                    <a:latin typeface="Calibri" panose="020F0502020204030204"/>
                  </a:rPr>
                  <a:t> x 100 %</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Überleistung (PÜ):</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i="1" dirty="0">
                    <a:solidFill>
                      <a:prstClr val="black"/>
                    </a:solidFill>
                    <a:latin typeface="Cambria Math" panose="02040503050406030204" pitchFamily="18" charset="0"/>
                    <a:ea typeface="Cambria Math" panose="02040503050406030204" pitchFamily="18" charset="0"/>
                  </a:rPr>
                  <a:t>PÜ</a:t>
                </a:r>
                <a14:m>
                  <m:oMath xmlns:m="http://schemas.openxmlformats.org/officeDocument/2006/math">
                    <m:r>
                      <a:rPr lang="de-DE" sz="1350">
                        <a:solidFill>
                          <a:prstClr val="black"/>
                        </a:solidFill>
                        <a:latin typeface="Cambria Math" panose="02040503050406030204" pitchFamily="18" charset="0"/>
                        <a:ea typeface="Cambria Math" panose="02040503050406030204" pitchFamily="18" charset="0"/>
                      </a:rPr>
                      <m:t> </m:t>
                    </m:r>
                    <m:r>
                      <a:rPr lang="de-DE" sz="1350" i="1">
                        <a:solidFill>
                          <a:prstClr val="black"/>
                        </a:solidFill>
                        <a:latin typeface="Cambria Math" panose="02040503050406030204" pitchFamily="18" charset="0"/>
                        <a:ea typeface="Cambria Math" panose="02040503050406030204" pitchFamily="18" charset="0"/>
                      </a:rPr>
                      <m:t>=</m:t>
                    </m:r>
                    <m:r>
                      <a:rPr lang="de-DE" sz="1350" i="1">
                        <a:solidFill>
                          <a:prstClr val="black"/>
                        </a:solidFill>
                        <a:latin typeface="Cambria Math" panose="02040503050406030204" pitchFamily="18" charset="0"/>
                        <a:ea typeface="Cambria Math" panose="02040503050406030204" pitchFamily="18" charset="0"/>
                      </a:rPr>
                      <m:t>𝑃𝑚𝑎𝑥</m:t>
                    </m:r>
                    <m:r>
                      <a:rPr lang="de-DE" sz="1350" i="1">
                        <a:solidFill>
                          <a:prstClr val="black"/>
                        </a:solidFill>
                        <a:latin typeface="Cambria Math" panose="02040503050406030204" pitchFamily="18" charset="0"/>
                        <a:ea typeface="Cambria Math" panose="02040503050406030204" pitchFamily="18" charset="0"/>
                      </a:rPr>
                      <m:t> −</m:t>
                    </m:r>
                    <m:r>
                      <a:rPr lang="de-DE" sz="1350" i="1">
                        <a:solidFill>
                          <a:prstClr val="black"/>
                        </a:solidFill>
                        <a:latin typeface="Cambria Math" panose="02040503050406030204" pitchFamily="18" charset="0"/>
                        <a:ea typeface="Cambria Math" panose="02040503050406030204" pitchFamily="18" charset="0"/>
                      </a:rPr>
                      <m:t>𝑃𝑁</m:t>
                    </m:r>
                  </m:oMath>
                </a14:m>
                <a:endParaRPr lang="de-DE" sz="1350" baseline="-25000" dirty="0">
                  <a:solidFill>
                    <a:prstClr val="black"/>
                  </a:solidFill>
                  <a:latin typeface="Calibri" panose="020F0502020204030204"/>
                </a:endParaRPr>
              </a:p>
              <a:p>
                <a:pPr algn="l" defTabSz="685800" eaLnBrk="1" fontAlgn="auto" hangingPunct="1">
                  <a:spcBef>
                    <a:spcPts val="0"/>
                  </a:spcBef>
                  <a:spcAft>
                    <a:spcPts val="0"/>
                  </a:spcAft>
                </a:pPr>
                <a:endParaRPr lang="de-DE" sz="1350" dirty="0">
                  <a:solidFill>
                    <a:prstClr val="black"/>
                  </a:solidFill>
                  <a:latin typeface="Calibri" panose="020F0502020204030204"/>
                </a:endParaRPr>
              </a:p>
              <a:p>
                <a:pPr algn="l" defTabSz="685800" eaLnBrk="1" fontAlgn="auto" hangingPunct="1">
                  <a:spcBef>
                    <a:spcPts val="0"/>
                  </a:spcBef>
                  <a:spcAft>
                    <a:spcPts val="0"/>
                  </a:spcAft>
                </a:pPr>
                <a:endParaRPr lang="de-DE" sz="1350" dirty="0">
                  <a:solidFill>
                    <a:prstClr val="black"/>
                  </a:solidFill>
                  <a:latin typeface="Calibri" panose="020F0502020204030204"/>
                </a:endParaRPr>
              </a:p>
            </p:txBody>
          </p:sp>
        </mc:Choice>
        <mc:Fallback xmlns="">
          <p:sp>
            <p:nvSpPr>
              <p:cNvPr id="5" name="Textfeld 4">
                <a:extLst>
                  <a:ext uri="{FF2B5EF4-FFF2-40B4-BE49-F238E27FC236}">
                    <a16:creationId xmlns:a16="http://schemas.microsoft.com/office/drawing/2014/main" id="{66A97F21-FCEC-8AAA-E88E-2703CDFAE99F}"/>
                  </a:ext>
                </a:extLst>
              </p:cNvPr>
              <p:cNvSpPr txBox="1">
                <a:spLocks noRot="1" noChangeAspect="1" noMove="1" noResize="1" noEditPoints="1" noAdjustHandles="1" noChangeArrowheads="1" noChangeShapeType="1" noTextEdit="1"/>
              </p:cNvSpPr>
              <p:nvPr/>
            </p:nvSpPr>
            <p:spPr>
              <a:xfrm>
                <a:off x="6307126" y="2149957"/>
                <a:ext cx="2405198" cy="2049344"/>
              </a:xfrm>
              <a:prstGeom prst="rect">
                <a:avLst/>
              </a:prstGeom>
              <a:blipFill>
                <a:blip r:embed="rId4"/>
                <a:stretch>
                  <a:fillRect t="-595"/>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93EF4B79-4935-DE63-EA6E-490298760F1E}"/>
              </a:ext>
            </a:extLst>
          </p:cNvPr>
          <p:cNvPicPr>
            <a:picLocks noChangeAspect="1"/>
          </p:cNvPicPr>
          <p:nvPr/>
        </p:nvPicPr>
        <p:blipFill>
          <a:blip r:embed="rId5"/>
          <a:stretch>
            <a:fillRect/>
          </a:stretch>
        </p:blipFill>
        <p:spPr>
          <a:xfrm>
            <a:off x="7236551" y="4578509"/>
            <a:ext cx="1287868" cy="903338"/>
          </a:xfrm>
          <a:prstGeom prst="rect">
            <a:avLst/>
          </a:prstGeom>
        </p:spPr>
      </p:pic>
      <p:cxnSp>
        <p:nvCxnSpPr>
          <p:cNvPr id="11" name="Gerader Verbinder 10">
            <a:extLst>
              <a:ext uri="{FF2B5EF4-FFF2-40B4-BE49-F238E27FC236}">
                <a16:creationId xmlns:a16="http://schemas.microsoft.com/office/drawing/2014/main" id="{B0FEB6B0-935A-1B8B-7C5C-F2667DCDFA0A}"/>
              </a:ext>
            </a:extLst>
          </p:cNvPr>
          <p:cNvCxnSpPr>
            <a:cxnSpLocks/>
          </p:cNvCxnSpPr>
          <p:nvPr/>
        </p:nvCxnSpPr>
        <p:spPr>
          <a:xfrm>
            <a:off x="2493169" y="2793206"/>
            <a:ext cx="2121694" cy="0"/>
          </a:xfrm>
          <a:prstGeom prst="line">
            <a:avLst/>
          </a:prstGeom>
          <a:ln w="28575">
            <a:solidFill>
              <a:srgbClr val="0070C0"/>
            </a:solidFill>
            <a:prstDash val="dash"/>
          </a:ln>
        </p:spPr>
        <p:style>
          <a:lnRef idx="3">
            <a:schemeClr val="accent1"/>
          </a:lnRef>
          <a:fillRef idx="0">
            <a:schemeClr val="accent1"/>
          </a:fillRef>
          <a:effectRef idx="2">
            <a:schemeClr val="accent1"/>
          </a:effectRef>
          <a:fontRef idx="minor">
            <a:schemeClr val="tx1"/>
          </a:fontRef>
        </p:style>
      </p:cxnSp>
      <p:cxnSp>
        <p:nvCxnSpPr>
          <p:cNvPr id="21" name="Gerader Verbinder 20">
            <a:extLst>
              <a:ext uri="{FF2B5EF4-FFF2-40B4-BE49-F238E27FC236}">
                <a16:creationId xmlns:a16="http://schemas.microsoft.com/office/drawing/2014/main" id="{B0E2F5ED-1B8D-327F-5285-DAF79AFBECE7}"/>
              </a:ext>
            </a:extLst>
          </p:cNvPr>
          <p:cNvCxnSpPr>
            <a:cxnSpLocks/>
          </p:cNvCxnSpPr>
          <p:nvPr/>
        </p:nvCxnSpPr>
        <p:spPr>
          <a:xfrm flipV="1">
            <a:off x="3443288" y="2436322"/>
            <a:ext cx="0" cy="356885"/>
          </a:xfrm>
          <a:prstGeom prst="line">
            <a:avLst/>
          </a:prstGeom>
          <a:ln w="28575">
            <a:solidFill>
              <a:srgbClr val="0070C0"/>
            </a:solidFill>
            <a:prstDash val="dash"/>
          </a:ln>
        </p:spPr>
        <p:style>
          <a:lnRef idx="3">
            <a:schemeClr val="accent1"/>
          </a:lnRef>
          <a:fillRef idx="0">
            <a:schemeClr val="accent1"/>
          </a:fillRef>
          <a:effectRef idx="2">
            <a:schemeClr val="accent1"/>
          </a:effectRef>
          <a:fontRef idx="minor">
            <a:schemeClr val="tx1"/>
          </a:fontRef>
        </p:style>
      </p:cxnSp>
      <p:sp>
        <p:nvSpPr>
          <p:cNvPr id="24" name="Textfeld 23">
            <a:extLst>
              <a:ext uri="{FF2B5EF4-FFF2-40B4-BE49-F238E27FC236}">
                <a16:creationId xmlns:a16="http://schemas.microsoft.com/office/drawing/2014/main" id="{1201C7C6-B0E7-1123-1113-7C0D92992A5A}"/>
              </a:ext>
            </a:extLst>
          </p:cNvPr>
          <p:cNvSpPr txBox="1"/>
          <p:nvPr/>
        </p:nvSpPr>
        <p:spPr>
          <a:xfrm>
            <a:off x="1052727" y="1879368"/>
            <a:ext cx="2409557"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a:solidFill>
                  <a:srgbClr val="4472C4">
                    <a:lumMod val="75000"/>
                  </a:srgbClr>
                </a:solidFill>
                <a:latin typeface="Calibri" panose="020F0502020204030204"/>
              </a:rPr>
              <a:t>Maximale Motorleistung </a:t>
            </a:r>
            <a:r>
              <a:rPr lang="de-DE" sz="1350" i="1" dirty="0" err="1">
                <a:solidFill>
                  <a:srgbClr val="4472C4">
                    <a:lumMod val="75000"/>
                  </a:srgbClr>
                </a:solidFill>
                <a:latin typeface="Calibri" panose="020F0502020204030204"/>
              </a:rPr>
              <a:t>P</a:t>
            </a:r>
            <a:r>
              <a:rPr lang="de-DE" sz="1350" i="1" baseline="-25000" dirty="0" err="1">
                <a:solidFill>
                  <a:srgbClr val="4472C4">
                    <a:lumMod val="75000"/>
                  </a:srgbClr>
                </a:solidFill>
                <a:latin typeface="Calibri" panose="020F0502020204030204"/>
              </a:rPr>
              <a:t>max</a:t>
            </a:r>
            <a:endParaRPr lang="de-DE" sz="1350" i="1" baseline="-25000" dirty="0">
              <a:solidFill>
                <a:srgbClr val="4472C4">
                  <a:lumMod val="75000"/>
                </a:srgbClr>
              </a:solidFill>
              <a:latin typeface="Calibri" panose="020F0502020204030204"/>
            </a:endParaRPr>
          </a:p>
        </p:txBody>
      </p:sp>
      <p:sp>
        <p:nvSpPr>
          <p:cNvPr id="3" name="Textfeld 2">
            <a:extLst>
              <a:ext uri="{FF2B5EF4-FFF2-40B4-BE49-F238E27FC236}">
                <a16:creationId xmlns:a16="http://schemas.microsoft.com/office/drawing/2014/main" id="{4E34A308-3012-B418-6FA2-C281F06818CA}"/>
              </a:ext>
            </a:extLst>
          </p:cNvPr>
          <p:cNvSpPr txBox="1"/>
          <p:nvPr/>
        </p:nvSpPr>
        <p:spPr>
          <a:xfrm>
            <a:off x="8302728" y="5175294"/>
            <a:ext cx="443380"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[3]</a:t>
            </a:r>
            <a:endParaRPr lang="en-US" sz="1350" dirty="0">
              <a:solidFill>
                <a:srgbClr val="E7E6E6">
                  <a:lumMod val="75000"/>
                </a:srgbClr>
              </a:solidFill>
              <a:latin typeface="Calibri" panose="020F0502020204030204"/>
            </a:endParaRPr>
          </a:p>
        </p:txBody>
      </p:sp>
      <p:sp>
        <p:nvSpPr>
          <p:cNvPr id="9" name="Textfeld 8">
            <a:extLst>
              <a:ext uri="{FF2B5EF4-FFF2-40B4-BE49-F238E27FC236}">
                <a16:creationId xmlns:a16="http://schemas.microsoft.com/office/drawing/2014/main" id="{C5A9BA27-F68C-BC1D-68A1-B758F2C477B5}"/>
              </a:ext>
            </a:extLst>
          </p:cNvPr>
          <p:cNvSpPr txBox="1"/>
          <p:nvPr/>
        </p:nvSpPr>
        <p:spPr>
          <a:xfrm>
            <a:off x="266645" y="5288083"/>
            <a:ext cx="1679469"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[5, angepasst]</a:t>
            </a:r>
            <a:endParaRPr lang="en-US" sz="1350" dirty="0">
              <a:solidFill>
                <a:srgbClr val="E7E6E6">
                  <a:lumMod val="75000"/>
                </a:srgbClr>
              </a:solidFill>
              <a:latin typeface="Calibri" panose="020F0502020204030204"/>
            </a:endParaRPr>
          </a:p>
        </p:txBody>
      </p:sp>
      <p:grpSp>
        <p:nvGrpSpPr>
          <p:cNvPr id="15" name="Gruppieren 14">
            <a:extLst>
              <a:ext uri="{FF2B5EF4-FFF2-40B4-BE49-F238E27FC236}">
                <a16:creationId xmlns:a16="http://schemas.microsoft.com/office/drawing/2014/main" id="{AC6B5DD4-1ED0-BA50-BC86-A483BA8B9387}"/>
              </a:ext>
            </a:extLst>
          </p:cNvPr>
          <p:cNvGrpSpPr/>
          <p:nvPr/>
        </p:nvGrpSpPr>
        <p:grpSpPr>
          <a:xfrm>
            <a:off x="4594483" y="2146472"/>
            <a:ext cx="133343" cy="2757080"/>
            <a:chOff x="7365342" y="127054"/>
            <a:chExt cx="0" cy="4058292"/>
          </a:xfrm>
        </p:grpSpPr>
        <p:cxnSp>
          <p:nvCxnSpPr>
            <p:cNvPr id="17" name="Gerader Verbinder 16">
              <a:extLst>
                <a:ext uri="{FF2B5EF4-FFF2-40B4-BE49-F238E27FC236}">
                  <a16:creationId xmlns:a16="http://schemas.microsoft.com/office/drawing/2014/main" id="{C71DF3D9-CFF0-7115-EC76-C4A72D934D97}"/>
                </a:ext>
              </a:extLst>
            </p:cNvPr>
            <p:cNvCxnSpPr>
              <a:cxnSpLocks/>
            </p:cNvCxnSpPr>
            <p:nvPr/>
          </p:nvCxnSpPr>
          <p:spPr>
            <a:xfrm>
              <a:off x="7365342" y="127054"/>
              <a:ext cx="0" cy="4058292"/>
            </a:xfrm>
            <a:prstGeom prst="line">
              <a:avLst/>
            </a:prstGeom>
            <a:ln w="28575"/>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4162135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F3AD-D64E-29FD-F3A6-31357243943D}"/>
            </a:ext>
          </a:extLst>
        </p:cNvPr>
        <p:cNvGrpSpPr/>
        <p:nvPr/>
      </p:nvGrpSpPr>
      <p:grpSpPr>
        <a:xfrm>
          <a:off x="0" y="0"/>
          <a:ext cx="0" cy="0"/>
          <a:chOff x="0" y="0"/>
          <a:chExt cx="0" cy="0"/>
        </a:xfrm>
      </p:grpSpPr>
      <p:graphicFrame>
        <p:nvGraphicFramePr>
          <p:cNvPr id="20" name="Diagramm 19">
            <a:extLst>
              <a:ext uri="{FF2B5EF4-FFF2-40B4-BE49-F238E27FC236}">
                <a16:creationId xmlns:a16="http://schemas.microsoft.com/office/drawing/2014/main" id="{753EA0DD-7EA2-F17B-0FB9-806B2942AC71}"/>
              </a:ext>
            </a:extLst>
          </p:cNvPr>
          <p:cNvGraphicFramePr>
            <a:graphicFrameLocks/>
          </p:cNvGraphicFramePr>
          <p:nvPr/>
        </p:nvGraphicFramePr>
        <p:xfrm>
          <a:off x="35069" y="2007466"/>
          <a:ext cx="5738379" cy="37539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49620E7C-3BAA-0B2D-9E91-9EC21732491A}"/>
              </a:ext>
            </a:extLst>
          </p:cNvPr>
          <p:cNvSpPr>
            <a:spLocks noGrp="1"/>
          </p:cNvSpPr>
          <p:nvPr>
            <p:ph type="title"/>
          </p:nvPr>
        </p:nvSpPr>
        <p:spPr>
          <a:xfrm>
            <a:off x="139823" y="948848"/>
            <a:ext cx="7886700" cy="994172"/>
          </a:xfrm>
        </p:spPr>
        <p:txBody>
          <a:bodyPr/>
          <a:lstStyle/>
          <a:p>
            <a:r>
              <a:rPr lang="de-DE" dirty="0">
                <a:latin typeface="ArialMT"/>
              </a:rPr>
              <a:t>Motorkennlinie – Beispiel roter Traktor</a:t>
            </a:r>
            <a:endParaRPr lang="de-DE" dirty="0"/>
          </a:p>
        </p:txBody>
      </p:sp>
      <p:sp>
        <p:nvSpPr>
          <p:cNvPr id="6" name="Fußzeilenplatzhalter 5">
            <a:extLst>
              <a:ext uri="{FF2B5EF4-FFF2-40B4-BE49-F238E27FC236}">
                <a16:creationId xmlns:a16="http://schemas.microsoft.com/office/drawing/2014/main" id="{B6DA9D4E-A543-EC4F-D69E-3F5B91550C34}"/>
              </a:ext>
            </a:extLst>
          </p:cNvPr>
          <p:cNvSpPr>
            <a:spLocks noGrp="1"/>
          </p:cNvSpPr>
          <p:nvPr>
            <p:ph type="ftr" sz="quarter" idx="11"/>
          </p:nvPr>
        </p:nvSpPr>
        <p:spPr/>
        <p:txBody>
          <a:bodyPr/>
          <a:lstStyle/>
          <a:p>
            <a:pPr defTabSz="685800" eaLnBrk="1" fontAlgn="auto" hangingPunct="1">
              <a:spcBef>
                <a:spcPts val="0"/>
              </a:spcBef>
              <a:spcAft>
                <a:spcPts val="0"/>
              </a:spcAft>
            </a:pPr>
            <a:r>
              <a:rPr lang="de-DE">
                <a:solidFill>
                  <a:prstClr val="black">
                    <a:tint val="75000"/>
                  </a:prstClr>
                </a:solidFill>
                <a:latin typeface="ArialMT"/>
              </a:rPr>
              <a:t>Leistungsparameter von Traktormotoren</a:t>
            </a:r>
            <a:endParaRPr lang="de-DE" dirty="0">
              <a:solidFill>
                <a:prstClr val="black">
                  <a:tint val="75000"/>
                </a:prstClr>
              </a:solidFill>
              <a:latin typeface="Calibri" panose="020F0502020204030204"/>
            </a:endParaRPr>
          </a:p>
        </p:txBody>
      </p:sp>
      <p:sp>
        <p:nvSpPr>
          <p:cNvPr id="7" name="Foliennummernplatzhalter 6">
            <a:extLst>
              <a:ext uri="{FF2B5EF4-FFF2-40B4-BE49-F238E27FC236}">
                <a16:creationId xmlns:a16="http://schemas.microsoft.com/office/drawing/2014/main" id="{9B03D8FB-8C9A-DA34-10A5-9453A49A8B83}"/>
              </a:ext>
            </a:extLst>
          </p:cNvPr>
          <p:cNvSpPr>
            <a:spLocks noGrp="1"/>
          </p:cNvSpPr>
          <p:nvPr>
            <p:ph type="sldNum" sz="quarter" idx="12"/>
          </p:nvPr>
        </p:nvSpPr>
        <p:spPr/>
        <p:txBody>
          <a:bodyPr/>
          <a:lstStyle/>
          <a:p>
            <a:pPr defTabSz="685800" eaLnBrk="1" fontAlgn="auto" hangingPunct="1">
              <a:spcBef>
                <a:spcPts val="0"/>
              </a:spcBef>
              <a:spcAft>
                <a:spcPts val="0"/>
              </a:spcAft>
            </a:pPr>
            <a:fld id="{9B264A1B-FB14-4352-88B7-F7350DD21074}" type="slidenum">
              <a:rPr lang="de-DE">
                <a:solidFill>
                  <a:prstClr val="black">
                    <a:tint val="75000"/>
                  </a:prstClr>
                </a:solidFill>
                <a:latin typeface="Calibri" panose="020F0502020204030204"/>
              </a:rPr>
              <a:pPr defTabSz="685800" eaLnBrk="1" fontAlgn="auto" hangingPunct="1">
                <a:spcBef>
                  <a:spcPts val="0"/>
                </a:spcBef>
                <a:spcAft>
                  <a:spcPts val="0"/>
                </a:spcAft>
              </a:pPr>
              <a:t>37</a:t>
            </a:fld>
            <a:endParaRPr lang="de-DE" dirty="0">
              <a:solidFill>
                <a:prstClr val="black">
                  <a:tint val="75000"/>
                </a:prstClr>
              </a:solidFill>
              <a:latin typeface="Calibri" panose="020F0502020204030204"/>
            </a:endParaRPr>
          </a:p>
        </p:txBody>
      </p:sp>
      <p:cxnSp>
        <p:nvCxnSpPr>
          <p:cNvPr id="4" name="Gerader Verbinder 3">
            <a:extLst>
              <a:ext uri="{FF2B5EF4-FFF2-40B4-BE49-F238E27FC236}">
                <a16:creationId xmlns:a16="http://schemas.microsoft.com/office/drawing/2014/main" id="{B7B5C430-418D-E0EC-6A60-E44642287664}"/>
              </a:ext>
            </a:extLst>
          </p:cNvPr>
          <p:cNvCxnSpPr>
            <a:cxnSpLocks/>
          </p:cNvCxnSpPr>
          <p:nvPr/>
        </p:nvCxnSpPr>
        <p:spPr>
          <a:xfrm>
            <a:off x="-16645" y="1805879"/>
            <a:ext cx="8728969" cy="0"/>
          </a:xfrm>
          <a:prstGeom prst="line">
            <a:avLst/>
          </a:prstGeom>
          <a:ln w="76200"/>
        </p:spPr>
        <p:style>
          <a:lnRef idx="3">
            <a:schemeClr val="accent1"/>
          </a:lnRef>
          <a:fillRef idx="0">
            <a:schemeClr val="accent1"/>
          </a:fillRef>
          <a:effectRef idx="2">
            <a:schemeClr val="accent1"/>
          </a:effectRef>
          <a:fontRef idx="minor">
            <a:schemeClr val="tx1"/>
          </a:fontRef>
        </p:style>
      </p:cxnSp>
      <p:cxnSp>
        <p:nvCxnSpPr>
          <p:cNvPr id="16" name="Gerade Verbindung mit Pfeil 15">
            <a:extLst>
              <a:ext uri="{FF2B5EF4-FFF2-40B4-BE49-F238E27FC236}">
                <a16:creationId xmlns:a16="http://schemas.microsoft.com/office/drawing/2014/main" id="{8775DAC4-DEA4-1983-2019-E916A4EC911E}"/>
              </a:ext>
            </a:extLst>
          </p:cNvPr>
          <p:cNvCxnSpPr>
            <a:cxnSpLocks/>
          </p:cNvCxnSpPr>
          <p:nvPr/>
        </p:nvCxnSpPr>
        <p:spPr>
          <a:xfrm flipH="1">
            <a:off x="3852408" y="4761522"/>
            <a:ext cx="846881"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feld 17">
            <a:extLst>
              <a:ext uri="{FF2B5EF4-FFF2-40B4-BE49-F238E27FC236}">
                <a16:creationId xmlns:a16="http://schemas.microsoft.com/office/drawing/2014/main" id="{B44CC9AA-53D6-FB49-326B-B0350452DB5C}"/>
              </a:ext>
            </a:extLst>
          </p:cNvPr>
          <p:cNvSpPr txBox="1"/>
          <p:nvPr/>
        </p:nvSpPr>
        <p:spPr>
          <a:xfrm>
            <a:off x="1819624" y="2235396"/>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00B050"/>
                </a:solidFill>
                <a:latin typeface="Calibri" panose="020F0502020204030204"/>
              </a:rPr>
              <a:t>M</a:t>
            </a:r>
          </a:p>
        </p:txBody>
      </p:sp>
      <p:sp>
        <p:nvSpPr>
          <p:cNvPr id="19" name="Textfeld 18">
            <a:extLst>
              <a:ext uri="{FF2B5EF4-FFF2-40B4-BE49-F238E27FC236}">
                <a16:creationId xmlns:a16="http://schemas.microsoft.com/office/drawing/2014/main" id="{150DA782-847F-5EC4-5C65-E5E4F9339CD5}"/>
              </a:ext>
            </a:extLst>
          </p:cNvPr>
          <p:cNvSpPr txBox="1"/>
          <p:nvPr/>
        </p:nvSpPr>
        <p:spPr>
          <a:xfrm>
            <a:off x="4035322" y="2292784"/>
            <a:ext cx="312517"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FF0000"/>
                </a:solidFill>
                <a:latin typeface="Calibri" panose="020F0502020204030204"/>
              </a:rPr>
              <a:t>P</a:t>
            </a:r>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0234326-405E-C0F6-3714-455221B00B94}"/>
                  </a:ext>
                </a:extLst>
              </p:cNvPr>
              <p:cNvSpPr txBox="1"/>
              <p:nvPr/>
            </p:nvSpPr>
            <p:spPr>
              <a:xfrm>
                <a:off x="5926010" y="2149957"/>
                <a:ext cx="2786314" cy="1754326"/>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de-DE" sz="1350" b="1" dirty="0">
                    <a:solidFill>
                      <a:prstClr val="black"/>
                    </a:solidFill>
                    <a:latin typeface="Calibri" panose="020F0502020204030204"/>
                  </a:rPr>
                  <a:t>Konstantleistungsbereich (K)</a:t>
                </a:r>
              </a:p>
              <a:p>
                <a:pPr defTabSz="685800" eaLnBrk="1" fontAlgn="auto" hangingPunct="1">
                  <a:spcBef>
                    <a:spcPts val="0"/>
                  </a:spcBef>
                  <a:spcAft>
                    <a:spcPts val="0"/>
                  </a:spcAft>
                </a:pPr>
                <a:endParaRPr lang="de-DE" sz="1350" b="1" i="1" dirty="0">
                  <a:solidFill>
                    <a:prstClr val="black"/>
                  </a:solidFill>
                  <a:latin typeface="Cambria Math" panose="02040503050406030204" pitchFamily="18" charset="0"/>
                </a:endParaRP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Überleistung (PÜ):</a:t>
                </a:r>
              </a:p>
              <a:p>
                <a:pPr defTabSz="685800" eaLnBrk="1" fontAlgn="auto" hangingPunct="1">
                  <a:spcBef>
                    <a:spcPts val="0"/>
                  </a:spcBef>
                  <a:spcAft>
                    <a:spcPts val="0"/>
                  </a:spcAft>
                </a:pPr>
                <a:endParaRPr lang="de-DE" sz="1350" dirty="0">
                  <a:solidFill>
                    <a:prstClr val="black"/>
                  </a:solidFill>
                  <a:latin typeface="Calibri" panose="020F0502020204030204"/>
                </a:endParaRPr>
              </a:p>
              <a:p>
                <a:pPr defTabSz="685800" eaLnBrk="1" fontAlgn="auto" hangingPunct="1">
                  <a:spcBef>
                    <a:spcPts val="0"/>
                  </a:spcBef>
                  <a:spcAft>
                    <a:spcPts val="0"/>
                  </a:spcAft>
                </a:pPr>
                <a:r>
                  <a:rPr lang="de-DE" sz="1350" i="1" dirty="0">
                    <a:solidFill>
                      <a:prstClr val="black"/>
                    </a:solidFill>
                    <a:latin typeface="Cambria Math" panose="02040503050406030204" pitchFamily="18" charset="0"/>
                    <a:ea typeface="Cambria Math" panose="02040503050406030204" pitchFamily="18" charset="0"/>
                  </a:rPr>
                  <a:t>28 kW</a:t>
                </a:r>
                <a14:m>
                  <m:oMath xmlns:m="http://schemas.openxmlformats.org/officeDocument/2006/math">
                    <m:r>
                      <a:rPr lang="de-DE" sz="1350" i="1">
                        <a:solidFill>
                          <a:prstClr val="black"/>
                        </a:solidFill>
                        <a:latin typeface="Cambria Math" panose="02040503050406030204" pitchFamily="18" charset="0"/>
                        <a:ea typeface="Cambria Math" panose="02040503050406030204" pitchFamily="18" charset="0"/>
                      </a:rPr>
                      <m:t> =186 </m:t>
                    </m:r>
                    <m:r>
                      <a:rPr lang="de-DE" sz="1350" i="1">
                        <a:solidFill>
                          <a:prstClr val="black"/>
                        </a:solidFill>
                        <a:latin typeface="Cambria Math" panose="02040503050406030204" pitchFamily="18" charset="0"/>
                        <a:ea typeface="Cambria Math" panose="02040503050406030204" pitchFamily="18" charset="0"/>
                      </a:rPr>
                      <m:t>𝑘𝑊</m:t>
                    </m:r>
                    <m:r>
                      <a:rPr lang="de-DE" sz="1350" i="1">
                        <a:solidFill>
                          <a:prstClr val="black"/>
                        </a:solidFill>
                        <a:latin typeface="Cambria Math" panose="02040503050406030204" pitchFamily="18" charset="0"/>
                        <a:ea typeface="Cambria Math" panose="02040503050406030204" pitchFamily="18" charset="0"/>
                      </a:rPr>
                      <m:t> −</m:t>
                    </m:r>
                  </m:oMath>
                </a14:m>
                <a:r>
                  <a:rPr lang="de-DE" sz="1350" i="1" dirty="0">
                    <a:solidFill>
                      <a:prstClr val="black"/>
                    </a:solidFill>
                    <a:latin typeface="Cambria Math" panose="02040503050406030204" pitchFamily="18" charset="0"/>
                    <a:ea typeface="Cambria Math" panose="02040503050406030204" pitchFamily="18" charset="0"/>
                  </a:rPr>
                  <a:t> 158 kW</a:t>
                </a:r>
              </a:p>
              <a:p>
                <a:pPr algn="l" defTabSz="685800" eaLnBrk="1" fontAlgn="auto" hangingPunct="1">
                  <a:spcBef>
                    <a:spcPts val="0"/>
                  </a:spcBef>
                  <a:spcAft>
                    <a:spcPts val="0"/>
                  </a:spcAft>
                </a:pPr>
                <a:endParaRPr lang="de-DE" sz="1350" dirty="0">
                  <a:solidFill>
                    <a:prstClr val="black"/>
                  </a:solidFill>
                  <a:latin typeface="Calibri" panose="020F0502020204030204"/>
                </a:endParaRPr>
              </a:p>
              <a:p>
                <a:pPr algn="l" defTabSz="685800" eaLnBrk="1" fontAlgn="auto" hangingPunct="1">
                  <a:spcBef>
                    <a:spcPts val="0"/>
                  </a:spcBef>
                  <a:spcAft>
                    <a:spcPts val="0"/>
                  </a:spcAft>
                </a:pPr>
                <a:endParaRPr lang="de-DE" sz="1350" dirty="0">
                  <a:solidFill>
                    <a:prstClr val="black"/>
                  </a:solidFill>
                  <a:latin typeface="Calibri" panose="020F0502020204030204"/>
                </a:endParaRPr>
              </a:p>
            </p:txBody>
          </p:sp>
        </mc:Choice>
        <mc:Fallback xmlns="">
          <p:sp>
            <p:nvSpPr>
              <p:cNvPr id="5" name="Textfeld 4">
                <a:extLst>
                  <a:ext uri="{FF2B5EF4-FFF2-40B4-BE49-F238E27FC236}">
                    <a16:creationId xmlns:a16="http://schemas.microsoft.com/office/drawing/2014/main" id="{70234326-405E-C0F6-3714-455221B00B94}"/>
                  </a:ext>
                </a:extLst>
              </p:cNvPr>
              <p:cNvSpPr txBox="1">
                <a:spLocks noRot="1" noChangeAspect="1" noMove="1" noResize="1" noEditPoints="1" noAdjustHandles="1" noChangeArrowheads="1" noChangeShapeType="1" noTextEdit="1"/>
              </p:cNvSpPr>
              <p:nvPr/>
            </p:nvSpPr>
            <p:spPr>
              <a:xfrm>
                <a:off x="5926010" y="2149957"/>
                <a:ext cx="2786314" cy="1754326"/>
              </a:xfrm>
              <a:prstGeom prst="rect">
                <a:avLst/>
              </a:prstGeom>
              <a:blipFill>
                <a:blip r:embed="rId4"/>
                <a:stretch>
                  <a:fillRect t="-697"/>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D56C4CAC-067F-7A97-6B9F-E341E057E182}"/>
              </a:ext>
            </a:extLst>
          </p:cNvPr>
          <p:cNvPicPr>
            <a:picLocks noChangeAspect="1"/>
          </p:cNvPicPr>
          <p:nvPr/>
        </p:nvPicPr>
        <p:blipFill>
          <a:blip r:embed="rId5"/>
          <a:stretch>
            <a:fillRect/>
          </a:stretch>
        </p:blipFill>
        <p:spPr>
          <a:xfrm>
            <a:off x="7477861" y="4213111"/>
            <a:ext cx="1417365" cy="994170"/>
          </a:xfrm>
          <a:prstGeom prst="rect">
            <a:avLst/>
          </a:prstGeom>
        </p:spPr>
      </p:pic>
      <p:cxnSp>
        <p:nvCxnSpPr>
          <p:cNvPr id="11" name="Gerader Verbinder 10">
            <a:extLst>
              <a:ext uri="{FF2B5EF4-FFF2-40B4-BE49-F238E27FC236}">
                <a16:creationId xmlns:a16="http://schemas.microsoft.com/office/drawing/2014/main" id="{C0A34450-ADA9-4791-D7BB-AB918A02E1B7}"/>
              </a:ext>
            </a:extLst>
          </p:cNvPr>
          <p:cNvCxnSpPr>
            <a:cxnSpLocks/>
          </p:cNvCxnSpPr>
          <p:nvPr/>
        </p:nvCxnSpPr>
        <p:spPr>
          <a:xfrm>
            <a:off x="2493169" y="2793206"/>
            <a:ext cx="2121694" cy="0"/>
          </a:xfrm>
          <a:prstGeom prst="line">
            <a:avLst/>
          </a:prstGeom>
          <a:ln w="28575">
            <a:solidFill>
              <a:srgbClr val="0070C0"/>
            </a:solidFill>
            <a:prstDash val="dash"/>
          </a:ln>
        </p:spPr>
        <p:style>
          <a:lnRef idx="3">
            <a:schemeClr val="accent1"/>
          </a:lnRef>
          <a:fillRef idx="0">
            <a:schemeClr val="accent1"/>
          </a:fillRef>
          <a:effectRef idx="2">
            <a:schemeClr val="accent1"/>
          </a:effectRef>
          <a:fontRef idx="minor">
            <a:schemeClr val="tx1"/>
          </a:fontRef>
        </p:style>
      </p:cxnSp>
      <p:cxnSp>
        <p:nvCxnSpPr>
          <p:cNvPr id="21" name="Gerader Verbinder 20">
            <a:extLst>
              <a:ext uri="{FF2B5EF4-FFF2-40B4-BE49-F238E27FC236}">
                <a16:creationId xmlns:a16="http://schemas.microsoft.com/office/drawing/2014/main" id="{BD87A0F1-B404-BF1B-0421-7EFBB87C6DD5}"/>
              </a:ext>
            </a:extLst>
          </p:cNvPr>
          <p:cNvCxnSpPr>
            <a:cxnSpLocks/>
          </p:cNvCxnSpPr>
          <p:nvPr/>
        </p:nvCxnSpPr>
        <p:spPr>
          <a:xfrm flipV="1">
            <a:off x="3443288" y="2436322"/>
            <a:ext cx="0" cy="356885"/>
          </a:xfrm>
          <a:prstGeom prst="line">
            <a:avLst/>
          </a:prstGeom>
          <a:ln w="28575">
            <a:solidFill>
              <a:srgbClr val="0070C0"/>
            </a:solidFill>
            <a:prstDash val="dash"/>
          </a:ln>
        </p:spPr>
        <p:style>
          <a:lnRef idx="3">
            <a:schemeClr val="accent1"/>
          </a:lnRef>
          <a:fillRef idx="0">
            <a:schemeClr val="accent1"/>
          </a:fillRef>
          <a:effectRef idx="2">
            <a:schemeClr val="accent1"/>
          </a:effectRef>
          <a:fontRef idx="minor">
            <a:schemeClr val="tx1"/>
          </a:fontRef>
        </p:style>
      </p:cxnSp>
      <p:sp>
        <p:nvSpPr>
          <p:cNvPr id="24" name="Textfeld 23">
            <a:extLst>
              <a:ext uri="{FF2B5EF4-FFF2-40B4-BE49-F238E27FC236}">
                <a16:creationId xmlns:a16="http://schemas.microsoft.com/office/drawing/2014/main" id="{5BA876BD-B5FA-A580-EE51-510233A08A7B}"/>
              </a:ext>
            </a:extLst>
          </p:cNvPr>
          <p:cNvSpPr txBox="1"/>
          <p:nvPr/>
        </p:nvSpPr>
        <p:spPr>
          <a:xfrm>
            <a:off x="2386606" y="1878862"/>
            <a:ext cx="2409557" cy="300082"/>
          </a:xfrm>
          <a:prstGeom prst="rect">
            <a:avLst/>
          </a:prstGeom>
          <a:noFill/>
          <a:ln w="19050">
            <a:solidFill>
              <a:srgbClr val="0070C0"/>
            </a:solidFill>
          </a:ln>
        </p:spPr>
        <p:txBody>
          <a:bodyPr wrap="square" rtlCol="0">
            <a:spAutoFit/>
          </a:bodyPr>
          <a:lstStyle/>
          <a:p>
            <a:pPr defTabSz="685800" eaLnBrk="1" fontAlgn="auto" hangingPunct="1">
              <a:spcBef>
                <a:spcPts val="0"/>
              </a:spcBef>
              <a:spcAft>
                <a:spcPts val="0"/>
              </a:spcAft>
            </a:pPr>
            <a:r>
              <a:rPr lang="de-DE" sz="1350" dirty="0">
                <a:solidFill>
                  <a:srgbClr val="4472C4">
                    <a:lumMod val="75000"/>
                  </a:srgbClr>
                </a:solidFill>
                <a:latin typeface="Calibri" panose="020F0502020204030204"/>
              </a:rPr>
              <a:t>Maximale Motorleistung </a:t>
            </a:r>
            <a:r>
              <a:rPr lang="de-DE" sz="1350" i="1" dirty="0" err="1">
                <a:solidFill>
                  <a:srgbClr val="4472C4">
                    <a:lumMod val="75000"/>
                  </a:srgbClr>
                </a:solidFill>
                <a:latin typeface="Calibri" panose="020F0502020204030204"/>
              </a:rPr>
              <a:t>P</a:t>
            </a:r>
            <a:r>
              <a:rPr lang="de-DE" sz="1350" i="1" baseline="-25000" dirty="0" err="1">
                <a:solidFill>
                  <a:srgbClr val="4472C4">
                    <a:lumMod val="75000"/>
                  </a:srgbClr>
                </a:solidFill>
                <a:latin typeface="Calibri" panose="020F0502020204030204"/>
              </a:rPr>
              <a:t>max</a:t>
            </a:r>
            <a:endParaRPr lang="de-DE" sz="1350" i="1" baseline="-25000" dirty="0">
              <a:solidFill>
                <a:srgbClr val="4472C4">
                  <a:lumMod val="75000"/>
                </a:srgbClr>
              </a:solidFill>
              <a:latin typeface="Calibri" panose="020F0502020204030204"/>
            </a:endParaRPr>
          </a:p>
        </p:txBody>
      </p:sp>
      <p:sp>
        <p:nvSpPr>
          <p:cNvPr id="3" name="Geschweifte Klammer rechts 2">
            <a:extLst>
              <a:ext uri="{FF2B5EF4-FFF2-40B4-BE49-F238E27FC236}">
                <a16:creationId xmlns:a16="http://schemas.microsoft.com/office/drawing/2014/main" id="{36E460BD-8421-871B-021B-0E56480ED994}"/>
              </a:ext>
            </a:extLst>
          </p:cNvPr>
          <p:cNvSpPr/>
          <p:nvPr/>
        </p:nvSpPr>
        <p:spPr>
          <a:xfrm rot="5400000">
            <a:off x="3470928" y="1870730"/>
            <a:ext cx="144745" cy="2100263"/>
          </a:xfrm>
          <a:custGeom>
            <a:avLst/>
            <a:gdLst>
              <a:gd name="connsiteX0" fmla="*/ 0 w 144745"/>
              <a:gd name="connsiteY0" fmla="*/ 0 h 2100263"/>
              <a:gd name="connsiteX1" fmla="*/ 72373 w 144745"/>
              <a:gd name="connsiteY1" fmla="*/ 12062 h 2100263"/>
              <a:gd name="connsiteX2" fmla="*/ 72373 w 144745"/>
              <a:gd name="connsiteY2" fmla="*/ 1038070 h 2100263"/>
              <a:gd name="connsiteX3" fmla="*/ 144746 w 144745"/>
              <a:gd name="connsiteY3" fmla="*/ 1050132 h 2100263"/>
              <a:gd name="connsiteX4" fmla="*/ 72373 w 144745"/>
              <a:gd name="connsiteY4" fmla="*/ 1062194 h 2100263"/>
              <a:gd name="connsiteX5" fmla="*/ 72373 w 144745"/>
              <a:gd name="connsiteY5" fmla="*/ 2088201 h 2100263"/>
              <a:gd name="connsiteX6" fmla="*/ 0 w 144745"/>
              <a:gd name="connsiteY6" fmla="*/ 2100263 h 2100263"/>
              <a:gd name="connsiteX7" fmla="*/ 0 w 144745"/>
              <a:gd name="connsiteY7" fmla="*/ 0 h 2100263"/>
              <a:gd name="connsiteX0" fmla="*/ 0 w 144745"/>
              <a:gd name="connsiteY0" fmla="*/ 0 h 2100263"/>
              <a:gd name="connsiteX1" fmla="*/ 72373 w 144745"/>
              <a:gd name="connsiteY1" fmla="*/ 12062 h 2100263"/>
              <a:gd name="connsiteX2" fmla="*/ 72373 w 144745"/>
              <a:gd name="connsiteY2" fmla="*/ 1038070 h 2100263"/>
              <a:gd name="connsiteX3" fmla="*/ 144746 w 144745"/>
              <a:gd name="connsiteY3" fmla="*/ 1050132 h 2100263"/>
              <a:gd name="connsiteX4" fmla="*/ 72373 w 144745"/>
              <a:gd name="connsiteY4" fmla="*/ 1062194 h 2100263"/>
              <a:gd name="connsiteX5" fmla="*/ 72373 w 144745"/>
              <a:gd name="connsiteY5" fmla="*/ 2088201 h 2100263"/>
              <a:gd name="connsiteX6" fmla="*/ 0 w 144745"/>
              <a:gd name="connsiteY6" fmla="*/ 2100263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45" h="2100263" stroke="0" extrusionOk="0">
                <a:moveTo>
                  <a:pt x="0" y="0"/>
                </a:moveTo>
                <a:cubicBezTo>
                  <a:pt x="40174" y="530"/>
                  <a:pt x="73561" y="5089"/>
                  <a:pt x="72373" y="12062"/>
                </a:cubicBezTo>
                <a:cubicBezTo>
                  <a:pt x="-5957" y="145348"/>
                  <a:pt x="53600" y="706616"/>
                  <a:pt x="72373" y="1038070"/>
                </a:cubicBezTo>
                <a:cubicBezTo>
                  <a:pt x="67736" y="1044454"/>
                  <a:pt x="109883" y="1046987"/>
                  <a:pt x="144746" y="1050132"/>
                </a:cubicBezTo>
                <a:cubicBezTo>
                  <a:pt x="104015" y="1051119"/>
                  <a:pt x="71281" y="1055240"/>
                  <a:pt x="72373" y="1062194"/>
                </a:cubicBezTo>
                <a:cubicBezTo>
                  <a:pt x="15234" y="1412442"/>
                  <a:pt x="144625" y="1810945"/>
                  <a:pt x="72373" y="2088201"/>
                </a:cubicBezTo>
                <a:cubicBezTo>
                  <a:pt x="78240" y="2092819"/>
                  <a:pt x="39958" y="2100798"/>
                  <a:pt x="0" y="2100263"/>
                </a:cubicBezTo>
                <a:cubicBezTo>
                  <a:pt x="14226" y="1606911"/>
                  <a:pt x="76203" y="1016444"/>
                  <a:pt x="0" y="0"/>
                </a:cubicBezTo>
                <a:close/>
              </a:path>
              <a:path w="144745" h="2100263" fill="none" extrusionOk="0">
                <a:moveTo>
                  <a:pt x="0" y="0"/>
                </a:moveTo>
                <a:cubicBezTo>
                  <a:pt x="40089" y="-409"/>
                  <a:pt x="72559" y="5412"/>
                  <a:pt x="72373" y="12062"/>
                </a:cubicBezTo>
                <a:cubicBezTo>
                  <a:pt x="43545" y="345045"/>
                  <a:pt x="14057" y="842984"/>
                  <a:pt x="72373" y="1038070"/>
                </a:cubicBezTo>
                <a:cubicBezTo>
                  <a:pt x="74170" y="1047802"/>
                  <a:pt x="111024" y="1050515"/>
                  <a:pt x="144746" y="1050132"/>
                </a:cubicBezTo>
                <a:cubicBezTo>
                  <a:pt x="104898" y="1050156"/>
                  <a:pt x="72860" y="1055473"/>
                  <a:pt x="72373" y="1062194"/>
                </a:cubicBezTo>
                <a:cubicBezTo>
                  <a:pt x="10233" y="1457347"/>
                  <a:pt x="33807" y="1888579"/>
                  <a:pt x="72373" y="2088201"/>
                </a:cubicBezTo>
                <a:cubicBezTo>
                  <a:pt x="70178" y="2095544"/>
                  <a:pt x="42094" y="2097813"/>
                  <a:pt x="0" y="2100263"/>
                </a:cubicBezTo>
              </a:path>
              <a:path w="144745" h="2100263" fill="none" stroke="0" extrusionOk="0">
                <a:moveTo>
                  <a:pt x="0" y="0"/>
                </a:moveTo>
                <a:cubicBezTo>
                  <a:pt x="39998" y="-103"/>
                  <a:pt x="72097" y="4226"/>
                  <a:pt x="72373" y="12062"/>
                </a:cubicBezTo>
                <a:cubicBezTo>
                  <a:pt x="51182" y="364925"/>
                  <a:pt x="117995" y="766350"/>
                  <a:pt x="72373" y="1038070"/>
                </a:cubicBezTo>
                <a:cubicBezTo>
                  <a:pt x="72541" y="1047409"/>
                  <a:pt x="106579" y="1045014"/>
                  <a:pt x="144746" y="1050132"/>
                </a:cubicBezTo>
                <a:cubicBezTo>
                  <a:pt x="105886" y="1049907"/>
                  <a:pt x="72700" y="1056233"/>
                  <a:pt x="72373" y="1062194"/>
                </a:cubicBezTo>
                <a:cubicBezTo>
                  <a:pt x="5635" y="1199695"/>
                  <a:pt x="81384" y="1655585"/>
                  <a:pt x="72373" y="2088201"/>
                </a:cubicBezTo>
                <a:cubicBezTo>
                  <a:pt x="75545" y="2094884"/>
                  <a:pt x="40529" y="2099403"/>
                  <a:pt x="0" y="2100263"/>
                </a:cubicBezTo>
              </a:path>
            </a:pathLst>
          </a:custGeom>
          <a:ln w="19050">
            <a:extLst>
              <a:ext uri="{C807C97D-BFC1-408E-A445-0C87EB9F89A2}">
                <ask:lineSketchStyleProps xmlns:ask="http://schemas.microsoft.com/office/drawing/2018/sketchyshapes" sd="1251282735">
                  <a:prstGeom prst="rightBrace">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defTabSz="685800" eaLnBrk="1" fontAlgn="auto" hangingPunct="1">
              <a:spcBef>
                <a:spcPts val="0"/>
              </a:spcBef>
              <a:spcAft>
                <a:spcPts val="0"/>
              </a:spcAft>
            </a:pPr>
            <a:endParaRPr lang="de-DE" sz="1350">
              <a:solidFill>
                <a:prstClr val="black"/>
              </a:solidFill>
              <a:latin typeface="Calibri" panose="020F0502020204030204"/>
            </a:endParaRPr>
          </a:p>
        </p:txBody>
      </p:sp>
      <p:sp>
        <p:nvSpPr>
          <p:cNvPr id="9" name="Textfeld 8">
            <a:extLst>
              <a:ext uri="{FF2B5EF4-FFF2-40B4-BE49-F238E27FC236}">
                <a16:creationId xmlns:a16="http://schemas.microsoft.com/office/drawing/2014/main" id="{DCA04226-7ED7-7834-7B57-39EE8C8D57C6}"/>
              </a:ext>
            </a:extLst>
          </p:cNvPr>
          <p:cNvSpPr txBox="1"/>
          <p:nvPr/>
        </p:nvSpPr>
        <p:spPr>
          <a:xfrm>
            <a:off x="3350418" y="2954161"/>
            <a:ext cx="385763" cy="300082"/>
          </a:xfrm>
          <a:prstGeom prst="rect">
            <a:avLst/>
          </a:prstGeom>
          <a:noFill/>
          <a:ln w="19050">
            <a:noFill/>
          </a:ln>
        </p:spPr>
        <p:txBody>
          <a:bodyPr wrap="square" rtlCol="0">
            <a:spAutoFit/>
          </a:bodyPr>
          <a:lstStyle/>
          <a:p>
            <a:pPr defTabSz="685800" eaLnBrk="1" fontAlgn="auto" hangingPunct="1">
              <a:spcBef>
                <a:spcPts val="0"/>
              </a:spcBef>
              <a:spcAft>
                <a:spcPts val="0"/>
              </a:spcAft>
            </a:pPr>
            <a:r>
              <a:rPr lang="de-DE" sz="1350" b="1" i="1" dirty="0">
                <a:solidFill>
                  <a:srgbClr val="4472C4">
                    <a:lumMod val="75000"/>
                  </a:srgbClr>
                </a:solidFill>
                <a:latin typeface="Calibri" panose="020F0502020204030204"/>
              </a:rPr>
              <a:t>K</a:t>
            </a:r>
          </a:p>
        </p:txBody>
      </p:sp>
      <p:sp>
        <p:nvSpPr>
          <p:cNvPr id="10" name="Geschweifte Klammer rechts 9">
            <a:extLst>
              <a:ext uri="{FF2B5EF4-FFF2-40B4-BE49-F238E27FC236}">
                <a16:creationId xmlns:a16="http://schemas.microsoft.com/office/drawing/2014/main" id="{A429F7D9-AE21-11F0-0134-E01E947B7710}"/>
              </a:ext>
            </a:extLst>
          </p:cNvPr>
          <p:cNvSpPr/>
          <p:nvPr/>
        </p:nvSpPr>
        <p:spPr>
          <a:xfrm>
            <a:off x="3494944" y="2467025"/>
            <a:ext cx="192881" cy="28707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defTabSz="685800" eaLnBrk="1" fontAlgn="auto" hangingPunct="1">
              <a:spcBef>
                <a:spcPts val="0"/>
              </a:spcBef>
              <a:spcAft>
                <a:spcPts val="0"/>
              </a:spcAft>
            </a:pPr>
            <a:endParaRPr lang="de-DE" sz="1350">
              <a:solidFill>
                <a:prstClr val="black"/>
              </a:solidFill>
              <a:latin typeface="Calibri" panose="020F0502020204030204"/>
            </a:endParaRPr>
          </a:p>
        </p:txBody>
      </p:sp>
      <p:sp>
        <p:nvSpPr>
          <p:cNvPr id="13" name="Textfeld 12">
            <a:extLst>
              <a:ext uri="{FF2B5EF4-FFF2-40B4-BE49-F238E27FC236}">
                <a16:creationId xmlns:a16="http://schemas.microsoft.com/office/drawing/2014/main" id="{BBB23E85-4415-9E0D-D061-4FEE6C48B480}"/>
              </a:ext>
            </a:extLst>
          </p:cNvPr>
          <p:cNvSpPr txBox="1"/>
          <p:nvPr/>
        </p:nvSpPr>
        <p:spPr>
          <a:xfrm>
            <a:off x="3606696" y="2476264"/>
            <a:ext cx="385763" cy="300082"/>
          </a:xfrm>
          <a:prstGeom prst="rect">
            <a:avLst/>
          </a:prstGeom>
          <a:noFill/>
          <a:ln w="19050">
            <a:noFill/>
          </a:ln>
        </p:spPr>
        <p:txBody>
          <a:bodyPr wrap="square" rtlCol="0">
            <a:spAutoFit/>
          </a:bodyPr>
          <a:lstStyle/>
          <a:p>
            <a:pPr defTabSz="685800" eaLnBrk="1" fontAlgn="auto" hangingPunct="1">
              <a:spcBef>
                <a:spcPts val="0"/>
              </a:spcBef>
              <a:spcAft>
                <a:spcPts val="0"/>
              </a:spcAft>
            </a:pPr>
            <a:r>
              <a:rPr lang="de-DE" sz="1350" b="1" i="1" dirty="0">
                <a:solidFill>
                  <a:srgbClr val="4472C4">
                    <a:lumMod val="75000"/>
                  </a:srgbClr>
                </a:solidFill>
                <a:latin typeface="Calibri" panose="020F0502020204030204"/>
              </a:rPr>
              <a:t>P</a:t>
            </a:r>
            <a:r>
              <a:rPr lang="de-DE" sz="1350" b="1" i="1" baseline="-25000" dirty="0">
                <a:solidFill>
                  <a:srgbClr val="4472C4">
                    <a:lumMod val="75000"/>
                  </a:srgbClr>
                </a:solidFill>
                <a:latin typeface="Calibri" panose="020F0502020204030204"/>
              </a:rPr>
              <a:t>Ü</a:t>
            </a:r>
          </a:p>
        </p:txBody>
      </p:sp>
      <p:sp>
        <p:nvSpPr>
          <p:cNvPr id="12" name="Textfeld 11">
            <a:extLst>
              <a:ext uri="{FF2B5EF4-FFF2-40B4-BE49-F238E27FC236}">
                <a16:creationId xmlns:a16="http://schemas.microsoft.com/office/drawing/2014/main" id="{172EED04-3808-C385-61C1-AB17B5EA57FE}"/>
              </a:ext>
            </a:extLst>
          </p:cNvPr>
          <p:cNvSpPr txBox="1"/>
          <p:nvPr/>
        </p:nvSpPr>
        <p:spPr>
          <a:xfrm>
            <a:off x="8664972" y="5052121"/>
            <a:ext cx="443380"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[3]</a:t>
            </a:r>
            <a:endParaRPr lang="en-US" sz="1350" dirty="0">
              <a:solidFill>
                <a:srgbClr val="E7E6E6">
                  <a:lumMod val="75000"/>
                </a:srgbClr>
              </a:solidFill>
              <a:latin typeface="Calibri" panose="020F0502020204030204"/>
            </a:endParaRPr>
          </a:p>
        </p:txBody>
      </p:sp>
    </p:spTree>
    <p:extLst>
      <p:ext uri="{BB962C8B-B14F-4D97-AF65-F5344CB8AC3E}">
        <p14:creationId xmlns:p14="http://schemas.microsoft.com/office/powerpoint/2010/main" val="350188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D0F25-54CD-6590-9215-AF2177826B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AB04E0-35DC-1B0F-1D77-EA9340DD3820}"/>
              </a:ext>
            </a:extLst>
          </p:cNvPr>
          <p:cNvSpPr>
            <a:spLocks noGrp="1"/>
          </p:cNvSpPr>
          <p:nvPr>
            <p:ph type="title"/>
          </p:nvPr>
        </p:nvSpPr>
        <p:spPr>
          <a:xfrm>
            <a:off x="139823" y="948848"/>
            <a:ext cx="7886700" cy="994172"/>
          </a:xfrm>
        </p:spPr>
        <p:txBody>
          <a:bodyPr/>
          <a:lstStyle/>
          <a:p>
            <a:r>
              <a:rPr lang="de-DE" dirty="0">
                <a:latin typeface="ArialMT"/>
              </a:rPr>
              <a:t>Motorkennlinie – Kraftstoffverbrauch</a:t>
            </a:r>
            <a:endParaRPr lang="de-DE" dirty="0"/>
          </a:p>
        </p:txBody>
      </p:sp>
      <p:sp>
        <p:nvSpPr>
          <p:cNvPr id="6" name="Fußzeilenplatzhalter 5">
            <a:extLst>
              <a:ext uri="{FF2B5EF4-FFF2-40B4-BE49-F238E27FC236}">
                <a16:creationId xmlns:a16="http://schemas.microsoft.com/office/drawing/2014/main" id="{DA96FA92-917C-0003-651A-E8AFDAAB80B4}"/>
              </a:ext>
            </a:extLst>
          </p:cNvPr>
          <p:cNvSpPr>
            <a:spLocks noGrp="1"/>
          </p:cNvSpPr>
          <p:nvPr>
            <p:ph type="ftr" sz="quarter" idx="11"/>
          </p:nvPr>
        </p:nvSpPr>
        <p:spPr/>
        <p:txBody>
          <a:bodyPr/>
          <a:lstStyle/>
          <a:p>
            <a:pPr defTabSz="685800" eaLnBrk="1" fontAlgn="auto" hangingPunct="1">
              <a:spcBef>
                <a:spcPts val="0"/>
              </a:spcBef>
              <a:spcAft>
                <a:spcPts val="0"/>
              </a:spcAft>
            </a:pPr>
            <a:r>
              <a:rPr lang="de-DE">
                <a:solidFill>
                  <a:prstClr val="black">
                    <a:tint val="75000"/>
                  </a:prstClr>
                </a:solidFill>
                <a:latin typeface="ArialMT"/>
              </a:rPr>
              <a:t>Leistungsparameter von Traktormotoren</a:t>
            </a:r>
            <a:endParaRPr lang="de-DE" dirty="0">
              <a:solidFill>
                <a:prstClr val="black">
                  <a:tint val="75000"/>
                </a:prstClr>
              </a:solidFill>
              <a:latin typeface="Calibri" panose="020F0502020204030204"/>
            </a:endParaRPr>
          </a:p>
        </p:txBody>
      </p:sp>
      <p:sp>
        <p:nvSpPr>
          <p:cNvPr id="7" name="Foliennummernplatzhalter 6">
            <a:extLst>
              <a:ext uri="{FF2B5EF4-FFF2-40B4-BE49-F238E27FC236}">
                <a16:creationId xmlns:a16="http://schemas.microsoft.com/office/drawing/2014/main" id="{49677EB2-9CDD-2FC8-5A70-E795FA7A434D}"/>
              </a:ext>
            </a:extLst>
          </p:cNvPr>
          <p:cNvSpPr>
            <a:spLocks noGrp="1"/>
          </p:cNvSpPr>
          <p:nvPr>
            <p:ph type="sldNum" sz="quarter" idx="12"/>
          </p:nvPr>
        </p:nvSpPr>
        <p:spPr/>
        <p:txBody>
          <a:bodyPr/>
          <a:lstStyle/>
          <a:p>
            <a:pPr defTabSz="685800" eaLnBrk="1" fontAlgn="auto" hangingPunct="1">
              <a:spcBef>
                <a:spcPts val="0"/>
              </a:spcBef>
              <a:spcAft>
                <a:spcPts val="0"/>
              </a:spcAft>
            </a:pPr>
            <a:fld id="{9B264A1B-FB14-4352-88B7-F7350DD21074}" type="slidenum">
              <a:rPr lang="de-DE">
                <a:solidFill>
                  <a:prstClr val="black">
                    <a:tint val="75000"/>
                  </a:prstClr>
                </a:solidFill>
                <a:latin typeface="Calibri" panose="020F0502020204030204"/>
              </a:rPr>
              <a:pPr defTabSz="685800" eaLnBrk="1" fontAlgn="auto" hangingPunct="1">
                <a:spcBef>
                  <a:spcPts val="0"/>
                </a:spcBef>
                <a:spcAft>
                  <a:spcPts val="0"/>
                </a:spcAft>
              </a:pPr>
              <a:t>38</a:t>
            </a:fld>
            <a:endParaRPr lang="de-DE" dirty="0">
              <a:solidFill>
                <a:prstClr val="black">
                  <a:tint val="75000"/>
                </a:prstClr>
              </a:solidFill>
              <a:latin typeface="Calibri" panose="020F0502020204030204"/>
            </a:endParaRPr>
          </a:p>
        </p:txBody>
      </p:sp>
      <p:cxnSp>
        <p:nvCxnSpPr>
          <p:cNvPr id="4" name="Gerader Verbinder 3">
            <a:extLst>
              <a:ext uri="{FF2B5EF4-FFF2-40B4-BE49-F238E27FC236}">
                <a16:creationId xmlns:a16="http://schemas.microsoft.com/office/drawing/2014/main" id="{AE5F30BD-EA91-8B33-D627-DBBF8F84427A}"/>
              </a:ext>
            </a:extLst>
          </p:cNvPr>
          <p:cNvCxnSpPr>
            <a:cxnSpLocks/>
          </p:cNvCxnSpPr>
          <p:nvPr/>
        </p:nvCxnSpPr>
        <p:spPr>
          <a:xfrm>
            <a:off x="-16645" y="1805879"/>
            <a:ext cx="8728969"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8" name="Grafik 7">
            <a:extLst>
              <a:ext uri="{FF2B5EF4-FFF2-40B4-BE49-F238E27FC236}">
                <a16:creationId xmlns:a16="http://schemas.microsoft.com/office/drawing/2014/main" id="{05081987-F562-4BDE-28AC-EFD1523BC7CF}"/>
              </a:ext>
            </a:extLst>
          </p:cNvPr>
          <p:cNvPicPr>
            <a:picLocks noChangeAspect="1"/>
          </p:cNvPicPr>
          <p:nvPr/>
        </p:nvPicPr>
        <p:blipFill>
          <a:blip r:embed="rId3"/>
          <a:stretch>
            <a:fillRect/>
          </a:stretch>
        </p:blipFill>
        <p:spPr>
          <a:xfrm>
            <a:off x="7208044" y="4359616"/>
            <a:ext cx="1695971" cy="1189590"/>
          </a:xfrm>
          <a:prstGeom prst="rect">
            <a:avLst/>
          </a:prstGeom>
        </p:spPr>
      </p:pic>
      <p:grpSp>
        <p:nvGrpSpPr>
          <p:cNvPr id="12" name="Gruppieren 11">
            <a:extLst>
              <a:ext uri="{FF2B5EF4-FFF2-40B4-BE49-F238E27FC236}">
                <a16:creationId xmlns:a16="http://schemas.microsoft.com/office/drawing/2014/main" id="{69017C17-C450-C518-12C3-E6899B1AA2D9}"/>
              </a:ext>
            </a:extLst>
          </p:cNvPr>
          <p:cNvGrpSpPr/>
          <p:nvPr/>
        </p:nvGrpSpPr>
        <p:grpSpPr>
          <a:xfrm>
            <a:off x="189979" y="1869803"/>
            <a:ext cx="3274740" cy="3830909"/>
            <a:chOff x="3363479" y="136525"/>
            <a:chExt cx="4789921" cy="6146816"/>
          </a:xfrm>
        </p:grpSpPr>
        <p:pic>
          <p:nvPicPr>
            <p:cNvPr id="14" name="Grafik 13">
              <a:extLst>
                <a:ext uri="{FF2B5EF4-FFF2-40B4-BE49-F238E27FC236}">
                  <a16:creationId xmlns:a16="http://schemas.microsoft.com/office/drawing/2014/main" id="{5E369EC7-4EE2-BC7F-55FA-1506F4DD8BEC}"/>
                </a:ext>
              </a:extLst>
            </p:cNvPr>
            <p:cNvPicPr>
              <a:picLocks noChangeAspect="1"/>
            </p:cNvPicPr>
            <p:nvPr/>
          </p:nvPicPr>
          <p:blipFill rotWithShape="1">
            <a:blip r:embed="rId4"/>
            <a:srcRect b="15024"/>
            <a:stretch/>
          </p:blipFill>
          <p:spPr>
            <a:xfrm>
              <a:off x="3363479" y="136525"/>
              <a:ext cx="4789921" cy="2804945"/>
            </a:xfrm>
            <a:prstGeom prst="rect">
              <a:avLst/>
            </a:prstGeom>
          </p:spPr>
        </p:pic>
        <p:pic>
          <p:nvPicPr>
            <p:cNvPr id="15" name="Grafik 14">
              <a:extLst>
                <a:ext uri="{FF2B5EF4-FFF2-40B4-BE49-F238E27FC236}">
                  <a16:creationId xmlns:a16="http://schemas.microsoft.com/office/drawing/2014/main" id="{45C6494D-2C24-E6E2-6F20-3B0A85655FF0}"/>
                </a:ext>
              </a:extLst>
            </p:cNvPr>
            <p:cNvPicPr>
              <a:picLocks noChangeAspect="1"/>
            </p:cNvPicPr>
            <p:nvPr/>
          </p:nvPicPr>
          <p:blipFill>
            <a:blip r:embed="rId5"/>
            <a:stretch>
              <a:fillRect/>
            </a:stretch>
          </p:blipFill>
          <p:spPr>
            <a:xfrm>
              <a:off x="3363479" y="2941470"/>
              <a:ext cx="4789921" cy="3341871"/>
            </a:xfrm>
            <a:prstGeom prst="rect">
              <a:avLst/>
            </a:prstGeom>
          </p:spPr>
        </p:pic>
      </p:grpSp>
      <p:sp>
        <p:nvSpPr>
          <p:cNvPr id="17" name="Textfeld 16">
            <a:extLst>
              <a:ext uri="{FF2B5EF4-FFF2-40B4-BE49-F238E27FC236}">
                <a16:creationId xmlns:a16="http://schemas.microsoft.com/office/drawing/2014/main" id="{3EF01A0A-174B-D8D6-DE88-66B1DC416A4D}"/>
              </a:ext>
            </a:extLst>
          </p:cNvPr>
          <p:cNvSpPr txBox="1"/>
          <p:nvPr/>
        </p:nvSpPr>
        <p:spPr>
          <a:xfrm>
            <a:off x="3945408" y="2427455"/>
            <a:ext cx="3030527" cy="2793072"/>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de-DE" sz="1350" b="1" dirty="0">
                <a:solidFill>
                  <a:prstClr val="black"/>
                </a:solidFill>
                <a:latin typeface="Calibri" panose="020F0502020204030204"/>
              </a:rPr>
              <a:t>Absoluter Verbrauch (l/h)</a:t>
            </a: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endParaRPr lang="de-DE" sz="1350" b="1" dirty="0">
              <a:solidFill>
                <a:prstClr val="black"/>
              </a:solidFill>
              <a:latin typeface="Calibri" panose="020F0502020204030204"/>
            </a:endParaRPr>
          </a:p>
          <a:p>
            <a:pPr defTabSz="685800" eaLnBrk="1" fontAlgn="auto" hangingPunct="1">
              <a:spcBef>
                <a:spcPts val="0"/>
              </a:spcBef>
              <a:spcAft>
                <a:spcPts val="0"/>
              </a:spcAft>
            </a:pPr>
            <a:r>
              <a:rPr lang="de-DE" sz="1350" b="1" dirty="0">
                <a:solidFill>
                  <a:prstClr val="black"/>
                </a:solidFill>
                <a:latin typeface="Calibri" panose="020F0502020204030204"/>
              </a:rPr>
              <a:t>Spezifischer Verbrauch (g/kWh)</a:t>
            </a:r>
          </a:p>
          <a:p>
            <a:pPr defTabSz="685800" eaLnBrk="1" fontAlgn="auto" hangingPunct="1">
              <a:spcBef>
                <a:spcPts val="0"/>
              </a:spcBef>
              <a:spcAft>
                <a:spcPts val="0"/>
              </a:spcAft>
            </a:pPr>
            <a:endParaRPr lang="de-DE" sz="1350" b="1" i="1" dirty="0">
              <a:solidFill>
                <a:prstClr val="black"/>
              </a:solidFill>
              <a:latin typeface="Cambria Math" panose="02040503050406030204" pitchFamily="18" charset="0"/>
            </a:endParaRPr>
          </a:p>
          <a:p>
            <a:pPr defTabSz="685800" eaLnBrk="1" fontAlgn="auto" hangingPunct="1">
              <a:spcBef>
                <a:spcPts val="0"/>
              </a:spcBef>
              <a:spcAft>
                <a:spcPts val="0"/>
              </a:spcAft>
            </a:pPr>
            <a:endParaRPr lang="de-DE" sz="1350" dirty="0">
              <a:solidFill>
                <a:prstClr val="black"/>
              </a:solidFill>
              <a:latin typeface="Calibri" panose="020F0502020204030204"/>
            </a:endParaRPr>
          </a:p>
          <a:p>
            <a:pPr algn="l" defTabSz="685800" eaLnBrk="1" fontAlgn="auto" hangingPunct="1">
              <a:spcBef>
                <a:spcPts val="0"/>
              </a:spcBef>
              <a:spcAft>
                <a:spcPts val="0"/>
              </a:spcAft>
            </a:pPr>
            <a:endParaRPr lang="de-DE" sz="1350" dirty="0">
              <a:solidFill>
                <a:prstClr val="black"/>
              </a:solidFill>
              <a:latin typeface="Calibri" panose="020F0502020204030204"/>
            </a:endParaRPr>
          </a:p>
          <a:p>
            <a:pPr algn="l" defTabSz="685800" eaLnBrk="1" fontAlgn="auto" hangingPunct="1">
              <a:spcBef>
                <a:spcPts val="0"/>
              </a:spcBef>
              <a:spcAft>
                <a:spcPts val="0"/>
              </a:spcAft>
            </a:pPr>
            <a:endParaRPr lang="de-DE" sz="1350" dirty="0">
              <a:solidFill>
                <a:prstClr val="black"/>
              </a:solidFill>
              <a:latin typeface="Calibri" panose="020F0502020204030204"/>
            </a:endParaRPr>
          </a:p>
        </p:txBody>
      </p:sp>
      <p:cxnSp>
        <p:nvCxnSpPr>
          <p:cNvPr id="23" name="Gerader Verbinder 22">
            <a:extLst>
              <a:ext uri="{FF2B5EF4-FFF2-40B4-BE49-F238E27FC236}">
                <a16:creationId xmlns:a16="http://schemas.microsoft.com/office/drawing/2014/main" id="{E160FCB4-3CC4-05E4-9768-6B9435E0DA52}"/>
              </a:ext>
            </a:extLst>
          </p:cNvPr>
          <p:cNvCxnSpPr>
            <a:cxnSpLocks/>
          </p:cNvCxnSpPr>
          <p:nvPr/>
        </p:nvCxnSpPr>
        <p:spPr>
          <a:xfrm>
            <a:off x="1935956" y="2144374"/>
            <a:ext cx="0" cy="319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55589988-7F7C-4337-0A56-823823C0D200}"/>
              </a:ext>
            </a:extLst>
          </p:cNvPr>
          <p:cNvCxnSpPr>
            <a:cxnSpLocks/>
          </p:cNvCxnSpPr>
          <p:nvPr/>
        </p:nvCxnSpPr>
        <p:spPr>
          <a:xfrm>
            <a:off x="1035844" y="2144374"/>
            <a:ext cx="0" cy="319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8D9718F2-38FE-7B4D-0B06-AC172CE20D3C}"/>
              </a:ext>
            </a:extLst>
          </p:cNvPr>
          <p:cNvSpPr txBox="1"/>
          <p:nvPr/>
        </p:nvSpPr>
        <p:spPr>
          <a:xfrm>
            <a:off x="8712324" y="5347513"/>
            <a:ext cx="443380"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[3]</a:t>
            </a:r>
            <a:endParaRPr lang="en-US" sz="1350" dirty="0">
              <a:solidFill>
                <a:srgbClr val="E7E6E6">
                  <a:lumMod val="75000"/>
                </a:srgbClr>
              </a:solidFill>
              <a:latin typeface="Calibri" panose="020F0502020204030204"/>
            </a:endParaRPr>
          </a:p>
        </p:txBody>
      </p:sp>
      <p:sp>
        <p:nvSpPr>
          <p:cNvPr id="5" name="Textfeld 4">
            <a:extLst>
              <a:ext uri="{FF2B5EF4-FFF2-40B4-BE49-F238E27FC236}">
                <a16:creationId xmlns:a16="http://schemas.microsoft.com/office/drawing/2014/main" id="{81FCA65A-CFD4-153F-AD40-B643049D45A7}"/>
              </a:ext>
            </a:extLst>
          </p:cNvPr>
          <p:cNvSpPr txBox="1"/>
          <p:nvPr/>
        </p:nvSpPr>
        <p:spPr>
          <a:xfrm>
            <a:off x="-70004" y="5667396"/>
            <a:ext cx="1679469" cy="300082"/>
          </a:xfrm>
          <a:prstGeom prst="rect">
            <a:avLst/>
          </a:prstGeom>
          <a:noFill/>
        </p:spPr>
        <p:txBody>
          <a:bodyPr wrap="square" rtlCol="0">
            <a:spAutoFit/>
          </a:bodyPr>
          <a:lstStyle/>
          <a:p>
            <a:pPr defTabSz="685800" eaLnBrk="1" fontAlgn="auto" hangingPunct="1">
              <a:spcBef>
                <a:spcPts val="0"/>
              </a:spcBef>
              <a:spcAft>
                <a:spcPts val="0"/>
              </a:spcAft>
            </a:pPr>
            <a:r>
              <a:rPr lang="de-DE" sz="1350" dirty="0">
                <a:solidFill>
                  <a:srgbClr val="E7E6E6">
                    <a:lumMod val="75000"/>
                  </a:srgbClr>
                </a:solidFill>
                <a:latin typeface="Calibri" panose="020F0502020204030204"/>
              </a:rPr>
              <a:t>[5, angepasst]</a:t>
            </a:r>
            <a:endParaRPr lang="en-US" sz="1350" dirty="0">
              <a:solidFill>
                <a:srgbClr val="E7E6E6">
                  <a:lumMod val="75000"/>
                </a:srgbClr>
              </a:solidFill>
              <a:latin typeface="Calibri" panose="020F0502020204030204"/>
            </a:endParaRPr>
          </a:p>
        </p:txBody>
      </p:sp>
    </p:spTree>
    <p:extLst>
      <p:ext uri="{BB962C8B-B14F-4D97-AF65-F5344CB8AC3E}">
        <p14:creationId xmlns:p14="http://schemas.microsoft.com/office/powerpoint/2010/main" val="3935587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Praktikum 2019 - Claas </a:t>
            </a:r>
            <a:r>
              <a:rPr lang="de-DE" dirty="0" err="1"/>
              <a:t>Arion</a:t>
            </a:r>
            <a:r>
              <a:rPr lang="de-DE" dirty="0"/>
              <a:t> 550</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39</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p:nvPr/>
        </p:nvPicPr>
        <p:blipFill>
          <a:blip r:embed="rId2"/>
          <a:stretch>
            <a:fillRect/>
          </a:stretch>
        </p:blipFill>
        <p:spPr>
          <a:xfrm>
            <a:off x="-42935" y="692696"/>
            <a:ext cx="8078931" cy="5484018"/>
          </a:xfrm>
          <a:prstGeom prst="rect">
            <a:avLst/>
          </a:prstGeom>
        </p:spPr>
      </p:pic>
      <p:pic>
        <p:nvPicPr>
          <p:cNvPr id="6" name="Grafik 5"/>
          <p:cNvPicPr/>
          <p:nvPr/>
        </p:nvPicPr>
        <p:blipFill>
          <a:blip r:embed="rId2"/>
          <a:stretch>
            <a:fillRect/>
          </a:stretch>
        </p:blipFill>
        <p:spPr>
          <a:xfrm>
            <a:off x="0" y="692697"/>
            <a:ext cx="8805863" cy="5904656"/>
          </a:xfrm>
          <a:prstGeom prst="rect">
            <a:avLst/>
          </a:prstGeom>
        </p:spPr>
      </p:pic>
      <p:cxnSp>
        <p:nvCxnSpPr>
          <p:cNvPr id="7" name="Gerader Verbinder 6"/>
          <p:cNvCxnSpPr/>
          <p:nvPr/>
        </p:nvCxnSpPr>
        <p:spPr bwMode="auto">
          <a:xfrm>
            <a:off x="5220072" y="1695481"/>
            <a:ext cx="30823" cy="388843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11163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4"/>
          <p:cNvSpPr>
            <a:spLocks noGrp="1"/>
          </p:cNvSpPr>
          <p:nvPr>
            <p:ph type="sldNum" sz="quarter" idx="10"/>
          </p:nvPr>
        </p:nvSpPr>
        <p:spPr/>
        <p:txBody>
          <a:bodyPr/>
          <a:lstStyle/>
          <a:p>
            <a:r>
              <a:rPr lang="de-DE"/>
              <a:t> Folie </a:t>
            </a:r>
            <a:fld id="{974548BE-6326-416D-933F-4B80EF6100CD}" type="slidenum">
              <a:rPr lang="de-DE"/>
              <a:pPr/>
              <a:t>4</a:t>
            </a:fld>
            <a:endParaRPr lang="de-DE"/>
          </a:p>
        </p:txBody>
      </p:sp>
      <p:sp>
        <p:nvSpPr>
          <p:cNvPr id="4" name="Fußzeilenplatzhalter 5"/>
          <p:cNvSpPr>
            <a:spLocks noGrp="1"/>
          </p:cNvSpPr>
          <p:nvPr>
            <p:ph type="ftr" sz="quarter" idx="11"/>
          </p:nvPr>
        </p:nvSpPr>
        <p:spPr/>
        <p:txBody>
          <a:bodyPr/>
          <a:lstStyle/>
          <a:p>
            <a:r>
              <a:rPr lang="de-DE"/>
              <a:t>HSWT    Prof. Dr. U. Groß           Modul: Grundlagen der Agrartechnik   2 Sem.  LE :   Motor-Leistungscharakteristik</a:t>
            </a:r>
          </a:p>
        </p:txBody>
      </p:sp>
      <p:pic>
        <p:nvPicPr>
          <p:cNvPr id="807938" name="Picture 2" descr="PICT006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2985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p:cNvSpPr txBox="1"/>
          <p:nvPr/>
        </p:nvSpPr>
        <p:spPr>
          <a:xfrm>
            <a:off x="0" y="6150114"/>
            <a:ext cx="7632848" cy="707886"/>
          </a:xfrm>
          <a:prstGeom prst="rect">
            <a:avLst/>
          </a:prstGeom>
          <a:solidFill>
            <a:schemeClr val="tx2">
              <a:lumMod val="20000"/>
              <a:lumOff val="80000"/>
            </a:schemeClr>
          </a:solidFill>
        </p:spPr>
        <p:txBody>
          <a:bodyPr wrap="square" rtlCol="0">
            <a:spAutoFit/>
          </a:bodyPr>
          <a:lstStyle/>
          <a:p>
            <a:r>
              <a:rPr lang="de-DE" dirty="0">
                <a:latin typeface="+mj-lt"/>
              </a:rPr>
              <a:t>Definierte Rahmenbedingungen sind die Basis für die Vergleichbarkeit von Ergebnissen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1"/>
          <p:cNvSpPr>
            <a:spLocks noGrp="1"/>
          </p:cNvSpPr>
          <p:nvPr>
            <p:ph type="sldNum" sz="quarter" idx="10"/>
          </p:nvPr>
        </p:nvSpPr>
        <p:spPr/>
        <p:txBody>
          <a:bodyPr/>
          <a:lstStyle/>
          <a:p>
            <a:r>
              <a:rPr lang="de-DE"/>
              <a:t> Folie </a:t>
            </a:r>
            <a:fld id="{C62B8A9D-D162-4DED-9D88-5D1CBFBF381E}" type="slidenum">
              <a:rPr lang="de-DE"/>
              <a:pPr/>
              <a:t>40</a:t>
            </a:fld>
            <a:endParaRPr lang="de-DE"/>
          </a:p>
        </p:txBody>
      </p:sp>
      <p:sp>
        <p:nvSpPr>
          <p:cNvPr id="5"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809986" name="Picture 2" descr="Motorkennfelder 001"/>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1763713" y="260350"/>
            <a:ext cx="5178425" cy="63515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09987" name="Text Box 3"/>
          <p:cNvSpPr txBox="1">
            <a:spLocks noChangeArrowheads="1"/>
          </p:cNvSpPr>
          <p:nvPr/>
        </p:nvSpPr>
        <p:spPr bwMode="auto">
          <a:xfrm>
            <a:off x="0" y="6613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000">
                <a:latin typeface="Arial" charset="0"/>
              </a:rPr>
              <a:t>Quelle: F. Uhlig, DLG Prüfstelle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Fußzeilenplatzhalter 2"/>
          <p:cNvSpPr>
            <a:spLocks noGrp="1"/>
          </p:cNvSpPr>
          <p:nvPr>
            <p:ph type="ftr" sz="quarter" idx="11"/>
          </p:nvPr>
        </p:nvSpPr>
        <p:spPr>
          <a:noFill/>
        </p:spPr>
        <p:txBody>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de-DE" altLang="de-DE" sz="1000">
                <a:solidFill>
                  <a:srgbClr val="71AD2A"/>
                </a:solidFill>
              </a:rPr>
              <a:t>HSWT    Prof. Dr. U. Groß           	Lichtmesstag 2011				                 01.02.2011</a:t>
            </a:r>
          </a:p>
        </p:txBody>
      </p:sp>
      <p:pic>
        <p:nvPicPr>
          <p:cNvPr id="10243" name="Picture 3" descr="~AUT0016"/>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t="5373" r="-967" b="26717"/>
          <a:stretch>
            <a:fillRect/>
          </a:stretch>
        </p:blipFill>
        <p:spPr bwMode="auto">
          <a:xfrm>
            <a:off x="1331913" y="836613"/>
            <a:ext cx="5905500" cy="43021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4"/>
          <p:cNvSpPr txBox="1">
            <a:spLocks noChangeArrowheads="1"/>
          </p:cNvSpPr>
          <p:nvPr/>
        </p:nvSpPr>
        <p:spPr bwMode="auto">
          <a:xfrm>
            <a:off x="1547813" y="476250"/>
            <a:ext cx="2160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ClrTx/>
              <a:buFontTx/>
              <a:buNone/>
            </a:pPr>
            <a:r>
              <a:rPr lang="de-DE" altLang="de-DE" sz="1800" b="1"/>
              <a:t>Alter Motor</a:t>
            </a:r>
          </a:p>
        </p:txBody>
      </p:sp>
      <p:sp>
        <p:nvSpPr>
          <p:cNvPr id="10245" name="Text Box 5"/>
          <p:cNvSpPr txBox="1">
            <a:spLocks noChangeArrowheads="1"/>
          </p:cNvSpPr>
          <p:nvPr/>
        </p:nvSpPr>
        <p:spPr bwMode="auto">
          <a:xfrm>
            <a:off x="4140200" y="476250"/>
            <a:ext cx="216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ClrTx/>
              <a:buFontTx/>
              <a:buNone/>
            </a:pPr>
            <a:r>
              <a:rPr lang="de-DE" altLang="de-DE" sz="1800" b="1"/>
              <a:t>Moderner Motor</a:t>
            </a:r>
          </a:p>
        </p:txBody>
      </p:sp>
      <p:sp>
        <p:nvSpPr>
          <p:cNvPr id="10246" name="Text Box 6"/>
          <p:cNvSpPr txBox="1">
            <a:spLocks noChangeArrowheads="1"/>
          </p:cNvSpPr>
          <p:nvPr/>
        </p:nvSpPr>
        <p:spPr bwMode="auto">
          <a:xfrm>
            <a:off x="1403350" y="5300663"/>
            <a:ext cx="2447925"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ClrTx/>
              <a:buFontTx/>
              <a:buChar char="•"/>
            </a:pPr>
            <a:r>
              <a:rPr lang="de-DE" altLang="de-DE" sz="1400"/>
              <a:t>Maximalleistung bei</a:t>
            </a:r>
          </a:p>
          <a:p>
            <a:pPr eaLnBrk="1" hangingPunct="1">
              <a:spcBef>
                <a:spcPct val="50000"/>
              </a:spcBef>
              <a:buClrTx/>
              <a:buFontTx/>
              <a:buNone/>
            </a:pPr>
            <a:r>
              <a:rPr lang="de-DE" altLang="de-DE" sz="1400"/>
              <a:t>  Nenndrehzahl </a:t>
            </a:r>
          </a:p>
        </p:txBody>
      </p:sp>
      <p:sp>
        <p:nvSpPr>
          <p:cNvPr id="10247" name="Text Box 8"/>
          <p:cNvSpPr txBox="1">
            <a:spLocks noChangeArrowheads="1"/>
          </p:cNvSpPr>
          <p:nvPr/>
        </p:nvSpPr>
        <p:spPr bwMode="auto">
          <a:xfrm>
            <a:off x="4427538" y="5229225"/>
            <a:ext cx="24479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anose="020B0604020202020204"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anose="020B060302020203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anose="020B0604020202020204"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anose="020B0604020202020204"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ClrTx/>
              <a:buFontTx/>
              <a:buChar char="•"/>
            </a:pPr>
            <a:r>
              <a:rPr lang="de-DE" altLang="de-DE" sz="1400"/>
              <a:t>Maximalleistung bei      reduzierter Drehzahl</a:t>
            </a:r>
          </a:p>
          <a:p>
            <a:pPr eaLnBrk="1" hangingPunct="1">
              <a:spcBef>
                <a:spcPct val="50000"/>
              </a:spcBef>
              <a:buClrTx/>
              <a:buFontTx/>
              <a:buChar char="•"/>
            </a:pPr>
            <a:r>
              <a:rPr lang="de-DE" altLang="de-DE" sz="1400"/>
              <a:t>Überleistung</a:t>
            </a:r>
          </a:p>
          <a:p>
            <a:pPr eaLnBrk="1" hangingPunct="1">
              <a:spcBef>
                <a:spcPct val="50000"/>
              </a:spcBef>
              <a:buClrTx/>
              <a:buFontTx/>
              <a:buChar char="•"/>
            </a:pPr>
            <a:r>
              <a:rPr lang="de-DE" altLang="de-DE" sz="1400"/>
              <a:t>Konstantleistung</a:t>
            </a:r>
          </a:p>
          <a:p>
            <a:pPr eaLnBrk="1" hangingPunct="1">
              <a:spcBef>
                <a:spcPct val="50000"/>
              </a:spcBef>
              <a:buClrTx/>
              <a:buFontTx/>
              <a:buChar char="•"/>
            </a:pPr>
            <a:r>
              <a:rPr lang="de-DE" altLang="de-DE" sz="1400"/>
              <a:t>geringer spezifischer Verbrauch</a:t>
            </a:r>
          </a:p>
        </p:txBody>
      </p:sp>
      <p:sp>
        <p:nvSpPr>
          <p:cNvPr id="10248" name="Line 11"/>
          <p:cNvSpPr>
            <a:spLocks noChangeShapeType="1"/>
          </p:cNvSpPr>
          <p:nvPr/>
        </p:nvSpPr>
        <p:spPr bwMode="auto">
          <a:xfrm>
            <a:off x="5292725" y="1700213"/>
            <a:ext cx="79216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2034771314"/>
      </p:ext>
    </p:extLst>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EB2E3C3C-E8DF-4D37-8D16-407AD79CC666}" type="slidenum">
              <a:rPr kumimoji="0" lang="de-DE" sz="1000" b="0" i="0" u="none" strike="noStrike" kern="1200" cap="none" spc="0" normalizeH="0" baseline="0" noProof="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sp>
        <p:nvSpPr>
          <p:cNvPr id="881666" name="Rectangle 2"/>
          <p:cNvSpPr>
            <a:spLocks noGrp="1" noChangeArrowheads="1"/>
          </p:cNvSpPr>
          <p:nvPr>
            <p:ph type="body" idx="1"/>
          </p:nvPr>
        </p:nvSpPr>
        <p:spPr>
          <a:xfrm>
            <a:off x="395288" y="1196975"/>
            <a:ext cx="8229600" cy="4752975"/>
          </a:xfrm>
          <a:solidFill>
            <a:srgbClr val="99CCFF">
              <a:alpha val="75000"/>
            </a:srgbClr>
          </a:solidFill>
        </p:spPr>
        <p:txBody>
          <a:bodyPr/>
          <a:lstStyle/>
          <a:p>
            <a:pPr>
              <a:lnSpc>
                <a:spcPct val="90000"/>
              </a:lnSpc>
              <a:buFont typeface="Arial Unicode MS" pitchFamily="34" charset="-128"/>
              <a:buNone/>
            </a:pPr>
            <a:r>
              <a:rPr lang="de-DE" sz="2000" dirty="0">
                <a:solidFill>
                  <a:srgbClr val="FF0000"/>
                </a:solidFill>
              </a:rPr>
              <a:t>Nenndrehzahl</a:t>
            </a:r>
            <a:r>
              <a:rPr lang="de-DE" sz="2000" dirty="0"/>
              <a:t>: Motordrehzahl, auf die der Motor zum Erreichen seiner Nennleistung konstruktiv ausgelegt ist. Bei Traktoren liegt im Allgemeinen die Nenndrehzahl bei 2100 bis 2500 U/min.</a:t>
            </a:r>
          </a:p>
          <a:p>
            <a:pPr>
              <a:lnSpc>
                <a:spcPct val="90000"/>
              </a:lnSpc>
              <a:buFont typeface="Arial Unicode MS" pitchFamily="34" charset="-128"/>
              <a:buNone/>
            </a:pPr>
            <a:r>
              <a:rPr lang="de-DE" sz="2000" dirty="0">
                <a:solidFill>
                  <a:srgbClr val="FF0000"/>
                </a:solidFill>
              </a:rPr>
              <a:t>Nenndrehmoment</a:t>
            </a:r>
            <a:r>
              <a:rPr lang="de-DE" sz="2000" dirty="0"/>
              <a:t>: Drehmoment bei Nenndrehzahl (M</a:t>
            </a:r>
            <a:r>
              <a:rPr lang="de-DE" sz="2000" baseline="-25000" dirty="0"/>
              <a:t>N</a:t>
            </a:r>
            <a:r>
              <a:rPr lang="de-DE" sz="2000" dirty="0"/>
              <a:t>)</a:t>
            </a:r>
          </a:p>
          <a:p>
            <a:pPr>
              <a:lnSpc>
                <a:spcPct val="90000"/>
              </a:lnSpc>
              <a:buFont typeface="Arial Unicode MS" pitchFamily="34" charset="-128"/>
              <a:buNone/>
            </a:pPr>
            <a:r>
              <a:rPr lang="de-DE" sz="2000" dirty="0">
                <a:solidFill>
                  <a:srgbClr val="FF0000"/>
                </a:solidFill>
              </a:rPr>
              <a:t>Nennleistung</a:t>
            </a:r>
            <a:r>
              <a:rPr lang="de-DE" sz="2000" dirty="0"/>
              <a:t>: Leistung bei Nenndrehzahl (P</a:t>
            </a:r>
            <a:r>
              <a:rPr lang="de-DE" sz="1600" baseline="-25000" dirty="0"/>
              <a:t>N</a:t>
            </a:r>
            <a:r>
              <a:rPr lang="de-DE" sz="2000" dirty="0"/>
              <a:t>)</a:t>
            </a:r>
          </a:p>
          <a:p>
            <a:pPr>
              <a:lnSpc>
                <a:spcPct val="90000"/>
              </a:lnSpc>
              <a:buFont typeface="Arial Unicode MS" pitchFamily="34" charset="-128"/>
              <a:buNone/>
            </a:pPr>
            <a:r>
              <a:rPr lang="de-DE" sz="2000" dirty="0" err="1">
                <a:solidFill>
                  <a:srgbClr val="FF0000"/>
                </a:solidFill>
              </a:rPr>
              <a:t>M</a:t>
            </a:r>
            <a:r>
              <a:rPr lang="de-DE" sz="2000" baseline="-25000" dirty="0" err="1">
                <a:solidFill>
                  <a:srgbClr val="FF0000"/>
                </a:solidFill>
              </a:rPr>
              <a:t>max</a:t>
            </a:r>
            <a:r>
              <a:rPr lang="de-DE" sz="2000" baseline="-25000" dirty="0"/>
              <a:t> </a:t>
            </a:r>
            <a:r>
              <a:rPr lang="de-DE" sz="2000" dirty="0"/>
              <a:t>: Maximale  Drehmoment</a:t>
            </a:r>
            <a:r>
              <a:rPr lang="de-DE" sz="2000" dirty="0">
                <a:solidFill>
                  <a:srgbClr val="FF0000"/>
                </a:solidFill>
              </a:rPr>
              <a:t> </a:t>
            </a:r>
          </a:p>
          <a:p>
            <a:pPr>
              <a:lnSpc>
                <a:spcPct val="90000"/>
              </a:lnSpc>
              <a:buFont typeface="Arial Unicode MS" pitchFamily="34" charset="-128"/>
              <a:buNone/>
            </a:pPr>
            <a:r>
              <a:rPr lang="de-DE" sz="2000" dirty="0" err="1">
                <a:solidFill>
                  <a:srgbClr val="FF0000"/>
                </a:solidFill>
              </a:rPr>
              <a:t>P</a:t>
            </a:r>
            <a:r>
              <a:rPr lang="de-DE" sz="2000" baseline="-25000" dirty="0" err="1">
                <a:solidFill>
                  <a:srgbClr val="FF0000"/>
                </a:solidFill>
              </a:rPr>
              <a:t>max</a:t>
            </a:r>
            <a:r>
              <a:rPr lang="de-DE" sz="2000" baseline="-25000" dirty="0"/>
              <a:t> </a:t>
            </a:r>
            <a:r>
              <a:rPr lang="de-DE" sz="2000" dirty="0"/>
              <a:t>: Maximale  Leistung</a:t>
            </a:r>
            <a:endParaRPr lang="de-DE" sz="2000" dirty="0">
              <a:solidFill>
                <a:srgbClr val="FF0000"/>
              </a:solidFill>
            </a:endParaRPr>
          </a:p>
          <a:p>
            <a:pPr>
              <a:lnSpc>
                <a:spcPct val="90000"/>
              </a:lnSpc>
              <a:buFont typeface="Arial Unicode MS" pitchFamily="34" charset="-128"/>
              <a:buNone/>
            </a:pPr>
            <a:r>
              <a:rPr lang="de-DE" sz="2000" dirty="0">
                <a:solidFill>
                  <a:srgbClr val="FF0000"/>
                </a:solidFill>
              </a:rPr>
              <a:t>Vollastkennlinie</a:t>
            </a:r>
            <a:r>
              <a:rPr lang="de-DE" sz="2000" dirty="0"/>
              <a:t>: beschreibt die Abhängigkeit der Drehzahl unter Belastung vom Drehmoment des Motors bei voll gespanntem Regler (Vollgas)</a:t>
            </a:r>
          </a:p>
          <a:p>
            <a:pPr>
              <a:lnSpc>
                <a:spcPct val="90000"/>
              </a:lnSpc>
              <a:buFont typeface="Arial Unicode MS" pitchFamily="34" charset="-128"/>
              <a:buNone/>
            </a:pPr>
            <a:endParaRPr lang="de-DE" sz="2000" dirty="0"/>
          </a:p>
          <a:p>
            <a:pPr>
              <a:lnSpc>
                <a:spcPct val="90000"/>
              </a:lnSpc>
              <a:buFont typeface="Arial Unicode MS" pitchFamily="34" charset="-128"/>
              <a:buNone/>
            </a:pPr>
            <a:endParaRPr lang="de-DE" sz="2000" dirty="0"/>
          </a:p>
          <a:p>
            <a:pPr>
              <a:lnSpc>
                <a:spcPct val="90000"/>
              </a:lnSpc>
              <a:buFont typeface="Arial Unicode MS" pitchFamily="34" charset="-128"/>
              <a:buNone/>
            </a:pPr>
            <a:r>
              <a:rPr lang="de-DE" sz="2000" dirty="0">
                <a:solidFill>
                  <a:srgbClr val="FF0000"/>
                </a:solidFill>
              </a:rPr>
              <a:t>Die Motorleistung ist das Produkt aus Drehmoment und Drehzahl</a:t>
            </a:r>
          </a:p>
        </p:txBody>
      </p:sp>
      <p:sp>
        <p:nvSpPr>
          <p:cNvPr id="881667" name="Rectangle 3"/>
          <p:cNvSpPr>
            <a:spLocks noGrp="1" noChangeArrowheads="1"/>
          </p:cNvSpPr>
          <p:nvPr>
            <p:ph type="title"/>
          </p:nvPr>
        </p:nvSpPr>
        <p:spPr/>
        <p:txBody>
          <a:bodyPr/>
          <a:lstStyle/>
          <a:p>
            <a:r>
              <a:rPr lang="de-DE"/>
              <a:t>Definitionen</a:t>
            </a:r>
          </a:p>
        </p:txBody>
      </p:sp>
    </p:spTree>
    <p:extLst>
      <p:ext uri="{BB962C8B-B14F-4D97-AF65-F5344CB8AC3E}">
        <p14:creationId xmlns:p14="http://schemas.microsoft.com/office/powerpoint/2010/main" val="11360577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81666">
                                            <p:txEl>
                                              <p:pRg st="0" end="0"/>
                                            </p:txEl>
                                          </p:spTgt>
                                        </p:tgtEl>
                                        <p:attrNameLst>
                                          <p:attrName>style.visibility</p:attrName>
                                        </p:attrNameLst>
                                      </p:cBhvr>
                                      <p:to>
                                        <p:strVal val="visible"/>
                                      </p:to>
                                    </p:set>
                                    <p:animEffect transition="in" filter="blinds(horizontal)">
                                      <p:cBhvr>
                                        <p:cTn id="7" dur="500"/>
                                        <p:tgtEl>
                                          <p:spTgt spid="8816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81666">
                                            <p:txEl>
                                              <p:pRg st="1" end="1"/>
                                            </p:txEl>
                                          </p:spTgt>
                                        </p:tgtEl>
                                        <p:attrNameLst>
                                          <p:attrName>style.visibility</p:attrName>
                                        </p:attrNameLst>
                                      </p:cBhvr>
                                      <p:to>
                                        <p:strVal val="visible"/>
                                      </p:to>
                                    </p:set>
                                    <p:animEffect transition="in" filter="blinds(horizontal)">
                                      <p:cBhvr>
                                        <p:cTn id="12" dur="500"/>
                                        <p:tgtEl>
                                          <p:spTgt spid="8816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81666">
                                            <p:txEl>
                                              <p:pRg st="2" end="2"/>
                                            </p:txEl>
                                          </p:spTgt>
                                        </p:tgtEl>
                                        <p:attrNameLst>
                                          <p:attrName>style.visibility</p:attrName>
                                        </p:attrNameLst>
                                      </p:cBhvr>
                                      <p:to>
                                        <p:strVal val="visible"/>
                                      </p:to>
                                    </p:set>
                                    <p:animEffect transition="in" filter="blinds(horizontal)">
                                      <p:cBhvr>
                                        <p:cTn id="17" dur="500"/>
                                        <p:tgtEl>
                                          <p:spTgt spid="8816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81666">
                                            <p:txEl>
                                              <p:pRg st="3" end="3"/>
                                            </p:txEl>
                                          </p:spTgt>
                                        </p:tgtEl>
                                        <p:attrNameLst>
                                          <p:attrName>style.visibility</p:attrName>
                                        </p:attrNameLst>
                                      </p:cBhvr>
                                      <p:to>
                                        <p:strVal val="visible"/>
                                      </p:to>
                                    </p:set>
                                    <p:animEffect transition="in" filter="blinds(horizontal)">
                                      <p:cBhvr>
                                        <p:cTn id="22" dur="500"/>
                                        <p:tgtEl>
                                          <p:spTgt spid="8816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81666">
                                            <p:txEl>
                                              <p:pRg st="4" end="4"/>
                                            </p:txEl>
                                          </p:spTgt>
                                        </p:tgtEl>
                                        <p:attrNameLst>
                                          <p:attrName>style.visibility</p:attrName>
                                        </p:attrNameLst>
                                      </p:cBhvr>
                                      <p:to>
                                        <p:strVal val="visible"/>
                                      </p:to>
                                    </p:set>
                                    <p:animEffect transition="in" filter="blinds(horizontal)">
                                      <p:cBhvr>
                                        <p:cTn id="27" dur="500"/>
                                        <p:tgtEl>
                                          <p:spTgt spid="88166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81666">
                                            <p:txEl>
                                              <p:pRg st="5" end="5"/>
                                            </p:txEl>
                                          </p:spTgt>
                                        </p:tgtEl>
                                        <p:attrNameLst>
                                          <p:attrName>style.visibility</p:attrName>
                                        </p:attrNameLst>
                                      </p:cBhvr>
                                      <p:to>
                                        <p:strVal val="visible"/>
                                      </p:to>
                                    </p:set>
                                    <p:animEffect transition="in" filter="blinds(horizontal)">
                                      <p:cBhvr>
                                        <p:cTn id="32" dur="500"/>
                                        <p:tgtEl>
                                          <p:spTgt spid="88166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81666">
                                            <p:txEl>
                                              <p:pRg st="8" end="8"/>
                                            </p:txEl>
                                          </p:spTgt>
                                        </p:tgtEl>
                                        <p:attrNameLst>
                                          <p:attrName>style.visibility</p:attrName>
                                        </p:attrNameLst>
                                      </p:cBhvr>
                                      <p:to>
                                        <p:strVal val="visible"/>
                                      </p:to>
                                    </p:set>
                                    <p:anim calcmode="lin" valueType="num">
                                      <p:cBhvr additive="base">
                                        <p:cTn id="37" dur="500" fill="hold"/>
                                        <p:tgtEl>
                                          <p:spTgt spid="88166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8166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 Folie </a:t>
            </a:r>
            <a:fld id="{F482A213-4805-4D67-BF3A-9A8E4995F4BD}" type="slidenum">
              <a:rPr kumimoji="0" lang="de-DE" sz="1000" b="0" i="0" u="none" strike="noStrike" kern="1200" cap="none" spc="0" normalizeH="0" baseline="0" noProof="0">
                <a:ln>
                  <a:noFill/>
                </a:ln>
                <a:solidFill>
                  <a:srgbClr val="71AD2A"/>
                </a:solidFill>
                <a:effectLst/>
                <a:uLnTx/>
                <a:uFillTx/>
                <a:latin typeface="Arial"/>
                <a:ea typeface="ＭＳ Ｐゴシック"/>
                <a:cs typeface="Arial"/>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de-DE" sz="1000" b="0" i="0" u="none" strike="noStrike" kern="1200" cap="none" spc="0" normalizeH="0" baseline="0" noProof="0">
              <a:ln>
                <a:noFill/>
              </a:ln>
              <a:solidFill>
                <a:srgbClr val="71AD2A"/>
              </a:solidFill>
              <a:effectLst/>
              <a:uLnTx/>
              <a:uFillTx/>
              <a:latin typeface="Arial"/>
              <a:ea typeface="ＭＳ Ｐゴシック"/>
              <a:cs typeface="Arial"/>
            </a:endParaRPr>
          </a:p>
        </p:txBody>
      </p:sp>
      <p:sp>
        <p:nvSpPr>
          <p:cNvPr id="5" name="Fußzeilenplatzhalt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71AD2A"/>
                </a:solidFill>
                <a:effectLst/>
                <a:uLnTx/>
                <a:uFillTx/>
                <a:latin typeface="Arial"/>
                <a:ea typeface="ＭＳ Ｐゴシック"/>
                <a:cs typeface="Arial"/>
              </a:rPr>
              <a:t>HSWT    Prof. Dr. U. Groß           Modul: Grundlagen der Agrartechnik   2 Sem.  LE :   Motor-Leistungscharakteristik</a:t>
            </a:r>
          </a:p>
        </p:txBody>
      </p:sp>
      <p:sp>
        <p:nvSpPr>
          <p:cNvPr id="882690" name="Rectangle 2"/>
          <p:cNvSpPr>
            <a:spLocks noGrp="1" noChangeArrowheads="1"/>
          </p:cNvSpPr>
          <p:nvPr>
            <p:ph type="body" idx="1"/>
          </p:nvPr>
        </p:nvSpPr>
        <p:spPr>
          <a:xfrm>
            <a:off x="395288" y="836613"/>
            <a:ext cx="8229600" cy="5256212"/>
          </a:xfrm>
          <a:solidFill>
            <a:srgbClr val="99CCFF">
              <a:alpha val="86000"/>
            </a:srgbClr>
          </a:solidFill>
        </p:spPr>
        <p:txBody>
          <a:bodyPr/>
          <a:lstStyle/>
          <a:p>
            <a:r>
              <a:rPr lang="de-DE" sz="2000">
                <a:solidFill>
                  <a:srgbClr val="FF0000"/>
                </a:solidFill>
              </a:rPr>
              <a:t>Drehmomentanstieg</a:t>
            </a:r>
            <a:r>
              <a:rPr lang="de-DE" sz="2000"/>
              <a:t>: Differenz des Drehmoments bei Nenndrehzahl (M</a:t>
            </a:r>
            <a:r>
              <a:rPr lang="de-DE" sz="2000" baseline="-25000"/>
              <a:t>n</a:t>
            </a:r>
            <a:r>
              <a:rPr lang="de-DE" sz="2000"/>
              <a:t>) zum maximalen Drehmoment (M</a:t>
            </a:r>
            <a:r>
              <a:rPr lang="de-DE" sz="2000" baseline="-25000"/>
              <a:t>max</a:t>
            </a:r>
            <a:r>
              <a:rPr lang="de-DE" sz="2000"/>
              <a:t>) (in % des Drehmoments bei Nenndrehzahl)</a:t>
            </a:r>
          </a:p>
          <a:p>
            <a:pPr>
              <a:buFont typeface="Arial Unicode MS" pitchFamily="34" charset="-128"/>
              <a:buNone/>
            </a:pPr>
            <a:r>
              <a:rPr lang="de-DE" sz="2000"/>
              <a:t>		</a:t>
            </a:r>
            <a:r>
              <a:rPr lang="de-DE" sz="2000">
                <a:solidFill>
                  <a:srgbClr val="FF0000"/>
                </a:solidFill>
              </a:rPr>
              <a:t>Drehmomentanstieg in % = (M</a:t>
            </a:r>
            <a:r>
              <a:rPr lang="de-DE" sz="2000" baseline="-25000">
                <a:solidFill>
                  <a:srgbClr val="FF0000"/>
                </a:solidFill>
              </a:rPr>
              <a:t>max</a:t>
            </a:r>
            <a:r>
              <a:rPr lang="de-DE" sz="2000">
                <a:solidFill>
                  <a:srgbClr val="FF0000"/>
                </a:solidFill>
              </a:rPr>
              <a:t> – M</a:t>
            </a:r>
            <a:r>
              <a:rPr lang="de-DE" sz="2000" baseline="-25000">
                <a:solidFill>
                  <a:srgbClr val="FF0000"/>
                </a:solidFill>
              </a:rPr>
              <a:t>N</a:t>
            </a:r>
            <a:r>
              <a:rPr lang="de-DE" sz="2000">
                <a:solidFill>
                  <a:srgbClr val="FF0000"/>
                </a:solidFill>
              </a:rPr>
              <a:t>)/ M</a:t>
            </a:r>
            <a:r>
              <a:rPr lang="de-DE" sz="2000" baseline="-25000">
                <a:solidFill>
                  <a:srgbClr val="FF0000"/>
                </a:solidFill>
              </a:rPr>
              <a:t>N</a:t>
            </a:r>
            <a:r>
              <a:rPr lang="de-DE" sz="2000">
                <a:solidFill>
                  <a:srgbClr val="FF0000"/>
                </a:solidFill>
              </a:rPr>
              <a:t> x 100</a:t>
            </a:r>
          </a:p>
          <a:p>
            <a:endParaRPr lang="de-DE" sz="2000">
              <a:solidFill>
                <a:srgbClr val="FF0000"/>
              </a:solidFill>
            </a:endParaRPr>
          </a:p>
          <a:p>
            <a:r>
              <a:rPr lang="de-DE" sz="2000">
                <a:solidFill>
                  <a:srgbClr val="FF0000"/>
                </a:solidFill>
              </a:rPr>
              <a:t>Drehzahlabfall</a:t>
            </a:r>
            <a:r>
              <a:rPr lang="de-DE" sz="2000"/>
              <a:t>: Drehzahlbereich in % um den die Motordrehzahl von Nenndrehzahl bis zum max. Drehmoment abfällt.</a:t>
            </a:r>
          </a:p>
          <a:p>
            <a:pPr>
              <a:buFont typeface="Arial Unicode MS" pitchFamily="34" charset="-128"/>
              <a:buNone/>
            </a:pPr>
            <a:r>
              <a:rPr lang="de-DE" sz="2000"/>
              <a:t>		</a:t>
            </a:r>
            <a:r>
              <a:rPr lang="de-DE" sz="2000">
                <a:solidFill>
                  <a:srgbClr val="FF0000"/>
                </a:solidFill>
              </a:rPr>
              <a:t>Drehzahlabfall in % = (n</a:t>
            </a:r>
            <a:r>
              <a:rPr lang="de-DE" sz="2000" baseline="-25000">
                <a:solidFill>
                  <a:srgbClr val="FF0000"/>
                </a:solidFill>
              </a:rPr>
              <a:t>N</a:t>
            </a:r>
            <a:r>
              <a:rPr lang="de-DE" sz="2000">
                <a:solidFill>
                  <a:srgbClr val="FF0000"/>
                </a:solidFill>
              </a:rPr>
              <a:t> – n</a:t>
            </a:r>
            <a:r>
              <a:rPr lang="de-DE" sz="2000" baseline="-25000">
                <a:solidFill>
                  <a:srgbClr val="FF0000"/>
                </a:solidFill>
              </a:rPr>
              <a:t>Max</a:t>
            </a:r>
            <a:r>
              <a:rPr lang="de-DE" sz="2000">
                <a:solidFill>
                  <a:srgbClr val="FF0000"/>
                </a:solidFill>
              </a:rPr>
              <a:t>)/ n</a:t>
            </a:r>
            <a:r>
              <a:rPr lang="de-DE" sz="2000" baseline="-25000">
                <a:solidFill>
                  <a:srgbClr val="FF0000"/>
                </a:solidFill>
              </a:rPr>
              <a:t>N</a:t>
            </a:r>
            <a:r>
              <a:rPr lang="de-DE" sz="2000">
                <a:solidFill>
                  <a:srgbClr val="FF0000"/>
                </a:solidFill>
              </a:rPr>
              <a:t> x 100 </a:t>
            </a:r>
          </a:p>
          <a:p>
            <a:r>
              <a:rPr lang="de-DE" sz="2000">
                <a:solidFill>
                  <a:srgbClr val="FF0000"/>
                </a:solidFill>
              </a:rPr>
              <a:t>Überleistung</a:t>
            </a:r>
            <a:r>
              <a:rPr lang="de-DE" sz="2000"/>
              <a:t>: Plus an Leistung  gegenüber der Leistung bei 	Nenndrehzahl</a:t>
            </a:r>
          </a:p>
          <a:p>
            <a:r>
              <a:rPr lang="de-DE" sz="2000">
                <a:solidFill>
                  <a:srgbClr val="FF0000"/>
                </a:solidFill>
              </a:rPr>
              <a:t>Konstantleistungsbereich:  </a:t>
            </a:r>
            <a:r>
              <a:rPr lang="de-DE" sz="2000"/>
              <a:t>Der Drehzahlbereich, </a:t>
            </a:r>
            <a:r>
              <a:rPr lang="de-DE" sz="1600"/>
              <a:t>bei</a:t>
            </a:r>
            <a:r>
              <a:rPr lang="de-DE" sz="2000"/>
              <a:t> Motoren mit Überleistung, von P</a:t>
            </a:r>
            <a:r>
              <a:rPr lang="de-DE" sz="2000" baseline="-25000"/>
              <a:t>N</a:t>
            </a:r>
            <a:r>
              <a:rPr lang="de-DE" sz="2000"/>
              <a:t> - bis die Leistung bei fallender Drehzahl wieder die Nennleistung erreicht</a:t>
            </a:r>
          </a:p>
        </p:txBody>
      </p:sp>
      <p:sp>
        <p:nvSpPr>
          <p:cNvPr id="882691" name="Rectangle 3"/>
          <p:cNvSpPr>
            <a:spLocks noGrp="1" noChangeArrowheads="1"/>
          </p:cNvSpPr>
          <p:nvPr>
            <p:ph type="title"/>
          </p:nvPr>
        </p:nvSpPr>
        <p:spPr/>
        <p:txBody>
          <a:bodyPr/>
          <a:lstStyle/>
          <a:p>
            <a:r>
              <a:rPr lang="de-DE"/>
              <a:t>Definitionen</a:t>
            </a:r>
          </a:p>
        </p:txBody>
      </p:sp>
    </p:spTree>
    <p:extLst>
      <p:ext uri="{BB962C8B-B14F-4D97-AF65-F5344CB8AC3E}">
        <p14:creationId xmlns:p14="http://schemas.microsoft.com/office/powerpoint/2010/main" val="3320290021"/>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liennummernplatzhalter 1"/>
          <p:cNvSpPr>
            <a:spLocks noGrp="1"/>
          </p:cNvSpPr>
          <p:nvPr>
            <p:ph type="sldNum" sz="quarter" idx="10"/>
          </p:nvPr>
        </p:nvSpPr>
        <p:spPr/>
        <p:txBody>
          <a:bodyPr/>
          <a:lstStyle/>
          <a:p>
            <a:r>
              <a:rPr lang="de-DE"/>
              <a:t> Folie </a:t>
            </a:r>
            <a:fld id="{4A4226AE-E497-46C9-BD91-9C66F5111171}" type="slidenum">
              <a:rPr lang="de-DE"/>
              <a:pPr/>
              <a:t>44</a:t>
            </a:fld>
            <a:endParaRPr lang="de-DE"/>
          </a:p>
        </p:txBody>
      </p:sp>
      <p:sp>
        <p:nvSpPr>
          <p:cNvPr id="4"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880642" name="Picture 2" descr="Scannen"/>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l="1128" t="1225" r="1152"/>
          <a:stretch>
            <a:fillRect/>
          </a:stretch>
        </p:blipFill>
        <p:spPr bwMode="auto">
          <a:xfrm>
            <a:off x="1187450" y="333375"/>
            <a:ext cx="6192838" cy="58832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Foliennummernplatzhalter 1"/>
          <p:cNvSpPr>
            <a:spLocks noGrp="1"/>
          </p:cNvSpPr>
          <p:nvPr>
            <p:ph type="sldNum" sz="quarter" idx="10"/>
          </p:nvPr>
        </p:nvSpPr>
        <p:spPr/>
        <p:txBody>
          <a:bodyPr/>
          <a:lstStyle/>
          <a:p>
            <a:r>
              <a:rPr lang="de-DE"/>
              <a:t> Folie </a:t>
            </a:r>
            <a:fld id="{8DA17C3B-117B-4C30-86A3-79B11043B7AA}" type="slidenum">
              <a:rPr lang="de-DE"/>
              <a:pPr/>
              <a:t>45</a:t>
            </a:fld>
            <a:endParaRPr lang="de-DE"/>
          </a:p>
        </p:txBody>
      </p:sp>
      <p:sp>
        <p:nvSpPr>
          <p:cNvPr id="15"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sp>
        <p:nvSpPr>
          <p:cNvPr id="890891" name="Rectangle 11"/>
          <p:cNvSpPr>
            <a:spLocks noGrp="1" noChangeArrowheads="1"/>
          </p:cNvSpPr>
          <p:nvPr>
            <p:ph type="title" idx="4294967295"/>
          </p:nvPr>
        </p:nvSpPr>
        <p:spPr>
          <a:xfrm>
            <a:off x="352425" y="0"/>
            <a:ext cx="8439150" cy="381000"/>
          </a:xfrm>
          <a:gradFill rotWithShape="0">
            <a:gsLst>
              <a:gs pos="0">
                <a:srgbClr val="C0C0C0">
                  <a:gamma/>
                  <a:tint val="0"/>
                  <a:invGamma/>
                </a:srgbClr>
              </a:gs>
              <a:gs pos="100000">
                <a:srgbClr val="C0C0C0"/>
              </a:gs>
            </a:gsLst>
            <a:path path="shape">
              <a:fillToRect l="50000" t="50000" r="50000" b="50000"/>
            </a:path>
          </a:gradFill>
        </p:spPr>
        <p:txBody>
          <a:bodyPr/>
          <a:lstStyle/>
          <a:p>
            <a:r>
              <a:rPr lang="de-DE" sz="1400" b="0">
                <a:solidFill>
                  <a:srgbClr val="FF0000"/>
                </a:solidFill>
                <a:effectLst>
                  <a:outerShdw blurRad="38100" dist="38100" dir="2700000" algn="tl">
                    <a:srgbClr val="000000"/>
                  </a:outerShdw>
                </a:effectLst>
              </a:rPr>
              <a:t>MotorkennlinieProfi</a:t>
            </a:r>
            <a:endParaRPr lang="de-DE" sz="1400" b="0">
              <a:effectLst>
                <a:outerShdw blurRad="38100" dist="38100" dir="2700000" algn="tl">
                  <a:srgbClr val="FFFFFF"/>
                </a:outerShdw>
              </a:effectLst>
            </a:endParaRPr>
          </a:p>
        </p:txBody>
      </p:sp>
      <p:pic>
        <p:nvPicPr>
          <p:cNvPr id="890892" name="Picture 12" descr="Fendt 818 Vario Motorkennlin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88100" cy="6400800"/>
          </a:xfrm>
          <a:prstGeom prst="rect">
            <a:avLst/>
          </a:prstGeom>
          <a:noFill/>
          <a:extLst>
            <a:ext uri="{909E8E84-426E-40DD-AFC4-6F175D3DCCD1}">
              <a14:hiddenFill xmlns:a14="http://schemas.microsoft.com/office/drawing/2010/main">
                <a:solidFill>
                  <a:srgbClr val="FFFFFF"/>
                </a:solidFill>
              </a14:hiddenFill>
            </a:ext>
          </a:extLst>
        </p:spPr>
      </p:pic>
      <p:sp>
        <p:nvSpPr>
          <p:cNvPr id="890893" name="Text Box 13"/>
          <p:cNvSpPr txBox="1">
            <a:spLocks noChangeArrowheads="1"/>
          </p:cNvSpPr>
          <p:nvPr/>
        </p:nvSpPr>
        <p:spPr bwMode="auto">
          <a:xfrm>
            <a:off x="6400800" y="0"/>
            <a:ext cx="2743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GB" sz="2400" dirty="0" err="1">
                <a:latin typeface="+mj-lt"/>
              </a:rPr>
              <a:t>Darstellung</a:t>
            </a:r>
            <a:r>
              <a:rPr lang="en-GB" sz="2400" dirty="0">
                <a:latin typeface="+mj-lt"/>
              </a:rPr>
              <a:t> von </a:t>
            </a:r>
            <a:r>
              <a:rPr lang="en-GB" sz="2400" dirty="0" err="1">
                <a:latin typeface="+mj-lt"/>
              </a:rPr>
              <a:t>Leistung</a:t>
            </a:r>
            <a:r>
              <a:rPr lang="en-GB" sz="2400" dirty="0">
                <a:latin typeface="+mj-lt"/>
              </a:rPr>
              <a:t> und </a:t>
            </a:r>
            <a:r>
              <a:rPr lang="en-GB" sz="2400" dirty="0" err="1">
                <a:latin typeface="+mj-lt"/>
              </a:rPr>
              <a:t>Drehmoment</a:t>
            </a:r>
            <a:r>
              <a:rPr lang="en-GB" sz="2400" dirty="0">
                <a:latin typeface="+mj-lt"/>
              </a:rPr>
              <a:t> der </a:t>
            </a:r>
            <a:r>
              <a:rPr lang="en-GB" sz="2400" dirty="0" err="1">
                <a:latin typeface="+mj-lt"/>
              </a:rPr>
              <a:t>Zeitschrift</a:t>
            </a:r>
            <a:r>
              <a:rPr lang="en-GB" sz="2400" dirty="0">
                <a:latin typeface="+mj-lt"/>
              </a:rPr>
              <a:t> </a:t>
            </a:r>
            <a:r>
              <a:rPr lang="en-GB" sz="2400" dirty="0" err="1">
                <a:latin typeface="+mj-lt"/>
              </a:rPr>
              <a:t>Profi</a:t>
            </a:r>
            <a:r>
              <a:rPr lang="en-GB" sz="2400" dirty="0">
                <a:latin typeface="+mj-lt"/>
              </a:rPr>
              <a:t>, </a:t>
            </a:r>
            <a:r>
              <a:rPr lang="en-GB" sz="2400" dirty="0" err="1">
                <a:latin typeface="+mj-lt"/>
              </a:rPr>
              <a:t>hier</a:t>
            </a:r>
            <a:r>
              <a:rPr lang="en-GB" sz="2400" dirty="0">
                <a:latin typeface="+mj-lt"/>
              </a:rPr>
              <a:t> </a:t>
            </a:r>
            <a:r>
              <a:rPr lang="en-GB" sz="2400" dirty="0" err="1">
                <a:latin typeface="+mj-lt"/>
              </a:rPr>
              <a:t>Fendt</a:t>
            </a:r>
            <a:r>
              <a:rPr lang="en-GB" sz="2400" dirty="0">
                <a:latin typeface="+mj-lt"/>
              </a:rPr>
              <a:t> 818 </a:t>
            </a:r>
            <a:r>
              <a:rPr lang="en-GB" sz="2400" dirty="0" err="1">
                <a:latin typeface="+mj-lt"/>
              </a:rPr>
              <a:t>Vario</a:t>
            </a:r>
            <a:endParaRPr lang="en-GB" sz="2400" dirty="0">
              <a:latin typeface="+mj-lt"/>
            </a:endParaRPr>
          </a:p>
        </p:txBody>
      </p:sp>
      <p:cxnSp>
        <p:nvCxnSpPr>
          <p:cNvPr id="3" name="Gerade Verbindung 2"/>
          <p:cNvCxnSpPr/>
          <p:nvPr/>
        </p:nvCxnSpPr>
        <p:spPr bwMode="auto">
          <a:xfrm flipV="1">
            <a:off x="4139952" y="1196752"/>
            <a:ext cx="0" cy="5112568"/>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feld 5"/>
          <p:cNvSpPr txBox="1"/>
          <p:nvPr/>
        </p:nvSpPr>
        <p:spPr>
          <a:xfrm>
            <a:off x="3419872" y="6098236"/>
            <a:ext cx="1800200" cy="400110"/>
          </a:xfrm>
          <a:prstGeom prst="rect">
            <a:avLst/>
          </a:prstGeom>
          <a:noFill/>
        </p:spPr>
        <p:txBody>
          <a:bodyPr wrap="square" rtlCol="0">
            <a:spAutoFit/>
          </a:bodyPr>
          <a:lstStyle/>
          <a:p>
            <a:r>
              <a:rPr lang="de-DE" b="1" dirty="0">
                <a:solidFill>
                  <a:srgbClr val="FF0000"/>
                </a:solidFill>
              </a:rPr>
              <a:t>Nenndrehzahl</a:t>
            </a:r>
          </a:p>
        </p:txBody>
      </p:sp>
      <p:cxnSp>
        <p:nvCxnSpPr>
          <p:cNvPr id="8" name="Gerade Verbindung 7"/>
          <p:cNvCxnSpPr/>
          <p:nvPr/>
        </p:nvCxnSpPr>
        <p:spPr bwMode="auto">
          <a:xfrm flipH="1">
            <a:off x="1907704" y="5013176"/>
            <a:ext cx="2232248"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9"/>
          <p:cNvCxnSpPr/>
          <p:nvPr/>
        </p:nvCxnSpPr>
        <p:spPr bwMode="auto">
          <a:xfrm>
            <a:off x="1907704" y="3501008"/>
            <a:ext cx="0" cy="1584176"/>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feld 24"/>
          <p:cNvSpPr txBox="1"/>
          <p:nvPr/>
        </p:nvSpPr>
        <p:spPr>
          <a:xfrm>
            <a:off x="2794794" y="2348880"/>
            <a:ext cx="2065238" cy="400110"/>
          </a:xfrm>
          <a:prstGeom prst="rect">
            <a:avLst/>
          </a:prstGeom>
          <a:noFill/>
        </p:spPr>
        <p:txBody>
          <a:bodyPr wrap="square" rtlCol="0">
            <a:spAutoFit/>
          </a:bodyPr>
          <a:lstStyle/>
          <a:p>
            <a:r>
              <a:rPr lang="de-DE" b="1" dirty="0" err="1">
                <a:solidFill>
                  <a:srgbClr val="FF0000"/>
                </a:solidFill>
              </a:rPr>
              <a:t>Konstantleistung</a:t>
            </a:r>
            <a:endParaRPr lang="de-DE" b="1" dirty="0">
              <a:solidFill>
                <a:srgbClr val="FF0000"/>
              </a:solidFill>
            </a:endParaRPr>
          </a:p>
        </p:txBody>
      </p:sp>
      <p:sp>
        <p:nvSpPr>
          <p:cNvPr id="26" name="Textfeld 25"/>
          <p:cNvSpPr txBox="1"/>
          <p:nvPr/>
        </p:nvSpPr>
        <p:spPr>
          <a:xfrm>
            <a:off x="1037276" y="4221088"/>
            <a:ext cx="2382596" cy="400110"/>
          </a:xfrm>
          <a:prstGeom prst="rect">
            <a:avLst/>
          </a:prstGeom>
          <a:noFill/>
        </p:spPr>
        <p:txBody>
          <a:bodyPr wrap="square" rtlCol="0">
            <a:spAutoFit/>
          </a:bodyPr>
          <a:lstStyle/>
          <a:p>
            <a:r>
              <a:rPr lang="de-DE" b="1" dirty="0">
                <a:solidFill>
                  <a:srgbClr val="FF0000"/>
                </a:solidFill>
              </a:rPr>
              <a:t>Drehmomentanstieg</a:t>
            </a:r>
          </a:p>
        </p:txBody>
      </p:sp>
      <p:sp>
        <p:nvSpPr>
          <p:cNvPr id="27" name="Textfeld 26"/>
          <p:cNvSpPr txBox="1"/>
          <p:nvPr/>
        </p:nvSpPr>
        <p:spPr>
          <a:xfrm>
            <a:off x="2076872" y="5085184"/>
            <a:ext cx="1991072" cy="400110"/>
          </a:xfrm>
          <a:prstGeom prst="rect">
            <a:avLst/>
          </a:prstGeom>
          <a:noFill/>
        </p:spPr>
        <p:txBody>
          <a:bodyPr wrap="square" rtlCol="0">
            <a:spAutoFit/>
          </a:bodyPr>
          <a:lstStyle/>
          <a:p>
            <a:r>
              <a:rPr lang="de-DE" b="1" dirty="0">
                <a:solidFill>
                  <a:srgbClr val="FF0000"/>
                </a:solidFill>
              </a:rPr>
              <a:t>Drehzahlabfall</a:t>
            </a:r>
          </a:p>
        </p:txBody>
      </p:sp>
      <p:cxnSp>
        <p:nvCxnSpPr>
          <p:cNvPr id="12" name="Gerade Verbindung 11"/>
          <p:cNvCxnSpPr/>
          <p:nvPr/>
        </p:nvCxnSpPr>
        <p:spPr bwMode="auto">
          <a:xfrm>
            <a:off x="2228574" y="1917700"/>
            <a:ext cx="1911378" cy="0"/>
          </a:xfrm>
          <a:prstGeom prst="line">
            <a:avLst/>
          </a:prstGeom>
          <a:solidFill>
            <a:schemeClr val="accent1"/>
          </a:solidFill>
          <a:ln w="28575" cap="flat" cmpd="sng" algn="ctr">
            <a:solidFill>
              <a:srgbClr val="554DFD"/>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15"/>
          <p:cNvCxnSpPr/>
          <p:nvPr/>
        </p:nvCxnSpPr>
        <p:spPr bwMode="auto">
          <a:xfrm>
            <a:off x="2837476" y="1556792"/>
            <a:ext cx="1634896" cy="36004"/>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19"/>
          <p:cNvCxnSpPr/>
          <p:nvPr/>
        </p:nvCxnSpPr>
        <p:spPr bwMode="auto">
          <a:xfrm flipH="1" flipV="1">
            <a:off x="3026437" y="1832446"/>
            <a:ext cx="628487" cy="57606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feld 23"/>
          <p:cNvSpPr txBox="1"/>
          <p:nvPr/>
        </p:nvSpPr>
        <p:spPr>
          <a:xfrm>
            <a:off x="4067944" y="1136164"/>
            <a:ext cx="1249389" cy="420628"/>
          </a:xfrm>
          <a:prstGeom prst="rect">
            <a:avLst/>
          </a:prstGeom>
          <a:noFill/>
        </p:spPr>
        <p:txBody>
          <a:bodyPr wrap="square" rtlCol="0">
            <a:spAutoFit/>
          </a:bodyPr>
          <a:lstStyle/>
          <a:p>
            <a:r>
              <a:rPr lang="de-DE" sz="3200" baseline="-25000" dirty="0">
                <a:solidFill>
                  <a:srgbClr val="FF0000"/>
                </a:solidFill>
              </a:rPr>
              <a:t>P max.</a:t>
            </a:r>
          </a:p>
        </p:txBody>
      </p:sp>
      <p:sp>
        <p:nvSpPr>
          <p:cNvPr id="42" name="Textfeld 41"/>
          <p:cNvSpPr txBox="1"/>
          <p:nvPr/>
        </p:nvSpPr>
        <p:spPr>
          <a:xfrm>
            <a:off x="1390081" y="2980394"/>
            <a:ext cx="2065238" cy="400110"/>
          </a:xfrm>
          <a:prstGeom prst="rect">
            <a:avLst/>
          </a:prstGeom>
          <a:noFill/>
        </p:spPr>
        <p:txBody>
          <a:bodyPr wrap="square" rtlCol="0">
            <a:spAutoFit/>
          </a:bodyPr>
          <a:lstStyle/>
          <a:p>
            <a:pPr algn="l"/>
            <a:r>
              <a:rPr lang="de-DE" b="1" dirty="0" err="1">
                <a:solidFill>
                  <a:srgbClr val="FF0000"/>
                </a:solidFill>
              </a:rPr>
              <a:t>Mmax</a:t>
            </a:r>
            <a:r>
              <a:rPr lang="de-DE" b="1" dirty="0">
                <a:solidFill>
                  <a:srgbClr val="FF0000"/>
                </a:solidFill>
              </a:rPr>
              <a:t>.</a:t>
            </a:r>
          </a:p>
        </p:txBody>
      </p:sp>
      <p:sp>
        <p:nvSpPr>
          <p:cNvPr id="43" name="Textfeld 42"/>
          <p:cNvSpPr txBox="1"/>
          <p:nvPr/>
        </p:nvSpPr>
        <p:spPr>
          <a:xfrm>
            <a:off x="4187453" y="1574794"/>
            <a:ext cx="2065238" cy="400110"/>
          </a:xfrm>
          <a:prstGeom prst="rect">
            <a:avLst/>
          </a:prstGeom>
          <a:noFill/>
        </p:spPr>
        <p:txBody>
          <a:bodyPr wrap="square" rtlCol="0">
            <a:spAutoFit/>
          </a:bodyPr>
          <a:lstStyle/>
          <a:p>
            <a:r>
              <a:rPr lang="de-DE" b="1" dirty="0">
                <a:solidFill>
                  <a:srgbClr val="FF0000"/>
                </a:solidFill>
              </a:rPr>
              <a:t>Überleistung</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1"/>
                                        </p:tgtEl>
                                        <p:attrNameLst>
                                          <p:attrName>style.visibility</p:attrName>
                                        </p:attrNameLst>
                                      </p:cBhvr>
                                      <p:to>
                                        <p:strVal val="visible"/>
                                      </p:to>
                                    </p:set>
                                    <p:animEffect transition="in" filter="box(out)">
                                      <p:cBhvr>
                                        <p:cTn id="7" dur="500"/>
                                        <p:tgtEl>
                                          <p:spTgt spid="8908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1" grpId="0" animBg="1" autoUpdateAnimBg="0"/>
      <p:bldP spid="6" grpId="0"/>
      <p:bldP spid="25" grpId="0"/>
      <p:bldP spid="26" grpId="0"/>
      <p:bldP spid="27" grpId="0"/>
      <p:bldP spid="24" grpId="0"/>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 name="Foliennummernplatzhalter 1"/>
          <p:cNvSpPr>
            <a:spLocks noGrp="1"/>
          </p:cNvSpPr>
          <p:nvPr>
            <p:ph type="sldNum" sz="quarter" idx="10"/>
          </p:nvPr>
        </p:nvSpPr>
        <p:spPr/>
        <p:txBody>
          <a:bodyPr/>
          <a:lstStyle/>
          <a:p>
            <a:r>
              <a:rPr lang="de-DE"/>
              <a:t> Folie </a:t>
            </a:r>
            <a:fld id="{8D5C466D-7844-40F4-871A-B098A9460FB6}" type="slidenum">
              <a:rPr lang="de-DE"/>
              <a:pPr/>
              <a:t>46</a:t>
            </a:fld>
            <a:endParaRPr lang="de-DE"/>
          </a:p>
        </p:txBody>
      </p:sp>
      <p:sp>
        <p:nvSpPr>
          <p:cNvPr id="4"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graphicFrame>
        <p:nvGraphicFramePr>
          <p:cNvPr id="892940" name="Object 12"/>
          <p:cNvGraphicFramePr>
            <a:graphicFrameLocks noChangeAspect="1"/>
          </p:cNvGraphicFramePr>
          <p:nvPr/>
        </p:nvGraphicFramePr>
        <p:xfrm>
          <a:off x="633413" y="4763"/>
          <a:ext cx="7877175" cy="6305550"/>
        </p:xfrm>
        <a:graphic>
          <a:graphicData uri="http://schemas.openxmlformats.org/presentationml/2006/ole">
            <mc:AlternateContent xmlns:mc="http://schemas.openxmlformats.org/markup-compatibility/2006">
              <mc:Choice xmlns:v="urn:schemas-microsoft-com:vml" Requires="v">
                <p:oleObj name="Diagramm" r:id="rId2" imgW="7487107" imgH="4858207" progId="Excel.Chart.8">
                  <p:embed/>
                </p:oleObj>
              </mc:Choice>
              <mc:Fallback>
                <p:oleObj name="Diagramm" r:id="rId2" imgW="7487107" imgH="4858207" progId="Excel.Chart.8">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4763"/>
                        <a:ext cx="7877175"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solidFill>
                  <a:srgbClr val="FF0000"/>
                </a:solidFill>
                <a:effectLst>
                  <a:outerShdw blurRad="38100" dist="38100" dir="2700000" algn="tl">
                    <a:srgbClr val="000000"/>
                  </a:outerShdw>
                </a:effectLst>
              </a:rPr>
              <a:t>Beispiel für guten Standard (DLG Messung)</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1"/>
          <p:cNvSpPr>
            <a:spLocks noGrp="1"/>
          </p:cNvSpPr>
          <p:nvPr>
            <p:ph type="sldNum" sz="quarter" idx="10"/>
          </p:nvPr>
        </p:nvSpPr>
        <p:spPr/>
        <p:txBody>
          <a:bodyPr/>
          <a:lstStyle/>
          <a:p>
            <a:r>
              <a:rPr lang="de-DE"/>
              <a:t> Folie </a:t>
            </a:r>
            <a:fld id="{CF6760D2-677F-4FD2-AF1E-771CECB18176}" type="slidenum">
              <a:rPr lang="de-DE"/>
              <a:pPr/>
              <a:t>47</a:t>
            </a:fld>
            <a:endParaRPr lang="de-DE"/>
          </a:p>
        </p:txBody>
      </p:sp>
      <p:sp>
        <p:nvSpPr>
          <p:cNvPr id="5"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graphicFrame>
        <p:nvGraphicFramePr>
          <p:cNvPr id="893964" name="Object 12"/>
          <p:cNvGraphicFramePr>
            <a:graphicFrameLocks noChangeAspect="1"/>
          </p:cNvGraphicFramePr>
          <p:nvPr>
            <p:extLst>
              <p:ext uri="{D42A27DB-BD31-4B8C-83A1-F6EECF244321}">
                <p14:modId xmlns:p14="http://schemas.microsoft.com/office/powerpoint/2010/main" val="3066799619"/>
              </p:ext>
            </p:extLst>
          </p:nvPr>
        </p:nvGraphicFramePr>
        <p:xfrm>
          <a:off x="0" y="908720"/>
          <a:ext cx="8886825" cy="5541963"/>
        </p:xfrm>
        <a:graphic>
          <a:graphicData uri="http://schemas.openxmlformats.org/presentationml/2006/ole">
            <mc:AlternateContent xmlns:mc="http://schemas.openxmlformats.org/markup-compatibility/2006">
              <mc:Choice xmlns:v="urn:schemas-microsoft-com:vml" Requires="v">
                <p:oleObj name="Diagramm" r:id="rId2" imgW="6877507" imgH="3267456" progId="Excel.Chart.8">
                  <p:embed/>
                </p:oleObj>
              </mc:Choice>
              <mc:Fallback>
                <p:oleObj name="Diagramm" r:id="rId2" imgW="6877507" imgH="3267456" progId="Excel.Chart.8">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888682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t> Folie </a:t>
            </a:r>
            <a:fld id="{730EE3A7-92E6-4A4E-9B40-5A63C2C0F9BE}" type="slidenum">
              <a:rPr lang="de-DE"/>
              <a:pPr/>
              <a:t>48</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821254" name="Rectangle 6"/>
          <p:cNvSpPr>
            <a:spLocks noGrp="1" noChangeArrowheads="1"/>
          </p:cNvSpPr>
          <p:nvPr>
            <p:ph type="title"/>
          </p:nvPr>
        </p:nvSpPr>
        <p:spPr/>
        <p:txBody>
          <a:bodyPr/>
          <a:lstStyle/>
          <a:p>
            <a:r>
              <a:rPr lang="de-DE" sz="1600" dirty="0"/>
              <a:t>Charakteristik Motor J.D. Vergleich 42V-CR u.</a:t>
            </a:r>
            <a:r>
              <a:rPr lang="de-DE" dirty="0"/>
              <a:t> </a:t>
            </a:r>
          </a:p>
        </p:txBody>
      </p:sp>
      <p:pic>
        <p:nvPicPr>
          <p:cNvPr id="82125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125538"/>
            <a:ext cx="7921625" cy="4824412"/>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1"/>
          <p:cNvSpPr>
            <a:spLocks noGrp="1"/>
          </p:cNvSpPr>
          <p:nvPr>
            <p:ph type="sldNum" sz="quarter" idx="10"/>
          </p:nvPr>
        </p:nvSpPr>
        <p:spPr/>
        <p:txBody>
          <a:bodyPr/>
          <a:lstStyle/>
          <a:p>
            <a:r>
              <a:rPr lang="de-DE"/>
              <a:t> Folie </a:t>
            </a:r>
            <a:fld id="{9CCAE544-1443-40AD-8184-4D54B2BE4193}" type="slidenum">
              <a:rPr lang="de-DE"/>
              <a:pPr/>
              <a:t>49</a:t>
            </a:fld>
            <a:endParaRPr lang="de-DE"/>
          </a:p>
        </p:txBody>
      </p:sp>
      <p:sp>
        <p:nvSpPr>
          <p:cNvPr id="5"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graphicFrame>
        <p:nvGraphicFramePr>
          <p:cNvPr id="896011" name="Object 11"/>
          <p:cNvGraphicFramePr>
            <a:graphicFrameLocks noChangeAspect="1"/>
          </p:cNvGraphicFramePr>
          <p:nvPr/>
        </p:nvGraphicFramePr>
        <p:xfrm>
          <a:off x="-76200" y="533400"/>
          <a:ext cx="9296400" cy="5875338"/>
        </p:xfrm>
        <a:graphic>
          <a:graphicData uri="http://schemas.openxmlformats.org/presentationml/2006/ole">
            <mc:AlternateContent xmlns:mc="http://schemas.openxmlformats.org/markup-compatibility/2006">
              <mc:Choice xmlns:v="urn:schemas-microsoft-com:vml" Requires="v">
                <p:oleObj name="Diagramm" r:id="rId2" imgW="7582205" imgH="5124907" progId="Excel.Chart.8">
                  <p:embed/>
                </p:oleObj>
              </mc:Choice>
              <mc:Fallback>
                <p:oleObj name="Diagramm" r:id="rId2" imgW="7582205" imgH="5124907" progId="Excel.Chart.8">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96400" cy="587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6012" name="Rectangle 12"/>
          <p:cNvSpPr>
            <a:spLocks noGrp="1" noChangeArrowheads="1"/>
          </p:cNvSpPr>
          <p:nvPr>
            <p:ph type="title" idx="4294967295"/>
          </p:nvPr>
        </p:nvSpPr>
        <p:spPr>
          <a:xfrm>
            <a:off x="698500" y="350838"/>
            <a:ext cx="7600950" cy="322262"/>
          </a:xfrm>
        </p:spPr>
        <p:txBody>
          <a:bodyPr/>
          <a:lstStyle/>
          <a:p>
            <a:r>
              <a:rPr lang="en-GB" sz="1800" b="0"/>
              <a:t>Lüfterleistungsaufnahme</a:t>
            </a:r>
          </a:p>
        </p:txBody>
      </p:sp>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
          <p:cNvSpPr>
            <a:spLocks noGrp="1"/>
          </p:cNvSpPr>
          <p:nvPr>
            <p:ph type="sldNum" sz="quarter" idx="10"/>
          </p:nvPr>
        </p:nvSpPr>
        <p:spPr/>
        <p:txBody>
          <a:bodyPr/>
          <a:lstStyle/>
          <a:p>
            <a:r>
              <a:rPr lang="de-DE"/>
              <a:t> Folie </a:t>
            </a:r>
            <a:fld id="{1B6B919A-7B15-48B6-AA84-1A8CA1D141AA}" type="slidenum">
              <a:rPr lang="de-DE"/>
              <a:pPr/>
              <a:t>5</a:t>
            </a:fld>
            <a:endParaRPr lang="de-DE"/>
          </a:p>
        </p:txBody>
      </p:sp>
      <p:sp>
        <p:nvSpPr>
          <p:cNvPr id="8"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837634" name="Rectangle 2"/>
          <p:cNvSpPr>
            <a:spLocks noGrp="1" noChangeArrowheads="1"/>
          </p:cNvSpPr>
          <p:nvPr>
            <p:ph type="title"/>
          </p:nvPr>
        </p:nvSpPr>
        <p:spPr/>
        <p:txBody>
          <a:bodyPr/>
          <a:lstStyle/>
          <a:p>
            <a:r>
              <a:rPr lang="de-DE"/>
              <a:t>DIN-, SAE-, ISO oder ECE-PS</a:t>
            </a:r>
          </a:p>
        </p:txBody>
      </p:sp>
      <p:sp>
        <p:nvSpPr>
          <p:cNvPr id="837635" name="Rectangle 3"/>
          <p:cNvSpPr>
            <a:spLocks noGrp="1" noChangeArrowheads="1"/>
          </p:cNvSpPr>
          <p:nvPr>
            <p:ph type="body" idx="1"/>
          </p:nvPr>
        </p:nvSpPr>
        <p:spPr>
          <a:xfrm>
            <a:off x="377825" y="1747837"/>
            <a:ext cx="8229600" cy="4392613"/>
          </a:xfrm>
        </p:spPr>
        <p:txBody>
          <a:bodyPr/>
          <a:lstStyle/>
          <a:p>
            <a:pPr>
              <a:lnSpc>
                <a:spcPct val="80000"/>
              </a:lnSpc>
            </a:pPr>
            <a:r>
              <a:rPr lang="de-DE" sz="2000" dirty="0">
                <a:solidFill>
                  <a:srgbClr val="FF0000"/>
                </a:solidFill>
              </a:rPr>
              <a:t>DIN </a:t>
            </a:r>
            <a:r>
              <a:rPr lang="de-DE" sz="2000" dirty="0"/>
              <a:t>(</a:t>
            </a:r>
            <a:r>
              <a:rPr lang="de-DE" sz="2000" dirty="0">
                <a:solidFill>
                  <a:srgbClr val="FF0000"/>
                </a:solidFill>
              </a:rPr>
              <a:t>D</a:t>
            </a:r>
            <a:r>
              <a:rPr lang="de-DE" sz="2000" dirty="0"/>
              <a:t>eutsche</a:t>
            </a:r>
            <a:r>
              <a:rPr lang="de-DE" sz="2000" dirty="0">
                <a:solidFill>
                  <a:srgbClr val="FF0000"/>
                </a:solidFill>
              </a:rPr>
              <a:t> I</a:t>
            </a:r>
            <a:r>
              <a:rPr lang="de-DE" sz="2000" dirty="0"/>
              <a:t>ndustrie-</a:t>
            </a:r>
            <a:r>
              <a:rPr lang="de-DE" sz="2000" dirty="0">
                <a:solidFill>
                  <a:srgbClr val="FF0000"/>
                </a:solidFill>
              </a:rPr>
              <a:t>N</a:t>
            </a:r>
            <a:r>
              <a:rPr lang="de-DE" sz="2000" dirty="0"/>
              <a:t>orm)</a:t>
            </a:r>
          </a:p>
          <a:p>
            <a:pPr>
              <a:lnSpc>
                <a:spcPct val="80000"/>
              </a:lnSpc>
              <a:buFont typeface="Arial Unicode MS" pitchFamily="34" charset="-128"/>
              <a:buNone/>
            </a:pPr>
            <a:r>
              <a:rPr lang="de-DE" sz="2000" b="1" dirty="0"/>
              <a:t>	= Leistung eines Motors der </a:t>
            </a:r>
            <a:r>
              <a:rPr lang="de-DE" sz="2000" b="1" i="1" dirty="0">
                <a:solidFill>
                  <a:srgbClr val="FF0000"/>
                </a:solidFill>
              </a:rPr>
              <a:t>selbstständig funktioniert</a:t>
            </a:r>
          </a:p>
          <a:p>
            <a:pPr>
              <a:lnSpc>
                <a:spcPct val="80000"/>
              </a:lnSpc>
              <a:buFont typeface="Arial Unicode MS" pitchFamily="34" charset="-128"/>
              <a:buNone/>
            </a:pPr>
            <a:r>
              <a:rPr lang="de-DE" sz="2000" b="1" dirty="0"/>
              <a:t>	d.h. mit Kraftstoff-, Wasser- und Einspritzpumpe und mit Luftfilter, Auspuff, Lüfter und Lichtmaschine</a:t>
            </a:r>
          </a:p>
          <a:p>
            <a:pPr>
              <a:lnSpc>
                <a:spcPct val="80000"/>
              </a:lnSpc>
              <a:buFont typeface="Arial Unicode MS" pitchFamily="34" charset="-128"/>
              <a:buNone/>
            </a:pPr>
            <a:endParaRPr lang="de-DE" sz="2000" b="1" dirty="0"/>
          </a:p>
          <a:p>
            <a:pPr>
              <a:lnSpc>
                <a:spcPct val="80000"/>
              </a:lnSpc>
            </a:pPr>
            <a:r>
              <a:rPr lang="de-DE" sz="2000" dirty="0">
                <a:solidFill>
                  <a:srgbClr val="FF0000"/>
                </a:solidFill>
              </a:rPr>
              <a:t>SAE</a:t>
            </a:r>
            <a:r>
              <a:rPr lang="de-DE" sz="2000" dirty="0"/>
              <a:t> (</a:t>
            </a:r>
            <a:r>
              <a:rPr lang="de-DE" sz="2000" dirty="0">
                <a:solidFill>
                  <a:srgbClr val="FF0000"/>
                </a:solidFill>
              </a:rPr>
              <a:t>S</a:t>
            </a:r>
            <a:r>
              <a:rPr lang="de-DE" sz="2000" dirty="0"/>
              <a:t>ociety </a:t>
            </a:r>
            <a:r>
              <a:rPr lang="de-DE" sz="2000" dirty="0" err="1"/>
              <a:t>of</a:t>
            </a:r>
            <a:r>
              <a:rPr lang="de-DE" sz="2000" dirty="0"/>
              <a:t> </a:t>
            </a:r>
            <a:r>
              <a:rPr lang="de-DE" sz="2000" dirty="0">
                <a:solidFill>
                  <a:srgbClr val="FF0000"/>
                </a:solidFill>
              </a:rPr>
              <a:t>A</a:t>
            </a:r>
            <a:r>
              <a:rPr lang="de-DE" sz="2000" dirty="0"/>
              <a:t>utomotiv </a:t>
            </a:r>
            <a:r>
              <a:rPr lang="de-DE" sz="2000" dirty="0">
                <a:solidFill>
                  <a:srgbClr val="FF0000"/>
                </a:solidFill>
              </a:rPr>
              <a:t>E</a:t>
            </a:r>
            <a:r>
              <a:rPr lang="de-DE" sz="2000" dirty="0"/>
              <a:t>ngineers –Norm)</a:t>
            </a:r>
          </a:p>
          <a:p>
            <a:pPr>
              <a:lnSpc>
                <a:spcPct val="80000"/>
              </a:lnSpc>
              <a:buFont typeface="Arial Unicode MS" pitchFamily="34" charset="-128"/>
              <a:buNone/>
            </a:pPr>
            <a:r>
              <a:rPr lang="de-DE" sz="2000" b="1" dirty="0"/>
              <a:t>	= Leistung eines Motors</a:t>
            </a:r>
          </a:p>
          <a:p>
            <a:pPr>
              <a:lnSpc>
                <a:spcPct val="80000"/>
              </a:lnSpc>
              <a:buFont typeface="Arial Unicode MS" pitchFamily="34" charset="-128"/>
              <a:buNone/>
            </a:pPr>
            <a:r>
              <a:rPr lang="de-DE" sz="2000" b="1" dirty="0"/>
              <a:t>	der lediglich die Kraftstoffpumpe antreibt </a:t>
            </a:r>
            <a:r>
              <a:rPr lang="de-DE" sz="1400" b="1" i="1" dirty="0">
                <a:solidFill>
                  <a:srgbClr val="FF0000"/>
                </a:solidFill>
              </a:rPr>
              <a:t>(künstliche Ernährung)</a:t>
            </a:r>
          </a:p>
          <a:p>
            <a:pPr>
              <a:lnSpc>
                <a:spcPct val="80000"/>
              </a:lnSpc>
              <a:buFont typeface="Arial Unicode MS" pitchFamily="34" charset="-128"/>
              <a:buNone/>
            </a:pPr>
            <a:endParaRPr lang="de-DE" sz="1400" b="1" i="1" dirty="0"/>
          </a:p>
          <a:p>
            <a:pPr>
              <a:lnSpc>
                <a:spcPct val="80000"/>
              </a:lnSpc>
              <a:buFont typeface="Arial Unicode MS" pitchFamily="34" charset="-128"/>
              <a:buNone/>
            </a:pPr>
            <a:r>
              <a:rPr lang="de-DE" sz="2000" b="1" dirty="0"/>
              <a:t>     Leistungsangabe des gleichen Motors ist nach SAE-Messungen höher</a:t>
            </a:r>
          </a:p>
          <a:p>
            <a:pPr>
              <a:lnSpc>
                <a:spcPct val="80000"/>
              </a:lnSpc>
              <a:buFont typeface="Arial Unicode MS" pitchFamily="34" charset="-128"/>
              <a:buNone/>
            </a:pPr>
            <a:endParaRPr lang="de-DE" sz="2000" b="1" dirty="0"/>
          </a:p>
          <a:p>
            <a:pPr>
              <a:lnSpc>
                <a:spcPct val="80000"/>
              </a:lnSpc>
              <a:buFont typeface="Arial Unicode MS" pitchFamily="34" charset="-128"/>
              <a:buNone/>
            </a:pPr>
            <a:r>
              <a:rPr lang="de-DE" sz="2000" b="1" dirty="0"/>
              <a:t>		von SAE nach DIN müssen etwa 5 – 10 % abgezogen werden</a:t>
            </a:r>
          </a:p>
          <a:p>
            <a:pPr>
              <a:lnSpc>
                <a:spcPct val="80000"/>
              </a:lnSpc>
              <a:buFont typeface="Arial Unicode MS" pitchFamily="34" charset="-128"/>
              <a:buNone/>
            </a:pPr>
            <a:endParaRPr lang="de-DE" sz="2000" b="1" dirty="0"/>
          </a:p>
          <a:p>
            <a:pPr>
              <a:lnSpc>
                <a:spcPct val="80000"/>
              </a:lnSpc>
              <a:buFont typeface="Arial Unicode MS" pitchFamily="34" charset="-128"/>
              <a:buNone/>
            </a:pPr>
            <a:endParaRPr lang="de-DE" sz="2000" b="1" dirty="0"/>
          </a:p>
          <a:p>
            <a:pPr>
              <a:lnSpc>
                <a:spcPct val="80000"/>
              </a:lnSpc>
              <a:buFont typeface="Arial Unicode MS" pitchFamily="34" charset="-128"/>
              <a:buNone/>
            </a:pPr>
            <a:r>
              <a:rPr lang="de-DE" sz="2000" b="1" dirty="0"/>
              <a:t>	</a:t>
            </a:r>
          </a:p>
          <a:p>
            <a:pPr>
              <a:lnSpc>
                <a:spcPct val="80000"/>
              </a:lnSpc>
              <a:buFont typeface="Arial Unicode MS" pitchFamily="34" charset="-128"/>
              <a:buNone/>
            </a:pPr>
            <a:endParaRPr lang="de-DE" sz="2000" b="1" dirty="0"/>
          </a:p>
        </p:txBody>
      </p:sp>
      <p:sp>
        <p:nvSpPr>
          <p:cNvPr id="837636" name="Text Box 4"/>
          <p:cNvSpPr txBox="1">
            <a:spLocks noChangeArrowheads="1"/>
          </p:cNvSpPr>
          <p:nvPr/>
        </p:nvSpPr>
        <p:spPr bwMode="auto">
          <a:xfrm>
            <a:off x="1403648" y="739775"/>
            <a:ext cx="4681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de-DE" sz="2400" b="1" dirty="0">
                <a:latin typeface="Arial" charset="0"/>
              </a:rPr>
              <a:t>Früher</a:t>
            </a:r>
          </a:p>
        </p:txBody>
      </p:sp>
      <p:sp>
        <p:nvSpPr>
          <p:cNvPr id="837637" name="Line 5"/>
          <p:cNvSpPr>
            <a:spLocks noChangeShapeType="1"/>
          </p:cNvSpPr>
          <p:nvPr/>
        </p:nvSpPr>
        <p:spPr bwMode="auto">
          <a:xfrm>
            <a:off x="539750" y="4508500"/>
            <a:ext cx="57626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837638" name="Line 6"/>
          <p:cNvSpPr>
            <a:spLocks noChangeShapeType="1"/>
          </p:cNvSpPr>
          <p:nvPr/>
        </p:nvSpPr>
        <p:spPr bwMode="auto">
          <a:xfrm>
            <a:off x="57970" y="4508500"/>
            <a:ext cx="576262" cy="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9" name="Line 6"/>
          <p:cNvSpPr>
            <a:spLocks noChangeShapeType="1"/>
          </p:cNvSpPr>
          <p:nvPr/>
        </p:nvSpPr>
        <p:spPr bwMode="auto">
          <a:xfrm>
            <a:off x="89694" y="3645024"/>
            <a:ext cx="576262" cy="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2"/>
          <p:cNvSpPr>
            <a:spLocks noGrp="1"/>
          </p:cNvSpPr>
          <p:nvPr>
            <p:ph type="sldNum" sz="quarter" idx="10"/>
          </p:nvPr>
        </p:nvSpPr>
        <p:spPr/>
        <p:txBody>
          <a:bodyPr/>
          <a:lstStyle/>
          <a:p>
            <a:r>
              <a:rPr lang="de-DE"/>
              <a:t> Folie </a:t>
            </a:r>
            <a:fld id="{82DF41D3-D860-4E70-91EC-A63652E18A03}" type="slidenum">
              <a:rPr lang="de-DE"/>
              <a:pPr/>
              <a:t>50</a:t>
            </a:fld>
            <a:endParaRPr lang="de-DE"/>
          </a:p>
        </p:txBody>
      </p:sp>
      <p:sp>
        <p:nvSpPr>
          <p:cNvPr id="6"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840707" name="Picture 3"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0"/>
            <a:ext cx="5834062"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0708" name="Rectangle 4"/>
          <p:cNvSpPr>
            <a:spLocks noChangeArrowheads="1"/>
          </p:cNvSpPr>
          <p:nvPr/>
        </p:nvSpPr>
        <p:spPr bwMode="auto">
          <a:xfrm>
            <a:off x="0" y="4652963"/>
            <a:ext cx="8604250" cy="1558925"/>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sz="1600" dirty="0">
                <a:latin typeface="Arial" charset="0"/>
              </a:rPr>
              <a:t>Das Drehmoment an der Zapfwelle</a:t>
            </a:r>
          </a:p>
          <a:p>
            <a:pPr eaLnBrk="1" hangingPunct="1"/>
            <a:r>
              <a:rPr lang="de-DE" sz="1600" dirty="0">
                <a:latin typeface="Arial" charset="0"/>
              </a:rPr>
              <a:t>wird von Sensoren gemessen, die das Kraftstoff-Einspritzsystem steuern, um mehr</a:t>
            </a:r>
          </a:p>
          <a:p>
            <a:pPr eaLnBrk="1" hangingPunct="1"/>
            <a:r>
              <a:rPr lang="de-DE" sz="1600" dirty="0">
                <a:latin typeface="Arial" charset="0"/>
              </a:rPr>
              <a:t>Drehmoment freizugeben, wenn man schwierige Bedingungen zu bewältigen hat.</a:t>
            </a:r>
          </a:p>
          <a:p>
            <a:pPr eaLnBrk="1" hangingPunct="1"/>
            <a:r>
              <a:rPr lang="de-DE" sz="1600" dirty="0">
                <a:latin typeface="Arial" charset="0"/>
              </a:rPr>
              <a:t>Sobald die Belastung abnimmt, sinkt auch die Leistung wieder ab, was einen</a:t>
            </a:r>
          </a:p>
          <a:p>
            <a:pPr eaLnBrk="1" hangingPunct="1"/>
            <a:r>
              <a:rPr lang="de-DE" sz="1600" dirty="0">
                <a:latin typeface="Arial" charset="0"/>
              </a:rPr>
              <a:t>perfekten Ausgleich zwischen optimaler Leistungsabgabe und bestmöglichem</a:t>
            </a:r>
          </a:p>
          <a:p>
            <a:pPr eaLnBrk="1" hangingPunct="1"/>
            <a:r>
              <a:rPr lang="de-DE" sz="1600" dirty="0">
                <a:latin typeface="Arial" charset="0"/>
              </a:rPr>
              <a:t>Kraftstoffverbrauch zur Folge hat.</a:t>
            </a:r>
          </a:p>
        </p:txBody>
      </p:sp>
      <p:sp>
        <p:nvSpPr>
          <p:cNvPr id="840706" name="Rectangle 2"/>
          <p:cNvSpPr>
            <a:spLocks noGrp="1" noChangeArrowheads="1"/>
          </p:cNvSpPr>
          <p:nvPr>
            <p:ph type="title"/>
          </p:nvPr>
        </p:nvSpPr>
        <p:spPr/>
        <p:txBody>
          <a:bodyPr/>
          <a:lstStyle/>
          <a:p>
            <a:r>
              <a:rPr lang="de-DE" dirty="0"/>
              <a:t>Power </a:t>
            </a:r>
            <a:r>
              <a:rPr lang="de-DE" dirty="0" err="1"/>
              <a:t>Boost</a:t>
            </a:r>
            <a:r>
              <a:rPr lang="de-DE" dirty="0"/>
              <a:t> (Zusatzleistung) an der Zapfwelle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4" name="Rectangle 6"/>
          <p:cNvSpPr>
            <a:spLocks noGrp="1" noChangeArrowheads="1"/>
          </p:cNvSpPr>
          <p:nvPr>
            <p:ph type="title"/>
          </p:nvPr>
        </p:nvSpPr>
        <p:spPr/>
        <p:txBody>
          <a:bodyPr/>
          <a:lstStyle/>
          <a:p>
            <a:r>
              <a:rPr lang="de-DE"/>
              <a:t>Motoren mit Power-Boost</a:t>
            </a:r>
          </a:p>
        </p:txBody>
      </p:sp>
      <p:sp>
        <p:nvSpPr>
          <p:cNvPr id="4" name="Foliennummernplatzhalter 3"/>
          <p:cNvSpPr>
            <a:spLocks noGrp="1"/>
          </p:cNvSpPr>
          <p:nvPr>
            <p:ph type="sldNum" sz="quarter" idx="10"/>
          </p:nvPr>
        </p:nvSpPr>
        <p:spPr/>
        <p:txBody>
          <a:bodyPr/>
          <a:lstStyle/>
          <a:p>
            <a:r>
              <a:rPr lang="de-DE"/>
              <a:t> Folie </a:t>
            </a:r>
            <a:fld id="{0DECF99D-270D-4AF2-AE3E-1BE269532BBD}" type="slidenum">
              <a:rPr lang="de-DE"/>
              <a:pPr/>
              <a:t>51</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pic>
        <p:nvPicPr>
          <p:cNvPr id="90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676275"/>
            <a:ext cx="834390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r>
              <a:rPr lang="de-DE"/>
              <a:t> Folie </a:t>
            </a:r>
            <a:fld id="{7B4090C4-1FF7-4513-BAA9-3221A4A311BB}" type="slidenum">
              <a:rPr lang="de-DE"/>
              <a:pPr/>
              <a:t>52</a:t>
            </a:fld>
            <a:endParaRPr lang="de-DE"/>
          </a:p>
        </p:txBody>
      </p:sp>
      <p:sp>
        <p:nvSpPr>
          <p:cNvPr id="5"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sp>
        <p:nvSpPr>
          <p:cNvPr id="839682" name="Rectangle 2"/>
          <p:cNvSpPr>
            <a:spLocks noGrp="1" noChangeArrowheads="1"/>
          </p:cNvSpPr>
          <p:nvPr>
            <p:ph type="title"/>
          </p:nvPr>
        </p:nvSpPr>
        <p:spPr/>
        <p:txBody>
          <a:bodyPr/>
          <a:lstStyle/>
          <a:p>
            <a:endParaRPr lang="de-DE"/>
          </a:p>
        </p:txBody>
      </p:sp>
      <p:pic>
        <p:nvPicPr>
          <p:cNvPr id="839685" name="Picture 5"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4400"/>
            <a:ext cx="5638800"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liennummernplatzhalter 1"/>
          <p:cNvSpPr>
            <a:spLocks noGrp="1"/>
          </p:cNvSpPr>
          <p:nvPr>
            <p:ph type="sldNum" sz="quarter" idx="10"/>
          </p:nvPr>
        </p:nvSpPr>
        <p:spPr/>
        <p:txBody>
          <a:bodyPr/>
          <a:lstStyle/>
          <a:p>
            <a:r>
              <a:rPr lang="de-DE"/>
              <a:t> Folie </a:t>
            </a:r>
            <a:fld id="{9A6586B3-89F2-4038-A7E7-FF5C5CE76F1D}" type="slidenum">
              <a:rPr lang="de-DE"/>
              <a:pPr/>
              <a:t>53</a:t>
            </a:fld>
            <a:endParaRPr lang="de-DE"/>
          </a:p>
        </p:txBody>
      </p:sp>
      <p:sp>
        <p:nvSpPr>
          <p:cNvPr id="4"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785420" name="Picture 12" descr="~AUT0017"/>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468313" y="760413"/>
            <a:ext cx="7991475" cy="539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06990"/>
      </p:ext>
    </p:extLst>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100 PS im Vergleich</a:t>
            </a:r>
          </a:p>
        </p:txBody>
      </p:sp>
      <p:sp>
        <p:nvSpPr>
          <p:cNvPr id="3" name="Inhaltsplatzhalter 2"/>
          <p:cNvSpPr>
            <a:spLocks noGrp="1"/>
          </p:cNvSpPr>
          <p:nvPr>
            <p:ph idx="1"/>
          </p:nvPr>
        </p:nvSpPr>
        <p:spPr/>
        <p:txBody>
          <a:bodyPr/>
          <a:lstStyle/>
          <a:p>
            <a:endParaRPr lang="de-DE" dirty="0"/>
          </a:p>
        </p:txBody>
      </p:sp>
      <p:sp>
        <p:nvSpPr>
          <p:cNvPr id="5" name="Foliennummernplatzhalter 1"/>
          <p:cNvSpPr>
            <a:spLocks noGrp="1"/>
          </p:cNvSpPr>
          <p:nvPr>
            <p:ph type="sldNum" sz="quarter" idx="10"/>
          </p:nvPr>
        </p:nvSpPr>
        <p:spPr/>
        <p:txBody>
          <a:bodyPr/>
          <a:lstStyle/>
          <a:p>
            <a:r>
              <a:rPr lang="de-DE"/>
              <a:t> Folie </a:t>
            </a:r>
            <a:fld id="{E17CE844-66E8-47FF-97A1-50B2D843C072}" type="slidenum">
              <a:rPr lang="de-DE"/>
              <a:pPr/>
              <a:t>54</a:t>
            </a:fld>
            <a:endParaRPr lang="de-DE"/>
          </a:p>
        </p:txBody>
      </p:sp>
      <p:sp>
        <p:nvSpPr>
          <p:cNvPr id="6"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786444" name="Picture 12" descr="~AUT0018"/>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l="1450" t="2846"/>
          <a:stretch>
            <a:fillRect/>
          </a:stretch>
        </p:blipFill>
        <p:spPr bwMode="auto">
          <a:xfrm>
            <a:off x="2362200" y="914400"/>
            <a:ext cx="5181600" cy="26019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6445" name="Picture 13" descr="~AUT0019"/>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2362200" y="3581400"/>
            <a:ext cx="5257800" cy="26479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934103"/>
      </p:ext>
    </p:extLst>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1"/>
          <p:cNvSpPr>
            <a:spLocks noGrp="1"/>
          </p:cNvSpPr>
          <p:nvPr>
            <p:ph type="sldNum" sz="quarter" idx="10"/>
          </p:nvPr>
        </p:nvSpPr>
        <p:spPr/>
        <p:txBody>
          <a:bodyPr/>
          <a:lstStyle/>
          <a:p>
            <a:r>
              <a:rPr lang="de-DE"/>
              <a:t> Folie </a:t>
            </a:r>
            <a:fld id="{5ED24D9E-72C0-424A-901D-620C6C6248C7}" type="slidenum">
              <a:rPr lang="de-DE"/>
              <a:pPr/>
              <a:t>55</a:t>
            </a:fld>
            <a:endParaRPr lang="de-DE"/>
          </a:p>
        </p:txBody>
      </p:sp>
      <p:sp>
        <p:nvSpPr>
          <p:cNvPr id="11"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graphicFrame>
        <p:nvGraphicFramePr>
          <p:cNvPr id="808963" name="Group 3"/>
          <p:cNvGraphicFramePr>
            <a:graphicFrameLocks noGrp="1"/>
          </p:cNvGraphicFramePr>
          <p:nvPr/>
        </p:nvGraphicFramePr>
        <p:xfrm>
          <a:off x="0" y="3930650"/>
          <a:ext cx="5486400" cy="5773738"/>
        </p:xfrm>
        <a:graphic>
          <a:graphicData uri="http://schemas.openxmlformats.org/drawingml/2006/table">
            <a:tbl>
              <a:tblPr/>
              <a:tblGrid>
                <a:gridCol w="5486400">
                  <a:extLst>
                    <a:ext uri="{9D8B030D-6E8A-4147-A177-3AD203B41FA5}">
                      <a16:colId xmlns:a16="http://schemas.microsoft.com/office/drawing/2014/main" val="20000"/>
                    </a:ext>
                  </a:extLst>
                </a:gridCol>
              </a:tblGrid>
              <a:tr h="5773738">
                <a:tc>
                  <a:txBody>
                    <a:bodyPr/>
                    <a:lstStyle/>
                    <a:p>
                      <a:pPr marL="0" marR="0" lvl="0" indent="0" algn="l" defTabSz="457200" rtl="0" eaLnBrk="1" fontAlgn="base" latinLnBrk="0" hangingPunct="1">
                        <a:lnSpc>
                          <a:spcPct val="100000"/>
                        </a:lnSpc>
                        <a:spcBef>
                          <a:spcPct val="20000"/>
                        </a:spcBef>
                        <a:spcAft>
                          <a:spcPct val="0"/>
                        </a:spcAft>
                        <a:buClr>
                          <a:srgbClr val="71AD2A"/>
                        </a:buClr>
                        <a:buSzTx/>
                        <a:buFont typeface="Arial Unicode MS" pitchFamily="34" charset="-128"/>
                        <a:buNone/>
                        <a:tabLst/>
                      </a:pPr>
                      <a:endParaRPr kumimoji="0" lang="de-DE" sz="2000" b="0" i="0" u="none" strike="noStrike" cap="none" normalizeH="0" baseline="0">
                        <a:ln>
                          <a:noFill/>
                        </a:ln>
                        <a:solidFill>
                          <a:schemeClr val="tx1"/>
                        </a:solidFill>
                        <a:effectLst/>
                        <a:latin typeface="Arial" charset="0"/>
                        <a:ea typeface="ＭＳ Ｐゴシック" pitchFamily="34" charset="-128"/>
                        <a:cs typeface="Arial"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08969" name="Rectangle 9"/>
          <p:cNvSpPr>
            <a:spLocks noChangeArrowheads="1"/>
          </p:cNvSpPr>
          <p:nvPr/>
        </p:nvSpPr>
        <p:spPr bwMode="auto">
          <a:xfrm>
            <a:off x="0" y="9704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endParaRPr lang="de-DE" sz="1800">
              <a:latin typeface="Arial" charset="0"/>
            </a:endParaRPr>
          </a:p>
        </p:txBody>
      </p:sp>
      <p:pic>
        <p:nvPicPr>
          <p:cNvPr id="808970" name="Picture 10" descr="PICT0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33375"/>
            <a:ext cx="7596187" cy="5699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Volllastdiagramm mit Verbrauch</a:t>
            </a:r>
          </a:p>
        </p:txBody>
      </p:sp>
      <p:sp>
        <p:nvSpPr>
          <p:cNvPr id="4" name="Inhaltsplatzhalter 3"/>
          <p:cNvSpPr>
            <a:spLocks noGrp="1"/>
          </p:cNvSpPr>
          <p:nvPr>
            <p:ph idx="1"/>
          </p:nvPr>
        </p:nvSpPr>
        <p:spPr/>
        <p:txBody>
          <a:bodyPr/>
          <a:lstStyle/>
          <a:p>
            <a:endParaRPr lang="de-DE"/>
          </a:p>
        </p:txBody>
      </p:sp>
      <p:sp>
        <p:nvSpPr>
          <p:cNvPr id="5" name="Foliennummernplatzhalter 1"/>
          <p:cNvSpPr>
            <a:spLocks noGrp="1"/>
          </p:cNvSpPr>
          <p:nvPr>
            <p:ph type="sldNum" sz="quarter" idx="10"/>
          </p:nvPr>
        </p:nvSpPr>
        <p:spPr/>
        <p:txBody>
          <a:bodyPr/>
          <a:lstStyle/>
          <a:p>
            <a:r>
              <a:rPr lang="de-DE"/>
              <a:t> Folie </a:t>
            </a:r>
            <a:fld id="{7A630250-A53C-4376-8936-206398CC4CE4}" type="slidenum">
              <a:rPr lang="de-DE"/>
              <a:pPr/>
              <a:t>56</a:t>
            </a:fld>
            <a:endParaRPr lang="de-DE"/>
          </a:p>
        </p:txBody>
      </p:sp>
      <p:sp>
        <p:nvSpPr>
          <p:cNvPr id="6"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876547" name="Picture 3" descr="~AUT0008"/>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4237"/>
          <a:stretch>
            <a:fillRect/>
          </a:stretch>
        </p:blipFill>
        <p:spPr bwMode="auto">
          <a:xfrm>
            <a:off x="539750" y="836613"/>
            <a:ext cx="4562475" cy="5257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6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060575"/>
            <a:ext cx="2952750" cy="671513"/>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508104" y="2924944"/>
            <a:ext cx="3096344" cy="2554545"/>
          </a:xfrm>
          <a:prstGeom prst="rect">
            <a:avLst/>
          </a:prstGeom>
          <a:noFill/>
        </p:spPr>
        <p:txBody>
          <a:bodyPr wrap="square" rtlCol="0">
            <a:spAutoFit/>
          </a:bodyPr>
          <a:lstStyle/>
          <a:p>
            <a:r>
              <a:rPr lang="de-DE" dirty="0"/>
              <a:t>Verbrauch</a:t>
            </a:r>
          </a:p>
          <a:p>
            <a:r>
              <a:rPr lang="de-DE" dirty="0"/>
              <a:t>B = absoluter Verbrauch</a:t>
            </a:r>
          </a:p>
          <a:p>
            <a:r>
              <a:rPr lang="de-DE" dirty="0"/>
              <a:t>[kg/h]</a:t>
            </a:r>
          </a:p>
          <a:p>
            <a:r>
              <a:rPr lang="de-DE" dirty="0"/>
              <a:t>Steigt mit der Drehzahl</a:t>
            </a:r>
          </a:p>
          <a:p>
            <a:endParaRPr lang="de-DE" dirty="0"/>
          </a:p>
          <a:p>
            <a:r>
              <a:rPr lang="de-DE" dirty="0" err="1"/>
              <a:t>be</a:t>
            </a:r>
            <a:r>
              <a:rPr lang="de-DE" dirty="0"/>
              <a:t> = spezifischer Verbrauch </a:t>
            </a:r>
          </a:p>
          <a:p>
            <a:r>
              <a:rPr lang="de-DE" dirty="0"/>
              <a:t>[g/kWh] geringste Werte bei der stärksten Belastung </a:t>
            </a:r>
          </a:p>
        </p:txBody>
      </p:sp>
      <p:sp>
        <p:nvSpPr>
          <p:cNvPr id="10" name="Rechteck 9"/>
          <p:cNvSpPr/>
          <p:nvPr/>
        </p:nvSpPr>
        <p:spPr bwMode="auto">
          <a:xfrm>
            <a:off x="143249" y="3465513"/>
            <a:ext cx="5271390" cy="2667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33727535"/>
      </p:ext>
    </p:extLst>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1"/>
          <p:cNvSpPr>
            <a:spLocks noGrp="1"/>
          </p:cNvSpPr>
          <p:nvPr>
            <p:ph type="sldNum" sz="quarter" idx="10"/>
          </p:nvPr>
        </p:nvSpPr>
        <p:spPr/>
        <p:txBody>
          <a:bodyPr/>
          <a:lstStyle/>
          <a:p>
            <a:r>
              <a:rPr lang="de-DE"/>
              <a:t> Folie </a:t>
            </a:r>
            <a:fld id="{1510BBA8-490B-48C0-9B71-7315ED201F04}" type="slidenum">
              <a:rPr lang="de-DE"/>
              <a:pPr/>
              <a:t>57</a:t>
            </a:fld>
            <a:endParaRPr lang="de-DE"/>
          </a:p>
        </p:txBody>
      </p:sp>
      <p:sp>
        <p:nvSpPr>
          <p:cNvPr id="5"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817154" name="Picture 2" descr="Motorkennfelder 001"/>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1763713" y="260350"/>
            <a:ext cx="5178425" cy="63515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17155" name="Text Box 3"/>
          <p:cNvSpPr txBox="1">
            <a:spLocks noChangeArrowheads="1"/>
          </p:cNvSpPr>
          <p:nvPr/>
        </p:nvSpPr>
        <p:spPr bwMode="auto">
          <a:xfrm>
            <a:off x="0" y="6613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000">
                <a:latin typeface="Arial" charset="0"/>
              </a:rPr>
              <a:t>Quelle: F. Uhlig, DLG Prüfstelle</a:t>
            </a:r>
          </a:p>
        </p:txBody>
      </p:sp>
      <p:sp>
        <p:nvSpPr>
          <p:cNvPr id="2" name="Rechteck 1"/>
          <p:cNvSpPr/>
          <p:nvPr/>
        </p:nvSpPr>
        <p:spPr bwMode="auto">
          <a:xfrm>
            <a:off x="1979712" y="4322279"/>
            <a:ext cx="4680520" cy="231884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a:t> Folie </a:t>
            </a:r>
            <a:fld id="{6583CD71-3489-4294-80B2-3EC8A3CB7950}" type="slidenum">
              <a:rPr lang="de-DE" smtClean="0"/>
              <a:pPr/>
              <a:t>58</a:t>
            </a:fld>
            <a:endParaRPr lang="de-DE"/>
          </a:p>
        </p:txBody>
      </p:sp>
      <p:sp>
        <p:nvSpPr>
          <p:cNvPr id="3" name="Fußzeilenplatzhalter 2"/>
          <p:cNvSpPr>
            <a:spLocks noGrp="1"/>
          </p:cNvSpPr>
          <p:nvPr>
            <p:ph type="ftr" sz="quarter" idx="11"/>
          </p:nvPr>
        </p:nvSpPr>
        <p:spPr/>
        <p:txBody>
          <a:bodyPr/>
          <a:lstStyle/>
          <a:p>
            <a:r>
              <a:rPr lang="de-DE" dirty="0"/>
              <a:t>HSWT    Prof. Dr. U. Groß           Modul: Grundlagen der Agrartechnik   2 Sem.  LE :   Motor-Leistungscharakteristik</a:t>
            </a:r>
          </a:p>
        </p:txBody>
      </p:sp>
      <p:pic>
        <p:nvPicPr>
          <p:cNvPr id="91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42214" cy="61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998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liennummernplatzhalter 1"/>
          <p:cNvSpPr>
            <a:spLocks noGrp="1"/>
          </p:cNvSpPr>
          <p:nvPr>
            <p:ph type="sldNum" sz="quarter" idx="10"/>
          </p:nvPr>
        </p:nvSpPr>
        <p:spPr/>
        <p:txBody>
          <a:bodyPr/>
          <a:lstStyle/>
          <a:p>
            <a:r>
              <a:rPr lang="de-DE"/>
              <a:t> Folie </a:t>
            </a:r>
            <a:fld id="{685F892D-6FF8-43ED-A035-F7538BB52FA2}" type="slidenum">
              <a:rPr lang="de-DE"/>
              <a:pPr/>
              <a:t>59</a:t>
            </a:fld>
            <a:endParaRPr lang="de-DE"/>
          </a:p>
        </p:txBody>
      </p:sp>
      <p:sp>
        <p:nvSpPr>
          <p:cNvPr id="4"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783372" name="Picture 12" descr="Scannen0001"/>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r="1102"/>
          <a:stretch>
            <a:fillRect/>
          </a:stretch>
        </p:blipFill>
        <p:spPr bwMode="auto">
          <a:xfrm>
            <a:off x="1476375" y="260350"/>
            <a:ext cx="6551613" cy="589756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r Verbinder 4"/>
          <p:cNvCxnSpPr/>
          <p:nvPr/>
        </p:nvCxnSpPr>
        <p:spPr bwMode="auto">
          <a:xfrm>
            <a:off x="1547664" y="1484784"/>
            <a:ext cx="6480324" cy="72008"/>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Normen</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6</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09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8717452" cy="4971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196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1"/>
          <p:cNvSpPr>
            <a:spLocks noGrp="1"/>
          </p:cNvSpPr>
          <p:nvPr>
            <p:ph type="sldNum" sz="quarter" idx="10"/>
          </p:nvPr>
        </p:nvSpPr>
        <p:spPr/>
        <p:txBody>
          <a:bodyPr/>
          <a:lstStyle/>
          <a:p>
            <a:r>
              <a:rPr lang="de-DE"/>
              <a:t> Folie </a:t>
            </a:r>
            <a:fld id="{9EBC6D67-017B-47CC-9DCE-C950C0C09589}" type="slidenum">
              <a:rPr lang="de-DE"/>
              <a:pPr/>
              <a:t>60</a:t>
            </a:fld>
            <a:endParaRPr lang="de-DE"/>
          </a:p>
        </p:txBody>
      </p:sp>
      <p:sp>
        <p:nvSpPr>
          <p:cNvPr id="9"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sp>
        <p:nvSpPr>
          <p:cNvPr id="908290" name="Rectangle 2"/>
          <p:cNvSpPr>
            <a:spLocks noGrp="1" noChangeArrowheads="1"/>
          </p:cNvSpPr>
          <p:nvPr>
            <p:ph type="title" idx="4294967295"/>
          </p:nvPr>
        </p:nvSpPr>
        <p:spPr/>
        <p:txBody>
          <a:bodyPr/>
          <a:lstStyle/>
          <a:p>
            <a:pPr defTabSz="727075"/>
            <a:r>
              <a:rPr lang="de-DE"/>
              <a:t>Dichte-Temperaturverhältnis verschiedener Kraftstoffe</a:t>
            </a:r>
          </a:p>
        </p:txBody>
      </p:sp>
      <p:sp>
        <p:nvSpPr>
          <p:cNvPr id="908291" name="Rectangle 3"/>
          <p:cNvSpPr>
            <a:spLocks noChangeArrowheads="1"/>
          </p:cNvSpPr>
          <p:nvPr/>
        </p:nvSpPr>
        <p:spPr bwMode="auto">
          <a:xfrm>
            <a:off x="425450" y="6596063"/>
            <a:ext cx="455613" cy="10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defTabSz="873125"/>
            <a:r>
              <a:rPr lang="de-DE" sz="700">
                <a:latin typeface="Arial" charset="0"/>
              </a:rPr>
              <a:t>03 2 ER 113</a:t>
            </a:r>
          </a:p>
        </p:txBody>
      </p:sp>
      <p:sp>
        <p:nvSpPr>
          <p:cNvPr id="908292" name="Text Box 4"/>
          <p:cNvSpPr txBox="1">
            <a:spLocks noChangeArrowheads="1"/>
          </p:cNvSpPr>
          <p:nvPr/>
        </p:nvSpPr>
        <p:spPr bwMode="auto">
          <a:xfrm>
            <a:off x="349250" y="6246813"/>
            <a:ext cx="652463"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54000" rIns="0" bIns="54000">
            <a:spAutoFit/>
          </a:bodyPr>
          <a:lstStyle>
            <a:lvl1pPr algn="l" defTabSz="727075">
              <a:defRPr>
                <a:solidFill>
                  <a:schemeClr val="tx1"/>
                </a:solidFill>
                <a:latin typeface="Arial" charset="0"/>
              </a:defRPr>
            </a:lvl1pPr>
            <a:lvl2pPr marL="546100" algn="l" defTabSz="727075">
              <a:defRPr>
                <a:solidFill>
                  <a:schemeClr val="tx1"/>
                </a:solidFill>
                <a:latin typeface="Arial" charset="0"/>
              </a:defRPr>
            </a:lvl2pPr>
            <a:lvl3pPr marL="1092200" algn="l" defTabSz="727075">
              <a:defRPr>
                <a:solidFill>
                  <a:schemeClr val="tx1"/>
                </a:solidFill>
                <a:latin typeface="Arial" charset="0"/>
              </a:defRPr>
            </a:lvl3pPr>
            <a:lvl4pPr marL="1636713" algn="l" defTabSz="727075">
              <a:defRPr>
                <a:solidFill>
                  <a:schemeClr val="tx1"/>
                </a:solidFill>
                <a:latin typeface="Arial" charset="0"/>
              </a:defRPr>
            </a:lvl4pPr>
            <a:lvl5pPr marL="2181225" algn="l" defTabSz="727075">
              <a:defRPr>
                <a:solidFill>
                  <a:schemeClr val="tx1"/>
                </a:solidFill>
                <a:latin typeface="Arial" charset="0"/>
              </a:defRPr>
            </a:lvl5pPr>
            <a:lvl6pPr marL="2638425" defTabSz="727075" fontAlgn="base">
              <a:spcBef>
                <a:spcPct val="0"/>
              </a:spcBef>
              <a:spcAft>
                <a:spcPct val="0"/>
              </a:spcAft>
              <a:defRPr>
                <a:solidFill>
                  <a:schemeClr val="tx1"/>
                </a:solidFill>
                <a:latin typeface="Arial" charset="0"/>
              </a:defRPr>
            </a:lvl6pPr>
            <a:lvl7pPr marL="3095625" defTabSz="727075" fontAlgn="base">
              <a:spcBef>
                <a:spcPct val="0"/>
              </a:spcBef>
              <a:spcAft>
                <a:spcPct val="0"/>
              </a:spcAft>
              <a:defRPr>
                <a:solidFill>
                  <a:schemeClr val="tx1"/>
                </a:solidFill>
                <a:latin typeface="Arial" charset="0"/>
              </a:defRPr>
            </a:lvl7pPr>
            <a:lvl8pPr marL="3552825" defTabSz="727075" fontAlgn="base">
              <a:spcBef>
                <a:spcPct val="0"/>
              </a:spcBef>
              <a:spcAft>
                <a:spcPct val="0"/>
              </a:spcAft>
              <a:defRPr>
                <a:solidFill>
                  <a:schemeClr val="tx1"/>
                </a:solidFill>
                <a:latin typeface="Arial" charset="0"/>
              </a:defRPr>
            </a:lvl8pPr>
            <a:lvl9pPr marL="4010025" defTabSz="727075" fontAlgn="base">
              <a:spcBef>
                <a:spcPct val="0"/>
              </a:spcBef>
              <a:spcAft>
                <a:spcPct val="0"/>
              </a:spcAft>
              <a:defRPr>
                <a:solidFill>
                  <a:schemeClr val="tx1"/>
                </a:solidFill>
                <a:latin typeface="Arial" charset="0"/>
              </a:defRPr>
            </a:lvl9pPr>
          </a:lstStyle>
          <a:p>
            <a:pPr>
              <a:spcBef>
                <a:spcPct val="50000"/>
              </a:spcBef>
            </a:pPr>
            <a:r>
              <a:rPr lang="de-DE" sz="1300"/>
              <a:t>Remmele</a:t>
            </a:r>
          </a:p>
        </p:txBody>
      </p:sp>
      <p:sp>
        <p:nvSpPr>
          <p:cNvPr id="908294" name="Text Box 6"/>
          <p:cNvSpPr txBox="1">
            <a:spLocks noChangeArrowheads="1"/>
          </p:cNvSpPr>
          <p:nvPr/>
        </p:nvSpPr>
        <p:spPr bwMode="auto">
          <a:xfrm>
            <a:off x="265113" y="5849938"/>
            <a:ext cx="2286000" cy="33655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8575">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r>
              <a:rPr lang="de-DE" sz="1600">
                <a:solidFill>
                  <a:schemeClr val="tx2"/>
                </a:solidFill>
              </a:rPr>
              <a:t>Quelle: Tschöke, H. 1997</a:t>
            </a:r>
          </a:p>
        </p:txBody>
      </p:sp>
      <p:pic>
        <p:nvPicPr>
          <p:cNvPr id="908295" name="Picture 7" descr="Dichte_Temperat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908050"/>
            <a:ext cx="5986462" cy="5214938"/>
          </a:xfrm>
          <a:prstGeom prst="rect">
            <a:avLst/>
          </a:prstGeom>
          <a:noFill/>
          <a:extLst>
            <a:ext uri="{909E8E84-426E-40DD-AFC4-6F175D3DCCD1}">
              <a14:hiddenFill xmlns:a14="http://schemas.microsoft.com/office/drawing/2010/main">
                <a:solidFill>
                  <a:srgbClr val="FFFFFF"/>
                </a:solidFill>
              </a14:hiddenFill>
            </a:ext>
          </a:extLst>
        </p:spPr>
      </p:pic>
      <p:sp>
        <p:nvSpPr>
          <p:cNvPr id="908296" name="Rectangle 8"/>
          <p:cNvSpPr>
            <a:spLocks noChangeArrowheads="1"/>
          </p:cNvSpPr>
          <p:nvPr/>
        </p:nvSpPr>
        <p:spPr bwMode="auto">
          <a:xfrm>
            <a:off x="6683375" y="5695950"/>
            <a:ext cx="1017588" cy="419100"/>
          </a:xfrm>
          <a:prstGeom prst="rect">
            <a:avLst/>
          </a:prstGeom>
          <a:solidFill>
            <a:srgbClr val="EDFFB5"/>
          </a:solidFill>
          <a:ln>
            <a:noFill/>
          </a:ln>
          <a:effectLst/>
          <a:extLst>
            <a:ext uri="{91240B29-F687-4F45-9708-019B960494DF}">
              <a14:hiddenLine xmlns:a14="http://schemas.microsoft.com/office/drawing/2010/main" w="28575">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de-DE"/>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1"/>
          <p:cNvSpPr>
            <a:spLocks noGrp="1"/>
          </p:cNvSpPr>
          <p:nvPr>
            <p:ph type="sldNum" sz="quarter" idx="10"/>
          </p:nvPr>
        </p:nvSpPr>
        <p:spPr/>
        <p:txBody>
          <a:bodyPr/>
          <a:lstStyle/>
          <a:p>
            <a:r>
              <a:rPr lang="de-DE"/>
              <a:t> Folie </a:t>
            </a:r>
            <a:fld id="{881D9B75-D60B-4B5C-84C3-4BBA858F833A}" type="slidenum">
              <a:rPr lang="de-DE"/>
              <a:pPr/>
              <a:t>61</a:t>
            </a:fld>
            <a:endParaRPr lang="de-DE"/>
          </a:p>
        </p:txBody>
      </p:sp>
      <p:sp>
        <p:nvSpPr>
          <p:cNvPr id="8"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sp>
        <p:nvSpPr>
          <p:cNvPr id="906242" name="Line 2"/>
          <p:cNvSpPr>
            <a:spLocks noChangeShapeType="1"/>
          </p:cNvSpPr>
          <p:nvPr/>
        </p:nvSpPr>
        <p:spPr bwMode="auto">
          <a:xfrm>
            <a:off x="349250" y="1006475"/>
            <a:ext cx="8442325" cy="0"/>
          </a:xfrm>
          <a:prstGeom prst="line">
            <a:avLst/>
          </a:prstGeom>
          <a:noFill/>
          <a:ln w="381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06243" name="Rectangle 3"/>
          <p:cNvSpPr>
            <a:spLocks noGrp="1" noChangeArrowheads="1"/>
          </p:cNvSpPr>
          <p:nvPr>
            <p:ph type="title" idx="4294967295"/>
          </p:nvPr>
        </p:nvSpPr>
        <p:spPr>
          <a:xfrm>
            <a:off x="352425" y="230188"/>
            <a:ext cx="8647113" cy="360362"/>
          </a:xfrm>
        </p:spPr>
        <p:txBody>
          <a:bodyPr/>
          <a:lstStyle/>
          <a:p>
            <a:pPr defTabSz="727075"/>
            <a:r>
              <a:rPr lang="de-DE" sz="2000"/>
              <a:t>Viskositätsverlauf von Rapsöl verschiedener Raffinationsstufen und Dieselkraftstoff</a:t>
            </a:r>
          </a:p>
        </p:txBody>
      </p:sp>
      <p:sp>
        <p:nvSpPr>
          <p:cNvPr id="906244" name="Rectangle 4"/>
          <p:cNvSpPr>
            <a:spLocks noChangeArrowheads="1"/>
          </p:cNvSpPr>
          <p:nvPr/>
        </p:nvSpPr>
        <p:spPr bwMode="auto">
          <a:xfrm>
            <a:off x="425450" y="6596063"/>
            <a:ext cx="455613" cy="10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defTabSz="873125"/>
            <a:r>
              <a:rPr lang="de-DE" sz="700">
                <a:latin typeface="Arial" charset="0"/>
              </a:rPr>
              <a:t>03 2 ER 048</a:t>
            </a:r>
          </a:p>
        </p:txBody>
      </p:sp>
      <p:sp>
        <p:nvSpPr>
          <p:cNvPr id="906245" name="Text Box 5"/>
          <p:cNvSpPr txBox="1">
            <a:spLocks noChangeArrowheads="1"/>
          </p:cNvSpPr>
          <p:nvPr/>
        </p:nvSpPr>
        <p:spPr bwMode="auto">
          <a:xfrm>
            <a:off x="250825" y="5876925"/>
            <a:ext cx="310515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54000" rIns="0" bIns="54000">
            <a:spAutoFit/>
          </a:bodyPr>
          <a:lstStyle>
            <a:lvl1pPr algn="l" defTabSz="727075">
              <a:defRPr>
                <a:solidFill>
                  <a:schemeClr val="tx1"/>
                </a:solidFill>
                <a:latin typeface="Arial" charset="0"/>
              </a:defRPr>
            </a:lvl1pPr>
            <a:lvl2pPr marL="546100" algn="l" defTabSz="727075">
              <a:defRPr>
                <a:solidFill>
                  <a:schemeClr val="tx1"/>
                </a:solidFill>
                <a:latin typeface="Arial" charset="0"/>
              </a:defRPr>
            </a:lvl2pPr>
            <a:lvl3pPr marL="1092200" algn="l" defTabSz="727075">
              <a:defRPr>
                <a:solidFill>
                  <a:schemeClr val="tx1"/>
                </a:solidFill>
                <a:latin typeface="Arial" charset="0"/>
              </a:defRPr>
            </a:lvl3pPr>
            <a:lvl4pPr marL="1636713" algn="l" defTabSz="727075">
              <a:defRPr>
                <a:solidFill>
                  <a:schemeClr val="tx1"/>
                </a:solidFill>
                <a:latin typeface="Arial" charset="0"/>
              </a:defRPr>
            </a:lvl4pPr>
            <a:lvl5pPr marL="2181225" algn="l" defTabSz="727075">
              <a:defRPr>
                <a:solidFill>
                  <a:schemeClr val="tx1"/>
                </a:solidFill>
                <a:latin typeface="Arial" charset="0"/>
              </a:defRPr>
            </a:lvl5pPr>
            <a:lvl6pPr marL="2638425" defTabSz="727075" fontAlgn="base">
              <a:spcBef>
                <a:spcPct val="0"/>
              </a:spcBef>
              <a:spcAft>
                <a:spcPct val="0"/>
              </a:spcAft>
              <a:defRPr>
                <a:solidFill>
                  <a:schemeClr val="tx1"/>
                </a:solidFill>
                <a:latin typeface="Arial" charset="0"/>
              </a:defRPr>
            </a:lvl6pPr>
            <a:lvl7pPr marL="3095625" defTabSz="727075" fontAlgn="base">
              <a:spcBef>
                <a:spcPct val="0"/>
              </a:spcBef>
              <a:spcAft>
                <a:spcPct val="0"/>
              </a:spcAft>
              <a:defRPr>
                <a:solidFill>
                  <a:schemeClr val="tx1"/>
                </a:solidFill>
                <a:latin typeface="Arial" charset="0"/>
              </a:defRPr>
            </a:lvl7pPr>
            <a:lvl8pPr marL="3552825" defTabSz="727075" fontAlgn="base">
              <a:spcBef>
                <a:spcPct val="0"/>
              </a:spcBef>
              <a:spcAft>
                <a:spcPct val="0"/>
              </a:spcAft>
              <a:defRPr>
                <a:solidFill>
                  <a:schemeClr val="tx1"/>
                </a:solidFill>
                <a:latin typeface="Arial" charset="0"/>
              </a:defRPr>
            </a:lvl8pPr>
            <a:lvl9pPr marL="4010025" defTabSz="727075" fontAlgn="base">
              <a:spcBef>
                <a:spcPct val="0"/>
              </a:spcBef>
              <a:spcAft>
                <a:spcPct val="0"/>
              </a:spcAft>
              <a:defRPr>
                <a:solidFill>
                  <a:schemeClr val="tx1"/>
                </a:solidFill>
                <a:latin typeface="Arial" charset="0"/>
              </a:defRPr>
            </a:lvl9pPr>
          </a:lstStyle>
          <a:p>
            <a:pPr>
              <a:spcBef>
                <a:spcPct val="50000"/>
              </a:spcBef>
            </a:pPr>
            <a:r>
              <a:rPr lang="de-DE" sz="1300"/>
              <a:t>Remmele </a:t>
            </a:r>
            <a:r>
              <a:rPr lang="de-DE" sz="1300">
                <a:cs typeface="Arial" charset="0"/>
              </a:rPr>
              <a:t>• Thuneke • Widmann • Wilharm</a:t>
            </a:r>
          </a:p>
        </p:txBody>
      </p:sp>
      <p:graphicFrame>
        <p:nvGraphicFramePr>
          <p:cNvPr id="906246" name="Object 6"/>
          <p:cNvGraphicFramePr>
            <a:graphicFrameLocks noChangeAspect="1"/>
          </p:cNvGraphicFramePr>
          <p:nvPr/>
        </p:nvGraphicFramePr>
        <p:xfrm>
          <a:off x="265113" y="990600"/>
          <a:ext cx="8464550" cy="5184775"/>
        </p:xfrm>
        <a:graphic>
          <a:graphicData uri="http://schemas.openxmlformats.org/presentationml/2006/ole">
            <mc:AlternateContent xmlns:mc="http://schemas.openxmlformats.org/markup-compatibility/2006">
              <mc:Choice xmlns:v="urn:schemas-microsoft-com:vml" Requires="v">
                <p:oleObj name="Graph Sheet" r:id="rId3" imgW="3564000" imgH="2520000" progId="Axum6GraphSheetFileType">
                  <p:embed/>
                </p:oleObj>
              </mc:Choice>
              <mc:Fallback>
                <p:oleObj name="Graph Sheet" r:id="rId3" imgW="3564000" imgH="2520000" progId="Axum6GraphSheetFileTyp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606" t="17000" r="11011" b="12286"/>
                      <a:stretch>
                        <a:fillRect/>
                      </a:stretch>
                    </p:blipFill>
                    <p:spPr bwMode="auto">
                      <a:xfrm>
                        <a:off x="265113" y="990600"/>
                        <a:ext cx="8464550" cy="51847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8575">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t> Folie </a:t>
            </a:r>
            <a:fld id="{8EB0546E-72D9-43EF-BCC1-1D81C5F28201}" type="slidenum">
              <a:rPr lang="de-DE"/>
              <a:pPr/>
              <a:t>62</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886787" name="Rectangle 3"/>
          <p:cNvSpPr>
            <a:spLocks noGrp="1" noChangeArrowheads="1"/>
          </p:cNvSpPr>
          <p:nvPr>
            <p:ph type="body" idx="1"/>
          </p:nvPr>
        </p:nvSpPr>
        <p:spPr>
          <a:xfrm>
            <a:off x="323850" y="836613"/>
            <a:ext cx="8229600" cy="4497387"/>
          </a:xfrm>
          <a:solidFill>
            <a:srgbClr val="99CCFF">
              <a:alpha val="86000"/>
            </a:srgbClr>
          </a:solidFill>
        </p:spPr>
        <p:txBody>
          <a:bodyPr/>
          <a:lstStyle/>
          <a:p>
            <a:r>
              <a:rPr lang="de-DE">
                <a:solidFill>
                  <a:srgbClr val="FF0000"/>
                </a:solidFill>
              </a:rPr>
              <a:t>Kraftstoffverbrauch:</a:t>
            </a:r>
          </a:p>
          <a:p>
            <a:r>
              <a:rPr lang="de-DE">
                <a:solidFill>
                  <a:srgbClr val="FF0000"/>
                </a:solidFill>
              </a:rPr>
              <a:t>Motorkennfeld</a:t>
            </a:r>
            <a:r>
              <a:rPr lang="de-DE"/>
              <a:t>: zeigt den spezifischen Kraftstoffbedarf eines Motors für den gesamten Lastbereich, d.h. bei unterschiedlicher Leistungsabnahme, in Form eines </a:t>
            </a:r>
            <a:r>
              <a:rPr lang="de-DE">
                <a:solidFill>
                  <a:srgbClr val="FF0000"/>
                </a:solidFill>
              </a:rPr>
              <a:t>Muscheldiagrammes</a:t>
            </a:r>
          </a:p>
          <a:p>
            <a:pPr>
              <a:buFont typeface="Arial Unicode MS" pitchFamily="34" charset="-128"/>
              <a:buNone/>
            </a:pPr>
            <a:r>
              <a:rPr lang="de-DE"/>
              <a:t>	</a:t>
            </a:r>
            <a:r>
              <a:rPr lang="de-DE">
                <a:solidFill>
                  <a:srgbClr val="FF0000"/>
                </a:solidFill>
              </a:rPr>
              <a:t>B</a:t>
            </a:r>
            <a:r>
              <a:rPr lang="de-DE"/>
              <a:t> = absoluter Kraftstoffverbrauch (B) in kg/h (steigt mit der Motordrehzahl parallel zu Motorleistung an</a:t>
            </a:r>
          </a:p>
          <a:p>
            <a:pPr>
              <a:buFont typeface="Arial Unicode MS" pitchFamily="34" charset="-128"/>
              <a:buNone/>
            </a:pPr>
            <a:r>
              <a:rPr lang="de-DE"/>
              <a:t>	</a:t>
            </a:r>
            <a:r>
              <a:rPr lang="de-DE">
                <a:solidFill>
                  <a:srgbClr val="FF0000"/>
                </a:solidFill>
              </a:rPr>
              <a:t>b</a:t>
            </a:r>
            <a:r>
              <a:rPr lang="de-DE" baseline="-25000">
                <a:solidFill>
                  <a:srgbClr val="FF0000"/>
                </a:solidFill>
              </a:rPr>
              <a:t>e</a:t>
            </a:r>
            <a:r>
              <a:rPr lang="de-DE">
                <a:solidFill>
                  <a:srgbClr val="FF0000"/>
                </a:solidFill>
              </a:rPr>
              <a:t> </a:t>
            </a:r>
            <a:r>
              <a:rPr lang="de-DE"/>
              <a:t>= spezifischer Kraftstoffverbrauch/ Leistung in g/kWh o. kg/ kWh</a:t>
            </a:r>
          </a:p>
          <a:p>
            <a:pPr>
              <a:buFont typeface="Arial Unicode MS" pitchFamily="34" charset="-128"/>
              <a:buNone/>
            </a:pPr>
            <a:endParaRPr lang="de-DE"/>
          </a:p>
          <a:p>
            <a:pPr>
              <a:buFont typeface="Arial Unicode MS" pitchFamily="34" charset="-128"/>
              <a:buNone/>
            </a:pPr>
            <a:endParaRPr lang="de-DE"/>
          </a:p>
          <a:p>
            <a:pPr>
              <a:buFont typeface="Arial Unicode MS" pitchFamily="34" charset="-128"/>
              <a:buNone/>
            </a:pPr>
            <a:r>
              <a:rPr lang="de-DE"/>
              <a:t>Dichte Kraftstoff: 0,82</a:t>
            </a:r>
          </a:p>
          <a:p>
            <a:pPr>
              <a:buFont typeface="Arial Unicode MS" pitchFamily="34" charset="-128"/>
              <a:buNone/>
            </a:pPr>
            <a:endParaRPr lang="de-DE"/>
          </a:p>
        </p:txBody>
      </p:sp>
      <p:sp>
        <p:nvSpPr>
          <p:cNvPr id="886788" name="Rectangle 4"/>
          <p:cNvSpPr>
            <a:spLocks noGrp="1" noChangeArrowheads="1"/>
          </p:cNvSpPr>
          <p:nvPr>
            <p:ph type="title"/>
          </p:nvPr>
        </p:nvSpPr>
        <p:spPr/>
        <p:txBody>
          <a:bodyPr/>
          <a:lstStyle/>
          <a:p>
            <a:r>
              <a:rPr lang="de-DE"/>
              <a:t>Definitionen</a:t>
            </a:r>
          </a:p>
        </p:txBody>
      </p:sp>
    </p:spTree>
  </p:cSld>
  <p:clrMapOvr>
    <a:masterClrMapping/>
  </p:clrMapOvr>
  <p:transition spd="med">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a:t> Folie </a:t>
            </a:r>
            <a:fld id="{6583CD71-3489-4294-80B2-3EC8A3CB7950}" type="slidenum">
              <a:rPr lang="de-DE" smtClean="0"/>
              <a:pPr/>
              <a:t>63</a:t>
            </a:fld>
            <a:endParaRPr lang="de-DE"/>
          </a:p>
        </p:txBody>
      </p:sp>
      <p:sp>
        <p:nvSpPr>
          <p:cNvPr id="3" name="Fußzeilenplatzhalter 2"/>
          <p:cNvSpPr>
            <a:spLocks noGrp="1"/>
          </p:cNvSpPr>
          <p:nvPr>
            <p:ph type="ftr" sz="quarter" idx="11"/>
          </p:nvPr>
        </p:nvSpPr>
        <p:spPr/>
        <p:txBody>
          <a:bodyPr/>
          <a:lstStyle/>
          <a:p>
            <a:r>
              <a:rPr lang="de-DE" dirty="0"/>
              <a:t>HSWT    Prof. Dr. U. Groß           Modul: Grundlagen der Agrartechnik   2 Sem.  LE :   Motor-Leistungscharakteristik</a:t>
            </a:r>
          </a:p>
        </p:txBody>
      </p:sp>
      <p:pic>
        <p:nvPicPr>
          <p:cNvPr id="912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 y="271463"/>
            <a:ext cx="8855018" cy="54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528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Motorkennfeld</a:t>
            </a:r>
          </a:p>
        </p:txBody>
      </p:sp>
      <p:sp>
        <p:nvSpPr>
          <p:cNvPr id="4" name="Foliennummernplatzhalter 3"/>
          <p:cNvSpPr>
            <a:spLocks noGrp="1"/>
          </p:cNvSpPr>
          <p:nvPr>
            <p:ph type="sldNum" sz="quarter" idx="10"/>
          </p:nvPr>
        </p:nvSpPr>
        <p:spPr/>
        <p:txBody>
          <a:bodyPr/>
          <a:lstStyle/>
          <a:p>
            <a:r>
              <a:rPr lang="de-DE"/>
              <a:t> Folie </a:t>
            </a:r>
            <a:fld id="{07D840C6-F4C5-4510-8C16-2E0E0C60B90D}" type="slidenum">
              <a:rPr lang="de-DE" smtClean="0"/>
              <a:pPr/>
              <a:t>64</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pic>
        <p:nvPicPr>
          <p:cNvPr id="907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8000"/>
                    </a14:imgEffect>
                    <a14:imgEffect>
                      <a14:brightnessContrast bright="1000" contrast="-2000"/>
                    </a14:imgEffect>
                  </a14:imgLayer>
                </a14:imgProps>
              </a:ext>
              <a:ext uri="{28A0092B-C50C-407E-A947-70E740481C1C}">
                <a14:useLocalDpi xmlns:a14="http://schemas.microsoft.com/office/drawing/2010/main" val="0"/>
              </a:ext>
            </a:extLst>
          </a:blip>
          <a:srcRect/>
          <a:stretch>
            <a:fillRect/>
          </a:stretch>
        </p:blipFill>
        <p:spPr bwMode="auto">
          <a:xfrm>
            <a:off x="755576" y="764704"/>
            <a:ext cx="4464496" cy="551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726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868144" y="771636"/>
            <a:ext cx="3056250" cy="344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467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t> Folie </a:t>
            </a:r>
            <a:fld id="{D9A2A884-667C-4C52-BE30-E83DB503865E}" type="slidenum">
              <a:rPr lang="de-DE"/>
              <a:pPr/>
              <a:t>65</a:t>
            </a:fld>
            <a:endParaRPr lang="de-DE"/>
          </a:p>
        </p:txBody>
      </p:sp>
      <p:sp>
        <p:nvSpPr>
          <p:cNvPr id="5"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sp>
        <p:nvSpPr>
          <p:cNvPr id="846854" name="Rectangle 6"/>
          <p:cNvSpPr>
            <a:spLocks noGrp="1" noChangeArrowheads="1"/>
          </p:cNvSpPr>
          <p:nvPr>
            <p:ph type="title"/>
          </p:nvPr>
        </p:nvSpPr>
        <p:spPr/>
        <p:txBody>
          <a:bodyPr/>
          <a:lstStyle/>
          <a:p>
            <a:r>
              <a:rPr lang="de-DE"/>
              <a:t>Muscheldiagramm II</a:t>
            </a:r>
          </a:p>
        </p:txBody>
      </p:sp>
      <p:pic>
        <p:nvPicPr>
          <p:cNvPr id="846853" name="Picture 5"/>
          <p:cNvPicPr>
            <a:picLocks noGrp="1" noChangeAspect="1" noChangeArrowheads="1"/>
          </p:cNvPicPr>
          <p:nvPr>
            <p:ph idx="1"/>
          </p:nvPr>
        </p:nvPicPr>
        <p:blipFill>
          <a:blip r:embed="rId2">
            <a:lum bright="-18000" contrast="30000"/>
            <a:extLst>
              <a:ext uri="{28A0092B-C50C-407E-A947-70E740481C1C}">
                <a14:useLocalDpi xmlns:a14="http://schemas.microsoft.com/office/drawing/2010/main" val="0"/>
              </a:ext>
            </a:extLst>
          </a:blip>
          <a:srcRect/>
          <a:stretch>
            <a:fillRect/>
          </a:stretch>
        </p:blipFill>
        <p:spPr>
          <a:xfrm>
            <a:off x="323850" y="836613"/>
            <a:ext cx="7993063" cy="4897437"/>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 name="Foliennummernplatzhalter 1"/>
          <p:cNvSpPr>
            <a:spLocks noGrp="1"/>
          </p:cNvSpPr>
          <p:nvPr>
            <p:ph type="sldNum" sz="quarter" idx="10"/>
          </p:nvPr>
        </p:nvSpPr>
        <p:spPr/>
        <p:txBody>
          <a:bodyPr/>
          <a:lstStyle/>
          <a:p>
            <a:r>
              <a:rPr lang="de-DE"/>
              <a:t> Folie </a:t>
            </a:r>
            <a:fld id="{BDA19D36-84EA-4BE4-9E08-F034610D8F35}" type="slidenum">
              <a:rPr lang="de-DE"/>
              <a:pPr/>
              <a:t>66</a:t>
            </a:fld>
            <a:endParaRPr lang="de-DE"/>
          </a:p>
        </p:txBody>
      </p:sp>
      <p:sp>
        <p:nvSpPr>
          <p:cNvPr id="4"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788492" name="Picture 12" descr="~AUT0010"/>
          <p:cNvPicPr>
            <a:picLocks noChangeAspect="1" noChangeArrowheads="1"/>
          </p:cNvPicPr>
          <p:nvPr/>
        </p:nvPicPr>
        <p:blipFill>
          <a:blip r:embed="rId2">
            <a:lum bright="-42000" contrast="78000"/>
            <a:extLst>
              <a:ext uri="{28A0092B-C50C-407E-A947-70E740481C1C}">
                <a14:useLocalDpi xmlns:a14="http://schemas.microsoft.com/office/drawing/2010/main" val="0"/>
              </a:ext>
            </a:extLst>
          </a:blip>
          <a:srcRect/>
          <a:stretch>
            <a:fillRect/>
          </a:stretch>
        </p:blipFill>
        <p:spPr bwMode="auto">
          <a:xfrm>
            <a:off x="1763713" y="260350"/>
            <a:ext cx="5327650" cy="60483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 Fendt 720</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67</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stretch>
            <a:fillRect/>
          </a:stretch>
        </p:blipFill>
        <p:spPr>
          <a:xfrm>
            <a:off x="5652120" y="2211169"/>
            <a:ext cx="2735850" cy="2900800"/>
          </a:xfrm>
          <a:prstGeom prst="rect">
            <a:avLst/>
          </a:prstGeom>
        </p:spPr>
      </p:pic>
      <p:pic>
        <p:nvPicPr>
          <p:cNvPr id="6" name="Grafik 5"/>
          <p:cNvPicPr>
            <a:picLocks noChangeAspect="1"/>
          </p:cNvPicPr>
          <p:nvPr/>
        </p:nvPicPr>
        <p:blipFill>
          <a:blip r:embed="rId3"/>
          <a:stretch>
            <a:fillRect/>
          </a:stretch>
        </p:blipFill>
        <p:spPr>
          <a:xfrm>
            <a:off x="1979712" y="1340768"/>
            <a:ext cx="2825550" cy="4222400"/>
          </a:xfrm>
          <a:prstGeom prst="rect">
            <a:avLst/>
          </a:prstGeom>
        </p:spPr>
      </p:pic>
    </p:spTree>
    <p:extLst>
      <p:ext uri="{BB962C8B-B14F-4D97-AF65-F5344CB8AC3E}">
        <p14:creationId xmlns:p14="http://schemas.microsoft.com/office/powerpoint/2010/main" val="2003637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DLG Power Mix</a:t>
            </a:r>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68</a:t>
            </a:fld>
            <a:endParaRPr lang="de-DE"/>
          </a:p>
        </p:txBody>
      </p:sp>
      <p:sp>
        <p:nvSpPr>
          <p:cNvPr id="4" name="Fußzeilenplatzhalter 3"/>
          <p:cNvSpPr>
            <a:spLocks noGrp="1"/>
          </p:cNvSpPr>
          <p:nvPr>
            <p:ph type="ftr" sz="quarter" idx="11"/>
          </p:nvPr>
        </p:nvSpPr>
        <p:spPr/>
        <p:txBody>
          <a:bodyPr/>
          <a:lstStyle/>
          <a:p>
            <a:r>
              <a:rPr lang="de-DE" dirty="0"/>
              <a:t>HSWT    Prof. Dr. U. Groß           Modul: Grundlagen der Agrartechnik   2 Sem.  LE :   Motor-Leistungscharakteristik</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938" y="1484784"/>
            <a:ext cx="3810000" cy="3810000"/>
          </a:xfrm>
          <a:prstGeom prst="rect">
            <a:avLst/>
          </a:prstGeom>
        </p:spPr>
      </p:pic>
      <p:sp>
        <p:nvSpPr>
          <p:cNvPr id="8" name="Textfeld 7"/>
          <p:cNvSpPr txBox="1"/>
          <p:nvPr/>
        </p:nvSpPr>
        <p:spPr>
          <a:xfrm>
            <a:off x="323528" y="1052736"/>
            <a:ext cx="4383410" cy="5262979"/>
          </a:xfrm>
          <a:prstGeom prst="rect">
            <a:avLst/>
          </a:prstGeom>
          <a:noFill/>
        </p:spPr>
        <p:txBody>
          <a:bodyPr wrap="square" rtlCol="0">
            <a:spAutoFit/>
          </a:bodyPr>
          <a:lstStyle/>
          <a:p>
            <a:pPr algn="l"/>
            <a:r>
              <a:rPr lang="de-DE" sz="1600" dirty="0"/>
              <a:t>Auf Basis typischer Arbeitsbelastungen eines Traktors in der Praxis hat die DLG-Prüfungskommission 14 Belastungszyklen festgelegt, unter denen der Kraftstoff- und </a:t>
            </a:r>
            <a:r>
              <a:rPr lang="de-DE" sz="1600" dirty="0" err="1"/>
              <a:t>AdBlue</a:t>
            </a:r>
            <a:r>
              <a:rPr lang="de-DE" sz="1600" dirty="0"/>
              <a:t>-Verbrauch, die Leistungsfähigkeit und letztendlich die Energieeffizienz des Gesamtfahrzeugs bestimmt werden. Die Belastungszyklen spiegeln typische Feld- und Transportarbeiten sowohl im Teil- als auch Volllastbereich wider. Geprüft werden reine Zugarbeiten, z. B. mit Pflug oder Grubber, sowie gemischte Arbeiten, die neben dem Fahrantrieb die Zapfwelle und das Hydrauliksystem belasten. Dies ist beispielhaft während Feldarbeiten mit Kreiselegge, </a:t>
            </a:r>
            <a:r>
              <a:rPr lang="de-DE" sz="1600" dirty="0" err="1"/>
              <a:t>Mähwerk</a:t>
            </a:r>
            <a:r>
              <a:rPr lang="de-DE" sz="1600" dirty="0"/>
              <a:t>, Stalldungstreuer oder Ballenpresse der Fall. Auch schwere und leichte Transportarbeiten werden abgebildet, um die Effizienz auf der Straße zu testen und so eine Gesamtaussage über die Energieeffizienz von Traktoren im praktischen Einsatz unter reproduzierbaren Bedingungen zu erhalten.</a:t>
            </a:r>
          </a:p>
        </p:txBody>
      </p:sp>
    </p:spTree>
    <p:extLst>
      <p:ext uri="{BB962C8B-B14F-4D97-AF65-F5344CB8AC3E}">
        <p14:creationId xmlns:p14="http://schemas.microsoft.com/office/powerpoint/2010/main" val="3501490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69</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3621"/>
            <a:ext cx="96393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7524328" y="5229200"/>
            <a:ext cx="1747054" cy="738664"/>
          </a:xfrm>
          <a:prstGeom prst="rect">
            <a:avLst/>
          </a:prstGeom>
          <a:noFill/>
        </p:spPr>
        <p:txBody>
          <a:bodyPr wrap="square" rtlCol="0">
            <a:spAutoFit/>
          </a:bodyPr>
          <a:lstStyle/>
          <a:p>
            <a:r>
              <a:rPr lang="de-DE" sz="1400" dirty="0">
                <a:latin typeface="+mj-lt"/>
              </a:rPr>
              <a:t>Zugleistung</a:t>
            </a:r>
          </a:p>
          <a:p>
            <a:r>
              <a:rPr lang="de-DE" sz="1400" dirty="0">
                <a:solidFill>
                  <a:srgbClr val="FF0000"/>
                </a:solidFill>
                <a:latin typeface="+mj-lt"/>
              </a:rPr>
              <a:t>Zapfwellenleistung</a:t>
            </a:r>
          </a:p>
          <a:p>
            <a:r>
              <a:rPr lang="de-DE" sz="1400" dirty="0">
                <a:solidFill>
                  <a:srgbClr val="4343FF"/>
                </a:solidFill>
                <a:latin typeface="+mj-lt"/>
              </a:rPr>
              <a:t>Hydraulikleistung</a:t>
            </a:r>
          </a:p>
        </p:txBody>
      </p:sp>
      <p:sp>
        <p:nvSpPr>
          <p:cNvPr id="7" name="Textfeld 6"/>
          <p:cNvSpPr txBox="1"/>
          <p:nvPr/>
        </p:nvSpPr>
        <p:spPr>
          <a:xfrm>
            <a:off x="3347864" y="4221088"/>
            <a:ext cx="1747054" cy="523220"/>
          </a:xfrm>
          <a:prstGeom prst="rect">
            <a:avLst/>
          </a:prstGeom>
          <a:noFill/>
        </p:spPr>
        <p:txBody>
          <a:bodyPr wrap="square" rtlCol="0">
            <a:spAutoFit/>
          </a:bodyPr>
          <a:lstStyle/>
          <a:p>
            <a:r>
              <a:rPr lang="de-DE" sz="1400" dirty="0">
                <a:latin typeface="+mj-lt"/>
              </a:rPr>
              <a:t>Zugleistung</a:t>
            </a:r>
          </a:p>
          <a:p>
            <a:r>
              <a:rPr lang="de-DE" sz="1400" dirty="0">
                <a:solidFill>
                  <a:srgbClr val="FF0000"/>
                </a:solidFill>
                <a:latin typeface="+mj-lt"/>
              </a:rPr>
              <a:t>Zapfwellenleistung</a:t>
            </a:r>
          </a:p>
        </p:txBody>
      </p:sp>
      <p:sp>
        <p:nvSpPr>
          <p:cNvPr id="8" name="Textfeld 7"/>
          <p:cNvSpPr txBox="1"/>
          <p:nvPr/>
        </p:nvSpPr>
        <p:spPr>
          <a:xfrm>
            <a:off x="827584" y="2303845"/>
            <a:ext cx="1224136" cy="307777"/>
          </a:xfrm>
          <a:prstGeom prst="rect">
            <a:avLst/>
          </a:prstGeom>
          <a:noFill/>
        </p:spPr>
        <p:txBody>
          <a:bodyPr wrap="square" rtlCol="0">
            <a:spAutoFit/>
          </a:bodyPr>
          <a:lstStyle/>
          <a:p>
            <a:r>
              <a:rPr lang="de-DE" sz="1400" dirty="0">
                <a:latin typeface="+mj-lt"/>
              </a:rPr>
              <a:t>Zugleistung</a:t>
            </a:r>
          </a:p>
        </p:txBody>
      </p:sp>
    </p:spTree>
    <p:extLst>
      <p:ext uri="{BB962C8B-B14F-4D97-AF65-F5344CB8AC3E}">
        <p14:creationId xmlns:p14="http://schemas.microsoft.com/office/powerpoint/2010/main" val="3422070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180975"/>
            <a:ext cx="8982075"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4067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70</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12330"/>
            <a:ext cx="10220325"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80528" y="1556792"/>
            <a:ext cx="1224136" cy="307777"/>
          </a:xfrm>
          <a:prstGeom prst="rect">
            <a:avLst/>
          </a:prstGeom>
          <a:noFill/>
        </p:spPr>
        <p:txBody>
          <a:bodyPr wrap="square" rtlCol="0">
            <a:spAutoFit/>
          </a:bodyPr>
          <a:lstStyle/>
          <a:p>
            <a:r>
              <a:rPr lang="de-DE" sz="1400" dirty="0">
                <a:latin typeface="+mj-lt"/>
              </a:rPr>
              <a:t>Zugleistung</a:t>
            </a:r>
          </a:p>
        </p:txBody>
      </p:sp>
      <p:sp>
        <p:nvSpPr>
          <p:cNvPr id="7" name="Textfeld 6"/>
          <p:cNvSpPr txBox="1"/>
          <p:nvPr/>
        </p:nvSpPr>
        <p:spPr>
          <a:xfrm>
            <a:off x="7932336" y="1341349"/>
            <a:ext cx="1747054" cy="523220"/>
          </a:xfrm>
          <a:prstGeom prst="rect">
            <a:avLst/>
          </a:prstGeom>
          <a:noFill/>
        </p:spPr>
        <p:txBody>
          <a:bodyPr wrap="square" rtlCol="0">
            <a:spAutoFit/>
          </a:bodyPr>
          <a:lstStyle/>
          <a:p>
            <a:r>
              <a:rPr lang="de-DE" sz="1400" dirty="0">
                <a:latin typeface="+mj-lt"/>
              </a:rPr>
              <a:t>Zugleistung</a:t>
            </a:r>
          </a:p>
          <a:p>
            <a:r>
              <a:rPr lang="de-DE" sz="1400" dirty="0">
                <a:solidFill>
                  <a:srgbClr val="FF0000"/>
                </a:solidFill>
                <a:latin typeface="+mj-lt"/>
              </a:rPr>
              <a:t>Zapfwellenleistung</a:t>
            </a:r>
          </a:p>
        </p:txBody>
      </p:sp>
      <p:sp>
        <p:nvSpPr>
          <p:cNvPr id="8" name="Textfeld 7"/>
          <p:cNvSpPr txBox="1"/>
          <p:nvPr/>
        </p:nvSpPr>
        <p:spPr>
          <a:xfrm>
            <a:off x="7932336" y="4968141"/>
            <a:ext cx="1747054" cy="738664"/>
          </a:xfrm>
          <a:prstGeom prst="rect">
            <a:avLst/>
          </a:prstGeom>
          <a:noFill/>
        </p:spPr>
        <p:txBody>
          <a:bodyPr wrap="square" rtlCol="0">
            <a:spAutoFit/>
          </a:bodyPr>
          <a:lstStyle/>
          <a:p>
            <a:r>
              <a:rPr lang="de-DE" sz="1400" dirty="0">
                <a:latin typeface="+mj-lt"/>
              </a:rPr>
              <a:t>Zugleistung</a:t>
            </a:r>
          </a:p>
          <a:p>
            <a:r>
              <a:rPr lang="de-DE" sz="1400" dirty="0">
                <a:solidFill>
                  <a:srgbClr val="FF0000"/>
                </a:solidFill>
                <a:latin typeface="+mj-lt"/>
              </a:rPr>
              <a:t>Zapfwellenleistung</a:t>
            </a:r>
          </a:p>
          <a:p>
            <a:r>
              <a:rPr lang="de-DE" sz="1400" dirty="0">
                <a:solidFill>
                  <a:srgbClr val="4343FF"/>
                </a:solidFill>
                <a:latin typeface="+mj-lt"/>
              </a:rPr>
              <a:t>Hydraulikleistung</a:t>
            </a:r>
          </a:p>
        </p:txBody>
      </p:sp>
    </p:spTree>
    <p:extLst>
      <p:ext uri="{BB962C8B-B14F-4D97-AF65-F5344CB8AC3E}">
        <p14:creationId xmlns:p14="http://schemas.microsoft.com/office/powerpoint/2010/main" val="4214134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71</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3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 y="548680"/>
            <a:ext cx="8693445" cy="57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a:hlinkClick r:id="rId3"/>
          </p:cNvPr>
          <p:cNvSpPr/>
          <p:nvPr/>
        </p:nvSpPr>
        <p:spPr bwMode="auto">
          <a:xfrm>
            <a:off x="7283630" y="241685"/>
            <a:ext cx="864841" cy="504056"/>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Times New Roman" pitchFamily="18" charset="0"/>
              </a:rPr>
              <a:t>Film</a:t>
            </a:r>
          </a:p>
        </p:txBody>
      </p:sp>
    </p:spTree>
    <p:extLst>
      <p:ext uri="{BB962C8B-B14F-4D97-AF65-F5344CB8AC3E}">
        <p14:creationId xmlns:p14="http://schemas.microsoft.com/office/powerpoint/2010/main" val="2981523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72</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2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7262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104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73</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stretch>
            <a:fillRect/>
          </a:stretch>
        </p:blipFill>
        <p:spPr>
          <a:xfrm>
            <a:off x="251520" y="153776"/>
            <a:ext cx="8978118" cy="5616624"/>
          </a:xfrm>
          <a:prstGeom prst="rect">
            <a:avLst/>
          </a:prstGeom>
        </p:spPr>
      </p:pic>
    </p:spTree>
    <p:extLst>
      <p:ext uri="{BB962C8B-B14F-4D97-AF65-F5344CB8AC3E}">
        <p14:creationId xmlns:p14="http://schemas.microsoft.com/office/powerpoint/2010/main" val="24233479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74</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stretch>
            <a:fillRect/>
          </a:stretch>
        </p:blipFill>
        <p:spPr>
          <a:xfrm>
            <a:off x="1028850" y="1127400"/>
            <a:ext cx="7086300" cy="4603200"/>
          </a:xfrm>
          <a:prstGeom prst="rect">
            <a:avLst/>
          </a:prstGeom>
        </p:spPr>
      </p:pic>
    </p:spTree>
    <p:extLst>
      <p:ext uri="{BB962C8B-B14F-4D97-AF65-F5344CB8AC3E}">
        <p14:creationId xmlns:p14="http://schemas.microsoft.com/office/powerpoint/2010/main" val="2871376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a:t> Folie </a:t>
            </a:r>
            <a:fld id="{6583CD71-3489-4294-80B2-3EC8A3CB7950}" type="slidenum">
              <a:rPr lang="de-DE" smtClean="0"/>
              <a:pPr/>
              <a:t>75</a:t>
            </a:fld>
            <a:endParaRPr lang="de-DE"/>
          </a:p>
        </p:txBody>
      </p:sp>
      <p:sp>
        <p:nvSpPr>
          <p:cNvPr id="3"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88640"/>
            <a:ext cx="5245244" cy="6264696"/>
          </a:xfrm>
          <a:prstGeom prst="rect">
            <a:avLst/>
          </a:prstGeom>
        </p:spPr>
      </p:pic>
    </p:spTree>
    <p:extLst>
      <p:ext uri="{BB962C8B-B14F-4D97-AF65-F5344CB8AC3E}">
        <p14:creationId xmlns:p14="http://schemas.microsoft.com/office/powerpoint/2010/main" val="2734933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DLG-Datenblatt zum </a:t>
            </a:r>
            <a:r>
              <a:rPr lang="de-DE" dirty="0" err="1"/>
              <a:t>PowerMix</a:t>
            </a:r>
            <a:endParaRPr lang="de-DE" dirty="0"/>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76</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09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419975"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618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0"/>
          </p:nvPr>
        </p:nvSpPr>
        <p:spPr/>
        <p:txBody>
          <a:bodyPr/>
          <a:lstStyle/>
          <a:p>
            <a:r>
              <a:rPr lang="de-DE"/>
              <a:t> Folie </a:t>
            </a:r>
            <a:fld id="{5D7327C0-A5C2-4D57-89A8-A49BF2E4DEA1}" type="slidenum">
              <a:rPr lang="de-DE"/>
              <a:pPr/>
              <a:t>77</a:t>
            </a:fld>
            <a:endParaRPr lang="de-DE"/>
          </a:p>
        </p:txBody>
      </p:sp>
      <p:sp>
        <p:nvSpPr>
          <p:cNvPr id="4" name="Fußzeilenplatzhalter 4"/>
          <p:cNvSpPr>
            <a:spLocks noGrp="1"/>
          </p:cNvSpPr>
          <p:nvPr>
            <p:ph type="ftr" sz="quarter" idx="11"/>
          </p:nvPr>
        </p:nvSpPr>
        <p:spPr/>
        <p:txBody>
          <a:bodyPr/>
          <a:lstStyle/>
          <a:p>
            <a:r>
              <a:rPr lang="de-DE"/>
              <a:t>HSWT    Prof. Dr. U. Groß           Modul: Grundlagen der Agrartechnik   2 Sem.  LE :   Motor-Leistungscharakteristik</a:t>
            </a:r>
          </a:p>
        </p:txBody>
      </p:sp>
      <p:pic>
        <p:nvPicPr>
          <p:cNvPr id="86323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333375"/>
            <a:ext cx="6337300" cy="6059488"/>
          </a:xfrm>
          <a:noFill/>
          <a:ln w="38100" cap="flat" algn="ctr">
            <a:solidFill>
              <a:schemeClr val="tx1"/>
            </a:solid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8-Stufen Test Typ C1 nach ISO8178 für Abgasprüfung</a:t>
            </a:r>
            <a:endParaRPr lang="de-DE" dirty="0"/>
          </a:p>
        </p:txBody>
      </p:sp>
      <p:sp>
        <p:nvSpPr>
          <p:cNvPr id="48" name="Foliennummernplatzhalter 1"/>
          <p:cNvSpPr>
            <a:spLocks noGrp="1"/>
          </p:cNvSpPr>
          <p:nvPr>
            <p:ph type="sldNum" sz="quarter" idx="10"/>
          </p:nvPr>
        </p:nvSpPr>
        <p:spPr/>
        <p:txBody>
          <a:bodyPr/>
          <a:lstStyle/>
          <a:p>
            <a:r>
              <a:rPr lang="de-DE"/>
              <a:t> Folie </a:t>
            </a:r>
            <a:fld id="{065B84D0-2E18-4878-9661-A1A3001A4F74}" type="slidenum">
              <a:rPr lang="de-DE"/>
              <a:pPr/>
              <a:t>78</a:t>
            </a:fld>
            <a:endParaRPr lang="de-DE"/>
          </a:p>
        </p:txBody>
      </p:sp>
      <p:sp>
        <p:nvSpPr>
          <p:cNvPr id="49" name="Fußzeilenplatzhalter 2"/>
          <p:cNvSpPr>
            <a:spLocks noGrp="1"/>
          </p:cNvSpPr>
          <p:nvPr>
            <p:ph type="ftr" sz="quarter" idx="11"/>
          </p:nvPr>
        </p:nvSpPr>
        <p:spPr/>
        <p:txBody>
          <a:bodyPr/>
          <a:lstStyle/>
          <a:p>
            <a:r>
              <a:rPr lang="de-DE"/>
              <a:t>HSWT    Prof. Dr. U. Groß           Modul: Grundlagen der Agrartechnik   2 Sem.  LE :   Motor-Leistungscharakteristik</a:t>
            </a:r>
          </a:p>
        </p:txBody>
      </p:sp>
      <p:grpSp>
        <p:nvGrpSpPr>
          <p:cNvPr id="902156" name="Group 12"/>
          <p:cNvGrpSpPr>
            <a:grpSpLocks/>
          </p:cNvGrpSpPr>
          <p:nvPr/>
        </p:nvGrpSpPr>
        <p:grpSpPr bwMode="auto">
          <a:xfrm>
            <a:off x="381000" y="457200"/>
            <a:ext cx="8534400" cy="5921375"/>
            <a:chOff x="618" y="762"/>
            <a:chExt cx="4536" cy="3030"/>
          </a:xfrm>
        </p:grpSpPr>
        <p:graphicFrame>
          <p:nvGraphicFramePr>
            <p:cNvPr id="902157" name="Object 13"/>
            <p:cNvGraphicFramePr>
              <a:graphicFrameLocks noChangeAspect="1"/>
            </p:cNvGraphicFramePr>
            <p:nvPr/>
          </p:nvGraphicFramePr>
          <p:xfrm>
            <a:off x="618" y="762"/>
            <a:ext cx="4536" cy="3030"/>
          </p:xfrm>
          <a:graphic>
            <a:graphicData uri="http://schemas.openxmlformats.org/presentationml/2006/ole">
              <mc:AlternateContent xmlns:mc="http://schemas.openxmlformats.org/markup-compatibility/2006">
                <mc:Choice xmlns:v="urn:schemas-microsoft-com:vml" Requires="v">
                  <p:oleObj name="Diagramm" r:id="rId2" imgW="7124938" imgH="4553188" progId="Excel.Chart.8">
                    <p:embed/>
                  </p:oleObj>
                </mc:Choice>
                <mc:Fallback>
                  <p:oleObj name="Diagramm" r:id="rId2" imgW="7124938" imgH="4553188" progId="Excel.Chart.8">
                    <p:embed/>
                    <p:pic>
                      <p:nvPicPr>
                        <p:cNvPr id="0"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 y="762"/>
                          <a:ext cx="4536" cy="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2158" name="Text Box 14"/>
            <p:cNvSpPr txBox="1">
              <a:spLocks noChangeArrowheads="1"/>
            </p:cNvSpPr>
            <p:nvPr/>
          </p:nvSpPr>
          <p:spPr bwMode="auto">
            <a:xfrm>
              <a:off x="4222" y="2020"/>
              <a:ext cx="624" cy="177"/>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a:sym typeface="Symbol" pitchFamily="18" charset="2"/>
                </a:rPr>
                <a:t>P= 80%</a:t>
              </a:r>
            </a:p>
          </p:txBody>
        </p:sp>
        <p:sp>
          <p:nvSpPr>
            <p:cNvPr id="902159" name="Text Box 15"/>
            <p:cNvSpPr txBox="1">
              <a:spLocks noChangeArrowheads="1"/>
            </p:cNvSpPr>
            <p:nvPr/>
          </p:nvSpPr>
          <p:spPr bwMode="auto">
            <a:xfrm>
              <a:off x="4233" y="2293"/>
              <a:ext cx="624" cy="177"/>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a:sym typeface="Symbol" pitchFamily="18" charset="2"/>
                </a:rPr>
                <a:t>P= 60%</a:t>
              </a:r>
            </a:p>
          </p:txBody>
        </p:sp>
        <p:sp>
          <p:nvSpPr>
            <p:cNvPr id="902160" name="Text Box 16"/>
            <p:cNvSpPr txBox="1">
              <a:spLocks noChangeArrowheads="1"/>
            </p:cNvSpPr>
            <p:nvPr/>
          </p:nvSpPr>
          <p:spPr bwMode="auto">
            <a:xfrm>
              <a:off x="4320" y="2569"/>
              <a:ext cx="624" cy="177"/>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a:sym typeface="Symbol" pitchFamily="18" charset="2"/>
                </a:rPr>
                <a:t>P= 40%</a:t>
              </a:r>
            </a:p>
          </p:txBody>
        </p:sp>
        <p:sp>
          <p:nvSpPr>
            <p:cNvPr id="902161" name="Line 17"/>
            <p:cNvSpPr>
              <a:spLocks noChangeShapeType="1"/>
            </p:cNvSpPr>
            <p:nvPr/>
          </p:nvSpPr>
          <p:spPr bwMode="auto">
            <a:xfrm>
              <a:off x="2385" y="1155"/>
              <a:ext cx="0" cy="205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02162" name="Text Box 18"/>
            <p:cNvSpPr txBox="1">
              <a:spLocks noChangeArrowheads="1"/>
            </p:cNvSpPr>
            <p:nvPr/>
          </p:nvSpPr>
          <p:spPr bwMode="auto">
            <a:xfrm>
              <a:off x="4162" y="1690"/>
              <a:ext cx="660" cy="177"/>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a:sym typeface="Symbol" pitchFamily="18" charset="2"/>
                </a:rPr>
                <a:t>P= 100%</a:t>
              </a:r>
            </a:p>
          </p:txBody>
        </p:sp>
        <p:grpSp>
          <p:nvGrpSpPr>
            <p:cNvPr id="902163" name="Group 19"/>
            <p:cNvGrpSpPr>
              <a:grpSpLocks/>
            </p:cNvGrpSpPr>
            <p:nvPr/>
          </p:nvGrpSpPr>
          <p:grpSpPr bwMode="auto">
            <a:xfrm>
              <a:off x="1467" y="3096"/>
              <a:ext cx="230" cy="187"/>
              <a:chOff x="1875" y="3114"/>
              <a:chExt cx="230" cy="187"/>
            </a:xfrm>
          </p:grpSpPr>
          <p:sp>
            <p:nvSpPr>
              <p:cNvPr id="902164" name="Oval 20"/>
              <p:cNvSpPr>
                <a:spLocks noChangeArrowheads="1"/>
              </p:cNvSpPr>
              <p:nvPr/>
            </p:nvSpPr>
            <p:spPr bwMode="auto">
              <a:xfrm>
                <a:off x="1901" y="3128"/>
                <a:ext cx="166" cy="173"/>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65" name="Text Box 21"/>
              <p:cNvSpPr txBox="1">
                <a:spLocks noChangeArrowheads="1"/>
              </p:cNvSpPr>
              <p:nvPr/>
            </p:nvSpPr>
            <p:spPr bwMode="auto">
              <a:xfrm>
                <a:off x="1875" y="3114"/>
                <a:ext cx="23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15</a:t>
                </a:r>
              </a:p>
            </p:txBody>
          </p:sp>
        </p:grpSp>
        <p:grpSp>
          <p:nvGrpSpPr>
            <p:cNvPr id="902166" name="Group 22"/>
            <p:cNvGrpSpPr>
              <a:grpSpLocks/>
            </p:cNvGrpSpPr>
            <p:nvPr/>
          </p:nvGrpSpPr>
          <p:grpSpPr bwMode="auto">
            <a:xfrm>
              <a:off x="3852" y="2370"/>
              <a:ext cx="230" cy="187"/>
              <a:chOff x="1875" y="3114"/>
              <a:chExt cx="230" cy="187"/>
            </a:xfrm>
          </p:grpSpPr>
          <p:sp>
            <p:nvSpPr>
              <p:cNvPr id="902167" name="Oval 23"/>
              <p:cNvSpPr>
                <a:spLocks noChangeArrowheads="1"/>
              </p:cNvSpPr>
              <p:nvPr/>
            </p:nvSpPr>
            <p:spPr bwMode="auto">
              <a:xfrm>
                <a:off x="1901" y="3128"/>
                <a:ext cx="166" cy="173"/>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68" name="Text Box 24"/>
              <p:cNvSpPr txBox="1">
                <a:spLocks noChangeArrowheads="1"/>
              </p:cNvSpPr>
              <p:nvPr/>
            </p:nvSpPr>
            <p:spPr bwMode="auto">
              <a:xfrm>
                <a:off x="1875" y="3114"/>
                <a:ext cx="23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15</a:t>
                </a:r>
              </a:p>
            </p:txBody>
          </p:sp>
        </p:grpSp>
        <p:grpSp>
          <p:nvGrpSpPr>
            <p:cNvPr id="902169" name="Group 25"/>
            <p:cNvGrpSpPr>
              <a:grpSpLocks/>
            </p:cNvGrpSpPr>
            <p:nvPr/>
          </p:nvGrpSpPr>
          <p:grpSpPr bwMode="auto">
            <a:xfrm>
              <a:off x="3849" y="1998"/>
              <a:ext cx="230" cy="187"/>
              <a:chOff x="1875" y="3114"/>
              <a:chExt cx="230" cy="187"/>
            </a:xfrm>
          </p:grpSpPr>
          <p:sp>
            <p:nvSpPr>
              <p:cNvPr id="902170" name="Oval 26"/>
              <p:cNvSpPr>
                <a:spLocks noChangeArrowheads="1"/>
              </p:cNvSpPr>
              <p:nvPr/>
            </p:nvSpPr>
            <p:spPr bwMode="auto">
              <a:xfrm>
                <a:off x="1901" y="3128"/>
                <a:ext cx="166" cy="173"/>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71" name="Text Box 27"/>
              <p:cNvSpPr txBox="1">
                <a:spLocks noChangeArrowheads="1"/>
              </p:cNvSpPr>
              <p:nvPr/>
            </p:nvSpPr>
            <p:spPr bwMode="auto">
              <a:xfrm>
                <a:off x="1875" y="3114"/>
                <a:ext cx="230"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15</a:t>
                </a:r>
              </a:p>
            </p:txBody>
          </p:sp>
        </p:grpSp>
        <p:grpSp>
          <p:nvGrpSpPr>
            <p:cNvPr id="902172" name="Group 28"/>
            <p:cNvGrpSpPr>
              <a:grpSpLocks/>
            </p:cNvGrpSpPr>
            <p:nvPr/>
          </p:nvGrpSpPr>
          <p:grpSpPr bwMode="auto">
            <a:xfrm>
              <a:off x="3849" y="1650"/>
              <a:ext cx="230" cy="187"/>
              <a:chOff x="1875" y="3114"/>
              <a:chExt cx="230" cy="187"/>
            </a:xfrm>
          </p:grpSpPr>
          <p:sp>
            <p:nvSpPr>
              <p:cNvPr id="902173" name="Oval 29"/>
              <p:cNvSpPr>
                <a:spLocks noChangeArrowheads="1"/>
              </p:cNvSpPr>
              <p:nvPr/>
            </p:nvSpPr>
            <p:spPr bwMode="auto">
              <a:xfrm>
                <a:off x="1901" y="3128"/>
                <a:ext cx="166" cy="173"/>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74" name="Text Box 30"/>
              <p:cNvSpPr txBox="1">
                <a:spLocks noChangeArrowheads="1"/>
              </p:cNvSpPr>
              <p:nvPr/>
            </p:nvSpPr>
            <p:spPr bwMode="auto">
              <a:xfrm>
                <a:off x="1875" y="3114"/>
                <a:ext cx="23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15</a:t>
                </a:r>
              </a:p>
            </p:txBody>
          </p:sp>
        </p:grpSp>
        <p:grpSp>
          <p:nvGrpSpPr>
            <p:cNvPr id="902175" name="Group 31"/>
            <p:cNvGrpSpPr>
              <a:grpSpLocks/>
            </p:cNvGrpSpPr>
            <p:nvPr/>
          </p:nvGrpSpPr>
          <p:grpSpPr bwMode="auto">
            <a:xfrm>
              <a:off x="3852" y="2976"/>
              <a:ext cx="248" cy="166"/>
              <a:chOff x="3852" y="2976"/>
              <a:chExt cx="248" cy="166"/>
            </a:xfrm>
          </p:grpSpPr>
          <p:sp>
            <p:nvSpPr>
              <p:cNvPr id="902176" name="Oval 32"/>
              <p:cNvSpPr>
                <a:spLocks noChangeArrowheads="1"/>
              </p:cNvSpPr>
              <p:nvPr/>
            </p:nvSpPr>
            <p:spPr bwMode="auto">
              <a:xfrm>
                <a:off x="3892" y="3012"/>
                <a:ext cx="130" cy="130"/>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77" name="Text Box 33"/>
              <p:cNvSpPr txBox="1">
                <a:spLocks noChangeArrowheads="1"/>
              </p:cNvSpPr>
              <p:nvPr/>
            </p:nvSpPr>
            <p:spPr bwMode="auto">
              <a:xfrm>
                <a:off x="3852" y="2976"/>
                <a:ext cx="24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10</a:t>
                </a:r>
              </a:p>
            </p:txBody>
          </p:sp>
        </p:grpSp>
        <p:grpSp>
          <p:nvGrpSpPr>
            <p:cNvPr id="902178" name="Group 34"/>
            <p:cNvGrpSpPr>
              <a:grpSpLocks/>
            </p:cNvGrpSpPr>
            <p:nvPr/>
          </p:nvGrpSpPr>
          <p:grpSpPr bwMode="auto">
            <a:xfrm>
              <a:off x="2283" y="1908"/>
              <a:ext cx="248" cy="166"/>
              <a:chOff x="3852" y="2976"/>
              <a:chExt cx="248" cy="166"/>
            </a:xfrm>
          </p:grpSpPr>
          <p:sp>
            <p:nvSpPr>
              <p:cNvPr id="902179" name="Oval 35"/>
              <p:cNvSpPr>
                <a:spLocks noChangeArrowheads="1"/>
              </p:cNvSpPr>
              <p:nvPr/>
            </p:nvSpPr>
            <p:spPr bwMode="auto">
              <a:xfrm>
                <a:off x="3892" y="3012"/>
                <a:ext cx="130" cy="130"/>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80" name="Text Box 36"/>
              <p:cNvSpPr txBox="1">
                <a:spLocks noChangeArrowheads="1"/>
              </p:cNvSpPr>
              <p:nvPr/>
            </p:nvSpPr>
            <p:spPr bwMode="auto">
              <a:xfrm>
                <a:off x="3852" y="2976"/>
                <a:ext cx="24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10</a:t>
                </a:r>
              </a:p>
            </p:txBody>
          </p:sp>
        </p:grpSp>
        <p:grpSp>
          <p:nvGrpSpPr>
            <p:cNvPr id="902181" name="Group 37"/>
            <p:cNvGrpSpPr>
              <a:grpSpLocks/>
            </p:cNvGrpSpPr>
            <p:nvPr/>
          </p:nvGrpSpPr>
          <p:grpSpPr bwMode="auto">
            <a:xfrm>
              <a:off x="2277" y="1245"/>
              <a:ext cx="248" cy="166"/>
              <a:chOff x="3852" y="2976"/>
              <a:chExt cx="248" cy="166"/>
            </a:xfrm>
          </p:grpSpPr>
          <p:sp>
            <p:nvSpPr>
              <p:cNvPr id="902182" name="Oval 38"/>
              <p:cNvSpPr>
                <a:spLocks noChangeArrowheads="1"/>
              </p:cNvSpPr>
              <p:nvPr/>
            </p:nvSpPr>
            <p:spPr bwMode="auto">
              <a:xfrm>
                <a:off x="3892" y="3012"/>
                <a:ext cx="130" cy="130"/>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83" name="Text Box 39"/>
              <p:cNvSpPr txBox="1">
                <a:spLocks noChangeArrowheads="1"/>
              </p:cNvSpPr>
              <p:nvPr/>
            </p:nvSpPr>
            <p:spPr bwMode="auto">
              <a:xfrm>
                <a:off x="3852" y="2976"/>
                <a:ext cx="24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10</a:t>
                </a:r>
              </a:p>
            </p:txBody>
          </p:sp>
        </p:grpSp>
        <p:grpSp>
          <p:nvGrpSpPr>
            <p:cNvPr id="902184" name="Group 40"/>
            <p:cNvGrpSpPr>
              <a:grpSpLocks/>
            </p:cNvGrpSpPr>
            <p:nvPr/>
          </p:nvGrpSpPr>
          <p:grpSpPr bwMode="auto">
            <a:xfrm>
              <a:off x="2280" y="1113"/>
              <a:ext cx="248" cy="166"/>
              <a:chOff x="3852" y="2976"/>
              <a:chExt cx="248" cy="166"/>
            </a:xfrm>
          </p:grpSpPr>
          <p:sp>
            <p:nvSpPr>
              <p:cNvPr id="902185" name="Oval 41"/>
              <p:cNvSpPr>
                <a:spLocks noChangeArrowheads="1"/>
              </p:cNvSpPr>
              <p:nvPr/>
            </p:nvSpPr>
            <p:spPr bwMode="auto">
              <a:xfrm>
                <a:off x="3892" y="3012"/>
                <a:ext cx="130" cy="130"/>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86" name="Text Box 42"/>
              <p:cNvSpPr txBox="1">
                <a:spLocks noChangeArrowheads="1"/>
              </p:cNvSpPr>
              <p:nvPr/>
            </p:nvSpPr>
            <p:spPr bwMode="auto">
              <a:xfrm>
                <a:off x="3852" y="2976"/>
                <a:ext cx="24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10</a:t>
                </a:r>
              </a:p>
            </p:txBody>
          </p:sp>
        </p:grpSp>
        <p:grpSp>
          <p:nvGrpSpPr>
            <p:cNvPr id="902187" name="Group 43"/>
            <p:cNvGrpSpPr>
              <a:grpSpLocks/>
            </p:cNvGrpSpPr>
            <p:nvPr/>
          </p:nvGrpSpPr>
          <p:grpSpPr bwMode="auto">
            <a:xfrm>
              <a:off x="873" y="3456"/>
              <a:ext cx="230" cy="187"/>
              <a:chOff x="1875" y="3114"/>
              <a:chExt cx="230" cy="187"/>
            </a:xfrm>
          </p:grpSpPr>
          <p:sp>
            <p:nvSpPr>
              <p:cNvPr id="902188" name="Oval 44"/>
              <p:cNvSpPr>
                <a:spLocks noChangeArrowheads="1"/>
              </p:cNvSpPr>
              <p:nvPr/>
            </p:nvSpPr>
            <p:spPr bwMode="auto">
              <a:xfrm>
                <a:off x="1901" y="3128"/>
                <a:ext cx="166" cy="173"/>
              </a:xfrm>
              <a:prstGeom prst="ellipse">
                <a:avLst/>
              </a:prstGeom>
              <a:solidFill>
                <a:srgbClr val="DDDDDD"/>
              </a:solidFill>
              <a:ln w="15875">
                <a:solidFill>
                  <a:srgbClr val="800080"/>
                </a:solidFill>
                <a:round/>
                <a:headEnd/>
                <a:tailEnd/>
              </a:ln>
            </p:spPr>
            <p:txBody>
              <a:bodyPr/>
              <a:lstStyle/>
              <a:p>
                <a:pPr algn="l" eaLnBrk="1" hangingPunct="1">
                  <a:spcBef>
                    <a:spcPct val="50000"/>
                  </a:spcBef>
                </a:pPr>
                <a:endParaRPr lang="de-DE" sz="1400" b="1" baseline="-20000">
                  <a:solidFill>
                    <a:srgbClr val="EAEAEA"/>
                  </a:solidFill>
                  <a:latin typeface="Arial" charset="0"/>
                  <a:sym typeface="Symbol" pitchFamily="18" charset="2"/>
                </a:endParaRPr>
              </a:p>
            </p:txBody>
          </p:sp>
          <p:sp>
            <p:nvSpPr>
              <p:cNvPr id="902189" name="Text Box 45"/>
              <p:cNvSpPr txBox="1">
                <a:spLocks noChangeArrowheads="1"/>
              </p:cNvSpPr>
              <p:nvPr/>
            </p:nvSpPr>
            <p:spPr bwMode="auto">
              <a:xfrm>
                <a:off x="1875" y="3114"/>
                <a:ext cx="23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15</a:t>
                </a:r>
              </a:p>
            </p:txBody>
          </p:sp>
        </p:grpSp>
        <p:sp>
          <p:nvSpPr>
            <p:cNvPr id="902190" name="Text Box 46"/>
            <p:cNvSpPr txBox="1">
              <a:spLocks noChangeArrowheads="1"/>
            </p:cNvSpPr>
            <p:nvPr/>
          </p:nvSpPr>
          <p:spPr bwMode="auto">
            <a:xfrm>
              <a:off x="1170" y="3462"/>
              <a:ext cx="834"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1600" b="1" baseline="-20000">
                  <a:latin typeface="Arial" charset="0"/>
                  <a:sym typeface="Symbol" pitchFamily="18" charset="2"/>
                </a:rPr>
                <a:t>Gewichtung in %</a:t>
              </a:r>
            </a:p>
          </p:txBody>
        </p:sp>
      </p:grpSp>
      <p:sp>
        <p:nvSpPr>
          <p:cNvPr id="902191" name="Text Box 47"/>
          <p:cNvSpPr txBox="1">
            <a:spLocks noChangeArrowheads="1"/>
          </p:cNvSpPr>
          <p:nvPr/>
        </p:nvSpPr>
        <p:spPr bwMode="auto">
          <a:xfrm>
            <a:off x="6553200" y="533400"/>
            <a:ext cx="2228850" cy="8350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de-DE" sz="2400" b="1" baseline="-20000" dirty="0">
                <a:solidFill>
                  <a:srgbClr val="FF0000"/>
                </a:solidFill>
                <a:latin typeface="Arial" charset="0"/>
                <a:sym typeface="Symbol" pitchFamily="18" charset="2"/>
              </a:rPr>
              <a:t>Bei mittlerer Motorauslastung:   ca. 52%</a:t>
            </a:r>
          </a:p>
        </p:txBody>
      </p:sp>
    </p:spTree>
  </p:cSld>
  <p:clrMapOvr>
    <a:masterClrMapping/>
  </p:clrMapOvr>
  <p:transition spd="med">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79</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4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679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26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257175"/>
            <a:ext cx="8505825"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0" y="3861048"/>
            <a:ext cx="5616178" cy="1126462"/>
          </a:xfrm>
          <a:prstGeom prst="rect">
            <a:avLst/>
          </a:prstGeom>
          <a:noFill/>
        </p:spPr>
        <p:txBody>
          <a:bodyPr wrap="square" rtlCol="0">
            <a:spAutoFit/>
          </a:bodyPr>
          <a:lstStyle/>
          <a:p>
            <a:pPr marL="342900" lvl="0" indent="-342900" algn="l" defTabSz="457200" eaLnBrk="1" hangingPunct="1">
              <a:lnSpc>
                <a:spcPct val="80000"/>
              </a:lnSpc>
              <a:spcBef>
                <a:spcPct val="20000"/>
              </a:spcBef>
              <a:buClr>
                <a:srgbClr val="71AD2A"/>
              </a:buClr>
            </a:pPr>
            <a:r>
              <a:rPr lang="de-DE" sz="1600" kern="0" dirty="0">
                <a:solidFill>
                  <a:srgbClr val="FF0000"/>
                </a:solidFill>
                <a:latin typeface="Arial"/>
              </a:rPr>
              <a:t>ISO TR14396</a:t>
            </a:r>
          </a:p>
          <a:p>
            <a:pPr marL="342900" lvl="0" indent="-342900" algn="l" defTabSz="457200" eaLnBrk="1" hangingPunct="1">
              <a:lnSpc>
                <a:spcPct val="80000"/>
              </a:lnSpc>
              <a:spcBef>
                <a:spcPct val="20000"/>
              </a:spcBef>
              <a:buClr>
                <a:srgbClr val="71AD2A"/>
              </a:buClr>
            </a:pPr>
            <a:r>
              <a:rPr lang="de-DE" sz="1600" kern="0" dirty="0">
                <a:solidFill>
                  <a:srgbClr val="000000"/>
                </a:solidFill>
                <a:latin typeface="Arial"/>
              </a:rPr>
              <a:t>Diese </a:t>
            </a:r>
            <a:r>
              <a:rPr lang="de-DE" sz="1600" kern="0" dirty="0" err="1">
                <a:solidFill>
                  <a:srgbClr val="000000"/>
                </a:solidFill>
                <a:latin typeface="Arial"/>
              </a:rPr>
              <a:t>Messnorm</a:t>
            </a:r>
            <a:r>
              <a:rPr lang="de-DE" sz="1600" kern="0" dirty="0">
                <a:solidFill>
                  <a:srgbClr val="000000"/>
                </a:solidFill>
                <a:latin typeface="Arial"/>
              </a:rPr>
              <a:t> berücksichtigt nur die Leistungsverluste durch Schalldämpfer und Luftfilter. Die gesamten Leistungsverluste für das Kühlsystem (Lüfter und Kühlradiator) bleiben aber unberücksichtigt.</a:t>
            </a:r>
          </a:p>
        </p:txBody>
      </p:sp>
    </p:spTree>
    <p:extLst>
      <p:ext uri="{BB962C8B-B14F-4D97-AF65-F5344CB8AC3E}">
        <p14:creationId xmlns:p14="http://schemas.microsoft.com/office/powerpoint/2010/main" val="1168158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80</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5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667875"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773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81</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6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7265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877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82</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7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475909"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11560" y="5877272"/>
            <a:ext cx="4021930" cy="400110"/>
          </a:xfrm>
          <a:prstGeom prst="rect">
            <a:avLst/>
          </a:prstGeom>
          <a:noFill/>
        </p:spPr>
        <p:txBody>
          <a:bodyPr wrap="square" rtlCol="0">
            <a:spAutoFit/>
          </a:bodyPr>
          <a:lstStyle/>
          <a:p>
            <a:r>
              <a:rPr lang="de-DE" dirty="0"/>
              <a:t>ROPS = roll </a:t>
            </a:r>
            <a:r>
              <a:rPr lang="de-DE" dirty="0" err="1"/>
              <a:t>over</a:t>
            </a:r>
            <a:r>
              <a:rPr lang="de-DE" dirty="0"/>
              <a:t> </a:t>
            </a:r>
            <a:r>
              <a:rPr lang="de-DE" dirty="0" err="1"/>
              <a:t>protection</a:t>
            </a:r>
            <a:endParaRPr lang="de-DE" dirty="0"/>
          </a:p>
        </p:txBody>
      </p:sp>
    </p:spTree>
    <p:extLst>
      <p:ext uri="{BB962C8B-B14F-4D97-AF65-F5344CB8AC3E}">
        <p14:creationId xmlns:p14="http://schemas.microsoft.com/office/powerpoint/2010/main" val="1155963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83</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8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8713210" cy="685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652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84</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9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0"/>
            <a:ext cx="10077450" cy="699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990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85</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20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58325" cy="720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596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86</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stretch>
            <a:fillRect/>
          </a:stretch>
        </p:blipFill>
        <p:spPr>
          <a:xfrm>
            <a:off x="64574" y="1009800"/>
            <a:ext cx="9014851" cy="4838400"/>
          </a:xfrm>
          <a:prstGeom prst="rect">
            <a:avLst/>
          </a:prstGeom>
        </p:spPr>
      </p:pic>
    </p:spTree>
    <p:extLst>
      <p:ext uri="{BB962C8B-B14F-4D97-AF65-F5344CB8AC3E}">
        <p14:creationId xmlns:p14="http://schemas.microsoft.com/office/powerpoint/2010/main" val="1982531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87</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stretch>
            <a:fillRect/>
          </a:stretch>
        </p:blipFill>
        <p:spPr>
          <a:xfrm>
            <a:off x="2483768" y="332656"/>
            <a:ext cx="5610197" cy="5862280"/>
          </a:xfrm>
          <a:prstGeom prst="rect">
            <a:avLst/>
          </a:prstGeom>
        </p:spPr>
      </p:pic>
    </p:spTree>
    <p:extLst>
      <p:ext uri="{BB962C8B-B14F-4D97-AF65-F5344CB8AC3E}">
        <p14:creationId xmlns:p14="http://schemas.microsoft.com/office/powerpoint/2010/main" val="23472314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88</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3627" y="-35436"/>
            <a:ext cx="4993311" cy="6858000"/>
          </a:xfrm>
          <a:prstGeom prst="rect">
            <a:avLst/>
          </a:prstGeom>
        </p:spPr>
      </p:pic>
    </p:spTree>
    <p:extLst>
      <p:ext uri="{BB962C8B-B14F-4D97-AF65-F5344CB8AC3E}">
        <p14:creationId xmlns:p14="http://schemas.microsoft.com/office/powerpoint/2010/main" val="26484043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89</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5" name="Grafik 4"/>
          <p:cNvPicPr>
            <a:picLocks noChangeAspect="1"/>
          </p:cNvPicPr>
          <p:nvPr/>
        </p:nvPicPr>
        <p:blipFill>
          <a:blip r:embed="rId2"/>
          <a:stretch>
            <a:fillRect/>
          </a:stretch>
        </p:blipFill>
        <p:spPr>
          <a:xfrm>
            <a:off x="-11519" y="798513"/>
            <a:ext cx="4632676" cy="5510624"/>
          </a:xfrm>
          <a:prstGeom prst="rect">
            <a:avLst/>
          </a:prstGeom>
        </p:spPr>
      </p:pic>
      <p:pic>
        <p:nvPicPr>
          <p:cNvPr id="6" name="Grafik 5"/>
          <p:cNvPicPr>
            <a:picLocks noChangeAspect="1"/>
          </p:cNvPicPr>
          <p:nvPr/>
        </p:nvPicPr>
        <p:blipFill>
          <a:blip r:embed="rId3"/>
          <a:stretch>
            <a:fillRect/>
          </a:stretch>
        </p:blipFill>
        <p:spPr>
          <a:xfrm>
            <a:off x="4505670" y="798513"/>
            <a:ext cx="4638330" cy="4104176"/>
          </a:xfrm>
          <a:prstGeom prst="rect">
            <a:avLst/>
          </a:prstGeom>
        </p:spPr>
      </p:pic>
    </p:spTree>
    <p:extLst>
      <p:ext uri="{BB962C8B-B14F-4D97-AF65-F5344CB8AC3E}">
        <p14:creationId xmlns:p14="http://schemas.microsoft.com/office/powerpoint/2010/main" val="137856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9</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12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14325"/>
            <a:ext cx="891540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26912" y="4772226"/>
            <a:ext cx="4464496" cy="1126462"/>
          </a:xfrm>
          <a:prstGeom prst="rect">
            <a:avLst/>
          </a:prstGeom>
          <a:noFill/>
        </p:spPr>
        <p:txBody>
          <a:bodyPr wrap="square" rtlCol="0">
            <a:spAutoFit/>
          </a:bodyPr>
          <a:lstStyle/>
          <a:p>
            <a:pPr marL="342900" lvl="0" indent="-342900" algn="l" defTabSz="457200" eaLnBrk="1" hangingPunct="1">
              <a:lnSpc>
                <a:spcPct val="80000"/>
              </a:lnSpc>
              <a:spcBef>
                <a:spcPct val="20000"/>
              </a:spcBef>
              <a:buClr>
                <a:srgbClr val="71AD2A"/>
              </a:buClr>
            </a:pPr>
            <a:r>
              <a:rPr lang="de-DE" sz="1600" kern="0" dirty="0">
                <a:solidFill>
                  <a:srgbClr val="FF0000"/>
                </a:solidFill>
                <a:latin typeface="Arial"/>
              </a:rPr>
              <a:t>EG 97/68 (oder 2000/25/EG)</a:t>
            </a:r>
          </a:p>
          <a:p>
            <a:pPr marL="342900" lvl="0" indent="-342900" algn="l" defTabSz="457200" eaLnBrk="1" hangingPunct="1">
              <a:lnSpc>
                <a:spcPct val="80000"/>
              </a:lnSpc>
              <a:spcBef>
                <a:spcPct val="20000"/>
              </a:spcBef>
              <a:buClr>
                <a:srgbClr val="71AD2A"/>
              </a:buClr>
            </a:pPr>
            <a:r>
              <a:rPr lang="de-DE" sz="1600" kern="0" dirty="0">
                <a:solidFill>
                  <a:srgbClr val="000000"/>
                </a:solidFill>
                <a:latin typeface="Arial"/>
              </a:rPr>
              <a:t>Diese </a:t>
            </a:r>
            <a:r>
              <a:rPr lang="de-DE" sz="1600" kern="0" dirty="0" err="1">
                <a:solidFill>
                  <a:srgbClr val="000000"/>
                </a:solidFill>
                <a:latin typeface="Arial"/>
              </a:rPr>
              <a:t>Messnorm</a:t>
            </a:r>
            <a:r>
              <a:rPr lang="de-DE" sz="1600" kern="0" dirty="0">
                <a:solidFill>
                  <a:srgbClr val="000000"/>
                </a:solidFill>
                <a:latin typeface="Arial"/>
              </a:rPr>
              <a:t> wird für die Abgasmessung der Motoren verwendet. Der Leistungsverlust durch den Lüfter ist nicht berücksichtigt.</a:t>
            </a:r>
          </a:p>
        </p:txBody>
      </p:sp>
    </p:spTree>
    <p:extLst>
      <p:ext uri="{BB962C8B-B14F-4D97-AF65-F5344CB8AC3E}">
        <p14:creationId xmlns:p14="http://schemas.microsoft.com/office/powerpoint/2010/main" val="18970383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90</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0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8971003"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1309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0"/>
          </p:nvPr>
        </p:nvSpPr>
        <p:spPr/>
        <p:txBody>
          <a:bodyPr/>
          <a:lstStyle/>
          <a:p>
            <a:r>
              <a:rPr lang="de-DE"/>
              <a:t> Folie </a:t>
            </a:r>
            <a:fld id="{FFF892F9-29D6-48B7-9AEB-C39B8C46AE74}" type="slidenum">
              <a:rPr lang="de-DE" smtClean="0"/>
              <a:pPr/>
              <a:t>91</a:t>
            </a:fld>
            <a:endParaRPr lang="de-DE"/>
          </a:p>
        </p:txBody>
      </p:sp>
      <p:sp>
        <p:nvSpPr>
          <p:cNvPr id="4" name="Fußzeilenplatzhalter 3"/>
          <p:cNvSpPr>
            <a:spLocks noGrp="1"/>
          </p:cNvSpPr>
          <p:nvPr>
            <p:ph type="ftr" sz="quarter" idx="11"/>
          </p:nvPr>
        </p:nvSpPr>
        <p:spPr/>
        <p:txBody>
          <a:bodyPr/>
          <a:lstStyle/>
          <a:p>
            <a:r>
              <a:rPr lang="de-DE"/>
              <a:t>HSWT    Prof. Dr. U. Groß           Modul: Grundlagen der Agrartechnik   2 Sem.  LE :   Motor-Leistungscharakteristik</a:t>
            </a:r>
          </a:p>
        </p:txBody>
      </p:sp>
      <p:pic>
        <p:nvPicPr>
          <p:cNvPr id="909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44100" cy="735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15074"/>
      </p:ext>
    </p:extLst>
  </p:cSld>
  <p:clrMapOvr>
    <a:masterClrMapping/>
  </p:clrMapOvr>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4714</Words>
  <Application>Microsoft Office PowerPoint</Application>
  <PresentationFormat>Bildschirmpräsentation (4:3)</PresentationFormat>
  <Paragraphs>685</Paragraphs>
  <Slides>91</Slides>
  <Notes>12</Notes>
  <HiddenSlides>5</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4</vt:i4>
      </vt:variant>
      <vt:variant>
        <vt:lpstr>Folientitel</vt:lpstr>
      </vt:variant>
      <vt:variant>
        <vt:i4>91</vt:i4>
      </vt:variant>
    </vt:vector>
  </HeadingPairs>
  <TitlesOfParts>
    <vt:vector size="107" baseType="lpstr">
      <vt:lpstr>Arial</vt:lpstr>
      <vt:lpstr>Arial Unicode MS</vt:lpstr>
      <vt:lpstr>ArialMT</vt:lpstr>
      <vt:lpstr>Calibri</vt:lpstr>
      <vt:lpstr>Calibri Light</vt:lpstr>
      <vt:lpstr>Cambria Math</vt:lpstr>
      <vt:lpstr>Symbol</vt:lpstr>
      <vt:lpstr>Times New Roman</vt:lpstr>
      <vt:lpstr>Univers</vt:lpstr>
      <vt:lpstr>Wingdings</vt:lpstr>
      <vt:lpstr>1_alleSeiten</vt:lpstr>
      <vt:lpstr>Office</vt:lpstr>
      <vt:lpstr>Image</vt:lpstr>
      <vt:lpstr>CorelDRAW.Graphic.11</vt:lpstr>
      <vt:lpstr>Diagramm</vt:lpstr>
      <vt:lpstr>Graph Sheet</vt:lpstr>
      <vt:lpstr>PowerPoint-Präsentation</vt:lpstr>
      <vt:lpstr>Inhalte</vt:lpstr>
      <vt:lpstr>Geschichte der Schleppertests in Deutschland</vt:lpstr>
      <vt:lpstr>PowerPoint-Präsentation</vt:lpstr>
      <vt:lpstr>DIN-, SAE-, ISO oder ECE-PS</vt:lpstr>
      <vt:lpstr>Normen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Motorleistungsmessungen</vt:lpstr>
      <vt:lpstr>Leistungsangaben im Vergleich</vt:lpstr>
      <vt:lpstr>Wirbelkammmer- Vorkammermotoren</vt:lpstr>
      <vt:lpstr>Wesentliche  Meilensteine bei der Motorentwicklung</vt:lpstr>
      <vt:lpstr>Turbolader mit Ladeluftkühlung - Funktionsprinzip</vt:lpstr>
      <vt:lpstr>PowerPoint-Präsentation</vt:lpstr>
      <vt:lpstr>PowerPoint-Präsentation</vt:lpstr>
      <vt:lpstr>Luftverbrauch/ Schadstoffe/ Umweltbelastung</vt:lpstr>
      <vt:lpstr>Drehmoment</vt:lpstr>
      <vt:lpstr>Leistung</vt:lpstr>
      <vt:lpstr>Drehzahlbereich eines Schleppermotors</vt:lpstr>
      <vt:lpstr>Motorprüfstand der DLG in Groß-Umstadt</vt:lpstr>
      <vt:lpstr>Wirbelstrombremse</vt:lpstr>
      <vt:lpstr>Ablauf der Messung im Praktikum</vt:lpstr>
      <vt:lpstr>Ablauf der Messung im Praktikum</vt:lpstr>
      <vt:lpstr>Messung im Praktikum</vt:lpstr>
      <vt:lpstr>Messung im Praktikum</vt:lpstr>
      <vt:lpstr>Alter Motor</vt:lpstr>
      <vt:lpstr>Motor - Steyr </vt:lpstr>
      <vt:lpstr>Motorkennlinie - Drehzahlbereiche</vt:lpstr>
      <vt:lpstr>Motorkennlinie - Drehmoment &amp; Drehzahl</vt:lpstr>
      <vt:lpstr>Motorkennlinie – Beispiel roter Traktor</vt:lpstr>
      <vt:lpstr>Motorkennlinie - Leistung</vt:lpstr>
      <vt:lpstr>Motorkennlinie – Beispiel roter Traktor</vt:lpstr>
      <vt:lpstr>Motorkennlinie – Kraftstoffverbrauch</vt:lpstr>
      <vt:lpstr>Praktikum 2019 - Claas Arion 550</vt:lpstr>
      <vt:lpstr>PowerPoint-Präsentation</vt:lpstr>
      <vt:lpstr>PowerPoint-Präsentation</vt:lpstr>
      <vt:lpstr>Definitionen</vt:lpstr>
      <vt:lpstr>Definitionen</vt:lpstr>
      <vt:lpstr>PowerPoint-Präsentation</vt:lpstr>
      <vt:lpstr>MotorkennlinieProfi</vt:lpstr>
      <vt:lpstr>PowerPoint-Präsentation</vt:lpstr>
      <vt:lpstr>Beispiel für guten Standard (DLG Messung)</vt:lpstr>
      <vt:lpstr>Charakteristik Motor J.D. Vergleich 42V-CR u. </vt:lpstr>
      <vt:lpstr>Lüfterleistungsaufnahme</vt:lpstr>
      <vt:lpstr>Power Boost (Zusatzleistung) an der Zapfwelle</vt:lpstr>
      <vt:lpstr>Motoren mit Power-Boost</vt:lpstr>
      <vt:lpstr>PowerPoint-Präsentation</vt:lpstr>
      <vt:lpstr>PowerPoint-Präsentation</vt:lpstr>
      <vt:lpstr>100 PS im Vergleich</vt:lpstr>
      <vt:lpstr>PowerPoint-Präsentation</vt:lpstr>
      <vt:lpstr>Volllastdiagramm mit Verbrauch</vt:lpstr>
      <vt:lpstr>PowerPoint-Präsentation</vt:lpstr>
      <vt:lpstr>PowerPoint-Präsentation</vt:lpstr>
      <vt:lpstr>PowerPoint-Präsentation</vt:lpstr>
      <vt:lpstr>Dichte-Temperaturverhältnis verschiedener Kraftstoffe</vt:lpstr>
      <vt:lpstr>Viskositätsverlauf von Rapsöl verschiedener Raffinationsstufen und Dieselkraftstoff</vt:lpstr>
      <vt:lpstr>Definitionen</vt:lpstr>
      <vt:lpstr>PowerPoint-Präsentation</vt:lpstr>
      <vt:lpstr>Motorkennfeld</vt:lpstr>
      <vt:lpstr>Muscheldiagramm II</vt:lpstr>
      <vt:lpstr>PowerPoint-Präsentation</vt:lpstr>
      <vt:lpstr>Daten Fendt 720</vt:lpstr>
      <vt:lpstr>DLG Power Mix</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DLG-Datenblatt zum PowerMix</vt:lpstr>
      <vt:lpstr>PowerPoint-Präsentation</vt:lpstr>
      <vt:lpstr>8-Stufen Test Typ C1 nach ISO8178 für Abgasprüfung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Jan Plümecke</dc:creator>
  <cp:lastModifiedBy>hswt</cp:lastModifiedBy>
  <cp:revision>281</cp:revision>
  <cp:lastPrinted>2023-04-05T07:57:14Z</cp:lastPrinted>
  <dcterms:created xsi:type="dcterms:W3CDTF">2003-03-05T10:06:00Z</dcterms:created>
  <dcterms:modified xsi:type="dcterms:W3CDTF">2025-04-07T16:27:32Z</dcterms:modified>
</cp:coreProperties>
</file>