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Lst>
  <p:notesMasterIdLst>
    <p:notesMasterId r:id="rId47"/>
  </p:notesMasterIdLst>
  <p:handoutMasterIdLst>
    <p:handoutMasterId r:id="rId48"/>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9906000" cy="6858000" type="A4"/>
  <p:notesSz cx="6858000" cy="9658350"/>
  <p:defaultTextStyle>
    <a:defPPr>
      <a:defRPr lang="de-DE"/>
    </a:defPPr>
    <a:lvl1pPr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480">
          <p15:clr>
            <a:srgbClr val="A4A3A4"/>
          </p15:clr>
        </p15:guide>
        <p15:guide id="2" pos="4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uhrer" initials="F" lastIdx="12" clrIdx="0">
    <p:extLst>
      <p:ext uri="{19B8F6BF-5375-455C-9EA6-DF929625EA0E}">
        <p15:presenceInfo xmlns:p15="http://schemas.microsoft.com/office/powerpoint/2012/main" userId="Fluhr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CCFF"/>
    <a:srgbClr val="000000"/>
    <a:srgbClr val="99FF99"/>
    <a:srgbClr val="FFCC99"/>
    <a:srgbClr val="CCFFCC"/>
    <a:srgbClr val="FF33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1" autoAdjust="0"/>
    <p:restoredTop sz="86535" autoAdjust="0"/>
  </p:normalViewPr>
  <p:slideViewPr>
    <p:cSldViewPr>
      <p:cViewPr varScale="1">
        <p:scale>
          <a:sx n="64" d="100"/>
          <a:sy n="64" d="100"/>
        </p:scale>
        <p:origin x="1506" y="72"/>
      </p:cViewPr>
      <p:guideLst>
        <p:guide orient="horz" pos="480"/>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5T11:55:23.241" idx="1">
    <p:pos x="10" y="10"/>
    <p:text>Was ist dieses ISOBUS, wie funktioniert es und welche Vorteile bringt dieses System mit sich? Das wird euch in diesem Abschnitt beigebracht.</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25T11:58:31.119" idx="10">
    <p:pos x="10" y="10"/>
    <p:text>Ökonomisch und ökologisch sinnvolle Maximalerträge zu erwirtschaften, ist das Ziel eines jeden Landwirts. Der Ansatz von Precision Farming ist, jede Fläche einzeln auf der Grundlage ihrer natürlichen Gegebenheiten zu betrachten und zu behandeln. Dabei spielen die Parallelfahrsysteme eine wichtige Rolle. Zu den etabliertesten Teilflächenanwendungen zählen die Grunddüngung, die N-Düngung, die Aussaat und der Pflanzenschutz. Dabei kommen verschiedene Kartierverfahren zur Anwendung. Man unterscheidet hier zwischen Offline- und Online-Verfahren. Diese Kartierverfahren werden in den kommenden Folien erklärt (Claas, 2020).</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5-25T12:00:38.561" idx="11">
    <p:pos x="10" y="10"/>
    <p:text>Precision Farming kann grundsätzlich in vier Teilbereiche aufgeteilt werden. Die automatische Datenerfassung dient der betriebswirtschaftlichen Analyse und dem betrieblichen Versuchswesen. Mit der Teilschlagtechnik wird die Bewirtschaftung an Ertrags- und Bodenunterschiede angepasst. Durch das Flottenmanagement können Betriebsabläufe in landwirtschaftlichen Unternehmen und Lohnunternehmen optimiert werden. Die Feldrobotik befasst sich mit dem Lenken von Fahrzeugen und Anbaugeräten, ob mit oder ohne Fahrer. Erst wenn all diese Teilbereiche zusammen agieren, werden auch die Ziele von Precision Farming, die in der folgenden Folie aufgegliedert sind, erreicht (Noack, 2019).</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05-25T12:01:03.914" idx="12">
    <p:pos x="10" y="10"/>
    <p:text>Über die bisherigen dargestellten Möglichkeiten mit GNSS, Lenksysteme, ISOBUS und Precision Farming gibt es noch viele weitere Möglichkeiten für eine satellitengestützte Landwirtschaft im Ackerbau. Einige von vielen Möglichkeiten werden in diesem Abschnitt aufgezeigt.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5T11:55:46.437" idx="2">
    <p:pos x="10" y="10"/>
    <p:text>ISOBUS ist ein Datenübertragungssystem, welches für landwirtschaftliche und kommunale Zwecke entwickelt wurde. ISOBUS setzt sich aus ISO und BUS zusammen. Das ISO steht für den ISO-Standard 11783, für die standardisierte elektronische Kommunikation auf internationaler Ebene zwischen Traktor und Anbaugerät, dass für Precision Farming von besonderer Bedeutung ist. Im ISO-Standard ist auch festgelegt, wie bestimmte Funktionen gesteuert werden können. Das BUS steht für den CAN-BUS, der für die Datenübertragung zwischen Traktor und Anbaugerät verantwortlich ist. Das BUS-System, mit den unterschiedlichen Systemen und deren Vorteile, wird in den nächsten Folien genauer erklärt (Feil, 2012) (Noack, 2019).</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25T11:56:10.839" idx="3">
    <p:pos x="10" y="10"/>
    <p:text>Das Vorläufersystem von ISOBUS lautet LBS, auch Landwirtschaftliches Bussystem genannt. Dieses System unterlag nur der deutschen Norm und war somit international nicht standardisiert und zu dieser Zeit war noch jeder Hersteller bestrebt, seine eigene Steuerungstechnik, nur für seine eigenen Maschinen zu entwickeln. Das Grundprinzip ist dasselbe, dass zussamenwirken von Traktor und Arbeitsgerät über ein Bussystem (Feil, 2012).</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25T11:56:36.166" idx="4">
    <p:pos x="10" y="10"/>
    <p:text>Das Tractor Implement Management, auch unter dem Namen TIM bekannt, ist die Weiterentwicklung von ISOBUS. Es erfasst nicht nur die klassische, unmittelbar an der Maschine erfasste Daten, sondern auch externe Faktoren, von denen die Maschine nicht unmittelbar betroffen ist. Bei anderen Lösungen steuert ausschließlich der Traktor das Anbaugerät und bei TIM handelt es sich um einem Austausch, bei dem Daten in beide Richtungen übertragen werden. Mithilfe von TIM kann ein Anbaugerät automatisch bestimmte Funktionen des Traktors steuern und somit optimiert das Gerät seinen Betrieb von selbst und gibt Steuerbefehle an den Traktor. Zum Beispiel die Fahrgeschwindigkeit oder die Steuerventile. Praxisbeispiele vom TIM werden in den kommenden drei Folien vorgestellt (Feil, 2012).</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25T11:57:01.751" idx="5">
    <p:pos x="10" y="10"/>
    <p:text>Bei diesem Praxisbeispiel handelt es sich um ein Ladewagengespann der Firma Pöttinger, welches die Besonderheit aufweist, dass der Schlepper im Frontbereich mit einem Schwadscanner ausgerüstet ist. Der Schwadscanner ist mit Ultraschallsensoren bestückt und in der Lage, die Geometrie des Schwads zu ermitteln. Zusätzlich ist der Lagewagen mit einem Drehmomentsensor ausgerüstet. So wird dauerhaft die Belastung gemessen und dem System zur Verfügung gestellt. Darüber hinaus werden Parameter, wie die Stellung der Pick-Up und der Füllstand des Bergeraumes ermittelt. In Abhängigkeit dieser erzeugten Werte, ist der Bordcomputer nun in der Lage, aktiv in den Ladevorgang einzugreifen. Durch die automatische Anpassung der Vorfahrtsgeschwindigkeit können Traktor und Ladewagen permanent an der Leistungsgrenze gefahren werden. Der Schwadscanner, welcher im Vorfeld den Schwad abtastet, sorgt für die Reduzierung von Verstopfungen auf ein Minimum. Somit wird die Lebensdauer der Maschinen erhört und dadurch Kosten eingespart (Feil, 2012).</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25T11:57:23.015" idx="6">
    <p:pos x="10" y="10"/>
    <p:text>Die Firma John Deere geht ähnliche Wege, bei der Rundballenpresse. Musste sich zuvor der Fahrer noch um jeden Arbeitsschritt kümmern (Presskammer füllen, anhalten, zurücksetzen, Wickelvorgang einleiten, Heckklappe öffnen und schließen und wieder in den Schwad einfahren) so ist die Technik heute in der Lage, all diese Vorgänge zu übernehmen. Durch hochsensible Sensortechnik werden Parameter wie Heckklappenstellung, Füllstand der Presskammer, sowie Zustand des Netzbindeorgans erfasst und dem ISOBUS zur Verfügung gestellt. Der Rechner ist in der Lage, den Traktor in Abhängigkeit des Pressvorgangs zu steuern. Wird beispielsweise vom System erkannt, dass die Presskammer gefüllt ist, wird der Traktor automatisch gestoppt. Es folgt der automatisch eingeleitete Wickelvorgang. Ist dieser Prozess abgeschlossen, so öffnet selbstständig die Heckklappe. Nachdem Wiederverschließen fährt der Traktor eigenständig wieder in den Schwad ein. Durch dieses System wird der Fahrer enorm entlastet und die Ballenqualität konstant bleibt (Feil, 2012).</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25T11:57:37.111" idx="7">
    <p:pos x="10" y="10"/>
    <p:text>Die Firma Grimme macht sich den ISOBUS ebenfalls zum Nutzen. Hier wird die Spurführung der Rodetechnik völlig automatisiert. Ein am Frontgerät angebrachter Sensor erfasst die Positionsdaten von einem mechanischen Tastrad. Über ISOBUS weitergeleitet erreichen diese das Traktorsteuergerät. Dieses greift direkt in den Lenkvorgang ein (Feil, 2012).</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25T11:57:56.273" idx="8">
    <p:pos x="10" y="10"/>
    <p:text>Die ganze Zeit wurde der Weg, mit den einzelnen Bausteinen, zum Precision Farming erklärt. Doch was ist dieses Precision Farming? Precision Farming bedeutet Präzision in der Teilfläche. Denn die Produktivität und Effizienz sind die Schlagworte der heutigen modernen Landwirtschaft. Nur wer unter diesen Gesichtspunkten erfolgreich wirtschaftet, besteht in Zeiten schwankender Märkte und unsicherer politischer Rahmenbedingungen und sichert nachhaltig die Grundlage für kommende Generationen (Claas, 2020). 
Aber Precision Farming ist kein Allheilmittel, sondern ein Satz von Werkzeugen. Nur weil man einen Traktor einer bestimmten Marke besitzt, steigen nicht automatisch die Erträge. Anders gesagt: Um einen Nagel in die Wand zu schlagen, verwendet man einen Hammer und keine Zange. Die Methoden des Precision Farming sind also eingeschränkt für jeden Betrieb oder für jede Maßnahme geeignet. Deshalb ist es umso wichtiger, Grundkenntnisse über den Aufbau, die Funktion und den angewandten Nutzen der Systeme zu besitzen. Es stellt die Grundlage für die Beratung, die Kaufentscheidung, die Kundenunterstützung und den fachgerechten Einsatz der Werkzeuge dar. Die in der bisherigen Präsentation vorgestellten Werkzeuge und Methoden können dazu beitragen, Kosten zu senken, Erträge zu steigern oder negative Einflüsse der Landbewirtschaftung auf die Umwelt zu reduzieren. Dies ist aber nur der Fall, wenn sie fachgerecht und im richtigen Zusammenhang eingesetzt werden. In den späten 1980er-Jahren wurde der Begriff Precision Farming geprägt. Damals wurden die ersten Mähdrescher mit GPS-Empfängern und Durchsatzmesssystemen ausgerüstet. Aus den aufgezeichneten Daten konnten Karten erstellt werden, auf denen die Erträge auf Teilflächen dargestellt waren. Aufgrund der teilweise erheblichen Ertragsunterschiede entstand die Idee der teilflächenspezifischen Bewirtschaftung. Diese sieht die Einteilung eines Schlags in unterschiedliche Teilschläge vor. Jede dieser Teilschläge wird individuell bewirtschaftet. Der Ansatz der teilflächenspezifischen Bewirtschaftung ist eigentlich nicht neu, sondern jahrhundertelange Tradition (Noack, 2019).</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5-25T11:58:12.403" idx="9">
    <p:pos x="10" y="10"/>
    <p:text>Die teilflächenspezifische Bewirtschaftung hat die moderne Landwirtschaft auf ein neues Niveau gehoben. Sie umfasst eine Reihe von Verfahren der differenzierten und zielgerichteten Bewirtschaftung landwirtschaftlicher Nutzflächen unter Berücksichtigung der aktuellen Position auf dem Schlag. Ziel des Precision Farming ist es, die Unterschiede in den Bodeneigenschaften und der Ertragsfähigkeit von Teilflächen innerhalb der Schläge zu erkennen und darauf bedarfsgerecht zu reagieren. Der Precision Farming Kreislauf beginnt mit der Variabilitätenfeststellung. Auf der Grundlage dieser Informationen können eine angepasste Düngung und Regulierung der Aussaatstärken organisiert werden. Über die Ertragskartierung lassen sich Verfahren im Teilschlagmanagement einer effizienten Erfolgskontrolle unterziehen. Auf der Grundlage einer Bodenkarte ist ebenfalls eine teilflächenspezifische Bodenbearbeitung, durch eine Anpassung der Arbeitstiefe, möglich. Unterstützt werden diese Verfahren durch Maßnahmen wie Bodenkartierung, Bodenbeprobung und Potenzialkartenerstellung. Das steigert nicht nur den Ertrag und spart Betriebsmittel, sondern es schont Umwelt und Ressourcen (Claas, 2020).</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1710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71012" name="Rectangle 4"/>
          <p:cNvSpPr>
            <a:spLocks noGrp="1" noChangeArrowheads="1"/>
          </p:cNvSpPr>
          <p:nvPr>
            <p:ph type="ftr" sz="quarter" idx="2"/>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171013" name="Rectangle 5"/>
          <p:cNvSpPr>
            <a:spLocks noGrp="1" noChangeArrowheads="1"/>
          </p:cNvSpPr>
          <p:nvPr>
            <p:ph type="sldNum" sz="quarter" idx="3"/>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AE77-65D9-4768-9698-67EBE626B7B1}" type="slidenum">
              <a:rPr lang="de-DE" altLang="de-DE"/>
              <a:pPr>
                <a:defRPr/>
              </a:pPr>
              <a:t>‹Nr.›</a:t>
            </a:fld>
            <a:endParaRPr lang="de-DE" altLang="de-DE"/>
          </a:p>
        </p:txBody>
      </p:sp>
    </p:spTree>
    <p:extLst>
      <p:ext uri="{BB962C8B-B14F-4D97-AF65-F5344CB8AC3E}">
        <p14:creationId xmlns:p14="http://schemas.microsoft.com/office/powerpoint/2010/main" val="222630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301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63844"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1061"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1062"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301063"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756BA1-7DCC-49D1-9899-DCF3D15D6CF4}" type="slidenum">
              <a:rPr lang="de-DE" altLang="de-DE"/>
              <a:pPr>
                <a:defRPr/>
              </a:pPr>
              <a:t>‹Nr.›</a:t>
            </a:fld>
            <a:endParaRPr lang="de-DE" altLang="de-DE"/>
          </a:p>
        </p:txBody>
      </p:sp>
    </p:spTree>
    <p:extLst>
      <p:ext uri="{BB962C8B-B14F-4D97-AF65-F5344CB8AC3E}">
        <p14:creationId xmlns:p14="http://schemas.microsoft.com/office/powerpoint/2010/main" val="270369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8</a:t>
            </a:fld>
            <a:endParaRPr lang="de-DE" altLang="de-DE"/>
          </a:p>
        </p:txBody>
      </p:sp>
    </p:spTree>
    <p:extLst>
      <p:ext uri="{BB962C8B-B14F-4D97-AF65-F5344CB8AC3E}">
        <p14:creationId xmlns:p14="http://schemas.microsoft.com/office/powerpoint/2010/main" val="1207454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37</a:t>
            </a:fld>
            <a:endParaRPr lang="de-DE" altLang="de-DE"/>
          </a:p>
        </p:txBody>
      </p:sp>
    </p:spTree>
    <p:extLst>
      <p:ext uri="{BB962C8B-B14F-4D97-AF65-F5344CB8AC3E}">
        <p14:creationId xmlns:p14="http://schemas.microsoft.com/office/powerpoint/2010/main" val="67056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39</a:t>
            </a:fld>
            <a:endParaRPr lang="de-DE" altLang="de-DE"/>
          </a:p>
        </p:txBody>
      </p:sp>
    </p:spTree>
    <p:extLst>
      <p:ext uri="{BB962C8B-B14F-4D97-AF65-F5344CB8AC3E}">
        <p14:creationId xmlns:p14="http://schemas.microsoft.com/office/powerpoint/2010/main" val="154828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40</a:t>
            </a:fld>
            <a:endParaRPr lang="de-DE" altLang="de-DE"/>
          </a:p>
        </p:txBody>
      </p:sp>
    </p:spTree>
    <p:extLst>
      <p:ext uri="{BB962C8B-B14F-4D97-AF65-F5344CB8AC3E}">
        <p14:creationId xmlns:p14="http://schemas.microsoft.com/office/powerpoint/2010/main" val="204820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22</a:t>
            </a:fld>
            <a:endParaRPr lang="de-DE" altLang="de-DE"/>
          </a:p>
        </p:txBody>
      </p:sp>
    </p:spTree>
    <p:extLst>
      <p:ext uri="{BB962C8B-B14F-4D97-AF65-F5344CB8AC3E}">
        <p14:creationId xmlns:p14="http://schemas.microsoft.com/office/powerpoint/2010/main" val="235460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24</a:t>
            </a:fld>
            <a:endParaRPr lang="de-DE" altLang="de-DE"/>
          </a:p>
        </p:txBody>
      </p:sp>
    </p:spTree>
    <p:extLst>
      <p:ext uri="{BB962C8B-B14F-4D97-AF65-F5344CB8AC3E}">
        <p14:creationId xmlns:p14="http://schemas.microsoft.com/office/powerpoint/2010/main" val="208224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25</a:t>
            </a:fld>
            <a:endParaRPr lang="de-DE" altLang="de-DE"/>
          </a:p>
        </p:txBody>
      </p:sp>
    </p:spTree>
    <p:extLst>
      <p:ext uri="{BB962C8B-B14F-4D97-AF65-F5344CB8AC3E}">
        <p14:creationId xmlns:p14="http://schemas.microsoft.com/office/powerpoint/2010/main" val="216987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27</a:t>
            </a:fld>
            <a:endParaRPr lang="de-DE" altLang="de-DE"/>
          </a:p>
        </p:txBody>
      </p:sp>
    </p:spTree>
    <p:extLst>
      <p:ext uri="{BB962C8B-B14F-4D97-AF65-F5344CB8AC3E}">
        <p14:creationId xmlns:p14="http://schemas.microsoft.com/office/powerpoint/2010/main" val="548533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28</a:t>
            </a:fld>
            <a:endParaRPr lang="de-DE" altLang="de-DE"/>
          </a:p>
        </p:txBody>
      </p:sp>
    </p:spTree>
    <p:extLst>
      <p:ext uri="{BB962C8B-B14F-4D97-AF65-F5344CB8AC3E}">
        <p14:creationId xmlns:p14="http://schemas.microsoft.com/office/powerpoint/2010/main" val="406250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29</a:t>
            </a:fld>
            <a:endParaRPr lang="de-DE" altLang="de-DE"/>
          </a:p>
        </p:txBody>
      </p:sp>
    </p:spTree>
    <p:extLst>
      <p:ext uri="{BB962C8B-B14F-4D97-AF65-F5344CB8AC3E}">
        <p14:creationId xmlns:p14="http://schemas.microsoft.com/office/powerpoint/2010/main" val="36274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30</a:t>
            </a:fld>
            <a:endParaRPr lang="de-DE" altLang="de-DE"/>
          </a:p>
        </p:txBody>
      </p:sp>
    </p:spTree>
    <p:extLst>
      <p:ext uri="{BB962C8B-B14F-4D97-AF65-F5344CB8AC3E}">
        <p14:creationId xmlns:p14="http://schemas.microsoft.com/office/powerpoint/2010/main" val="2083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34</a:t>
            </a:fld>
            <a:endParaRPr lang="de-DE" altLang="de-DE"/>
          </a:p>
        </p:txBody>
      </p:sp>
    </p:spTree>
    <p:extLst>
      <p:ext uri="{BB962C8B-B14F-4D97-AF65-F5344CB8AC3E}">
        <p14:creationId xmlns:p14="http://schemas.microsoft.com/office/powerpoint/2010/main" val="425618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27621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83820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5214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smtClean="0"/>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34975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53490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32021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787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4451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23854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6767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7802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1861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082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979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smtClean="0"/>
              <a:t>HSWT    Prof. Dr. U. Groß                  </a:t>
            </a:r>
            <a:endParaRPr lang="de-DE"/>
          </a:p>
        </p:txBody>
      </p:sp>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time_continue=1&amp;v=mLuNX3PrRYE&amp;feature=emb_logo"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l2FRct1cOSI"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863823"/>
          </a:xfrm>
        </p:spPr>
        <p:txBody>
          <a:bodyPr/>
          <a:lstStyle/>
          <a:p>
            <a:pPr marL="514350" indent="-514350">
              <a:buFont typeface="+mj-lt"/>
              <a:buAutoNum type="arabicPeriod" startAt="5"/>
            </a:pPr>
            <a:r>
              <a:rPr lang="de-DE" dirty="0" smtClean="0"/>
              <a:t>ISOBUS </a:t>
            </a:r>
            <a:r>
              <a:rPr lang="de-DE" dirty="0"/>
              <a:t>– Ein weiterer Baustein von „Precision  </a:t>
            </a:r>
            <a:r>
              <a:rPr lang="de-DE" dirty="0" smtClean="0"/>
              <a:t>   Farming</a:t>
            </a:r>
            <a:r>
              <a:rPr lang="de-DE" dirty="0"/>
              <a:t>“</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7246784" y="5448077"/>
            <a:ext cx="2689374" cy="246221"/>
          </a:xfrm>
          <a:prstGeom prst="rect">
            <a:avLst/>
          </a:prstGeom>
          <a:noFill/>
        </p:spPr>
        <p:txBody>
          <a:bodyPr wrap="square" rtlCol="0">
            <a:spAutoFit/>
          </a:bodyPr>
          <a:lstStyle/>
          <a:p>
            <a:r>
              <a:rPr lang="de-DE" sz="1000" dirty="0">
                <a:latin typeface="+mn-lt"/>
              </a:rPr>
              <a:t>Quelle: </a:t>
            </a:r>
            <a:r>
              <a:rPr lang="de-DE" sz="1000" dirty="0" smtClean="0">
                <a:latin typeface="+mn-lt"/>
              </a:rPr>
              <a:t>Claas Gruppe</a:t>
            </a:r>
            <a:endParaRPr lang="de-DE" sz="1000" dirty="0">
              <a:latin typeface="+mn-lt"/>
            </a:endParaRPr>
          </a:p>
        </p:txBody>
      </p:sp>
      <p:pic>
        <p:nvPicPr>
          <p:cNvPr id="9" name="Inhaltsplatzhalter 8"/>
          <p:cNvPicPr>
            <a:picLocks noGrp="1" noChangeAspect="1"/>
          </p:cNvPicPr>
          <p:nvPr>
            <p:ph idx="1"/>
          </p:nvPr>
        </p:nvPicPr>
        <p:blipFill>
          <a:blip r:embed="rId2"/>
          <a:stretch>
            <a:fillRect/>
          </a:stretch>
        </p:blipFill>
        <p:spPr>
          <a:xfrm>
            <a:off x="508000" y="1484784"/>
            <a:ext cx="8718550" cy="3963293"/>
          </a:xfrm>
          <a:prstGeom prst="rect">
            <a:avLst/>
          </a:prstGeom>
        </p:spPr>
      </p:pic>
    </p:spTree>
    <p:extLst>
      <p:ext uri="{BB962C8B-B14F-4D97-AF65-F5344CB8AC3E}">
        <p14:creationId xmlns:p14="http://schemas.microsoft.com/office/powerpoint/2010/main" val="1414083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wichtigsten ISOBUS-Bausteine</a:t>
            </a:r>
            <a:endParaRPr lang="de-DE" dirty="0"/>
          </a:p>
        </p:txBody>
      </p:sp>
      <p:pic>
        <p:nvPicPr>
          <p:cNvPr id="6" name="Inhaltsplatzhalter 5"/>
          <p:cNvPicPr>
            <a:picLocks noGrp="1" noChangeAspect="1"/>
          </p:cNvPicPr>
          <p:nvPr>
            <p:ph idx="1"/>
          </p:nvPr>
        </p:nvPicPr>
        <p:blipFill rotWithShape="1">
          <a:blip r:embed="rId2"/>
          <a:srcRect l="24636" t="24007" r="24953" b="23156"/>
          <a:stretch/>
        </p:blipFill>
        <p:spPr>
          <a:xfrm>
            <a:off x="678272" y="1210443"/>
            <a:ext cx="8378005" cy="4902252"/>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6088481" y="6526029"/>
            <a:ext cx="2160240"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Lemken</a:t>
            </a:r>
            <a:endParaRPr lang="de-DE" sz="1000" dirty="0">
              <a:latin typeface="+mn-lt"/>
            </a:endParaRPr>
          </a:p>
        </p:txBody>
      </p:sp>
    </p:spTree>
    <p:extLst>
      <p:ext uri="{BB962C8B-B14F-4D97-AF65-F5344CB8AC3E}">
        <p14:creationId xmlns:p14="http://schemas.microsoft.com/office/powerpoint/2010/main" val="3048014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863823"/>
          </a:xfrm>
        </p:spPr>
        <p:txBody>
          <a:bodyPr/>
          <a:lstStyle/>
          <a:p>
            <a:r>
              <a:rPr lang="de-DE" dirty="0" smtClean="0"/>
              <a:t>ISOBUS-Stecker </a:t>
            </a:r>
            <a:r>
              <a:rPr lang="de-DE" dirty="0"/>
              <a:t>- Schnittstelle zwischen Schlepper und </a:t>
            </a:r>
            <a:r>
              <a:rPr lang="de-DE" dirty="0" smtClean="0"/>
              <a:t>Maschine</a:t>
            </a:r>
            <a:endParaRPr lang="de-DE" dirty="0"/>
          </a:p>
        </p:txBody>
      </p:sp>
      <p:sp>
        <p:nvSpPr>
          <p:cNvPr id="3" name="Inhaltsplatzhalter 2"/>
          <p:cNvSpPr>
            <a:spLocks noGrp="1"/>
          </p:cNvSpPr>
          <p:nvPr>
            <p:ph idx="1"/>
          </p:nvPr>
        </p:nvSpPr>
        <p:spPr>
          <a:xfrm>
            <a:off x="504589" y="1263408"/>
            <a:ext cx="8915400" cy="4497387"/>
          </a:xfrm>
        </p:spPr>
        <p:txBody>
          <a:bodyPr/>
          <a:lstStyle/>
          <a:p>
            <a:r>
              <a:rPr lang="de-DE" sz="2000" dirty="0" smtClean="0"/>
              <a:t>Bildet </a:t>
            </a:r>
            <a:r>
              <a:rPr lang="de-DE" sz="2000" dirty="0"/>
              <a:t>die Schnittstelle zwischen Schlepper und   </a:t>
            </a:r>
          </a:p>
          <a:p>
            <a:r>
              <a:rPr lang="de-DE" sz="2000" dirty="0" smtClean="0"/>
              <a:t>Maschine </a:t>
            </a:r>
            <a:r>
              <a:rPr lang="de-DE" sz="2000" dirty="0"/>
              <a:t>bzw. zwischen den Teilnehmern</a:t>
            </a:r>
          </a:p>
          <a:p>
            <a:r>
              <a:rPr lang="de-DE" sz="2000" dirty="0" smtClean="0"/>
              <a:t>9 </a:t>
            </a:r>
            <a:r>
              <a:rPr lang="de-DE" sz="2000" dirty="0"/>
              <a:t>Pins bzw. Adern</a:t>
            </a:r>
          </a:p>
          <a:p>
            <a:r>
              <a:rPr lang="de-DE" sz="2000" dirty="0" smtClean="0"/>
              <a:t>Staub </a:t>
            </a:r>
            <a:r>
              <a:rPr lang="de-DE" sz="2000" dirty="0"/>
              <a:t>und Wasserfest jedoch „abreißsicher“ konzipiert</a:t>
            </a:r>
          </a:p>
          <a:p>
            <a:endParaRPr lang="de-DE" dirty="0" smtClean="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2"/>
          <a:stretch>
            <a:fillRect/>
          </a:stretch>
        </p:blipFill>
        <p:spPr>
          <a:xfrm>
            <a:off x="330221" y="3068960"/>
            <a:ext cx="9264136" cy="3274393"/>
          </a:xfrm>
          <a:prstGeom prst="rect">
            <a:avLst/>
          </a:prstGeom>
        </p:spPr>
      </p:pic>
      <p:sp>
        <p:nvSpPr>
          <p:cNvPr id="8" name="Textfeld 7"/>
          <p:cNvSpPr txBox="1"/>
          <p:nvPr/>
        </p:nvSpPr>
        <p:spPr>
          <a:xfrm>
            <a:off x="7924456" y="6361864"/>
            <a:ext cx="1669901" cy="246221"/>
          </a:xfrm>
          <a:prstGeom prst="rect">
            <a:avLst/>
          </a:prstGeom>
          <a:noFill/>
        </p:spPr>
        <p:txBody>
          <a:bodyPr wrap="square" rtlCol="0">
            <a:spAutoFit/>
          </a:bodyPr>
          <a:lstStyle/>
          <a:p>
            <a:r>
              <a:rPr lang="de-DE" sz="1000" dirty="0" smtClean="0">
                <a:latin typeface="+mn-lt"/>
              </a:rPr>
              <a:t>Quelle: Technik Plattform</a:t>
            </a:r>
            <a:endParaRPr lang="de-DE" sz="1000" dirty="0">
              <a:latin typeface="+mn-lt"/>
            </a:endParaRPr>
          </a:p>
        </p:txBody>
      </p:sp>
    </p:spTree>
    <p:extLst>
      <p:ext uri="{BB962C8B-B14F-4D97-AF65-F5344CB8AC3E}">
        <p14:creationId xmlns:p14="http://schemas.microsoft.com/office/powerpoint/2010/main" val="3339768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ISOBUS-Grundregeln</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508000" y="1196752"/>
            <a:ext cx="8915400" cy="4497387"/>
          </a:xfrm>
        </p:spPr>
        <p:txBody>
          <a:bodyPr/>
          <a:lstStyle/>
          <a:p>
            <a:pPr marL="457200" indent="-457200">
              <a:buFont typeface="+mj-lt"/>
              <a:buAutoNum type="arabicPeriod"/>
            </a:pPr>
            <a:r>
              <a:rPr lang="de-DE" sz="2000" b="1" dirty="0" smtClean="0"/>
              <a:t>Der </a:t>
            </a:r>
            <a:r>
              <a:rPr lang="de-DE" sz="2000" b="1" dirty="0"/>
              <a:t>BUS muss geschlossen </a:t>
            </a:r>
            <a:r>
              <a:rPr lang="de-DE" sz="2000" b="1" dirty="0" smtClean="0"/>
              <a:t>sein</a:t>
            </a:r>
          </a:p>
          <a:p>
            <a:pPr lvl="1"/>
            <a:r>
              <a:rPr lang="de-DE" sz="1800" dirty="0" smtClean="0"/>
              <a:t>Immer </a:t>
            </a:r>
            <a:r>
              <a:rPr lang="de-DE" sz="1800" dirty="0"/>
              <a:t>sichergehen dass ein Abschlussstecker auf dem letzten Anschluss </a:t>
            </a:r>
            <a:r>
              <a:rPr lang="de-DE" sz="1800" dirty="0" smtClean="0"/>
              <a:t>steckt </a:t>
            </a:r>
            <a:endParaRPr lang="de-DE" sz="1800" dirty="0"/>
          </a:p>
          <a:p>
            <a:pPr marL="457200" indent="-457200">
              <a:buFont typeface="+mj-lt"/>
              <a:buAutoNum type="arabicPeriod"/>
            </a:pPr>
            <a:r>
              <a:rPr lang="de-DE" sz="2000" b="1" dirty="0" smtClean="0"/>
              <a:t>Nur </a:t>
            </a:r>
            <a:r>
              <a:rPr lang="de-DE" sz="2000" b="1" dirty="0"/>
              <a:t>ein Task Controller (TC) am </a:t>
            </a:r>
            <a:r>
              <a:rPr lang="de-DE" sz="2000" b="1" dirty="0" smtClean="0"/>
              <a:t>BUS</a:t>
            </a:r>
            <a:endParaRPr lang="de-DE" sz="2000" dirty="0"/>
          </a:p>
          <a:p>
            <a:pPr lvl="1"/>
            <a:r>
              <a:rPr lang="de-DE" sz="1800" dirty="0" smtClean="0"/>
              <a:t>Es </a:t>
            </a:r>
            <a:r>
              <a:rPr lang="de-DE" sz="1800" dirty="0"/>
              <a:t>darf immer nur ein Terminal TC Aufgaben </a:t>
            </a:r>
            <a:r>
              <a:rPr lang="de-DE" sz="1800" dirty="0" smtClean="0"/>
              <a:t>übernehmen</a:t>
            </a:r>
          </a:p>
          <a:p>
            <a:pPr marL="457200" indent="-457200">
              <a:buFont typeface="+mj-lt"/>
              <a:buAutoNum type="arabicPeriod"/>
            </a:pPr>
            <a:r>
              <a:rPr lang="de-DE" sz="2000" b="1" dirty="0" smtClean="0"/>
              <a:t>Nur </a:t>
            </a:r>
            <a:r>
              <a:rPr lang="de-DE" sz="2000" b="1" dirty="0"/>
              <a:t>ein primäres Terminal am </a:t>
            </a:r>
            <a:r>
              <a:rPr lang="de-DE" sz="2000" b="1" dirty="0" smtClean="0"/>
              <a:t>BUS</a:t>
            </a:r>
            <a:endParaRPr lang="de-DE" sz="2000" b="1" dirty="0"/>
          </a:p>
          <a:p>
            <a:pPr lvl="1"/>
            <a:r>
              <a:rPr lang="de-DE" sz="1800" dirty="0" smtClean="0"/>
              <a:t>Nur </a:t>
            </a:r>
            <a:r>
              <a:rPr lang="de-DE" sz="1800" dirty="0"/>
              <a:t>ein Terminal darf UT-Priorität 1 </a:t>
            </a:r>
            <a:r>
              <a:rPr lang="de-DE" sz="1800" dirty="0" smtClean="0"/>
              <a:t>haben, dieses </a:t>
            </a:r>
            <a:r>
              <a:rPr lang="de-DE" sz="1800" dirty="0"/>
              <a:t>ist für die Belegung der </a:t>
            </a:r>
            <a:r>
              <a:rPr lang="de-DE" sz="1800" dirty="0" err="1"/>
              <a:t>Auxiliaries</a:t>
            </a:r>
            <a:r>
              <a:rPr lang="de-DE" sz="1800" dirty="0"/>
              <a:t> zuständig und das Anbaugerät meldet sich dort als erstes </a:t>
            </a:r>
            <a:r>
              <a:rPr lang="de-DE" sz="1800" dirty="0" smtClean="0"/>
              <a:t>an</a:t>
            </a:r>
          </a:p>
          <a:p>
            <a:pPr marL="457200" indent="-457200">
              <a:buFont typeface="+mj-lt"/>
              <a:buAutoNum type="arabicPeriod"/>
            </a:pPr>
            <a:r>
              <a:rPr lang="de-DE" sz="2000" b="1" dirty="0" smtClean="0"/>
              <a:t>Geduld</a:t>
            </a:r>
            <a:endParaRPr lang="de-DE" sz="2000" b="1" dirty="0"/>
          </a:p>
          <a:p>
            <a:pPr lvl="1"/>
            <a:r>
              <a:rPr lang="de-DE" sz="1800" dirty="0" smtClean="0"/>
              <a:t>Beim </a:t>
            </a:r>
            <a:r>
              <a:rPr lang="de-DE" sz="1800" dirty="0"/>
              <a:t>ersten Anschließen eines Gerätes wird der Objektpool </a:t>
            </a:r>
            <a:r>
              <a:rPr lang="de-DE" sz="1800" dirty="0" smtClean="0"/>
              <a:t>hochgeladen, dies </a:t>
            </a:r>
            <a:r>
              <a:rPr lang="de-DE" sz="1800" dirty="0"/>
              <a:t>kann einige Minuten dauern und ist nicht auf jedem Terminal </a:t>
            </a:r>
            <a:r>
              <a:rPr lang="de-DE" sz="1800" dirty="0" smtClean="0"/>
              <a:t>ersichtlich</a:t>
            </a:r>
            <a:endParaRPr lang="de-DE" sz="1800" dirty="0"/>
          </a:p>
          <a:p>
            <a:pPr marL="457200" indent="-457200">
              <a:buFont typeface="+mj-lt"/>
              <a:buAutoNum type="arabicPeriod"/>
            </a:pPr>
            <a:r>
              <a:rPr lang="de-DE" sz="2000" b="1" dirty="0" smtClean="0"/>
              <a:t>„</a:t>
            </a:r>
            <a:r>
              <a:rPr lang="de-DE" sz="2000" b="1" dirty="0" err="1" smtClean="0"/>
              <a:t>Reboot</a:t>
            </a:r>
            <a:r>
              <a:rPr lang="de-DE" sz="2000" b="1" dirty="0"/>
              <a:t>“ tut </a:t>
            </a:r>
            <a:r>
              <a:rPr lang="de-DE" sz="2000" b="1" dirty="0" smtClean="0"/>
              <a:t>gut</a:t>
            </a:r>
          </a:p>
          <a:p>
            <a:pPr lvl="1"/>
            <a:r>
              <a:rPr lang="de-DE" sz="1800" dirty="0" smtClean="0"/>
              <a:t>Vor </a:t>
            </a:r>
            <a:r>
              <a:rPr lang="de-DE" sz="1800" dirty="0"/>
              <a:t>allem nach der Änderung von Einstellungen muss der BUS (Traktor + Terminal + Anbaugerät) mal neu gestartet </a:t>
            </a:r>
            <a:r>
              <a:rPr lang="de-DE" sz="1800" dirty="0" smtClean="0"/>
              <a:t>werden</a:t>
            </a:r>
            <a:endParaRPr lang="de-DE" sz="1800" dirty="0"/>
          </a:p>
        </p:txBody>
      </p:sp>
    </p:spTree>
    <p:extLst>
      <p:ext uri="{BB962C8B-B14F-4D97-AF65-F5344CB8AC3E}">
        <p14:creationId xmlns:p14="http://schemas.microsoft.com/office/powerpoint/2010/main" val="2846651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ISOBUS - Kundenvorteile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10" name="Inhaltsplatzhalter 9"/>
          <p:cNvSpPr>
            <a:spLocks noGrp="1"/>
          </p:cNvSpPr>
          <p:nvPr>
            <p:ph idx="1"/>
          </p:nvPr>
        </p:nvSpPr>
        <p:spPr>
          <a:xfrm>
            <a:off x="508000" y="1215299"/>
            <a:ext cx="8915400" cy="4765437"/>
          </a:xfrm>
        </p:spPr>
        <p:txBody>
          <a:bodyPr/>
          <a:lstStyle/>
          <a:p>
            <a:r>
              <a:rPr lang="de-DE" sz="2000" dirty="0"/>
              <a:t>ISOBUS standardisiert die Steuerungseinstellungen, verringert Rüstzeiten, minimiert Montage- und Schnittstellenprobleme. Kalibrierungen entfallen, die Bedienerfreundlichkeit </a:t>
            </a:r>
            <a:r>
              <a:rPr lang="de-DE" sz="2000" dirty="0" smtClean="0"/>
              <a:t>steigt</a:t>
            </a:r>
          </a:p>
          <a:p>
            <a:r>
              <a:rPr lang="de-DE" sz="2000" dirty="0" smtClean="0"/>
              <a:t>Vereinfachung </a:t>
            </a:r>
            <a:r>
              <a:rPr lang="de-DE" sz="2000" dirty="0"/>
              <a:t>der Bedienung </a:t>
            </a:r>
            <a:r>
              <a:rPr lang="de-DE" sz="2000" dirty="0" smtClean="0"/>
              <a:t>durch Angleichen </a:t>
            </a:r>
            <a:r>
              <a:rPr lang="de-DE" sz="2000" dirty="0"/>
              <a:t>von </a:t>
            </a:r>
            <a:r>
              <a:rPr lang="de-DE" sz="2000" dirty="0" smtClean="0"/>
              <a:t>Bedienstrukturen</a:t>
            </a:r>
          </a:p>
          <a:p>
            <a:pPr lvl="1"/>
            <a:r>
              <a:rPr lang="de-DE" sz="1800" dirty="0"/>
              <a:t>Funktionstasten des Traktors können in das ISOBUS integriert werden </a:t>
            </a:r>
          </a:p>
          <a:p>
            <a:r>
              <a:rPr lang="de-DE" sz="2000" dirty="0" smtClean="0"/>
              <a:t>Nutzung </a:t>
            </a:r>
            <a:r>
              <a:rPr lang="de-DE" sz="2000" dirty="0"/>
              <a:t>von </a:t>
            </a:r>
            <a:r>
              <a:rPr lang="de-DE" sz="2000" dirty="0" smtClean="0"/>
              <a:t>gemeinsamen sogenannten </a:t>
            </a:r>
            <a:r>
              <a:rPr lang="de-DE" sz="2000" dirty="0" err="1" smtClean="0"/>
              <a:t>Auxiliaries</a:t>
            </a:r>
            <a:endParaRPr lang="de-DE" sz="2000" dirty="0"/>
          </a:p>
          <a:p>
            <a:pPr lvl="1"/>
            <a:r>
              <a:rPr lang="de-DE" sz="1800" dirty="0"/>
              <a:t>Zusatzbedienelemente wie zum </a:t>
            </a:r>
            <a:r>
              <a:rPr lang="de-DE" sz="1800" dirty="0" smtClean="0"/>
              <a:t>Beispiel ein Joystick</a:t>
            </a:r>
          </a:p>
          <a:p>
            <a:r>
              <a:rPr lang="de-DE" sz="2000" dirty="0"/>
              <a:t>Der Anschluss der verschiedenen Komponenten ist kinderleicht aufgrund des normierten neunpoligen </a:t>
            </a:r>
            <a:r>
              <a:rPr lang="de-DE" sz="2000" dirty="0" smtClean="0"/>
              <a:t>Steckers</a:t>
            </a:r>
          </a:p>
          <a:p>
            <a:r>
              <a:rPr lang="de-DE" sz="2000" dirty="0"/>
              <a:t>Die Anschaffung von nur einem Terminal spart Kosten</a:t>
            </a:r>
          </a:p>
          <a:p>
            <a:r>
              <a:rPr lang="de-DE" sz="2000" dirty="0"/>
              <a:t>ISOBUS ist Voraussetzung für eine einwandfreie Dokumentation und Precision </a:t>
            </a:r>
            <a:r>
              <a:rPr lang="de-DE" sz="2000" dirty="0" smtClean="0"/>
              <a:t>Farming</a:t>
            </a:r>
            <a:endParaRPr lang="de-DE" sz="2000" dirty="0"/>
          </a:p>
          <a:p>
            <a:r>
              <a:rPr lang="de-DE" sz="2000" dirty="0" smtClean="0"/>
              <a:t>Nutzung </a:t>
            </a:r>
            <a:r>
              <a:rPr lang="de-DE" sz="2000" dirty="0"/>
              <a:t>eines Terminals für mehrere </a:t>
            </a:r>
            <a:r>
              <a:rPr lang="de-DE" sz="2000" dirty="0" smtClean="0"/>
              <a:t>Geräte und Maschinen</a:t>
            </a:r>
          </a:p>
          <a:p>
            <a:pPr lvl="1"/>
            <a:r>
              <a:rPr lang="de-DE" sz="1800" dirty="0"/>
              <a:t>Aufgeräumte </a:t>
            </a:r>
            <a:r>
              <a:rPr lang="de-DE" sz="1800" dirty="0" smtClean="0"/>
              <a:t>Kabine</a:t>
            </a:r>
          </a:p>
          <a:p>
            <a:pPr lvl="1"/>
            <a:r>
              <a:rPr lang="de-DE" sz="1800" dirty="0" smtClean="0"/>
              <a:t>In </a:t>
            </a:r>
            <a:r>
              <a:rPr lang="de-DE" sz="1800" dirty="0"/>
              <a:t>der Kabine herrscht freie Sicht, was die Sicherheit erhöht</a:t>
            </a:r>
          </a:p>
          <a:p>
            <a:pPr marL="457200" lvl="1" indent="0">
              <a:buNone/>
            </a:pPr>
            <a:endParaRPr lang="de-DE" sz="1200" dirty="0"/>
          </a:p>
          <a:p>
            <a:endParaRPr lang="de-DE" sz="1400" dirty="0"/>
          </a:p>
        </p:txBody>
      </p:sp>
    </p:spTree>
    <p:extLst>
      <p:ext uri="{BB962C8B-B14F-4D97-AF65-F5344CB8AC3E}">
        <p14:creationId xmlns:p14="http://schemas.microsoft.com/office/powerpoint/2010/main" val="1898084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ISOBUS - Kundenvorteile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24558" t="44828" r="52908" b="21556"/>
          <a:stretch/>
        </p:blipFill>
        <p:spPr>
          <a:xfrm>
            <a:off x="130893" y="1412776"/>
            <a:ext cx="4589016" cy="3846983"/>
          </a:xfrm>
          <a:prstGeom prst="rect">
            <a:avLst/>
          </a:prstGeom>
        </p:spPr>
      </p:pic>
      <p:pic>
        <p:nvPicPr>
          <p:cNvPr id="7" name="Inhaltsplatzhalter 6"/>
          <p:cNvPicPr>
            <a:picLocks noGrp="1" noChangeAspect="1"/>
          </p:cNvPicPr>
          <p:nvPr>
            <p:ph idx="1"/>
          </p:nvPr>
        </p:nvPicPr>
        <p:blipFill>
          <a:blip r:embed="rId3"/>
          <a:stretch>
            <a:fillRect/>
          </a:stretch>
        </p:blipFill>
        <p:spPr>
          <a:xfrm>
            <a:off x="4950272" y="2348880"/>
            <a:ext cx="4589016" cy="3846983"/>
          </a:xfrm>
          <a:prstGeom prst="rect">
            <a:avLst/>
          </a:prstGeom>
        </p:spPr>
      </p:pic>
      <p:sp>
        <p:nvSpPr>
          <p:cNvPr id="8" name="Textfeld 7"/>
          <p:cNvSpPr txBox="1"/>
          <p:nvPr/>
        </p:nvSpPr>
        <p:spPr>
          <a:xfrm>
            <a:off x="8043813" y="6203152"/>
            <a:ext cx="1681262"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Bogballe</a:t>
            </a:r>
            <a:endParaRPr lang="de-DE" sz="1000" dirty="0">
              <a:latin typeface="+mn-lt"/>
            </a:endParaRPr>
          </a:p>
        </p:txBody>
      </p:sp>
      <p:sp>
        <p:nvSpPr>
          <p:cNvPr id="9" name="Textfeld 8"/>
          <p:cNvSpPr txBox="1"/>
          <p:nvPr/>
        </p:nvSpPr>
        <p:spPr>
          <a:xfrm>
            <a:off x="1615233" y="5315922"/>
            <a:ext cx="2160240"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Lemken</a:t>
            </a:r>
            <a:endParaRPr lang="de-DE" sz="1000" dirty="0">
              <a:latin typeface="+mn-lt"/>
            </a:endParaRPr>
          </a:p>
        </p:txBody>
      </p:sp>
    </p:spTree>
    <p:extLst>
      <p:ext uri="{BB962C8B-B14F-4D97-AF65-F5344CB8AC3E}">
        <p14:creationId xmlns:p14="http://schemas.microsoft.com/office/powerpoint/2010/main" val="3667433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863823"/>
          </a:xfrm>
        </p:spPr>
        <p:txBody>
          <a:bodyPr/>
          <a:lstStyle/>
          <a:p>
            <a:r>
              <a:rPr lang="de-DE" dirty="0"/>
              <a:t>TIM (Tractor Implement Management</a:t>
            </a:r>
            <a:r>
              <a:rPr lang="de-DE" dirty="0" smtClean="0"/>
              <a:t>) – basierend auf ISOBUS</a:t>
            </a:r>
            <a:endParaRPr lang="de-DE" dirty="0"/>
          </a:p>
        </p:txBody>
      </p:sp>
      <p:sp>
        <p:nvSpPr>
          <p:cNvPr id="3" name="Inhaltsplatzhalter 2"/>
          <p:cNvSpPr>
            <a:spLocks noGrp="1"/>
          </p:cNvSpPr>
          <p:nvPr>
            <p:ph idx="1"/>
          </p:nvPr>
        </p:nvSpPr>
        <p:spPr>
          <a:xfrm>
            <a:off x="508000" y="802490"/>
            <a:ext cx="8915400" cy="4497387"/>
          </a:xfrm>
        </p:spPr>
        <p:txBody>
          <a:bodyPr/>
          <a:lstStyle/>
          <a:p>
            <a:endParaRPr lang="de-DE" sz="1800" dirty="0" smtClean="0"/>
          </a:p>
          <a:p>
            <a:r>
              <a:rPr lang="de-DE" sz="1800" dirty="0" smtClean="0"/>
              <a:t>produkt- </a:t>
            </a:r>
            <a:r>
              <a:rPr lang="de-DE" sz="1800" dirty="0"/>
              <a:t>und herstellerübergreifende ISOBUS Lösung der </a:t>
            </a:r>
            <a:r>
              <a:rPr lang="de-DE" sz="1800" dirty="0" smtClean="0"/>
              <a:t>Landtechnikindustrie</a:t>
            </a:r>
          </a:p>
          <a:p>
            <a:r>
              <a:rPr lang="de-DE" sz="1800" dirty="0" smtClean="0"/>
              <a:t>Schlüssel </a:t>
            </a:r>
            <a:r>
              <a:rPr lang="de-DE" sz="1800" dirty="0"/>
              <a:t>für diese neue Technologie ist die Nutzung der Vorteile des Gesamtsystems, bestehend zum Beispiel aus Traktor und </a:t>
            </a:r>
            <a:r>
              <a:rPr lang="de-DE" sz="1800" dirty="0" smtClean="0"/>
              <a:t>Gerät</a:t>
            </a:r>
          </a:p>
          <a:p>
            <a:r>
              <a:rPr lang="de-DE" sz="1800" dirty="0"/>
              <a:t>bei anderen Lösungen </a:t>
            </a:r>
            <a:r>
              <a:rPr lang="de-DE" sz="1800" dirty="0" smtClean="0"/>
              <a:t>steuert ausschließlich </a:t>
            </a:r>
            <a:r>
              <a:rPr lang="de-DE" sz="1800" dirty="0"/>
              <a:t>der Traktor das </a:t>
            </a:r>
            <a:r>
              <a:rPr lang="de-DE" sz="1800" dirty="0" smtClean="0"/>
              <a:t>Anbaugerät</a:t>
            </a:r>
          </a:p>
          <a:p>
            <a:r>
              <a:rPr lang="de-DE" sz="1800" dirty="0" smtClean="0"/>
              <a:t>bei </a:t>
            </a:r>
            <a:r>
              <a:rPr lang="de-DE" sz="1800" dirty="0"/>
              <a:t>TIM </a:t>
            </a:r>
            <a:r>
              <a:rPr lang="de-DE" sz="1800" dirty="0" smtClean="0"/>
              <a:t>handelt es sich um einem </a:t>
            </a:r>
            <a:r>
              <a:rPr lang="de-DE" sz="1800" dirty="0"/>
              <a:t>Austausch, bei dem Daten in beide Richtungen übertragen werden (bidirektionalen </a:t>
            </a:r>
            <a:r>
              <a:rPr lang="de-DE" sz="1800" dirty="0" smtClean="0"/>
              <a:t>Kommunikation)</a:t>
            </a:r>
          </a:p>
          <a:p>
            <a:r>
              <a:rPr lang="de-DE" sz="1800" dirty="0"/>
              <a:t>Mithilfe von TIM kann ein Anbaugerät automatisch bestimmte Funktionen des Traktors steuern </a:t>
            </a:r>
            <a:endParaRPr lang="de-DE" sz="1800" dirty="0" smtClean="0"/>
          </a:p>
          <a:p>
            <a:pPr lvl="1"/>
            <a:r>
              <a:rPr lang="de-DE" sz="1600" dirty="0"/>
              <a:t>Gerät optimiert seinen Betrieb also selbst und gibt Steuerbefehle an den Traktor</a:t>
            </a:r>
          </a:p>
          <a:p>
            <a:pPr lvl="1"/>
            <a:r>
              <a:rPr lang="de-DE" sz="1600" dirty="0" smtClean="0"/>
              <a:t>zum </a:t>
            </a:r>
            <a:r>
              <a:rPr lang="de-DE" sz="1600" dirty="0"/>
              <a:t>Beispiel die Fahrgeschwindigkeit oder die Steuerventile</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1026" name="Picture 2" descr="https://www.aef-online.org/fileadmin/_processed_/1/8/csm_aef-newsletter112019-01-TIMXL_013fe173b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336" y="4183753"/>
            <a:ext cx="6261878"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681192" y="6416001"/>
            <a:ext cx="1728192" cy="246221"/>
          </a:xfrm>
          <a:prstGeom prst="rect">
            <a:avLst/>
          </a:prstGeom>
          <a:noFill/>
        </p:spPr>
        <p:txBody>
          <a:bodyPr wrap="square" rtlCol="0">
            <a:spAutoFit/>
          </a:bodyPr>
          <a:lstStyle/>
          <a:p>
            <a:r>
              <a:rPr lang="de-DE" sz="1000" dirty="0" smtClean="0">
                <a:latin typeface="+mn-lt"/>
              </a:rPr>
              <a:t>Quelle: AEF</a:t>
            </a:r>
            <a:endParaRPr lang="de-DE" sz="1000" dirty="0">
              <a:latin typeface="+mn-lt"/>
            </a:endParaRPr>
          </a:p>
        </p:txBody>
      </p:sp>
    </p:spTree>
    <p:extLst>
      <p:ext uri="{BB962C8B-B14F-4D97-AF65-F5344CB8AC3E}">
        <p14:creationId xmlns:p14="http://schemas.microsoft.com/office/powerpoint/2010/main" val="282520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Praxisbeispiele - TIM</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8" name="Inhaltsplatzhalter 7"/>
          <p:cNvSpPr>
            <a:spLocks noGrp="1"/>
          </p:cNvSpPr>
          <p:nvPr>
            <p:ph idx="1"/>
          </p:nvPr>
        </p:nvSpPr>
        <p:spPr/>
        <p:txBody>
          <a:bodyPr/>
          <a:lstStyle/>
          <a:p>
            <a:endParaRPr lang="de-DE" dirty="0" smtClean="0"/>
          </a:p>
          <a:p>
            <a:endParaRPr lang="de-DE" dirty="0"/>
          </a:p>
          <a:p>
            <a:endParaRPr lang="de-DE" dirty="0" smtClean="0"/>
          </a:p>
          <a:p>
            <a:endParaRPr lang="de-DE" dirty="0"/>
          </a:p>
          <a:p>
            <a:pPr marL="0" indent="0">
              <a:buNone/>
            </a:pPr>
            <a:endParaRPr lang="de-DE" dirty="0"/>
          </a:p>
          <a:p>
            <a:pPr marL="0" indent="0" algn="ctr">
              <a:buNone/>
            </a:pPr>
            <a:r>
              <a:rPr lang="de-DE" sz="2000" b="1" dirty="0"/>
              <a:t>Funktionsprinzip Schwadsensor-Ladewagen Kombination (Pöttinger):</a:t>
            </a:r>
          </a:p>
          <a:p>
            <a:r>
              <a:rPr lang="de-DE" sz="1800" dirty="0"/>
              <a:t>Schwadscanner (1) erfasst die Geometrie des Schwads </a:t>
            </a:r>
          </a:p>
          <a:p>
            <a:r>
              <a:rPr lang="de-DE" sz="1800" dirty="0"/>
              <a:t>Gleichzeitig wird permanent das Drehmoment am Rotor (3) gemessen</a:t>
            </a:r>
          </a:p>
          <a:p>
            <a:r>
              <a:rPr lang="de-DE" sz="1800" dirty="0"/>
              <a:t>Abhängig von den Parametern (1) + (3) regelt das BUS System die  </a:t>
            </a:r>
          </a:p>
          <a:p>
            <a:pPr marL="0" indent="0">
              <a:buNone/>
            </a:pPr>
            <a:r>
              <a:rPr lang="de-DE" sz="1800" dirty="0" smtClean="0"/>
              <a:t>     Vorfahrtsgeschwindigkeit </a:t>
            </a:r>
            <a:r>
              <a:rPr lang="de-DE" sz="1800" dirty="0"/>
              <a:t>(2)</a:t>
            </a:r>
          </a:p>
          <a:p>
            <a:r>
              <a:rPr lang="de-DE" sz="1800" dirty="0"/>
              <a:t>Verstopfungen des Rotors werden auf ein Minimum reduziert</a:t>
            </a:r>
          </a:p>
          <a:p>
            <a:r>
              <a:rPr lang="de-DE" sz="1800" dirty="0"/>
              <a:t>Das Gespann kann immer an der Leistungsgrenze gefahren </a:t>
            </a:r>
            <a:r>
              <a:rPr lang="de-DE" sz="1800" dirty="0" smtClean="0"/>
              <a:t>werden</a:t>
            </a:r>
            <a:endParaRPr lang="de-DE" sz="1800" dirty="0"/>
          </a:p>
        </p:txBody>
      </p:sp>
      <p:pic>
        <p:nvPicPr>
          <p:cNvPr id="9" name="Grafik 8"/>
          <p:cNvPicPr>
            <a:picLocks noChangeAspect="1"/>
          </p:cNvPicPr>
          <p:nvPr/>
        </p:nvPicPr>
        <p:blipFill>
          <a:blip r:embed="rId2"/>
          <a:stretch>
            <a:fillRect/>
          </a:stretch>
        </p:blipFill>
        <p:spPr>
          <a:xfrm>
            <a:off x="1236166" y="798513"/>
            <a:ext cx="7262217" cy="2592288"/>
          </a:xfrm>
          <a:prstGeom prst="rect">
            <a:avLst/>
          </a:prstGeom>
        </p:spPr>
      </p:pic>
      <p:sp>
        <p:nvSpPr>
          <p:cNvPr id="10" name="Textfeld 9"/>
          <p:cNvSpPr txBox="1"/>
          <p:nvPr/>
        </p:nvSpPr>
        <p:spPr>
          <a:xfrm>
            <a:off x="6721376" y="3521690"/>
            <a:ext cx="2105223" cy="246221"/>
          </a:xfrm>
          <a:prstGeom prst="rect">
            <a:avLst/>
          </a:prstGeom>
          <a:noFill/>
        </p:spPr>
        <p:txBody>
          <a:bodyPr wrap="square" rtlCol="0">
            <a:spAutoFit/>
          </a:bodyPr>
          <a:lstStyle/>
          <a:p>
            <a:r>
              <a:rPr lang="de-DE" sz="1000" dirty="0" smtClean="0">
                <a:latin typeface="+mn-lt"/>
              </a:rPr>
              <a:t>Quelle: Pöttinger</a:t>
            </a:r>
            <a:endParaRPr lang="de-DE" sz="1000" dirty="0">
              <a:latin typeface="+mn-lt"/>
            </a:endParaRPr>
          </a:p>
        </p:txBody>
      </p:sp>
    </p:spTree>
    <p:extLst>
      <p:ext uri="{BB962C8B-B14F-4D97-AF65-F5344CB8AC3E}">
        <p14:creationId xmlns:p14="http://schemas.microsoft.com/office/powerpoint/2010/main" val="1123204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Praxisbeispiele - TIM</a:t>
            </a:r>
            <a:endParaRPr lang="de-DE" dirty="0"/>
          </a:p>
        </p:txBody>
      </p:sp>
      <p:sp>
        <p:nvSpPr>
          <p:cNvPr id="3" name="Inhaltsplatzhalter 2"/>
          <p:cNvSpPr>
            <a:spLocks noGrp="1"/>
          </p:cNvSpPr>
          <p:nvPr>
            <p:ph idx="1"/>
          </p:nvPr>
        </p:nvSpPr>
        <p:spPr>
          <a:xfrm>
            <a:off x="508000" y="846333"/>
            <a:ext cx="8915400" cy="4497387"/>
          </a:xfrm>
        </p:spPr>
        <p:txBody>
          <a:bodyPr/>
          <a:lstStyle/>
          <a:p>
            <a:pPr marL="0" indent="0">
              <a:buNone/>
            </a:pPr>
            <a:r>
              <a:rPr lang="de-DE" sz="2000" b="1" dirty="0" smtClean="0"/>
              <a:t>Funktionsprinzip </a:t>
            </a:r>
            <a:r>
              <a:rPr lang="de-DE" sz="2000" b="1" dirty="0" err="1"/>
              <a:t>Tractor</a:t>
            </a:r>
            <a:r>
              <a:rPr lang="de-DE" sz="2000" b="1" dirty="0"/>
              <a:t>-</a:t>
            </a:r>
            <a:r>
              <a:rPr lang="de-DE" sz="2000" b="1" dirty="0" err="1"/>
              <a:t>Baler</a:t>
            </a:r>
            <a:r>
              <a:rPr lang="de-DE" sz="2000" b="1" dirty="0"/>
              <a:t>-Automation (John Deere</a:t>
            </a:r>
            <a:r>
              <a:rPr lang="de-DE" sz="2000" b="1" dirty="0" smtClean="0"/>
              <a:t>):</a:t>
            </a:r>
            <a:endParaRPr lang="de-DE" sz="2000" b="1" dirty="0"/>
          </a:p>
          <a:p>
            <a:r>
              <a:rPr lang="de-DE" sz="2000" dirty="0" smtClean="0"/>
              <a:t>Der </a:t>
            </a:r>
            <a:r>
              <a:rPr lang="de-DE" sz="2000" dirty="0"/>
              <a:t>Fahrer muss ausschließlich die Fahrtrichtung wählen</a:t>
            </a:r>
          </a:p>
          <a:p>
            <a:r>
              <a:rPr lang="de-DE" sz="2000" dirty="0"/>
              <a:t>Sensoren erfassen die Dichte des Ballens sowie den Füllstand der Ballenkammer</a:t>
            </a:r>
          </a:p>
          <a:p>
            <a:r>
              <a:rPr lang="de-DE" sz="2000" dirty="0"/>
              <a:t>Ist die Ballenkammer gefüllt und der Fahrer betätigt die Wendeschaltung beginnt der Bindevorgang</a:t>
            </a:r>
          </a:p>
          <a:p>
            <a:r>
              <a:rPr lang="de-DE" sz="2000" dirty="0"/>
              <a:t> Nach Beendigung gibt die Presse an das Schleppersteuergerät ein Signal</a:t>
            </a:r>
          </a:p>
          <a:p>
            <a:pPr lvl="1"/>
            <a:r>
              <a:rPr lang="de-DE" sz="1800" dirty="0" smtClean="0"/>
              <a:t>Heckklappe </a:t>
            </a:r>
            <a:r>
              <a:rPr lang="de-DE" sz="1800" dirty="0"/>
              <a:t>öffnet</a:t>
            </a:r>
          </a:p>
          <a:p>
            <a:r>
              <a:rPr lang="de-DE" sz="2000" dirty="0"/>
              <a:t>Sensor </a:t>
            </a:r>
            <a:r>
              <a:rPr lang="de-DE" sz="2000" dirty="0" smtClean="0"/>
              <a:t>erfasst Zustand: </a:t>
            </a:r>
            <a:r>
              <a:rPr lang="de-DE" sz="2000" dirty="0"/>
              <a:t>Heckklappe geöffnet</a:t>
            </a:r>
          </a:p>
          <a:p>
            <a:r>
              <a:rPr lang="de-DE" sz="2000" dirty="0"/>
              <a:t>Nach einer bestimmten Zeit erfolgt ein weiteres </a:t>
            </a:r>
            <a:endParaRPr lang="de-DE" sz="2000" dirty="0" smtClean="0"/>
          </a:p>
          <a:p>
            <a:pPr marL="0" indent="0">
              <a:buNone/>
            </a:pPr>
            <a:r>
              <a:rPr lang="de-DE" sz="2000" dirty="0"/>
              <a:t> </a:t>
            </a:r>
            <a:r>
              <a:rPr lang="de-DE" sz="2000" dirty="0" smtClean="0"/>
              <a:t>    Signal</a:t>
            </a:r>
            <a:endParaRPr lang="de-DE" sz="2000" dirty="0"/>
          </a:p>
          <a:p>
            <a:pPr lvl="1"/>
            <a:r>
              <a:rPr lang="de-DE" sz="1800" dirty="0" smtClean="0"/>
              <a:t>Heckklappe </a:t>
            </a:r>
            <a:r>
              <a:rPr lang="de-DE" sz="1800" dirty="0"/>
              <a:t>schließt</a:t>
            </a:r>
          </a:p>
          <a:p>
            <a:r>
              <a:rPr lang="de-DE" sz="2000" dirty="0"/>
              <a:t>Sensor </a:t>
            </a:r>
            <a:r>
              <a:rPr lang="de-DE" sz="2000" dirty="0" smtClean="0"/>
              <a:t>erfasst: Heckklappe geschlossen</a:t>
            </a:r>
            <a:endParaRPr lang="de-DE" sz="2000" dirty="0"/>
          </a:p>
          <a:p>
            <a:pPr lvl="1"/>
            <a:r>
              <a:rPr lang="de-DE" sz="1800" dirty="0" smtClean="0"/>
              <a:t>Meldung </a:t>
            </a:r>
            <a:r>
              <a:rPr lang="de-DE" sz="1800" dirty="0"/>
              <a:t>an das Terminal</a:t>
            </a:r>
          </a:p>
          <a:p>
            <a:r>
              <a:rPr lang="de-DE" sz="2000" dirty="0" smtClean="0"/>
              <a:t>Maschine </a:t>
            </a:r>
            <a:r>
              <a:rPr lang="de-DE" sz="2000" dirty="0"/>
              <a:t>kann wieder in den Schwad fahren</a:t>
            </a:r>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17</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a:blip r:embed="rId2"/>
          <a:stretch>
            <a:fillRect/>
          </a:stretch>
        </p:blipFill>
        <p:spPr>
          <a:xfrm>
            <a:off x="6321152" y="3417820"/>
            <a:ext cx="3218136" cy="2735585"/>
          </a:xfrm>
          <a:prstGeom prst="rect">
            <a:avLst/>
          </a:prstGeom>
        </p:spPr>
      </p:pic>
      <p:sp>
        <p:nvSpPr>
          <p:cNvPr id="7" name="Textfeld 6"/>
          <p:cNvSpPr txBox="1"/>
          <p:nvPr/>
        </p:nvSpPr>
        <p:spPr>
          <a:xfrm>
            <a:off x="7297504" y="6153405"/>
            <a:ext cx="2272188" cy="246221"/>
          </a:xfrm>
          <a:prstGeom prst="rect">
            <a:avLst/>
          </a:prstGeom>
          <a:noFill/>
        </p:spPr>
        <p:txBody>
          <a:bodyPr wrap="square" rtlCol="0">
            <a:spAutoFit/>
          </a:bodyPr>
          <a:lstStyle/>
          <a:p>
            <a:r>
              <a:rPr lang="de-DE" sz="1000" dirty="0" smtClean="0">
                <a:latin typeface="+mn-lt"/>
              </a:rPr>
              <a:t>Quelle: Rundballenpresse mit TIM</a:t>
            </a:r>
            <a:endParaRPr lang="de-DE" sz="1000" dirty="0">
              <a:latin typeface="+mn-lt"/>
            </a:endParaRPr>
          </a:p>
        </p:txBody>
      </p:sp>
      <p:pic>
        <p:nvPicPr>
          <p:cNvPr id="8" name="Grafik 7">
            <a:hlinkClick r:id="rId3"/>
          </p:cNvPr>
          <p:cNvPicPr>
            <a:picLocks noChangeAspect="1"/>
          </p:cNvPicPr>
          <p:nvPr/>
        </p:nvPicPr>
        <p:blipFill>
          <a:blip r:embed="rId4"/>
          <a:stretch>
            <a:fillRect/>
          </a:stretch>
        </p:blipFill>
        <p:spPr>
          <a:xfrm>
            <a:off x="8588230" y="188913"/>
            <a:ext cx="951058" cy="969348"/>
          </a:xfrm>
          <a:prstGeom prst="rect">
            <a:avLst/>
          </a:prstGeom>
        </p:spPr>
      </p:pic>
    </p:spTree>
    <p:extLst>
      <p:ext uri="{BB962C8B-B14F-4D97-AF65-F5344CB8AC3E}">
        <p14:creationId xmlns:p14="http://schemas.microsoft.com/office/powerpoint/2010/main" val="2917975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Praxisbeispiele - TIM</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pPr marL="0" indent="0">
              <a:buNone/>
            </a:pPr>
            <a:endParaRPr lang="de-DE" dirty="0"/>
          </a:p>
          <a:p>
            <a:pPr marL="0" indent="0">
              <a:buNone/>
            </a:pPr>
            <a:r>
              <a:rPr lang="de-DE" sz="2000" b="1" dirty="0" smtClean="0"/>
              <a:t>Funktionsprinzip </a:t>
            </a:r>
            <a:r>
              <a:rPr lang="de-DE" sz="2000" b="1" dirty="0"/>
              <a:t>„Root </a:t>
            </a:r>
            <a:r>
              <a:rPr lang="de-DE" sz="2000" b="1" dirty="0" err="1"/>
              <a:t>runner</a:t>
            </a:r>
            <a:r>
              <a:rPr lang="de-DE" sz="2000" b="1" dirty="0"/>
              <a:t>“ von </a:t>
            </a:r>
            <a:r>
              <a:rPr lang="de-DE" sz="2000" b="1" dirty="0" smtClean="0"/>
              <a:t>Grimme:</a:t>
            </a:r>
            <a:endParaRPr lang="de-DE" sz="2000" b="1" dirty="0"/>
          </a:p>
          <a:p>
            <a:r>
              <a:rPr lang="de-DE" sz="2000" dirty="0" smtClean="0"/>
              <a:t>Mechanische </a:t>
            </a:r>
            <a:r>
              <a:rPr lang="de-DE" sz="2000" dirty="0"/>
              <a:t>Erfassung der Rübenreihe</a:t>
            </a:r>
          </a:p>
          <a:p>
            <a:r>
              <a:rPr lang="de-DE" sz="2000" dirty="0"/>
              <a:t>Sensortechnische Übertragung an das </a:t>
            </a:r>
            <a:r>
              <a:rPr lang="de-DE" sz="2000" dirty="0" smtClean="0"/>
              <a:t>ISOBUS </a:t>
            </a:r>
            <a:r>
              <a:rPr lang="de-DE" sz="2000" dirty="0"/>
              <a:t>System</a:t>
            </a:r>
          </a:p>
          <a:p>
            <a:r>
              <a:rPr lang="de-DE" sz="2000" dirty="0"/>
              <a:t>Direkter Eingriff des Rechnersystems in die Lenkung des Schleppers</a:t>
            </a:r>
          </a:p>
          <a:p>
            <a:pPr lvl="1"/>
            <a:r>
              <a:rPr lang="de-DE" sz="1800" dirty="0"/>
              <a:t>Wesentliche Entlastung des Fahrers</a:t>
            </a:r>
          </a:p>
          <a:p>
            <a:pPr lvl="1"/>
            <a:r>
              <a:rPr lang="de-DE" sz="1800" dirty="0"/>
              <a:t>Höhere Auslastung des Schleppers</a:t>
            </a:r>
          </a:p>
          <a:p>
            <a:pPr lvl="1"/>
            <a:r>
              <a:rPr lang="de-DE" sz="1800" dirty="0"/>
              <a:t>Gleichbleibende Rodequalität</a:t>
            </a:r>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2643883" y="764233"/>
            <a:ext cx="4446783" cy="3095861"/>
          </a:xfrm>
          <a:prstGeom prst="rect">
            <a:avLst/>
          </a:prstGeom>
        </p:spPr>
      </p:pic>
      <p:sp>
        <p:nvSpPr>
          <p:cNvPr id="7" name="Textfeld 6"/>
          <p:cNvSpPr txBox="1"/>
          <p:nvPr/>
        </p:nvSpPr>
        <p:spPr>
          <a:xfrm>
            <a:off x="5529064" y="3717032"/>
            <a:ext cx="1368152" cy="246221"/>
          </a:xfrm>
          <a:prstGeom prst="rect">
            <a:avLst/>
          </a:prstGeom>
          <a:noFill/>
        </p:spPr>
        <p:txBody>
          <a:bodyPr wrap="square" rtlCol="0">
            <a:spAutoFit/>
          </a:bodyPr>
          <a:lstStyle/>
          <a:p>
            <a:r>
              <a:rPr lang="de-DE" sz="1000" dirty="0" smtClean="0">
                <a:latin typeface="+mn-lt"/>
              </a:rPr>
              <a:t>Quelle: Profi</a:t>
            </a:r>
            <a:endParaRPr lang="de-DE" sz="1000" dirty="0">
              <a:latin typeface="+mn-lt"/>
            </a:endParaRPr>
          </a:p>
        </p:txBody>
      </p:sp>
    </p:spTree>
    <p:extLst>
      <p:ext uri="{BB962C8B-B14F-4D97-AF65-F5344CB8AC3E}">
        <p14:creationId xmlns:p14="http://schemas.microsoft.com/office/powerpoint/2010/main" val="3313328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476672"/>
            <a:ext cx="8718550" cy="620688"/>
          </a:xfrm>
        </p:spPr>
        <p:txBody>
          <a:bodyPr/>
          <a:lstStyle/>
          <a:p>
            <a:pPr marL="514350" indent="-514350">
              <a:buFont typeface="+mj-lt"/>
              <a:buAutoNum type="arabicPeriod" startAt="6"/>
            </a:pPr>
            <a:r>
              <a:rPr lang="de-DE" dirty="0" smtClean="0"/>
              <a:t>„Precision Farming“ – Präzision in der Teilfläche</a:t>
            </a:r>
            <a:r>
              <a:rPr lang="de-DE" dirty="0"/>
              <a:t/>
            </a:r>
            <a:br>
              <a:rPr lang="de-DE" dirty="0"/>
            </a:b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Grafik 7"/>
          <p:cNvPicPr>
            <a:picLocks noChangeAspect="1"/>
          </p:cNvPicPr>
          <p:nvPr/>
        </p:nvPicPr>
        <p:blipFill rotWithShape="1">
          <a:blip r:embed="rId2"/>
          <a:srcRect l="27466" t="18971" r="21650" b="33191"/>
          <a:stretch/>
        </p:blipFill>
        <p:spPr>
          <a:xfrm>
            <a:off x="508000" y="1284513"/>
            <a:ext cx="8915399" cy="4708166"/>
          </a:xfrm>
          <a:prstGeom prst="rect">
            <a:avLst/>
          </a:prstGeom>
        </p:spPr>
      </p:pic>
      <p:sp>
        <p:nvSpPr>
          <p:cNvPr id="10" name="Textfeld 9"/>
          <p:cNvSpPr txBox="1"/>
          <p:nvPr/>
        </p:nvSpPr>
        <p:spPr>
          <a:xfrm>
            <a:off x="7552296" y="5992679"/>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435928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bedeutet ISOBUS?</a:t>
            </a:r>
            <a:endParaRPr lang="de-DE" dirty="0"/>
          </a:p>
        </p:txBody>
      </p:sp>
      <p:sp>
        <p:nvSpPr>
          <p:cNvPr id="3" name="Inhaltsplatzhalter 2"/>
          <p:cNvSpPr>
            <a:spLocks noGrp="1"/>
          </p:cNvSpPr>
          <p:nvPr>
            <p:ph idx="1"/>
          </p:nvPr>
        </p:nvSpPr>
        <p:spPr>
          <a:xfrm>
            <a:off x="409574" y="1864940"/>
            <a:ext cx="9007921" cy="4497387"/>
          </a:xfrm>
        </p:spPr>
        <p:txBody>
          <a:bodyPr/>
          <a:lstStyle/>
          <a:p>
            <a:endParaRPr lang="de-DE" dirty="0" smtClean="0"/>
          </a:p>
          <a:p>
            <a:endParaRPr lang="de-DE" dirty="0"/>
          </a:p>
          <a:p>
            <a:pPr marL="0" indent="0">
              <a:buNone/>
            </a:pPr>
            <a:endParaRPr lang="de-DE" dirty="0"/>
          </a:p>
          <a:p>
            <a:pPr marL="0" indent="0">
              <a:buNone/>
            </a:pPr>
            <a:endParaRPr lang="de-DE" sz="800" dirty="0" smtClean="0"/>
          </a:p>
          <a:p>
            <a:r>
              <a:rPr lang="de-DE" sz="2000" dirty="0"/>
              <a:t>ISOBUS ist eine Spezifikation für ein elektrisches Kommunikationssystem </a:t>
            </a:r>
            <a:r>
              <a:rPr lang="de-DE" sz="2000" dirty="0" smtClean="0"/>
              <a:t>zwischen </a:t>
            </a:r>
            <a:r>
              <a:rPr lang="de-DE" sz="2000" dirty="0"/>
              <a:t>Traktor und Anbaugerät, basierend auf </a:t>
            </a:r>
            <a:r>
              <a:rPr lang="de-DE" sz="2000" dirty="0" smtClean="0"/>
              <a:t>der Norm ISO11783</a:t>
            </a:r>
          </a:p>
          <a:p>
            <a:endParaRPr lang="de-DE" sz="800" dirty="0"/>
          </a:p>
          <a:p>
            <a:r>
              <a:rPr lang="de-DE" sz="2000" dirty="0"/>
              <a:t>	</a:t>
            </a:r>
            <a:r>
              <a:rPr lang="de-DE" sz="2000" b="1" dirty="0"/>
              <a:t>Was macht ISOBUS?</a:t>
            </a:r>
          </a:p>
          <a:p>
            <a:pPr lvl="1"/>
            <a:r>
              <a:rPr lang="de-DE" sz="1800" dirty="0" smtClean="0"/>
              <a:t>Ermöglicht </a:t>
            </a:r>
            <a:r>
              <a:rPr lang="de-DE" sz="1800" dirty="0"/>
              <a:t>einen schnellen Datentransfer zwischen Traktor, </a:t>
            </a:r>
            <a:r>
              <a:rPr lang="de-DE" sz="1800" dirty="0" smtClean="0"/>
              <a:t>Terminal, Anbaugerät und Ackerschlagkartei durch herstellerunabhängigen Aufbau des Nachrichtennetzwerkes</a:t>
            </a:r>
            <a:endParaRPr lang="de-DE" sz="1800" dirty="0"/>
          </a:p>
          <a:p>
            <a:pPr lvl="1"/>
            <a:r>
              <a:rPr lang="de-DE" sz="1800" dirty="0" smtClean="0"/>
              <a:t>Liefert </a:t>
            </a:r>
            <a:r>
              <a:rPr lang="de-DE" sz="1800" dirty="0"/>
              <a:t>Traktorinformationen des </a:t>
            </a:r>
            <a:r>
              <a:rPr lang="de-DE" sz="1800" dirty="0" smtClean="0"/>
              <a:t>CAN-BUS </a:t>
            </a:r>
            <a:r>
              <a:rPr lang="de-DE" sz="1800" dirty="0"/>
              <a:t>zum Anbaugerät</a:t>
            </a:r>
          </a:p>
          <a:p>
            <a:pPr lvl="1"/>
            <a:r>
              <a:rPr lang="de-DE" sz="1800" dirty="0" smtClean="0"/>
              <a:t>Definiert </a:t>
            </a:r>
            <a:r>
              <a:rPr lang="de-DE" sz="1800" dirty="0"/>
              <a:t>einen mechanischen und elektronischen Kompatibilitätsstandard</a:t>
            </a:r>
          </a:p>
          <a:p>
            <a:pPr lvl="1"/>
            <a:r>
              <a:rPr lang="de-DE" sz="1800" dirty="0" smtClean="0"/>
              <a:t>Mit </a:t>
            </a:r>
            <a:r>
              <a:rPr lang="de-DE" sz="1800" dirty="0"/>
              <a:t>einem Terminal kann jedes ISOBUS fähige Anbaugerät gesteuert und </a:t>
            </a:r>
            <a:r>
              <a:rPr lang="de-DE" sz="1800" dirty="0" smtClean="0"/>
              <a:t>überwacht </a:t>
            </a:r>
            <a:r>
              <a:rPr lang="de-DE" sz="1800" dirty="0"/>
              <a:t>werden</a:t>
            </a:r>
          </a:p>
          <a:p>
            <a:endParaRPr lang="de-DE" sz="2000" dirty="0"/>
          </a:p>
          <a:p>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grpSp>
        <p:nvGrpSpPr>
          <p:cNvPr id="6" name="Group 6"/>
          <p:cNvGrpSpPr>
            <a:grpSpLocks/>
          </p:cNvGrpSpPr>
          <p:nvPr/>
        </p:nvGrpSpPr>
        <p:grpSpPr bwMode="auto">
          <a:xfrm>
            <a:off x="603490" y="1008958"/>
            <a:ext cx="2300288" cy="2089150"/>
            <a:chOff x="68" y="708"/>
            <a:chExt cx="1338" cy="1316"/>
          </a:xfrm>
        </p:grpSpPr>
        <p:sp>
          <p:nvSpPr>
            <p:cNvPr id="7" name="Text Box 7"/>
            <p:cNvSpPr txBox="1">
              <a:spLocks noChangeArrowheads="1"/>
            </p:cNvSpPr>
            <p:nvPr/>
          </p:nvSpPr>
          <p:spPr bwMode="auto">
            <a:xfrm>
              <a:off x="68" y="1298"/>
              <a:ext cx="1338" cy="726"/>
            </a:xfrm>
            <a:prstGeom prst="rect">
              <a:avLst/>
            </a:prstGeom>
            <a:solidFill>
              <a:srgbClr val="FFFF99"/>
            </a:solidFill>
            <a:ln w="31750">
              <a:solidFill>
                <a:srgbClr val="0000FF"/>
              </a:solidFill>
              <a:prstDash val="sysDot"/>
              <a:miter lim="800000"/>
              <a:headEnd/>
              <a:tailEnd/>
            </a:ln>
            <a:effectLst/>
          </p:spPr>
          <p:txBody>
            <a:bodyPr anchor="ctr" anchorCtr="1"/>
            <a:lstStyle/>
            <a:p>
              <a:pPr>
                <a:defRPr/>
              </a:pPr>
              <a:r>
                <a:rPr lang="en-US" sz="1800" b="1" dirty="0" err="1">
                  <a:solidFill>
                    <a:srgbClr val="000000"/>
                  </a:solidFill>
                  <a:effectLst>
                    <a:outerShdw blurRad="38100" dist="38100" dir="2700000" algn="tl">
                      <a:srgbClr val="FFFFFF"/>
                    </a:outerShdw>
                  </a:effectLst>
                  <a:latin typeface="Arial" pitchFamily="34" charset="0"/>
                </a:rPr>
                <a:t>Internationale</a:t>
              </a:r>
              <a:r>
                <a:rPr lang="en-US" sz="1800" b="1" dirty="0">
                  <a:solidFill>
                    <a:srgbClr val="000000"/>
                  </a:solidFill>
                  <a:effectLst>
                    <a:outerShdw blurRad="38100" dist="38100" dir="2700000" algn="tl">
                      <a:srgbClr val="FFFFFF"/>
                    </a:outerShdw>
                  </a:effectLst>
                  <a:latin typeface="Arial" pitchFamily="34" charset="0"/>
                </a:rPr>
                <a:t> </a:t>
              </a:r>
              <a:r>
                <a:rPr lang="en-US" sz="1800" b="1" dirty="0" err="1">
                  <a:solidFill>
                    <a:srgbClr val="000000"/>
                  </a:solidFill>
                  <a:effectLst>
                    <a:outerShdw blurRad="38100" dist="38100" dir="2700000" algn="tl">
                      <a:srgbClr val="FFFFFF"/>
                    </a:outerShdw>
                  </a:effectLst>
                  <a:latin typeface="Arial" pitchFamily="34" charset="0"/>
                </a:rPr>
                <a:t>Organisation</a:t>
              </a:r>
              <a:r>
                <a:rPr lang="en-US" sz="1800" b="1" dirty="0">
                  <a:solidFill>
                    <a:srgbClr val="000000"/>
                  </a:solidFill>
                  <a:effectLst>
                    <a:outerShdw blurRad="38100" dist="38100" dir="2700000" algn="tl">
                      <a:srgbClr val="FFFFFF"/>
                    </a:outerShdw>
                  </a:effectLst>
                  <a:latin typeface="Arial" pitchFamily="34" charset="0"/>
                </a:rPr>
                <a:t> </a:t>
              </a:r>
              <a:r>
                <a:rPr lang="en-US" sz="1800" b="1" dirty="0" err="1">
                  <a:solidFill>
                    <a:srgbClr val="000000"/>
                  </a:solidFill>
                  <a:effectLst>
                    <a:outerShdw blurRad="38100" dist="38100" dir="2700000" algn="tl">
                      <a:srgbClr val="FFFFFF"/>
                    </a:outerShdw>
                  </a:effectLst>
                  <a:latin typeface="Arial" pitchFamily="34" charset="0"/>
                </a:rPr>
                <a:t>für</a:t>
              </a:r>
              <a:r>
                <a:rPr lang="en-US" sz="1800" b="1" dirty="0">
                  <a:solidFill>
                    <a:srgbClr val="000000"/>
                  </a:solidFill>
                  <a:effectLst>
                    <a:outerShdw blurRad="38100" dist="38100" dir="2700000" algn="tl">
                      <a:srgbClr val="FFFFFF"/>
                    </a:outerShdw>
                  </a:effectLst>
                  <a:latin typeface="Arial" pitchFamily="34" charset="0"/>
                </a:rPr>
                <a:t> </a:t>
              </a:r>
              <a:r>
                <a:rPr lang="en-US" sz="1800" b="1" dirty="0" err="1">
                  <a:solidFill>
                    <a:srgbClr val="000000"/>
                  </a:solidFill>
                  <a:effectLst>
                    <a:outerShdw blurRad="38100" dist="38100" dir="2700000" algn="tl">
                      <a:srgbClr val="FFFFFF"/>
                    </a:outerShdw>
                  </a:effectLst>
                  <a:latin typeface="Arial" pitchFamily="34" charset="0"/>
                </a:rPr>
                <a:t>Standardisierung</a:t>
              </a:r>
              <a:endParaRPr lang="en-US" sz="1800" b="1" dirty="0">
                <a:solidFill>
                  <a:srgbClr val="000000"/>
                </a:solidFill>
                <a:effectLst>
                  <a:outerShdw blurRad="38100" dist="38100" dir="2700000" algn="tl">
                    <a:srgbClr val="FFFFFF"/>
                  </a:outerShdw>
                </a:effectLst>
                <a:latin typeface="Arial" pitchFamily="34" charset="0"/>
              </a:endParaRPr>
            </a:p>
          </p:txBody>
        </p:sp>
        <p:sp>
          <p:nvSpPr>
            <p:cNvPr id="8" name="Rectangle 8"/>
            <p:cNvSpPr>
              <a:spLocks noChangeArrowheads="1"/>
            </p:cNvSpPr>
            <p:nvPr/>
          </p:nvSpPr>
          <p:spPr bwMode="gray">
            <a:xfrm>
              <a:off x="431" y="708"/>
              <a:ext cx="635" cy="363"/>
            </a:xfrm>
            <a:prstGeom prst="rect">
              <a:avLst/>
            </a:prstGeom>
            <a:noFill/>
            <a:ln w="31750">
              <a:solidFill>
                <a:srgbClr val="0000FF"/>
              </a:solidFill>
              <a:prstDash val="sysDot"/>
              <a:miter lim="800000"/>
              <a:headEnd/>
              <a:tailEnd/>
            </a:ln>
            <a:effectLst/>
          </p:spPr>
          <p:txBody>
            <a:bodyPr wrap="none" lIns="0" tIns="0" rIns="0" bIns="0" anchor="ctr"/>
            <a:lstStyle/>
            <a:p>
              <a:pPr>
                <a:defRPr/>
              </a:pPr>
              <a:r>
                <a:rPr lang="de-DE" sz="2800" b="1" dirty="0">
                  <a:solidFill>
                    <a:srgbClr val="000000"/>
                  </a:solidFill>
                  <a:effectLst>
                    <a:outerShdw blurRad="38100" dist="38100" dir="2700000" algn="tl">
                      <a:srgbClr val="C0C0C0"/>
                    </a:outerShdw>
                  </a:effectLst>
                  <a:latin typeface="Arial" pitchFamily="34" charset="0"/>
                </a:rPr>
                <a:t>ISO</a:t>
              </a:r>
            </a:p>
          </p:txBody>
        </p:sp>
        <p:sp>
          <p:nvSpPr>
            <p:cNvPr id="9" name="Line 9"/>
            <p:cNvSpPr>
              <a:spLocks noChangeShapeType="1"/>
            </p:cNvSpPr>
            <p:nvPr/>
          </p:nvSpPr>
          <p:spPr bwMode="gray">
            <a:xfrm>
              <a:off x="748" y="1071"/>
              <a:ext cx="0" cy="227"/>
            </a:xfrm>
            <a:prstGeom prst="line">
              <a:avLst/>
            </a:prstGeom>
            <a:noFill/>
            <a:ln w="31750">
              <a:solidFill>
                <a:srgbClr val="0000FF"/>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de-DE"/>
            </a:p>
          </p:txBody>
        </p:sp>
      </p:grpSp>
      <p:grpSp>
        <p:nvGrpSpPr>
          <p:cNvPr id="10" name="Group 10"/>
          <p:cNvGrpSpPr>
            <a:grpSpLocks/>
          </p:cNvGrpSpPr>
          <p:nvPr/>
        </p:nvGrpSpPr>
        <p:grpSpPr bwMode="auto">
          <a:xfrm>
            <a:off x="2864236" y="1027596"/>
            <a:ext cx="2613025" cy="2089150"/>
            <a:chOff x="1429" y="708"/>
            <a:chExt cx="1519" cy="1316"/>
          </a:xfrm>
        </p:grpSpPr>
        <p:sp>
          <p:nvSpPr>
            <p:cNvPr id="11" name="Text Box 11"/>
            <p:cNvSpPr txBox="1">
              <a:spLocks noChangeArrowheads="1"/>
            </p:cNvSpPr>
            <p:nvPr/>
          </p:nvSpPr>
          <p:spPr bwMode="auto">
            <a:xfrm>
              <a:off x="1429" y="709"/>
              <a:ext cx="1179" cy="362"/>
            </a:xfrm>
            <a:prstGeom prst="rect">
              <a:avLst/>
            </a:prstGeom>
            <a:noFill/>
            <a:ln w="12700">
              <a:noFill/>
              <a:miter lim="800000"/>
              <a:headEnd/>
              <a:tailEnd/>
            </a:ln>
            <a:effectLst/>
          </p:spPr>
          <p:txBody>
            <a:bodyPr wrap="none" anchor="ctr" anchorCtr="1"/>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defRPr/>
              </a:pPr>
              <a:r>
                <a:rPr lang="en-US" altLang="de-DE" sz="2800" b="1" dirty="0" smtClean="0">
                  <a:solidFill>
                    <a:srgbClr val="000000"/>
                  </a:solidFill>
                  <a:effectLst>
                    <a:outerShdw blurRad="38100" dist="38100" dir="2700000" algn="tl">
                      <a:srgbClr val="C0C0C0"/>
                    </a:outerShdw>
                  </a:effectLst>
                  <a:latin typeface="Vectora LH Bold"/>
                </a:rPr>
                <a:t>+       BUS</a:t>
              </a:r>
              <a:endParaRPr lang="en-US" altLang="de-DE" sz="2800" b="1" i="1" dirty="0" smtClean="0">
                <a:solidFill>
                  <a:srgbClr val="000000"/>
                </a:solidFill>
                <a:effectLst>
                  <a:outerShdw blurRad="38100" dist="38100" dir="2700000" algn="tl">
                    <a:srgbClr val="C0C0C0"/>
                  </a:outerShdw>
                </a:effectLst>
                <a:latin typeface="Vectora LH Bold"/>
              </a:endParaRPr>
            </a:p>
          </p:txBody>
        </p:sp>
        <p:sp>
          <p:nvSpPr>
            <p:cNvPr id="12" name="Text Box 12"/>
            <p:cNvSpPr txBox="1">
              <a:spLocks noChangeArrowheads="1"/>
            </p:cNvSpPr>
            <p:nvPr/>
          </p:nvSpPr>
          <p:spPr bwMode="auto">
            <a:xfrm>
              <a:off x="1610" y="1298"/>
              <a:ext cx="1338" cy="726"/>
            </a:xfrm>
            <a:prstGeom prst="rect">
              <a:avLst/>
            </a:prstGeom>
            <a:solidFill>
              <a:srgbClr val="FFFF99"/>
            </a:solidFill>
            <a:ln w="31750">
              <a:solidFill>
                <a:srgbClr val="0000FF"/>
              </a:solidFill>
              <a:prstDash val="sysDot"/>
              <a:miter lim="800000"/>
              <a:headEnd/>
              <a:tailEnd/>
            </a:ln>
            <a:effectLst/>
          </p:spPr>
          <p:txBody>
            <a:bodyPr anchor="ctr" anchorCtr="1"/>
            <a:lstStyle/>
            <a:p>
              <a:pPr>
                <a:defRPr/>
              </a:pPr>
              <a:r>
                <a:rPr lang="en-US" sz="1800" b="1" dirty="0" err="1">
                  <a:solidFill>
                    <a:srgbClr val="000000"/>
                  </a:solidFill>
                  <a:effectLst>
                    <a:outerShdw blurRad="38100" dist="38100" dir="2700000" algn="tl">
                      <a:srgbClr val="FFFFFF"/>
                    </a:outerShdw>
                  </a:effectLst>
                  <a:latin typeface="Arial" pitchFamily="34" charset="0"/>
                </a:rPr>
                <a:t>Bezeichnung</a:t>
              </a:r>
              <a:r>
                <a:rPr lang="en-US" sz="1800" b="1" dirty="0">
                  <a:solidFill>
                    <a:srgbClr val="000000"/>
                  </a:solidFill>
                  <a:effectLst>
                    <a:outerShdw blurRad="38100" dist="38100" dir="2700000" algn="tl">
                      <a:srgbClr val="FFFFFF"/>
                    </a:outerShdw>
                  </a:effectLst>
                  <a:latin typeface="Arial" pitchFamily="34" charset="0"/>
                </a:rPr>
                <a:t> </a:t>
              </a:r>
              <a:r>
                <a:rPr lang="en-US" sz="1800" b="1" dirty="0" err="1">
                  <a:solidFill>
                    <a:srgbClr val="000000"/>
                  </a:solidFill>
                  <a:effectLst>
                    <a:outerShdw blurRad="38100" dist="38100" dir="2700000" algn="tl">
                      <a:srgbClr val="FFFFFF"/>
                    </a:outerShdw>
                  </a:effectLst>
                  <a:latin typeface="Arial" pitchFamily="34" charset="0"/>
                </a:rPr>
                <a:t>für</a:t>
              </a:r>
              <a:r>
                <a:rPr lang="en-US" sz="1800" b="1" dirty="0">
                  <a:solidFill>
                    <a:srgbClr val="000000"/>
                  </a:solidFill>
                  <a:effectLst>
                    <a:outerShdw blurRad="38100" dist="38100" dir="2700000" algn="tl">
                      <a:srgbClr val="FFFFFF"/>
                    </a:outerShdw>
                  </a:effectLst>
                  <a:latin typeface="Arial" pitchFamily="34" charset="0"/>
                </a:rPr>
                <a:t> den CAN-Bus</a:t>
              </a:r>
            </a:p>
          </p:txBody>
        </p:sp>
        <p:sp>
          <p:nvSpPr>
            <p:cNvPr id="13" name="Rectangle 13"/>
            <p:cNvSpPr>
              <a:spLocks noChangeArrowheads="1"/>
            </p:cNvSpPr>
            <p:nvPr/>
          </p:nvSpPr>
          <p:spPr bwMode="gray">
            <a:xfrm>
              <a:off x="1973" y="708"/>
              <a:ext cx="640" cy="363"/>
            </a:xfrm>
            <a:prstGeom prst="rect">
              <a:avLst/>
            </a:prstGeom>
            <a:noFill/>
            <a:ln w="31750">
              <a:solidFill>
                <a:srgbClr val="0000FF"/>
              </a:solidFill>
              <a:prstDash val="sysDot"/>
              <a:miter lim="800000"/>
              <a:headEnd/>
              <a:tailEnd/>
            </a:ln>
            <a:effectLst/>
          </p:spPr>
          <p:txBody>
            <a:bodyPr wrap="none" lIns="0" tIns="0" rIns="0" bIns="0" anchor="ct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defRPr/>
              </a:pPr>
              <a:endParaRPr lang="de-DE" altLang="de-DE" sz="2800" b="1" smtClean="0">
                <a:solidFill>
                  <a:srgbClr val="000000"/>
                </a:solidFill>
                <a:effectLst>
                  <a:outerShdw blurRad="38100" dist="38100" dir="2700000" algn="tl">
                    <a:srgbClr val="C0C0C0"/>
                  </a:outerShdw>
                </a:effectLst>
                <a:latin typeface="Times New Roman" pitchFamily="18" charset="0"/>
              </a:endParaRPr>
            </a:p>
          </p:txBody>
        </p:sp>
        <p:sp>
          <p:nvSpPr>
            <p:cNvPr id="14" name="Line 14"/>
            <p:cNvSpPr>
              <a:spLocks noChangeShapeType="1"/>
            </p:cNvSpPr>
            <p:nvPr/>
          </p:nvSpPr>
          <p:spPr bwMode="gray">
            <a:xfrm>
              <a:off x="2290" y="1071"/>
              <a:ext cx="0" cy="227"/>
            </a:xfrm>
            <a:prstGeom prst="line">
              <a:avLst/>
            </a:prstGeom>
            <a:noFill/>
            <a:ln w="31750">
              <a:solidFill>
                <a:srgbClr val="0000FF"/>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de-DE"/>
            </a:p>
          </p:txBody>
        </p:sp>
      </p:grpSp>
      <p:grpSp>
        <p:nvGrpSpPr>
          <p:cNvPr id="15" name="Group 15"/>
          <p:cNvGrpSpPr>
            <a:grpSpLocks/>
          </p:cNvGrpSpPr>
          <p:nvPr/>
        </p:nvGrpSpPr>
        <p:grpSpPr bwMode="auto">
          <a:xfrm>
            <a:off x="5161590" y="958478"/>
            <a:ext cx="3516576" cy="906463"/>
            <a:chOff x="2925" y="591"/>
            <a:chExt cx="2045" cy="571"/>
          </a:xfrm>
        </p:grpSpPr>
        <p:grpSp>
          <p:nvGrpSpPr>
            <p:cNvPr id="16" name="Group 16"/>
            <p:cNvGrpSpPr>
              <a:grpSpLocks/>
            </p:cNvGrpSpPr>
            <p:nvPr/>
          </p:nvGrpSpPr>
          <p:grpSpPr bwMode="auto">
            <a:xfrm>
              <a:off x="3473" y="591"/>
              <a:ext cx="1497" cy="571"/>
              <a:chOff x="2656" y="588"/>
              <a:chExt cx="1497" cy="571"/>
            </a:xfrm>
          </p:grpSpPr>
          <p:pic>
            <p:nvPicPr>
              <p:cNvPr id="1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 y="663"/>
                <a:ext cx="545"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9" name="Rectangle 18"/>
              <p:cNvSpPr>
                <a:spLocks noChangeArrowheads="1"/>
              </p:cNvSpPr>
              <p:nvPr/>
            </p:nvSpPr>
            <p:spPr bwMode="gray">
              <a:xfrm>
                <a:off x="2656" y="588"/>
                <a:ext cx="1497" cy="454"/>
              </a:xfrm>
              <a:prstGeom prst="rect">
                <a:avLst/>
              </a:prstGeom>
              <a:noFill/>
              <a:ln w="9525">
                <a:solidFill>
                  <a:schemeClr val="tx1"/>
                </a:solidFill>
                <a:miter lim="800000"/>
                <a:headEnd/>
                <a:tailEnd/>
              </a:ln>
              <a:effectLst/>
            </p:spPr>
            <p:txBody>
              <a:bodyPr wrap="none" lIns="0" tIns="0" rIns="0" bIns="0" anchor="ctr" anchorCtr="1"/>
              <a:lstStyle/>
              <a:p>
                <a:pPr algn="l">
                  <a:defRPr/>
                </a:pPr>
                <a:r>
                  <a:rPr lang="de-DE" sz="2800" b="1" dirty="0">
                    <a:solidFill>
                      <a:srgbClr val="000000"/>
                    </a:solidFill>
                    <a:effectLst>
                      <a:outerShdw blurRad="38100" dist="38100" dir="2700000" algn="tl">
                        <a:srgbClr val="C0C0C0"/>
                      </a:outerShdw>
                    </a:effectLst>
                    <a:latin typeface="Arial" pitchFamily="34" charset="0"/>
                  </a:rPr>
                  <a:t>ISOBUS        </a:t>
                </a:r>
              </a:p>
            </p:txBody>
          </p:sp>
        </p:grpSp>
        <p:sp>
          <p:nvSpPr>
            <p:cNvPr id="17" name="Text Box 19"/>
            <p:cNvSpPr txBox="1">
              <a:spLocks noChangeArrowheads="1"/>
            </p:cNvSpPr>
            <p:nvPr/>
          </p:nvSpPr>
          <p:spPr bwMode="auto">
            <a:xfrm>
              <a:off x="2925" y="709"/>
              <a:ext cx="318" cy="362"/>
            </a:xfrm>
            <a:prstGeom prst="rect">
              <a:avLst/>
            </a:prstGeom>
            <a:noFill/>
            <a:ln w="12700">
              <a:noFill/>
              <a:miter lim="800000"/>
              <a:headEnd/>
              <a:tailEnd/>
            </a:ln>
            <a:effectLst/>
          </p:spPr>
          <p:txBody>
            <a:bodyPr wrap="none" anchor="ctr" anchorCtr="1"/>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defRPr/>
              </a:pPr>
              <a:r>
                <a:rPr lang="en-US" altLang="de-DE" sz="2800" b="1" smtClean="0">
                  <a:solidFill>
                    <a:srgbClr val="000000"/>
                  </a:solidFill>
                  <a:effectLst>
                    <a:outerShdw blurRad="38100" dist="38100" dir="2700000" algn="tl">
                      <a:srgbClr val="C0C0C0"/>
                    </a:outerShdw>
                  </a:effectLst>
                  <a:latin typeface="Vectora LH Bold"/>
                </a:rPr>
                <a:t>=</a:t>
              </a:r>
              <a:endParaRPr lang="en-US" altLang="de-DE" sz="2800" b="1" i="1" smtClean="0">
                <a:solidFill>
                  <a:srgbClr val="000000"/>
                </a:solidFill>
                <a:effectLst>
                  <a:outerShdw blurRad="38100" dist="38100" dir="2700000" algn="tl">
                    <a:srgbClr val="C0C0C0"/>
                  </a:outerShdw>
                </a:effectLst>
                <a:latin typeface="Vectora LH Bold"/>
              </a:endParaRPr>
            </a:p>
          </p:txBody>
        </p:sp>
      </p:grpSp>
    </p:spTree>
    <p:extLst>
      <p:ext uri="{BB962C8B-B14F-4D97-AF65-F5344CB8AC3E}">
        <p14:creationId xmlns:p14="http://schemas.microsoft.com/office/powerpoint/2010/main" val="503872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Precision Farming Kreislauf</a:t>
            </a:r>
            <a:endParaRPr lang="de-DE" dirty="0"/>
          </a:p>
        </p:txBody>
      </p:sp>
      <p:pic>
        <p:nvPicPr>
          <p:cNvPr id="6" name="Inhaltsplatzhalter 5"/>
          <p:cNvPicPr>
            <a:picLocks noGrp="1" noChangeAspect="1"/>
          </p:cNvPicPr>
          <p:nvPr>
            <p:ph idx="1"/>
          </p:nvPr>
        </p:nvPicPr>
        <p:blipFill rotWithShape="1">
          <a:blip r:embed="rId2"/>
          <a:srcRect l="22036" t="1688" r="24100" b="2126"/>
          <a:stretch/>
        </p:blipFill>
        <p:spPr>
          <a:xfrm>
            <a:off x="1320763" y="980728"/>
            <a:ext cx="7093024" cy="4887474"/>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6105128" y="5927306"/>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Tree>
    <p:extLst>
      <p:ext uri="{BB962C8B-B14F-4D97-AF65-F5344CB8AC3E}">
        <p14:creationId xmlns:p14="http://schemas.microsoft.com/office/powerpoint/2010/main" val="3247836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Precision Farming – Der Ansatz</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21</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7" name="Inhaltsplatzhalter 6"/>
          <p:cNvSpPr>
            <a:spLocks noGrp="1"/>
          </p:cNvSpPr>
          <p:nvPr>
            <p:ph idx="1"/>
          </p:nvPr>
        </p:nvSpPr>
        <p:spPr>
          <a:xfrm>
            <a:off x="508000" y="1412875"/>
            <a:ext cx="8915400" cy="4497387"/>
          </a:xfrm>
        </p:spPr>
        <p:txBody>
          <a:bodyPr/>
          <a:lstStyle/>
          <a:p>
            <a:r>
              <a:rPr lang="de-DE" sz="1800" dirty="0" smtClean="0"/>
              <a:t>jede </a:t>
            </a:r>
            <a:r>
              <a:rPr lang="de-DE" sz="1800" dirty="0"/>
              <a:t>Fläche einzeln auf der Grundlage ihrer </a:t>
            </a:r>
            <a:endParaRPr lang="de-DE" sz="1800" dirty="0" smtClean="0"/>
          </a:p>
          <a:p>
            <a:pPr marL="0" indent="0">
              <a:buNone/>
            </a:pPr>
            <a:r>
              <a:rPr lang="de-DE" sz="1800" dirty="0"/>
              <a:t> </a:t>
            </a:r>
            <a:r>
              <a:rPr lang="de-DE" sz="1800" dirty="0" smtClean="0"/>
              <a:t>    natürlichen </a:t>
            </a:r>
            <a:r>
              <a:rPr lang="de-DE" sz="1800" dirty="0"/>
              <a:t>Gegebenheiten zu betrachten und </a:t>
            </a:r>
            <a:endParaRPr lang="de-DE" sz="1800" dirty="0" smtClean="0"/>
          </a:p>
          <a:p>
            <a:pPr marL="0" indent="0">
              <a:buNone/>
            </a:pPr>
            <a:r>
              <a:rPr lang="de-DE" sz="1800" dirty="0"/>
              <a:t> </a:t>
            </a:r>
            <a:r>
              <a:rPr lang="de-DE" sz="1800" dirty="0" smtClean="0"/>
              <a:t>    zu behandeln</a:t>
            </a:r>
          </a:p>
          <a:p>
            <a:r>
              <a:rPr lang="de-DE" sz="1800" smtClean="0"/>
              <a:t>Parallelfahrsysteme </a:t>
            </a:r>
            <a:r>
              <a:rPr lang="de-DE" sz="1800" dirty="0"/>
              <a:t>sind wichtiger Bestandteil</a:t>
            </a:r>
            <a:endParaRPr lang="de-DE" sz="1800" dirty="0" smtClean="0"/>
          </a:p>
          <a:p>
            <a:pPr marL="0" indent="0">
              <a:buNone/>
            </a:pPr>
            <a:endParaRPr lang="de-DE" sz="1800" dirty="0" smtClean="0"/>
          </a:p>
          <a:p>
            <a:pPr marL="0" indent="0">
              <a:buNone/>
            </a:pPr>
            <a:r>
              <a:rPr lang="de-DE" sz="1800" b="1" dirty="0" smtClean="0"/>
              <a:t>zu </a:t>
            </a:r>
            <a:r>
              <a:rPr lang="de-DE" sz="1800" b="1" dirty="0"/>
              <a:t>den etabliertesten Teilflächenanwendungen zählen:</a:t>
            </a:r>
          </a:p>
          <a:p>
            <a:r>
              <a:rPr lang="de-DE" sz="1800" dirty="0"/>
              <a:t>Grunddüngung</a:t>
            </a:r>
          </a:p>
          <a:p>
            <a:r>
              <a:rPr lang="de-DE" sz="1800" dirty="0"/>
              <a:t>N-Düngung</a:t>
            </a:r>
          </a:p>
          <a:p>
            <a:r>
              <a:rPr lang="de-DE" sz="1800" dirty="0"/>
              <a:t>Aussaat</a:t>
            </a:r>
          </a:p>
          <a:p>
            <a:r>
              <a:rPr lang="de-DE" sz="1800" dirty="0" smtClean="0"/>
              <a:t>Pflanzenschutz</a:t>
            </a:r>
          </a:p>
          <a:p>
            <a:pPr marL="0" indent="0">
              <a:buNone/>
            </a:pPr>
            <a:endParaRPr lang="de-DE" sz="1800" dirty="0"/>
          </a:p>
          <a:p>
            <a:pPr marL="0" indent="0">
              <a:buNone/>
            </a:pPr>
            <a:r>
              <a:rPr lang="de-DE" sz="1800" b="1" dirty="0" smtClean="0"/>
              <a:t>Unterschiedliche Kartierverfahren:</a:t>
            </a:r>
          </a:p>
          <a:p>
            <a:r>
              <a:rPr lang="de-DE" sz="1800" dirty="0" smtClean="0"/>
              <a:t>Offline-Verfahren</a:t>
            </a:r>
          </a:p>
          <a:p>
            <a:r>
              <a:rPr lang="de-DE" sz="1800" dirty="0"/>
              <a:t>Online-Verfahren</a:t>
            </a:r>
            <a:endParaRPr lang="de-DE" sz="1800" dirty="0" smtClean="0"/>
          </a:p>
          <a:p>
            <a:endParaRPr lang="de-DE" sz="1800" dirty="0"/>
          </a:p>
        </p:txBody>
      </p:sp>
      <p:pic>
        <p:nvPicPr>
          <p:cNvPr id="8" name="Grafik 7"/>
          <p:cNvPicPr>
            <a:picLocks noChangeAspect="1"/>
          </p:cNvPicPr>
          <p:nvPr/>
        </p:nvPicPr>
        <p:blipFill>
          <a:blip r:embed="rId2"/>
          <a:stretch>
            <a:fillRect/>
          </a:stretch>
        </p:blipFill>
        <p:spPr>
          <a:xfrm>
            <a:off x="6514952" y="1031875"/>
            <a:ext cx="3024336" cy="5238750"/>
          </a:xfrm>
          <a:prstGeom prst="rect">
            <a:avLst/>
          </a:prstGeom>
        </p:spPr>
      </p:pic>
      <p:sp>
        <p:nvSpPr>
          <p:cNvPr id="9" name="Textfeld 8"/>
          <p:cNvSpPr txBox="1"/>
          <p:nvPr/>
        </p:nvSpPr>
        <p:spPr>
          <a:xfrm>
            <a:off x="6874992" y="6279809"/>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Tree>
    <p:extLst>
      <p:ext uri="{BB962C8B-B14F-4D97-AF65-F5344CB8AC3E}">
        <p14:creationId xmlns:p14="http://schemas.microsoft.com/office/powerpoint/2010/main" val="1649299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Offline-Verfahren</a:t>
            </a:r>
          </a:p>
        </p:txBody>
      </p:sp>
      <p:sp>
        <p:nvSpPr>
          <p:cNvPr id="3" name="Inhaltsplatzhalter 2"/>
          <p:cNvSpPr>
            <a:spLocks noGrp="1"/>
          </p:cNvSpPr>
          <p:nvPr>
            <p:ph idx="1"/>
          </p:nvPr>
        </p:nvSpPr>
        <p:spPr>
          <a:xfrm>
            <a:off x="533896" y="1052736"/>
            <a:ext cx="8915400" cy="4497387"/>
          </a:xfrm>
        </p:spPr>
        <p:txBody>
          <a:bodyPr/>
          <a:lstStyle/>
          <a:p>
            <a:r>
              <a:rPr lang="de-DE" sz="2000" dirty="0"/>
              <a:t>Datensammlung und Ausbringung </a:t>
            </a:r>
            <a:r>
              <a:rPr lang="de-DE" sz="2000" dirty="0" smtClean="0"/>
              <a:t>wird zeitlich </a:t>
            </a:r>
            <a:r>
              <a:rPr lang="de-DE" sz="2000" dirty="0"/>
              <a:t>getrennt durchgeführt </a:t>
            </a:r>
          </a:p>
          <a:p>
            <a:r>
              <a:rPr lang="de-DE" sz="2000" dirty="0"/>
              <a:t>Grundlagen für entsprechende </a:t>
            </a:r>
            <a:r>
              <a:rPr lang="de-DE" sz="2000" dirty="0" smtClean="0"/>
              <a:t>Applikationskarten:</a:t>
            </a:r>
          </a:p>
          <a:p>
            <a:pPr lvl="1"/>
            <a:r>
              <a:rPr lang="de-DE" sz="1800" dirty="0" smtClean="0"/>
              <a:t>Ertragskartierung</a:t>
            </a:r>
            <a:endParaRPr lang="de-DE" sz="1800" dirty="0"/>
          </a:p>
          <a:p>
            <a:pPr lvl="1"/>
            <a:r>
              <a:rPr lang="de-DE" sz="1800" dirty="0"/>
              <a:t>Kartierung mit Biomassesensor</a:t>
            </a:r>
          </a:p>
          <a:p>
            <a:pPr lvl="1"/>
            <a:r>
              <a:rPr lang="de-DE" sz="1800" dirty="0"/>
              <a:t>Biomassemessung mit Fernerkundungsdaten</a:t>
            </a:r>
          </a:p>
          <a:p>
            <a:pPr lvl="1"/>
            <a:r>
              <a:rPr lang="de-DE" sz="1800" dirty="0"/>
              <a:t>Bodennährstoffkarten auf Basis von Bodenuntersuchung</a:t>
            </a:r>
          </a:p>
          <a:p>
            <a:pPr lvl="1"/>
            <a:r>
              <a:rPr lang="de-DE" sz="1800" dirty="0"/>
              <a:t>Bodenkartierung über Leitfähigkeitsmessung</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3"/>
          <a:stretch>
            <a:fillRect/>
          </a:stretch>
        </p:blipFill>
        <p:spPr>
          <a:xfrm>
            <a:off x="5602223" y="3717032"/>
            <a:ext cx="3383225" cy="2807591"/>
          </a:xfrm>
          <a:prstGeom prst="rect">
            <a:avLst/>
          </a:prstGeom>
        </p:spPr>
      </p:pic>
      <p:pic>
        <p:nvPicPr>
          <p:cNvPr id="8" name="Grafik 7"/>
          <p:cNvPicPr>
            <a:picLocks noChangeAspect="1"/>
          </p:cNvPicPr>
          <p:nvPr/>
        </p:nvPicPr>
        <p:blipFill>
          <a:blip r:embed="rId4"/>
          <a:stretch>
            <a:fillRect/>
          </a:stretch>
        </p:blipFill>
        <p:spPr>
          <a:xfrm>
            <a:off x="1515577" y="3717032"/>
            <a:ext cx="3521794" cy="2780447"/>
          </a:xfrm>
          <a:prstGeom prst="rect">
            <a:avLst/>
          </a:prstGeom>
        </p:spPr>
      </p:pic>
      <p:sp>
        <p:nvSpPr>
          <p:cNvPr id="9" name="Textfeld 8"/>
          <p:cNvSpPr txBox="1"/>
          <p:nvPr/>
        </p:nvSpPr>
        <p:spPr>
          <a:xfrm>
            <a:off x="1515577" y="3477546"/>
            <a:ext cx="1343570" cy="246221"/>
          </a:xfrm>
          <a:prstGeom prst="rect">
            <a:avLst/>
          </a:prstGeom>
          <a:noFill/>
        </p:spPr>
        <p:txBody>
          <a:bodyPr wrap="square" rtlCol="0">
            <a:spAutoFit/>
          </a:bodyPr>
          <a:lstStyle/>
          <a:p>
            <a:r>
              <a:rPr lang="de-DE" sz="1000" b="1" dirty="0" smtClean="0">
                <a:latin typeface="+mn-lt"/>
              </a:rPr>
              <a:t>Ertragskartierung</a:t>
            </a:r>
            <a:endParaRPr lang="de-DE" sz="1000" b="1" dirty="0">
              <a:latin typeface="+mn-lt"/>
            </a:endParaRPr>
          </a:p>
        </p:txBody>
      </p:sp>
      <p:sp>
        <p:nvSpPr>
          <p:cNvPr id="10" name="Textfeld 9"/>
          <p:cNvSpPr txBox="1"/>
          <p:nvPr/>
        </p:nvSpPr>
        <p:spPr>
          <a:xfrm>
            <a:off x="5602223" y="3477546"/>
            <a:ext cx="1366044" cy="246221"/>
          </a:xfrm>
          <a:prstGeom prst="rect">
            <a:avLst/>
          </a:prstGeom>
          <a:noFill/>
        </p:spPr>
        <p:txBody>
          <a:bodyPr wrap="square" rtlCol="0">
            <a:spAutoFit/>
          </a:bodyPr>
          <a:lstStyle/>
          <a:p>
            <a:r>
              <a:rPr lang="de-DE" sz="1000" b="1" dirty="0" smtClean="0">
                <a:latin typeface="+mn-lt"/>
              </a:rPr>
              <a:t>Bodenkartierung</a:t>
            </a:r>
            <a:endParaRPr lang="de-DE" sz="1000" b="1" dirty="0">
              <a:latin typeface="+mn-lt"/>
            </a:endParaRPr>
          </a:p>
        </p:txBody>
      </p:sp>
      <p:sp>
        <p:nvSpPr>
          <p:cNvPr id="12" name="Textfeld 11"/>
          <p:cNvSpPr txBox="1"/>
          <p:nvPr/>
        </p:nvSpPr>
        <p:spPr>
          <a:xfrm>
            <a:off x="1944326" y="6540683"/>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
        <p:nvSpPr>
          <p:cNvPr id="13" name="Textfeld 12"/>
          <p:cNvSpPr txBox="1"/>
          <p:nvPr/>
        </p:nvSpPr>
        <p:spPr>
          <a:xfrm>
            <a:off x="5961687" y="6538197"/>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Tree>
    <p:extLst>
      <p:ext uri="{BB962C8B-B14F-4D97-AF65-F5344CB8AC3E}">
        <p14:creationId xmlns:p14="http://schemas.microsoft.com/office/powerpoint/2010/main" val="2230622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Online-Verfahren</a:t>
            </a:r>
          </a:p>
        </p:txBody>
      </p:sp>
      <p:sp>
        <p:nvSpPr>
          <p:cNvPr id="3" name="Inhaltsplatzhalter 2"/>
          <p:cNvSpPr>
            <a:spLocks noGrp="1"/>
          </p:cNvSpPr>
          <p:nvPr>
            <p:ph idx="1"/>
          </p:nvPr>
        </p:nvSpPr>
        <p:spPr>
          <a:xfrm>
            <a:off x="508000" y="1052736"/>
            <a:ext cx="8915400" cy="4497387"/>
          </a:xfrm>
        </p:spPr>
        <p:txBody>
          <a:bodyPr/>
          <a:lstStyle/>
          <a:p>
            <a:r>
              <a:rPr lang="de-DE" sz="2000" dirty="0"/>
              <a:t>Messdaten </a:t>
            </a:r>
            <a:r>
              <a:rPr lang="de-DE" sz="2000" dirty="0" smtClean="0"/>
              <a:t>werden während </a:t>
            </a:r>
            <a:r>
              <a:rPr lang="de-DE" sz="2000" dirty="0"/>
              <a:t>der Fahrt ermittelt und im selben Arbeitsgang in eine Ausbringmenge </a:t>
            </a:r>
            <a:r>
              <a:rPr lang="de-DE" sz="2000" dirty="0" smtClean="0"/>
              <a:t>umgesetzt</a:t>
            </a:r>
          </a:p>
          <a:p>
            <a:r>
              <a:rPr lang="de-DE" sz="2000" dirty="0" smtClean="0"/>
              <a:t>Dazu zählen: </a:t>
            </a:r>
          </a:p>
          <a:p>
            <a:pPr lvl="1"/>
            <a:r>
              <a:rPr lang="de-DE" sz="1800" dirty="0"/>
              <a:t>N-Ausbringung mit </a:t>
            </a:r>
            <a:r>
              <a:rPr lang="de-DE" sz="1800" dirty="0" smtClean="0"/>
              <a:t>Pflanzensensor (z.B. CROP SENSOR von Claas)</a:t>
            </a:r>
            <a:endParaRPr lang="de-DE" sz="1800" dirty="0"/>
          </a:p>
          <a:p>
            <a:pPr lvl="1"/>
            <a:r>
              <a:rPr lang="de-DE" sz="1800" dirty="0"/>
              <a:t>Wachstumsreglerausbringung mit </a:t>
            </a:r>
            <a:r>
              <a:rPr lang="de-DE" sz="1800" dirty="0" smtClean="0"/>
              <a:t>Pflanzensensor</a:t>
            </a:r>
            <a:endParaRPr lang="de-DE" sz="1800" dirty="0"/>
          </a:p>
          <a:p>
            <a:pPr lvl="1"/>
            <a:r>
              <a:rPr lang="de-DE" sz="1800" dirty="0"/>
              <a:t>Zusätzlich können hier auch Daten aus dem Offline-Ansatz miteinbezogen werden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1006475" y="3573017"/>
            <a:ext cx="7721600" cy="2464358"/>
          </a:xfrm>
          <a:prstGeom prst="rect">
            <a:avLst/>
          </a:prstGeom>
        </p:spPr>
      </p:pic>
      <p:sp>
        <p:nvSpPr>
          <p:cNvPr id="7" name="Textfeld 6"/>
          <p:cNvSpPr txBox="1"/>
          <p:nvPr/>
        </p:nvSpPr>
        <p:spPr>
          <a:xfrm>
            <a:off x="6411442" y="6037374"/>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Tree>
    <p:extLst>
      <p:ext uri="{BB962C8B-B14F-4D97-AF65-F5344CB8AC3E}">
        <p14:creationId xmlns:p14="http://schemas.microsoft.com/office/powerpoint/2010/main" val="1420889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6" name="Inhaltsplatzhalter 5"/>
          <p:cNvPicPr>
            <a:picLocks noGrp="1" noChangeAspect="1"/>
          </p:cNvPicPr>
          <p:nvPr>
            <p:ph idx="1"/>
          </p:nvPr>
        </p:nvPicPr>
        <p:blipFill rotWithShape="1">
          <a:blip r:embed="rId3"/>
          <a:srcRect l="21936" t="24007" r="23152" b="12589"/>
          <a:stretch/>
        </p:blipFill>
        <p:spPr>
          <a:xfrm>
            <a:off x="117475" y="188913"/>
            <a:ext cx="9421813" cy="6335712"/>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6220148" y="6497479"/>
            <a:ext cx="2664296" cy="246221"/>
          </a:xfrm>
          <a:prstGeom prst="rect">
            <a:avLst/>
          </a:prstGeom>
          <a:noFill/>
        </p:spPr>
        <p:txBody>
          <a:bodyPr wrap="square" rtlCol="0">
            <a:spAutoFit/>
          </a:bodyPr>
          <a:lstStyle/>
          <a:p>
            <a:r>
              <a:rPr lang="de-DE" sz="1000" dirty="0">
                <a:latin typeface="+mn-lt"/>
              </a:rPr>
              <a:t>Quelle: Technische Universität München</a:t>
            </a:r>
          </a:p>
        </p:txBody>
      </p:sp>
    </p:spTree>
    <p:extLst>
      <p:ext uri="{BB962C8B-B14F-4D97-AF65-F5344CB8AC3E}">
        <p14:creationId xmlns:p14="http://schemas.microsoft.com/office/powerpoint/2010/main" val="627524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von Precision Farming</a:t>
            </a:r>
            <a:endParaRPr lang="de-DE" dirty="0"/>
          </a:p>
        </p:txBody>
      </p:sp>
      <p:sp>
        <p:nvSpPr>
          <p:cNvPr id="3" name="Inhaltsplatzhalter 2"/>
          <p:cNvSpPr>
            <a:spLocks noGrp="1"/>
          </p:cNvSpPr>
          <p:nvPr>
            <p:ph idx="1"/>
          </p:nvPr>
        </p:nvSpPr>
        <p:spPr>
          <a:xfrm>
            <a:off x="508000" y="1187794"/>
            <a:ext cx="8915400" cy="4497387"/>
          </a:xfrm>
        </p:spPr>
        <p:txBody>
          <a:bodyPr/>
          <a:lstStyle/>
          <a:p>
            <a:r>
              <a:rPr lang="de-DE" sz="2000" dirty="0"/>
              <a:t>Unterschiede in den Bodeneigenschaften und der Ertragsfähigkeit von Teilflächen innerhalb der Schläge zu erkennen und darauf bedarfsgerecht zu </a:t>
            </a:r>
            <a:r>
              <a:rPr lang="de-DE" sz="2000" dirty="0" smtClean="0"/>
              <a:t>reagieren:</a:t>
            </a:r>
          </a:p>
          <a:p>
            <a:pPr marL="0" indent="0">
              <a:buNone/>
            </a:pPr>
            <a:endParaRPr lang="de-DE" sz="1000" dirty="0" smtClean="0"/>
          </a:p>
          <a:p>
            <a:pPr lvl="1"/>
            <a:r>
              <a:rPr lang="de-DE" sz="1800" dirty="0"/>
              <a:t>Ertragspotenzial nutzen</a:t>
            </a:r>
          </a:p>
          <a:p>
            <a:pPr lvl="1"/>
            <a:r>
              <a:rPr lang="de-DE" sz="1800" dirty="0"/>
              <a:t>Düngereinsparung</a:t>
            </a:r>
          </a:p>
          <a:p>
            <a:pPr lvl="1"/>
            <a:r>
              <a:rPr lang="de-DE" sz="1800" dirty="0"/>
              <a:t>Lagervermeidung</a:t>
            </a:r>
          </a:p>
          <a:p>
            <a:pPr lvl="1"/>
            <a:r>
              <a:rPr lang="de-DE" sz="1800" dirty="0"/>
              <a:t>Erträge steigern</a:t>
            </a:r>
          </a:p>
          <a:p>
            <a:pPr lvl="1"/>
            <a:r>
              <a:rPr lang="de-DE" sz="1800" dirty="0"/>
              <a:t>Kornqualität steigern</a:t>
            </a:r>
          </a:p>
          <a:p>
            <a:pPr lvl="1"/>
            <a:r>
              <a:rPr lang="de-DE" sz="1800" dirty="0"/>
              <a:t>Ausgeglichene Stickstoffbilanz</a:t>
            </a:r>
          </a:p>
          <a:p>
            <a:pPr lvl="1"/>
            <a:r>
              <a:rPr lang="de-DE" sz="1800" dirty="0"/>
              <a:t>Höhere </a:t>
            </a:r>
            <a:r>
              <a:rPr lang="de-DE" sz="1800" dirty="0" smtClean="0"/>
              <a:t>N-Ausnutzung</a:t>
            </a:r>
          </a:p>
          <a:p>
            <a:pPr lvl="1"/>
            <a:r>
              <a:rPr lang="de-DE" sz="1800" dirty="0" smtClean="0"/>
              <a:t>Umwelt entlasten</a:t>
            </a:r>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5199985" y="2708920"/>
            <a:ext cx="4026565" cy="2893690"/>
          </a:xfrm>
          <a:prstGeom prst="rect">
            <a:avLst/>
          </a:prstGeom>
        </p:spPr>
      </p:pic>
      <p:sp>
        <p:nvSpPr>
          <p:cNvPr id="7" name="Textfeld 6"/>
          <p:cNvSpPr txBox="1"/>
          <p:nvPr/>
        </p:nvSpPr>
        <p:spPr>
          <a:xfrm>
            <a:off x="6897452" y="5602610"/>
            <a:ext cx="2664296" cy="246221"/>
          </a:xfrm>
          <a:prstGeom prst="rect">
            <a:avLst/>
          </a:prstGeom>
          <a:noFill/>
        </p:spPr>
        <p:txBody>
          <a:bodyPr wrap="square" rtlCol="0">
            <a:spAutoFit/>
          </a:bodyPr>
          <a:lstStyle/>
          <a:p>
            <a:r>
              <a:rPr lang="de-DE" sz="1000" dirty="0" smtClean="0">
                <a:latin typeface="+mn-lt"/>
              </a:rPr>
              <a:t>Quelle: Claas, Precision Farming</a:t>
            </a:r>
            <a:endParaRPr lang="de-DE" sz="1000" dirty="0">
              <a:latin typeface="+mn-lt"/>
            </a:endParaRPr>
          </a:p>
        </p:txBody>
      </p:sp>
    </p:spTree>
    <p:extLst>
      <p:ext uri="{BB962C8B-B14F-4D97-AF65-F5344CB8AC3E}">
        <p14:creationId xmlns:p14="http://schemas.microsoft.com/office/powerpoint/2010/main" val="31788231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65480" cy="792905"/>
          </a:xfrm>
        </p:spPr>
        <p:txBody>
          <a:bodyPr/>
          <a:lstStyle/>
          <a:p>
            <a:r>
              <a:rPr lang="de-DE" dirty="0" smtClean="0"/>
              <a:t>Praxisbeispiele – Precision Farming in Verbindung mit ISOBUS und GNSS</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Rechteck 133123"/>
          <p:cNvPicPr>
            <a:picLocks noGrp="1" noChangeAspect="1" noChangeArrowheads="1"/>
          </p:cNvPicPr>
          <p:nvPr>
            <p:ph idx="1"/>
          </p:nvPr>
        </p:nvPicPr>
        <p:blipFill rotWithShape="1">
          <a:blip r:embed="rId2"/>
          <a:srcRect l="-878" t="10189" r="878" b="-103"/>
          <a:stretch/>
        </p:blipFill>
        <p:spPr bwMode="auto">
          <a:xfrm>
            <a:off x="433040" y="1016373"/>
            <a:ext cx="8652556" cy="3672408"/>
          </a:xfrm>
          <a:prstGeom prst="rect">
            <a:avLst/>
          </a:prstGeom>
          <a:noFill/>
          <a:ln w="9525">
            <a:noFill/>
            <a:miter lim="800000"/>
            <a:headEnd/>
            <a:tailEnd/>
          </a:ln>
        </p:spPr>
      </p:pic>
      <p:sp>
        <p:nvSpPr>
          <p:cNvPr id="8" name="Inhaltsplatzhalter 2"/>
          <p:cNvSpPr txBox="1">
            <a:spLocks/>
          </p:cNvSpPr>
          <p:nvPr/>
        </p:nvSpPr>
        <p:spPr bwMode="auto">
          <a:xfrm>
            <a:off x="436619" y="2944334"/>
            <a:ext cx="8915400" cy="359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endParaRPr lang="de-DE" kern="0" dirty="0" smtClean="0"/>
          </a:p>
          <a:p>
            <a:endParaRPr lang="de-DE" kern="0" dirty="0" smtClean="0"/>
          </a:p>
          <a:p>
            <a:pPr marL="0" indent="0">
              <a:buFont typeface="Arial Unicode MS" pitchFamily="34" charset="-128"/>
              <a:buNone/>
            </a:pPr>
            <a:endParaRPr lang="de-DE" kern="0" dirty="0" smtClean="0"/>
          </a:p>
          <a:p>
            <a:pPr marL="0" indent="0">
              <a:buFont typeface="Arial Unicode MS" pitchFamily="34" charset="-128"/>
              <a:buNone/>
            </a:pPr>
            <a:endParaRPr lang="de-DE" kern="0" dirty="0"/>
          </a:p>
          <a:p>
            <a:r>
              <a:rPr lang="de-DE" sz="1800" kern="0" dirty="0"/>
              <a:t>Jobrechner regelt, überwacht und steuert alle angeschlossenen Baugruppen einer </a:t>
            </a:r>
            <a:r>
              <a:rPr lang="de-DE" sz="1800" kern="0" dirty="0" smtClean="0"/>
              <a:t>Sämaschine</a:t>
            </a:r>
          </a:p>
          <a:p>
            <a:r>
              <a:rPr lang="de-DE" sz="1800" dirty="0" smtClean="0"/>
              <a:t>Ausbringmenge </a:t>
            </a:r>
            <a:r>
              <a:rPr lang="de-DE" sz="1800" dirty="0"/>
              <a:t>wird entsprechend den eingestellten Sollwerten je Dosiereinheit mit bis zu vier unterschiedlichen Produkten (Saatgut und Dünger) </a:t>
            </a:r>
            <a:r>
              <a:rPr lang="de-DE" sz="1800" dirty="0" smtClean="0"/>
              <a:t>geregelt</a:t>
            </a:r>
          </a:p>
          <a:p>
            <a:r>
              <a:rPr lang="de-DE" sz="1800" kern="0" dirty="0"/>
              <a:t>Zur Regelung können sowohl Elektro- als auch Hydraulikmotoren verwendet werden</a:t>
            </a:r>
          </a:p>
        </p:txBody>
      </p:sp>
      <p:sp>
        <p:nvSpPr>
          <p:cNvPr id="9" name="Textfeld 8"/>
          <p:cNvSpPr txBox="1"/>
          <p:nvPr/>
        </p:nvSpPr>
        <p:spPr>
          <a:xfrm>
            <a:off x="5169024" y="6493631"/>
            <a:ext cx="3181028" cy="246221"/>
          </a:xfrm>
          <a:prstGeom prst="rect">
            <a:avLst/>
          </a:prstGeom>
          <a:noFill/>
        </p:spPr>
        <p:txBody>
          <a:bodyPr wrap="square" rtlCol="0">
            <a:spAutoFit/>
          </a:bodyPr>
          <a:lstStyle/>
          <a:p>
            <a:r>
              <a:rPr lang="de-DE" sz="1000" dirty="0" smtClean="0">
                <a:latin typeface="+mn-lt"/>
              </a:rPr>
              <a:t>Quelle: </a:t>
            </a:r>
            <a:r>
              <a:rPr lang="de-DE" sz="1000" dirty="0">
                <a:latin typeface="+mn-lt"/>
              </a:rPr>
              <a:t>ISOBUS Einheit (Sämaschine&amp;Schlepper)</a:t>
            </a:r>
          </a:p>
        </p:txBody>
      </p:sp>
    </p:spTree>
    <p:extLst>
      <p:ext uri="{BB962C8B-B14F-4D97-AF65-F5344CB8AC3E}">
        <p14:creationId xmlns:p14="http://schemas.microsoft.com/office/powerpoint/2010/main" val="2631366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693472" cy="836676"/>
          </a:xfrm>
        </p:spPr>
        <p:txBody>
          <a:bodyPr/>
          <a:lstStyle/>
          <a:p>
            <a:r>
              <a:rPr lang="de-DE" dirty="0" smtClean="0"/>
              <a:t>Praxisbeispiele </a:t>
            </a:r>
            <a:r>
              <a:rPr lang="de-DE" dirty="0"/>
              <a:t>- Precision Farming in Verbindung mit </a:t>
            </a:r>
            <a:r>
              <a:rPr lang="de-DE" dirty="0" smtClean="0"/>
              <a:t>ISOBUS und GNSS</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pPr marL="0" indent="0">
              <a:buNone/>
            </a:pPr>
            <a:endParaRPr lang="de-DE" dirty="0"/>
          </a:p>
          <a:p>
            <a:pPr marL="0" indent="0">
              <a:buNone/>
            </a:pPr>
            <a:endParaRPr lang="de-DE" sz="1000" dirty="0" smtClean="0"/>
          </a:p>
          <a:p>
            <a:endParaRPr lang="de-DE" sz="1000" dirty="0" smtClean="0"/>
          </a:p>
          <a:p>
            <a:r>
              <a:rPr lang="de-DE" sz="2000" dirty="0" smtClean="0"/>
              <a:t>Maschine </a:t>
            </a:r>
            <a:r>
              <a:rPr lang="de-DE" sz="2000" dirty="0"/>
              <a:t>kann automatisch der Gründigkeit bzw. Lockerungswürdigkeit des Bodens angepasst </a:t>
            </a:r>
            <a:r>
              <a:rPr lang="de-DE" sz="2000" dirty="0" smtClean="0"/>
              <a:t>werden (Regelung der Arbeitstiefe)</a:t>
            </a:r>
            <a:endParaRPr lang="de-DE" sz="2000" dirty="0"/>
          </a:p>
          <a:p>
            <a:pPr lvl="1"/>
            <a:r>
              <a:rPr lang="de-DE" sz="1800" dirty="0" smtClean="0"/>
              <a:t>durch </a:t>
            </a:r>
            <a:r>
              <a:rPr lang="de-DE" sz="1800" dirty="0"/>
              <a:t>hinterlegte Applikationskarten</a:t>
            </a:r>
          </a:p>
          <a:p>
            <a:pPr lvl="1"/>
            <a:r>
              <a:rPr lang="de-DE" sz="1800" dirty="0" smtClean="0"/>
              <a:t>durch </a:t>
            </a:r>
            <a:r>
              <a:rPr lang="de-DE" sz="1800" dirty="0"/>
              <a:t>direkte Messung des Scherwiederstandes</a:t>
            </a:r>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3"/>
          <a:stretch>
            <a:fillRect/>
          </a:stretch>
        </p:blipFill>
        <p:spPr>
          <a:xfrm>
            <a:off x="268210" y="1052734"/>
            <a:ext cx="9198130" cy="4248473"/>
          </a:xfrm>
          <a:prstGeom prst="rect">
            <a:avLst/>
          </a:prstGeom>
        </p:spPr>
      </p:pic>
      <p:sp>
        <p:nvSpPr>
          <p:cNvPr id="8" name="Textfeld 7"/>
          <p:cNvSpPr txBox="1"/>
          <p:nvPr/>
        </p:nvSpPr>
        <p:spPr>
          <a:xfrm>
            <a:off x="4988592" y="6497479"/>
            <a:ext cx="3829100" cy="246221"/>
          </a:xfrm>
          <a:prstGeom prst="rect">
            <a:avLst/>
          </a:prstGeom>
          <a:noFill/>
        </p:spPr>
        <p:txBody>
          <a:bodyPr wrap="square" rtlCol="0">
            <a:spAutoFit/>
          </a:bodyPr>
          <a:lstStyle/>
          <a:p>
            <a:r>
              <a:rPr lang="de-DE" sz="1000" dirty="0" smtClean="0">
                <a:latin typeface="+mn-lt"/>
              </a:rPr>
              <a:t>Quelle: ISOBUS </a:t>
            </a:r>
            <a:r>
              <a:rPr lang="de-DE" sz="1000" dirty="0">
                <a:latin typeface="+mn-lt"/>
              </a:rPr>
              <a:t>Einheit (</a:t>
            </a:r>
            <a:r>
              <a:rPr lang="de-DE" sz="1000" dirty="0" smtClean="0">
                <a:latin typeface="+mn-lt"/>
              </a:rPr>
              <a:t>Schlepper&amp;Bodenbearbeitungsgerät</a:t>
            </a:r>
            <a:r>
              <a:rPr lang="de-DE" sz="1000" dirty="0">
                <a:latin typeface="+mn-lt"/>
              </a:rPr>
              <a:t>)</a:t>
            </a:r>
          </a:p>
        </p:txBody>
      </p:sp>
    </p:spTree>
    <p:extLst>
      <p:ext uri="{BB962C8B-B14F-4D97-AF65-F5344CB8AC3E}">
        <p14:creationId xmlns:p14="http://schemas.microsoft.com/office/powerpoint/2010/main" val="3910887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791815"/>
          </a:xfrm>
        </p:spPr>
        <p:txBody>
          <a:bodyPr/>
          <a:lstStyle/>
          <a:p>
            <a:r>
              <a:rPr lang="de-DE" dirty="0" smtClean="0"/>
              <a:t>Praxisbeispiele </a:t>
            </a:r>
            <a:r>
              <a:rPr lang="de-DE" dirty="0"/>
              <a:t>- Precision Farming in Verbindung mit </a:t>
            </a:r>
            <a:r>
              <a:rPr lang="de-DE" dirty="0" smtClean="0"/>
              <a:t>ISOBUS und GNSS</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pPr marL="0" indent="0">
              <a:buNone/>
            </a:pPr>
            <a:endParaRPr lang="de-DE" sz="2000" dirty="0" smtClean="0"/>
          </a:p>
          <a:p>
            <a:r>
              <a:rPr lang="de-DE" sz="2000" dirty="0" smtClean="0"/>
              <a:t>Ausbringmenge </a:t>
            </a:r>
            <a:r>
              <a:rPr lang="de-DE" sz="2000" dirty="0"/>
              <a:t>kann geschwindigkeitsabhängig geregelt werden</a:t>
            </a:r>
          </a:p>
          <a:p>
            <a:r>
              <a:rPr lang="de-DE" sz="2000" dirty="0"/>
              <a:t>Kombination mit Applikationskarte (Ertragsfähigkeit des Standorts) möglich</a:t>
            </a:r>
          </a:p>
          <a:p>
            <a:r>
              <a:rPr lang="de-DE" sz="2000" dirty="0"/>
              <a:t>Kombination mit N- Sensoren möglich</a:t>
            </a:r>
          </a:p>
          <a:p>
            <a:r>
              <a:rPr lang="de-DE" sz="2000" dirty="0"/>
              <a:t>Bestreben nach elektrischen Antrieben um die Applikationsgenauigkeit weiter zu steigern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520866" y="980727"/>
            <a:ext cx="8718550" cy="3282693"/>
          </a:xfrm>
          <a:prstGeom prst="rect">
            <a:avLst/>
          </a:prstGeom>
        </p:spPr>
      </p:pic>
      <p:sp>
        <p:nvSpPr>
          <p:cNvPr id="7" name="Textfeld 6"/>
          <p:cNvSpPr txBox="1"/>
          <p:nvPr/>
        </p:nvSpPr>
        <p:spPr>
          <a:xfrm>
            <a:off x="5313040" y="6524625"/>
            <a:ext cx="3528392" cy="615553"/>
          </a:xfrm>
          <a:prstGeom prst="rect">
            <a:avLst/>
          </a:prstGeom>
          <a:noFill/>
        </p:spPr>
        <p:txBody>
          <a:bodyPr wrap="square" rtlCol="0">
            <a:spAutoFit/>
          </a:bodyPr>
          <a:lstStyle/>
          <a:p>
            <a:r>
              <a:rPr lang="de-DE" sz="1000" dirty="0" smtClean="0">
                <a:latin typeface="+mn-lt"/>
              </a:rPr>
              <a:t>Quelle: ISOBUS </a:t>
            </a:r>
            <a:r>
              <a:rPr lang="de-DE" sz="1000" dirty="0">
                <a:latin typeface="+mn-lt"/>
              </a:rPr>
              <a:t>Einheit (Schlepper&amp;Mineraldüngerstreuer)</a:t>
            </a:r>
          </a:p>
          <a:p>
            <a:endParaRPr lang="de-DE" dirty="0"/>
          </a:p>
        </p:txBody>
      </p:sp>
    </p:spTree>
    <p:extLst>
      <p:ext uri="{BB962C8B-B14F-4D97-AF65-F5344CB8AC3E}">
        <p14:creationId xmlns:p14="http://schemas.microsoft.com/office/powerpoint/2010/main" val="2763859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863822"/>
          </a:xfrm>
        </p:spPr>
        <p:txBody>
          <a:bodyPr/>
          <a:lstStyle/>
          <a:p>
            <a:r>
              <a:rPr lang="de-DE" dirty="0" smtClean="0"/>
              <a:t>Praxisbeispiele </a:t>
            </a:r>
            <a:r>
              <a:rPr lang="de-DE" dirty="0"/>
              <a:t>- Precision Farming in Verbindung mit </a:t>
            </a:r>
            <a:r>
              <a:rPr lang="de-DE" dirty="0" smtClean="0"/>
              <a:t>ISOBUS und GNSS</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pPr marL="0" indent="0">
              <a:buNone/>
            </a:pPr>
            <a:endParaRPr lang="de-DE" dirty="0"/>
          </a:p>
          <a:p>
            <a:endParaRPr lang="de-DE" sz="600" dirty="0" smtClean="0"/>
          </a:p>
          <a:p>
            <a:r>
              <a:rPr lang="de-DE" sz="2000" dirty="0" smtClean="0"/>
              <a:t>Technisch </a:t>
            </a:r>
            <a:r>
              <a:rPr lang="de-DE" sz="2000" dirty="0"/>
              <a:t>ist bereits heute die eigenständige Erkennung von Unkräutern möglich</a:t>
            </a:r>
          </a:p>
          <a:p>
            <a:pPr lvl="1"/>
            <a:r>
              <a:rPr lang="de-DE" sz="1800" dirty="0" smtClean="0"/>
              <a:t>Mehrtanksystem</a:t>
            </a:r>
            <a:r>
              <a:rPr lang="de-DE" sz="1800" dirty="0"/>
              <a:t>, Mehrleitungssystem</a:t>
            </a:r>
          </a:p>
          <a:p>
            <a:r>
              <a:rPr lang="de-DE" sz="2000" dirty="0"/>
              <a:t>Zunehmend elektrische bzw. hydraulische Antriebe</a:t>
            </a:r>
          </a:p>
          <a:p>
            <a:pPr lvl="1"/>
            <a:r>
              <a:rPr lang="de-DE" sz="1800" dirty="0" smtClean="0"/>
              <a:t>Bessere </a:t>
            </a:r>
            <a:r>
              <a:rPr lang="de-DE" sz="1800" dirty="0"/>
              <a:t>Regelbarkeit</a:t>
            </a:r>
          </a:p>
          <a:p>
            <a:pPr lvl="1"/>
            <a:r>
              <a:rPr lang="de-DE" sz="1800" dirty="0" smtClean="0"/>
              <a:t>Einzeldüsenabschaltung</a:t>
            </a:r>
            <a:endParaRPr lang="de-DE" sz="1800" dirty="0"/>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508000" y="1052735"/>
            <a:ext cx="8718549" cy="3384378"/>
          </a:xfrm>
          <a:prstGeom prst="rect">
            <a:avLst/>
          </a:prstGeom>
        </p:spPr>
      </p:pic>
      <p:sp>
        <p:nvSpPr>
          <p:cNvPr id="7" name="Textfeld 6"/>
          <p:cNvSpPr txBox="1"/>
          <p:nvPr/>
        </p:nvSpPr>
        <p:spPr>
          <a:xfrm>
            <a:off x="4880992" y="6524625"/>
            <a:ext cx="4016896" cy="615553"/>
          </a:xfrm>
          <a:prstGeom prst="rect">
            <a:avLst/>
          </a:prstGeom>
          <a:noFill/>
        </p:spPr>
        <p:txBody>
          <a:bodyPr wrap="square" rtlCol="0">
            <a:spAutoFit/>
          </a:bodyPr>
          <a:lstStyle/>
          <a:p>
            <a:r>
              <a:rPr lang="de-DE" sz="1000" dirty="0">
                <a:latin typeface="+mn-lt"/>
              </a:rPr>
              <a:t>Quelle: ISOBUS Einheit (</a:t>
            </a:r>
            <a:r>
              <a:rPr lang="de-DE" sz="1000" dirty="0" smtClean="0">
                <a:latin typeface="+mn-lt"/>
              </a:rPr>
              <a:t>Schlepper&amp;Pflanzenschutzspritze</a:t>
            </a:r>
            <a:r>
              <a:rPr lang="de-DE" sz="1000" dirty="0">
                <a:latin typeface="+mn-lt"/>
              </a:rPr>
              <a:t>)</a:t>
            </a:r>
          </a:p>
          <a:p>
            <a:endParaRPr lang="de-DE" dirty="0"/>
          </a:p>
        </p:txBody>
      </p:sp>
    </p:spTree>
    <p:extLst>
      <p:ext uri="{BB962C8B-B14F-4D97-AF65-F5344CB8AC3E}">
        <p14:creationId xmlns:p14="http://schemas.microsoft.com/office/powerpoint/2010/main" val="3523760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ein BUS?</a:t>
            </a:r>
            <a:endParaRPr lang="de-DE" dirty="0"/>
          </a:p>
        </p:txBody>
      </p:sp>
      <p:sp>
        <p:nvSpPr>
          <p:cNvPr id="3" name="Inhaltsplatzhalter 2"/>
          <p:cNvSpPr>
            <a:spLocks noGrp="1"/>
          </p:cNvSpPr>
          <p:nvPr>
            <p:ph idx="1"/>
          </p:nvPr>
        </p:nvSpPr>
        <p:spPr/>
        <p:txBody>
          <a:bodyPr/>
          <a:lstStyle/>
          <a:p>
            <a:r>
              <a:rPr lang="de-DE" sz="2000" b="1" dirty="0" smtClean="0"/>
              <a:t>B</a:t>
            </a:r>
            <a:r>
              <a:rPr lang="de-DE" sz="2000" dirty="0" smtClean="0"/>
              <a:t>inary </a:t>
            </a:r>
            <a:r>
              <a:rPr lang="de-DE" sz="2000" b="1" dirty="0"/>
              <a:t>U</a:t>
            </a:r>
            <a:r>
              <a:rPr lang="de-DE" sz="2000" dirty="0"/>
              <a:t>nit </a:t>
            </a:r>
            <a:r>
              <a:rPr lang="de-DE" sz="2000" b="1" dirty="0" smtClean="0"/>
              <a:t>S</a:t>
            </a:r>
            <a:r>
              <a:rPr lang="de-DE" sz="2000" dirty="0" smtClean="0"/>
              <a:t>ystem</a:t>
            </a:r>
          </a:p>
          <a:p>
            <a:r>
              <a:rPr lang="de-DE" sz="2000" dirty="0" smtClean="0"/>
              <a:t>System </a:t>
            </a:r>
            <a:r>
              <a:rPr lang="de-DE" sz="2000" dirty="0"/>
              <a:t>zur </a:t>
            </a:r>
            <a:r>
              <a:rPr lang="de-DE" sz="2000" dirty="0" smtClean="0"/>
              <a:t>Datenübertragung</a:t>
            </a:r>
          </a:p>
          <a:p>
            <a:r>
              <a:rPr lang="de-DE" sz="2000" dirty="0" smtClean="0"/>
              <a:t>Datenübertragung </a:t>
            </a:r>
            <a:r>
              <a:rPr lang="de-DE" sz="2000" dirty="0"/>
              <a:t>zwischen </a:t>
            </a:r>
            <a:endParaRPr lang="de-DE" sz="2000" dirty="0" smtClean="0"/>
          </a:p>
          <a:p>
            <a:pPr marL="0" indent="0">
              <a:buNone/>
            </a:pPr>
            <a:r>
              <a:rPr lang="de-DE" sz="2000" dirty="0"/>
              <a:t> </a:t>
            </a:r>
            <a:r>
              <a:rPr lang="de-DE" sz="2000" dirty="0" smtClean="0"/>
              <a:t>   mehreren Teilnehmern</a:t>
            </a:r>
          </a:p>
          <a:p>
            <a:r>
              <a:rPr lang="de-DE" sz="2000" dirty="0" smtClean="0"/>
              <a:t>Nutzung </a:t>
            </a:r>
            <a:r>
              <a:rPr lang="de-DE" sz="2000" dirty="0"/>
              <a:t>eines gemeinsamen </a:t>
            </a:r>
            <a:endParaRPr lang="de-DE" sz="2000" dirty="0" smtClean="0"/>
          </a:p>
          <a:p>
            <a:pPr marL="0" indent="0">
              <a:buNone/>
            </a:pPr>
            <a:r>
              <a:rPr lang="de-DE" sz="2000" dirty="0"/>
              <a:t> </a:t>
            </a:r>
            <a:r>
              <a:rPr lang="de-DE" sz="2000" dirty="0" smtClean="0"/>
              <a:t>   Übertragungsweges</a:t>
            </a:r>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120535" y="1773238"/>
            <a:ext cx="4426103" cy="3023914"/>
          </a:xfrm>
          <a:prstGeom prst="rect">
            <a:avLst/>
          </a:prstGeom>
        </p:spPr>
      </p:pic>
      <p:sp>
        <p:nvSpPr>
          <p:cNvPr id="7" name="Textfeld 6"/>
          <p:cNvSpPr txBox="1"/>
          <p:nvPr/>
        </p:nvSpPr>
        <p:spPr>
          <a:xfrm>
            <a:off x="7600135" y="4797152"/>
            <a:ext cx="1884884" cy="246221"/>
          </a:xfrm>
          <a:prstGeom prst="rect">
            <a:avLst/>
          </a:prstGeom>
          <a:noFill/>
        </p:spPr>
        <p:txBody>
          <a:bodyPr wrap="square" rtlCol="0">
            <a:spAutoFit/>
          </a:bodyPr>
          <a:lstStyle/>
          <a:p>
            <a:r>
              <a:rPr lang="de-DE" sz="1000" dirty="0" smtClean="0">
                <a:latin typeface="+mn-lt"/>
              </a:rPr>
              <a:t>Quelle: Müller Elektronik</a:t>
            </a:r>
            <a:endParaRPr lang="de-DE" sz="1000" dirty="0">
              <a:latin typeface="+mn-lt"/>
            </a:endParaRPr>
          </a:p>
        </p:txBody>
      </p:sp>
    </p:spTree>
    <p:extLst>
      <p:ext uri="{BB962C8B-B14F-4D97-AF65-F5344CB8AC3E}">
        <p14:creationId xmlns:p14="http://schemas.microsoft.com/office/powerpoint/2010/main" val="3512203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791815"/>
          </a:xfrm>
        </p:spPr>
        <p:txBody>
          <a:bodyPr/>
          <a:lstStyle/>
          <a:p>
            <a:pPr marL="514350" indent="-514350">
              <a:buFont typeface="+mj-lt"/>
              <a:buAutoNum type="arabicPeriod" startAt="6"/>
            </a:pPr>
            <a:r>
              <a:rPr lang="de-DE" dirty="0" smtClean="0"/>
              <a:t>Möglichkeiten für satellitengestützte Landwirtschaft</a:t>
            </a:r>
            <a:endParaRPr lang="de-DE" dirty="0"/>
          </a:p>
        </p:txBody>
      </p:sp>
      <p:sp>
        <p:nvSpPr>
          <p:cNvPr id="3" name="Inhaltsplatzhalter 2"/>
          <p:cNvSpPr>
            <a:spLocks noGrp="1"/>
          </p:cNvSpPr>
          <p:nvPr>
            <p:ph idx="1"/>
          </p:nvPr>
        </p:nvSpPr>
        <p:spPr>
          <a:xfrm>
            <a:off x="508000" y="1412875"/>
            <a:ext cx="8915400" cy="4497387"/>
          </a:xfrm>
        </p:spPr>
        <p:txBody>
          <a:bodyPr/>
          <a:lstStyle/>
          <a:p>
            <a:r>
              <a:rPr lang="de-DE" sz="2000" dirty="0" smtClean="0"/>
              <a:t>Automatische Teilbreitenschaltung</a:t>
            </a:r>
            <a:r>
              <a:rPr lang="de-DE" sz="2000" dirty="0"/>
              <a:t> </a:t>
            </a:r>
            <a:r>
              <a:rPr lang="de-DE" sz="2000" dirty="0" smtClean="0"/>
              <a:t>(Pflanzenschutz)</a:t>
            </a:r>
          </a:p>
          <a:p>
            <a:r>
              <a:rPr lang="de-DE" sz="2000" dirty="0" smtClean="0"/>
              <a:t>Automatische Schaltung des Mineraldüngerstreuers</a:t>
            </a:r>
          </a:p>
          <a:p>
            <a:r>
              <a:rPr lang="de-DE" sz="2000" dirty="0" smtClean="0"/>
              <a:t>Automatische Reihenabschaltung bei Einzelkorndrillmaschinen</a:t>
            </a:r>
          </a:p>
          <a:p>
            <a:r>
              <a:rPr lang="de-DE" sz="2000" dirty="0" smtClean="0"/>
              <a:t>Automatische Fahrgassenschaltung</a:t>
            </a:r>
          </a:p>
          <a:p>
            <a:r>
              <a:rPr lang="de-DE" sz="2000" dirty="0" smtClean="0"/>
              <a:t>Controlled Traffic Farming</a:t>
            </a:r>
          </a:p>
          <a:p>
            <a:r>
              <a:rPr lang="de-DE" sz="2000" dirty="0" smtClean="0"/>
              <a:t>Anbaugerätesteuerung mit Kamera</a:t>
            </a:r>
          </a:p>
          <a:p>
            <a:r>
              <a:rPr lang="de-DE" sz="2000" dirty="0" smtClean="0"/>
              <a:t>Kollaborierende Fahrzeuge</a:t>
            </a:r>
          </a:p>
          <a:p>
            <a:r>
              <a:rPr lang="de-DE" sz="2000" dirty="0" smtClean="0"/>
              <a:t>Autonome Traktoren</a:t>
            </a:r>
          </a:p>
          <a:p>
            <a:r>
              <a:rPr lang="de-DE" sz="2000" dirty="0" smtClean="0"/>
              <a:t>Feldroboter</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1925815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Automatische Teilbreitenschaltung</a:t>
            </a:r>
            <a:endParaRPr lang="de-DE" dirty="0"/>
          </a:p>
        </p:txBody>
      </p:sp>
      <p:sp>
        <p:nvSpPr>
          <p:cNvPr id="3" name="Inhaltsplatzhalter 2"/>
          <p:cNvSpPr>
            <a:spLocks noGrp="1"/>
          </p:cNvSpPr>
          <p:nvPr>
            <p:ph idx="1"/>
          </p:nvPr>
        </p:nvSpPr>
        <p:spPr>
          <a:xfrm>
            <a:off x="5487219" y="1412875"/>
            <a:ext cx="4079009" cy="4497387"/>
          </a:xfrm>
        </p:spPr>
        <p:txBody>
          <a:bodyPr/>
          <a:lstStyle/>
          <a:p>
            <a:r>
              <a:rPr lang="de-DE" sz="2000" dirty="0" smtClean="0"/>
              <a:t>Die Pflanzenschutzspritze schaltet automatisch die Teilbreiten ein und aus</a:t>
            </a:r>
          </a:p>
          <a:p>
            <a:pPr marL="0" indent="0">
              <a:buNone/>
            </a:pPr>
            <a:endParaRPr lang="de-DE" sz="2000" dirty="0" smtClean="0"/>
          </a:p>
          <a:p>
            <a:r>
              <a:rPr lang="de-DE" sz="2000" dirty="0" smtClean="0"/>
              <a:t>Selbst durch einfache GPS-Technik lassen sich Einspareffekte erzielen</a:t>
            </a:r>
          </a:p>
          <a:p>
            <a:pPr marL="0" indent="0">
              <a:buNone/>
            </a:pPr>
            <a:endParaRPr lang="de-DE" sz="2000" dirty="0" smtClean="0"/>
          </a:p>
          <a:p>
            <a:r>
              <a:rPr lang="de-DE" sz="2000" dirty="0" smtClean="0"/>
              <a:t>Optimaler Mitteleinsatz</a:t>
            </a:r>
          </a:p>
          <a:p>
            <a:pPr lvl="1"/>
            <a:r>
              <a:rPr lang="de-DE" sz="1800" dirty="0" smtClean="0"/>
              <a:t>Kosteneinsparung</a:t>
            </a:r>
          </a:p>
          <a:p>
            <a:endParaRPr lang="de-DE" dirty="0"/>
          </a:p>
          <a:p>
            <a:endParaRPr lang="de-DE" dirty="0" smtClean="0"/>
          </a:p>
          <a:p>
            <a:endParaRPr lang="de-DE" dirty="0"/>
          </a:p>
          <a:p>
            <a:endParaRPr lang="de-DE" dirty="0" smtClean="0"/>
          </a:p>
          <a:p>
            <a:endParaRPr lang="de-DE" dirty="0"/>
          </a:p>
          <a:p>
            <a:endParaRPr lang="de-DE" dirty="0" smtClean="0"/>
          </a:p>
          <a:p>
            <a:endParaRPr lang="de-DE"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rotWithShape="1">
          <a:blip r:embed="rId2"/>
          <a:srcRect l="26739" t="24141" r="39823" b="11212"/>
          <a:stretch/>
        </p:blipFill>
        <p:spPr>
          <a:xfrm>
            <a:off x="508000" y="798513"/>
            <a:ext cx="4824536" cy="5244061"/>
          </a:xfrm>
          <a:prstGeom prst="rect">
            <a:avLst/>
          </a:prstGeom>
        </p:spPr>
      </p:pic>
      <p:sp>
        <p:nvSpPr>
          <p:cNvPr id="8" name="Textfeld 7"/>
          <p:cNvSpPr txBox="1"/>
          <p:nvPr/>
        </p:nvSpPr>
        <p:spPr>
          <a:xfrm>
            <a:off x="2576736" y="6042574"/>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836688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Automatische Schaltung beim Mineraldüngerstreuer</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32</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7" name="Inhaltsplatzhalter 6"/>
          <p:cNvSpPr>
            <a:spLocks noGrp="1"/>
          </p:cNvSpPr>
          <p:nvPr>
            <p:ph idx="1"/>
          </p:nvPr>
        </p:nvSpPr>
        <p:spPr>
          <a:xfrm>
            <a:off x="5744714" y="1412875"/>
            <a:ext cx="3794200" cy="4497387"/>
          </a:xfrm>
        </p:spPr>
        <p:txBody>
          <a:bodyPr/>
          <a:lstStyle/>
          <a:p>
            <a:r>
              <a:rPr lang="de-DE" sz="2000" dirty="0" smtClean="0"/>
              <a:t>Schleuderstreuer erkennt die Feldgrenzen und schaltet automatisch ein und aus</a:t>
            </a:r>
          </a:p>
          <a:p>
            <a:endParaRPr lang="de-DE" sz="2000" dirty="0"/>
          </a:p>
          <a:p>
            <a:r>
              <a:rPr lang="de-DE" sz="2000" dirty="0" smtClean="0"/>
              <a:t>Optimaler Mitteleinsatz</a:t>
            </a:r>
          </a:p>
          <a:p>
            <a:pPr lvl="1"/>
            <a:r>
              <a:rPr lang="de-DE" sz="1800" dirty="0" smtClean="0"/>
              <a:t>Kosteneinsparung</a:t>
            </a:r>
            <a:endParaRPr lang="de-DE" sz="1800" dirty="0"/>
          </a:p>
        </p:txBody>
      </p:sp>
      <p:pic>
        <p:nvPicPr>
          <p:cNvPr id="8" name="Grafik 7"/>
          <p:cNvPicPr>
            <a:picLocks noChangeAspect="1"/>
          </p:cNvPicPr>
          <p:nvPr/>
        </p:nvPicPr>
        <p:blipFill rotWithShape="1">
          <a:blip r:embed="rId2"/>
          <a:srcRect l="25285" t="26728" r="42731" b="15091"/>
          <a:stretch/>
        </p:blipFill>
        <p:spPr>
          <a:xfrm>
            <a:off x="508000" y="1186504"/>
            <a:ext cx="4917153" cy="4950130"/>
          </a:xfrm>
          <a:prstGeom prst="rect">
            <a:avLst/>
          </a:prstGeom>
        </p:spPr>
      </p:pic>
      <p:sp>
        <p:nvSpPr>
          <p:cNvPr id="9" name="Textfeld 8"/>
          <p:cNvSpPr txBox="1"/>
          <p:nvPr/>
        </p:nvSpPr>
        <p:spPr>
          <a:xfrm>
            <a:off x="3224808" y="6155092"/>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3410689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Automatische Reihenabschaltung</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3795518" y="4149297"/>
            <a:ext cx="6110482" cy="4497387"/>
          </a:xfrm>
        </p:spPr>
        <p:txBody>
          <a:bodyPr/>
          <a:lstStyle/>
          <a:p>
            <a:r>
              <a:rPr lang="de-DE" sz="2000" dirty="0" smtClean="0"/>
              <a:t>Automatisches Ein- und Abschalten von Säorganen beim Einfahren in Spitzen oder das Vorgewende</a:t>
            </a:r>
          </a:p>
          <a:p>
            <a:pPr lvl="1"/>
            <a:r>
              <a:rPr lang="de-DE" sz="1800" dirty="0" smtClean="0"/>
              <a:t>Saatguteinsparung</a:t>
            </a:r>
          </a:p>
          <a:p>
            <a:pPr lvl="1"/>
            <a:r>
              <a:rPr lang="de-DE" sz="1800" dirty="0" smtClean="0"/>
              <a:t>Ernteerleichterung</a:t>
            </a:r>
            <a:endParaRPr lang="de-DE" sz="1800" dirty="0"/>
          </a:p>
        </p:txBody>
      </p:sp>
      <p:pic>
        <p:nvPicPr>
          <p:cNvPr id="8" name="Grafik 7"/>
          <p:cNvPicPr>
            <a:picLocks noChangeAspect="1"/>
          </p:cNvPicPr>
          <p:nvPr/>
        </p:nvPicPr>
        <p:blipFill>
          <a:blip r:embed="rId2"/>
          <a:stretch>
            <a:fillRect/>
          </a:stretch>
        </p:blipFill>
        <p:spPr>
          <a:xfrm>
            <a:off x="500542" y="4149297"/>
            <a:ext cx="3084306" cy="1918731"/>
          </a:xfrm>
          <a:prstGeom prst="rect">
            <a:avLst/>
          </a:prstGeom>
        </p:spPr>
      </p:pic>
      <p:pic>
        <p:nvPicPr>
          <p:cNvPr id="9" name="Grafik 8"/>
          <p:cNvPicPr>
            <a:picLocks noChangeAspect="1"/>
          </p:cNvPicPr>
          <p:nvPr/>
        </p:nvPicPr>
        <p:blipFill rotWithShape="1">
          <a:blip r:embed="rId3"/>
          <a:srcRect l="27466" t="51293" r="21650" b="9920"/>
          <a:stretch/>
        </p:blipFill>
        <p:spPr>
          <a:xfrm>
            <a:off x="500542" y="1015915"/>
            <a:ext cx="6684706" cy="2645654"/>
          </a:xfrm>
          <a:prstGeom prst="rect">
            <a:avLst/>
          </a:prstGeom>
        </p:spPr>
      </p:pic>
      <p:sp>
        <p:nvSpPr>
          <p:cNvPr id="10" name="Textfeld 9"/>
          <p:cNvSpPr txBox="1"/>
          <p:nvPr/>
        </p:nvSpPr>
        <p:spPr>
          <a:xfrm>
            <a:off x="1424608" y="6050105"/>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730438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Automatische Fahrgassenschaltung</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34</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rotWithShape="1">
          <a:blip r:embed="rId3"/>
          <a:srcRect l="615" t="14208" r="1986"/>
          <a:stretch/>
        </p:blipFill>
        <p:spPr>
          <a:xfrm>
            <a:off x="420079" y="1750612"/>
            <a:ext cx="4562810" cy="3080816"/>
          </a:xfrm>
          <a:prstGeom prst="rect">
            <a:avLst/>
          </a:prstGeom>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89" t="14407" r="1084"/>
          <a:stretch/>
        </p:blipFill>
        <p:spPr bwMode="auto">
          <a:xfrm>
            <a:off x="5009188" y="3189809"/>
            <a:ext cx="4485665" cy="308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30746" y="1296557"/>
            <a:ext cx="4562810" cy="400110"/>
          </a:xfrm>
          <a:prstGeom prst="rect">
            <a:avLst/>
          </a:prstGeom>
          <a:noFill/>
        </p:spPr>
        <p:txBody>
          <a:bodyPr wrap="square" rtlCol="0">
            <a:spAutoFit/>
          </a:bodyPr>
          <a:lstStyle/>
          <a:p>
            <a:r>
              <a:rPr lang="de-DE" sz="2000" b="1" dirty="0" smtClean="0">
                <a:latin typeface="+mn-lt"/>
              </a:rPr>
              <a:t>Bisher:</a:t>
            </a:r>
            <a:r>
              <a:rPr lang="de-DE" sz="2000" dirty="0" smtClean="0">
                <a:latin typeface="+mn-lt"/>
              </a:rPr>
              <a:t> Fester Rhythmus notwendig</a:t>
            </a:r>
            <a:endParaRPr lang="de-DE" sz="2000" dirty="0">
              <a:latin typeface="+mn-lt"/>
            </a:endParaRPr>
          </a:p>
        </p:txBody>
      </p:sp>
      <p:sp>
        <p:nvSpPr>
          <p:cNvPr id="9" name="Textfeld 8"/>
          <p:cNvSpPr txBox="1"/>
          <p:nvPr/>
        </p:nvSpPr>
        <p:spPr>
          <a:xfrm>
            <a:off x="4988401" y="2425976"/>
            <a:ext cx="4485665" cy="707886"/>
          </a:xfrm>
          <a:prstGeom prst="rect">
            <a:avLst/>
          </a:prstGeom>
          <a:noFill/>
        </p:spPr>
        <p:txBody>
          <a:bodyPr wrap="square" rtlCol="0">
            <a:spAutoFit/>
          </a:bodyPr>
          <a:lstStyle/>
          <a:p>
            <a:r>
              <a:rPr lang="de-DE" sz="2000" b="1" dirty="0" smtClean="0">
                <a:latin typeface="+mn-lt"/>
              </a:rPr>
              <a:t>Satellitengestützt:</a:t>
            </a:r>
            <a:r>
              <a:rPr lang="de-DE" sz="2000" dirty="0" smtClean="0">
                <a:latin typeface="+mn-lt"/>
              </a:rPr>
              <a:t> kein fester Rhythmus notwendig</a:t>
            </a:r>
            <a:endParaRPr lang="de-DE" sz="2000" dirty="0">
              <a:latin typeface="+mn-lt"/>
            </a:endParaRPr>
          </a:p>
        </p:txBody>
      </p:sp>
      <p:sp>
        <p:nvSpPr>
          <p:cNvPr id="11" name="Textfeld 10"/>
          <p:cNvSpPr txBox="1"/>
          <p:nvPr/>
        </p:nvSpPr>
        <p:spPr>
          <a:xfrm>
            <a:off x="7372276" y="6270625"/>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35880223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Controlled Traffic Farming</a:t>
            </a:r>
            <a:endParaRPr lang="de-DE" dirty="0"/>
          </a:p>
        </p:txBody>
      </p:sp>
      <p:sp>
        <p:nvSpPr>
          <p:cNvPr id="3" name="Inhaltsplatzhalter 2"/>
          <p:cNvSpPr>
            <a:spLocks noGrp="1"/>
          </p:cNvSpPr>
          <p:nvPr>
            <p:ph idx="1"/>
          </p:nvPr>
        </p:nvSpPr>
        <p:spPr>
          <a:xfrm>
            <a:off x="508000" y="1278282"/>
            <a:ext cx="8915400" cy="935682"/>
          </a:xfrm>
        </p:spPr>
        <p:txBody>
          <a:bodyPr/>
          <a:lstStyle/>
          <a:p>
            <a:r>
              <a:rPr lang="de-DE" sz="2000" dirty="0" smtClean="0"/>
              <a:t>Einmal angelegte Fahrspuren werden immer wieder verwendet</a:t>
            </a:r>
          </a:p>
          <a:p>
            <a:r>
              <a:rPr lang="de-DE" sz="2000" dirty="0" smtClean="0"/>
              <a:t>Reduzierung der Grundbodenbearbeitung möglich</a:t>
            </a:r>
          </a:p>
          <a:p>
            <a:r>
              <a:rPr lang="de-DE" sz="2000" dirty="0" smtClean="0"/>
              <a:t>Steigerung des Ertrags (ca. 10%)</a:t>
            </a:r>
          </a:p>
          <a:p>
            <a:r>
              <a:rPr lang="de-DE" sz="2000" dirty="0" smtClean="0"/>
              <a:t>Reduzierung des Zugwiderstands in den unbefahrenen Teilflächen auf ca. 87% des Ausgangsniveaus</a:t>
            </a:r>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26012" t="26727" r="22377" b="31899"/>
          <a:stretch/>
        </p:blipFill>
        <p:spPr>
          <a:xfrm>
            <a:off x="508000" y="3212976"/>
            <a:ext cx="8718550" cy="2831880"/>
          </a:xfrm>
          <a:prstGeom prst="rect">
            <a:avLst/>
          </a:prstGeom>
        </p:spPr>
      </p:pic>
      <p:sp>
        <p:nvSpPr>
          <p:cNvPr id="7" name="Textfeld 6"/>
          <p:cNvSpPr txBox="1"/>
          <p:nvPr/>
        </p:nvSpPr>
        <p:spPr>
          <a:xfrm>
            <a:off x="7113240" y="6044856"/>
            <a:ext cx="3024336" cy="246221"/>
          </a:xfrm>
          <a:prstGeom prst="rect">
            <a:avLst/>
          </a:prstGeom>
          <a:noFill/>
        </p:spPr>
        <p:txBody>
          <a:bodyPr wrap="square" rtlCol="0">
            <a:spAutoFit/>
          </a:bodyPr>
          <a:lstStyle/>
          <a:p>
            <a:r>
              <a:rPr lang="de-DE" sz="1000" dirty="0" smtClean="0">
                <a:latin typeface="+mn-lt"/>
              </a:rPr>
              <a:t>Quelle: Geo-Konzept </a:t>
            </a:r>
            <a:endParaRPr lang="de-DE" sz="1000" dirty="0">
              <a:latin typeface="+mn-lt"/>
            </a:endParaRPr>
          </a:p>
        </p:txBody>
      </p:sp>
    </p:spTree>
    <p:extLst>
      <p:ext uri="{BB962C8B-B14F-4D97-AF65-F5344CB8AC3E}">
        <p14:creationId xmlns:p14="http://schemas.microsoft.com/office/powerpoint/2010/main" val="1994285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Aktive Anbaugerätesteuerung mit Kamera</a:t>
            </a:r>
            <a:endParaRPr lang="de-DE" dirty="0"/>
          </a:p>
        </p:txBody>
      </p:sp>
      <p:pic>
        <p:nvPicPr>
          <p:cNvPr id="6" name="Inhaltsplatzhalter 5"/>
          <p:cNvPicPr>
            <a:picLocks noGrp="1" noChangeAspect="1"/>
          </p:cNvPicPr>
          <p:nvPr>
            <p:ph idx="1"/>
          </p:nvPr>
        </p:nvPicPr>
        <p:blipFill>
          <a:blip r:embed="rId2"/>
          <a:stretch>
            <a:fillRect/>
          </a:stretch>
        </p:blipFill>
        <p:spPr>
          <a:xfrm>
            <a:off x="2544083" y="1251246"/>
            <a:ext cx="4646383" cy="3683403"/>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507999" y="5473005"/>
            <a:ext cx="8718550" cy="1384995"/>
          </a:xfrm>
          <a:prstGeom prst="rect">
            <a:avLst/>
          </a:prstGeom>
          <a:noFill/>
        </p:spPr>
        <p:txBody>
          <a:bodyPr wrap="square" rtlCol="0">
            <a:spAutoFit/>
          </a:bodyPr>
          <a:lstStyle/>
          <a:p>
            <a:pPr algn="l"/>
            <a:r>
              <a:rPr lang="de-DE" sz="2000" b="1" dirty="0" smtClean="0">
                <a:latin typeface="+mn-lt"/>
              </a:rPr>
              <a:t>Antenne am Traktor – Kamera am Gerät: </a:t>
            </a:r>
            <a:r>
              <a:rPr lang="de-DE" sz="2000" dirty="0" smtClean="0">
                <a:latin typeface="+mn-lt"/>
              </a:rPr>
              <a:t>Traktor </a:t>
            </a:r>
            <a:r>
              <a:rPr lang="de-DE" sz="2000" dirty="0">
                <a:latin typeface="+mn-lt"/>
              </a:rPr>
              <a:t>hält die Spur </a:t>
            </a:r>
            <a:r>
              <a:rPr lang="de-DE" sz="2000" dirty="0" smtClean="0">
                <a:latin typeface="+mn-lt"/>
              </a:rPr>
              <a:t>zwischen </a:t>
            </a:r>
            <a:r>
              <a:rPr lang="de-DE" sz="2000" dirty="0">
                <a:latin typeface="+mn-lt"/>
              </a:rPr>
              <a:t>den Reihen – Kamera führt das Gerät in den Reihen </a:t>
            </a:r>
            <a:r>
              <a:rPr lang="de-DE" sz="2000" dirty="0" smtClean="0">
                <a:latin typeface="+mn-lt"/>
              </a:rPr>
              <a:t>(mit </a:t>
            </a:r>
            <a:r>
              <a:rPr lang="de-DE" sz="2000" dirty="0">
                <a:latin typeface="+mn-lt"/>
              </a:rPr>
              <a:t>Verschieberahmen oder eigener Lenkung)</a:t>
            </a:r>
          </a:p>
          <a:p>
            <a:r>
              <a:rPr lang="de-DE" dirty="0"/>
              <a:t> </a:t>
            </a:r>
          </a:p>
        </p:txBody>
      </p:sp>
      <p:sp>
        <p:nvSpPr>
          <p:cNvPr id="8" name="Textfeld 7"/>
          <p:cNvSpPr txBox="1"/>
          <p:nvPr/>
        </p:nvSpPr>
        <p:spPr>
          <a:xfrm>
            <a:off x="3008784" y="878600"/>
            <a:ext cx="1368152" cy="400110"/>
          </a:xfrm>
          <a:prstGeom prst="rect">
            <a:avLst/>
          </a:prstGeom>
          <a:noFill/>
        </p:spPr>
        <p:txBody>
          <a:bodyPr wrap="square" rtlCol="0">
            <a:spAutoFit/>
          </a:bodyPr>
          <a:lstStyle/>
          <a:p>
            <a:r>
              <a:rPr lang="de-DE" sz="2000" dirty="0" smtClean="0">
                <a:latin typeface="+mn-lt"/>
              </a:rPr>
              <a:t>Antenne</a:t>
            </a:r>
            <a:endParaRPr lang="de-DE" sz="2000" dirty="0">
              <a:latin typeface="+mn-lt"/>
            </a:endParaRPr>
          </a:p>
        </p:txBody>
      </p:sp>
      <p:sp>
        <p:nvSpPr>
          <p:cNvPr id="9" name="Textfeld 8"/>
          <p:cNvSpPr txBox="1"/>
          <p:nvPr/>
        </p:nvSpPr>
        <p:spPr>
          <a:xfrm>
            <a:off x="6609184" y="1171159"/>
            <a:ext cx="1512168" cy="400110"/>
          </a:xfrm>
          <a:prstGeom prst="rect">
            <a:avLst/>
          </a:prstGeom>
          <a:noFill/>
        </p:spPr>
        <p:txBody>
          <a:bodyPr wrap="square" rtlCol="0">
            <a:spAutoFit/>
          </a:bodyPr>
          <a:lstStyle/>
          <a:p>
            <a:r>
              <a:rPr lang="de-DE" sz="2000" dirty="0" smtClean="0">
                <a:latin typeface="+mn-lt"/>
              </a:rPr>
              <a:t>Kamera</a:t>
            </a:r>
            <a:endParaRPr lang="de-DE" sz="2000" dirty="0">
              <a:latin typeface="+mn-lt"/>
            </a:endParaRPr>
          </a:p>
        </p:txBody>
      </p:sp>
      <p:sp>
        <p:nvSpPr>
          <p:cNvPr id="10" name="Inhaltsplatzhalter 12"/>
          <p:cNvSpPr txBox="1">
            <a:spLocks/>
          </p:cNvSpPr>
          <p:nvPr/>
        </p:nvSpPr>
        <p:spPr bwMode="auto">
          <a:xfrm>
            <a:off x="4381941" y="4934649"/>
            <a:ext cx="32080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Font typeface="Arial Unicode MS" pitchFamily="34" charset="-128"/>
              <a:buNone/>
            </a:pPr>
            <a:r>
              <a:rPr lang="de-DE" sz="1000" kern="0" dirty="0" smtClean="0"/>
              <a:t>Quelle: Landwirtschaftskammer Oberösterreich</a:t>
            </a:r>
            <a:endParaRPr lang="de-DE" sz="1000" kern="0" dirty="0"/>
          </a:p>
        </p:txBody>
      </p:sp>
    </p:spTree>
    <p:extLst>
      <p:ext uri="{BB962C8B-B14F-4D97-AF65-F5344CB8AC3E}">
        <p14:creationId xmlns:p14="http://schemas.microsoft.com/office/powerpoint/2010/main" val="2390808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Kollaborierende Fahrzeuge</a:t>
            </a:r>
            <a:endParaRPr lang="de-DE" dirty="0"/>
          </a:p>
        </p:txBody>
      </p:sp>
      <p:sp>
        <p:nvSpPr>
          <p:cNvPr id="3" name="Inhaltsplatzhalter 2"/>
          <p:cNvSpPr>
            <a:spLocks noGrp="1"/>
          </p:cNvSpPr>
          <p:nvPr>
            <p:ph idx="1"/>
          </p:nvPr>
        </p:nvSpPr>
        <p:spPr>
          <a:xfrm>
            <a:off x="508000" y="5085184"/>
            <a:ext cx="8915400" cy="1185441"/>
          </a:xfrm>
        </p:spPr>
        <p:txBody>
          <a:bodyPr/>
          <a:lstStyle/>
          <a:p>
            <a:r>
              <a:rPr lang="de-DE" sz="2000" dirty="0"/>
              <a:t>Ein unbemanntes elektronisch geführtes Fahrzeug wird an ein bemanntes Fahrzeug angekoppelt</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Grafik 7"/>
          <p:cNvPicPr>
            <a:picLocks noChangeAspect="1"/>
          </p:cNvPicPr>
          <p:nvPr/>
        </p:nvPicPr>
        <p:blipFill rotWithShape="1">
          <a:blip r:embed="rId3"/>
          <a:srcRect l="23104" t="28020" r="23831" b="18970"/>
          <a:stretch/>
        </p:blipFill>
        <p:spPr>
          <a:xfrm>
            <a:off x="1770931" y="1052513"/>
            <a:ext cx="6192688" cy="3478085"/>
          </a:xfrm>
          <a:prstGeom prst="rect">
            <a:avLst/>
          </a:prstGeom>
        </p:spPr>
      </p:pic>
      <p:sp>
        <p:nvSpPr>
          <p:cNvPr id="9" name="Textfeld 8"/>
          <p:cNvSpPr txBox="1"/>
          <p:nvPr/>
        </p:nvSpPr>
        <p:spPr>
          <a:xfrm>
            <a:off x="5673080" y="4538377"/>
            <a:ext cx="2448272" cy="246221"/>
          </a:xfrm>
          <a:prstGeom prst="rect">
            <a:avLst/>
          </a:prstGeom>
          <a:noFill/>
        </p:spPr>
        <p:txBody>
          <a:bodyPr wrap="square" rtlCol="0">
            <a:spAutoFit/>
          </a:bodyPr>
          <a:lstStyle/>
          <a:p>
            <a:r>
              <a:rPr lang="de-DE" sz="1000" dirty="0">
                <a:latin typeface="+mn-lt"/>
              </a:rPr>
              <a:t>Quelle: Auto-</a:t>
            </a:r>
            <a:r>
              <a:rPr lang="de-DE" sz="1000" dirty="0" err="1">
                <a:latin typeface="+mn-lt"/>
              </a:rPr>
              <a:t>Medienportal.Net</a:t>
            </a:r>
            <a:r>
              <a:rPr lang="de-DE" sz="1000" dirty="0">
                <a:latin typeface="+mn-lt"/>
              </a:rPr>
              <a:t>/Fendt</a:t>
            </a:r>
          </a:p>
        </p:txBody>
      </p:sp>
    </p:spTree>
    <p:extLst>
      <p:ext uri="{BB962C8B-B14F-4D97-AF65-F5344CB8AC3E}">
        <p14:creationId xmlns:p14="http://schemas.microsoft.com/office/powerpoint/2010/main" val="1590644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Autonome Traktoren</a:t>
            </a:r>
            <a:endParaRPr lang="de-DE" dirty="0"/>
          </a:p>
        </p:txBody>
      </p:sp>
      <p:pic>
        <p:nvPicPr>
          <p:cNvPr id="6" name="Inhaltsplatzhalter 5"/>
          <p:cNvPicPr>
            <a:picLocks noGrp="1" noChangeAspect="1"/>
          </p:cNvPicPr>
          <p:nvPr>
            <p:ph idx="1"/>
          </p:nvPr>
        </p:nvPicPr>
        <p:blipFill>
          <a:blip r:embed="rId2"/>
          <a:stretch>
            <a:fillRect/>
          </a:stretch>
        </p:blipFill>
        <p:spPr>
          <a:xfrm>
            <a:off x="408687" y="1484784"/>
            <a:ext cx="4178323" cy="3242379"/>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2288704" y="4727163"/>
            <a:ext cx="2088232" cy="246221"/>
          </a:xfrm>
          <a:prstGeom prst="rect">
            <a:avLst/>
          </a:prstGeom>
          <a:noFill/>
        </p:spPr>
        <p:txBody>
          <a:bodyPr wrap="square" rtlCol="0">
            <a:spAutoFit/>
          </a:bodyPr>
          <a:lstStyle/>
          <a:p>
            <a:r>
              <a:rPr lang="de-DE" sz="1000" dirty="0" smtClean="0">
                <a:latin typeface="+mn-lt"/>
              </a:rPr>
              <a:t>Quelle: agrarheute.com</a:t>
            </a:r>
            <a:endParaRPr lang="de-DE" sz="1000" dirty="0">
              <a:latin typeface="+mn-lt"/>
            </a:endParaRPr>
          </a:p>
        </p:txBody>
      </p:sp>
      <p:pic>
        <p:nvPicPr>
          <p:cNvPr id="8" name="Grafik 7"/>
          <p:cNvPicPr>
            <a:picLocks noChangeAspect="1"/>
          </p:cNvPicPr>
          <p:nvPr/>
        </p:nvPicPr>
        <p:blipFill>
          <a:blip r:embed="rId3"/>
          <a:stretch>
            <a:fillRect/>
          </a:stretch>
        </p:blipFill>
        <p:spPr>
          <a:xfrm>
            <a:off x="4664968" y="3360453"/>
            <a:ext cx="4660776" cy="2293976"/>
          </a:xfrm>
          <a:prstGeom prst="rect">
            <a:avLst/>
          </a:prstGeom>
        </p:spPr>
      </p:pic>
      <p:sp>
        <p:nvSpPr>
          <p:cNvPr id="9" name="Textfeld 8"/>
          <p:cNvSpPr txBox="1"/>
          <p:nvPr/>
        </p:nvSpPr>
        <p:spPr>
          <a:xfrm>
            <a:off x="7545288" y="5639691"/>
            <a:ext cx="2088232"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topagrar</a:t>
            </a:r>
            <a:endParaRPr lang="de-DE" sz="1000" dirty="0">
              <a:latin typeface="+mn-lt"/>
            </a:endParaRPr>
          </a:p>
        </p:txBody>
      </p:sp>
    </p:spTree>
    <p:extLst>
      <p:ext uri="{BB962C8B-B14F-4D97-AF65-F5344CB8AC3E}">
        <p14:creationId xmlns:p14="http://schemas.microsoft.com/office/powerpoint/2010/main" val="2222150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788" y="98815"/>
            <a:ext cx="8718550" cy="609600"/>
          </a:xfrm>
        </p:spPr>
        <p:txBody>
          <a:bodyPr/>
          <a:lstStyle/>
          <a:p>
            <a:r>
              <a:rPr lang="de-DE" dirty="0" smtClean="0"/>
              <a:t>Feldroboter</a:t>
            </a:r>
            <a:endParaRPr lang="de-DE" dirty="0"/>
          </a:p>
        </p:txBody>
      </p:sp>
      <p:pic>
        <p:nvPicPr>
          <p:cNvPr id="6" name="Inhaltsplatzhalter 5"/>
          <p:cNvPicPr>
            <a:picLocks noGrp="1" noChangeAspect="1"/>
          </p:cNvPicPr>
          <p:nvPr>
            <p:ph idx="1"/>
          </p:nvPr>
        </p:nvPicPr>
        <p:blipFill>
          <a:blip r:embed="rId3"/>
          <a:stretch>
            <a:fillRect/>
          </a:stretch>
        </p:blipFill>
        <p:spPr>
          <a:xfrm>
            <a:off x="344489" y="1601168"/>
            <a:ext cx="4392487" cy="2595190"/>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3551545" y="4196358"/>
            <a:ext cx="1152128" cy="246221"/>
          </a:xfrm>
          <a:prstGeom prst="rect">
            <a:avLst/>
          </a:prstGeom>
          <a:noFill/>
        </p:spPr>
        <p:txBody>
          <a:bodyPr wrap="square" rtlCol="0">
            <a:spAutoFit/>
          </a:bodyPr>
          <a:lstStyle/>
          <a:p>
            <a:r>
              <a:rPr lang="de-DE" sz="1000" dirty="0" smtClean="0">
                <a:latin typeface="+mn-lt"/>
              </a:rPr>
              <a:t>Quelle: Landforst</a:t>
            </a:r>
            <a:endParaRPr lang="de-DE" sz="1000" dirty="0">
              <a:latin typeface="+mn-lt"/>
            </a:endParaRPr>
          </a:p>
        </p:txBody>
      </p:sp>
      <p:sp>
        <p:nvSpPr>
          <p:cNvPr id="8" name="Textfeld 7"/>
          <p:cNvSpPr txBox="1"/>
          <p:nvPr/>
        </p:nvSpPr>
        <p:spPr>
          <a:xfrm>
            <a:off x="371335" y="908754"/>
            <a:ext cx="4365641" cy="707886"/>
          </a:xfrm>
          <a:prstGeom prst="rect">
            <a:avLst/>
          </a:prstGeom>
          <a:noFill/>
        </p:spPr>
        <p:txBody>
          <a:bodyPr wrap="square" rtlCol="0">
            <a:spAutoFit/>
          </a:bodyPr>
          <a:lstStyle/>
          <a:p>
            <a:r>
              <a:rPr lang="de-DE" sz="2000" dirty="0" smtClean="0">
                <a:latin typeface="+mn-lt"/>
              </a:rPr>
              <a:t>Feldroboter FRANC für die Unkrautbekämpfung</a:t>
            </a:r>
            <a:endParaRPr lang="de-DE" sz="2000" dirty="0">
              <a:latin typeface="+mn-lt"/>
            </a:endParaRPr>
          </a:p>
        </p:txBody>
      </p:sp>
      <p:pic>
        <p:nvPicPr>
          <p:cNvPr id="1026" name="Picture 2" descr="Bildergebnis für feldrobo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063" y="2485661"/>
            <a:ext cx="4392487" cy="259438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834063" y="1802904"/>
            <a:ext cx="4392487" cy="707886"/>
          </a:xfrm>
          <a:prstGeom prst="rect">
            <a:avLst/>
          </a:prstGeom>
          <a:noFill/>
        </p:spPr>
        <p:txBody>
          <a:bodyPr wrap="square" rtlCol="0">
            <a:spAutoFit/>
          </a:bodyPr>
          <a:lstStyle/>
          <a:p>
            <a:r>
              <a:rPr lang="de-DE" sz="2000" dirty="0" smtClean="0">
                <a:latin typeface="+mn-lt"/>
              </a:rPr>
              <a:t>Feldroboter XAVER für die Maisaussaat</a:t>
            </a:r>
            <a:endParaRPr lang="de-DE" sz="2000" dirty="0">
              <a:latin typeface="+mn-lt"/>
            </a:endParaRPr>
          </a:p>
        </p:txBody>
      </p:sp>
      <p:sp>
        <p:nvSpPr>
          <p:cNvPr id="11" name="Textfeld 10"/>
          <p:cNvSpPr txBox="1"/>
          <p:nvPr/>
        </p:nvSpPr>
        <p:spPr>
          <a:xfrm>
            <a:off x="7789418" y="5080047"/>
            <a:ext cx="1403920" cy="246221"/>
          </a:xfrm>
          <a:prstGeom prst="rect">
            <a:avLst/>
          </a:prstGeom>
          <a:noFill/>
        </p:spPr>
        <p:txBody>
          <a:bodyPr wrap="square" rtlCol="0">
            <a:spAutoFit/>
          </a:bodyPr>
          <a:lstStyle/>
          <a:p>
            <a:r>
              <a:rPr lang="de-DE" sz="1000" dirty="0" smtClean="0">
                <a:latin typeface="+mn-lt"/>
              </a:rPr>
              <a:t>Quelle: AGCO GmbH</a:t>
            </a:r>
            <a:endParaRPr lang="de-DE" sz="1000" dirty="0">
              <a:latin typeface="+mn-lt"/>
            </a:endParaRPr>
          </a:p>
        </p:txBody>
      </p:sp>
    </p:spTree>
    <p:extLst>
      <p:ext uri="{BB962C8B-B14F-4D97-AF65-F5344CB8AC3E}">
        <p14:creationId xmlns:p14="http://schemas.microsoft.com/office/powerpoint/2010/main" val="3415654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Einteilung der Bussysteme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Abgerundetes Rechteck 6"/>
          <p:cNvSpPr/>
          <p:nvPr/>
        </p:nvSpPr>
        <p:spPr bwMode="auto">
          <a:xfrm>
            <a:off x="3571131" y="1138935"/>
            <a:ext cx="2592288" cy="86409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800" b="0" i="0" u="none" strike="noStrike" cap="none" normalizeH="0" baseline="0" dirty="0" smtClean="0">
                <a:ln>
                  <a:noFill/>
                </a:ln>
                <a:solidFill>
                  <a:schemeClr val="bg1"/>
                </a:solidFill>
                <a:effectLst/>
                <a:latin typeface="+mn-lt"/>
              </a:rPr>
              <a:t>Bussysteme</a:t>
            </a:r>
          </a:p>
        </p:txBody>
      </p:sp>
      <p:sp>
        <p:nvSpPr>
          <p:cNvPr id="8" name="Inhaltsplatzhalter 7"/>
          <p:cNvSpPr>
            <a:spLocks noGrp="1"/>
          </p:cNvSpPr>
          <p:nvPr>
            <p:ph idx="1"/>
          </p:nvPr>
        </p:nvSpPr>
        <p:spPr bwMode="auto">
          <a:xfrm>
            <a:off x="1101126" y="2412991"/>
            <a:ext cx="2598642" cy="855884"/>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800" b="0" i="0" u="none" strike="noStrike" cap="none" normalizeH="0" baseline="0" dirty="0" smtClean="0">
                <a:ln>
                  <a:noFill/>
                </a:ln>
                <a:solidFill>
                  <a:schemeClr val="bg1"/>
                </a:solidFill>
                <a:effectLst/>
                <a:latin typeface="+mn-lt"/>
              </a:rPr>
              <a:t>Parallel</a:t>
            </a:r>
            <a:r>
              <a:rPr kumimoji="0" lang="de-DE" sz="2800" b="0" i="0" u="none" strike="noStrike" cap="none" normalizeH="0" dirty="0" smtClean="0">
                <a:ln>
                  <a:noFill/>
                </a:ln>
                <a:solidFill>
                  <a:schemeClr val="bg1"/>
                </a:solidFill>
                <a:effectLst/>
                <a:latin typeface="+mn-lt"/>
              </a:rPr>
              <a:t> </a:t>
            </a:r>
            <a:r>
              <a:rPr kumimoji="0" lang="de-DE" sz="2800" b="0" i="0" u="none" strike="noStrike" cap="none" normalizeH="0" baseline="0" dirty="0" smtClean="0">
                <a:ln>
                  <a:noFill/>
                </a:ln>
                <a:solidFill>
                  <a:schemeClr val="bg1"/>
                </a:solidFill>
                <a:effectLst/>
                <a:latin typeface="+mn-lt"/>
              </a:rPr>
              <a:t>Bus</a:t>
            </a:r>
          </a:p>
        </p:txBody>
      </p:sp>
      <p:sp>
        <p:nvSpPr>
          <p:cNvPr id="9" name="Inhaltsplatzhalter 7"/>
          <p:cNvSpPr txBox="1">
            <a:spLocks/>
          </p:cNvSpPr>
          <p:nvPr/>
        </p:nvSpPr>
        <p:spPr bwMode="auto">
          <a:xfrm>
            <a:off x="6034855" y="2412991"/>
            <a:ext cx="2598642" cy="855884"/>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lgn="ctr" defTabSz="914400">
              <a:spcBef>
                <a:spcPct val="0"/>
              </a:spcBef>
              <a:buClrTx/>
              <a:buFontTx/>
              <a:buNone/>
            </a:pPr>
            <a:r>
              <a:rPr lang="de-DE" sz="2800" kern="0" dirty="0" smtClean="0">
                <a:solidFill>
                  <a:schemeClr val="bg1"/>
                </a:solidFill>
              </a:rPr>
              <a:t>Serieller Bus</a:t>
            </a:r>
          </a:p>
        </p:txBody>
      </p:sp>
      <p:cxnSp>
        <p:nvCxnSpPr>
          <p:cNvPr id="13" name="Gewinkelte Verbindung 12"/>
          <p:cNvCxnSpPr>
            <a:stCxn id="7" idx="3"/>
            <a:endCxn id="9" idx="0"/>
          </p:cNvCxnSpPr>
          <p:nvPr/>
        </p:nvCxnSpPr>
        <p:spPr bwMode="auto">
          <a:xfrm>
            <a:off x="6163419" y="1570983"/>
            <a:ext cx="1170757" cy="842008"/>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winkelte Verbindung 14"/>
          <p:cNvCxnSpPr>
            <a:stCxn id="7" idx="1"/>
            <a:endCxn id="8" idx="0"/>
          </p:cNvCxnSpPr>
          <p:nvPr/>
        </p:nvCxnSpPr>
        <p:spPr bwMode="auto">
          <a:xfrm rot="10800000" flipV="1">
            <a:off x="2400447" y="1570983"/>
            <a:ext cx="1170684" cy="842008"/>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Paralleler Bus vs. seriellem Punkt zu Punkt | 3DCenter.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3754640"/>
            <a:ext cx="4475485"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3dcenter.org/dateien/abbildungen/serie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429" y="3781434"/>
            <a:ext cx="4475485" cy="22306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p:nvSpPr>
        <p:spPr>
          <a:xfrm>
            <a:off x="3974033" y="6401514"/>
            <a:ext cx="1786483" cy="246221"/>
          </a:xfrm>
          <a:prstGeom prst="rect">
            <a:avLst/>
          </a:prstGeom>
          <a:noFill/>
        </p:spPr>
        <p:txBody>
          <a:bodyPr wrap="square" rtlCol="0">
            <a:spAutoFit/>
          </a:bodyPr>
          <a:lstStyle/>
          <a:p>
            <a:r>
              <a:rPr lang="de-DE" sz="1000" dirty="0" smtClean="0">
                <a:latin typeface="+mn-lt"/>
              </a:rPr>
              <a:t>Quelle: 3D Center</a:t>
            </a:r>
            <a:endParaRPr lang="de-DE" sz="1000" dirty="0">
              <a:latin typeface="+mn-lt"/>
            </a:endParaRPr>
          </a:p>
        </p:txBody>
      </p:sp>
    </p:spTree>
    <p:extLst>
      <p:ext uri="{BB962C8B-B14F-4D97-AF65-F5344CB8AC3E}">
        <p14:creationId xmlns:p14="http://schemas.microsoft.com/office/powerpoint/2010/main" val="2503524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Zukunftsentwicklung des Ackerbau?</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p:txBody>
          <a:bodyPr/>
          <a:lstStyle/>
          <a:p>
            <a:endParaRPr lang="de-DE" dirty="0"/>
          </a:p>
        </p:txBody>
      </p:sp>
      <p:pic>
        <p:nvPicPr>
          <p:cNvPr id="8" name="Grafik 7"/>
          <p:cNvPicPr>
            <a:picLocks noChangeAspect="1"/>
          </p:cNvPicPr>
          <p:nvPr/>
        </p:nvPicPr>
        <p:blipFill rotWithShape="1">
          <a:blip r:embed="rId3"/>
          <a:srcRect l="17289" t="21556" r="17289" b="18969"/>
          <a:stretch/>
        </p:blipFill>
        <p:spPr>
          <a:xfrm>
            <a:off x="508001" y="1467447"/>
            <a:ext cx="8915399" cy="4553841"/>
          </a:xfrm>
          <a:prstGeom prst="rect">
            <a:avLst/>
          </a:prstGeom>
        </p:spPr>
      </p:pic>
      <p:sp>
        <p:nvSpPr>
          <p:cNvPr id="9" name="Textfeld 8"/>
          <p:cNvSpPr txBox="1"/>
          <p:nvPr/>
        </p:nvSpPr>
        <p:spPr>
          <a:xfrm>
            <a:off x="5745088" y="6073278"/>
            <a:ext cx="2833390" cy="246221"/>
          </a:xfrm>
          <a:prstGeom prst="rect">
            <a:avLst/>
          </a:prstGeom>
          <a:noFill/>
        </p:spPr>
        <p:txBody>
          <a:bodyPr wrap="square" rtlCol="0">
            <a:spAutoFit/>
          </a:bodyPr>
          <a:lstStyle/>
          <a:p>
            <a:r>
              <a:rPr lang="de-DE" sz="1000" dirty="0" smtClean="0">
                <a:latin typeface="+mn-lt"/>
              </a:rPr>
              <a:t>Quelle: Landwirtschaftskammer Oberösterreich</a:t>
            </a:r>
            <a:endParaRPr lang="de-DE" sz="1000" dirty="0">
              <a:latin typeface="+mn-lt"/>
            </a:endParaRPr>
          </a:p>
        </p:txBody>
      </p:sp>
    </p:spTree>
    <p:extLst>
      <p:ext uri="{BB962C8B-B14F-4D97-AF65-F5344CB8AC3E}">
        <p14:creationId xmlns:p14="http://schemas.microsoft.com/office/powerpoint/2010/main" val="3258815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Abbildungsverzeichnis</a:t>
            </a:r>
            <a:endParaRPr lang="de-DE" dirty="0"/>
          </a:p>
        </p:txBody>
      </p:sp>
      <p:sp>
        <p:nvSpPr>
          <p:cNvPr id="3" name="Inhaltsplatzhalter 2"/>
          <p:cNvSpPr>
            <a:spLocks noGrp="1"/>
          </p:cNvSpPr>
          <p:nvPr>
            <p:ph idx="1"/>
          </p:nvPr>
        </p:nvSpPr>
        <p:spPr>
          <a:xfrm>
            <a:off x="508000" y="798514"/>
            <a:ext cx="8915400" cy="5472112"/>
          </a:xfrm>
        </p:spPr>
        <p:txBody>
          <a:bodyPr/>
          <a:lstStyle/>
          <a:p>
            <a:r>
              <a:rPr lang="de-DE" sz="1200" dirty="0"/>
              <a:t>„Die Kommunikation zwischen Schlepper und Anbaugerät“ von Johannes Feil</a:t>
            </a:r>
          </a:p>
          <a:p>
            <a:r>
              <a:rPr lang="de-DE" sz="1200" dirty="0"/>
              <a:t>„Einsatz von Geobasisdaten und GNSS in der Forstverwaltung“ von Elisabeth </a:t>
            </a:r>
            <a:r>
              <a:rPr lang="de-DE" sz="1200" dirty="0" err="1"/>
              <a:t>Riepel</a:t>
            </a:r>
            <a:r>
              <a:rPr lang="de-DE" sz="1200" dirty="0"/>
              <a:t> Christoph Jobst (2009), https://www.ldbv.bayern.de/file/pdf/10542/Diplomarbeit_Riepel_und_Jobst.pdf</a:t>
            </a:r>
          </a:p>
          <a:p>
            <a:r>
              <a:rPr lang="de-DE" sz="1200" dirty="0"/>
              <a:t>3D Center, http://www.3dcenter.org/artikel/paralleler-bus-vs-seriellem-punkt-zu-punkt</a:t>
            </a:r>
          </a:p>
          <a:p>
            <a:r>
              <a:rPr lang="de-DE" sz="1200" dirty="0"/>
              <a:t>Ackerbaubetrieb Rauth, http://www.urauth.de/Die_Pflanzenproduktion/Die_Bodenbearbeitung/hauptteil_die_bodenbearbeitung.html</a:t>
            </a:r>
          </a:p>
          <a:p>
            <a:r>
              <a:rPr lang="de-DE" sz="1200" dirty="0"/>
              <a:t>AGCO GmbH (2017), https://www.agrarheute.com/technik/ackerbautechnik/fendt-neuer-feldroboter-fuer-maisaussaat-538611</a:t>
            </a:r>
          </a:p>
          <a:p>
            <a:r>
              <a:rPr lang="de-DE" sz="1200" dirty="0"/>
              <a:t>Agrarheute.com (2016), https://www.agrarheute.com/technik/traktoren/brandneu-autonome-traktor-case-ih-526391</a:t>
            </a:r>
          </a:p>
          <a:p>
            <a:r>
              <a:rPr lang="de-DE" sz="1200" dirty="0"/>
              <a:t>Agrarservice Bank, http://www.agrarservice-bank.de/bodenbearbeitung_+_aussaat.html</a:t>
            </a:r>
          </a:p>
          <a:p>
            <a:r>
              <a:rPr lang="de-DE" sz="1200" dirty="0" err="1"/>
              <a:t>Allnav</a:t>
            </a:r>
            <a:r>
              <a:rPr lang="de-DE" sz="1200" dirty="0"/>
              <a:t> GmbH (2019), https://docplayer.org/59424846-Agenda-trimble-und-allnav-gmbh-grundprinzip-gnss-wie-genau-kann-man-messen-kurzer-systemueberblick.html</a:t>
            </a:r>
          </a:p>
          <a:p>
            <a:r>
              <a:rPr lang="de-DE" sz="1200" dirty="0"/>
              <a:t>Amazone, https://info.amazone.de/DisplayInfo.aspx?id=46550</a:t>
            </a:r>
          </a:p>
          <a:p>
            <a:r>
              <a:rPr lang="de-DE" sz="1200" dirty="0"/>
              <a:t>Amazone, ZA® – Der </a:t>
            </a:r>
            <a:r>
              <a:rPr lang="de-DE" sz="1200" dirty="0" err="1"/>
              <a:t>Streuer</a:t>
            </a:r>
            <a:r>
              <a:rPr lang="de-DE" sz="1200" dirty="0"/>
              <a:t> (2014), https://landtechnik-schmitz.de/files/820017/userupload/ZA_DerStreuer_P.pdf</a:t>
            </a:r>
          </a:p>
          <a:p>
            <a:r>
              <a:rPr lang="de-DE" sz="1200" dirty="0" err="1"/>
              <a:t>Auernhammer</a:t>
            </a:r>
            <a:r>
              <a:rPr lang="de-DE" sz="1200" dirty="0"/>
              <a:t> (1999), https://www.dlg.org/fileadmin/downloads/merkblaetter/dlg-merkblatt_317.pdf</a:t>
            </a:r>
          </a:p>
          <a:p>
            <a:r>
              <a:rPr lang="de-DE" sz="1200" dirty="0"/>
              <a:t>Auto-</a:t>
            </a:r>
            <a:r>
              <a:rPr lang="de-DE" sz="1200" dirty="0" err="1"/>
              <a:t>Medienportal.Net</a:t>
            </a:r>
            <a:r>
              <a:rPr lang="de-DE" sz="1200" dirty="0"/>
              <a:t>/Fendt, https://www.auto-medienportal.net/artikel/detail/17152#image47218</a:t>
            </a:r>
          </a:p>
          <a:p>
            <a:r>
              <a:rPr lang="de-DE" sz="1200" dirty="0"/>
              <a:t>Bayerisches Landwirtschaftliches Wochenblatt, https://www.wochenblatt-dlv.de/feld-stall/landtechnik/hacke-selber-lenkt-554081</a:t>
            </a:r>
          </a:p>
          <a:p>
            <a:r>
              <a:rPr lang="de-DE" sz="1200" dirty="0"/>
              <a:t>BayWa, (2020), https://www.baywa.de/technik/land_hoftechnik/landtechnik/precision_farming/was_ist_precision_farming/</a:t>
            </a:r>
          </a:p>
          <a:p>
            <a:r>
              <a:rPr lang="de-DE" sz="1200" dirty="0"/>
              <a:t>BayWa, https://www.baywa.de/technik/land_hoftechnik/landtechnik/precision_farming/angebot_lenksysteme/</a:t>
            </a:r>
          </a:p>
          <a:p>
            <a:r>
              <a:rPr lang="de-DE" sz="1200" dirty="0"/>
              <a:t>Bendig, Top </a:t>
            </a:r>
            <a:r>
              <a:rPr lang="de-DE" sz="1200" dirty="0" err="1"/>
              <a:t>Agrar</a:t>
            </a:r>
            <a:r>
              <a:rPr lang="de-DE" sz="1200" dirty="0"/>
              <a:t> (2017), https://obstwein-technik.eu/Core?aktiveNavigationsID=879&amp;fachbetraegeID=209</a:t>
            </a:r>
          </a:p>
          <a:p>
            <a:r>
              <a:rPr lang="de-DE" sz="1200" dirty="0"/>
              <a:t>BISZ, https://bisz.suedzucker.de/anbau/anbauverfahren/strip-till/lenksysteme/</a:t>
            </a:r>
          </a:p>
          <a:p>
            <a:r>
              <a:rPr lang="de-DE" sz="1200" dirty="0" err="1"/>
              <a:t>Boels</a:t>
            </a:r>
            <a:r>
              <a:rPr lang="de-DE" sz="1200" dirty="0"/>
              <a:t>, https://www.boels.de/mieten/geotechnik-und-sicherheit/gps/leica-gps-antenne-rover-mit-tilt-funktion</a:t>
            </a:r>
          </a:p>
          <a:p>
            <a:r>
              <a:rPr lang="de-DE" sz="1200" dirty="0" err="1"/>
              <a:t>Bogballe</a:t>
            </a:r>
            <a:r>
              <a:rPr lang="de-DE" sz="1200" dirty="0"/>
              <a:t> (2020), https://www.bogballe.com/de/duengerstreuer/kontrolleinheiten/elektronik-strategien/ich-habe-einen-schlepper-mit-isobus-und-gps/</a:t>
            </a:r>
          </a:p>
          <a:p>
            <a:r>
              <a:rPr lang="de-DE" sz="1200" dirty="0" err="1"/>
              <a:t>Bombien</a:t>
            </a:r>
            <a:r>
              <a:rPr lang="de-DE" sz="1200" dirty="0"/>
              <a:t> (2008); RKL-Schrift 4.1.0 „Parallelfahrsysteme im Vergleich</a:t>
            </a:r>
            <a:r>
              <a:rPr lang="de-DE" sz="1200" dirty="0" smtClean="0"/>
              <a:t>“</a:t>
            </a:r>
            <a:endParaRPr lang="de-DE" sz="12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2986256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p:nvPr>
        </p:nvSpPr>
        <p:spPr/>
        <p:txBody>
          <a:bodyPr/>
          <a:lstStyle/>
          <a:p>
            <a:r>
              <a:rPr lang="de-DE" sz="1200" dirty="0"/>
              <a:t>Claas (</a:t>
            </a:r>
            <a:r>
              <a:rPr lang="de-DE" sz="1200" dirty="0" err="1"/>
              <a:t>Youtube</a:t>
            </a:r>
            <a:r>
              <a:rPr lang="de-DE" sz="1200" dirty="0"/>
              <a:t>), https://i.ytimg.com/vi/zoNBdRNSqQQ/maxresdefault.jpg</a:t>
            </a:r>
          </a:p>
          <a:p>
            <a:r>
              <a:rPr lang="de-DE" sz="1200" dirty="0"/>
              <a:t>Claas Futterernte, https://www.claas.cz/cl-pw-de/produkte/futtererntemaschinen/liner-schwader2017/zweikreiselmittenschwader-2017</a:t>
            </a:r>
          </a:p>
          <a:p>
            <a:r>
              <a:rPr lang="de-DE" sz="1200" dirty="0"/>
              <a:t>Claas Gruppe (2020), https://www.claas-gruppe.com/presse/medien/pressemitteilungen/der-optische-pflanzensensor-von-claas-kann-mehr/304406</a:t>
            </a:r>
          </a:p>
          <a:p>
            <a:r>
              <a:rPr lang="de-DE" sz="1200" dirty="0"/>
              <a:t>Claas Lenksysteme, https://www.claas.de/produkte/easy-2018-de/nachruestung-gps-lenksysteme</a:t>
            </a:r>
          </a:p>
          <a:p>
            <a:r>
              <a:rPr lang="de-DE" sz="1200" dirty="0"/>
              <a:t>Claas, https://www.claas.de/aktuell/meldungen-veranstaltungen/meldungen/rtk-field-base-ermoeglicht-uneingeschraenkte-nutzung-automatischer-lenksysteme-mit-hoechster-genauigkeit/901848</a:t>
            </a:r>
          </a:p>
          <a:p>
            <a:r>
              <a:rPr lang="de-DE" sz="1200" dirty="0"/>
              <a:t>Claas, Precision </a:t>
            </a:r>
            <a:r>
              <a:rPr lang="de-DE" sz="1200" dirty="0" err="1"/>
              <a:t>Farming</a:t>
            </a:r>
            <a:r>
              <a:rPr lang="de-DE" sz="1200" dirty="0"/>
              <a:t> (2020), https://www.claas.de/produkte/easy-2018/precision-farming</a:t>
            </a:r>
          </a:p>
          <a:p>
            <a:r>
              <a:rPr lang="de-DE" sz="1200" dirty="0" err="1"/>
              <a:t>Claas,https</a:t>
            </a:r>
            <a:r>
              <a:rPr lang="de-DE" sz="1200" dirty="0"/>
              <a:t>://www.claas.de/blueprint/servlet/blob/1658216/53520d80316902399cf6278ad67309d9/321540-23-dataRaw.pdf</a:t>
            </a:r>
          </a:p>
          <a:p>
            <a:r>
              <a:rPr lang="de-DE" sz="1200" dirty="0"/>
              <a:t>CLEAN PNG, https://de.cleanpng.com/png-4ksnri/</a:t>
            </a:r>
          </a:p>
          <a:p>
            <a:r>
              <a:rPr lang="de-DE" sz="1200" dirty="0"/>
              <a:t>DLG-Merkblatt 388: Satellitenortungssysteme (GNSS) in der Landwirtschaft, https://www.dlg.org/de/landwirtschaft/themen/technik/digitalisierung-arbeitswirtschaft-und-prozesstechnik/dlg-merkblatt-388/</a:t>
            </a:r>
          </a:p>
          <a:p>
            <a:r>
              <a:rPr lang="de-DE" sz="1200" dirty="0" err="1"/>
              <a:t>Elektroniknet</a:t>
            </a:r>
            <a:r>
              <a:rPr lang="de-DE" sz="1200" dirty="0"/>
              <a:t> (2016), https://www.elektroniknet.de/elektronik/messen-testen/do-it-yourself-130035.html</a:t>
            </a:r>
          </a:p>
          <a:p>
            <a:r>
              <a:rPr lang="de-DE" sz="1200" dirty="0"/>
              <a:t>Elektronikpraxis Vogel (2020), https://www.elektronikpraxis.vogel.de/stoersignale-in-mobilfunknetzen-erkennen-und-gezielt-auffinden-a-857770/</a:t>
            </a:r>
          </a:p>
          <a:p>
            <a:r>
              <a:rPr lang="de-DE" sz="1200" dirty="0"/>
              <a:t>Environmental-</a:t>
            </a:r>
            <a:r>
              <a:rPr lang="de-DE" sz="1200" dirty="0" err="1"/>
              <a:t>studies</a:t>
            </a:r>
            <a:r>
              <a:rPr lang="de-DE" sz="1200" dirty="0"/>
              <a:t>, http://www.environmental-studies.de/Teilflachenbewirtschaftung/EGNOS_WAAS/3.html</a:t>
            </a:r>
          </a:p>
          <a:p>
            <a:r>
              <a:rPr lang="de-DE" sz="1200" dirty="0"/>
              <a:t>Farmers </a:t>
            </a:r>
            <a:r>
              <a:rPr lang="de-DE" sz="1200" dirty="0" err="1"/>
              <a:t>Weekly</a:t>
            </a:r>
            <a:r>
              <a:rPr lang="de-DE" sz="1200" dirty="0"/>
              <a:t>, https://www.fwi.co.uk/machinery/budget-gps-buyers-guide</a:t>
            </a:r>
          </a:p>
          <a:p>
            <a:r>
              <a:rPr lang="de-DE" sz="1200" dirty="0" err="1"/>
              <a:t>GeoKonzept</a:t>
            </a:r>
            <a:r>
              <a:rPr lang="de-DE" sz="1200" dirty="0"/>
              <a:t>, http://preagro.auf.uni-rostock.de/docs/S2_Muhr.pdf</a:t>
            </a:r>
          </a:p>
          <a:p>
            <a:r>
              <a:rPr lang="de-DE" sz="1200" dirty="0"/>
              <a:t>Geo-Konzept, https://geo-konzept.de/uebersicht-landwirtschaft_backup/maschine_lenksystem/</a:t>
            </a:r>
          </a:p>
          <a:p>
            <a:r>
              <a:rPr lang="de-DE" sz="1200" dirty="0"/>
              <a:t>Global </a:t>
            </a:r>
            <a:r>
              <a:rPr lang="de-DE" sz="1200" dirty="0" err="1"/>
              <a:t>Farming</a:t>
            </a:r>
            <a:r>
              <a:rPr lang="de-DE" sz="1200" dirty="0"/>
              <a:t>, http://global-farming.de/Services-in-agricultural-sector_81_de.html</a:t>
            </a:r>
          </a:p>
          <a:p>
            <a:r>
              <a:rPr lang="de-DE" sz="1200" dirty="0"/>
              <a:t>GPS-</a:t>
            </a:r>
            <a:r>
              <a:rPr lang="de-DE" sz="1200" dirty="0" err="1"/>
              <a:t>Camera</a:t>
            </a:r>
            <a:r>
              <a:rPr lang="de-DE" sz="1200" dirty="0"/>
              <a:t> (2020), http://gps-camera.eu/wissen/25-software/229-wie-genau-ist-gps-oder-warum-das-keiner-so-genau-sagen-kann-genauigkeit-fehlerquellen-stoerungen.html</a:t>
            </a:r>
          </a:p>
          <a:p>
            <a:r>
              <a:rPr lang="de-DE" sz="1200" dirty="0"/>
              <a:t>Innospace2Agriculture (2020), https://www.space2agriculture.de/</a:t>
            </a:r>
          </a:p>
          <a:p>
            <a:r>
              <a:rPr lang="de-DE" sz="1200" dirty="0"/>
              <a:t>ISOBUS Einheit (Sämaschine&amp;Schlepper), Unveröffentlichte Vorlesungsunterlagen Prof. Dr. U. Groß, </a:t>
            </a:r>
            <a:r>
              <a:rPr lang="de-DE" sz="1200" dirty="0" err="1"/>
              <a:t>Triesdorf</a:t>
            </a:r>
            <a:r>
              <a:rPr lang="de-DE" sz="1200" dirty="0"/>
              <a:t> 2012</a:t>
            </a:r>
          </a:p>
          <a:p>
            <a:r>
              <a:rPr lang="de-DE" sz="1200" dirty="0"/>
              <a:t>ISOBUS Einheit (Schlepper&amp;Bodenbearbeitungsgerät), Unveröffentlichte Vorlesungsunterlagen Prof. Dr. U. Groß, </a:t>
            </a:r>
            <a:r>
              <a:rPr lang="de-DE" sz="1200" dirty="0" err="1"/>
              <a:t>Triesdorf</a:t>
            </a:r>
            <a:r>
              <a:rPr lang="de-DE" sz="1200" dirty="0"/>
              <a:t> 2012</a:t>
            </a:r>
          </a:p>
          <a:p>
            <a:r>
              <a:rPr lang="de-DE" sz="1200" dirty="0"/>
              <a:t>ISOBUS Einheit (</a:t>
            </a:r>
            <a:r>
              <a:rPr lang="de-DE" sz="1200" dirty="0" err="1"/>
              <a:t>Schlepper&amp;Mineraldüngerstreuer</a:t>
            </a:r>
            <a:r>
              <a:rPr lang="de-DE" sz="1200" dirty="0"/>
              <a:t>), Unveröffentlichte Vorlesungsunterlagen Prof. Dr. U. Groß, </a:t>
            </a:r>
            <a:r>
              <a:rPr lang="de-DE" sz="1200" dirty="0" err="1"/>
              <a:t>Triesdorf</a:t>
            </a:r>
            <a:r>
              <a:rPr lang="de-DE" sz="1200" dirty="0"/>
              <a:t> </a:t>
            </a:r>
            <a:r>
              <a:rPr lang="de-DE" sz="1200" dirty="0" smtClean="0"/>
              <a:t>2012</a:t>
            </a:r>
            <a:endParaRPr lang="de-DE" sz="12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68848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p:nvPr>
        </p:nvSpPr>
        <p:spPr/>
        <p:txBody>
          <a:bodyPr/>
          <a:lstStyle/>
          <a:p>
            <a:r>
              <a:rPr lang="de-DE" sz="1200" dirty="0"/>
              <a:t>ISOBUS Einheit (Schlepper&amp;Pflanzenschutzspritze), Unveröffentlichte Vorlesungsunterlagen Prof. Dr. U. Groß, </a:t>
            </a:r>
            <a:r>
              <a:rPr lang="de-DE" sz="1200" dirty="0" err="1"/>
              <a:t>Triesdorf</a:t>
            </a:r>
            <a:r>
              <a:rPr lang="de-DE" sz="1200" dirty="0"/>
              <a:t> 2012</a:t>
            </a:r>
          </a:p>
          <a:p>
            <a:r>
              <a:rPr lang="de-DE" sz="1200" dirty="0"/>
              <a:t>Johne Deere (2020), https://www.deere.de/de/agrar-management-systeml%C3%B6sungen/lenk-und-steuersysteme/tractor-integrated-active-implement-guidance/</a:t>
            </a:r>
          </a:p>
          <a:p>
            <a:r>
              <a:rPr lang="de-DE" sz="1200" dirty="0"/>
              <a:t>Kompendium (2020), https://kompendium.infotip.de/id-4-fehlerquellen-erweiterungen-und-verbesserungen.html</a:t>
            </a:r>
          </a:p>
          <a:p>
            <a:r>
              <a:rPr lang="de-DE" sz="1200" dirty="0"/>
              <a:t>Kreismedienzentrum Reutlingen (2020), https://kmz-reutlingen.de/pages/geraete/gps-in-der-schule/gps-wissen/was-ist-gps/fehlerquellen/mehrwegeffekt.php</a:t>
            </a:r>
          </a:p>
          <a:p>
            <a:r>
              <a:rPr lang="de-DE" sz="1200" dirty="0"/>
              <a:t>KTBL (Parallelfahrsysteme), https://www.ktbl.de/fileadmin/produkte/leseprobe/40067excerpt.pdf</a:t>
            </a:r>
          </a:p>
          <a:p>
            <a:r>
              <a:rPr lang="de-DE" sz="1200" dirty="0"/>
              <a:t>Landforst (2020), https://www.landforst.at/feldroboter-technologie-mit-zukunft+2400+2798629</a:t>
            </a:r>
          </a:p>
          <a:p>
            <a:r>
              <a:rPr lang="de-DE" sz="1200" dirty="0"/>
              <a:t>Landtechnik </a:t>
            </a:r>
            <a:r>
              <a:rPr lang="de-DE" sz="1200" dirty="0" err="1"/>
              <a:t>Gradwohl</a:t>
            </a:r>
            <a:r>
              <a:rPr lang="de-DE" sz="1200" dirty="0"/>
              <a:t>, http://www.gradwohl.eu/aktuell/news/lexion-8000-und-7000--neue-hochleistungsmaehdrescher--mit-bis-zu-790-ps/2026068</a:t>
            </a:r>
          </a:p>
          <a:p>
            <a:r>
              <a:rPr lang="de-DE" sz="1200" dirty="0"/>
              <a:t>Landwirtschaft Sachsen, https://www.landwirtschaft.sachsen.de/download/Block1_2_Sourell_2.pdf</a:t>
            </a:r>
          </a:p>
          <a:p>
            <a:r>
              <a:rPr lang="de-DE" sz="1200" dirty="0"/>
              <a:t>Landwirtschaftskammer Nordrhein-</a:t>
            </a:r>
            <a:r>
              <a:rPr lang="de-DE" sz="1200" dirty="0" err="1"/>
              <a:t>Westafeln</a:t>
            </a:r>
            <a:r>
              <a:rPr lang="de-DE" sz="1200" dirty="0"/>
              <a:t> (2013), https://www.landwirtschaftskammer.de/duesse/rueckblick/pdf/2013-06-19-rentabilitaet-pf.pdf</a:t>
            </a:r>
          </a:p>
          <a:p>
            <a:r>
              <a:rPr lang="de-DE" sz="1200" dirty="0"/>
              <a:t>Landwirtschaftskammer Oberösterreich, Manfred </a:t>
            </a:r>
            <a:r>
              <a:rPr lang="de-DE" sz="1200" dirty="0" err="1"/>
              <a:t>Nadlinger</a:t>
            </a:r>
            <a:r>
              <a:rPr lang="de-DE" sz="1200" dirty="0"/>
              <a:t> Lehr- und Forschungszentrum Francisco </a:t>
            </a:r>
            <a:r>
              <a:rPr lang="de-DE" sz="1200" dirty="0" err="1"/>
              <a:t>Josephinum</a:t>
            </a:r>
            <a:r>
              <a:rPr lang="de-DE" sz="1200" dirty="0"/>
              <a:t> 30. Nov. 2017 </a:t>
            </a:r>
            <a:r>
              <a:rPr lang="de-DE" sz="1200" dirty="0" err="1"/>
              <a:t>Sierning</a:t>
            </a:r>
            <a:r>
              <a:rPr lang="de-DE" sz="1200" dirty="0"/>
              <a:t>, „LENKSYSTEME UND GPS, GRUNDLAGEN UND ÜBERBLICK“, http://www.josephinum.at/fileadmin/content/BLT/6_News/2015-02-26_InnovativeAgrartechnik/01_NadlingerManfred.pdf</a:t>
            </a:r>
          </a:p>
          <a:p>
            <a:r>
              <a:rPr lang="de-DE" sz="1200" dirty="0"/>
              <a:t>Lange Electronic (2020), https://www.lange-electronic.de/de/themen/navigations-satelliten-signal-gnss-simulation/item/231-wie-funktionieren-gnss-systeme-wie-gps-oder-galileo</a:t>
            </a:r>
          </a:p>
          <a:p>
            <a:r>
              <a:rPr lang="de-DE" sz="1200" dirty="0" err="1"/>
              <a:t>Laremo</a:t>
            </a:r>
            <a:r>
              <a:rPr lang="de-DE" sz="1200" dirty="0"/>
              <a:t>, https://www.laremo.de/landtechnik/precision-farming-rtk-netzwerk.html</a:t>
            </a:r>
          </a:p>
          <a:p>
            <a:r>
              <a:rPr lang="de-DE" sz="1200" dirty="0"/>
              <a:t>LGL Baden-Württemberg (2020), http://www.sapos-bw.de/messverfahren.php</a:t>
            </a:r>
          </a:p>
          <a:p>
            <a:r>
              <a:rPr lang="de-DE" sz="1200" dirty="0"/>
              <a:t>Motor-Talk, https://www.motor-talk.de/forum/news-john-deere-t2322156.html</a:t>
            </a:r>
          </a:p>
          <a:p>
            <a:r>
              <a:rPr lang="de-DE" sz="1200" dirty="0"/>
              <a:t>Müller Elektronik, https://www.mueller-elektronik.de/isobus/</a:t>
            </a:r>
          </a:p>
          <a:p>
            <a:r>
              <a:rPr lang="de-DE" sz="1200" dirty="0"/>
              <a:t>Müller Elektronik, https://www.mueller-elektronik.de/produkte/fahrmodi/</a:t>
            </a:r>
          </a:p>
          <a:p>
            <a:r>
              <a:rPr lang="de-DE" sz="1200" dirty="0"/>
              <a:t>Patrick Ole Noack „Precision </a:t>
            </a:r>
            <a:r>
              <a:rPr lang="de-DE" sz="1200" dirty="0" err="1"/>
              <a:t>Farming</a:t>
            </a:r>
            <a:r>
              <a:rPr lang="de-DE" sz="1200" dirty="0"/>
              <a:t>“ (2019), Precision </a:t>
            </a:r>
            <a:r>
              <a:rPr lang="de-DE" sz="1200" dirty="0" err="1"/>
              <a:t>Farming</a:t>
            </a:r>
            <a:r>
              <a:rPr lang="de-DE" sz="1200" dirty="0"/>
              <a:t> - Smart </a:t>
            </a:r>
            <a:r>
              <a:rPr lang="de-DE" sz="1200" dirty="0" err="1"/>
              <a:t>Farming</a:t>
            </a:r>
            <a:r>
              <a:rPr lang="de-DE" sz="1200" dirty="0"/>
              <a:t> - Digital </a:t>
            </a:r>
            <a:r>
              <a:rPr lang="de-DE" sz="1200" dirty="0" err="1"/>
              <a:t>Farming</a:t>
            </a:r>
            <a:r>
              <a:rPr lang="de-DE" sz="1200" dirty="0"/>
              <a:t> – Grundlagen und Anwendungsfehler</a:t>
            </a:r>
          </a:p>
          <a:p>
            <a:r>
              <a:rPr lang="de-DE" sz="1200" dirty="0" err="1"/>
              <a:t>Pocketnavigation</a:t>
            </a:r>
            <a:r>
              <a:rPr lang="de-DE" sz="1200" dirty="0"/>
              <a:t>, https://www.pocketnavigation.de/wp-content/uploads/2014/05/GPS-Bodenstation.jpg</a:t>
            </a:r>
          </a:p>
          <a:p>
            <a:r>
              <a:rPr lang="de-DE" sz="1200" dirty="0" err="1"/>
              <a:t>Pöttinger</a:t>
            </a:r>
            <a:r>
              <a:rPr lang="de-DE" sz="1200" dirty="0"/>
              <a:t>, Thomas Reiter (2010), https://docplayer.org/113517161-Landtechnik-im-alpenraum.html </a:t>
            </a:r>
          </a:p>
          <a:p>
            <a:r>
              <a:rPr lang="de-DE" sz="1200" dirty="0"/>
              <a:t>Profi (2009), https://</a:t>
            </a:r>
            <a:r>
              <a:rPr lang="de-DE" sz="1200" dirty="0" smtClean="0"/>
              <a:t>www.profi.de/aktuell/neuheiten/grimme-root-runner-11751847.html</a:t>
            </a:r>
            <a:endParaRPr lang="de-DE" sz="1200" dirty="0"/>
          </a:p>
          <a:p>
            <a:endParaRPr lang="de-DE" sz="1200" dirty="0"/>
          </a:p>
        </p:txBody>
      </p:sp>
      <p:sp>
        <p:nvSpPr>
          <p:cNvPr id="3" name="Foliennummernplatzhalter 2"/>
          <p:cNvSpPr>
            <a:spLocks noGrp="1"/>
          </p:cNvSpPr>
          <p:nvPr>
            <p:ph type="sldNum" sz="quarter" idx="10"/>
          </p:nvPr>
        </p:nvSpPr>
        <p:spPr/>
        <p:txBody>
          <a:bodyPr/>
          <a:lstStyle/>
          <a:p>
            <a:pPr>
              <a:defRPr/>
            </a:pPr>
            <a:r>
              <a:rPr lang="de-DE" altLang="de-DE" smtClean="0"/>
              <a:t> Folie </a:t>
            </a:r>
            <a:fld id="{45444E61-C712-40FD-ADD9-7B255B4F9A4D}" type="slidenum">
              <a:rPr lang="de-DE" altLang="de-DE" smtClean="0"/>
              <a:pPr>
                <a:defRPr/>
              </a:pPr>
              <a:t>43</a:t>
            </a:fld>
            <a:endParaRPr lang="de-DE" altLang="de-DE"/>
          </a:p>
        </p:txBody>
      </p:sp>
      <p:sp>
        <p:nvSpPr>
          <p:cNvPr id="4" name="Fußzeilenplatzhalter 3"/>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180248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p:nvPr>
        </p:nvSpPr>
        <p:spPr/>
        <p:txBody>
          <a:bodyPr/>
          <a:lstStyle/>
          <a:p>
            <a:r>
              <a:rPr lang="de-DE" sz="1200" dirty="0"/>
              <a:t>Rundballenpresse mit TIM, http://www.agriculture.com/machinery/5-machines-get-top-hons_197-ar20985</a:t>
            </a:r>
          </a:p>
          <a:p>
            <a:r>
              <a:rPr lang="de-DE" sz="1200" dirty="0"/>
              <a:t>Schafmeister Agrarservice, https://www.schafmeister-agrar.de/leistungen/streuen-von-feststoffen/</a:t>
            </a:r>
          </a:p>
          <a:p>
            <a:r>
              <a:rPr lang="de-DE" sz="1200" dirty="0"/>
              <a:t>Science ORF, https://science.orf.at/v2/stories/2990864/</a:t>
            </a:r>
          </a:p>
          <a:p>
            <a:r>
              <a:rPr lang="de-DE" sz="1200" dirty="0"/>
              <a:t>Steyr Center Nord (2020), https://www.steyrcenternord.at/gps-lenksysteme/</a:t>
            </a:r>
          </a:p>
          <a:p>
            <a:r>
              <a:rPr lang="de-DE" sz="1200" dirty="0"/>
              <a:t>Technik Plattform, https://obstwein-technik.eu/Core?aktiveNavigationsID=879&amp;fachbetraegeID=209</a:t>
            </a:r>
          </a:p>
          <a:p>
            <a:r>
              <a:rPr lang="de-DE" sz="1200" dirty="0"/>
              <a:t>Technische Universität München (2001), „Precision </a:t>
            </a:r>
            <a:r>
              <a:rPr lang="de-DE" sz="1200" dirty="0" err="1"/>
              <a:t>Farming</a:t>
            </a:r>
            <a:r>
              <a:rPr lang="de-DE" sz="1200" dirty="0"/>
              <a:t> - Technische Möglichkeiten im Ackerbau“ , Prof. Dr. Hermann </a:t>
            </a:r>
            <a:r>
              <a:rPr lang="de-DE" sz="1200" dirty="0" err="1"/>
              <a:t>Auernhammer</a:t>
            </a:r>
            <a:r>
              <a:rPr lang="de-DE" sz="1200" dirty="0"/>
              <a:t>, Technik im Pflanzenbau, Freising-Weihenstephan, http://www.tec.wzw.tum.de/downloads/dig/auernhammer/2001/Precision_Farming-Ackerbau_Langfassung.pdf</a:t>
            </a:r>
          </a:p>
          <a:p>
            <a:r>
              <a:rPr lang="de-DE" sz="1200" dirty="0" err="1"/>
              <a:t>Topagrar</a:t>
            </a:r>
            <a:r>
              <a:rPr lang="de-DE" sz="1200" dirty="0"/>
              <a:t> (2019), https://www.topagrar.com/technik/news/das-ist-der-autonom-elektrische-traktor-von-john-deere-11895623.html</a:t>
            </a:r>
          </a:p>
          <a:p>
            <a:r>
              <a:rPr lang="de-DE" sz="1200" dirty="0"/>
              <a:t>Trimble, https://www.agriexpo.online/de/prod/trimble-agriculture/product-170463-13765.html</a:t>
            </a:r>
          </a:p>
          <a:p>
            <a:r>
              <a:rPr lang="de-DE" sz="1200" dirty="0"/>
              <a:t>WEMAG, https://www.wemag.com/aktuelles-presse/blog/sicherheit-fuer-landwirte-im-einsatz</a:t>
            </a:r>
          </a:p>
          <a:p>
            <a:r>
              <a:rPr lang="de-DE" sz="1200" dirty="0"/>
              <a:t>Wikipedia (2020), https://sv.m.wikipedia.org/wiki/Fil:GPS-24_satellite.png</a:t>
            </a:r>
          </a:p>
          <a:p>
            <a:endParaRPr lang="de-DE" sz="1200" dirty="0"/>
          </a:p>
        </p:txBody>
      </p:sp>
      <p:sp>
        <p:nvSpPr>
          <p:cNvPr id="3" name="Foliennummernplatzhalter 2"/>
          <p:cNvSpPr>
            <a:spLocks noGrp="1"/>
          </p:cNvSpPr>
          <p:nvPr>
            <p:ph type="sldNum" sz="quarter" idx="10"/>
          </p:nvPr>
        </p:nvSpPr>
        <p:spPr/>
        <p:txBody>
          <a:bodyPr/>
          <a:lstStyle/>
          <a:p>
            <a:pPr>
              <a:defRPr/>
            </a:pPr>
            <a:r>
              <a:rPr lang="de-DE" altLang="de-DE" smtClean="0"/>
              <a:t> Folie </a:t>
            </a:r>
            <a:fld id="{45444E61-C712-40FD-ADD9-7B255B4F9A4D}" type="slidenum">
              <a:rPr lang="de-DE" altLang="de-DE" smtClean="0"/>
              <a:pPr>
                <a:defRPr/>
              </a:pPr>
              <a:t>44</a:t>
            </a:fld>
            <a:endParaRPr lang="de-DE" altLang="de-DE"/>
          </a:p>
        </p:txBody>
      </p:sp>
      <p:sp>
        <p:nvSpPr>
          <p:cNvPr id="4" name="Fußzeilenplatzhalter 3"/>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3367834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Literaturverzeichnis</a:t>
            </a:r>
            <a:endParaRPr lang="de-DE" dirty="0"/>
          </a:p>
        </p:txBody>
      </p:sp>
      <p:sp>
        <p:nvSpPr>
          <p:cNvPr id="5" name="Inhaltsplatzhalter 4"/>
          <p:cNvSpPr>
            <a:spLocks noGrp="1"/>
          </p:cNvSpPr>
          <p:nvPr>
            <p:ph idx="1"/>
          </p:nvPr>
        </p:nvSpPr>
        <p:spPr>
          <a:xfrm>
            <a:off x="508000" y="798514"/>
            <a:ext cx="8915400" cy="5472112"/>
          </a:xfrm>
        </p:spPr>
        <p:txBody>
          <a:bodyPr/>
          <a:lstStyle/>
          <a:p>
            <a:r>
              <a:rPr lang="de-DE" sz="1200" dirty="0"/>
              <a:t>„Die Kommunikation zwischen Schlepper und Anbaugerät“ von Johannes Feil</a:t>
            </a:r>
          </a:p>
          <a:p>
            <a:r>
              <a:rPr lang="de-DE" sz="1200" dirty="0"/>
              <a:t>AEF, https://www.aef-online.org/de/ueber-uns/aktivitaeten/tractor-implement-management-tim.html</a:t>
            </a:r>
          </a:p>
          <a:p>
            <a:r>
              <a:rPr lang="de-DE" sz="1200" dirty="0" err="1"/>
              <a:t>Allnav</a:t>
            </a:r>
            <a:r>
              <a:rPr lang="de-DE" sz="1200" dirty="0"/>
              <a:t> GmbH (2019), https://docplayer.org/59424846-Agenda-trimble-und-allnav-gmbh-grundprinzip-gnss-wie-genau-kann-man-messen-kurzer-systemueberblick.html</a:t>
            </a:r>
          </a:p>
          <a:p>
            <a:r>
              <a:rPr lang="de-DE" sz="1200" dirty="0"/>
              <a:t>Claas Lenksysteme, https://www.claas.de/blueprint/servlet/blob/1658216/53520d80316902399cf6278ad67309d9/321540-23-dataRaw.pdf</a:t>
            </a:r>
          </a:p>
          <a:p>
            <a:r>
              <a:rPr lang="de-DE" sz="1200" dirty="0"/>
              <a:t>Claas, Precision </a:t>
            </a:r>
            <a:r>
              <a:rPr lang="de-DE" sz="1200" dirty="0" err="1"/>
              <a:t>Farming</a:t>
            </a:r>
            <a:r>
              <a:rPr lang="de-DE" sz="1200" dirty="0"/>
              <a:t> (2020), https://www.claas.de/produkte/easy-2018/precision-farming</a:t>
            </a:r>
          </a:p>
          <a:p>
            <a:r>
              <a:rPr lang="de-DE" sz="1200" dirty="0"/>
              <a:t>DLG-Merkblatt 388: Satellitenortungssysteme (GNSS) in der Landwirtschaft, https://www.dlg.org/de/landwirtschaft/themen/technik/digitalisierung-arbeitswirtschaft-und-prozesstechnik/dlg-merkblatt-388/</a:t>
            </a:r>
          </a:p>
          <a:p>
            <a:r>
              <a:rPr lang="de-DE" sz="1200" dirty="0"/>
              <a:t>Elibote-online.com, https://www.eilbote-online.com/artikel/korrektursignale-was-kostet-die-genauigkeit-genau-7649/</a:t>
            </a:r>
          </a:p>
          <a:p>
            <a:r>
              <a:rPr lang="de-DE" sz="1200" dirty="0"/>
              <a:t>Environmental-</a:t>
            </a:r>
            <a:r>
              <a:rPr lang="de-DE" sz="1200" dirty="0" err="1"/>
              <a:t>studies</a:t>
            </a:r>
            <a:r>
              <a:rPr lang="de-DE" sz="1200" dirty="0"/>
              <a:t>, http://www.environmental-studies.de/Teilflachenbewirtschaftung/EGNOS_WAAS/3.html</a:t>
            </a:r>
          </a:p>
          <a:p>
            <a:r>
              <a:rPr lang="de-DE" sz="1200" dirty="0"/>
              <a:t>https://de.wikipedia.org/wiki/Global_Positioning_System#Satelliten</a:t>
            </a:r>
          </a:p>
          <a:p>
            <a:r>
              <a:rPr lang="de-DE" sz="1200" dirty="0"/>
              <a:t>https://www.elektronik-kompendium.de/sites/kom/1201071.htm</a:t>
            </a:r>
          </a:p>
          <a:p>
            <a:r>
              <a:rPr lang="de-DE" sz="1200" dirty="0"/>
              <a:t>https://www.glonass-iac.ru/en/GLONASS/index.php</a:t>
            </a:r>
          </a:p>
          <a:p>
            <a:r>
              <a:rPr lang="de-DE" sz="1200" dirty="0"/>
              <a:t>https://www.gps.gov/systems/gps/space/</a:t>
            </a:r>
          </a:p>
          <a:p>
            <a:r>
              <a:rPr lang="de-DE" sz="1200" dirty="0"/>
              <a:t>KTBL-Heft 96 “Parallelfahrsysteme” von Hendrik Treiber-Niemann, Reinhart </a:t>
            </a:r>
            <a:r>
              <a:rPr lang="de-DE" sz="1200" dirty="0" err="1"/>
              <a:t>Schwaiberger</a:t>
            </a:r>
            <a:r>
              <a:rPr lang="de-DE" sz="1200" dirty="0"/>
              <a:t>, Norbert </a:t>
            </a:r>
            <a:r>
              <a:rPr lang="de-DE" sz="1200" dirty="0" err="1"/>
              <a:t>Fröba</a:t>
            </a:r>
            <a:r>
              <a:rPr lang="de-DE" sz="1200" dirty="0"/>
              <a:t>, Florian Kloepfer; 2013, 2. Ausgabe</a:t>
            </a:r>
          </a:p>
          <a:p>
            <a:r>
              <a:rPr lang="de-DE" sz="1200" dirty="0"/>
              <a:t>Landwirtschaftskammer Oberösterreich, Manfred </a:t>
            </a:r>
            <a:r>
              <a:rPr lang="de-DE" sz="1200" dirty="0" err="1"/>
              <a:t>Nadlinger</a:t>
            </a:r>
            <a:r>
              <a:rPr lang="de-DE" sz="1200" dirty="0"/>
              <a:t> Lehr- und Forschungszentrum Francisco </a:t>
            </a:r>
            <a:r>
              <a:rPr lang="de-DE" sz="1200" dirty="0" err="1"/>
              <a:t>Josephinum</a:t>
            </a:r>
            <a:r>
              <a:rPr lang="de-DE" sz="1200" dirty="0"/>
              <a:t> 30. Nov. 2017 </a:t>
            </a:r>
            <a:r>
              <a:rPr lang="de-DE" sz="1200" dirty="0" err="1"/>
              <a:t>Sierning</a:t>
            </a:r>
            <a:r>
              <a:rPr lang="de-DE" sz="1200" dirty="0"/>
              <a:t>, „LENKSYSTEME UND GPS, GRUNDLAGEN UND ÜBERBLICK“, http://www.josephinum.at/fileadmin/content/BLT/6_News/2015-02-26_InnovativeAgrartechnik/01_NadlingerManfred.pdf</a:t>
            </a:r>
          </a:p>
          <a:p>
            <a:r>
              <a:rPr lang="de-DE" sz="1200" dirty="0"/>
              <a:t>LGL Baden-Württemberg (2020), http://www.sapos-bw.de/messverfahren.php</a:t>
            </a:r>
          </a:p>
          <a:p>
            <a:r>
              <a:rPr lang="de-DE" sz="1200" dirty="0"/>
              <a:t>Patrick Ole Noack  „Precision </a:t>
            </a:r>
            <a:r>
              <a:rPr lang="de-DE" sz="1200" dirty="0" err="1"/>
              <a:t>Farming</a:t>
            </a:r>
            <a:r>
              <a:rPr lang="de-DE" sz="1200" dirty="0"/>
              <a:t> - Smart </a:t>
            </a:r>
            <a:r>
              <a:rPr lang="de-DE" sz="1200" dirty="0" err="1"/>
              <a:t>Farming</a:t>
            </a:r>
            <a:r>
              <a:rPr lang="de-DE" sz="1200" dirty="0"/>
              <a:t> - Digital </a:t>
            </a:r>
            <a:r>
              <a:rPr lang="de-DE" sz="1200" dirty="0" err="1"/>
              <a:t>Farming</a:t>
            </a:r>
            <a:r>
              <a:rPr lang="de-DE" sz="1200" dirty="0"/>
              <a:t> – Grundlagen und Anwendungsfehler“ (2019)</a:t>
            </a:r>
          </a:p>
          <a:p>
            <a:r>
              <a:rPr lang="de-DE" sz="1200" dirty="0"/>
              <a:t>Thomas </a:t>
            </a:r>
            <a:r>
              <a:rPr lang="de-DE" sz="1200" dirty="0" err="1"/>
              <a:t>Muhr</a:t>
            </a:r>
            <a:r>
              <a:rPr lang="de-DE" sz="1200" dirty="0"/>
              <a:t>, Geo-Konzept GmbH, http://preagro.auf.uni-rostock.de/docs/S2_Muhr.pdf</a:t>
            </a:r>
          </a:p>
          <a:p>
            <a:r>
              <a:rPr lang="de-DE" sz="1200" dirty="0"/>
              <a:t>Uni Münster (2020), https://ivvgeo.uni-muenster.de/vorlesung/GPS_Script/grundlagen_genauigkeiten.html</a:t>
            </a:r>
          </a:p>
          <a:p>
            <a:endParaRPr lang="de-DE" sz="1200" dirty="0"/>
          </a:p>
        </p:txBody>
      </p:sp>
    </p:spTree>
    <p:extLst>
      <p:ext uri="{BB962C8B-B14F-4D97-AF65-F5344CB8AC3E}">
        <p14:creationId xmlns:p14="http://schemas.microsoft.com/office/powerpoint/2010/main" val="1685998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Parallel Bus</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endParaRPr lang="de-DE" dirty="0" smtClean="0"/>
          </a:p>
          <a:p>
            <a:pPr marL="0" indent="0">
              <a:buNone/>
            </a:pPr>
            <a:endParaRPr lang="de-DE" sz="1100" dirty="0" smtClean="0"/>
          </a:p>
          <a:p>
            <a:r>
              <a:rPr lang="de-DE" sz="2000" dirty="0" smtClean="0"/>
              <a:t>Netzwerk </a:t>
            </a:r>
            <a:r>
              <a:rPr lang="de-DE" sz="2000" dirty="0"/>
              <a:t>vor Einführung des ISO Bus bzw. LBS: Jeder Sensor bzw. Aktor war mit einem eigenen Kabel mit dem Jobrechner </a:t>
            </a:r>
            <a:r>
              <a:rPr lang="de-DE" sz="2000" dirty="0" smtClean="0"/>
              <a:t>verbunden</a:t>
            </a:r>
          </a:p>
          <a:p>
            <a:pPr lvl="1"/>
            <a:r>
              <a:rPr lang="de-DE" sz="1800" b="1" dirty="0" smtClean="0">
                <a:sym typeface="Wingdings" pitchFamily="2" charset="2"/>
              </a:rPr>
              <a:t>Paralleles </a:t>
            </a:r>
            <a:r>
              <a:rPr lang="de-DE" sz="1800" b="1" dirty="0">
                <a:sym typeface="Wingdings" pitchFamily="2" charset="2"/>
              </a:rPr>
              <a:t>Netzwerk</a:t>
            </a:r>
            <a:endParaRPr lang="de-DE" sz="1800" b="1"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34008" t="34485" r="23831" b="28020"/>
          <a:stretch/>
        </p:blipFill>
        <p:spPr>
          <a:xfrm>
            <a:off x="508000" y="1052513"/>
            <a:ext cx="8718550" cy="4248695"/>
          </a:xfrm>
          <a:prstGeom prst="rect">
            <a:avLst/>
          </a:prstGeom>
        </p:spPr>
      </p:pic>
      <p:sp>
        <p:nvSpPr>
          <p:cNvPr id="7" name="Textfeld 6"/>
          <p:cNvSpPr txBox="1"/>
          <p:nvPr/>
        </p:nvSpPr>
        <p:spPr>
          <a:xfrm>
            <a:off x="3375186" y="6434107"/>
            <a:ext cx="3181028" cy="400110"/>
          </a:xfrm>
          <a:prstGeom prst="rect">
            <a:avLst/>
          </a:prstGeom>
          <a:noFill/>
        </p:spPr>
        <p:txBody>
          <a:bodyPr wrap="square" rtlCol="0">
            <a:spAutoFit/>
          </a:bodyPr>
          <a:lstStyle/>
          <a:p>
            <a:r>
              <a:rPr lang="de-DE" sz="1000" dirty="0" smtClean="0">
                <a:latin typeface="+mn-lt"/>
              </a:rPr>
              <a:t>Quelle: „Die </a:t>
            </a:r>
            <a:r>
              <a:rPr lang="de-DE" sz="1000" dirty="0">
                <a:latin typeface="+mn-lt"/>
              </a:rPr>
              <a:t>Kommunikation zwischen Schlepper und </a:t>
            </a:r>
            <a:r>
              <a:rPr lang="de-DE" sz="1000" dirty="0" smtClean="0">
                <a:latin typeface="+mn-lt"/>
              </a:rPr>
              <a:t>Anbaugerät“ von Johannes Feil</a:t>
            </a:r>
            <a:endParaRPr lang="de-DE" sz="1000" dirty="0">
              <a:latin typeface="+mn-lt"/>
            </a:endParaRPr>
          </a:p>
        </p:txBody>
      </p:sp>
    </p:spTree>
    <p:extLst>
      <p:ext uri="{BB962C8B-B14F-4D97-AF65-F5344CB8AC3E}">
        <p14:creationId xmlns:p14="http://schemas.microsoft.com/office/powerpoint/2010/main" val="2838675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Serieller Bus</a:t>
            </a:r>
            <a:endParaRPr lang="de-DE" dirty="0"/>
          </a:p>
        </p:txBody>
      </p:sp>
      <p:sp>
        <p:nvSpPr>
          <p:cNvPr id="3" name="Inhaltsplatzhalter 2"/>
          <p:cNvSpPr>
            <a:spLocks noGrp="1"/>
          </p:cNvSpPr>
          <p:nvPr>
            <p:ph idx="1"/>
          </p:nvPr>
        </p:nvSpPr>
        <p:spPr>
          <a:xfrm>
            <a:off x="508000" y="1773238"/>
            <a:ext cx="8915400" cy="4745497"/>
          </a:xfrm>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de-DE" sz="2000" dirty="0"/>
              <a:t>Nur ein Kabel, an dem jeder Teilnehmer angebunden ist, ist </a:t>
            </a:r>
            <a:r>
              <a:rPr lang="de-DE" sz="2000" dirty="0" smtClean="0"/>
              <a:t>nötig</a:t>
            </a:r>
          </a:p>
          <a:p>
            <a:pPr lvl="1"/>
            <a:r>
              <a:rPr lang="de-DE" sz="1800" b="1" dirty="0" smtClean="0">
                <a:sym typeface="Wingdings" pitchFamily="2" charset="2"/>
              </a:rPr>
              <a:t>Serielles Netzwerk </a:t>
            </a:r>
            <a:endParaRPr lang="de-DE" sz="1800" b="1"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6</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rotWithShape="1">
          <a:blip r:embed="rId2"/>
          <a:srcRect l="36916" t="33192" r="26012" b="22849"/>
          <a:stretch/>
        </p:blipFill>
        <p:spPr>
          <a:xfrm>
            <a:off x="508000" y="908720"/>
            <a:ext cx="8718550" cy="4608512"/>
          </a:xfrm>
          <a:prstGeom prst="rect">
            <a:avLst/>
          </a:prstGeom>
        </p:spPr>
      </p:pic>
      <p:sp>
        <p:nvSpPr>
          <p:cNvPr id="7" name="Textfeld 6"/>
          <p:cNvSpPr txBox="1"/>
          <p:nvPr/>
        </p:nvSpPr>
        <p:spPr>
          <a:xfrm>
            <a:off x="3375186" y="6349480"/>
            <a:ext cx="3181028" cy="400110"/>
          </a:xfrm>
          <a:prstGeom prst="rect">
            <a:avLst/>
          </a:prstGeom>
          <a:noFill/>
        </p:spPr>
        <p:txBody>
          <a:bodyPr wrap="square" rtlCol="0">
            <a:spAutoFit/>
          </a:bodyPr>
          <a:lstStyle/>
          <a:p>
            <a:r>
              <a:rPr lang="de-DE" sz="1000" dirty="0" smtClean="0">
                <a:latin typeface="+mn-lt"/>
              </a:rPr>
              <a:t>Quelle: „Die </a:t>
            </a:r>
            <a:r>
              <a:rPr lang="de-DE" sz="1000" dirty="0">
                <a:latin typeface="+mn-lt"/>
              </a:rPr>
              <a:t>Kommunikation zwischen Schlepper und </a:t>
            </a:r>
            <a:r>
              <a:rPr lang="de-DE" sz="1000" dirty="0" smtClean="0">
                <a:latin typeface="+mn-lt"/>
              </a:rPr>
              <a:t>Anbaugerät“ von Johannes Feil</a:t>
            </a:r>
            <a:endParaRPr lang="de-DE" sz="1000" dirty="0">
              <a:latin typeface="+mn-lt"/>
            </a:endParaRPr>
          </a:p>
        </p:txBody>
      </p:sp>
    </p:spTree>
    <p:extLst>
      <p:ext uri="{BB962C8B-B14F-4D97-AF65-F5344CB8AC3E}">
        <p14:creationId xmlns:p14="http://schemas.microsoft.com/office/powerpoint/2010/main" val="2990104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Serieller Bus - Vorteile</a:t>
            </a:r>
            <a:endParaRPr lang="de-DE" dirty="0"/>
          </a:p>
        </p:txBody>
      </p:sp>
      <p:sp>
        <p:nvSpPr>
          <p:cNvPr id="3" name="Inhaltsplatzhalter 2"/>
          <p:cNvSpPr>
            <a:spLocks noGrp="1"/>
          </p:cNvSpPr>
          <p:nvPr>
            <p:ph idx="1"/>
          </p:nvPr>
        </p:nvSpPr>
        <p:spPr>
          <a:xfrm>
            <a:off x="508000" y="1556792"/>
            <a:ext cx="8915400" cy="4497387"/>
          </a:xfrm>
        </p:spPr>
        <p:txBody>
          <a:bodyPr/>
          <a:lstStyle/>
          <a:p>
            <a:r>
              <a:rPr lang="de-DE" sz="2000" dirty="0" smtClean="0"/>
              <a:t>Geringer Installationsaufwand</a:t>
            </a:r>
            <a:endParaRPr lang="de-DE" sz="2000" dirty="0"/>
          </a:p>
          <a:p>
            <a:r>
              <a:rPr lang="de-DE" sz="2000" dirty="0"/>
              <a:t>Nur eine </a:t>
            </a:r>
            <a:r>
              <a:rPr lang="de-DE" sz="2000" dirty="0" smtClean="0"/>
              <a:t>Datenleitung</a:t>
            </a:r>
          </a:p>
          <a:p>
            <a:r>
              <a:rPr lang="de-DE" sz="2000" dirty="0"/>
              <a:t>An- und Abkoppeln von Geräten ohne Systembeeinträchtigung</a:t>
            </a:r>
          </a:p>
          <a:p>
            <a:r>
              <a:rPr lang="de-DE" sz="2000" dirty="0"/>
              <a:t>Ausfall von Teilnehmern ohne das ganze System zu </a:t>
            </a:r>
            <a:r>
              <a:rPr lang="de-DE" sz="2000" dirty="0" smtClean="0"/>
              <a:t>beeinträchtigen (hohe Funktionssicherheit)</a:t>
            </a:r>
            <a:endParaRPr lang="de-DE" sz="2000" dirty="0"/>
          </a:p>
          <a:p>
            <a:r>
              <a:rPr lang="de-DE" sz="2000" dirty="0"/>
              <a:t>Stromversorgung über den BUS</a:t>
            </a:r>
          </a:p>
          <a:p>
            <a:r>
              <a:rPr lang="de-DE" sz="2000" dirty="0" smtClean="0"/>
              <a:t>Echtzeitfähig</a:t>
            </a:r>
            <a:endParaRPr lang="de-DE" sz="2000" dirty="0"/>
          </a:p>
          <a:p>
            <a:r>
              <a:rPr lang="de-DE" sz="2000" dirty="0"/>
              <a:t>Möglichkeiten zur Fehlerdiagnose</a:t>
            </a:r>
          </a:p>
          <a:p>
            <a:pPr marL="0" indent="0">
              <a:buNone/>
            </a:pPr>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3944680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1079847"/>
          </a:xfrm>
        </p:spPr>
        <p:txBody>
          <a:bodyPr/>
          <a:lstStyle/>
          <a:p>
            <a:r>
              <a:rPr lang="de-DE" dirty="0"/>
              <a:t>Landwirtschaftliches Bussystem </a:t>
            </a:r>
            <a:r>
              <a:rPr lang="de-DE" dirty="0" smtClean="0"/>
              <a:t>(LBS) – Vorstufe </a:t>
            </a:r>
            <a:r>
              <a:rPr lang="de-DE" dirty="0"/>
              <a:t/>
            </a:r>
            <a:br>
              <a:rPr lang="de-DE" dirty="0"/>
            </a:br>
            <a:r>
              <a:rPr lang="de-DE" dirty="0"/>
              <a:t>ISO-Bus</a:t>
            </a:r>
            <a:br>
              <a:rPr lang="de-DE" dirty="0"/>
            </a:b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9" name="Inhaltsplatzhalter 8"/>
          <p:cNvPicPr>
            <a:picLocks noGrp="1" noChangeAspect="1"/>
          </p:cNvPicPr>
          <p:nvPr>
            <p:ph idx="1"/>
          </p:nvPr>
        </p:nvPicPr>
        <p:blipFill rotWithShape="1">
          <a:blip r:embed="rId3"/>
          <a:srcRect l="21035" t="33614" r="24054" b="26976"/>
          <a:stretch/>
        </p:blipFill>
        <p:spPr>
          <a:xfrm>
            <a:off x="502034" y="1614850"/>
            <a:ext cx="8724516" cy="3609405"/>
          </a:xfrm>
          <a:prstGeom prst="rect">
            <a:avLst/>
          </a:prstGeom>
        </p:spPr>
      </p:pic>
      <p:sp>
        <p:nvSpPr>
          <p:cNvPr id="11" name="Textfeld 10"/>
          <p:cNvSpPr txBox="1"/>
          <p:nvPr/>
        </p:nvSpPr>
        <p:spPr>
          <a:xfrm>
            <a:off x="6993930" y="4978034"/>
            <a:ext cx="2545358"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Auernhammer</a:t>
            </a:r>
            <a:r>
              <a:rPr lang="de-DE" sz="1000" dirty="0" smtClean="0">
                <a:latin typeface="+mn-lt"/>
              </a:rPr>
              <a:t> </a:t>
            </a:r>
            <a:endParaRPr lang="de-DE" sz="1000" dirty="0">
              <a:latin typeface="+mn-lt"/>
            </a:endParaRPr>
          </a:p>
        </p:txBody>
      </p:sp>
      <p:sp>
        <p:nvSpPr>
          <p:cNvPr id="8" name="Inhaltsplatzhalter 2"/>
          <p:cNvSpPr txBox="1">
            <a:spLocks/>
          </p:cNvSpPr>
          <p:nvPr/>
        </p:nvSpPr>
        <p:spPr bwMode="auto">
          <a:xfrm>
            <a:off x="504051" y="4978034"/>
            <a:ext cx="8915400" cy="93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marL="0" indent="0">
              <a:buNone/>
            </a:pPr>
            <a:endParaRPr lang="de-DE" sz="800" kern="0" dirty="0" smtClean="0"/>
          </a:p>
          <a:p>
            <a:r>
              <a:rPr lang="de-DE" sz="1800" b="1" kern="0" dirty="0" smtClean="0"/>
              <a:t>CAN</a:t>
            </a:r>
            <a:r>
              <a:rPr lang="de-DE" sz="1800" kern="0" dirty="0" smtClean="0"/>
              <a:t>-Bus (</a:t>
            </a:r>
            <a:r>
              <a:rPr lang="de-DE" sz="1800" b="1" kern="0" dirty="0" smtClean="0"/>
              <a:t>C</a:t>
            </a:r>
            <a:r>
              <a:rPr lang="de-DE" sz="1800" kern="0" dirty="0" smtClean="0"/>
              <a:t>ontroller </a:t>
            </a:r>
            <a:r>
              <a:rPr lang="de-DE" sz="1800" b="1" kern="0" dirty="0" smtClean="0"/>
              <a:t>A</a:t>
            </a:r>
            <a:r>
              <a:rPr lang="de-DE" sz="1800" kern="0" dirty="0" smtClean="0"/>
              <a:t>rea </a:t>
            </a:r>
            <a:r>
              <a:rPr lang="de-DE" sz="1800" b="1" kern="0" dirty="0" smtClean="0"/>
              <a:t>N</a:t>
            </a:r>
            <a:r>
              <a:rPr lang="de-DE" sz="1800" kern="0" dirty="0" smtClean="0"/>
              <a:t>etwork) </a:t>
            </a:r>
            <a:r>
              <a:rPr lang="de-DE" sz="1800" dirty="0"/>
              <a:t>arbeitet nach dem „Multi-Master-Prinzip“ </a:t>
            </a:r>
            <a:r>
              <a:rPr lang="de-DE" sz="1800" dirty="0" smtClean="0"/>
              <a:t>d.h</a:t>
            </a:r>
            <a:r>
              <a:rPr lang="de-DE" sz="1800" dirty="0"/>
              <a:t>., er verbindet mehrere gleichberechtigte Steuergeräte</a:t>
            </a:r>
            <a:endParaRPr lang="de-DE" sz="1800" kern="0" dirty="0" smtClean="0"/>
          </a:p>
          <a:p>
            <a:r>
              <a:rPr lang="de-DE" sz="1800" b="1" kern="0" dirty="0" smtClean="0"/>
              <a:t>ECU</a:t>
            </a:r>
            <a:r>
              <a:rPr lang="de-DE" sz="1800" kern="0" dirty="0" smtClean="0"/>
              <a:t>´s (</a:t>
            </a:r>
            <a:r>
              <a:rPr lang="de-DE" sz="1800" b="1" kern="0" dirty="0" smtClean="0"/>
              <a:t>E</a:t>
            </a:r>
            <a:r>
              <a:rPr lang="de-DE" sz="1800" kern="0" dirty="0" smtClean="0"/>
              <a:t>lectronical </a:t>
            </a:r>
            <a:r>
              <a:rPr lang="de-DE" sz="1800" b="1" kern="0" dirty="0" smtClean="0"/>
              <a:t>C</a:t>
            </a:r>
            <a:r>
              <a:rPr lang="de-DE" sz="1800" kern="0" dirty="0" smtClean="0"/>
              <a:t>ontrol </a:t>
            </a:r>
            <a:r>
              <a:rPr lang="de-DE" sz="1800" b="1" kern="0" dirty="0" smtClean="0"/>
              <a:t>U</a:t>
            </a:r>
            <a:r>
              <a:rPr lang="de-DE" sz="1800" kern="0" dirty="0" smtClean="0"/>
              <a:t>nit) sind Geräterechner, die je nach Aufgabe Sensoren auslesen oder Aktoren (Ventile, Motoren) ansteuern </a:t>
            </a:r>
          </a:p>
          <a:p>
            <a:endParaRPr lang="de-DE" kern="0" dirty="0" smtClean="0"/>
          </a:p>
          <a:p>
            <a:endParaRPr lang="de-DE" kern="0" dirty="0"/>
          </a:p>
        </p:txBody>
      </p:sp>
      <p:sp>
        <p:nvSpPr>
          <p:cNvPr id="12" name="Inhaltsplatzhalter 2"/>
          <p:cNvSpPr txBox="1">
            <a:spLocks/>
          </p:cNvSpPr>
          <p:nvPr/>
        </p:nvSpPr>
        <p:spPr bwMode="auto">
          <a:xfrm>
            <a:off x="502034" y="998159"/>
            <a:ext cx="891540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r>
              <a:rPr lang="de-DE" sz="1800" b="1" kern="0" dirty="0" smtClean="0"/>
              <a:t>Zusammenwirken </a:t>
            </a:r>
            <a:r>
              <a:rPr lang="de-DE" sz="1800" b="1" kern="0" dirty="0"/>
              <a:t>von Schlepper, Arbeitsgerät und Betriebs-PC</a:t>
            </a:r>
          </a:p>
          <a:p>
            <a:r>
              <a:rPr lang="de-DE" sz="1800" b="1" kern="0" dirty="0"/>
              <a:t>mehrere Teilnehmer (Steuergeräte, Terminals) können vernetzt werden</a:t>
            </a:r>
          </a:p>
          <a:p>
            <a:endParaRPr lang="de-DE" kern="0" dirty="0"/>
          </a:p>
        </p:txBody>
      </p:sp>
    </p:spTree>
    <p:extLst>
      <p:ext uri="{BB962C8B-B14F-4D97-AF65-F5344CB8AC3E}">
        <p14:creationId xmlns:p14="http://schemas.microsoft.com/office/powerpoint/2010/main" val="2575325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ISOBUS - Funktionsweise</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9</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21" name="Inhaltsplatzhalter 20"/>
          <p:cNvSpPr>
            <a:spLocks noGrp="1"/>
          </p:cNvSpPr>
          <p:nvPr>
            <p:ph idx="1"/>
          </p:nvPr>
        </p:nvSpPr>
        <p:spPr/>
        <p:txBody>
          <a:bodyPr/>
          <a:lstStyle/>
          <a:p>
            <a:pPr marL="0" indent="0">
              <a:buNone/>
            </a:pPr>
            <a:endParaRPr lang="de-DE" dirty="0"/>
          </a:p>
        </p:txBody>
      </p:sp>
      <p:pic>
        <p:nvPicPr>
          <p:cNvPr id="22" name="Grafik 21"/>
          <p:cNvPicPr>
            <a:picLocks noChangeAspect="1"/>
          </p:cNvPicPr>
          <p:nvPr/>
        </p:nvPicPr>
        <p:blipFill rotWithShape="1">
          <a:blip r:embed="rId2"/>
          <a:srcRect l="27622" t="45100" r="31670" b="12234"/>
          <a:stretch/>
        </p:blipFill>
        <p:spPr>
          <a:xfrm>
            <a:off x="508000" y="1594671"/>
            <a:ext cx="6720747" cy="3960440"/>
          </a:xfrm>
          <a:prstGeom prst="rect">
            <a:avLst/>
          </a:prstGeom>
        </p:spPr>
      </p:pic>
      <p:cxnSp>
        <p:nvCxnSpPr>
          <p:cNvPr id="25" name="Gerade Verbindung mit Pfeil 24"/>
          <p:cNvCxnSpPr/>
          <p:nvPr/>
        </p:nvCxnSpPr>
        <p:spPr bwMode="auto">
          <a:xfrm>
            <a:off x="1496616" y="1340768"/>
            <a:ext cx="1209908" cy="1408713"/>
          </a:xfrm>
          <a:prstGeom prst="straightConnector1">
            <a:avLst/>
          </a:prstGeom>
          <a:ln>
            <a:headEnd type="none" w="med" len="med"/>
            <a:tailEnd type="triangle"/>
          </a:ln>
          <a:extLst/>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508000" y="798513"/>
            <a:ext cx="1852712" cy="523220"/>
          </a:xfrm>
          <a:prstGeom prst="rect">
            <a:avLst/>
          </a:prstGeom>
          <a:noFill/>
        </p:spPr>
        <p:txBody>
          <a:bodyPr wrap="square" rtlCol="0">
            <a:spAutoFit/>
          </a:bodyPr>
          <a:lstStyle/>
          <a:p>
            <a:r>
              <a:rPr lang="de-DE" sz="1400" dirty="0" smtClean="0">
                <a:latin typeface="+mn-lt"/>
              </a:rPr>
              <a:t>Task-Controller (Kommunikation)</a:t>
            </a:r>
            <a:endParaRPr lang="de-DE" sz="1400" dirty="0">
              <a:latin typeface="+mn-lt"/>
            </a:endParaRPr>
          </a:p>
        </p:txBody>
      </p:sp>
      <p:cxnSp>
        <p:nvCxnSpPr>
          <p:cNvPr id="29" name="Gerade Verbindung mit Pfeil 28"/>
          <p:cNvCxnSpPr/>
          <p:nvPr/>
        </p:nvCxnSpPr>
        <p:spPr bwMode="auto">
          <a:xfrm>
            <a:off x="3112893" y="1100768"/>
            <a:ext cx="236435" cy="1648713"/>
          </a:xfrm>
          <a:prstGeom prst="straightConnector1">
            <a:avLst/>
          </a:prstGeom>
          <a:ln>
            <a:headEnd type="none" w="med" len="med"/>
            <a:tailEnd type="triangle"/>
          </a:ln>
          <a:extLst/>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2360712" y="795502"/>
            <a:ext cx="1609734" cy="338554"/>
          </a:xfrm>
          <a:prstGeom prst="rect">
            <a:avLst/>
          </a:prstGeom>
          <a:noFill/>
        </p:spPr>
        <p:txBody>
          <a:bodyPr wrap="square" rtlCol="0">
            <a:spAutoFit/>
          </a:bodyPr>
          <a:lstStyle/>
          <a:p>
            <a:r>
              <a:rPr lang="de-DE" sz="1600" dirty="0" smtClean="0">
                <a:latin typeface="+mn-lt"/>
              </a:rPr>
              <a:t>T</a:t>
            </a:r>
            <a:r>
              <a:rPr lang="de-DE" sz="1400" dirty="0" smtClean="0">
                <a:latin typeface="+mn-lt"/>
              </a:rPr>
              <a:t>raktortermina</a:t>
            </a:r>
            <a:r>
              <a:rPr lang="de-DE" sz="1600" dirty="0" smtClean="0">
                <a:latin typeface="+mn-lt"/>
              </a:rPr>
              <a:t>l</a:t>
            </a:r>
            <a:endParaRPr lang="de-DE" sz="1600" dirty="0">
              <a:latin typeface="+mn-lt"/>
            </a:endParaRPr>
          </a:p>
        </p:txBody>
      </p:sp>
      <p:cxnSp>
        <p:nvCxnSpPr>
          <p:cNvPr id="35" name="Gerade Verbindung mit Pfeil 34"/>
          <p:cNvCxnSpPr>
            <a:stCxn id="36" idx="2"/>
          </p:cNvCxnSpPr>
          <p:nvPr/>
        </p:nvCxnSpPr>
        <p:spPr bwMode="auto">
          <a:xfrm>
            <a:off x="4816461" y="1103279"/>
            <a:ext cx="198222" cy="1814356"/>
          </a:xfrm>
          <a:prstGeom prst="straightConnector1">
            <a:avLst/>
          </a:prstGeom>
          <a:ln>
            <a:headEnd type="none" w="med" len="med"/>
            <a:tailEnd type="triangle"/>
          </a:ln>
          <a:extLst/>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4211869" y="795502"/>
            <a:ext cx="1209183" cy="307777"/>
          </a:xfrm>
          <a:prstGeom prst="rect">
            <a:avLst/>
          </a:prstGeom>
          <a:noFill/>
        </p:spPr>
        <p:txBody>
          <a:bodyPr wrap="square" rtlCol="0">
            <a:spAutoFit/>
          </a:bodyPr>
          <a:lstStyle/>
          <a:p>
            <a:r>
              <a:rPr lang="de-DE" sz="1400" dirty="0" smtClean="0">
                <a:latin typeface="+mn-lt"/>
              </a:rPr>
              <a:t>Joystick</a:t>
            </a:r>
            <a:endParaRPr lang="de-DE" sz="1400" dirty="0">
              <a:latin typeface="+mn-lt"/>
            </a:endParaRPr>
          </a:p>
        </p:txBody>
      </p:sp>
      <p:cxnSp>
        <p:nvCxnSpPr>
          <p:cNvPr id="43" name="Gerade Verbindung mit Pfeil 42"/>
          <p:cNvCxnSpPr>
            <a:stCxn id="44" idx="2"/>
          </p:cNvCxnSpPr>
          <p:nvPr/>
        </p:nvCxnSpPr>
        <p:spPr bwMode="auto">
          <a:xfrm flipH="1">
            <a:off x="5601072" y="1103279"/>
            <a:ext cx="643775" cy="3189817"/>
          </a:xfrm>
          <a:prstGeom prst="straightConnector1">
            <a:avLst/>
          </a:prstGeom>
          <a:ln>
            <a:headEnd type="none" w="med" len="med"/>
            <a:tailEnd type="triangle"/>
          </a:ln>
          <a:extLst/>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5373065" y="795502"/>
            <a:ext cx="1743563" cy="307777"/>
          </a:xfrm>
          <a:prstGeom prst="rect">
            <a:avLst/>
          </a:prstGeom>
          <a:noFill/>
        </p:spPr>
        <p:txBody>
          <a:bodyPr wrap="square" rtlCol="0">
            <a:spAutoFit/>
          </a:bodyPr>
          <a:lstStyle/>
          <a:p>
            <a:r>
              <a:rPr lang="de-DE" sz="1400" dirty="0" smtClean="0">
                <a:latin typeface="+mn-lt"/>
              </a:rPr>
              <a:t>Traktor Jobrechner</a:t>
            </a:r>
            <a:endParaRPr lang="de-DE" sz="1400" dirty="0">
              <a:latin typeface="+mn-lt"/>
            </a:endParaRPr>
          </a:p>
        </p:txBody>
      </p:sp>
      <p:sp>
        <p:nvSpPr>
          <p:cNvPr id="46" name="Textfeld 45"/>
          <p:cNvSpPr txBox="1"/>
          <p:nvPr/>
        </p:nvSpPr>
        <p:spPr>
          <a:xfrm>
            <a:off x="7238644" y="1732932"/>
            <a:ext cx="2184756" cy="646331"/>
          </a:xfrm>
          <a:prstGeom prst="rect">
            <a:avLst/>
          </a:prstGeom>
          <a:noFill/>
        </p:spPr>
        <p:txBody>
          <a:bodyPr wrap="square" rtlCol="0">
            <a:spAutoFit/>
          </a:bodyPr>
          <a:lstStyle/>
          <a:p>
            <a:r>
              <a:rPr lang="de-DE" sz="1800" b="1" dirty="0" smtClean="0">
                <a:latin typeface="+mn-lt"/>
              </a:rPr>
              <a:t>1. Bedienterminal anschließen</a:t>
            </a:r>
            <a:endParaRPr lang="de-DE" sz="1800" b="1" dirty="0">
              <a:latin typeface="+mn-lt"/>
            </a:endParaRPr>
          </a:p>
        </p:txBody>
      </p:sp>
      <p:sp>
        <p:nvSpPr>
          <p:cNvPr id="47" name="Textfeld 46"/>
          <p:cNvSpPr txBox="1"/>
          <p:nvPr/>
        </p:nvSpPr>
        <p:spPr>
          <a:xfrm>
            <a:off x="7238644" y="2740814"/>
            <a:ext cx="2184756" cy="369332"/>
          </a:xfrm>
          <a:prstGeom prst="rect">
            <a:avLst/>
          </a:prstGeom>
          <a:noFill/>
        </p:spPr>
        <p:txBody>
          <a:bodyPr wrap="square" rtlCol="0">
            <a:spAutoFit/>
          </a:bodyPr>
          <a:lstStyle/>
          <a:p>
            <a:r>
              <a:rPr lang="de-DE" sz="1800" b="1" dirty="0" smtClean="0">
                <a:latin typeface="+mn-lt"/>
              </a:rPr>
              <a:t>2. Gerät anbauen</a:t>
            </a:r>
            <a:endParaRPr lang="de-DE" sz="1800" b="1" dirty="0">
              <a:latin typeface="+mn-lt"/>
            </a:endParaRPr>
          </a:p>
        </p:txBody>
      </p:sp>
      <p:sp>
        <p:nvSpPr>
          <p:cNvPr id="48" name="Textfeld 47"/>
          <p:cNvSpPr txBox="1"/>
          <p:nvPr/>
        </p:nvSpPr>
        <p:spPr>
          <a:xfrm>
            <a:off x="7228747" y="3471697"/>
            <a:ext cx="2184756" cy="646331"/>
          </a:xfrm>
          <a:prstGeom prst="rect">
            <a:avLst/>
          </a:prstGeom>
          <a:noFill/>
        </p:spPr>
        <p:txBody>
          <a:bodyPr wrap="square" rtlCol="0">
            <a:spAutoFit/>
          </a:bodyPr>
          <a:lstStyle/>
          <a:p>
            <a:r>
              <a:rPr lang="de-DE" sz="1800" b="1" dirty="0" smtClean="0">
                <a:latin typeface="+mn-lt"/>
              </a:rPr>
              <a:t>3. Geräterstecker anschließen</a:t>
            </a:r>
            <a:endParaRPr lang="de-DE" sz="1800" b="1" dirty="0">
              <a:latin typeface="+mn-lt"/>
            </a:endParaRPr>
          </a:p>
        </p:txBody>
      </p:sp>
      <p:sp>
        <p:nvSpPr>
          <p:cNvPr id="50" name="Textfeld 49"/>
          <p:cNvSpPr txBox="1"/>
          <p:nvPr/>
        </p:nvSpPr>
        <p:spPr>
          <a:xfrm>
            <a:off x="6736072" y="4479579"/>
            <a:ext cx="2677253" cy="646331"/>
          </a:xfrm>
          <a:prstGeom prst="rect">
            <a:avLst/>
          </a:prstGeom>
          <a:noFill/>
        </p:spPr>
        <p:txBody>
          <a:bodyPr wrap="square" rtlCol="0">
            <a:spAutoFit/>
          </a:bodyPr>
          <a:lstStyle/>
          <a:p>
            <a:r>
              <a:rPr lang="de-DE" sz="1800" b="1" dirty="0" smtClean="0">
                <a:latin typeface="+mn-lt"/>
              </a:rPr>
              <a:t>4. Zündung einschalten</a:t>
            </a:r>
            <a:endParaRPr lang="de-DE" sz="1800" b="1" dirty="0">
              <a:latin typeface="+mn-lt"/>
            </a:endParaRPr>
          </a:p>
        </p:txBody>
      </p:sp>
      <p:sp>
        <p:nvSpPr>
          <p:cNvPr id="52" name="Textfeld 51"/>
          <p:cNvSpPr txBox="1"/>
          <p:nvPr/>
        </p:nvSpPr>
        <p:spPr>
          <a:xfrm>
            <a:off x="508000" y="5678239"/>
            <a:ext cx="8915400" cy="646331"/>
          </a:xfrm>
          <a:prstGeom prst="rect">
            <a:avLst/>
          </a:prstGeom>
          <a:noFill/>
        </p:spPr>
        <p:txBody>
          <a:bodyPr wrap="square" rtlCol="0">
            <a:spAutoFit/>
          </a:bodyPr>
          <a:lstStyle/>
          <a:p>
            <a:r>
              <a:rPr lang="de-DE" sz="1800" b="1" dirty="0" smtClean="0">
                <a:latin typeface="+mn-lt"/>
              </a:rPr>
              <a:t>5. Anbaugerät spielt automatisch die Software auf das Terminal (nur bei erster Koppelung)</a:t>
            </a:r>
            <a:endParaRPr lang="de-DE" sz="1800" b="1" dirty="0">
              <a:latin typeface="+mn-lt"/>
            </a:endParaRPr>
          </a:p>
        </p:txBody>
      </p:sp>
      <p:sp>
        <p:nvSpPr>
          <p:cNvPr id="53" name="Textfeld 52"/>
          <p:cNvSpPr txBox="1"/>
          <p:nvPr/>
        </p:nvSpPr>
        <p:spPr>
          <a:xfrm>
            <a:off x="6088000" y="5056523"/>
            <a:ext cx="1296144" cy="400110"/>
          </a:xfrm>
          <a:prstGeom prst="rect">
            <a:avLst/>
          </a:prstGeom>
          <a:noFill/>
        </p:spPr>
        <p:txBody>
          <a:bodyPr wrap="square" rtlCol="0">
            <a:spAutoFit/>
          </a:bodyPr>
          <a:lstStyle/>
          <a:p>
            <a:r>
              <a:rPr lang="de-DE" sz="1000" dirty="0" smtClean="0">
                <a:latin typeface="+mn-lt"/>
              </a:rPr>
              <a:t>Quelle: Bendig, Top Agrar</a:t>
            </a:r>
            <a:endParaRPr lang="de-DE" sz="1000" dirty="0">
              <a:latin typeface="+mn-lt"/>
            </a:endParaRPr>
          </a:p>
        </p:txBody>
      </p:sp>
      <p:pic>
        <p:nvPicPr>
          <p:cNvPr id="3" name="Grafik 2">
            <a:hlinkClick r:id="rId3"/>
          </p:cNvPr>
          <p:cNvPicPr>
            <a:picLocks noChangeAspect="1"/>
          </p:cNvPicPr>
          <p:nvPr/>
        </p:nvPicPr>
        <p:blipFill>
          <a:blip r:embed="rId4"/>
          <a:stretch>
            <a:fillRect/>
          </a:stretch>
        </p:blipFill>
        <p:spPr>
          <a:xfrm>
            <a:off x="8731989" y="193659"/>
            <a:ext cx="676715" cy="688908"/>
          </a:xfrm>
          <a:prstGeom prst="rect">
            <a:avLst/>
          </a:prstGeom>
        </p:spPr>
      </p:pic>
    </p:spTree>
    <p:extLst>
      <p:ext uri="{BB962C8B-B14F-4D97-AF65-F5344CB8AC3E}">
        <p14:creationId xmlns:p14="http://schemas.microsoft.com/office/powerpoint/2010/main" val="1374921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2817</Words>
  <Application>Microsoft Office PowerPoint</Application>
  <PresentationFormat>A4-Papier (210x297 mm)</PresentationFormat>
  <Paragraphs>529</Paragraphs>
  <Slides>45</Slides>
  <Notes>12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45</vt:i4>
      </vt:variant>
    </vt:vector>
  </HeadingPairs>
  <TitlesOfParts>
    <vt:vector size="53" baseType="lpstr">
      <vt:lpstr>Arial Unicode MS</vt:lpstr>
      <vt:lpstr>ＭＳ Ｐゴシック</vt:lpstr>
      <vt:lpstr>Arial</vt:lpstr>
      <vt:lpstr>Times New Roman</vt:lpstr>
      <vt:lpstr>Univers</vt:lpstr>
      <vt:lpstr>Vectora LH Bold</vt:lpstr>
      <vt:lpstr>Wingdings</vt:lpstr>
      <vt:lpstr>1_alleSeiten</vt:lpstr>
      <vt:lpstr>ISOBUS – Ein weiterer Baustein von „Precision     Farming“</vt:lpstr>
      <vt:lpstr>Was bedeutet ISOBUS?</vt:lpstr>
      <vt:lpstr>Was ist ein BUS?</vt:lpstr>
      <vt:lpstr>Einteilung der Bussysteme</vt:lpstr>
      <vt:lpstr>Parallel Bus</vt:lpstr>
      <vt:lpstr>Serieller Bus</vt:lpstr>
      <vt:lpstr>Serieller Bus - Vorteile</vt:lpstr>
      <vt:lpstr>Landwirtschaftliches Bussystem (LBS) – Vorstufe  ISO-Bus </vt:lpstr>
      <vt:lpstr>ISOBUS - Funktionsweise</vt:lpstr>
      <vt:lpstr>Die wichtigsten ISOBUS-Bausteine</vt:lpstr>
      <vt:lpstr>ISOBUS-Stecker - Schnittstelle zwischen Schlepper und Maschine</vt:lpstr>
      <vt:lpstr>ISOBUS-Grundregeln</vt:lpstr>
      <vt:lpstr>ISOBUS - Kundenvorteile</vt:lpstr>
      <vt:lpstr>ISOBUS - Kundenvorteile</vt:lpstr>
      <vt:lpstr>TIM (Tractor Implement Management) – basierend auf ISOBUS</vt:lpstr>
      <vt:lpstr>Praxisbeispiele - TIM</vt:lpstr>
      <vt:lpstr>Praxisbeispiele - TIM</vt:lpstr>
      <vt:lpstr>Praxisbeispiele - TIM</vt:lpstr>
      <vt:lpstr>„Precision Farming“ – Präzision in der Teilfläche </vt:lpstr>
      <vt:lpstr>Precision Farming Kreislauf</vt:lpstr>
      <vt:lpstr>Precision Farming – Der Ansatz</vt:lpstr>
      <vt:lpstr>Offline-Verfahren</vt:lpstr>
      <vt:lpstr>Online-Verfahren</vt:lpstr>
      <vt:lpstr>PowerPoint-Präsentation</vt:lpstr>
      <vt:lpstr>Ziele von Precision Farming</vt:lpstr>
      <vt:lpstr>Praxisbeispiele – Precision Farming in Verbindung mit ISOBUS und GNSS</vt:lpstr>
      <vt:lpstr>Praxisbeispiele - Precision Farming in Verbindung mit ISOBUS und GNSS</vt:lpstr>
      <vt:lpstr>Praxisbeispiele - Precision Farming in Verbindung mit ISOBUS und GNSS</vt:lpstr>
      <vt:lpstr>Praxisbeispiele - Precision Farming in Verbindung mit ISOBUS und GNSS</vt:lpstr>
      <vt:lpstr>Möglichkeiten für satellitengestützte Landwirtschaft</vt:lpstr>
      <vt:lpstr>Automatische Teilbreitenschaltung</vt:lpstr>
      <vt:lpstr>Automatische Schaltung beim Mineraldüngerstreuer</vt:lpstr>
      <vt:lpstr>Automatische Reihenabschaltung</vt:lpstr>
      <vt:lpstr>Automatische Fahrgassenschaltung</vt:lpstr>
      <vt:lpstr>Controlled Traffic Farming</vt:lpstr>
      <vt:lpstr>Aktive Anbaugerätesteuerung mit Kamera</vt:lpstr>
      <vt:lpstr>Kollaborierende Fahrzeuge</vt:lpstr>
      <vt:lpstr>Autonome Traktoren</vt:lpstr>
      <vt:lpstr>Feldroboter</vt:lpstr>
      <vt:lpstr>Zukunftsentwicklung des Ackerbau?</vt:lpstr>
      <vt:lpstr>Abbildungsverzeichnis</vt:lpstr>
      <vt:lpstr>PowerPoint-Präsentation</vt:lpstr>
      <vt:lpstr>PowerPoint-Präsentation</vt:lpstr>
      <vt:lpstr>PowerPoint-Präsentation</vt:lpstr>
      <vt:lpstr>Literaturverzeichnis</vt:lpstr>
    </vt:vector>
  </TitlesOfParts>
  <Company>Fachhochschule Nürtingen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Einführung</dc:title>
  <dc:creator>Fluhrer</dc:creator>
  <cp:lastModifiedBy>Fluhrer</cp:lastModifiedBy>
  <cp:revision>525</cp:revision>
  <cp:lastPrinted>2000-01-28T17:33:17Z</cp:lastPrinted>
  <dcterms:created xsi:type="dcterms:W3CDTF">1999-07-14T19:19:32Z</dcterms:created>
  <dcterms:modified xsi:type="dcterms:W3CDTF">2020-05-27T06:28:09Z</dcterms:modified>
</cp:coreProperties>
</file>