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546" r:id="rId2"/>
    <p:sldId id="547" r:id="rId3"/>
    <p:sldId id="581" r:id="rId4"/>
    <p:sldId id="596" r:id="rId5"/>
    <p:sldId id="601" r:id="rId6"/>
    <p:sldId id="649" r:id="rId7"/>
    <p:sldId id="602" r:id="rId8"/>
    <p:sldId id="558" r:id="rId9"/>
    <p:sldId id="598" r:id="rId10"/>
    <p:sldId id="599" r:id="rId11"/>
    <p:sldId id="550" r:id="rId12"/>
    <p:sldId id="549" r:id="rId13"/>
    <p:sldId id="548" r:id="rId14"/>
    <p:sldId id="551" r:id="rId15"/>
    <p:sldId id="552" r:id="rId16"/>
    <p:sldId id="553" r:id="rId17"/>
    <p:sldId id="554" r:id="rId18"/>
    <p:sldId id="555" r:id="rId19"/>
    <p:sldId id="557" r:id="rId20"/>
    <p:sldId id="597" r:id="rId21"/>
    <p:sldId id="608" r:id="rId22"/>
  </p:sldIdLst>
  <p:sldSz cx="9906000" cy="6858000" type="A4"/>
  <p:notesSz cx="6858000" cy="965835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BEDD81"/>
    <a:srgbClr val="B2B2B2"/>
    <a:srgbClr val="000000"/>
    <a:srgbClr val="3366FF"/>
    <a:srgbClr val="0000CC"/>
    <a:srgbClr val="FBE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660"/>
  </p:normalViewPr>
  <p:slideViewPr>
    <p:cSldViewPr>
      <p:cViewPr varScale="1">
        <p:scale>
          <a:sx n="115" d="100"/>
          <a:sy n="115" d="100"/>
        </p:scale>
        <p:origin x="750" y="108"/>
      </p:cViewPr>
      <p:guideLst>
        <p:guide orient="horz" pos="432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84"/>
      </p:cViewPr>
      <p:guideLst>
        <p:guide orient="horz" pos="304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5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4163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5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4163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E1D1093-3444-4A8A-998C-DB8D4352A2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42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762000"/>
            <a:ext cx="5172075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0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0B71A50-1CBF-4B84-AF0C-276D919C7E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307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2E9A5368-8B05-4498-9154-D5C289BDD00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34492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C2B06EE1-2785-4646-9333-A3A3977F12C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21280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94550" y="188913"/>
            <a:ext cx="2228850" cy="60817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0" y="188913"/>
            <a:ext cx="6534150" cy="60817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16C836C7-3E8C-47A7-8FE4-21076BDECA1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24403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9CD9297D-2993-408C-BD65-11F82515D16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168331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2BCF27A2-4B9A-495D-BC00-18C651CFB39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427487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773238"/>
            <a:ext cx="438150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1900" y="1773238"/>
            <a:ext cx="438150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AA9ADFC4-BFD4-4F54-AE1F-5E129733C96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402599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A0CF74F7-E4A4-4ABD-A16C-983C7E76873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213932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BE199012-5250-48F1-A29F-357362B3A7E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453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7C6DF290-631E-484A-916B-56A6728530C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371045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3BAF219D-FCCA-4339-8B6E-6FFE1E5DAC0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23573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CAED6A4C-B2CB-42E6-B511-69B7CA0AAD7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  <p:extLst>
      <p:ext uri="{BB962C8B-B14F-4D97-AF65-F5344CB8AC3E}">
        <p14:creationId xmlns:p14="http://schemas.microsoft.com/office/powerpoint/2010/main" val="419732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38" y="0"/>
            <a:ext cx="150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88913"/>
            <a:ext cx="8718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3238"/>
            <a:ext cx="891540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1309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71AD2A"/>
                </a:solidFill>
              </a:defRPr>
            </a:lvl1pPr>
          </a:lstStyle>
          <a:p>
            <a:r>
              <a:rPr lang="de-DE" altLang="de-DE"/>
              <a:t> Folie </a:t>
            </a:r>
            <a:fld id="{C3A4DF19-9BAE-4DA1-B9C0-11EF3E5AD3C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61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24625"/>
            <a:ext cx="76565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71AD2A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HSWT    Prof. Dr. U. Groß                  Modul: Grundlagen der Agrartechnik   2 Sem.        LE :   Motor Grundlagen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Arial Unicode MS" pitchFamily="34" charset="-128"/>
        <a:buChar char="»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Univers" pitchFamily="34" charset="0"/>
        <a:buChar char="›"/>
        <a:defRPr sz="2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Arial Unicode MS" pitchFamily="34" charset="-128"/>
        <a:buChar char="›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Arial Unicode MS" pitchFamily="34" charset="-128"/>
        <a:buChar char="›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1AD2A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71AD2A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71AD2A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71AD2A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71AD2A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91sqYb1x_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s://www.youtube.com/watch?v=vCQGmgSWgG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qwPNvC89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8l5FtW2E4_A" TargetMode="Externa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415925" y="549275"/>
            <a:ext cx="8718550" cy="609600"/>
          </a:xfrm>
        </p:spPr>
        <p:txBody>
          <a:bodyPr/>
          <a:lstStyle/>
          <a:p>
            <a:r>
              <a:rPr lang="de-DE" altLang="de-DE" smtClean="0"/>
              <a:t>Hydrostatisch-Leistungsverzweigtes Getriebe am Beispiel Fendt-Vario</a:t>
            </a:r>
          </a:p>
        </p:txBody>
      </p:sp>
      <p:sp>
        <p:nvSpPr>
          <p:cNvPr id="62467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97E7B8C2-49D7-4CEC-8706-AF0091B4C5F1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246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sp>
        <p:nvSpPr>
          <p:cNvPr id="326670" name="Rectangle 14"/>
          <p:cNvSpPr>
            <a:spLocks noChangeArrowheads="1"/>
          </p:cNvSpPr>
          <p:nvPr/>
        </p:nvSpPr>
        <p:spPr bwMode="auto">
          <a:xfrm>
            <a:off x="631825" y="1773238"/>
            <a:ext cx="8688388" cy="3635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800" b="1" u="sng"/>
              <a:t>Besonderheiten:</a:t>
            </a:r>
            <a:endParaRPr lang="de-DE" altLang="de-DE" sz="2000"/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609600" y="2286000"/>
            <a:ext cx="8688388" cy="3333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>
                <a:sym typeface="Wingdings" pitchFamily="2" charset="2"/>
              </a:rPr>
              <a:t></a:t>
            </a:r>
            <a:r>
              <a:rPr lang="de-DE" altLang="de-DE" sz="1600"/>
              <a:t> hydrostatisch, leistungsverzweigte Kraftübertragung</a:t>
            </a:r>
          </a:p>
        </p:txBody>
      </p:sp>
      <p:sp>
        <p:nvSpPr>
          <p:cNvPr id="326672" name="Rectangle 16"/>
          <p:cNvSpPr>
            <a:spLocks noChangeArrowheads="1"/>
          </p:cNvSpPr>
          <p:nvPr/>
        </p:nvSpPr>
        <p:spPr bwMode="auto">
          <a:xfrm>
            <a:off x="609600" y="2819400"/>
            <a:ext cx="8688388" cy="3333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>
                <a:sym typeface="Wingdings" pitchFamily="2" charset="2"/>
              </a:rPr>
              <a:t></a:t>
            </a:r>
            <a:r>
              <a:rPr lang="de-DE" altLang="de-DE" sz="1600"/>
              <a:t> Leistungsverzweigung über einen </a:t>
            </a:r>
            <a:r>
              <a:rPr lang="de-DE" altLang="de-DE" sz="1600" b="1"/>
              <a:t>Planetensatz</a:t>
            </a:r>
            <a:endParaRPr lang="de-DE" altLang="de-DE" sz="1600"/>
          </a:p>
        </p:txBody>
      </p:sp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609600" y="3352800"/>
            <a:ext cx="8688388" cy="7000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>
                <a:sym typeface="Wingdings" pitchFamily="2" charset="2"/>
              </a:rPr>
              <a:t></a:t>
            </a:r>
            <a:r>
              <a:rPr lang="de-DE" altLang="de-DE" sz="1600"/>
              <a:t> Hydrostaten mit einem </a:t>
            </a:r>
            <a:r>
              <a:rPr lang="de-DE" altLang="de-DE" sz="1600" b="1"/>
              <a:t>Schwenkwinkel von 45° (FENDT-Entwicklung)</a:t>
            </a:r>
            <a:endParaRPr lang="de-DE" altLang="de-DE" sz="16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/>
              <a:t>     in Jochbauweise und dadurch mit einem sehr hohen Wirkungsgrad</a:t>
            </a:r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609600" y="4343400"/>
            <a:ext cx="8688388" cy="7000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>
                <a:sym typeface="Wingdings" pitchFamily="2" charset="2"/>
              </a:rPr>
              <a:t></a:t>
            </a:r>
            <a:r>
              <a:rPr lang="de-DE" altLang="de-DE" sz="1600"/>
              <a:t> </a:t>
            </a:r>
            <a:r>
              <a:rPr lang="de-DE" altLang="de-DE" sz="1600" b="1"/>
              <a:t>Hydropumpe</a:t>
            </a:r>
            <a:r>
              <a:rPr lang="de-DE" altLang="de-DE" sz="1600"/>
              <a:t> (Axialkolben-Verstellpumpe) und </a:t>
            </a:r>
            <a:r>
              <a:rPr lang="de-DE" altLang="de-DE" sz="1600" b="1"/>
              <a:t>Hydromotoren</a:t>
            </a:r>
            <a:r>
              <a:rPr lang="de-DE" altLang="de-DE" sz="1600"/>
              <a:t> sind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/>
              <a:t>     gleichermaßen schwenkbar angeordnet</a:t>
            </a:r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631825" y="5157788"/>
            <a:ext cx="8688388" cy="3333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>
                <a:sym typeface="Wingdings" pitchFamily="2" charset="2"/>
              </a:rPr>
              <a:t></a:t>
            </a:r>
            <a:r>
              <a:rPr lang="de-DE" altLang="de-DE" sz="1600"/>
              <a:t> Hydropumpe und Hydromotoren sind baugleich </a:t>
            </a:r>
          </a:p>
        </p:txBody>
      </p:sp>
      <p:graphicFrame>
        <p:nvGraphicFramePr>
          <p:cNvPr id="393314" name="Group 1122"/>
          <p:cNvGraphicFramePr>
            <a:graphicFrameLocks noGrp="1"/>
          </p:cNvGraphicFramePr>
          <p:nvPr/>
        </p:nvGraphicFramePr>
        <p:xfrm>
          <a:off x="-4184650" y="3595688"/>
          <a:ext cx="1466850" cy="777875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875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Clr>
                          <a:srgbClr val="71AD2A"/>
                        </a:buClr>
                        <a:buFont typeface="Arial Unicode MS" pitchFamily="34" charset="-128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Clr>
                          <a:srgbClr val="71AD2A"/>
                        </a:buClr>
                        <a:buFont typeface="Univers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Clr>
                          <a:srgbClr val="71AD2A"/>
                        </a:buClr>
                        <a:buFont typeface="Arial Unicode MS" pitchFamily="34" charset="-128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Clr>
                          <a:srgbClr val="71AD2A"/>
                        </a:buClr>
                        <a:buFont typeface="Arial Unicode MS" pitchFamily="34" charset="-128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Clr>
                          <a:srgbClr val="71AD2A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AD2A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AD2A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AD2A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AD2A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1AD2A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Inhaltsverzeichnis</a:t>
                      </a:r>
                    </a:p>
                  </a:txBody>
                  <a:tcPr marT="45757" marB="4575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70" grpId="0" animBg="1" autoUpdateAnimBg="0"/>
      <p:bldP spid="326671" grpId="0" animBg="1" autoUpdateAnimBg="0"/>
      <p:bldP spid="326672" grpId="0" animBg="1" autoUpdateAnimBg="0"/>
      <p:bldP spid="326673" grpId="0" animBg="1" autoUpdateAnimBg="0"/>
      <p:bldP spid="326674" grpId="0" animBg="1" autoUpdateAnimBg="0"/>
      <p:bldP spid="32667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Fendt </a:t>
            </a:r>
            <a:r>
              <a:rPr lang="de-DE" dirty="0" err="1" smtClean="0"/>
              <a:t>Vario</a:t>
            </a:r>
            <a:r>
              <a:rPr lang="de-DE" dirty="0" smtClean="0"/>
              <a:t> Getriebe - Ölversorgung</a:t>
            </a:r>
            <a:endParaRPr lang="de-DE" dirty="0"/>
          </a:p>
        </p:txBody>
      </p:sp>
      <p:sp>
        <p:nvSpPr>
          <p:cNvPr id="7168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8BC8C714-DB4E-4A0F-A5EF-C72453917546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16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80940" name="Picture 12" descr="VARI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477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0941" name="Group 13"/>
          <p:cNvGrpSpPr>
            <a:grpSpLocks/>
          </p:cNvGrpSpPr>
          <p:nvPr/>
        </p:nvGrpSpPr>
        <p:grpSpPr bwMode="auto">
          <a:xfrm>
            <a:off x="6553200" y="3200400"/>
            <a:ext cx="3048000" cy="1069975"/>
            <a:chOff x="3888" y="2064"/>
            <a:chExt cx="1920" cy="674"/>
          </a:xfrm>
        </p:grpSpPr>
        <p:sp>
          <p:nvSpPr>
            <p:cNvPr id="71687" name="Line 14"/>
            <p:cNvSpPr>
              <a:spLocks noChangeShapeType="1"/>
            </p:cNvSpPr>
            <p:nvPr/>
          </p:nvSpPr>
          <p:spPr bwMode="auto">
            <a:xfrm flipH="1" flipV="1">
              <a:off x="3888" y="2256"/>
              <a:ext cx="864" cy="1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688" name="Text Box 15"/>
            <p:cNvSpPr txBox="1">
              <a:spLocks noChangeArrowheads="1"/>
            </p:cNvSpPr>
            <p:nvPr/>
          </p:nvSpPr>
          <p:spPr bwMode="auto">
            <a:xfrm>
              <a:off x="4644" y="2064"/>
              <a:ext cx="1164" cy="67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Große Ölkanäle für optimale Ölversorgung der Hydrostaten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72CDC6F3-6EFC-4CF9-92BA-5523E665F960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270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30764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1909" b="2667"/>
          <a:stretch>
            <a:fillRect/>
          </a:stretch>
        </p:blipFill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0765" name="Group 13"/>
          <p:cNvGrpSpPr>
            <a:grpSpLocks/>
          </p:cNvGrpSpPr>
          <p:nvPr/>
        </p:nvGrpSpPr>
        <p:grpSpPr bwMode="auto">
          <a:xfrm>
            <a:off x="1981200" y="2133600"/>
            <a:ext cx="3124200" cy="460375"/>
            <a:chOff x="1008" y="1296"/>
            <a:chExt cx="1968" cy="290"/>
          </a:xfrm>
        </p:grpSpPr>
        <p:sp>
          <p:nvSpPr>
            <p:cNvPr id="72731" name="Line 14"/>
            <p:cNvSpPr>
              <a:spLocks noChangeShapeType="1"/>
            </p:cNvSpPr>
            <p:nvPr/>
          </p:nvSpPr>
          <p:spPr bwMode="auto">
            <a:xfrm>
              <a:off x="2784" y="1319"/>
              <a:ext cx="1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2732" name="Group 15"/>
            <p:cNvGrpSpPr>
              <a:grpSpLocks/>
            </p:cNvGrpSpPr>
            <p:nvPr/>
          </p:nvGrpSpPr>
          <p:grpSpPr bwMode="auto">
            <a:xfrm>
              <a:off x="1008" y="1296"/>
              <a:ext cx="1968" cy="290"/>
              <a:chOff x="1008" y="1296"/>
              <a:chExt cx="1968" cy="290"/>
            </a:xfrm>
          </p:grpSpPr>
          <p:sp>
            <p:nvSpPr>
              <p:cNvPr id="72733" name="Line 16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34" name="Line 17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35" name="Line 18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36" name="Line 19"/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37" name="Line 20"/>
              <p:cNvSpPr>
                <a:spLocks noChangeShapeType="1"/>
              </p:cNvSpPr>
              <p:nvPr/>
            </p:nvSpPr>
            <p:spPr bwMode="auto">
              <a:xfrm flipV="1">
                <a:off x="1367" y="129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38" name="Line 21"/>
              <p:cNvSpPr>
                <a:spLocks noChangeShapeType="1"/>
              </p:cNvSpPr>
              <p:nvPr/>
            </p:nvSpPr>
            <p:spPr bwMode="auto">
              <a:xfrm flipH="1" flipV="1">
                <a:off x="2976" y="129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30774" name="Oval 22"/>
          <p:cNvSpPr>
            <a:spLocks noChangeArrowheads="1"/>
          </p:cNvSpPr>
          <p:nvPr/>
        </p:nvSpPr>
        <p:spPr bwMode="auto">
          <a:xfrm>
            <a:off x="5451475" y="1558925"/>
            <a:ext cx="838200" cy="838200"/>
          </a:xfrm>
          <a:prstGeom prst="ellipse">
            <a:avLst/>
          </a:prstGeom>
          <a:noFill/>
          <a:ln w="508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grpSp>
        <p:nvGrpSpPr>
          <p:cNvPr id="330775" name="Group 23"/>
          <p:cNvGrpSpPr>
            <a:grpSpLocks/>
          </p:cNvGrpSpPr>
          <p:nvPr/>
        </p:nvGrpSpPr>
        <p:grpSpPr bwMode="auto">
          <a:xfrm>
            <a:off x="4038600" y="1597025"/>
            <a:ext cx="838200" cy="841375"/>
            <a:chOff x="2304" y="958"/>
            <a:chExt cx="528" cy="530"/>
          </a:xfrm>
        </p:grpSpPr>
        <p:sp>
          <p:nvSpPr>
            <p:cNvPr id="72725" name="Line 24"/>
            <p:cNvSpPr>
              <a:spLocks noChangeShapeType="1"/>
            </p:cNvSpPr>
            <p:nvPr/>
          </p:nvSpPr>
          <p:spPr bwMode="auto">
            <a:xfrm>
              <a:off x="2832" y="1152"/>
              <a:ext cx="0" cy="1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26" name="Line 25"/>
            <p:cNvSpPr>
              <a:spLocks noChangeShapeType="1"/>
            </p:cNvSpPr>
            <p:nvPr/>
          </p:nvSpPr>
          <p:spPr bwMode="auto">
            <a:xfrm flipH="1">
              <a:off x="2736" y="1152"/>
              <a:ext cx="48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27" name="Line 26"/>
            <p:cNvSpPr>
              <a:spLocks noChangeShapeType="1"/>
            </p:cNvSpPr>
            <p:nvPr/>
          </p:nvSpPr>
          <p:spPr bwMode="auto">
            <a:xfrm>
              <a:off x="2736" y="1248"/>
              <a:ext cx="0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28" name="Line 27"/>
            <p:cNvSpPr>
              <a:spLocks noChangeShapeType="1"/>
            </p:cNvSpPr>
            <p:nvPr/>
          </p:nvSpPr>
          <p:spPr bwMode="auto">
            <a:xfrm>
              <a:off x="2592" y="1462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29" name="Line 28"/>
            <p:cNvSpPr>
              <a:spLocks noChangeShapeType="1"/>
            </p:cNvSpPr>
            <p:nvPr/>
          </p:nvSpPr>
          <p:spPr bwMode="auto">
            <a:xfrm>
              <a:off x="2592" y="960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30" name="Line 29"/>
            <p:cNvSpPr>
              <a:spLocks noChangeShapeType="1"/>
            </p:cNvSpPr>
            <p:nvPr/>
          </p:nvSpPr>
          <p:spPr bwMode="auto">
            <a:xfrm>
              <a:off x="2304" y="958"/>
              <a:ext cx="2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0782" name="Oval 30"/>
          <p:cNvSpPr>
            <a:spLocks noChangeArrowheads="1"/>
          </p:cNvSpPr>
          <p:nvPr/>
        </p:nvSpPr>
        <p:spPr bwMode="auto">
          <a:xfrm>
            <a:off x="5295900" y="1411288"/>
            <a:ext cx="1181100" cy="1103312"/>
          </a:xfrm>
          <a:prstGeom prst="ellipse">
            <a:avLst/>
          </a:prstGeom>
          <a:noFill/>
          <a:ln w="508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sp>
        <p:nvSpPr>
          <p:cNvPr id="330783" name="Oval 31"/>
          <p:cNvSpPr>
            <a:spLocks noChangeArrowheads="1"/>
          </p:cNvSpPr>
          <p:nvPr/>
        </p:nvSpPr>
        <p:spPr bwMode="auto">
          <a:xfrm>
            <a:off x="5715000" y="1792288"/>
            <a:ext cx="346075" cy="339725"/>
          </a:xfrm>
          <a:prstGeom prst="ellips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grpSp>
        <p:nvGrpSpPr>
          <p:cNvPr id="330784" name="Group 32"/>
          <p:cNvGrpSpPr>
            <a:grpSpLocks/>
          </p:cNvGrpSpPr>
          <p:nvPr/>
        </p:nvGrpSpPr>
        <p:grpSpPr bwMode="auto">
          <a:xfrm>
            <a:off x="4114800" y="2209800"/>
            <a:ext cx="2095500" cy="2173288"/>
            <a:chOff x="2352" y="1344"/>
            <a:chExt cx="1320" cy="1369"/>
          </a:xfrm>
        </p:grpSpPr>
        <p:grpSp>
          <p:nvGrpSpPr>
            <p:cNvPr id="72717" name="Group 33"/>
            <p:cNvGrpSpPr>
              <a:grpSpLocks/>
            </p:cNvGrpSpPr>
            <p:nvPr/>
          </p:nvGrpSpPr>
          <p:grpSpPr bwMode="auto">
            <a:xfrm>
              <a:off x="2352" y="1344"/>
              <a:ext cx="1320" cy="1369"/>
              <a:chOff x="2352" y="1344"/>
              <a:chExt cx="1320" cy="1369"/>
            </a:xfrm>
          </p:grpSpPr>
          <p:sp>
            <p:nvSpPr>
              <p:cNvPr id="72719" name="Line 34"/>
              <p:cNvSpPr>
                <a:spLocks noChangeShapeType="1"/>
              </p:cNvSpPr>
              <p:nvPr/>
            </p:nvSpPr>
            <p:spPr bwMode="auto">
              <a:xfrm flipV="1">
                <a:off x="2832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20" name="Line 35"/>
              <p:cNvSpPr>
                <a:spLocks noChangeShapeType="1"/>
              </p:cNvSpPr>
              <p:nvPr/>
            </p:nvSpPr>
            <p:spPr bwMode="auto">
              <a:xfrm flipV="1">
                <a:off x="2352" y="1509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21" name="Line 36"/>
              <p:cNvSpPr>
                <a:spLocks noChangeShapeType="1"/>
              </p:cNvSpPr>
              <p:nvPr/>
            </p:nvSpPr>
            <p:spPr bwMode="auto">
              <a:xfrm flipH="1" flipV="1">
                <a:off x="2352" y="2592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22" name="Line 37"/>
              <p:cNvSpPr>
                <a:spLocks noChangeShapeType="1"/>
              </p:cNvSpPr>
              <p:nvPr/>
            </p:nvSpPr>
            <p:spPr bwMode="auto">
              <a:xfrm flipV="1">
                <a:off x="3395" y="259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23" name="Line 38"/>
              <p:cNvSpPr>
                <a:spLocks noChangeShapeType="1"/>
              </p:cNvSpPr>
              <p:nvPr/>
            </p:nvSpPr>
            <p:spPr bwMode="auto">
              <a:xfrm flipV="1">
                <a:off x="3384" y="2713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724" name="Line 39"/>
              <p:cNvSpPr>
                <a:spLocks noChangeShapeType="1"/>
              </p:cNvSpPr>
              <p:nvPr/>
            </p:nvSpPr>
            <p:spPr bwMode="auto">
              <a:xfrm flipV="1">
                <a:off x="3663" y="2495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2718" name="Line 40"/>
            <p:cNvSpPr>
              <a:spLocks noChangeShapeType="1"/>
            </p:cNvSpPr>
            <p:nvPr/>
          </p:nvSpPr>
          <p:spPr bwMode="auto">
            <a:xfrm flipV="1">
              <a:off x="2362" y="1514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2716" name="Picture 35" descr="C:\Program Files\Microsoft Office\MEDIA\CAGCAT10\j0149887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588000"/>
            <a:ext cx="1268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Funktionsschema Fendt 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0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0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0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0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0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4" grpId="0" animBg="1"/>
      <p:bldP spid="330782" grpId="0" animBg="1"/>
      <p:bldP spid="3307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81524365-D5D8-4617-A50F-BF707845A67F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37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sp>
        <p:nvSpPr>
          <p:cNvPr id="329740" name="Rectangle 12"/>
          <p:cNvSpPr>
            <a:spLocks noChangeArrowheads="1"/>
          </p:cNvSpPr>
          <p:nvPr/>
        </p:nvSpPr>
        <p:spPr bwMode="auto">
          <a:xfrm>
            <a:off x="382588" y="1828800"/>
            <a:ext cx="9142412" cy="35242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 b="1" u="sng"/>
              <a:t>Funktionsablauf kurzgefaßt: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/>
              <a:t>(siehe zusätzlich Getriebeschema nachfolgendes Blatt 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de-DE" sz="1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/>
              <a:t>Der Dieselmotor treibt im </a:t>
            </a:r>
            <a:r>
              <a:rPr lang="de-DE" altLang="de-DE" sz="1400" b="1"/>
              <a:t>Planetensatz (2) </a:t>
            </a:r>
            <a:r>
              <a:rPr lang="de-DE" altLang="de-DE" sz="1400"/>
              <a:t>den </a:t>
            </a:r>
            <a:r>
              <a:rPr lang="de-DE" altLang="de-DE" sz="1400" b="1"/>
              <a:t>Planetenträger (5) </a:t>
            </a:r>
            <a:r>
              <a:rPr lang="de-DE" altLang="de-DE" sz="1400"/>
              <a:t>und damit die 3 Planeten an. In diesem Antriebsstrang sitzt ein </a:t>
            </a:r>
            <a:r>
              <a:rPr lang="de-DE" altLang="de-DE" sz="1400" b="1"/>
              <a:t>Torsionsdämpfer (1) </a:t>
            </a:r>
            <a:r>
              <a:rPr lang="de-DE" altLang="de-DE" sz="1400"/>
              <a:t>der Stoßbelastungen, die vorallem im Zapfwellenstrang entstehen, aufnimmt. Über den </a:t>
            </a:r>
            <a:r>
              <a:rPr lang="de-DE" altLang="de-DE" sz="1400" b="1"/>
              <a:t>Planetensatz (2) </a:t>
            </a:r>
            <a:r>
              <a:rPr lang="de-DE" altLang="de-DE" sz="1400"/>
              <a:t>ist es möglich, das Motordrehmoment variabel auf den mechanischen und hydrostatischen Zweig zu verteilen </a:t>
            </a:r>
            <a:r>
              <a:rPr lang="de-DE" altLang="de-DE" sz="1400" b="1"/>
              <a:t>(Leistungsverzweigung)</a:t>
            </a:r>
            <a:r>
              <a:rPr lang="de-DE" altLang="de-DE" sz="1400"/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/>
              <a:t>Der hydrostatische Zweig des Getriebes wird über das </a:t>
            </a:r>
            <a:r>
              <a:rPr lang="de-DE" altLang="de-DE" sz="1400" b="1"/>
              <a:t>Hohlrad (3) </a:t>
            </a:r>
            <a:r>
              <a:rPr lang="de-DE" altLang="de-DE" sz="1400"/>
              <a:t>angetrieben, der mechanische Zweig über das </a:t>
            </a:r>
            <a:r>
              <a:rPr lang="de-DE" altLang="de-DE" sz="1400" b="1"/>
              <a:t>Sonnenrad (4)</a:t>
            </a:r>
            <a:r>
              <a:rPr lang="de-DE" altLang="de-DE" sz="1400"/>
              <a:t>. Das Sonnenrad hat über die </a:t>
            </a:r>
            <a:r>
              <a:rPr lang="de-DE" altLang="de-DE" sz="1400" b="1"/>
              <a:t>Summierungswelle (8) </a:t>
            </a:r>
            <a:r>
              <a:rPr lang="de-DE" altLang="de-DE" sz="1400"/>
              <a:t>eine mechanische Verbindung zur Hinterachse. Das </a:t>
            </a:r>
            <a:r>
              <a:rPr lang="de-DE" altLang="de-DE" sz="1400" b="1"/>
              <a:t>Hohlrad (3) </a:t>
            </a:r>
            <a:r>
              <a:rPr lang="de-DE" altLang="de-DE" sz="1400"/>
              <a:t>treibt die </a:t>
            </a:r>
            <a:r>
              <a:rPr lang="de-DE" altLang="de-DE" sz="1400" b="1"/>
              <a:t>Hydropumpe (6) </a:t>
            </a:r>
            <a:r>
              <a:rPr lang="de-DE" altLang="de-DE" sz="1400"/>
              <a:t>an. Die Hydropumpe wiederum die </a:t>
            </a:r>
            <a:r>
              <a:rPr lang="de-DE" altLang="de-DE" sz="1400" b="1"/>
              <a:t>Hydromotoren (7)</a:t>
            </a:r>
            <a:r>
              <a:rPr lang="de-DE" altLang="de-DE" sz="1400"/>
              <a:t>, die ihrerseits die </a:t>
            </a:r>
            <a:r>
              <a:rPr lang="de-DE" altLang="de-DE" sz="1400" b="1"/>
              <a:t>Summierungswelle (8) </a:t>
            </a:r>
            <a:r>
              <a:rPr lang="de-DE" altLang="de-DE" sz="1400"/>
              <a:t>antreiben. Die </a:t>
            </a:r>
            <a:r>
              <a:rPr lang="de-DE" altLang="de-DE" sz="1400" b="1"/>
              <a:t>Summierungswelle (8) </a:t>
            </a:r>
            <a:r>
              <a:rPr lang="de-DE" altLang="de-DE" sz="1400"/>
              <a:t>vereint den mechanischen und hydrostatischen Kraftstrang. Beim Anfahren des Traktors ist die Drehmomentübertragung 100 % hydrostatisch, bei maximaler Getriebeübersetzung (50 km/h bei 1500 Motorumdrehungen) ist die Drehmomentübertragung     100 % mechanisch.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Funktionsablauf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1C2FCD3D-8693-4A2C-923C-4EA312464EFC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47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sp>
        <p:nvSpPr>
          <p:cNvPr id="74757" name="Rectangle 12"/>
          <p:cNvSpPr>
            <a:spLocks noChangeArrowheads="1"/>
          </p:cNvSpPr>
          <p:nvPr/>
        </p:nvSpPr>
        <p:spPr bwMode="auto">
          <a:xfrm>
            <a:off x="1487488" y="1279525"/>
            <a:ext cx="525462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sp>
        <p:nvSpPr>
          <p:cNvPr id="74758" name="Rectangle 13"/>
          <p:cNvSpPr>
            <a:spLocks noChangeArrowheads="1"/>
          </p:cNvSpPr>
          <p:nvPr/>
        </p:nvSpPr>
        <p:spPr bwMode="auto">
          <a:xfrm>
            <a:off x="1644650" y="1319213"/>
            <a:ext cx="51752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sp>
        <p:nvSpPr>
          <p:cNvPr id="74759" name="Rectangle 14"/>
          <p:cNvSpPr>
            <a:spLocks noChangeArrowheads="1"/>
          </p:cNvSpPr>
          <p:nvPr/>
        </p:nvSpPr>
        <p:spPr bwMode="auto">
          <a:xfrm>
            <a:off x="1644650" y="1319213"/>
            <a:ext cx="51752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sp>
        <p:nvSpPr>
          <p:cNvPr id="74760" name="Rectangle 15"/>
          <p:cNvSpPr>
            <a:spLocks noChangeArrowheads="1"/>
          </p:cNvSpPr>
          <p:nvPr/>
        </p:nvSpPr>
        <p:spPr bwMode="auto">
          <a:xfrm>
            <a:off x="1576388" y="1184275"/>
            <a:ext cx="51435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grpSp>
        <p:nvGrpSpPr>
          <p:cNvPr id="328771" name="Group 67"/>
          <p:cNvGrpSpPr>
            <a:grpSpLocks/>
          </p:cNvGrpSpPr>
          <p:nvPr/>
        </p:nvGrpSpPr>
        <p:grpSpPr bwMode="auto">
          <a:xfrm>
            <a:off x="2363788" y="2212975"/>
            <a:ext cx="4672012" cy="188913"/>
            <a:chOff x="1488" y="1394"/>
            <a:chExt cx="2944" cy="119"/>
          </a:xfrm>
        </p:grpSpPr>
        <p:sp>
          <p:nvSpPr>
            <p:cNvPr id="74814" name="Rectangle 16"/>
            <p:cNvSpPr>
              <a:spLocks noChangeArrowheads="1"/>
            </p:cNvSpPr>
            <p:nvPr/>
          </p:nvSpPr>
          <p:spPr bwMode="auto">
            <a:xfrm>
              <a:off x="1488" y="1394"/>
              <a:ext cx="132" cy="119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  <p:sp>
          <p:nvSpPr>
            <p:cNvPr id="74815" name="Rectangle 17"/>
            <p:cNvSpPr>
              <a:spLocks noChangeArrowheads="1"/>
            </p:cNvSpPr>
            <p:nvPr/>
          </p:nvSpPr>
          <p:spPr bwMode="auto">
            <a:xfrm>
              <a:off x="4301" y="1397"/>
              <a:ext cx="131" cy="114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</p:grp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3802063" y="2212975"/>
            <a:ext cx="1827212" cy="188913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grpSp>
        <p:nvGrpSpPr>
          <p:cNvPr id="328767" name="Group 63"/>
          <p:cNvGrpSpPr>
            <a:grpSpLocks/>
          </p:cNvGrpSpPr>
          <p:nvPr/>
        </p:nvGrpSpPr>
        <p:grpSpPr bwMode="auto">
          <a:xfrm>
            <a:off x="2703513" y="2212975"/>
            <a:ext cx="4010025" cy="185738"/>
            <a:chOff x="1703" y="1394"/>
            <a:chExt cx="2526" cy="117"/>
          </a:xfrm>
        </p:grpSpPr>
        <p:sp>
          <p:nvSpPr>
            <p:cNvPr id="74812" name="Rectangle 19"/>
            <p:cNvSpPr>
              <a:spLocks noChangeArrowheads="1"/>
            </p:cNvSpPr>
            <p:nvPr/>
          </p:nvSpPr>
          <p:spPr bwMode="auto">
            <a:xfrm>
              <a:off x="1703" y="1394"/>
              <a:ext cx="608" cy="117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  <p:sp>
          <p:nvSpPr>
            <p:cNvPr id="74813" name="Rectangle 20"/>
            <p:cNvSpPr>
              <a:spLocks noChangeArrowheads="1"/>
            </p:cNvSpPr>
            <p:nvPr/>
          </p:nvSpPr>
          <p:spPr bwMode="auto">
            <a:xfrm>
              <a:off x="3621" y="1394"/>
              <a:ext cx="608" cy="117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</p:grpSp>
      <p:sp>
        <p:nvSpPr>
          <p:cNvPr id="328725" name="Line 21"/>
          <p:cNvSpPr>
            <a:spLocks noChangeShapeType="1"/>
          </p:cNvSpPr>
          <p:nvPr/>
        </p:nvSpPr>
        <p:spPr bwMode="auto">
          <a:xfrm>
            <a:off x="4724400" y="2133600"/>
            <a:ext cx="0" cy="581025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728" name="Rectangle 24"/>
          <p:cNvSpPr>
            <a:spLocks noChangeArrowheads="1"/>
          </p:cNvSpPr>
          <p:nvPr/>
        </p:nvSpPr>
        <p:spPr bwMode="auto">
          <a:xfrm>
            <a:off x="3810000" y="838200"/>
            <a:ext cx="1882775" cy="454025"/>
          </a:xfrm>
          <a:prstGeom prst="rect">
            <a:avLst/>
          </a:prstGeom>
          <a:gradFill rotWithShape="0">
            <a:gsLst>
              <a:gs pos="0">
                <a:srgbClr val="FFFAE4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/>
              <a:t>Dieselmotor</a:t>
            </a:r>
          </a:p>
        </p:txBody>
      </p:sp>
      <p:sp>
        <p:nvSpPr>
          <p:cNvPr id="328729" name="Rectangle 25"/>
          <p:cNvSpPr>
            <a:spLocks noChangeArrowheads="1"/>
          </p:cNvSpPr>
          <p:nvPr/>
        </p:nvSpPr>
        <p:spPr bwMode="auto">
          <a:xfrm>
            <a:off x="3354388" y="1295400"/>
            <a:ext cx="2738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/>
              <a:t>Zentralschwingungsdämpfer</a:t>
            </a:r>
          </a:p>
        </p:txBody>
      </p:sp>
      <p:grpSp>
        <p:nvGrpSpPr>
          <p:cNvPr id="328766" name="Group 62"/>
          <p:cNvGrpSpPr>
            <a:grpSpLocks/>
          </p:cNvGrpSpPr>
          <p:nvPr/>
        </p:nvGrpSpPr>
        <p:grpSpPr bwMode="auto">
          <a:xfrm>
            <a:off x="3200400" y="1600200"/>
            <a:ext cx="3059113" cy="1109663"/>
            <a:chOff x="2016" y="960"/>
            <a:chExt cx="1927" cy="747"/>
          </a:xfrm>
        </p:grpSpPr>
        <p:sp>
          <p:nvSpPr>
            <p:cNvPr id="74808" name="Line 22"/>
            <p:cNvSpPr>
              <a:spLocks noChangeShapeType="1"/>
            </p:cNvSpPr>
            <p:nvPr/>
          </p:nvSpPr>
          <p:spPr bwMode="auto">
            <a:xfrm>
              <a:off x="2016" y="1152"/>
              <a:ext cx="0" cy="555"/>
            </a:xfrm>
            <a:prstGeom prst="line">
              <a:avLst/>
            </a:prstGeom>
            <a:noFill/>
            <a:ln w="25400">
              <a:solidFill>
                <a:srgbClr val="D5761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809" name="Line 23"/>
            <p:cNvSpPr>
              <a:spLocks noChangeShapeType="1"/>
            </p:cNvSpPr>
            <p:nvPr/>
          </p:nvSpPr>
          <p:spPr bwMode="auto">
            <a:xfrm>
              <a:off x="3943" y="1144"/>
              <a:ext cx="0" cy="539"/>
            </a:xfrm>
            <a:prstGeom prst="line">
              <a:avLst/>
            </a:prstGeom>
            <a:noFill/>
            <a:ln w="25400">
              <a:solidFill>
                <a:srgbClr val="D5761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810" name="Line 26"/>
            <p:cNvSpPr>
              <a:spLocks noChangeShapeType="1"/>
            </p:cNvSpPr>
            <p:nvPr/>
          </p:nvSpPr>
          <p:spPr bwMode="auto">
            <a:xfrm>
              <a:off x="2016" y="1152"/>
              <a:ext cx="1920" cy="0"/>
            </a:xfrm>
            <a:prstGeom prst="line">
              <a:avLst/>
            </a:prstGeom>
            <a:noFill/>
            <a:ln w="25400">
              <a:solidFill>
                <a:srgbClr val="D576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811" name="Line 27"/>
            <p:cNvSpPr>
              <a:spLocks noChangeShapeType="1"/>
            </p:cNvSpPr>
            <p:nvPr/>
          </p:nvSpPr>
          <p:spPr bwMode="auto">
            <a:xfrm flipV="1">
              <a:off x="2976" y="960"/>
              <a:ext cx="0" cy="192"/>
            </a:xfrm>
            <a:prstGeom prst="line">
              <a:avLst/>
            </a:prstGeom>
            <a:noFill/>
            <a:ln w="25400">
              <a:solidFill>
                <a:srgbClr val="D576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4724400" y="1295400"/>
            <a:ext cx="0" cy="82550"/>
          </a:xfrm>
          <a:prstGeom prst="line">
            <a:avLst/>
          </a:prstGeom>
          <a:noFill/>
          <a:ln w="25400">
            <a:solidFill>
              <a:srgbClr val="D5761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733" name="Rectangle 29"/>
          <p:cNvSpPr>
            <a:spLocks noChangeArrowheads="1"/>
          </p:cNvSpPr>
          <p:nvPr/>
        </p:nvSpPr>
        <p:spPr bwMode="auto">
          <a:xfrm>
            <a:off x="182563" y="2155825"/>
            <a:ext cx="2740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600" b="1"/>
              <a:t>Planetensatz</a:t>
            </a:r>
          </a:p>
        </p:txBody>
      </p:sp>
      <p:sp>
        <p:nvSpPr>
          <p:cNvPr id="328734" name="Rectangle 30"/>
          <p:cNvSpPr>
            <a:spLocks noChangeArrowheads="1"/>
          </p:cNvSpPr>
          <p:nvPr/>
        </p:nvSpPr>
        <p:spPr bwMode="auto">
          <a:xfrm>
            <a:off x="3733800" y="2743200"/>
            <a:ext cx="2111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 b="1">
                <a:solidFill>
                  <a:srgbClr val="0000FF"/>
                </a:solidFill>
              </a:rPr>
              <a:t>Sonnenrad</a:t>
            </a:r>
            <a:endParaRPr lang="de-DE" altLang="de-DE" sz="1400" b="1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200"/>
              <a:t>(hat über Zahnräder eine rein mechanische Ver-bindung zur Hinterachse)</a:t>
            </a:r>
            <a:endParaRPr lang="de-DE" altLang="de-DE" sz="140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de-DE" altLang="de-DE" sz="1400"/>
          </a:p>
        </p:txBody>
      </p:sp>
      <p:sp>
        <p:nvSpPr>
          <p:cNvPr id="328735" name="Rectangle 31"/>
          <p:cNvSpPr>
            <a:spLocks noChangeArrowheads="1"/>
          </p:cNvSpPr>
          <p:nvPr/>
        </p:nvSpPr>
        <p:spPr bwMode="auto">
          <a:xfrm>
            <a:off x="2359025" y="2706688"/>
            <a:ext cx="16795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 b="1">
                <a:solidFill>
                  <a:srgbClr val="D57611"/>
                </a:solidFill>
              </a:rPr>
              <a:t>Planetenträger mit 3 Planeten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200"/>
              <a:t>(wird vom Motor angetrieben)</a:t>
            </a:r>
          </a:p>
        </p:txBody>
      </p:sp>
      <p:sp>
        <p:nvSpPr>
          <p:cNvPr id="328736" name="Rectangle 32"/>
          <p:cNvSpPr>
            <a:spLocks noChangeArrowheads="1"/>
          </p:cNvSpPr>
          <p:nvPr/>
        </p:nvSpPr>
        <p:spPr bwMode="auto">
          <a:xfrm>
            <a:off x="5935663" y="2728913"/>
            <a:ext cx="2154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 b="1">
                <a:solidFill>
                  <a:srgbClr val="009900"/>
                </a:solidFill>
              </a:rPr>
              <a:t>Hohlrad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200"/>
              <a:t>(Antrieb des hydrostatischen Kraftstranges)</a:t>
            </a:r>
          </a:p>
        </p:txBody>
      </p:sp>
      <p:grpSp>
        <p:nvGrpSpPr>
          <p:cNvPr id="328773" name="Group 69"/>
          <p:cNvGrpSpPr>
            <a:grpSpLocks/>
          </p:cNvGrpSpPr>
          <p:nvPr/>
        </p:nvGrpSpPr>
        <p:grpSpPr bwMode="auto">
          <a:xfrm>
            <a:off x="3671888" y="4125913"/>
            <a:ext cx="2193925" cy="266700"/>
            <a:chOff x="2313" y="2599"/>
            <a:chExt cx="1382" cy="168"/>
          </a:xfrm>
        </p:grpSpPr>
        <p:sp>
          <p:nvSpPr>
            <p:cNvPr id="74805" name="Rectangle 33"/>
            <p:cNvSpPr>
              <a:spLocks noChangeArrowheads="1"/>
            </p:cNvSpPr>
            <p:nvPr/>
          </p:nvSpPr>
          <p:spPr bwMode="auto">
            <a:xfrm>
              <a:off x="2316" y="2599"/>
              <a:ext cx="1335" cy="154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  <p:sp>
          <p:nvSpPr>
            <p:cNvPr id="74806" name="Rectangle 34"/>
            <p:cNvSpPr>
              <a:spLocks noChangeArrowheads="1"/>
            </p:cNvSpPr>
            <p:nvPr/>
          </p:nvSpPr>
          <p:spPr bwMode="auto">
            <a:xfrm>
              <a:off x="2313" y="2600"/>
              <a:ext cx="279" cy="162"/>
            </a:xfrm>
            <a:prstGeom prst="rect">
              <a:avLst/>
            </a:prstGeom>
            <a:solidFill>
              <a:srgbClr val="60C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  <p:sp>
          <p:nvSpPr>
            <p:cNvPr id="74807" name="Rectangle 35"/>
            <p:cNvSpPr>
              <a:spLocks noChangeArrowheads="1"/>
            </p:cNvSpPr>
            <p:nvPr/>
          </p:nvSpPr>
          <p:spPr bwMode="auto">
            <a:xfrm>
              <a:off x="3417" y="2600"/>
              <a:ext cx="278" cy="167"/>
            </a:xfrm>
            <a:prstGeom prst="rect">
              <a:avLst/>
            </a:prstGeom>
            <a:solidFill>
              <a:srgbClr val="60C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</p:grpSp>
      <p:sp>
        <p:nvSpPr>
          <p:cNvPr id="328740" name="Line 36"/>
          <p:cNvSpPr>
            <a:spLocks noChangeShapeType="1"/>
          </p:cNvSpPr>
          <p:nvPr/>
        </p:nvSpPr>
        <p:spPr bwMode="auto">
          <a:xfrm>
            <a:off x="6940550" y="2417763"/>
            <a:ext cx="0" cy="249237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741" name="Rectangle 37"/>
          <p:cNvSpPr>
            <a:spLocks noChangeArrowheads="1"/>
          </p:cNvSpPr>
          <p:nvPr/>
        </p:nvSpPr>
        <p:spPr bwMode="auto">
          <a:xfrm>
            <a:off x="3733800" y="4114800"/>
            <a:ext cx="211137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/>
              <a:t>Summierungswelle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200"/>
              <a:t>(hydrostatische und mechanische Kraftstränge werden hier wieder vereint und über Fahrbereich I o. II zur Hinterachse übertragen)</a:t>
            </a:r>
            <a:endParaRPr lang="de-DE" altLang="de-DE" sz="140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de-DE" altLang="de-DE" sz="1400"/>
          </a:p>
        </p:txBody>
      </p:sp>
      <p:sp>
        <p:nvSpPr>
          <p:cNvPr id="328742" name="Rectangle 38"/>
          <p:cNvSpPr>
            <a:spLocks noChangeArrowheads="1"/>
          </p:cNvSpPr>
          <p:nvPr/>
        </p:nvSpPr>
        <p:spPr bwMode="auto">
          <a:xfrm>
            <a:off x="5975350" y="3544888"/>
            <a:ext cx="21097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 b="1"/>
              <a:t>Hydropumpe</a:t>
            </a:r>
          </a:p>
        </p:txBody>
      </p:sp>
      <p:sp>
        <p:nvSpPr>
          <p:cNvPr id="328743" name="Rectangle 39"/>
          <p:cNvSpPr>
            <a:spLocks noChangeArrowheads="1"/>
          </p:cNvSpPr>
          <p:nvPr/>
        </p:nvSpPr>
        <p:spPr bwMode="auto">
          <a:xfrm rot="1500000">
            <a:off x="5846763" y="4510088"/>
            <a:ext cx="211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/>
              <a:t>Hydromotor</a:t>
            </a:r>
          </a:p>
        </p:txBody>
      </p:sp>
      <p:sp>
        <p:nvSpPr>
          <p:cNvPr id="328744" name="Line 40"/>
          <p:cNvSpPr>
            <a:spLocks noChangeShapeType="1"/>
          </p:cNvSpPr>
          <p:nvPr/>
        </p:nvSpPr>
        <p:spPr bwMode="auto">
          <a:xfrm>
            <a:off x="6950075" y="3446463"/>
            <a:ext cx="0" cy="1365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745" name="Line 41"/>
          <p:cNvSpPr>
            <a:spLocks noChangeShapeType="1"/>
          </p:cNvSpPr>
          <p:nvPr/>
        </p:nvSpPr>
        <p:spPr bwMode="auto">
          <a:xfrm flipH="1">
            <a:off x="6494463" y="3862388"/>
            <a:ext cx="441325" cy="46037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746" name="Line 42"/>
          <p:cNvSpPr>
            <a:spLocks noChangeShapeType="1"/>
          </p:cNvSpPr>
          <p:nvPr/>
        </p:nvSpPr>
        <p:spPr bwMode="auto">
          <a:xfrm>
            <a:off x="4724400" y="3733800"/>
            <a:ext cx="0" cy="4048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747" name="Line 43"/>
          <p:cNvSpPr>
            <a:spLocks noChangeShapeType="1"/>
          </p:cNvSpPr>
          <p:nvPr/>
        </p:nvSpPr>
        <p:spPr bwMode="auto">
          <a:xfrm>
            <a:off x="4724400" y="5410200"/>
            <a:ext cx="0" cy="109538"/>
          </a:xfrm>
          <a:prstGeom prst="line">
            <a:avLst/>
          </a:prstGeom>
          <a:noFill/>
          <a:ln w="25400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28775" name="Group 71"/>
          <p:cNvGrpSpPr>
            <a:grpSpLocks/>
          </p:cNvGrpSpPr>
          <p:nvPr/>
        </p:nvGrpSpPr>
        <p:grpSpPr bwMode="auto">
          <a:xfrm>
            <a:off x="2590800" y="5867400"/>
            <a:ext cx="4292600" cy="341313"/>
            <a:chOff x="1632" y="3696"/>
            <a:chExt cx="2703" cy="215"/>
          </a:xfrm>
        </p:grpSpPr>
        <p:sp>
          <p:nvSpPr>
            <p:cNvPr id="74803" name="Rectangle 44"/>
            <p:cNvSpPr>
              <a:spLocks noChangeArrowheads="1"/>
            </p:cNvSpPr>
            <p:nvPr/>
          </p:nvSpPr>
          <p:spPr bwMode="auto">
            <a:xfrm>
              <a:off x="1632" y="3696"/>
              <a:ext cx="2703" cy="20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  <p:sp>
          <p:nvSpPr>
            <p:cNvPr id="74804" name="Rectangle 45"/>
            <p:cNvSpPr>
              <a:spLocks noChangeArrowheads="1"/>
            </p:cNvSpPr>
            <p:nvPr/>
          </p:nvSpPr>
          <p:spPr bwMode="auto">
            <a:xfrm>
              <a:off x="2296" y="3721"/>
              <a:ext cx="133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Hinterachse</a:t>
              </a:r>
            </a:p>
          </p:txBody>
        </p:sp>
      </p:grpSp>
      <p:sp>
        <p:nvSpPr>
          <p:cNvPr id="328750" name="Line 46"/>
          <p:cNvSpPr>
            <a:spLocks noChangeShapeType="1"/>
          </p:cNvSpPr>
          <p:nvPr/>
        </p:nvSpPr>
        <p:spPr bwMode="auto">
          <a:xfrm>
            <a:off x="4724400" y="5715000"/>
            <a:ext cx="0" cy="176213"/>
          </a:xfrm>
          <a:prstGeom prst="line">
            <a:avLst/>
          </a:prstGeom>
          <a:noFill/>
          <a:ln w="25400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8751" name="Rectangle 47"/>
          <p:cNvSpPr>
            <a:spLocks noChangeArrowheads="1"/>
          </p:cNvSpPr>
          <p:nvPr/>
        </p:nvSpPr>
        <p:spPr bwMode="auto">
          <a:xfrm>
            <a:off x="2579688" y="5476875"/>
            <a:ext cx="4397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 b="1"/>
              <a:t>Fahrbereich I u. II</a:t>
            </a:r>
          </a:p>
        </p:txBody>
      </p:sp>
      <p:sp>
        <p:nvSpPr>
          <p:cNvPr id="328752" name="Rectangle 48"/>
          <p:cNvSpPr>
            <a:spLocks noChangeArrowheads="1"/>
          </p:cNvSpPr>
          <p:nvPr/>
        </p:nvSpPr>
        <p:spPr bwMode="auto">
          <a:xfrm>
            <a:off x="5851525" y="5310188"/>
            <a:ext cx="34877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200"/>
              <a:t>Fahrbereich I  für Feldeinsatz (0 - 32 km/h) Fahrbereich II für Straßeneinsatz (0 - 50 km/h)</a:t>
            </a:r>
          </a:p>
        </p:txBody>
      </p:sp>
      <p:sp>
        <p:nvSpPr>
          <p:cNvPr id="328753" name="Rectangle 49"/>
          <p:cNvSpPr>
            <a:spLocks noChangeArrowheads="1"/>
          </p:cNvSpPr>
          <p:nvPr/>
        </p:nvSpPr>
        <p:spPr bwMode="auto">
          <a:xfrm>
            <a:off x="762000" y="4114800"/>
            <a:ext cx="2468563" cy="1001713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</a:rPr>
              <a:t>"Im Zusammenspiel zwischen der </a:t>
            </a:r>
            <a:r>
              <a:rPr lang="de-DE" altLang="de-DE" sz="1200" b="1">
                <a:solidFill>
                  <a:srgbClr val="FFFFFF"/>
                </a:solidFill>
              </a:rPr>
              <a:t>Hydropumpe</a:t>
            </a:r>
            <a:r>
              <a:rPr lang="de-DE" altLang="de-DE" sz="1200">
                <a:solidFill>
                  <a:srgbClr val="FFFFFF"/>
                </a:solidFill>
              </a:rPr>
              <a:t> und dem ebenfalls schwenkbaren </a:t>
            </a:r>
            <a:r>
              <a:rPr lang="de-DE" altLang="de-DE" sz="1200" b="1">
                <a:solidFill>
                  <a:srgbClr val="FFFFFF"/>
                </a:solidFill>
              </a:rPr>
              <a:t>Hydromotor </a:t>
            </a:r>
            <a:r>
              <a:rPr lang="de-DE" altLang="de-DE" sz="1200">
                <a:solidFill>
                  <a:srgbClr val="FFFFFF"/>
                </a:solidFill>
              </a:rPr>
              <a:t>liegt das </a:t>
            </a:r>
            <a:r>
              <a:rPr lang="de-DE" altLang="de-DE" sz="1200" b="1">
                <a:solidFill>
                  <a:srgbClr val="FFFFFF"/>
                </a:solidFill>
              </a:rPr>
              <a:t>Funktionsgeheimnis</a:t>
            </a:r>
            <a:r>
              <a:rPr lang="de-DE" altLang="de-DE" sz="1200">
                <a:solidFill>
                  <a:srgbClr val="FFFFFF"/>
                </a:solidFill>
              </a:rPr>
              <a:t> des VARIO-Getriebes" </a:t>
            </a:r>
          </a:p>
        </p:txBody>
      </p:sp>
      <p:grpSp>
        <p:nvGrpSpPr>
          <p:cNvPr id="328772" name="Group 68"/>
          <p:cNvGrpSpPr>
            <a:grpSpLocks/>
          </p:cNvGrpSpPr>
          <p:nvPr/>
        </p:nvGrpSpPr>
        <p:grpSpPr bwMode="auto">
          <a:xfrm>
            <a:off x="7723188" y="993775"/>
            <a:ext cx="1412875" cy="1404938"/>
            <a:chOff x="4865" y="626"/>
            <a:chExt cx="890" cy="885"/>
          </a:xfrm>
        </p:grpSpPr>
        <p:sp>
          <p:nvSpPr>
            <p:cNvPr id="74801" name="Oval 50"/>
            <p:cNvSpPr>
              <a:spLocks noChangeArrowheads="1"/>
            </p:cNvSpPr>
            <p:nvPr/>
          </p:nvSpPr>
          <p:spPr bwMode="auto">
            <a:xfrm>
              <a:off x="4865" y="626"/>
              <a:ext cx="890" cy="885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  <p:sp>
          <p:nvSpPr>
            <p:cNvPr id="74802" name="Oval 51"/>
            <p:cNvSpPr>
              <a:spLocks noChangeArrowheads="1"/>
            </p:cNvSpPr>
            <p:nvPr/>
          </p:nvSpPr>
          <p:spPr bwMode="auto">
            <a:xfrm>
              <a:off x="4955" y="710"/>
              <a:ext cx="730" cy="71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</p:grpSp>
      <p:sp>
        <p:nvSpPr>
          <p:cNvPr id="328756" name="Oval 52"/>
          <p:cNvSpPr>
            <a:spLocks noChangeArrowheads="1"/>
          </p:cNvSpPr>
          <p:nvPr/>
        </p:nvSpPr>
        <p:spPr bwMode="auto">
          <a:xfrm>
            <a:off x="8137525" y="1404938"/>
            <a:ext cx="609600" cy="608012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grpSp>
        <p:nvGrpSpPr>
          <p:cNvPr id="328774" name="Group 70"/>
          <p:cNvGrpSpPr>
            <a:grpSpLocks/>
          </p:cNvGrpSpPr>
          <p:nvPr/>
        </p:nvGrpSpPr>
        <p:grpSpPr bwMode="auto">
          <a:xfrm>
            <a:off x="7935913" y="1343025"/>
            <a:ext cx="1014412" cy="911225"/>
            <a:chOff x="4998" y="846"/>
            <a:chExt cx="640" cy="574"/>
          </a:xfrm>
        </p:grpSpPr>
        <p:grpSp>
          <p:nvGrpSpPr>
            <p:cNvPr id="74793" name="Group 66"/>
            <p:cNvGrpSpPr>
              <a:grpSpLocks/>
            </p:cNvGrpSpPr>
            <p:nvPr/>
          </p:nvGrpSpPr>
          <p:grpSpPr bwMode="auto">
            <a:xfrm>
              <a:off x="4998" y="846"/>
              <a:ext cx="640" cy="574"/>
              <a:chOff x="4998" y="846"/>
              <a:chExt cx="640" cy="574"/>
            </a:xfrm>
          </p:grpSpPr>
          <p:sp>
            <p:nvSpPr>
              <p:cNvPr id="74795" name="Oval 53"/>
              <p:cNvSpPr>
                <a:spLocks noChangeArrowheads="1"/>
              </p:cNvSpPr>
              <p:nvPr/>
            </p:nvSpPr>
            <p:spPr bwMode="auto">
              <a:xfrm>
                <a:off x="4998" y="851"/>
                <a:ext cx="155" cy="145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Univers" pitchFamily="34" charset="0"/>
                  <a:buChar char="›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4400">
                  <a:solidFill>
                    <a:schemeClr val="bg2"/>
                  </a:solidFill>
                </a:endParaRPr>
              </a:p>
            </p:txBody>
          </p:sp>
          <p:sp>
            <p:nvSpPr>
              <p:cNvPr id="74796" name="Oval 54"/>
              <p:cNvSpPr>
                <a:spLocks noChangeArrowheads="1"/>
              </p:cNvSpPr>
              <p:nvPr/>
            </p:nvSpPr>
            <p:spPr bwMode="auto">
              <a:xfrm>
                <a:off x="5245" y="1276"/>
                <a:ext cx="155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Univers" pitchFamily="34" charset="0"/>
                  <a:buChar char="›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4400">
                  <a:solidFill>
                    <a:schemeClr val="bg2"/>
                  </a:solidFill>
                </a:endParaRPr>
              </a:p>
            </p:txBody>
          </p:sp>
          <p:sp>
            <p:nvSpPr>
              <p:cNvPr id="74797" name="Oval 55"/>
              <p:cNvSpPr>
                <a:spLocks noChangeArrowheads="1"/>
              </p:cNvSpPr>
              <p:nvPr/>
            </p:nvSpPr>
            <p:spPr bwMode="auto">
              <a:xfrm>
                <a:off x="5484" y="846"/>
                <a:ext cx="154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Univers" pitchFamily="34" charset="0"/>
                  <a:buChar char="›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4400">
                  <a:solidFill>
                    <a:schemeClr val="bg2"/>
                  </a:solidFill>
                </a:endParaRPr>
              </a:p>
            </p:txBody>
          </p:sp>
          <p:sp>
            <p:nvSpPr>
              <p:cNvPr id="74798" name="AutoShape 56"/>
              <p:cNvSpPr>
                <a:spLocks noChangeArrowheads="1"/>
              </p:cNvSpPr>
              <p:nvPr/>
            </p:nvSpPr>
            <p:spPr bwMode="auto">
              <a:xfrm rot="2160000" flipH="1">
                <a:off x="5047" y="942"/>
                <a:ext cx="313" cy="123"/>
              </a:xfrm>
              <a:prstGeom prst="rightArrow">
                <a:avLst>
                  <a:gd name="adj1" fmla="val 50000"/>
                  <a:gd name="adj2" fmla="val 127248"/>
                </a:avLst>
              </a:prstGeom>
              <a:solidFill>
                <a:srgbClr val="D5761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Univers" pitchFamily="34" charset="0"/>
                  <a:buChar char="›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4400">
                  <a:solidFill>
                    <a:schemeClr val="bg2"/>
                  </a:solidFill>
                </a:endParaRPr>
              </a:p>
            </p:txBody>
          </p:sp>
          <p:sp>
            <p:nvSpPr>
              <p:cNvPr id="74799" name="AutoShape 57"/>
              <p:cNvSpPr>
                <a:spLocks noChangeArrowheads="1"/>
              </p:cNvSpPr>
              <p:nvPr/>
            </p:nvSpPr>
            <p:spPr bwMode="auto">
              <a:xfrm rot="16200000" flipH="1">
                <a:off x="5174" y="1145"/>
                <a:ext cx="302" cy="124"/>
              </a:xfrm>
              <a:prstGeom prst="rightArrow">
                <a:avLst>
                  <a:gd name="adj1" fmla="val 50000"/>
                  <a:gd name="adj2" fmla="val 121785"/>
                </a:avLst>
              </a:prstGeom>
              <a:solidFill>
                <a:srgbClr val="D5761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Univers" pitchFamily="34" charset="0"/>
                  <a:buChar char="›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4400">
                  <a:solidFill>
                    <a:schemeClr val="bg2"/>
                  </a:solidFill>
                </a:endParaRPr>
              </a:p>
            </p:txBody>
          </p:sp>
          <p:sp>
            <p:nvSpPr>
              <p:cNvPr id="74800" name="AutoShape 58"/>
              <p:cNvSpPr>
                <a:spLocks noChangeArrowheads="1"/>
              </p:cNvSpPr>
              <p:nvPr/>
            </p:nvSpPr>
            <p:spPr bwMode="auto">
              <a:xfrm rot="8640000" flipH="1">
                <a:off x="5295" y="941"/>
                <a:ext cx="304" cy="124"/>
              </a:xfrm>
              <a:prstGeom prst="rightArrow">
                <a:avLst>
                  <a:gd name="adj1" fmla="val 50000"/>
                  <a:gd name="adj2" fmla="val 122592"/>
                </a:avLst>
              </a:prstGeom>
              <a:solidFill>
                <a:srgbClr val="D5761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Univers" pitchFamily="34" charset="0"/>
                  <a:buChar char="›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44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74794" name="Oval 59"/>
            <p:cNvSpPr>
              <a:spLocks noChangeArrowheads="1"/>
            </p:cNvSpPr>
            <p:nvPr/>
          </p:nvSpPr>
          <p:spPr bwMode="auto">
            <a:xfrm>
              <a:off x="5275" y="1033"/>
              <a:ext cx="96" cy="99"/>
            </a:xfrm>
            <a:prstGeom prst="ellipse">
              <a:avLst/>
            </a:prstGeom>
            <a:solidFill>
              <a:srgbClr val="D5761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</p:grpSp>
      <p:grpSp>
        <p:nvGrpSpPr>
          <p:cNvPr id="328769" name="Group 65"/>
          <p:cNvGrpSpPr>
            <a:grpSpLocks/>
          </p:cNvGrpSpPr>
          <p:nvPr/>
        </p:nvGrpSpPr>
        <p:grpSpPr bwMode="auto">
          <a:xfrm>
            <a:off x="7612063" y="881063"/>
            <a:ext cx="1606550" cy="1857375"/>
            <a:chOff x="4795" y="555"/>
            <a:chExt cx="1012" cy="1170"/>
          </a:xfrm>
        </p:grpSpPr>
        <p:sp>
          <p:nvSpPr>
            <p:cNvPr id="74791" name="Rectangle 60"/>
            <p:cNvSpPr>
              <a:spLocks noChangeArrowheads="1"/>
            </p:cNvSpPr>
            <p:nvPr/>
          </p:nvSpPr>
          <p:spPr bwMode="auto">
            <a:xfrm>
              <a:off x="4974" y="1554"/>
              <a:ext cx="74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 b="1"/>
                <a:t>Planetensatz</a:t>
              </a:r>
            </a:p>
          </p:txBody>
        </p:sp>
        <p:sp>
          <p:nvSpPr>
            <p:cNvPr id="74792" name="Rectangle 61"/>
            <p:cNvSpPr>
              <a:spLocks noChangeArrowheads="1"/>
            </p:cNvSpPr>
            <p:nvPr/>
          </p:nvSpPr>
          <p:spPr bwMode="auto">
            <a:xfrm>
              <a:off x="4795" y="555"/>
              <a:ext cx="1012" cy="11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</p:grpSp>
      <p:sp>
        <p:nvSpPr>
          <p:cNvPr id="64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Funktionsablauf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3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3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"/>
                                        <p:tgtEl>
                                          <p:spTgt spid="3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"/>
                                        <p:tgtEl>
                                          <p:spTgt spid="3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"/>
                                        <p:tgtEl>
                                          <p:spTgt spid="3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"/>
                                        <p:tgtEl>
                                          <p:spTgt spid="3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3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3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"/>
                                        <p:tgtEl>
                                          <p:spTgt spid="32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22" grpId="0" animBg="1"/>
      <p:bldP spid="328725" grpId="0" animBg="1"/>
      <p:bldP spid="328728" grpId="0" animBg="1" autoUpdateAnimBg="0"/>
      <p:bldP spid="328729" grpId="0" autoUpdateAnimBg="0"/>
      <p:bldP spid="328732" grpId="0" animBg="1"/>
      <p:bldP spid="328733" grpId="0" autoUpdateAnimBg="0"/>
      <p:bldP spid="328734" grpId="0" autoUpdateAnimBg="0"/>
      <p:bldP spid="328735" grpId="0" autoUpdateAnimBg="0"/>
      <p:bldP spid="328736" grpId="0" autoUpdateAnimBg="0"/>
      <p:bldP spid="328740" grpId="0" animBg="1"/>
      <p:bldP spid="328741" grpId="0" autoUpdateAnimBg="0"/>
      <p:bldP spid="328742" grpId="0" autoUpdateAnimBg="0"/>
      <p:bldP spid="328743" grpId="0" autoUpdateAnimBg="0"/>
      <p:bldP spid="328744" grpId="0" animBg="1"/>
      <p:bldP spid="328745" grpId="0" animBg="1"/>
      <p:bldP spid="328746" grpId="0" animBg="1"/>
      <p:bldP spid="328747" grpId="0" animBg="1"/>
      <p:bldP spid="328750" grpId="0" animBg="1"/>
      <p:bldP spid="328751" grpId="0" autoUpdateAnimBg="0"/>
      <p:bldP spid="328752" grpId="0" autoUpdateAnimBg="0"/>
      <p:bldP spid="328753" grpId="0" animBg="1" autoUpdateAnimBg="0"/>
      <p:bldP spid="3287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368AB2AA-A30C-46C3-9CCF-49D9A0C78ED3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57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31817" name="Picture 41" descr="VARI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620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818" name="Rectangle 42"/>
          <p:cNvSpPr>
            <a:spLocks noChangeArrowheads="1"/>
          </p:cNvSpPr>
          <p:nvPr/>
        </p:nvSpPr>
        <p:spPr bwMode="auto">
          <a:xfrm>
            <a:off x="6477000" y="838200"/>
            <a:ext cx="2820988" cy="6985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2000" b="1" u="sng">
                <a:solidFill>
                  <a:srgbClr val="000000"/>
                </a:solidFill>
              </a:rPr>
              <a:t>Zustand 1:</a:t>
            </a:r>
            <a:r>
              <a:rPr lang="de-DE" altLang="de-DE" sz="2000" b="1">
                <a:solidFill>
                  <a:srgbClr val="000000"/>
                </a:solidFill>
              </a:rPr>
              <a:t> Traktor steht und Motor läuft</a:t>
            </a:r>
            <a:endParaRPr lang="de-DE" altLang="de-DE" sz="1800">
              <a:solidFill>
                <a:srgbClr val="000000"/>
              </a:solidFill>
            </a:endParaRPr>
          </a:p>
        </p:txBody>
      </p:sp>
      <p:grpSp>
        <p:nvGrpSpPr>
          <p:cNvPr id="331819" name="Group 43"/>
          <p:cNvGrpSpPr>
            <a:grpSpLocks/>
          </p:cNvGrpSpPr>
          <p:nvPr/>
        </p:nvGrpSpPr>
        <p:grpSpPr bwMode="auto">
          <a:xfrm>
            <a:off x="533400" y="3581400"/>
            <a:ext cx="1752600" cy="1047750"/>
            <a:chOff x="336" y="2160"/>
            <a:chExt cx="1104" cy="660"/>
          </a:xfrm>
        </p:grpSpPr>
        <p:sp>
          <p:nvSpPr>
            <p:cNvPr id="75796" name="Line 44"/>
            <p:cNvSpPr>
              <a:spLocks noChangeShapeType="1"/>
            </p:cNvSpPr>
            <p:nvPr/>
          </p:nvSpPr>
          <p:spPr bwMode="auto">
            <a:xfrm flipV="1">
              <a:off x="864" y="2160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7" name="Rectangle 45"/>
            <p:cNvSpPr>
              <a:spLocks noChangeArrowheads="1"/>
            </p:cNvSpPr>
            <p:nvPr/>
          </p:nvSpPr>
          <p:spPr bwMode="auto">
            <a:xfrm>
              <a:off x="336" y="2496"/>
              <a:ext cx="1104" cy="32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Hydromotoren stehen auf 45 °</a:t>
              </a:r>
            </a:p>
          </p:txBody>
        </p:sp>
      </p:grpSp>
      <p:grpSp>
        <p:nvGrpSpPr>
          <p:cNvPr id="331822" name="Group 46"/>
          <p:cNvGrpSpPr>
            <a:grpSpLocks/>
          </p:cNvGrpSpPr>
          <p:nvPr/>
        </p:nvGrpSpPr>
        <p:grpSpPr bwMode="auto">
          <a:xfrm>
            <a:off x="4038600" y="838200"/>
            <a:ext cx="2287588" cy="609600"/>
            <a:chOff x="2544" y="432"/>
            <a:chExt cx="1440" cy="384"/>
          </a:xfrm>
        </p:grpSpPr>
        <p:sp>
          <p:nvSpPr>
            <p:cNvPr id="75794" name="Line 47"/>
            <p:cNvSpPr>
              <a:spLocks noChangeShapeType="1"/>
            </p:cNvSpPr>
            <p:nvPr/>
          </p:nvSpPr>
          <p:spPr bwMode="auto">
            <a:xfrm>
              <a:off x="2832" y="576"/>
              <a:ext cx="192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5" name="Rectangle 48"/>
            <p:cNvSpPr>
              <a:spLocks noChangeArrowheads="1"/>
            </p:cNvSpPr>
            <p:nvPr/>
          </p:nvSpPr>
          <p:spPr bwMode="auto">
            <a:xfrm>
              <a:off x="2544" y="432"/>
              <a:ext cx="1440" cy="19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Hohlrad dreht sich</a:t>
              </a:r>
            </a:p>
          </p:txBody>
        </p:sp>
      </p:grpSp>
      <p:grpSp>
        <p:nvGrpSpPr>
          <p:cNvPr id="331825" name="Group 49"/>
          <p:cNvGrpSpPr>
            <a:grpSpLocks/>
          </p:cNvGrpSpPr>
          <p:nvPr/>
        </p:nvGrpSpPr>
        <p:grpSpPr bwMode="auto">
          <a:xfrm>
            <a:off x="533400" y="838200"/>
            <a:ext cx="1752600" cy="514350"/>
            <a:chOff x="336" y="432"/>
            <a:chExt cx="1104" cy="324"/>
          </a:xfrm>
        </p:grpSpPr>
        <p:sp>
          <p:nvSpPr>
            <p:cNvPr id="75792" name="Line 50"/>
            <p:cNvSpPr>
              <a:spLocks noChangeShapeType="1"/>
            </p:cNvSpPr>
            <p:nvPr/>
          </p:nvSpPr>
          <p:spPr bwMode="auto">
            <a:xfrm>
              <a:off x="1152" y="576"/>
              <a:ext cx="28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3" name="Rectangle 51"/>
            <p:cNvSpPr>
              <a:spLocks noChangeArrowheads="1"/>
            </p:cNvSpPr>
            <p:nvPr/>
          </p:nvSpPr>
          <p:spPr bwMode="auto">
            <a:xfrm>
              <a:off x="336" y="432"/>
              <a:ext cx="864" cy="32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Hydropumpe steht auf 0°</a:t>
              </a:r>
            </a:p>
          </p:txBody>
        </p:sp>
      </p:grpSp>
      <p:grpSp>
        <p:nvGrpSpPr>
          <p:cNvPr id="331828" name="Group 52"/>
          <p:cNvGrpSpPr>
            <a:grpSpLocks/>
          </p:cNvGrpSpPr>
          <p:nvPr/>
        </p:nvGrpSpPr>
        <p:grpSpPr bwMode="auto">
          <a:xfrm>
            <a:off x="5029200" y="2057400"/>
            <a:ext cx="1524000" cy="1565275"/>
            <a:chOff x="3168" y="1200"/>
            <a:chExt cx="960" cy="986"/>
          </a:xfrm>
        </p:grpSpPr>
        <p:sp>
          <p:nvSpPr>
            <p:cNvPr id="75790" name="Rectangle 53"/>
            <p:cNvSpPr>
              <a:spLocks noChangeArrowheads="1"/>
            </p:cNvSpPr>
            <p:nvPr/>
          </p:nvSpPr>
          <p:spPr bwMode="auto">
            <a:xfrm>
              <a:off x="3168" y="1728"/>
              <a:ext cx="960" cy="45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Planetenträger wird vom Motor angetrieben</a:t>
              </a:r>
            </a:p>
          </p:txBody>
        </p:sp>
        <p:sp>
          <p:nvSpPr>
            <p:cNvPr id="75791" name="Line 54"/>
            <p:cNvSpPr>
              <a:spLocks noChangeShapeType="1"/>
            </p:cNvSpPr>
            <p:nvPr/>
          </p:nvSpPr>
          <p:spPr bwMode="auto">
            <a:xfrm flipH="1" flipV="1">
              <a:off x="3504" y="1200"/>
              <a:ext cx="144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1831" name="Group 55"/>
          <p:cNvGrpSpPr>
            <a:grpSpLocks/>
          </p:cNvGrpSpPr>
          <p:nvPr/>
        </p:nvGrpSpPr>
        <p:grpSpPr bwMode="auto">
          <a:xfrm>
            <a:off x="5486400" y="1676400"/>
            <a:ext cx="2820988" cy="301625"/>
            <a:chOff x="3456" y="960"/>
            <a:chExt cx="1776" cy="190"/>
          </a:xfrm>
        </p:grpSpPr>
        <p:sp>
          <p:nvSpPr>
            <p:cNvPr id="75788" name="Rectangle 56"/>
            <p:cNvSpPr>
              <a:spLocks noChangeArrowheads="1"/>
            </p:cNvSpPr>
            <p:nvPr/>
          </p:nvSpPr>
          <p:spPr bwMode="auto">
            <a:xfrm>
              <a:off x="3888" y="960"/>
              <a:ext cx="1344" cy="19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Sonnenrad steht still</a:t>
              </a:r>
            </a:p>
          </p:txBody>
        </p:sp>
        <p:sp>
          <p:nvSpPr>
            <p:cNvPr id="75789" name="Line 57"/>
            <p:cNvSpPr>
              <a:spLocks noChangeShapeType="1"/>
            </p:cNvSpPr>
            <p:nvPr/>
          </p:nvSpPr>
          <p:spPr bwMode="auto">
            <a:xfrm flipH="1" flipV="1">
              <a:off x="3456" y="1056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Funktionsablauf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7E1FB995-706A-4234-BFAE-880FE4EE02A4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68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32812" name="Picture 12" descr="VARI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2158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6248400" y="838200"/>
            <a:ext cx="3276600" cy="6985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2000" b="1" u="sng">
                <a:solidFill>
                  <a:srgbClr val="000000"/>
                </a:solidFill>
              </a:rPr>
              <a:t>Zustand 2:</a:t>
            </a:r>
            <a:r>
              <a:rPr lang="de-DE" altLang="de-DE" sz="2000" b="1">
                <a:solidFill>
                  <a:srgbClr val="000000"/>
                </a:solidFill>
              </a:rPr>
              <a:t> Traktor fährt mit 8 km/h (Fahrbereich I)</a:t>
            </a:r>
            <a:endParaRPr lang="de-DE" altLang="de-DE" sz="1800">
              <a:solidFill>
                <a:srgbClr val="000000"/>
              </a:solidFill>
            </a:endParaRPr>
          </a:p>
        </p:txBody>
      </p:sp>
      <p:grpSp>
        <p:nvGrpSpPr>
          <p:cNvPr id="332814" name="Group 14"/>
          <p:cNvGrpSpPr>
            <a:grpSpLocks/>
          </p:cNvGrpSpPr>
          <p:nvPr/>
        </p:nvGrpSpPr>
        <p:grpSpPr bwMode="auto">
          <a:xfrm>
            <a:off x="304800" y="838200"/>
            <a:ext cx="2362200" cy="939800"/>
            <a:chOff x="48" y="432"/>
            <a:chExt cx="1488" cy="592"/>
          </a:xfrm>
        </p:grpSpPr>
        <p:sp>
          <p:nvSpPr>
            <p:cNvPr id="76811" name="Line 15"/>
            <p:cNvSpPr>
              <a:spLocks noChangeShapeType="1"/>
            </p:cNvSpPr>
            <p:nvPr/>
          </p:nvSpPr>
          <p:spPr bwMode="auto">
            <a:xfrm>
              <a:off x="1344" y="624"/>
              <a:ext cx="192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12" name="Rectangle 16"/>
            <p:cNvSpPr>
              <a:spLocks noChangeArrowheads="1"/>
            </p:cNvSpPr>
            <p:nvPr/>
          </p:nvSpPr>
          <p:spPr bwMode="auto">
            <a:xfrm>
              <a:off x="48" y="432"/>
              <a:ext cx="1344" cy="5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Die Hydropumpe steht auf 45° Schwenkwinkel und fördert Öl in Richt-ung Hydromotoren.</a:t>
              </a:r>
            </a:p>
          </p:txBody>
        </p:sp>
      </p:grpSp>
      <p:grpSp>
        <p:nvGrpSpPr>
          <p:cNvPr id="332817" name="Group 17"/>
          <p:cNvGrpSpPr>
            <a:grpSpLocks/>
          </p:cNvGrpSpPr>
          <p:nvPr/>
        </p:nvGrpSpPr>
        <p:grpSpPr bwMode="auto">
          <a:xfrm>
            <a:off x="533400" y="3657600"/>
            <a:ext cx="2057400" cy="1746250"/>
            <a:chOff x="192" y="2208"/>
            <a:chExt cx="1296" cy="1100"/>
          </a:xfrm>
        </p:grpSpPr>
        <p:sp>
          <p:nvSpPr>
            <p:cNvPr id="76809" name="Line 18"/>
            <p:cNvSpPr>
              <a:spLocks noChangeShapeType="1"/>
            </p:cNvSpPr>
            <p:nvPr/>
          </p:nvSpPr>
          <p:spPr bwMode="auto">
            <a:xfrm flipV="1">
              <a:off x="768" y="2208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10" name="Rectangle 19"/>
            <p:cNvSpPr>
              <a:spLocks noChangeArrowheads="1"/>
            </p:cNvSpPr>
            <p:nvPr/>
          </p:nvSpPr>
          <p:spPr bwMode="auto">
            <a:xfrm>
              <a:off x="192" y="2448"/>
              <a:ext cx="1296" cy="86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Die Hydromotoren ihrerseits stehen ebenfalls noch auf 45° Schwenkwinkel (max. Wirkungsgrad im hy-drostatischen Zweig).</a:t>
              </a: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Funktionsablauf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499A91B5-2762-4A8C-9342-A9D50AFCD186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78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33836" name="Picture 12" descr="VARIO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2158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7" name="Rectangle 13"/>
          <p:cNvSpPr>
            <a:spLocks noChangeArrowheads="1"/>
          </p:cNvSpPr>
          <p:nvPr/>
        </p:nvSpPr>
        <p:spPr bwMode="auto">
          <a:xfrm>
            <a:off x="6477000" y="762000"/>
            <a:ext cx="3048000" cy="1003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2000" b="1" u="sng">
                <a:solidFill>
                  <a:srgbClr val="000000"/>
                </a:solidFill>
              </a:rPr>
              <a:t>Zustand 3:</a:t>
            </a:r>
            <a:r>
              <a:rPr lang="de-DE" altLang="de-DE" sz="2000" b="1">
                <a:solidFill>
                  <a:srgbClr val="000000"/>
                </a:solidFill>
              </a:rPr>
              <a:t> Traktor fährt mit 50 km/h bei 1700 Motorumdrehungen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5791200" y="4800600"/>
            <a:ext cx="3657600" cy="9398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1400" b="1">
                <a:solidFill>
                  <a:srgbClr val="FFD98D"/>
                </a:solidFill>
              </a:rPr>
              <a:t>"Im Zusammenspiel zwischen der Hydro-pumpe und den ebenfalls schwenkbaren Hydromotoren liegt das Funktionsge-heimnis des VARIO-Getriebes"</a:t>
            </a:r>
            <a:r>
              <a:rPr lang="de-DE" altLang="de-DE" sz="1400" b="1"/>
              <a:t> </a:t>
            </a:r>
          </a:p>
        </p:txBody>
      </p:sp>
      <p:grpSp>
        <p:nvGrpSpPr>
          <p:cNvPr id="333839" name="Group 15"/>
          <p:cNvGrpSpPr>
            <a:grpSpLocks/>
          </p:cNvGrpSpPr>
          <p:nvPr/>
        </p:nvGrpSpPr>
        <p:grpSpPr bwMode="auto">
          <a:xfrm>
            <a:off x="304800" y="762000"/>
            <a:ext cx="2438400" cy="685800"/>
            <a:chOff x="48" y="432"/>
            <a:chExt cx="1536" cy="432"/>
          </a:xfrm>
        </p:grpSpPr>
        <p:sp>
          <p:nvSpPr>
            <p:cNvPr id="77842" name="Line 16"/>
            <p:cNvSpPr>
              <a:spLocks noChangeShapeType="1"/>
            </p:cNvSpPr>
            <p:nvPr/>
          </p:nvSpPr>
          <p:spPr bwMode="auto">
            <a:xfrm>
              <a:off x="1296" y="624"/>
              <a:ext cx="288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43" name="Rectangle 17"/>
            <p:cNvSpPr>
              <a:spLocks noChangeArrowheads="1"/>
            </p:cNvSpPr>
            <p:nvPr/>
          </p:nvSpPr>
          <p:spPr bwMode="auto">
            <a:xfrm>
              <a:off x="48" y="432"/>
              <a:ext cx="1344" cy="32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Die Hydropumpe steht nach wie vor auf 45 °</a:t>
              </a:r>
            </a:p>
          </p:txBody>
        </p:sp>
      </p:grpSp>
      <p:grpSp>
        <p:nvGrpSpPr>
          <p:cNvPr id="333842" name="Group 18"/>
          <p:cNvGrpSpPr>
            <a:grpSpLocks/>
          </p:cNvGrpSpPr>
          <p:nvPr/>
        </p:nvGrpSpPr>
        <p:grpSpPr bwMode="auto">
          <a:xfrm>
            <a:off x="533400" y="3352800"/>
            <a:ext cx="2133600" cy="1609725"/>
            <a:chOff x="192" y="2064"/>
            <a:chExt cx="1344" cy="1014"/>
          </a:xfrm>
        </p:grpSpPr>
        <p:sp>
          <p:nvSpPr>
            <p:cNvPr id="77840" name="Line 19"/>
            <p:cNvSpPr>
              <a:spLocks noChangeShapeType="1"/>
            </p:cNvSpPr>
            <p:nvPr/>
          </p:nvSpPr>
          <p:spPr bwMode="auto">
            <a:xfrm flipV="1">
              <a:off x="768" y="2064"/>
              <a:ext cx="33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41" name="Rectangle 20"/>
            <p:cNvSpPr>
              <a:spLocks noChangeArrowheads="1"/>
            </p:cNvSpPr>
            <p:nvPr/>
          </p:nvSpPr>
          <p:spPr bwMode="auto">
            <a:xfrm>
              <a:off x="192" y="2352"/>
              <a:ext cx="1344" cy="72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Die Hydromotoren stehen auf einem Schwenkwinkel von 0°. Dadurch wird die Hydropumpe blockiert</a:t>
              </a:r>
            </a:p>
          </p:txBody>
        </p:sp>
      </p:grpSp>
      <p:grpSp>
        <p:nvGrpSpPr>
          <p:cNvPr id="333845" name="Group 21"/>
          <p:cNvGrpSpPr>
            <a:grpSpLocks/>
          </p:cNvGrpSpPr>
          <p:nvPr/>
        </p:nvGrpSpPr>
        <p:grpSpPr bwMode="auto">
          <a:xfrm>
            <a:off x="5638800" y="1828800"/>
            <a:ext cx="2668588" cy="1670050"/>
            <a:chOff x="3408" y="1104"/>
            <a:chExt cx="1680" cy="1052"/>
          </a:xfrm>
        </p:grpSpPr>
        <p:sp>
          <p:nvSpPr>
            <p:cNvPr id="77838" name="Line 22"/>
            <p:cNvSpPr>
              <a:spLocks noChangeShapeType="1"/>
            </p:cNvSpPr>
            <p:nvPr/>
          </p:nvSpPr>
          <p:spPr bwMode="auto">
            <a:xfrm flipH="1" flipV="1">
              <a:off x="3408" y="1104"/>
              <a:ext cx="672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9" name="Rectangle 23"/>
            <p:cNvSpPr>
              <a:spLocks noChangeArrowheads="1"/>
            </p:cNvSpPr>
            <p:nvPr/>
          </p:nvSpPr>
          <p:spPr bwMode="auto">
            <a:xfrm>
              <a:off x="3792" y="1296"/>
              <a:ext cx="1296" cy="8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Das Drehmoment des Dieselmotors wird jetzt rein mechanisch über das Sonnenrad auf die Hinterachse übertragen.</a:t>
              </a:r>
            </a:p>
          </p:txBody>
        </p:sp>
      </p:grpSp>
      <p:grpSp>
        <p:nvGrpSpPr>
          <p:cNvPr id="333848" name="Group 24"/>
          <p:cNvGrpSpPr>
            <a:grpSpLocks/>
          </p:cNvGrpSpPr>
          <p:nvPr/>
        </p:nvGrpSpPr>
        <p:grpSpPr bwMode="auto">
          <a:xfrm>
            <a:off x="4191000" y="762000"/>
            <a:ext cx="2286000" cy="457200"/>
            <a:chOff x="2496" y="432"/>
            <a:chExt cx="1440" cy="288"/>
          </a:xfrm>
        </p:grpSpPr>
        <p:sp>
          <p:nvSpPr>
            <p:cNvPr id="77836" name="Line 25"/>
            <p:cNvSpPr>
              <a:spLocks noChangeShapeType="1"/>
            </p:cNvSpPr>
            <p:nvPr/>
          </p:nvSpPr>
          <p:spPr bwMode="auto">
            <a:xfrm>
              <a:off x="2976" y="528"/>
              <a:ext cx="192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7" name="Rectangle 26"/>
            <p:cNvSpPr>
              <a:spLocks noChangeArrowheads="1"/>
            </p:cNvSpPr>
            <p:nvPr/>
          </p:nvSpPr>
          <p:spPr bwMode="auto">
            <a:xfrm>
              <a:off x="2496" y="432"/>
              <a:ext cx="1440" cy="19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Das Hohlrad ist blockiert</a:t>
              </a:r>
            </a:p>
          </p:txBody>
        </p:sp>
      </p:grpSp>
      <p:sp>
        <p:nvSpPr>
          <p:cNvPr id="20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Funktionsablauf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7" grpId="0" animBg="1" autoUpdateAnimBg="0"/>
      <p:bldP spid="33383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85064BBF-D22A-4BF5-BE2B-18989773D88E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88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34860" name="Picture 12" descr="VARIO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1" name="Rectangle 13"/>
          <p:cNvSpPr>
            <a:spLocks noChangeArrowheads="1"/>
          </p:cNvSpPr>
          <p:nvPr/>
        </p:nvSpPr>
        <p:spPr bwMode="auto">
          <a:xfrm>
            <a:off x="6553200" y="762000"/>
            <a:ext cx="2971800" cy="6985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2000" b="1" u="sng"/>
              <a:t>Zustand 4:</a:t>
            </a:r>
            <a:r>
              <a:rPr lang="de-DE" altLang="de-DE" sz="2000" b="1"/>
              <a:t> Traktor fährt rückwärts</a:t>
            </a:r>
            <a:endParaRPr lang="de-DE" altLang="de-DE" sz="1800"/>
          </a:p>
        </p:txBody>
      </p:sp>
      <p:grpSp>
        <p:nvGrpSpPr>
          <p:cNvPr id="334862" name="Group 14"/>
          <p:cNvGrpSpPr>
            <a:grpSpLocks/>
          </p:cNvGrpSpPr>
          <p:nvPr/>
        </p:nvGrpSpPr>
        <p:grpSpPr bwMode="auto">
          <a:xfrm>
            <a:off x="533400" y="762000"/>
            <a:ext cx="2362200" cy="727075"/>
            <a:chOff x="144" y="432"/>
            <a:chExt cx="1488" cy="458"/>
          </a:xfrm>
        </p:grpSpPr>
        <p:sp>
          <p:nvSpPr>
            <p:cNvPr id="78860" name="Line 15"/>
            <p:cNvSpPr>
              <a:spLocks noChangeShapeType="1"/>
            </p:cNvSpPr>
            <p:nvPr/>
          </p:nvSpPr>
          <p:spPr bwMode="auto">
            <a:xfrm flipV="1">
              <a:off x="1314" y="528"/>
              <a:ext cx="31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1" name="Rectangle 16"/>
            <p:cNvSpPr>
              <a:spLocks noChangeArrowheads="1"/>
            </p:cNvSpPr>
            <p:nvPr/>
          </p:nvSpPr>
          <p:spPr bwMode="auto">
            <a:xfrm>
              <a:off x="144" y="432"/>
              <a:ext cx="1260" cy="45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Die Hydropumpe schwenkt über 0° in die andere Richtung</a:t>
              </a:r>
            </a:p>
          </p:txBody>
        </p:sp>
      </p:grpSp>
      <p:grpSp>
        <p:nvGrpSpPr>
          <p:cNvPr id="334865" name="Group 17"/>
          <p:cNvGrpSpPr>
            <a:grpSpLocks/>
          </p:cNvGrpSpPr>
          <p:nvPr/>
        </p:nvGrpSpPr>
        <p:grpSpPr bwMode="auto">
          <a:xfrm>
            <a:off x="914400" y="3581400"/>
            <a:ext cx="2133600" cy="971550"/>
            <a:chOff x="192" y="2064"/>
            <a:chExt cx="1344" cy="612"/>
          </a:xfrm>
        </p:grpSpPr>
        <p:sp>
          <p:nvSpPr>
            <p:cNvPr id="78858" name="Line 18"/>
            <p:cNvSpPr>
              <a:spLocks noChangeShapeType="1"/>
            </p:cNvSpPr>
            <p:nvPr/>
          </p:nvSpPr>
          <p:spPr bwMode="auto">
            <a:xfrm flipV="1">
              <a:off x="768" y="2064"/>
              <a:ext cx="33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59" name="Rectangle 19"/>
            <p:cNvSpPr>
              <a:spLocks noChangeArrowheads="1"/>
            </p:cNvSpPr>
            <p:nvPr/>
          </p:nvSpPr>
          <p:spPr bwMode="auto">
            <a:xfrm>
              <a:off x="192" y="2352"/>
              <a:ext cx="1344" cy="32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Die Hydromotoren schwenken auf 45°</a:t>
              </a:r>
            </a:p>
          </p:txBody>
        </p:sp>
      </p:grpSp>
      <p:sp>
        <p:nvSpPr>
          <p:cNvPr id="334868" name="Rectangle 20"/>
          <p:cNvSpPr>
            <a:spLocks noChangeArrowheads="1"/>
          </p:cNvSpPr>
          <p:nvPr/>
        </p:nvSpPr>
        <p:spPr bwMode="auto">
          <a:xfrm>
            <a:off x="5257800" y="2819400"/>
            <a:ext cx="2514600" cy="939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 b="1"/>
              <a:t>Das Drehmoment des Dieselmotors wird jetzt rein hydrosatisch durch die Hydromotoren übertragen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Funktionsablauf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1" grpId="0" animBg="1" autoUpdateAnimBg="0"/>
      <p:bldP spid="33486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E2A71FB7-ADED-4284-989E-CBBAF7146072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98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35884" name="Picture 12" descr="VARI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620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85" name="Picture 13" descr="VARIO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620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86" name="Picture 14" descr="VARIO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620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87" name="Picture 15" descr="VARIO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620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88" name="Picture 16" descr="VARI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620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Funktionsablauf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38C584F8-AD8D-44D6-AC69-8298250B7830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808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grpSp>
        <p:nvGrpSpPr>
          <p:cNvPr id="337960" name="Group 40"/>
          <p:cNvGrpSpPr>
            <a:grpSpLocks/>
          </p:cNvGrpSpPr>
          <p:nvPr/>
        </p:nvGrpSpPr>
        <p:grpSpPr bwMode="auto">
          <a:xfrm>
            <a:off x="1600200" y="1828800"/>
            <a:ext cx="6781800" cy="2868613"/>
            <a:chOff x="1007" y="1152"/>
            <a:chExt cx="4251" cy="1807"/>
          </a:xfrm>
        </p:grpSpPr>
        <p:sp>
          <p:nvSpPr>
            <p:cNvPr id="80930" name="Rectangle 12"/>
            <p:cNvSpPr>
              <a:spLocks noChangeArrowheads="1"/>
            </p:cNvSpPr>
            <p:nvPr/>
          </p:nvSpPr>
          <p:spPr bwMode="auto">
            <a:xfrm>
              <a:off x="1017" y="1284"/>
              <a:ext cx="4240" cy="15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400">
                <a:solidFill>
                  <a:schemeClr val="bg2"/>
                </a:solidFill>
              </a:endParaRPr>
            </a:p>
          </p:txBody>
        </p:sp>
        <p:sp>
          <p:nvSpPr>
            <p:cNvPr id="80931" name="Line 17"/>
            <p:cNvSpPr>
              <a:spLocks noChangeShapeType="1"/>
            </p:cNvSpPr>
            <p:nvPr/>
          </p:nvSpPr>
          <p:spPr bwMode="auto">
            <a:xfrm>
              <a:off x="1008" y="2832"/>
              <a:ext cx="0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32" name="Line 29"/>
            <p:cNvSpPr>
              <a:spLocks noChangeShapeType="1"/>
            </p:cNvSpPr>
            <p:nvPr/>
          </p:nvSpPr>
          <p:spPr bwMode="auto">
            <a:xfrm>
              <a:off x="2114" y="2859"/>
              <a:ext cx="0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33" name="Line 30"/>
            <p:cNvSpPr>
              <a:spLocks noChangeShapeType="1"/>
            </p:cNvSpPr>
            <p:nvPr/>
          </p:nvSpPr>
          <p:spPr bwMode="auto">
            <a:xfrm>
              <a:off x="4106" y="2841"/>
              <a:ext cx="0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34" name="Line 34"/>
            <p:cNvSpPr>
              <a:spLocks noChangeShapeType="1"/>
            </p:cNvSpPr>
            <p:nvPr/>
          </p:nvSpPr>
          <p:spPr bwMode="auto">
            <a:xfrm>
              <a:off x="1007" y="1152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35" name="Line 35"/>
            <p:cNvSpPr>
              <a:spLocks noChangeShapeType="1"/>
            </p:cNvSpPr>
            <p:nvPr/>
          </p:nvSpPr>
          <p:spPr bwMode="auto">
            <a:xfrm>
              <a:off x="5258" y="2856"/>
              <a:ext cx="0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7933" name="AutoShape 13"/>
          <p:cNvSpPr>
            <a:spLocks noChangeArrowheads="1"/>
          </p:cNvSpPr>
          <p:nvPr/>
        </p:nvSpPr>
        <p:spPr bwMode="auto">
          <a:xfrm>
            <a:off x="1600200" y="1981200"/>
            <a:ext cx="6781800" cy="2590800"/>
          </a:xfrm>
          <a:prstGeom prst="rtTriangle">
            <a:avLst/>
          </a:prstGeom>
          <a:gradFill rotWithShape="0">
            <a:gsLst>
              <a:gs pos="0">
                <a:srgbClr val="EF9100"/>
              </a:gs>
              <a:gs pos="100000">
                <a:srgbClr val="F7C87F"/>
              </a:gs>
            </a:gsLst>
            <a:path path="rect">
              <a:fillToRect t="100000" r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sp>
        <p:nvSpPr>
          <p:cNvPr id="337934" name="AutoShape 14"/>
          <p:cNvSpPr>
            <a:spLocks noChangeArrowheads="1"/>
          </p:cNvSpPr>
          <p:nvPr/>
        </p:nvSpPr>
        <p:spPr bwMode="auto">
          <a:xfrm rot="10800000">
            <a:off x="1600200" y="1981200"/>
            <a:ext cx="6781800" cy="2590800"/>
          </a:xfrm>
          <a:prstGeom prst="rtTriangle">
            <a:avLst/>
          </a:prstGeom>
          <a:gradFill rotWithShape="0">
            <a:gsLst>
              <a:gs pos="0">
                <a:srgbClr val="618FFD"/>
              </a:gs>
              <a:gs pos="100000">
                <a:srgbClr val="90B0FE"/>
              </a:gs>
            </a:gsLst>
            <a:path path="rect">
              <a:fillToRect l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sp>
        <p:nvSpPr>
          <p:cNvPr id="337935" name="Rectangle 15"/>
          <p:cNvSpPr>
            <a:spLocks noChangeArrowheads="1"/>
          </p:cNvSpPr>
          <p:nvPr/>
        </p:nvSpPr>
        <p:spPr bwMode="auto">
          <a:xfrm>
            <a:off x="4495800" y="2590800"/>
            <a:ext cx="39560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 b="1"/>
              <a:t>Mechanische Leistungsübertragung</a:t>
            </a:r>
          </a:p>
        </p:txBody>
      </p:sp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1719263" y="3671888"/>
            <a:ext cx="4187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 b="1"/>
              <a:t>Hydrostatische Leistungsübertragung</a:t>
            </a:r>
          </a:p>
        </p:txBody>
      </p:sp>
      <p:grpSp>
        <p:nvGrpSpPr>
          <p:cNvPr id="337965" name="Group 45"/>
          <p:cNvGrpSpPr>
            <a:grpSpLocks/>
          </p:cNvGrpSpPr>
          <p:nvPr/>
        </p:nvGrpSpPr>
        <p:grpSpPr bwMode="auto">
          <a:xfrm>
            <a:off x="3354388" y="1981200"/>
            <a:ext cx="909637" cy="630238"/>
            <a:chOff x="2112" y="1248"/>
            <a:chExt cx="574" cy="397"/>
          </a:xfrm>
        </p:grpSpPr>
        <p:sp>
          <p:nvSpPr>
            <p:cNvPr id="80928" name="Line 18"/>
            <p:cNvSpPr>
              <a:spLocks noChangeShapeType="1"/>
            </p:cNvSpPr>
            <p:nvPr/>
          </p:nvSpPr>
          <p:spPr bwMode="auto">
            <a:xfrm>
              <a:off x="2112" y="1248"/>
              <a:ext cx="0" cy="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9" name="Rectangle 24"/>
            <p:cNvSpPr>
              <a:spLocks noChangeArrowheads="1"/>
            </p:cNvSpPr>
            <p:nvPr/>
          </p:nvSpPr>
          <p:spPr bwMode="auto">
            <a:xfrm>
              <a:off x="2112" y="1344"/>
              <a:ext cx="57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25 %</a:t>
              </a:r>
            </a:p>
          </p:txBody>
        </p:sp>
      </p:grpSp>
      <p:grpSp>
        <p:nvGrpSpPr>
          <p:cNvPr id="337964" name="Group 44"/>
          <p:cNvGrpSpPr>
            <a:grpSpLocks/>
          </p:cNvGrpSpPr>
          <p:nvPr/>
        </p:nvGrpSpPr>
        <p:grpSpPr bwMode="auto">
          <a:xfrm>
            <a:off x="6553200" y="3886200"/>
            <a:ext cx="935038" cy="630238"/>
            <a:chOff x="4128" y="2448"/>
            <a:chExt cx="589" cy="397"/>
          </a:xfrm>
        </p:grpSpPr>
        <p:sp>
          <p:nvSpPr>
            <p:cNvPr id="80926" name="Line 21"/>
            <p:cNvSpPr>
              <a:spLocks noChangeShapeType="1"/>
            </p:cNvSpPr>
            <p:nvPr/>
          </p:nvSpPr>
          <p:spPr bwMode="auto">
            <a:xfrm>
              <a:off x="4128" y="2448"/>
              <a:ext cx="0" cy="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7" name="Rectangle 25"/>
            <p:cNvSpPr>
              <a:spLocks noChangeArrowheads="1"/>
            </p:cNvSpPr>
            <p:nvPr/>
          </p:nvSpPr>
          <p:spPr bwMode="auto">
            <a:xfrm>
              <a:off x="4143" y="2583"/>
              <a:ext cx="57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25 %</a:t>
              </a:r>
            </a:p>
          </p:txBody>
        </p:sp>
      </p:grpSp>
      <p:grpSp>
        <p:nvGrpSpPr>
          <p:cNvPr id="337963" name="Group 43"/>
          <p:cNvGrpSpPr>
            <a:grpSpLocks/>
          </p:cNvGrpSpPr>
          <p:nvPr/>
        </p:nvGrpSpPr>
        <p:grpSpPr bwMode="auto">
          <a:xfrm>
            <a:off x="3351213" y="2738438"/>
            <a:ext cx="952500" cy="1787525"/>
            <a:chOff x="2111" y="1725"/>
            <a:chExt cx="599" cy="1126"/>
          </a:xfrm>
        </p:grpSpPr>
        <p:sp>
          <p:nvSpPr>
            <p:cNvPr id="80922" name="Line 20"/>
            <p:cNvSpPr>
              <a:spLocks noChangeShapeType="1"/>
            </p:cNvSpPr>
            <p:nvPr/>
          </p:nvSpPr>
          <p:spPr bwMode="auto">
            <a:xfrm>
              <a:off x="2111" y="2490"/>
              <a:ext cx="0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0923" name="Group 42"/>
            <p:cNvGrpSpPr>
              <a:grpSpLocks/>
            </p:cNvGrpSpPr>
            <p:nvPr/>
          </p:nvGrpSpPr>
          <p:grpSpPr bwMode="auto">
            <a:xfrm>
              <a:off x="2111" y="1725"/>
              <a:ext cx="599" cy="586"/>
              <a:chOff x="2111" y="1725"/>
              <a:chExt cx="599" cy="586"/>
            </a:xfrm>
          </p:grpSpPr>
          <p:sp>
            <p:nvSpPr>
              <p:cNvPr id="80924" name="Line 19"/>
              <p:cNvSpPr>
                <a:spLocks noChangeShapeType="1"/>
              </p:cNvSpPr>
              <p:nvPr/>
            </p:nvSpPr>
            <p:spPr bwMode="auto">
              <a:xfrm>
                <a:off x="2111" y="1725"/>
                <a:ext cx="0" cy="5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25" name="Rectangle 26"/>
              <p:cNvSpPr>
                <a:spLocks noChangeArrowheads="1"/>
              </p:cNvSpPr>
              <p:nvPr/>
            </p:nvSpPr>
            <p:spPr bwMode="auto">
              <a:xfrm>
                <a:off x="2136" y="2070"/>
                <a:ext cx="574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algn="l" defTabSz="762000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1pPr>
                <a:lvl2pPr marL="742950" indent="-285750" algn="l" defTabSz="762000" eaLnBrk="0" hangingPunct="0">
                  <a:spcBef>
                    <a:spcPct val="20000"/>
                  </a:spcBef>
                  <a:buClr>
                    <a:srgbClr val="71AD2A"/>
                  </a:buClr>
                  <a:buFont typeface="Univers" pitchFamily="34" charset="0"/>
                  <a:buChar char="›"/>
                  <a:defRPr sz="2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2pPr>
                <a:lvl3pPr marL="1143000" indent="-228600" algn="l" defTabSz="762000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3pPr>
                <a:lvl4pPr marL="1600200" indent="-228600" algn="l" defTabSz="762000" eaLnBrk="0" hangingPunct="0">
                  <a:spcBef>
                    <a:spcPct val="20000"/>
                  </a:spcBef>
                  <a:buClr>
                    <a:srgbClr val="71AD2A"/>
                  </a:buClr>
                  <a:buFont typeface="Arial Unicode MS" pitchFamily="34" charset="-128"/>
                  <a:buChar char="›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4pPr>
                <a:lvl5pPr marL="2057400" indent="-228600" algn="l" defTabSz="762000" eaLnBrk="0" hangingPunct="0">
                  <a:spcBef>
                    <a:spcPct val="20000"/>
                  </a:spcBef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1AD2A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de-DE" sz="1400" b="1"/>
                  <a:t>75 %</a:t>
                </a:r>
              </a:p>
            </p:txBody>
          </p:sp>
        </p:grpSp>
      </p:grpSp>
      <p:grpSp>
        <p:nvGrpSpPr>
          <p:cNvPr id="337966" name="Group 46"/>
          <p:cNvGrpSpPr>
            <a:grpSpLocks/>
          </p:cNvGrpSpPr>
          <p:nvPr/>
        </p:nvGrpSpPr>
        <p:grpSpPr bwMode="auto">
          <a:xfrm>
            <a:off x="6543675" y="2057400"/>
            <a:ext cx="911225" cy="1768475"/>
            <a:chOff x="4122" y="1296"/>
            <a:chExt cx="574" cy="1114"/>
          </a:xfrm>
        </p:grpSpPr>
        <p:sp>
          <p:nvSpPr>
            <p:cNvPr id="80919" name="Line 22"/>
            <p:cNvSpPr>
              <a:spLocks noChangeShapeType="1"/>
            </p:cNvSpPr>
            <p:nvPr/>
          </p:nvSpPr>
          <p:spPr bwMode="auto">
            <a:xfrm>
              <a:off x="4128" y="1824"/>
              <a:ext cx="0" cy="5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0" name="Line 23"/>
            <p:cNvSpPr>
              <a:spLocks noChangeShapeType="1"/>
            </p:cNvSpPr>
            <p:nvPr/>
          </p:nvSpPr>
          <p:spPr bwMode="auto">
            <a:xfrm>
              <a:off x="4128" y="1296"/>
              <a:ext cx="0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1" name="Rectangle 27"/>
            <p:cNvSpPr>
              <a:spLocks noChangeArrowheads="1"/>
            </p:cNvSpPr>
            <p:nvPr/>
          </p:nvSpPr>
          <p:spPr bwMode="auto">
            <a:xfrm>
              <a:off x="4122" y="1932"/>
              <a:ext cx="57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/>
                <a:t>75 %</a:t>
              </a:r>
            </a:p>
          </p:txBody>
        </p:sp>
      </p:grpSp>
      <p:sp>
        <p:nvSpPr>
          <p:cNvPr id="337948" name="Rectangle 28"/>
          <p:cNvSpPr>
            <a:spLocks noChangeArrowheads="1"/>
          </p:cNvSpPr>
          <p:nvPr/>
        </p:nvSpPr>
        <p:spPr bwMode="auto">
          <a:xfrm>
            <a:off x="1443038" y="4752975"/>
            <a:ext cx="1225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 b="1"/>
              <a:t>0 km/h</a:t>
            </a:r>
          </a:p>
        </p:txBody>
      </p:sp>
      <p:sp>
        <p:nvSpPr>
          <p:cNvPr id="337951" name="Rectangle 31"/>
          <p:cNvSpPr>
            <a:spLocks noChangeArrowheads="1"/>
          </p:cNvSpPr>
          <p:nvPr/>
        </p:nvSpPr>
        <p:spPr bwMode="auto">
          <a:xfrm>
            <a:off x="3224213" y="4738688"/>
            <a:ext cx="1225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 b="1"/>
              <a:t>7 km/h</a:t>
            </a:r>
          </a:p>
        </p:txBody>
      </p:sp>
      <p:sp>
        <p:nvSpPr>
          <p:cNvPr id="337952" name="Rectangle 32"/>
          <p:cNvSpPr>
            <a:spLocks noChangeArrowheads="1"/>
          </p:cNvSpPr>
          <p:nvPr/>
        </p:nvSpPr>
        <p:spPr bwMode="auto">
          <a:xfrm>
            <a:off x="6329363" y="4724400"/>
            <a:ext cx="1225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 b="1"/>
              <a:t>22 km/h</a:t>
            </a:r>
          </a:p>
        </p:txBody>
      </p:sp>
      <p:sp>
        <p:nvSpPr>
          <p:cNvPr id="337953" name="Rectangle 33"/>
          <p:cNvSpPr>
            <a:spLocks noChangeArrowheads="1"/>
          </p:cNvSpPr>
          <p:nvPr/>
        </p:nvSpPr>
        <p:spPr bwMode="auto">
          <a:xfrm>
            <a:off x="1481138" y="5276850"/>
            <a:ext cx="5683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 b="1"/>
              <a:t>Fahrgeschwindigkeit (vorwärts) in </a:t>
            </a:r>
            <a:r>
              <a:rPr lang="de-DE" altLang="de-DE" sz="1600" b="1">
                <a:solidFill>
                  <a:schemeClr val="hlink"/>
                </a:solidFill>
              </a:rPr>
              <a:t>Fahrbereich I</a:t>
            </a:r>
            <a:endParaRPr lang="de-DE" altLang="de-DE" sz="1600" b="1"/>
          </a:p>
        </p:txBody>
      </p:sp>
      <p:sp>
        <p:nvSpPr>
          <p:cNvPr id="337956" name="Rectangle 36"/>
          <p:cNvSpPr>
            <a:spLocks noChangeArrowheads="1"/>
          </p:cNvSpPr>
          <p:nvPr/>
        </p:nvSpPr>
        <p:spPr bwMode="auto">
          <a:xfrm rot="-5400000">
            <a:off x="408782" y="1761331"/>
            <a:ext cx="16827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 b="1"/>
              <a:t>Leistung</a:t>
            </a:r>
          </a:p>
        </p:txBody>
      </p:sp>
      <p:grpSp>
        <p:nvGrpSpPr>
          <p:cNvPr id="337957" name="Group 37"/>
          <p:cNvGrpSpPr>
            <a:grpSpLocks/>
          </p:cNvGrpSpPr>
          <p:nvPr/>
        </p:nvGrpSpPr>
        <p:grpSpPr bwMode="auto">
          <a:xfrm>
            <a:off x="8001000" y="990600"/>
            <a:ext cx="1219200" cy="990600"/>
            <a:chOff x="5040" y="576"/>
            <a:chExt cx="768" cy="768"/>
          </a:xfrm>
        </p:grpSpPr>
        <p:sp>
          <p:nvSpPr>
            <p:cNvPr id="80917" name="Line 38"/>
            <p:cNvSpPr>
              <a:spLocks noChangeShapeType="1"/>
            </p:cNvSpPr>
            <p:nvPr/>
          </p:nvSpPr>
          <p:spPr bwMode="auto">
            <a:xfrm flipH="1">
              <a:off x="5280" y="960"/>
              <a:ext cx="9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8" name="Rectangle 39"/>
            <p:cNvSpPr>
              <a:spLocks noChangeArrowheads="1"/>
            </p:cNvSpPr>
            <p:nvPr/>
          </p:nvSpPr>
          <p:spPr bwMode="auto">
            <a:xfrm>
              <a:off x="5040" y="576"/>
              <a:ext cx="768" cy="42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 b="1">
                  <a:solidFill>
                    <a:schemeClr val="hlink"/>
                  </a:solidFill>
                </a:rPr>
                <a:t>100 %</a:t>
              </a:r>
              <a:r>
                <a:rPr lang="de-DE" altLang="de-DE" sz="1600" b="1"/>
                <a:t> </a:t>
              </a:r>
              <a:r>
                <a:rPr lang="de-DE" altLang="de-DE" sz="1400" b="1"/>
                <a:t>mechanisch</a:t>
              </a:r>
            </a:p>
          </p:txBody>
        </p:sp>
      </p:grpSp>
      <p:sp>
        <p:nvSpPr>
          <p:cNvPr id="337961" name="Rectangle 41"/>
          <p:cNvSpPr>
            <a:spLocks noChangeArrowheads="1"/>
          </p:cNvSpPr>
          <p:nvPr/>
        </p:nvSpPr>
        <p:spPr bwMode="auto">
          <a:xfrm>
            <a:off x="8183563" y="4733925"/>
            <a:ext cx="1223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400" b="1"/>
              <a:t>32 km/h</a:t>
            </a: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Leistungsverzweigung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7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7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3" grpId="0" animBg="1"/>
      <p:bldP spid="337934" grpId="0" animBg="1"/>
      <p:bldP spid="337935" grpId="0" autoUpdateAnimBg="0"/>
      <p:bldP spid="337936" grpId="0" autoUpdateAnimBg="0"/>
      <p:bldP spid="337948" grpId="0" autoUpdateAnimBg="0"/>
      <p:bldP spid="337951" grpId="0" autoUpdateAnimBg="0"/>
      <p:bldP spid="337952" grpId="0" autoUpdateAnimBg="0"/>
      <p:bldP spid="337953" grpId="0" autoUpdateAnimBg="0"/>
      <p:bldP spid="337956" grpId="0" autoUpdateAnimBg="0"/>
      <p:bldP spid="3379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Planetensatz </a:t>
            </a:r>
            <a:endParaRPr lang="de-DE" dirty="0"/>
          </a:p>
        </p:txBody>
      </p:sp>
      <p:sp>
        <p:nvSpPr>
          <p:cNvPr id="634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64F78474-077E-4C16-8FD6-ECEBAAF00084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34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27692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914400"/>
            <a:ext cx="53752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693" name="Group 13"/>
          <p:cNvGrpSpPr>
            <a:grpSpLocks/>
          </p:cNvGrpSpPr>
          <p:nvPr/>
        </p:nvGrpSpPr>
        <p:grpSpPr bwMode="auto">
          <a:xfrm>
            <a:off x="5715000" y="838200"/>
            <a:ext cx="3311525" cy="1447800"/>
            <a:chOff x="3648" y="528"/>
            <a:chExt cx="2038" cy="816"/>
          </a:xfrm>
        </p:grpSpPr>
        <p:sp>
          <p:nvSpPr>
            <p:cNvPr id="63504" name="Rectangle 14"/>
            <p:cNvSpPr>
              <a:spLocks noChangeArrowheads="1"/>
            </p:cNvSpPr>
            <p:nvPr/>
          </p:nvSpPr>
          <p:spPr bwMode="auto">
            <a:xfrm>
              <a:off x="4416" y="528"/>
              <a:ext cx="1270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1"/>
                <a:t>Hohlrad</a:t>
              </a:r>
            </a:p>
          </p:txBody>
        </p:sp>
        <p:sp>
          <p:nvSpPr>
            <p:cNvPr id="63505" name="Line 15"/>
            <p:cNvSpPr>
              <a:spLocks noChangeShapeType="1"/>
            </p:cNvSpPr>
            <p:nvPr/>
          </p:nvSpPr>
          <p:spPr bwMode="auto">
            <a:xfrm flipH="1">
              <a:off x="3648" y="672"/>
              <a:ext cx="768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27696" name="Oval 16"/>
          <p:cNvSpPr>
            <a:spLocks noChangeArrowheads="1"/>
          </p:cNvSpPr>
          <p:nvPr/>
        </p:nvSpPr>
        <p:spPr bwMode="auto">
          <a:xfrm>
            <a:off x="2057400" y="1371600"/>
            <a:ext cx="3881438" cy="3886200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sp>
        <p:nvSpPr>
          <p:cNvPr id="327697" name="Oval 17"/>
          <p:cNvSpPr>
            <a:spLocks noChangeArrowheads="1"/>
          </p:cNvSpPr>
          <p:nvPr/>
        </p:nvSpPr>
        <p:spPr bwMode="auto">
          <a:xfrm>
            <a:off x="2667000" y="1905000"/>
            <a:ext cx="2703513" cy="2706688"/>
          </a:xfrm>
          <a:prstGeom prst="ellipse">
            <a:avLst/>
          </a:prstGeom>
          <a:noFill/>
          <a:ln w="889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grpSp>
        <p:nvGrpSpPr>
          <p:cNvPr id="327698" name="Group 18"/>
          <p:cNvGrpSpPr>
            <a:grpSpLocks/>
          </p:cNvGrpSpPr>
          <p:nvPr/>
        </p:nvGrpSpPr>
        <p:grpSpPr bwMode="auto">
          <a:xfrm>
            <a:off x="5410200" y="2667000"/>
            <a:ext cx="3863975" cy="912813"/>
            <a:chOff x="3168" y="1680"/>
            <a:chExt cx="2674" cy="602"/>
          </a:xfrm>
        </p:grpSpPr>
        <p:sp>
          <p:nvSpPr>
            <p:cNvPr id="63502" name="Rectangle 19"/>
            <p:cNvSpPr>
              <a:spLocks noChangeArrowheads="1"/>
            </p:cNvSpPr>
            <p:nvPr/>
          </p:nvSpPr>
          <p:spPr bwMode="auto">
            <a:xfrm>
              <a:off x="4416" y="1680"/>
              <a:ext cx="1426" cy="6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1"/>
                <a:t>Planetenträger mit Planetenräder</a:t>
              </a:r>
            </a:p>
          </p:txBody>
        </p:sp>
        <p:sp>
          <p:nvSpPr>
            <p:cNvPr id="63503" name="Line 20"/>
            <p:cNvSpPr>
              <a:spLocks noChangeShapeType="1"/>
            </p:cNvSpPr>
            <p:nvPr/>
          </p:nvSpPr>
          <p:spPr bwMode="auto">
            <a:xfrm flipH="1">
              <a:off x="3168" y="1920"/>
              <a:ext cx="124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27701" name="Oval 21"/>
          <p:cNvSpPr>
            <a:spLocks noChangeArrowheads="1"/>
          </p:cNvSpPr>
          <p:nvPr/>
        </p:nvSpPr>
        <p:spPr bwMode="auto">
          <a:xfrm>
            <a:off x="3354388" y="2667000"/>
            <a:ext cx="1316037" cy="1319213"/>
          </a:xfrm>
          <a:prstGeom prst="ellipse">
            <a:avLst/>
          </a:prstGeom>
          <a:noFill/>
          <a:ln w="88900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>
              <a:solidFill>
                <a:schemeClr val="bg2"/>
              </a:solidFill>
            </a:endParaRPr>
          </a:p>
        </p:txBody>
      </p:sp>
      <p:grpSp>
        <p:nvGrpSpPr>
          <p:cNvPr id="327702" name="Group 22"/>
          <p:cNvGrpSpPr>
            <a:grpSpLocks/>
          </p:cNvGrpSpPr>
          <p:nvPr/>
        </p:nvGrpSpPr>
        <p:grpSpPr bwMode="auto">
          <a:xfrm>
            <a:off x="4419600" y="3810000"/>
            <a:ext cx="4606925" cy="1316038"/>
            <a:chOff x="2688" y="2304"/>
            <a:chExt cx="2998" cy="928"/>
          </a:xfrm>
        </p:grpSpPr>
        <p:sp>
          <p:nvSpPr>
            <p:cNvPr id="63500" name="Rectangle 23"/>
            <p:cNvSpPr>
              <a:spLocks noChangeArrowheads="1"/>
            </p:cNvSpPr>
            <p:nvPr/>
          </p:nvSpPr>
          <p:spPr bwMode="auto">
            <a:xfrm>
              <a:off x="4416" y="2976"/>
              <a:ext cx="1270" cy="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1"/>
                <a:t>Sonnenrad</a:t>
              </a:r>
            </a:p>
          </p:txBody>
        </p:sp>
        <p:sp>
          <p:nvSpPr>
            <p:cNvPr id="63501" name="Line 24"/>
            <p:cNvSpPr>
              <a:spLocks noChangeShapeType="1"/>
            </p:cNvSpPr>
            <p:nvPr/>
          </p:nvSpPr>
          <p:spPr bwMode="auto">
            <a:xfrm flipH="1" flipV="1">
              <a:off x="2688" y="2304"/>
              <a:ext cx="1728" cy="76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6" grpId="0" animBg="1"/>
      <p:bldP spid="327697" grpId="0" animBg="1"/>
      <p:bldP spid="3277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D0B2B84A-52DE-453A-98B5-7541565DF3C2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819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78892" name="Picture 12" descr="VARI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73152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893" name="Group 13"/>
          <p:cNvGrpSpPr>
            <a:grpSpLocks/>
          </p:cNvGrpSpPr>
          <p:nvPr/>
        </p:nvGrpSpPr>
        <p:grpSpPr bwMode="auto">
          <a:xfrm>
            <a:off x="5181600" y="4876800"/>
            <a:ext cx="3125788" cy="336550"/>
            <a:chOff x="2976" y="1008"/>
            <a:chExt cx="1968" cy="212"/>
          </a:xfrm>
        </p:grpSpPr>
        <p:sp>
          <p:nvSpPr>
            <p:cNvPr id="81927" name="Line 14"/>
            <p:cNvSpPr>
              <a:spLocks noChangeShapeType="1"/>
            </p:cNvSpPr>
            <p:nvPr/>
          </p:nvSpPr>
          <p:spPr bwMode="auto">
            <a:xfrm flipH="1" flipV="1">
              <a:off x="2976" y="1008"/>
              <a:ext cx="768" cy="9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28" name="Text Box 15"/>
            <p:cNvSpPr txBox="1">
              <a:spLocks noChangeArrowheads="1"/>
            </p:cNvSpPr>
            <p:nvPr/>
          </p:nvSpPr>
          <p:spPr bwMode="auto">
            <a:xfrm>
              <a:off x="3696" y="1008"/>
              <a:ext cx="1248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Kegelrad</a:t>
              </a:r>
            </a:p>
          </p:txBody>
        </p:sp>
      </p:grpSp>
      <p:sp>
        <p:nvSpPr>
          <p:cNvPr id="9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Kegelrad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41C5B598-9E01-4D90-8453-A60E54B29C06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839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609600" y="1371600"/>
            <a:ext cx="86550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800" b="1" u="sng"/>
              <a:t>Die Beurteilungen der DLG-Prüfstelle:</a:t>
            </a:r>
            <a:endParaRPr lang="de-DE" altLang="de-DE" sz="1800" u="sng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609600" y="1828800"/>
            <a:ext cx="8655050" cy="9445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/>
              <a:t>"...die Wirkungsgradkurven des Vario zeigen sehr gleichmäßige, harmonische Verläufe..."                                                  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/>
              <a:t>Der Wirkungsgrad liegt im Geschwindigkeitsbereich von 5 - 15 km/h auf einem gleichmäßig hohen Niveau.</a:t>
            </a: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609600" y="2895600"/>
            <a:ext cx="8655050" cy="8223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 b="1"/>
              <a:t>"...die maximale Zugkraftübertragung des Getriebes konnte allerdings nicht gemessen werden, weil trotz Ballast und der extrem hohen Reibbeiwerte der DLG-Meßstrecke in Groß-Umstadt die Reifen schon lange vorher durchdrehten..."</a:t>
            </a:r>
          </a:p>
        </p:txBody>
      </p:sp>
      <p:sp>
        <p:nvSpPr>
          <p:cNvPr id="392208" name="Rectangle 16"/>
          <p:cNvSpPr>
            <a:spLocks noChangeArrowheads="1"/>
          </p:cNvSpPr>
          <p:nvPr/>
        </p:nvSpPr>
        <p:spPr bwMode="auto">
          <a:xfrm>
            <a:off x="609600" y="3810000"/>
            <a:ext cx="8655050" cy="9445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/>
              <a:t>"...der Zugleistungswirkungsgrad des stufenlosen VARIO-Traktors ist fast gleich gut wie der Wirkungsgrad des Vierfach-Lastschaltgetreibes im Favorit 800..."                                             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/>
              <a:t>Damit liegt der Wirkungsgrad des VARIO-Getriebes höher als bei Vollastschaltgetrieben.</a:t>
            </a:r>
          </a:p>
        </p:txBody>
      </p:sp>
      <p:sp>
        <p:nvSpPr>
          <p:cNvPr id="392209" name="Rectangle 17"/>
          <p:cNvSpPr>
            <a:spLocks noChangeArrowheads="1"/>
          </p:cNvSpPr>
          <p:nvPr/>
        </p:nvSpPr>
        <p:spPr bwMode="auto">
          <a:xfrm>
            <a:off x="609600" y="4876800"/>
            <a:ext cx="8655050" cy="8223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1600"/>
              <a:t>"...ein VARIO-Vorteil ist die viel einfachere und komfortablere Geschwindigkeitswahl und die Möglichkeiten, durch Nutzung der eingebauten elektronischen Regelfunktionen immer mit opt. Fahrgeschwindigkeit oder opt. Motor- bzw. Zapfwellendrehzahl zu fahren..."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08000" y="188913"/>
            <a:ext cx="871855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de-DE" kern="0" dirty="0" smtClean="0"/>
              <a:t>Wirkungsgrad -  Fendt-</a:t>
            </a:r>
            <a:r>
              <a:rPr lang="de-DE" kern="0" dirty="0" err="1" smtClean="0"/>
              <a:t>Vario</a:t>
            </a:r>
            <a:r>
              <a:rPr lang="de-DE" kern="0" dirty="0" smtClean="0"/>
              <a:t>-Getriebe</a:t>
            </a:r>
            <a:endParaRPr lang="de-DE" kern="0" dirty="0"/>
          </a:p>
        </p:txBody>
      </p:sp>
      <p:pic>
        <p:nvPicPr>
          <p:cNvPr id="104450" name="Picture 2" descr="C:\Program Files (x86)\Microsoft Office\MEDIA\CAGCAT10\j0149887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40" y="537872"/>
            <a:ext cx="1268994" cy="10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3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3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5" grpId="0" autoUpdateAnimBg="0"/>
      <p:bldP spid="392206" grpId="0" animBg="1" autoUpdateAnimBg="0"/>
      <p:bldP spid="392207" grpId="0" animBg="1" autoUpdateAnimBg="0"/>
      <p:bldP spid="392208" grpId="0" animBg="1" autoUpdateAnimBg="0"/>
      <p:bldP spid="39220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Planetensatz</a:t>
            </a:r>
            <a:endParaRPr lang="de-DE" dirty="0"/>
          </a:p>
        </p:txBody>
      </p:sp>
      <p:sp>
        <p:nvSpPr>
          <p:cNvPr id="6451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1DA8529B-AE17-480D-9139-B9BFAFEB9C46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45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62521" name="Picture 25" descr="PLA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98513"/>
            <a:ext cx="52482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341438"/>
            <a:ext cx="2381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954588"/>
            <a:ext cx="8372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7D44EBBF-7CF1-4136-B138-7ED430B70177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55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77873" name="Picture 17" descr="VAR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8752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7874" name="Group 18"/>
          <p:cNvGrpSpPr>
            <a:grpSpLocks/>
          </p:cNvGrpSpPr>
          <p:nvPr/>
        </p:nvGrpSpPr>
        <p:grpSpPr bwMode="auto">
          <a:xfrm>
            <a:off x="5638800" y="1720850"/>
            <a:ext cx="3124200" cy="336550"/>
            <a:chOff x="2976" y="1008"/>
            <a:chExt cx="1968" cy="212"/>
          </a:xfrm>
        </p:grpSpPr>
        <p:sp>
          <p:nvSpPr>
            <p:cNvPr id="65543" name="Line 19"/>
            <p:cNvSpPr>
              <a:spLocks noChangeShapeType="1"/>
            </p:cNvSpPr>
            <p:nvPr/>
          </p:nvSpPr>
          <p:spPr bwMode="auto">
            <a:xfrm flipH="1" flipV="1">
              <a:off x="2976" y="1008"/>
              <a:ext cx="768" cy="9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44" name="Text Box 20"/>
            <p:cNvSpPr txBox="1">
              <a:spLocks noChangeArrowheads="1"/>
            </p:cNvSpPr>
            <p:nvPr/>
          </p:nvSpPr>
          <p:spPr bwMode="auto">
            <a:xfrm>
              <a:off x="3696" y="1008"/>
              <a:ext cx="1248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Planetensatz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Fendt-</a:t>
            </a:r>
            <a:r>
              <a:rPr lang="de-DE" dirty="0" err="1" smtClean="0"/>
              <a:t>Vario</a:t>
            </a:r>
            <a:r>
              <a:rPr lang="de-DE" dirty="0" smtClean="0"/>
              <a:t> Getriebeaufbau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Hydrostateneinheit (= Axialkolbenverstellpumpe)</a:t>
            </a:r>
          </a:p>
        </p:txBody>
      </p:sp>
      <p:sp>
        <p:nvSpPr>
          <p:cNvPr id="66563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52E6FF0F-F466-417A-ACD7-A276E650ED52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656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82988" name="Picture 1036" descr="VARI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6938"/>
            <a:ext cx="6707188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2989" name="Group 1037"/>
          <p:cNvGrpSpPr>
            <a:grpSpLocks/>
          </p:cNvGrpSpPr>
          <p:nvPr/>
        </p:nvGrpSpPr>
        <p:grpSpPr bwMode="auto">
          <a:xfrm>
            <a:off x="6753225" y="2590800"/>
            <a:ext cx="2971800" cy="2062163"/>
            <a:chOff x="3408" y="1392"/>
            <a:chExt cx="1872" cy="1299"/>
          </a:xfrm>
        </p:grpSpPr>
        <p:sp>
          <p:nvSpPr>
            <p:cNvPr id="66567" name="Text Box 1038"/>
            <p:cNvSpPr txBox="1">
              <a:spLocks noChangeArrowheads="1"/>
            </p:cNvSpPr>
            <p:nvPr/>
          </p:nvSpPr>
          <p:spPr bwMode="auto">
            <a:xfrm>
              <a:off x="4032" y="1392"/>
              <a:ext cx="1248" cy="129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Hydrostateinheit = Axialkolben-verstellpumpe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de-DE" sz="1600">
                <a:latin typeface="Arial Rounded MT Bold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Pumpe und Motor gleiche Bauweise (identisch)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de-DE" sz="1600">
                <a:latin typeface="Arial Rounded MT Bold" pitchFamily="34" charset="0"/>
              </a:endParaRPr>
            </a:p>
          </p:txBody>
        </p:sp>
        <p:sp>
          <p:nvSpPr>
            <p:cNvPr id="66568" name="Line 1039"/>
            <p:cNvSpPr>
              <a:spLocks noChangeShapeType="1"/>
            </p:cNvSpPr>
            <p:nvPr/>
          </p:nvSpPr>
          <p:spPr bwMode="auto">
            <a:xfrm flipH="1">
              <a:off x="3408" y="1552"/>
              <a:ext cx="624" cy="9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4450" name="Picture 2" descr="C:\Program Files (x86)\Microsoft Office\MEDIA\CAGCAT10\j0149887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0" y="1124744"/>
            <a:ext cx="1268994" cy="10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3" descr="C:\Program Files (x86)\Microsoft Office\MEDIA\CAGCAT10\j0149887.wmf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0" y="4941168"/>
            <a:ext cx="1268994" cy="10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6035" y="2164054"/>
            <a:ext cx="255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Zahnradpumpe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5350" y="6224588"/>
            <a:ext cx="255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Axialkolbenverstellpumpe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24C2A4AA-9679-4325-AC6A-73347935E63C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758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smtClean="0"/>
              <a:t>FENDT Variogetriebe </a:t>
            </a:r>
            <a:br>
              <a:rPr lang="en-GB" altLang="de-DE" smtClean="0"/>
            </a:br>
            <a:r>
              <a:rPr lang="en-GB" altLang="de-DE" smtClean="0"/>
              <a:t>-Hydrostateinheit-</a:t>
            </a:r>
          </a:p>
        </p:txBody>
      </p:sp>
      <p:pic>
        <p:nvPicPr>
          <p:cNvPr id="557059" name="Picture 3" descr="700HYD1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146175"/>
            <a:ext cx="76962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7060" name="Group 4"/>
          <p:cNvGrpSpPr>
            <a:grpSpLocks/>
          </p:cNvGrpSpPr>
          <p:nvPr/>
        </p:nvGrpSpPr>
        <p:grpSpPr bwMode="auto">
          <a:xfrm>
            <a:off x="3397250" y="4800600"/>
            <a:ext cx="3289300" cy="488950"/>
            <a:chOff x="2064" y="2832"/>
            <a:chExt cx="1824" cy="308"/>
          </a:xfrm>
        </p:grpSpPr>
        <p:sp>
          <p:nvSpPr>
            <p:cNvPr id="67601" name="Text Box 5"/>
            <p:cNvSpPr txBox="1">
              <a:spLocks noChangeArrowheads="1"/>
            </p:cNvSpPr>
            <p:nvPr/>
          </p:nvSpPr>
          <p:spPr bwMode="auto">
            <a:xfrm>
              <a:off x="2640" y="2928"/>
              <a:ext cx="1248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Sphärische Kolben</a:t>
              </a:r>
            </a:p>
          </p:txBody>
        </p:sp>
        <p:sp>
          <p:nvSpPr>
            <p:cNvPr id="67602" name="Line 6"/>
            <p:cNvSpPr>
              <a:spLocks noChangeShapeType="1"/>
            </p:cNvSpPr>
            <p:nvPr/>
          </p:nvSpPr>
          <p:spPr bwMode="auto">
            <a:xfrm flipH="1" flipV="1">
              <a:off x="2064" y="2832"/>
              <a:ext cx="576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57063" name="Group 7"/>
          <p:cNvGrpSpPr>
            <a:grpSpLocks/>
          </p:cNvGrpSpPr>
          <p:nvPr/>
        </p:nvGrpSpPr>
        <p:grpSpPr bwMode="auto">
          <a:xfrm>
            <a:off x="4464050" y="3124200"/>
            <a:ext cx="2971800" cy="1098550"/>
            <a:chOff x="2736" y="1776"/>
            <a:chExt cx="1872" cy="692"/>
          </a:xfrm>
        </p:grpSpPr>
        <p:sp>
          <p:nvSpPr>
            <p:cNvPr id="67599" name="Line 8"/>
            <p:cNvSpPr>
              <a:spLocks noChangeShapeType="1"/>
            </p:cNvSpPr>
            <p:nvPr/>
          </p:nvSpPr>
          <p:spPr bwMode="auto">
            <a:xfrm flipH="1" flipV="1">
              <a:off x="2736" y="1776"/>
              <a:ext cx="672" cy="5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0" name="Text Box 9"/>
            <p:cNvSpPr txBox="1">
              <a:spLocks noChangeArrowheads="1"/>
            </p:cNvSpPr>
            <p:nvPr/>
          </p:nvSpPr>
          <p:spPr bwMode="auto">
            <a:xfrm>
              <a:off x="3360" y="2256"/>
              <a:ext cx="1248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Tripodengelenk</a:t>
              </a:r>
            </a:p>
          </p:txBody>
        </p:sp>
      </p:grpSp>
      <p:grpSp>
        <p:nvGrpSpPr>
          <p:cNvPr id="557066" name="Group 10"/>
          <p:cNvGrpSpPr>
            <a:grpSpLocks/>
          </p:cNvGrpSpPr>
          <p:nvPr/>
        </p:nvGrpSpPr>
        <p:grpSpPr bwMode="auto">
          <a:xfrm>
            <a:off x="2863850" y="5486400"/>
            <a:ext cx="4876800" cy="825500"/>
            <a:chOff x="1728" y="3264"/>
            <a:chExt cx="3072" cy="520"/>
          </a:xfrm>
        </p:grpSpPr>
        <p:sp>
          <p:nvSpPr>
            <p:cNvPr id="67597" name="Line 11"/>
            <p:cNvSpPr>
              <a:spLocks noChangeShapeType="1"/>
            </p:cNvSpPr>
            <p:nvPr/>
          </p:nvSpPr>
          <p:spPr bwMode="auto">
            <a:xfrm flipH="1" flipV="1">
              <a:off x="1728" y="3408"/>
              <a:ext cx="720" cy="9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8" name="Text Box 12"/>
            <p:cNvSpPr txBox="1">
              <a:spLocks noChangeArrowheads="1"/>
            </p:cNvSpPr>
            <p:nvPr/>
          </p:nvSpPr>
          <p:spPr bwMode="auto">
            <a:xfrm>
              <a:off x="2448" y="3264"/>
              <a:ext cx="2352" cy="5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Abdichtung über Kolbenringe, wenig Leckage, lange Lebensdauer, hoher Wirkungsgrad</a:t>
              </a:r>
            </a:p>
          </p:txBody>
        </p:sp>
      </p:grpSp>
      <p:sp>
        <p:nvSpPr>
          <p:cNvPr id="557069" name="Text Box 13"/>
          <p:cNvSpPr txBox="1">
            <a:spLocks noChangeArrowheads="1"/>
          </p:cNvSpPr>
          <p:nvPr/>
        </p:nvSpPr>
        <p:spPr bwMode="auto">
          <a:xfrm>
            <a:off x="412750" y="1143000"/>
            <a:ext cx="2806700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de-DE" sz="2800" b="1">
                <a:solidFill>
                  <a:schemeClr val="hlink"/>
                </a:solidFill>
              </a:rPr>
              <a:t>45 ° Schwenk-winkel</a:t>
            </a:r>
            <a:endParaRPr lang="en-GB" altLang="de-DE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7594" name="Freihandform 1"/>
          <p:cNvSpPr>
            <a:spLocks/>
          </p:cNvSpPr>
          <p:nvPr/>
        </p:nvSpPr>
        <p:spPr bwMode="auto">
          <a:xfrm>
            <a:off x="14288" y="3324225"/>
            <a:ext cx="3497262" cy="3175000"/>
          </a:xfrm>
          <a:custGeom>
            <a:avLst/>
            <a:gdLst>
              <a:gd name="T0" fmla="*/ 1290116 w 3498115"/>
              <a:gd name="T1" fmla="*/ 0 h 3174383"/>
              <a:gd name="T2" fmla="*/ 5183 w 3498115"/>
              <a:gd name="T3" fmla="*/ 905403 h 3174383"/>
              <a:gd name="T4" fmla="*/ 1718429 w 3498115"/>
              <a:gd name="T5" fmla="*/ 3154614 h 3174383"/>
              <a:gd name="T6" fmla="*/ 3374567 w 3498115"/>
              <a:gd name="T7" fmla="*/ 2039538 h 3174383"/>
              <a:gd name="T8" fmla="*/ 3422156 w 3498115"/>
              <a:gd name="T9" fmla="*/ 1972824 h 31743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98115" h="3174383">
                <a:moveTo>
                  <a:pt x="1291061" y="0"/>
                </a:moveTo>
                <a:cubicBezTo>
                  <a:pt x="612405" y="189706"/>
                  <a:pt x="-66251" y="379413"/>
                  <a:pt x="5186" y="904875"/>
                </a:cubicBezTo>
                <a:cubicBezTo>
                  <a:pt x="76623" y="1430337"/>
                  <a:pt x="1157711" y="2963863"/>
                  <a:pt x="1719686" y="3152775"/>
                </a:cubicBezTo>
                <a:cubicBezTo>
                  <a:pt x="2281661" y="3341688"/>
                  <a:pt x="3092874" y="2235200"/>
                  <a:pt x="3377036" y="2038350"/>
                </a:cubicBezTo>
                <a:cubicBezTo>
                  <a:pt x="3661198" y="1841500"/>
                  <a:pt x="3345286" y="1997075"/>
                  <a:pt x="3424661" y="1971675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" name="Bogen 2"/>
          <p:cNvSpPr/>
          <p:nvPr/>
        </p:nvSpPr>
        <p:spPr bwMode="auto">
          <a:xfrm>
            <a:off x="488950" y="2997200"/>
            <a:ext cx="935038" cy="327025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67596" name="Freihandform 3"/>
          <p:cNvSpPr>
            <a:spLocks/>
          </p:cNvSpPr>
          <p:nvPr/>
        </p:nvSpPr>
        <p:spPr bwMode="auto">
          <a:xfrm>
            <a:off x="128588" y="2603500"/>
            <a:ext cx="4140200" cy="4254500"/>
          </a:xfrm>
          <a:custGeom>
            <a:avLst/>
            <a:gdLst>
              <a:gd name="T0" fmla="*/ 1863765 w 4140084"/>
              <a:gd name="T1" fmla="*/ 0 h 4253808"/>
              <a:gd name="T2" fmla="*/ 15759 w 4140084"/>
              <a:gd name="T3" fmla="*/ 1438977 h 4253808"/>
              <a:gd name="T4" fmla="*/ 2787768 w 4140084"/>
              <a:gd name="T5" fmla="*/ 4250223 h 4253808"/>
              <a:gd name="T6" fmla="*/ 4140432 w 4140084"/>
              <a:gd name="T7" fmla="*/ 2220408 h 4253808"/>
              <a:gd name="T8" fmla="*/ 4140432 w 4140084"/>
              <a:gd name="T9" fmla="*/ 2220408 h 4253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40084" h="4253808">
                <a:moveTo>
                  <a:pt x="1863609" y="0"/>
                </a:moveTo>
                <a:cubicBezTo>
                  <a:pt x="862690" y="365125"/>
                  <a:pt x="-138228" y="730250"/>
                  <a:pt x="15759" y="1438275"/>
                </a:cubicBezTo>
                <a:cubicBezTo>
                  <a:pt x="169746" y="2146300"/>
                  <a:pt x="2100147" y="4117975"/>
                  <a:pt x="2787534" y="4248150"/>
                </a:cubicBezTo>
                <a:cubicBezTo>
                  <a:pt x="3474921" y="4378325"/>
                  <a:pt x="4140084" y="2219325"/>
                  <a:pt x="4140084" y="221932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Grundbauteile </a:t>
            </a:r>
            <a:r>
              <a:rPr lang="de-DE" dirty="0" err="1" smtClean="0"/>
              <a:t>Vario</a:t>
            </a:r>
            <a:r>
              <a:rPr lang="de-DE" dirty="0" smtClean="0"/>
              <a:t>-Getriebe Fendt</a:t>
            </a:r>
            <a:endParaRPr lang="de-DE" dirty="0"/>
          </a:p>
        </p:txBody>
      </p:sp>
      <p:sp>
        <p:nvSpPr>
          <p:cNvPr id="6861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581DF0D2-E0F9-4AD2-8A79-DED6D199EA52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861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84012" name="Picture 12" descr="VARI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5825"/>
            <a:ext cx="82296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FCB76F2F-715C-45E2-A551-3B740919C412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696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38956" name="Picture 12" descr="VARI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36625"/>
            <a:ext cx="7315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957" name="Group 13"/>
          <p:cNvGrpSpPr>
            <a:grpSpLocks/>
          </p:cNvGrpSpPr>
          <p:nvPr/>
        </p:nvGrpSpPr>
        <p:grpSpPr bwMode="auto">
          <a:xfrm>
            <a:off x="2743200" y="3336925"/>
            <a:ext cx="4062413" cy="1568450"/>
            <a:chOff x="1536" y="2016"/>
            <a:chExt cx="2544" cy="978"/>
          </a:xfrm>
        </p:grpSpPr>
        <p:sp>
          <p:nvSpPr>
            <p:cNvPr id="69639" name="Line 14"/>
            <p:cNvSpPr>
              <a:spLocks noChangeShapeType="1"/>
            </p:cNvSpPr>
            <p:nvPr/>
          </p:nvSpPr>
          <p:spPr bwMode="auto">
            <a:xfrm flipV="1">
              <a:off x="2880" y="2016"/>
              <a:ext cx="1200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640" name="Line 15"/>
            <p:cNvSpPr>
              <a:spLocks noChangeShapeType="1"/>
            </p:cNvSpPr>
            <p:nvPr/>
          </p:nvSpPr>
          <p:spPr bwMode="auto">
            <a:xfrm flipH="1" flipV="1">
              <a:off x="1536" y="2016"/>
              <a:ext cx="1296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641" name="Text Box 16"/>
            <p:cNvSpPr txBox="1">
              <a:spLocks noChangeArrowheads="1"/>
            </p:cNvSpPr>
            <p:nvPr/>
          </p:nvSpPr>
          <p:spPr bwMode="auto">
            <a:xfrm>
              <a:off x="2256" y="2784"/>
              <a:ext cx="1248" cy="21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Hydromotoren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Fendt </a:t>
            </a:r>
            <a:r>
              <a:rPr lang="de-DE" dirty="0" err="1" smtClean="0"/>
              <a:t>Vario</a:t>
            </a:r>
            <a:r>
              <a:rPr lang="de-DE" dirty="0" smtClean="0"/>
              <a:t> Getriebe Hydromotoren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Fendt-</a:t>
            </a:r>
            <a:r>
              <a:rPr lang="de-DE" dirty="0" err="1" smtClean="0"/>
              <a:t>Vario</a:t>
            </a:r>
            <a:r>
              <a:rPr lang="de-DE" dirty="0" smtClean="0"/>
              <a:t>-Getriebe - Stellwelle</a:t>
            </a:r>
            <a:endParaRPr lang="de-DE" dirty="0"/>
          </a:p>
        </p:txBody>
      </p:sp>
      <p:sp>
        <p:nvSpPr>
          <p:cNvPr id="7065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71AD2A"/>
                </a:solidFill>
              </a:rPr>
              <a:t> Folie </a:t>
            </a:r>
            <a:fld id="{055A97BA-6428-4F8A-BD67-CE28831998C0}" type="slidenum">
              <a:rPr lang="de-DE" altLang="de-DE" sz="1000">
                <a:solidFill>
                  <a:srgbClr val="71AD2A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000">
              <a:solidFill>
                <a:srgbClr val="71AD2A"/>
              </a:solidFill>
            </a:endParaRPr>
          </a:p>
        </p:txBody>
      </p:sp>
      <p:sp>
        <p:nvSpPr>
          <p:cNvPr id="706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1AD2A"/>
              </a:buClr>
              <a:buFont typeface="Univers" pitchFamily="34" charset="0"/>
              <a:buChar char="›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1AD2A"/>
              </a:buClr>
              <a:buFont typeface="Arial Unicode MS" pitchFamily="34" charset="-128"/>
              <a:buChar char="›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AD2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smtClean="0">
                <a:solidFill>
                  <a:srgbClr val="71AD2A"/>
                </a:solidFill>
              </a:rPr>
              <a:t>HSWT    Prof. Dr. U. Groß                  Modul: Grundlagen der Agrartechnik   2 Sem.        LE :   Motor Grundlagen</a:t>
            </a:r>
          </a:p>
        </p:txBody>
      </p:sp>
      <p:pic>
        <p:nvPicPr>
          <p:cNvPr id="379916" name="Picture 12" descr="VARIO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819150"/>
            <a:ext cx="7161212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917" name="Group 13"/>
          <p:cNvGrpSpPr>
            <a:grpSpLocks/>
          </p:cNvGrpSpPr>
          <p:nvPr/>
        </p:nvGrpSpPr>
        <p:grpSpPr bwMode="auto">
          <a:xfrm>
            <a:off x="5335588" y="3124200"/>
            <a:ext cx="3427412" cy="793750"/>
            <a:chOff x="2832" y="2016"/>
            <a:chExt cx="2160" cy="500"/>
          </a:xfrm>
        </p:grpSpPr>
        <p:sp>
          <p:nvSpPr>
            <p:cNvPr id="70672" name="Line 14"/>
            <p:cNvSpPr>
              <a:spLocks noChangeShapeType="1"/>
            </p:cNvSpPr>
            <p:nvPr/>
          </p:nvSpPr>
          <p:spPr bwMode="auto">
            <a:xfrm flipH="1" flipV="1">
              <a:off x="2832" y="2016"/>
              <a:ext cx="1248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73" name="Text Box 15"/>
            <p:cNvSpPr txBox="1">
              <a:spLocks noChangeArrowheads="1"/>
            </p:cNvSpPr>
            <p:nvPr/>
          </p:nvSpPr>
          <p:spPr bwMode="auto">
            <a:xfrm>
              <a:off x="4032" y="2304"/>
              <a:ext cx="960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Stellwelle </a:t>
              </a:r>
            </a:p>
          </p:txBody>
        </p:sp>
      </p:grpSp>
      <p:grpSp>
        <p:nvGrpSpPr>
          <p:cNvPr id="379920" name="Group 16"/>
          <p:cNvGrpSpPr>
            <a:grpSpLocks/>
          </p:cNvGrpSpPr>
          <p:nvPr/>
        </p:nvGrpSpPr>
        <p:grpSpPr bwMode="auto">
          <a:xfrm>
            <a:off x="6096000" y="4876800"/>
            <a:ext cx="2667000" cy="336550"/>
            <a:chOff x="3312" y="3120"/>
            <a:chExt cx="1680" cy="212"/>
          </a:xfrm>
        </p:grpSpPr>
        <p:sp>
          <p:nvSpPr>
            <p:cNvPr id="70670" name="Line 17"/>
            <p:cNvSpPr>
              <a:spLocks noChangeShapeType="1"/>
            </p:cNvSpPr>
            <p:nvPr/>
          </p:nvSpPr>
          <p:spPr bwMode="auto">
            <a:xfrm flipH="1">
              <a:off x="3312" y="3216"/>
              <a:ext cx="816" cy="9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71" name="Text Box 18"/>
            <p:cNvSpPr txBox="1">
              <a:spLocks noChangeArrowheads="1"/>
            </p:cNvSpPr>
            <p:nvPr/>
          </p:nvSpPr>
          <p:spPr bwMode="auto">
            <a:xfrm>
              <a:off x="3936" y="3120"/>
              <a:ext cx="1056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Hydropumpe</a:t>
              </a:r>
            </a:p>
          </p:txBody>
        </p:sp>
      </p:grpSp>
      <p:grpSp>
        <p:nvGrpSpPr>
          <p:cNvPr id="379923" name="Group 19"/>
          <p:cNvGrpSpPr>
            <a:grpSpLocks/>
          </p:cNvGrpSpPr>
          <p:nvPr/>
        </p:nvGrpSpPr>
        <p:grpSpPr bwMode="auto">
          <a:xfrm>
            <a:off x="2286000" y="5257800"/>
            <a:ext cx="1752600" cy="793750"/>
            <a:chOff x="912" y="3360"/>
            <a:chExt cx="1104" cy="500"/>
          </a:xfrm>
        </p:grpSpPr>
        <p:sp>
          <p:nvSpPr>
            <p:cNvPr id="70668" name="Line 20"/>
            <p:cNvSpPr>
              <a:spLocks noChangeShapeType="1"/>
            </p:cNvSpPr>
            <p:nvPr/>
          </p:nvSpPr>
          <p:spPr bwMode="auto">
            <a:xfrm flipV="1">
              <a:off x="1488" y="3360"/>
              <a:ext cx="0" cy="3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69" name="Text Box 21"/>
            <p:cNvSpPr txBox="1">
              <a:spLocks noChangeArrowheads="1"/>
            </p:cNvSpPr>
            <p:nvPr/>
          </p:nvSpPr>
          <p:spPr bwMode="auto">
            <a:xfrm>
              <a:off x="912" y="3648"/>
              <a:ext cx="1104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Hydromotor</a:t>
              </a:r>
            </a:p>
          </p:txBody>
        </p:sp>
      </p:grpSp>
      <p:grpSp>
        <p:nvGrpSpPr>
          <p:cNvPr id="379926" name="Group 22"/>
          <p:cNvGrpSpPr>
            <a:grpSpLocks/>
          </p:cNvGrpSpPr>
          <p:nvPr/>
        </p:nvGrpSpPr>
        <p:grpSpPr bwMode="auto">
          <a:xfrm>
            <a:off x="4953000" y="5257800"/>
            <a:ext cx="3429000" cy="809625"/>
            <a:chOff x="2592" y="3408"/>
            <a:chExt cx="2160" cy="510"/>
          </a:xfrm>
        </p:grpSpPr>
        <p:sp>
          <p:nvSpPr>
            <p:cNvPr id="70666" name="Line 23"/>
            <p:cNvSpPr>
              <a:spLocks noChangeShapeType="1"/>
            </p:cNvSpPr>
            <p:nvPr/>
          </p:nvSpPr>
          <p:spPr bwMode="auto">
            <a:xfrm flipH="1" flipV="1">
              <a:off x="2592" y="3408"/>
              <a:ext cx="624" cy="3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67" name="Text Box 24"/>
            <p:cNvSpPr txBox="1">
              <a:spLocks noChangeArrowheads="1"/>
            </p:cNvSpPr>
            <p:nvPr/>
          </p:nvSpPr>
          <p:spPr bwMode="auto">
            <a:xfrm>
              <a:off x="3168" y="3552"/>
              <a:ext cx="1584" cy="36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Univers" pitchFamily="34" charset="0"/>
                <a:buChar char="›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Arial Unicode MS" pitchFamily="34" charset="-128"/>
                <a:buChar char="›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algn="l" defTabSz="762000" eaLnBrk="0" hangingPunct="0">
                <a:spcBef>
                  <a:spcPct val="20000"/>
                </a:spcBef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AD2A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>
                  <a:latin typeface="Arial Rounded MT Bold" pitchFamily="34" charset="0"/>
                </a:rPr>
                <a:t>Kernwelle vom Motor angetrieben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7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lleSeiten">
  <a:themeElements>
    <a:clrScheme name="1_alleSeite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alleSeiten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lleSeit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1273</Words>
  <Application>Microsoft Office PowerPoint</Application>
  <PresentationFormat>A4-Papier (210 x 297 mm)</PresentationFormat>
  <Paragraphs>155</Paragraphs>
  <Slides>21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Arial Rounded MT Bold</vt:lpstr>
      <vt:lpstr>Arial Unicode MS</vt:lpstr>
      <vt:lpstr>Times New Roman</vt:lpstr>
      <vt:lpstr>Univers</vt:lpstr>
      <vt:lpstr>Wingdings</vt:lpstr>
      <vt:lpstr>1_alleSeiten</vt:lpstr>
      <vt:lpstr>Hydrostatisch-Leistungsverzweigtes Getriebe am Beispiel Fendt-Vario</vt:lpstr>
      <vt:lpstr>Planetensatz </vt:lpstr>
      <vt:lpstr>Planetensatz</vt:lpstr>
      <vt:lpstr>Fendt-Vario Getriebeaufbau</vt:lpstr>
      <vt:lpstr>Hydrostateneinheit (= Axialkolbenverstellpumpe)</vt:lpstr>
      <vt:lpstr>FENDT Variogetriebe  -Hydrostateinheit-</vt:lpstr>
      <vt:lpstr>Grundbauteile Vario-Getriebe Fendt</vt:lpstr>
      <vt:lpstr>Fendt Vario Getriebe Hydromotoren</vt:lpstr>
      <vt:lpstr>Fendt-Vario-Getriebe - Stellwelle</vt:lpstr>
      <vt:lpstr>Fendt Vario Getriebe - Ölversorgung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Ernst Wöhrle</dc:creator>
  <cp:lastModifiedBy>Ulrich Groß</cp:lastModifiedBy>
  <cp:revision>205</cp:revision>
  <cp:lastPrinted>2000-07-28T13:16:35Z</cp:lastPrinted>
  <dcterms:created xsi:type="dcterms:W3CDTF">1999-07-14T19:19:32Z</dcterms:created>
  <dcterms:modified xsi:type="dcterms:W3CDTF">2023-03-22T10:26:14Z</dcterms:modified>
</cp:coreProperties>
</file>