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65F21-AC04-4426-BEEC-3A7176E1D8C8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CD8D0-D05B-4AB2-8BDB-CC35D15B8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142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40694-A5EF-44E7-898A-2220E1CC282E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25" y="741363"/>
            <a:ext cx="6578600" cy="370205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357" y="4691851"/>
            <a:ext cx="5434964" cy="4441830"/>
          </a:xfrm>
        </p:spPr>
        <p:txBody>
          <a:bodyPr/>
          <a:lstStyle/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Traditionelle Kostenrechnung: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Kosten (als Ausgangspunkt)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+ Gewinnspanne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= Preis (+Hoffnung, dass dieser am Markt durchsetzbar ist bzw. zusätzliche Marketingmaßnahmen bzw. Preisnachlässe (Schnäppchenjagd))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Target </a:t>
            </a:r>
            <a:r>
              <a:rPr lang="de-DE" altLang="de-DE" sz="1000" dirty="0" err="1"/>
              <a:t>Costing</a:t>
            </a:r>
            <a:r>
              <a:rPr lang="de-DE" altLang="de-DE" sz="1000" dirty="0"/>
              <a:t>: Kundenorientierte Preisfindung</a:t>
            </a:r>
          </a:p>
          <a:p>
            <a:pPr marL="228920" indent="-228920">
              <a:lnSpc>
                <a:spcPct val="90000"/>
              </a:lnSpc>
              <a:buFontTx/>
              <a:buAutoNum type="arabicParenR"/>
            </a:pPr>
            <a:r>
              <a:rPr lang="de-DE" altLang="de-DE" sz="1000" dirty="0"/>
              <a:t>Was darf das Produkt aus Sicht der Kunden kosten?</a:t>
            </a:r>
          </a:p>
          <a:p>
            <a:pPr marL="228920" indent="-228920">
              <a:lnSpc>
                <a:spcPct val="90000"/>
              </a:lnSpc>
              <a:buFontTx/>
              <a:buAutoNum type="arabicParenR"/>
            </a:pPr>
            <a:r>
              <a:rPr lang="de-DE" altLang="de-DE" sz="1000" dirty="0"/>
              <a:t>Welche Bedürfnisse des Leistungsempfängers hat das Produkt zu erfüllen (z.B. nicht nur gießen 30€, sondern auch Unkraut jäten (10€) + 1 Gesteck 40€)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Einzelkosten = Produktabhängige Kosten + Anteilige Einmalkosten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Anteilige Gemeinkosten: Entweder durch „normale“ anteilige </a:t>
            </a:r>
            <a:r>
              <a:rPr lang="de-DE" altLang="de-DE" sz="1000" dirty="0" err="1"/>
              <a:t>Zuschlüsselung</a:t>
            </a:r>
            <a:r>
              <a:rPr lang="de-DE" altLang="de-DE" sz="1000" dirty="0"/>
              <a:t> oder besser: verursachungsgerechtere Zurechnung mittels Prozesskostenrechnung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/>
              <a:t>Kundenwünsch bestimmen Target-Price (analysiert z.B. mittels </a:t>
            </a:r>
            <a:r>
              <a:rPr lang="de-DE" altLang="de-DE" sz="1000" dirty="0" err="1"/>
              <a:t>Conjoint</a:t>
            </a:r>
            <a:r>
              <a:rPr lang="de-DE" altLang="de-DE" sz="1000" dirty="0"/>
              <a:t>-Analyse + Quality Funktion </a:t>
            </a:r>
            <a:r>
              <a:rPr lang="de-DE" altLang="de-DE" sz="1000" dirty="0" err="1"/>
              <a:t>Deployment</a:t>
            </a:r>
            <a:r>
              <a:rPr lang="de-DE" altLang="de-DE" sz="1000" dirty="0"/>
              <a:t> (QFD)</a:t>
            </a:r>
            <a:br>
              <a:rPr lang="de-DE" altLang="de-DE" sz="1000" dirty="0"/>
            </a:br>
            <a:r>
              <a:rPr lang="de-DE" altLang="de-DE" sz="1000" dirty="0" err="1"/>
              <a:t>Conjoint</a:t>
            </a:r>
            <a:r>
              <a:rPr lang="de-DE" altLang="de-DE" sz="1000" dirty="0"/>
              <a:t>-Analyse: Gewinnung der Nutzenbeiträge der Produktmerkmale</a:t>
            </a:r>
            <a:br>
              <a:rPr lang="de-DE" altLang="de-DE" sz="1000" dirty="0"/>
            </a:br>
            <a:r>
              <a:rPr lang="de-DE" altLang="de-DE" sz="1000" dirty="0"/>
              <a:t>QFD: übersetzt relative Wertigkeit der Produktmerkmale in relative Wertigkeiten der Produktkomponenten -&gt; Bedeutungsgrade einer Komponente in Prozentzahlen. Gesamtprodukt = 100%)</a:t>
            </a:r>
            <a:br>
              <a:rPr lang="de-DE" altLang="de-DE" sz="1000" dirty="0"/>
            </a:br>
            <a:r>
              <a:rPr lang="de-DE" altLang="de-DE" sz="1000" dirty="0"/>
              <a:t>Teilgewichte für die einzelnen harten (Funktionseigenschaften) und weichen (Genusseigenschaften) Faktoren eines Produktes.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 dirty="0" err="1"/>
              <a:t>Drifting</a:t>
            </a:r>
            <a:r>
              <a:rPr lang="de-DE" altLang="de-DE" sz="1000" dirty="0"/>
              <a:t> </a:t>
            </a:r>
            <a:r>
              <a:rPr lang="de-DE" altLang="de-DE" sz="1000" dirty="0" err="1"/>
              <a:t>Costs</a:t>
            </a:r>
            <a:r>
              <a:rPr lang="de-DE" altLang="de-DE" sz="1000" dirty="0"/>
              <a:t>: Geschätzte Kosten auf der Grundlage vorhandener Fertigungs- und Entwicklungsbedingungen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  <a:p>
            <a:pPr marL="228920" indent="-228920">
              <a:lnSpc>
                <a:spcPct val="90000"/>
              </a:lnSpc>
            </a:pPr>
            <a:endParaRPr lang="de-DE" altLang="de-DE" sz="1000" dirty="0"/>
          </a:p>
        </p:txBody>
      </p:sp>
    </p:spTree>
    <p:extLst>
      <p:ext uri="{BB962C8B-B14F-4D97-AF65-F5344CB8AC3E}">
        <p14:creationId xmlns:p14="http://schemas.microsoft.com/office/powerpoint/2010/main" val="690414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E4FF3-AA0D-400F-A84D-8AD9F1A6306A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25" y="741363"/>
            <a:ext cx="6578600" cy="370205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944" y="4691851"/>
            <a:ext cx="5431787" cy="4441830"/>
          </a:xfrm>
        </p:spPr>
        <p:txBody>
          <a:bodyPr/>
          <a:lstStyle/>
          <a:p>
            <a:pPr marL="228920" indent="-228920">
              <a:lnSpc>
                <a:spcPct val="90000"/>
              </a:lnSpc>
            </a:pPr>
            <a:r>
              <a:rPr lang="de-DE" altLang="de-DE" sz="1000"/>
              <a:t>Traditionelle Kostenrechnung: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Kosten (als Ausgangspunkt)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+ Gewinnspanne 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= Preis (+Hoffnung, dass dieser am Markt durchsetzbar ist bzw. zusätzliche Marketingmaßnahmen bzw. Preisnachlässe (Schnäppchenjagd))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Target Costing: Kundenorientierte Preisfindung</a:t>
            </a:r>
          </a:p>
          <a:p>
            <a:pPr marL="228920" indent="-228920">
              <a:lnSpc>
                <a:spcPct val="90000"/>
              </a:lnSpc>
              <a:buFontTx/>
              <a:buAutoNum type="arabicParenR"/>
            </a:pPr>
            <a:r>
              <a:rPr lang="de-DE" altLang="de-DE" sz="1000"/>
              <a:t>Was darf das Produkt aus Sicht der Kunden kosten?</a:t>
            </a:r>
          </a:p>
          <a:p>
            <a:pPr marL="228920" indent="-228920">
              <a:lnSpc>
                <a:spcPct val="90000"/>
              </a:lnSpc>
              <a:buFontTx/>
              <a:buAutoNum type="arabicParenR"/>
            </a:pPr>
            <a:r>
              <a:rPr lang="de-DE" altLang="de-DE" sz="1000"/>
              <a:t>Welche Bedürfnisse des Leistungsempfängers hat das Produkt zu erfüllen (z.B. nicht nur gießen 30€, sondern auch Unkraut jäten (10€) + 1 Gesteck 40€)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Einzelkosten = Produktabhängige Kosten + Anteilige Einmalkosten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Anteilige Gemeinkosten: Entweder durch „normale“ anteilige Zuschlüsselung oder besser: verursachungsgerechtere Zurechnung mittels Prozesskostenrechnung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Kundenwünsch bestimmen Target-Price (analysiert z.B. mittels Conjoint-Analyse + Quality Funktion Deployment (QFD)</a:t>
            </a:r>
            <a:br>
              <a:rPr lang="de-DE" altLang="de-DE" sz="1000"/>
            </a:br>
            <a:r>
              <a:rPr lang="de-DE" altLang="de-DE" sz="1000"/>
              <a:t>Conjoint-Analyse: Gewinnung der Nutzenbeiträge der Produktmerkmale</a:t>
            </a:r>
            <a:br>
              <a:rPr lang="de-DE" altLang="de-DE" sz="1000"/>
            </a:br>
            <a:r>
              <a:rPr lang="de-DE" altLang="de-DE" sz="1000"/>
              <a:t>QFD: übersetzt relative Wertigkeit der Produktmerkmale in relative Wertigkeiten der Produktkomponenten -&gt; Bedeutungsgrade einer Komponente in Prozentzahlen. Gesamtprodukt = 100%)</a:t>
            </a:r>
            <a:br>
              <a:rPr lang="de-DE" altLang="de-DE" sz="1000"/>
            </a:br>
            <a:r>
              <a:rPr lang="de-DE" altLang="de-DE" sz="1000"/>
              <a:t>Teilgewichte für die einzelnen harten (Funktionseigenschaften) und weichen (Genusseigenschaften) Faktoren eines Produktes.</a:t>
            </a:r>
          </a:p>
          <a:p>
            <a:pPr marL="228920" indent="-228920">
              <a:lnSpc>
                <a:spcPct val="90000"/>
              </a:lnSpc>
            </a:pPr>
            <a:r>
              <a:rPr lang="de-DE" altLang="de-DE" sz="1000"/>
              <a:t>Drifting Costs: Geschätzte Kosten auf der Grundlage vorhandener Fertigungs- und Entwicklungsbedingungen</a:t>
            </a:r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  <a:p>
            <a:pPr marL="228920" indent="-228920">
              <a:lnSpc>
                <a:spcPct val="90000"/>
              </a:lnSpc>
            </a:pPr>
            <a:endParaRPr lang="de-DE" altLang="de-DE" sz="1000"/>
          </a:p>
        </p:txBody>
      </p:sp>
    </p:spTree>
    <p:extLst>
      <p:ext uri="{BB962C8B-B14F-4D97-AF65-F5344CB8AC3E}">
        <p14:creationId xmlns:p14="http://schemas.microsoft.com/office/powerpoint/2010/main" val="2535927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2999BD-FE82-4308-AD02-1F903DD1D6AA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25" y="741363"/>
            <a:ext cx="6578600" cy="370205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357" y="4691851"/>
            <a:ext cx="5434964" cy="4441830"/>
          </a:xfrm>
        </p:spPr>
        <p:txBody>
          <a:bodyPr/>
          <a:lstStyle/>
          <a:p>
            <a:r>
              <a:rPr lang="de-DE" altLang="de-DE" dirty="0" err="1"/>
              <a:t>Conjoint</a:t>
            </a:r>
            <a:r>
              <a:rPr lang="de-DE" altLang="de-DE" dirty="0"/>
              <a:t>-Analyse: Gewinnung der Nutzenbeiträge der Produktmerkmale</a:t>
            </a:r>
            <a:br>
              <a:rPr lang="de-DE" altLang="de-DE" dirty="0"/>
            </a:br>
            <a:r>
              <a:rPr lang="de-DE" altLang="de-DE" dirty="0"/>
              <a:t>QFD: übersetzt relative Wertigkeit der Produktmerkmale in relative Wertigkeiten der Produktkomponenten -&gt; Bedeutungsgrade einer Komponente in Prozentzahlen. Gesamtprodukt = 100%)</a:t>
            </a:r>
            <a:br>
              <a:rPr lang="de-DE" altLang="de-DE" dirty="0"/>
            </a:br>
            <a:r>
              <a:rPr lang="de-DE" altLang="de-DE" dirty="0"/>
              <a:t>Teilgewichte für die einzelnen harten (Funktionseigenschaften) und weichen (Genusseigenschaften) Faktoren eines Produktes.</a:t>
            </a:r>
          </a:p>
          <a:p>
            <a:r>
              <a:rPr lang="de-DE" altLang="de-DE" dirty="0" err="1"/>
              <a:t>Drifting</a:t>
            </a:r>
            <a:r>
              <a:rPr lang="de-DE" altLang="de-DE" dirty="0"/>
              <a:t> </a:t>
            </a:r>
            <a:r>
              <a:rPr lang="de-DE" altLang="de-DE" dirty="0" err="1"/>
              <a:t>Costs</a:t>
            </a:r>
            <a:r>
              <a:rPr lang="de-DE" altLang="de-DE" dirty="0"/>
              <a:t>: Geschätzte Kosten auf der Grundlage vorhandener Fertigungs- und Entwicklungsbedingungen</a:t>
            </a:r>
          </a:p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57344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D3389-EF7A-4A21-8004-4369E6B76495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 altLang="de-DE" sz="800"/>
              <a:t>1. Brainstorming zum Thema Energy-Drink“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Gesundheitsfaktor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aufputschend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konzentrationssteigernd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süß – nicht so süß? (ev. für Diabetiker geeignet)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andere Ingredenzien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Biopower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sekundäre Pflanzeninhaltsstoffe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natürliche Inhaltsstoffe und Funktionen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Lebensfreude – Drink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Alternative zu Red Bull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Mixgetränk (alkoholverträglich)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ohne Koffein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Export (im Ausland erlaubt)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Mischung aus ED und isotonischem Getränk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Energiefruchtsaft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Dose, die sich selbst kühlt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wiederverschließbar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Tetrapack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</a:t>
            </a:r>
            <a:r>
              <a:rPr lang="de-DE" altLang="de-DE" sz="800" i="1"/>
              <a:t>Familienpackung (für Feste), ev. weniger konzentriert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• mit Granderwasser hergestellt</a:t>
            </a:r>
          </a:p>
          <a:p>
            <a:pPr>
              <a:lnSpc>
                <a:spcPct val="80000"/>
              </a:lnSpc>
            </a:pPr>
            <a:endParaRPr lang="de-DE" altLang="de-DE" sz="800"/>
          </a:p>
          <a:p>
            <a:pPr>
              <a:lnSpc>
                <a:spcPct val="80000"/>
              </a:lnSpc>
            </a:pPr>
            <a:r>
              <a:rPr lang="de-DE" altLang="de-DE" sz="800"/>
              <a:t>2. Produkteigenschaften und Eigenschaftsausprägungen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Eigenschaften Eigenschaftsausprägungen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* Preis in ATS 14 - 16 16 -18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* Geschmacksrichtung Früchte Kräuter/Tee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Geschmack süß sauer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Kohlensäure mit ohne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* Verpackung Alu Plastik Glas Tetra - Pak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Wiederverschließbar ja nein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Verpackungsgröße 250 ml 500 ml 750 ml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Design / Etikette Grüne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Verpackung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Bunte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Verpackung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Kalorien arm reduziert standard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* Aufputschwirkung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durch …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sekundäre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Pflanzeninhaltsstoffe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Traubenzucker Coffein/Teein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Farbe vom Drink farblos natürlich gefärbt</a:t>
            </a:r>
          </a:p>
          <a:p>
            <a:pPr>
              <a:lnSpc>
                <a:spcPct val="80000"/>
              </a:lnSpc>
            </a:pPr>
            <a:r>
              <a:rPr lang="de-DE" altLang="de-DE" sz="800"/>
              <a:t>Konsistenz flüssig cremig</a:t>
            </a:r>
          </a:p>
        </p:txBody>
      </p:sp>
    </p:spTree>
    <p:extLst>
      <p:ext uri="{BB962C8B-B14F-4D97-AF65-F5344CB8AC3E}">
        <p14:creationId xmlns:p14="http://schemas.microsoft.com/office/powerpoint/2010/main" val="2767858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1F8D8B-021B-4246-BFDC-2AD8C2D08F4C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0102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B7DB0-97EC-48B1-AB16-B77DC5125F62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9739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70DA6-65CB-4D2F-A4D2-DFF1EFD868D1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89362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86B400-8474-4741-9622-9B64F46B508E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08313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15CA0-5CB5-41E3-8E38-65779B80E4A4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2574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E18F2-527E-43A7-A2A0-FDD0C3D48D43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39200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4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959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15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05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81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8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9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54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3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14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4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61E2D-680E-489A-9A31-FC5EC76F4274}" type="datetimeFigureOut">
              <a:rPr lang="de-DE" smtClean="0"/>
              <a:t>06.10.2024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95E8E-6FAE-4A7E-9180-EC566D826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689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Strategische Unternehmensführung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Nutzung von Target-</a:t>
            </a:r>
            <a:r>
              <a:rPr lang="de-DE" dirty="0" err="1"/>
              <a:t>Costing</a:t>
            </a:r>
            <a:r>
              <a:rPr lang="de-DE" dirty="0"/>
              <a:t> und </a:t>
            </a:r>
            <a:r>
              <a:rPr lang="de-DE" dirty="0" err="1"/>
              <a:t>Conjoint</a:t>
            </a:r>
            <a:r>
              <a:rPr lang="de-DE" dirty="0"/>
              <a:t>-Analyse</a:t>
            </a:r>
          </a:p>
        </p:txBody>
      </p:sp>
    </p:spTree>
    <p:extLst>
      <p:ext uri="{BB962C8B-B14F-4D97-AF65-F5344CB8AC3E}">
        <p14:creationId xmlns:p14="http://schemas.microsoft.com/office/powerpoint/2010/main" val="3206725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54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7E68-5B36-4C1D-9D96-8D5776B375D5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486248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3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  <p:graphicFrame>
        <p:nvGraphicFramePr>
          <p:cNvPr id="3" name="Inhaltsplatzhalter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42854755"/>
              </p:ext>
            </p:extLst>
          </p:nvPr>
        </p:nvGraphicFramePr>
        <p:xfrm>
          <a:off x="1351128" y="1633181"/>
          <a:ext cx="10002672" cy="42581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1590">
                  <a:extLst>
                    <a:ext uri="{9D8B030D-6E8A-4147-A177-3AD203B41FA5}">
                      <a16:colId xmlns:a16="http://schemas.microsoft.com/office/drawing/2014/main" val="389684196"/>
                    </a:ext>
                  </a:extLst>
                </a:gridCol>
                <a:gridCol w="2400244">
                  <a:extLst>
                    <a:ext uri="{9D8B030D-6E8A-4147-A177-3AD203B41FA5}">
                      <a16:colId xmlns:a16="http://schemas.microsoft.com/office/drawing/2014/main" val="711643564"/>
                    </a:ext>
                  </a:extLst>
                </a:gridCol>
                <a:gridCol w="2082858">
                  <a:extLst>
                    <a:ext uri="{9D8B030D-6E8A-4147-A177-3AD203B41FA5}">
                      <a16:colId xmlns:a16="http://schemas.microsoft.com/office/drawing/2014/main" val="2780141480"/>
                    </a:ext>
                  </a:extLst>
                </a:gridCol>
                <a:gridCol w="2067980">
                  <a:extLst>
                    <a:ext uri="{9D8B030D-6E8A-4147-A177-3AD203B41FA5}">
                      <a16:colId xmlns:a16="http://schemas.microsoft.com/office/drawing/2014/main" val="792066013"/>
                    </a:ext>
                  </a:extLst>
                </a:gridCol>
              </a:tblGrid>
              <a:tr h="53151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de-DE" sz="2000" u="none" strike="noStrike" dirty="0">
                          <a:effectLst/>
                        </a:rPr>
                        <a:t>Komponenten</a:t>
                      </a:r>
                      <a:endParaRPr lang="de-DE" sz="2000" b="0" i="0" u="none" strike="noStrike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 dirty="0">
                          <a:effectLst/>
                        </a:rPr>
                        <a:t>Produktfunktionen (Eigenschaften)</a:t>
                      </a:r>
                      <a:endParaRPr lang="de-DE" sz="2000" b="0" i="0" u="none" strike="noStrike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41293"/>
                  </a:ext>
                </a:extLst>
              </a:tr>
              <a:tr h="53151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solar betrieben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wartungsarm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 dirty="0">
                          <a:effectLst/>
                        </a:rPr>
                        <a:t>langlebig</a:t>
                      </a:r>
                      <a:endParaRPr lang="de-DE" sz="2000" b="0" i="0" u="none" strike="noStrike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extLst>
                  <a:ext uri="{0D108BD9-81ED-4DB2-BD59-A6C34878D82A}">
                    <a16:rowId xmlns:a16="http://schemas.microsoft.com/office/drawing/2014/main" val="2827909821"/>
                  </a:ext>
                </a:extLst>
              </a:tr>
              <a:tr h="537532">
                <a:tc>
                  <a:txBody>
                    <a:bodyPr/>
                    <a:lstStyle/>
                    <a:p>
                      <a:pPr algn="r" fontAlgn="b"/>
                      <a:r>
                        <a:rPr lang="de-DE" sz="2000" u="none" strike="noStrike">
                          <a:effectLst/>
                        </a:rPr>
                        <a:t>Kundengewicht -&gt;</a:t>
                      </a:r>
                      <a:endParaRPr lang="de-DE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47%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b"/>
                </a:tc>
                <a:extLst>
                  <a:ext uri="{0D108BD9-81ED-4DB2-BD59-A6C34878D82A}">
                    <a16:rowId xmlns:a16="http://schemas.microsoft.com/office/drawing/2014/main" val="564438589"/>
                  </a:ext>
                </a:extLst>
              </a:tr>
              <a:tr h="53151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2000" u="none" strike="noStrike">
                          <a:effectLst/>
                        </a:rPr>
                        <a:t>Anschlüsse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 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u="none" strike="noStrike">
                          <a:effectLst/>
                        </a:rPr>
                        <a:t>2,00%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 dirty="0">
                          <a:effectLst/>
                        </a:rPr>
                        <a:t>4,70%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extLst>
                  <a:ext uri="{0D108BD9-81ED-4DB2-BD59-A6C34878D82A}">
                    <a16:rowId xmlns:a16="http://schemas.microsoft.com/office/drawing/2014/main" val="1429746804"/>
                  </a:ext>
                </a:extLst>
              </a:tr>
              <a:tr h="53151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2000" u="none" strike="noStrike">
                          <a:effectLst/>
                        </a:rPr>
                        <a:t>Pumpe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 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u="none" strike="noStrike">
                          <a:effectLst/>
                        </a:rPr>
                        <a:t>6,00%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 dirty="0">
                          <a:effectLst/>
                        </a:rPr>
                        <a:t>23,50%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extLst>
                  <a:ext uri="{0D108BD9-81ED-4DB2-BD59-A6C34878D82A}">
                    <a16:rowId xmlns:a16="http://schemas.microsoft.com/office/drawing/2014/main" val="3034577136"/>
                  </a:ext>
                </a:extLst>
              </a:tr>
              <a:tr h="53151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2000" u="none" strike="noStrike">
                          <a:effectLst/>
                        </a:rPr>
                        <a:t>Heizeinheit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b="1" u="none" strike="noStrike" dirty="0">
                          <a:effectLst/>
                        </a:rPr>
                        <a:t>90%*33% = 29,70%</a:t>
                      </a:r>
                      <a:endParaRPr lang="de-DE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10,00%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 dirty="0">
                          <a:effectLst/>
                        </a:rPr>
                        <a:t>14,10%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extLst>
                  <a:ext uri="{0D108BD9-81ED-4DB2-BD59-A6C34878D82A}">
                    <a16:rowId xmlns:a16="http://schemas.microsoft.com/office/drawing/2014/main" val="461655832"/>
                  </a:ext>
                </a:extLst>
              </a:tr>
              <a:tr h="53151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2000" u="none" strike="noStrike">
                          <a:effectLst/>
                        </a:rPr>
                        <a:t>Innenbeschichtung</a:t>
                      </a:r>
                      <a:endParaRPr lang="de-DE" sz="2000" b="0" i="0" u="none" strike="noStrike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u="none" strike="noStrike">
                          <a:effectLst/>
                        </a:rPr>
                        <a:t>3,30%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2000" u="none" strike="noStrike">
                          <a:effectLst/>
                        </a:rPr>
                        <a:t>2,00%</a:t>
                      </a:r>
                      <a:endParaRPr lang="de-DE" sz="2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u="none" strike="noStrike" dirty="0">
                          <a:effectLst/>
                        </a:rPr>
                        <a:t>4,70%</a:t>
                      </a:r>
                      <a:endParaRPr lang="de-DE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extLst>
                  <a:ext uri="{0D108BD9-81ED-4DB2-BD59-A6C34878D82A}">
                    <a16:rowId xmlns:a16="http://schemas.microsoft.com/office/drawing/2014/main" val="124867771"/>
                  </a:ext>
                </a:extLst>
              </a:tr>
              <a:tr h="53151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2000" b="1" u="none" strike="noStrike" dirty="0">
                          <a:effectLst/>
                        </a:rPr>
                        <a:t>Summe</a:t>
                      </a:r>
                      <a:endParaRPr lang="de-DE" sz="2000" b="1" i="0" u="none" strike="noStrike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b="1" u="none" strike="noStrike" dirty="0">
                          <a:effectLst/>
                        </a:rPr>
                        <a:t>33%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b="1" u="none" strike="noStrike" dirty="0">
                          <a:effectLst/>
                        </a:rPr>
                        <a:t>20%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000" b="1" u="none" strike="noStrike" dirty="0">
                          <a:effectLst/>
                        </a:rPr>
                        <a:t>47%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11" marR="7711" marT="7711" marB="0"/>
                </a:tc>
                <a:extLst>
                  <a:ext uri="{0D108BD9-81ED-4DB2-BD59-A6C34878D82A}">
                    <a16:rowId xmlns:a16="http://schemas.microsoft.com/office/drawing/2014/main" val="2535652194"/>
                  </a:ext>
                </a:extLst>
              </a:tr>
            </a:tbl>
          </a:graphicData>
        </a:graphic>
      </p:graphicFrame>
      <p:sp>
        <p:nvSpPr>
          <p:cNvPr id="2" name="Ellipse 1"/>
          <p:cNvSpPr/>
          <p:nvPr/>
        </p:nvSpPr>
        <p:spPr>
          <a:xfrm>
            <a:off x="7717700" y="3235818"/>
            <a:ext cx="3384645" cy="3957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4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3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6F4ED-D8AE-4B4D-AEE3-1C685711E982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407241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4</a:t>
            </a:r>
          </a:p>
        </p:txBody>
      </p:sp>
      <p:graphicFrame>
        <p:nvGraphicFramePr>
          <p:cNvPr id="155720" name="Group 7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06953778"/>
              </p:ext>
            </p:extLst>
          </p:nvPr>
        </p:nvGraphicFramePr>
        <p:xfrm>
          <a:off x="1387475" y="2810556"/>
          <a:ext cx="8804275" cy="2415540"/>
        </p:xfrm>
        <a:graphic>
          <a:graphicData uri="http://schemas.openxmlformats.org/drawingml/2006/table">
            <a:tbl>
              <a:tblPr/>
              <a:tblGrid>
                <a:gridCol w="2179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9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Nutzenanteil der Komponenten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Anschlüsse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 + 4,7% = </a:t>
                      </a:r>
                      <a:b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6,7 % =&gt;</a:t>
                      </a:r>
                      <a:r>
                        <a:rPr lang="de-DE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ca. </a:t>
                      </a: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Was darf jede Komponente kosten, wenn der Preis für das Gesamtprodukt bereits vorgegeben ist?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Pumpe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Heizeinheit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Innenbeschichtung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289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58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9669-9177-451C-8C99-A6F68F2287D7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85976" y="515000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5 (mit fiktiven Werten)</a:t>
            </a:r>
          </a:p>
        </p:txBody>
      </p:sp>
      <p:graphicFrame>
        <p:nvGraphicFramePr>
          <p:cNvPr id="146805" name="Group 37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49987308"/>
              </p:ext>
            </p:extLst>
          </p:nvPr>
        </p:nvGraphicFramePr>
        <p:xfrm>
          <a:off x="1703389" y="2361406"/>
          <a:ext cx="8893175" cy="3011488"/>
        </p:xfrm>
        <a:graphic>
          <a:graphicData uri="http://schemas.openxmlformats.org/drawingml/2006/table">
            <a:tbl>
              <a:tblPr/>
              <a:tblGrid>
                <a:gridCol w="33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1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Produktkomponenten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Nutzenanteil der Komponenten</a:t>
                      </a: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Bisherige Kosten (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drifting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costs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) je Poolheizung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Zulässige Kosten (allowable costs)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Anschlüsse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???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Pumpe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???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Heizeinheit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200 €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???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Innenbeschichtung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???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300 €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???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6601" name="Text Box 169"/>
          <p:cNvSpPr txBox="1">
            <a:spLocks noChangeArrowheads="1"/>
          </p:cNvSpPr>
          <p:nvPr/>
        </p:nvSpPr>
        <p:spPr bwMode="auto">
          <a:xfrm>
            <a:off x="1703389" y="1379538"/>
            <a:ext cx="87852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/>
              <a:t>Annahme: Bei einem Verkaufspreis von 2.000 Euro/Poolheizung möchte das Unternehmen einen Stückgewinn von 1.800 Euro erzielen: Zulässige Kosten: 200 Euro/Heizung</a:t>
            </a:r>
          </a:p>
        </p:txBody>
      </p:sp>
      <p:sp>
        <p:nvSpPr>
          <p:cNvPr id="146799" name="Text Box 367"/>
          <p:cNvSpPr txBox="1">
            <a:spLocks noChangeArrowheads="1"/>
          </p:cNvSpPr>
          <p:nvPr/>
        </p:nvSpPr>
        <p:spPr bwMode="auto">
          <a:xfrm>
            <a:off x="1774826" y="5949951"/>
            <a:ext cx="6265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/>
              <a:t>Produktkomponenten jeweils incl. Maschinenkosten.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029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6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FA5A-BE4B-488D-8884-FEFA6D099497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3604" y="551026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5 (mit fiktiven Werten)</a:t>
            </a:r>
          </a:p>
        </p:txBody>
      </p:sp>
      <p:graphicFrame>
        <p:nvGraphicFramePr>
          <p:cNvPr id="169987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6384740"/>
              </p:ext>
            </p:extLst>
          </p:nvPr>
        </p:nvGraphicFramePr>
        <p:xfrm>
          <a:off x="1703389" y="2445999"/>
          <a:ext cx="8893175" cy="3011488"/>
        </p:xfrm>
        <a:graphic>
          <a:graphicData uri="http://schemas.openxmlformats.org/drawingml/2006/table">
            <a:tbl>
              <a:tblPr/>
              <a:tblGrid>
                <a:gridCol w="33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1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Produktkomponenten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Nutzenanteil der Komponenten</a:t>
                      </a: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Bisherige Kosten (drifting costs) je 250 ml Dose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Zulässige Kosten (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allowable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costs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) ca.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Anschlüsse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Pumpe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Heizeinheit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200 €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107 €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Innenbeschichtung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algn="l" rtl="0" fontAlgn="ctr"/>
                      <a:r>
                        <a:rPr lang="de-DE" sz="1800" b="0" i="0" u="none" strike="noStrike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300 €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200 €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0038" name="Text Box 54"/>
          <p:cNvSpPr txBox="1">
            <a:spLocks noChangeArrowheads="1"/>
          </p:cNvSpPr>
          <p:nvPr/>
        </p:nvSpPr>
        <p:spPr bwMode="auto">
          <a:xfrm>
            <a:off x="1703389" y="1551490"/>
            <a:ext cx="8785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/>
              <a:t>Könnten die Kosten wirklich auf 200 Euro/Poolheizung „gedrückt werden“, dann dürften die Komponenten folgende „</a:t>
            </a:r>
            <a:r>
              <a:rPr lang="de-DE" altLang="de-DE" dirty="0" err="1"/>
              <a:t>allowable</a:t>
            </a:r>
            <a:r>
              <a:rPr lang="de-DE" altLang="de-DE" dirty="0"/>
              <a:t> </a:t>
            </a:r>
            <a:r>
              <a:rPr lang="de-DE" altLang="de-DE" dirty="0" err="1"/>
              <a:t>costs</a:t>
            </a:r>
            <a:r>
              <a:rPr lang="de-DE" altLang="de-DE" dirty="0"/>
              <a:t>“ aufweisen:</a:t>
            </a:r>
          </a:p>
        </p:txBody>
      </p:sp>
      <p:sp>
        <p:nvSpPr>
          <p:cNvPr id="170039" name="Text Box 55"/>
          <p:cNvSpPr txBox="1">
            <a:spLocks noChangeArrowheads="1"/>
          </p:cNvSpPr>
          <p:nvPr/>
        </p:nvSpPr>
        <p:spPr bwMode="auto">
          <a:xfrm>
            <a:off x="1774826" y="5949951"/>
            <a:ext cx="6265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/>
              <a:t>Prozentsätze gerundet.</a:t>
            </a:r>
          </a:p>
        </p:txBody>
      </p:sp>
      <p:sp>
        <p:nvSpPr>
          <p:cNvPr id="170040" name="Freeform 56"/>
          <p:cNvSpPr>
            <a:spLocks/>
          </p:cNvSpPr>
          <p:nvPr/>
        </p:nvSpPr>
        <p:spPr bwMode="auto">
          <a:xfrm>
            <a:off x="6269039" y="4939961"/>
            <a:ext cx="3313112" cy="720725"/>
          </a:xfrm>
          <a:custGeom>
            <a:avLst/>
            <a:gdLst>
              <a:gd name="T0" fmla="*/ 0 w 2087"/>
              <a:gd name="T1" fmla="*/ 0 h 454"/>
              <a:gd name="T2" fmla="*/ 1225 w 2087"/>
              <a:gd name="T3" fmla="*/ 454 h 454"/>
              <a:gd name="T4" fmla="*/ 2087 w 2087"/>
              <a:gd name="T5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7" h="454">
                <a:moveTo>
                  <a:pt x="0" y="0"/>
                </a:moveTo>
                <a:cubicBezTo>
                  <a:pt x="438" y="227"/>
                  <a:pt x="877" y="454"/>
                  <a:pt x="1225" y="454"/>
                </a:cubicBezTo>
                <a:cubicBezTo>
                  <a:pt x="1573" y="454"/>
                  <a:pt x="1830" y="227"/>
                  <a:pt x="208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0041" name="AutoShape 57"/>
          <p:cNvSpPr>
            <a:spLocks/>
          </p:cNvSpPr>
          <p:nvPr/>
        </p:nvSpPr>
        <p:spPr bwMode="auto">
          <a:xfrm>
            <a:off x="8783639" y="5703718"/>
            <a:ext cx="2016125" cy="609600"/>
          </a:xfrm>
          <a:prstGeom prst="borderCallout2">
            <a:avLst>
              <a:gd name="adj1" fmla="val 18750"/>
              <a:gd name="adj2" fmla="val -3778"/>
              <a:gd name="adj3" fmla="val 18750"/>
              <a:gd name="adj4" fmla="val -10708"/>
              <a:gd name="adj5" fmla="val -4949"/>
              <a:gd name="adj6" fmla="val -17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de-DE" altLang="de-DE" b="1" dirty="0">
                <a:solidFill>
                  <a:schemeClr val="accent2"/>
                </a:solidFill>
              </a:rPr>
              <a:t>20 € = 200€ * 10%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910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F3DD-FDE8-44A4-835D-54C85EA61E9A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de-DE" altLang="de-DE"/>
              <a:t>Phasen des Target Costing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de-DE" altLang="de-DE"/>
              <a:t>Zielkostenableitung (Allowable Costs)</a:t>
            </a:r>
          </a:p>
          <a:p>
            <a:pPr marL="609600" indent="-609600">
              <a:buFontTx/>
              <a:buAutoNum type="arabicPeriod"/>
            </a:pPr>
            <a:r>
              <a:rPr lang="de-DE" altLang="de-DE"/>
              <a:t>Zielkostenspaltung (bezogen auf die Einflussfaktoren)</a:t>
            </a:r>
          </a:p>
          <a:p>
            <a:pPr marL="609600" indent="-609600">
              <a:buFontTx/>
              <a:buAutoNum type="arabicPeriod"/>
            </a:pPr>
            <a:r>
              <a:rPr lang="de-DE" altLang="de-DE"/>
              <a:t>Kostenanpassung der Allowable Costs für die Zielkostenerreichung (dies sind die eigentlichen Target Costs)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461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30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2738-582C-46F0-BCF6-75C199E1DD8C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04813"/>
            <a:ext cx="8229600" cy="1295400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de-DE" altLang="de-DE" dirty="0"/>
              <a:t>Grundzusammenhänge Target-</a:t>
            </a:r>
            <a:r>
              <a:rPr lang="de-DE" altLang="de-DE" dirty="0" err="1"/>
              <a:t>Costing</a:t>
            </a:r>
            <a:r>
              <a:rPr lang="de-DE" altLang="de-DE" dirty="0"/>
              <a:t> </a:t>
            </a:r>
            <a:br>
              <a:rPr lang="de-DE" altLang="de-DE" dirty="0"/>
            </a:br>
            <a:r>
              <a:rPr lang="de-DE" altLang="de-DE" dirty="0"/>
              <a:t>(Beispiel Poolheizung)</a:t>
            </a:r>
            <a:br>
              <a:rPr lang="de-DE" altLang="de-DE" dirty="0"/>
            </a:br>
            <a:r>
              <a:rPr lang="de-DE" altLang="de-DE" dirty="0"/>
              <a:t>[bisherige Kosten: 300 Euro]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2198688" y="2205039"/>
            <a:ext cx="8145462" cy="4251325"/>
            <a:chOff x="674688" y="2205038"/>
            <a:chExt cx="8145462" cy="4251325"/>
          </a:xfrm>
        </p:grpSpPr>
        <p:sp>
          <p:nvSpPr>
            <p:cNvPr id="100355" name="Text Box 3"/>
            <p:cNvSpPr txBox="1">
              <a:spLocks noChangeArrowheads="1"/>
            </p:cNvSpPr>
            <p:nvPr/>
          </p:nvSpPr>
          <p:spPr bwMode="auto">
            <a:xfrm>
              <a:off x="674688" y="2205038"/>
              <a:ext cx="1484312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Target Price</a:t>
              </a:r>
            </a:p>
          </p:txBody>
        </p:sp>
        <p:sp>
          <p:nvSpPr>
            <p:cNvPr id="100356" name="Text Box 4"/>
            <p:cNvSpPr txBox="1">
              <a:spLocks noChangeArrowheads="1"/>
            </p:cNvSpPr>
            <p:nvPr/>
          </p:nvSpPr>
          <p:spPr bwMode="auto">
            <a:xfrm>
              <a:off x="674688" y="2790825"/>
              <a:ext cx="1620837" cy="9848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 dirty="0">
                  <a:latin typeface="Arial" charset="0"/>
                </a:rPr>
                <a:t>2000 €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de-DE" altLang="de-DE" sz="1600" dirty="0" err="1">
                  <a:latin typeface="Arial" charset="0"/>
                </a:rPr>
                <a:t>Kundenanfor-derungen</a:t>
              </a:r>
              <a:r>
                <a:rPr lang="de-DE" altLang="de-DE" sz="1600" dirty="0">
                  <a:latin typeface="Arial" charset="0"/>
                </a:rPr>
                <a:t>:</a:t>
              </a:r>
            </a:p>
          </p:txBody>
        </p:sp>
        <p:sp>
          <p:nvSpPr>
            <p:cNvPr id="100357" name="Text Box 5"/>
            <p:cNvSpPr txBox="1">
              <a:spLocks noChangeArrowheads="1"/>
            </p:cNvSpPr>
            <p:nvPr/>
          </p:nvSpPr>
          <p:spPr bwMode="auto">
            <a:xfrm>
              <a:off x="2789238" y="2205038"/>
              <a:ext cx="1484312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Target Profit</a:t>
              </a:r>
            </a:p>
          </p:txBody>
        </p:sp>
        <p:sp>
          <p:nvSpPr>
            <p:cNvPr id="100358" name="Text Box 6"/>
            <p:cNvSpPr txBox="1">
              <a:spLocks noChangeArrowheads="1"/>
            </p:cNvSpPr>
            <p:nvPr/>
          </p:nvSpPr>
          <p:spPr bwMode="auto">
            <a:xfrm>
              <a:off x="2384425" y="2205038"/>
              <a:ext cx="22542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-</a:t>
              </a:r>
            </a:p>
          </p:txBody>
        </p:sp>
        <p:sp>
          <p:nvSpPr>
            <p:cNvPr id="100359" name="Text Box 7"/>
            <p:cNvSpPr txBox="1">
              <a:spLocks noChangeArrowheads="1"/>
            </p:cNvSpPr>
            <p:nvPr/>
          </p:nvSpPr>
          <p:spPr bwMode="auto">
            <a:xfrm>
              <a:off x="4410075" y="2205038"/>
              <a:ext cx="31432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=</a:t>
              </a:r>
            </a:p>
          </p:txBody>
        </p:sp>
        <p:sp>
          <p:nvSpPr>
            <p:cNvPr id="100360" name="Text Box 8"/>
            <p:cNvSpPr txBox="1">
              <a:spLocks noChangeArrowheads="1"/>
            </p:cNvSpPr>
            <p:nvPr/>
          </p:nvSpPr>
          <p:spPr bwMode="auto">
            <a:xfrm>
              <a:off x="4859338" y="2205038"/>
              <a:ext cx="1981200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Allowable Costs</a:t>
              </a:r>
            </a:p>
          </p:txBody>
        </p:sp>
        <p:sp>
          <p:nvSpPr>
            <p:cNvPr id="100361" name="Text Box 9"/>
            <p:cNvSpPr txBox="1">
              <a:spLocks noChangeArrowheads="1"/>
            </p:cNvSpPr>
            <p:nvPr/>
          </p:nvSpPr>
          <p:spPr bwMode="auto">
            <a:xfrm>
              <a:off x="2789238" y="2790825"/>
              <a:ext cx="16208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 dirty="0">
                  <a:latin typeface="Arial" charset="0"/>
                </a:rPr>
                <a:t>1800 €</a:t>
              </a:r>
            </a:p>
          </p:txBody>
        </p:sp>
        <p:sp>
          <p:nvSpPr>
            <p:cNvPr id="100362" name="Text Box 10"/>
            <p:cNvSpPr txBox="1">
              <a:spLocks noChangeArrowheads="1"/>
            </p:cNvSpPr>
            <p:nvPr/>
          </p:nvSpPr>
          <p:spPr bwMode="auto">
            <a:xfrm>
              <a:off x="4859338" y="2746375"/>
              <a:ext cx="16208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 dirty="0">
                  <a:latin typeface="Arial" charset="0"/>
                </a:rPr>
                <a:t>200 €</a:t>
              </a:r>
            </a:p>
          </p:txBody>
        </p:sp>
        <p:sp>
          <p:nvSpPr>
            <p:cNvPr id="100363" name="Text Box 11"/>
            <p:cNvSpPr txBox="1">
              <a:spLocks noChangeArrowheads="1"/>
            </p:cNvSpPr>
            <p:nvPr/>
          </p:nvSpPr>
          <p:spPr bwMode="auto">
            <a:xfrm>
              <a:off x="2700338" y="3781425"/>
              <a:ext cx="1574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Drifting Costs</a:t>
              </a:r>
            </a:p>
          </p:txBody>
        </p:sp>
        <p:sp>
          <p:nvSpPr>
            <p:cNvPr id="100364" name="Text Box 12"/>
            <p:cNvSpPr txBox="1">
              <a:spLocks noChangeArrowheads="1"/>
            </p:cNvSpPr>
            <p:nvPr/>
          </p:nvSpPr>
          <p:spPr bwMode="auto">
            <a:xfrm>
              <a:off x="2744788" y="4275138"/>
              <a:ext cx="1620837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 dirty="0">
                  <a:latin typeface="Arial" charset="0"/>
                </a:rPr>
                <a:t>300 €</a:t>
              </a:r>
            </a:p>
          </p:txBody>
        </p:sp>
        <p:sp>
          <p:nvSpPr>
            <p:cNvPr id="100365" name="Text Box 13"/>
            <p:cNvSpPr txBox="1">
              <a:spLocks noChangeArrowheads="1"/>
            </p:cNvSpPr>
            <p:nvPr/>
          </p:nvSpPr>
          <p:spPr bwMode="auto">
            <a:xfrm>
              <a:off x="4859338" y="4635500"/>
              <a:ext cx="19812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Target Costs</a:t>
              </a:r>
            </a:p>
          </p:txBody>
        </p:sp>
        <p:sp>
          <p:nvSpPr>
            <p:cNvPr id="100366" name="Freeform 14"/>
            <p:cNvSpPr>
              <a:spLocks/>
            </p:cNvSpPr>
            <p:nvPr/>
          </p:nvSpPr>
          <p:spPr bwMode="auto">
            <a:xfrm>
              <a:off x="3465513" y="4186238"/>
              <a:ext cx="1349375" cy="674687"/>
            </a:xfrm>
            <a:custGeom>
              <a:avLst/>
              <a:gdLst>
                <a:gd name="T0" fmla="*/ 0 w 850"/>
                <a:gd name="T1" fmla="*/ 0 h 425"/>
                <a:gd name="T2" fmla="*/ 0 w 850"/>
                <a:gd name="T3" fmla="*/ 425 h 425"/>
                <a:gd name="T4" fmla="*/ 850 w 850"/>
                <a:gd name="T5" fmla="*/ 425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0" h="425">
                  <a:moveTo>
                    <a:pt x="0" y="0"/>
                  </a:moveTo>
                  <a:lnTo>
                    <a:pt x="0" y="425"/>
                  </a:lnTo>
                  <a:lnTo>
                    <a:pt x="850" y="425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0367" name="Freeform 15"/>
            <p:cNvSpPr>
              <a:spLocks/>
            </p:cNvSpPr>
            <p:nvPr/>
          </p:nvSpPr>
          <p:spPr bwMode="auto">
            <a:xfrm>
              <a:off x="5827713" y="2686050"/>
              <a:ext cx="1587" cy="1917700"/>
            </a:xfrm>
            <a:custGeom>
              <a:avLst/>
              <a:gdLst>
                <a:gd name="T0" fmla="*/ 0 w 1"/>
                <a:gd name="T1" fmla="*/ 1208 h 1208"/>
                <a:gd name="T2" fmla="*/ 0 w 1"/>
                <a:gd name="T3" fmla="*/ 0 h 1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208">
                  <a:moveTo>
                    <a:pt x="0" y="1208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0368" name="Text Box 16"/>
            <p:cNvSpPr txBox="1">
              <a:spLocks noChangeArrowheads="1"/>
            </p:cNvSpPr>
            <p:nvPr/>
          </p:nvSpPr>
          <p:spPr bwMode="auto">
            <a:xfrm>
              <a:off x="5940425" y="3308350"/>
              <a:ext cx="207010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Kostensenkung („Cost Kaizen“) ?</a:t>
              </a:r>
            </a:p>
          </p:txBody>
        </p:sp>
        <p:sp>
          <p:nvSpPr>
            <p:cNvPr id="100369" name="Text Box 17"/>
            <p:cNvSpPr txBox="1">
              <a:spLocks noChangeArrowheads="1"/>
            </p:cNvSpPr>
            <p:nvPr/>
          </p:nvSpPr>
          <p:spPr bwMode="auto">
            <a:xfrm>
              <a:off x="6480175" y="5805488"/>
              <a:ext cx="1981200" cy="6508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Anteilige Gemeinkosten</a:t>
              </a:r>
            </a:p>
          </p:txBody>
        </p:sp>
        <p:sp>
          <p:nvSpPr>
            <p:cNvPr id="100370" name="Text Box 18"/>
            <p:cNvSpPr txBox="1">
              <a:spLocks noChangeArrowheads="1"/>
            </p:cNvSpPr>
            <p:nvPr/>
          </p:nvSpPr>
          <p:spPr bwMode="auto">
            <a:xfrm>
              <a:off x="4184650" y="5805488"/>
              <a:ext cx="1981200" cy="6508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Anteilige Einmalkosten</a:t>
              </a:r>
            </a:p>
          </p:txBody>
        </p:sp>
        <p:sp>
          <p:nvSpPr>
            <p:cNvPr id="100371" name="Text Box 19"/>
            <p:cNvSpPr txBox="1">
              <a:spLocks noChangeArrowheads="1"/>
            </p:cNvSpPr>
            <p:nvPr/>
          </p:nvSpPr>
          <p:spPr bwMode="auto">
            <a:xfrm>
              <a:off x="1889125" y="5805488"/>
              <a:ext cx="1981200" cy="6508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Produktab-hängige Kosten</a:t>
              </a:r>
            </a:p>
          </p:txBody>
        </p:sp>
        <p:grpSp>
          <p:nvGrpSpPr>
            <p:cNvPr id="100372" name="Group 20"/>
            <p:cNvGrpSpPr>
              <a:grpSpLocks/>
            </p:cNvGrpSpPr>
            <p:nvPr/>
          </p:nvGrpSpPr>
          <p:grpSpPr bwMode="auto">
            <a:xfrm>
              <a:off x="2835275" y="5040313"/>
              <a:ext cx="4635500" cy="765175"/>
              <a:chOff x="1803" y="2755"/>
              <a:chExt cx="2920" cy="482"/>
            </a:xfrm>
          </p:grpSpPr>
          <p:sp>
            <p:nvSpPr>
              <p:cNvPr id="100373" name="Line 21"/>
              <p:cNvSpPr>
                <a:spLocks noChangeShapeType="1"/>
              </p:cNvSpPr>
              <p:nvPr/>
            </p:nvSpPr>
            <p:spPr bwMode="auto">
              <a:xfrm>
                <a:off x="3702" y="2755"/>
                <a:ext cx="0" cy="22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0374" name="Line 22"/>
              <p:cNvSpPr>
                <a:spLocks noChangeShapeType="1"/>
              </p:cNvSpPr>
              <p:nvPr/>
            </p:nvSpPr>
            <p:spPr bwMode="auto">
              <a:xfrm>
                <a:off x="1803" y="2982"/>
                <a:ext cx="292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0375" name="Line 23"/>
              <p:cNvSpPr>
                <a:spLocks noChangeShapeType="1"/>
              </p:cNvSpPr>
              <p:nvPr/>
            </p:nvSpPr>
            <p:spPr bwMode="auto">
              <a:xfrm>
                <a:off x="1803" y="2982"/>
                <a:ext cx="0" cy="25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0376" name="Line 24"/>
              <p:cNvSpPr>
                <a:spLocks noChangeShapeType="1"/>
              </p:cNvSpPr>
              <p:nvPr/>
            </p:nvSpPr>
            <p:spPr bwMode="auto">
              <a:xfrm>
                <a:off x="3220" y="2982"/>
                <a:ext cx="0" cy="25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0377" name="Line 25"/>
              <p:cNvSpPr>
                <a:spLocks noChangeShapeType="1"/>
              </p:cNvSpPr>
              <p:nvPr/>
            </p:nvSpPr>
            <p:spPr bwMode="auto">
              <a:xfrm>
                <a:off x="4723" y="2982"/>
                <a:ext cx="0" cy="25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00378" name="Text Box 26"/>
            <p:cNvSpPr txBox="1">
              <a:spLocks noChangeArrowheads="1"/>
            </p:cNvSpPr>
            <p:nvPr/>
          </p:nvSpPr>
          <p:spPr bwMode="auto">
            <a:xfrm>
              <a:off x="6931025" y="4635500"/>
              <a:ext cx="188912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 dirty="0">
                  <a:latin typeface="Arial" charset="0"/>
                </a:rPr>
                <a:t>200 €…?...300 €</a:t>
              </a:r>
            </a:p>
          </p:txBody>
        </p:sp>
      </p:grp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1703388" y="1"/>
            <a:ext cx="467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/>
              <a:t>11.2 Target Costing</a:t>
            </a:r>
          </a:p>
        </p:txBody>
      </p:sp>
    </p:spTree>
    <p:extLst>
      <p:ext uri="{BB962C8B-B14F-4D97-AF65-F5344CB8AC3E}">
        <p14:creationId xmlns:p14="http://schemas.microsoft.com/office/powerpoint/2010/main" val="203405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555D-2561-4570-B5D3-E60E493839F8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de-DE" altLang="de-DE" sz="3200" dirty="0"/>
              <a:t>Prinzip der „traditionellen Vollkostenrechnung“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de-DE" altLang="de-DE" sz="1600"/>
              <a:t>Selbstkosten (als Ausgangspunkt)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altLang="de-DE" sz="1600"/>
              <a:t>+ Gewinnspanne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altLang="de-DE" sz="1600"/>
              <a:t>= Preis </a:t>
            </a:r>
            <a:br>
              <a:rPr lang="de-DE" altLang="de-DE" sz="1600"/>
            </a:br>
            <a:br>
              <a:rPr lang="de-DE" altLang="de-DE" sz="1600"/>
            </a:br>
            <a:r>
              <a:rPr lang="de-DE" altLang="de-DE" sz="1600"/>
              <a:t>… und der Hoffnung, dass dieser am Markt durchsetzbar ist </a:t>
            </a:r>
            <a:br>
              <a:rPr lang="de-DE" altLang="de-DE" sz="1600"/>
            </a:br>
            <a:endParaRPr lang="de-DE" altLang="de-DE" sz="1600"/>
          </a:p>
          <a:p>
            <a:pPr>
              <a:lnSpc>
                <a:spcPct val="90000"/>
              </a:lnSpc>
              <a:buFontTx/>
              <a:buNone/>
            </a:pPr>
            <a:endParaRPr lang="de-DE" altLang="de-DE" sz="1600"/>
          </a:p>
          <a:p>
            <a:pPr>
              <a:lnSpc>
                <a:spcPct val="90000"/>
              </a:lnSpc>
              <a:buFontTx/>
              <a:buNone/>
            </a:pPr>
            <a:r>
              <a:rPr lang="de-DE" altLang="de-DE" sz="1600"/>
              <a:t>Umgang mit Schnäppchenjägern???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955085" y="2502825"/>
            <a:ext cx="7920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96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78C1-BE30-43F7-BA96-7342EF25DFA6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914401"/>
            <a:ext cx="8128000" cy="530225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de-DE" altLang="de-DE"/>
              <a:t>Target Costing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2349501"/>
            <a:ext cx="8229600" cy="2232025"/>
          </a:xfrm>
        </p:spPr>
        <p:txBody>
          <a:bodyPr/>
          <a:lstStyle/>
          <a:p>
            <a:r>
              <a:rPr lang="de-DE" altLang="de-DE"/>
              <a:t>80-90 % der Herstellkosten bereits vor Produktionsaufnahme festgelegt.</a:t>
            </a:r>
          </a:p>
          <a:p>
            <a:r>
              <a:rPr lang="de-DE" altLang="de-DE"/>
              <a:t>Produktlebenszyklus: Kostenbeeinflussbarkeit nimmt fortlaufend ab.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154363" y="4219576"/>
            <a:ext cx="6913563" cy="156966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de-DE" altLang="de-DE" sz="2400" dirty="0">
                <a:latin typeface="Arial" charset="0"/>
              </a:rPr>
              <a:t>Die üblichen betrieblichen Kostenrechnungs-systeme (VKR und TKR) „sind nicht geeignet“ (Unternehmen können nur reagieren – nicht agieren)</a:t>
            </a:r>
          </a:p>
        </p:txBody>
      </p:sp>
      <p:sp>
        <p:nvSpPr>
          <p:cNvPr id="87045" name="AutoShape 5"/>
          <p:cNvSpPr>
            <a:spLocks noChangeArrowheads="1"/>
          </p:cNvSpPr>
          <p:nvPr/>
        </p:nvSpPr>
        <p:spPr bwMode="auto">
          <a:xfrm>
            <a:off x="2084626" y="4139527"/>
            <a:ext cx="936625" cy="720725"/>
          </a:xfrm>
          <a:prstGeom prst="rightArrow">
            <a:avLst>
              <a:gd name="adj1" fmla="val 50000"/>
              <a:gd name="adj2" fmla="val 324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701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20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13B4-2818-422D-ADBF-40D8F78E5744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0501" y="692150"/>
            <a:ext cx="10849971" cy="825500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de-DE" altLang="de-DE" dirty="0"/>
              <a:t>Festlegung, Entstehung und Beeinflussbarkeit der Kosten im Produktlebenszyklus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1992313" y="1484314"/>
            <a:ext cx="7632700" cy="4759325"/>
            <a:chOff x="468313" y="1484313"/>
            <a:chExt cx="7632700" cy="4759325"/>
          </a:xfrm>
        </p:grpSpPr>
        <p:sp>
          <p:nvSpPr>
            <p:cNvPr id="88067" name="Line 3"/>
            <p:cNvSpPr>
              <a:spLocks noChangeShapeType="1"/>
            </p:cNvSpPr>
            <p:nvPr/>
          </p:nvSpPr>
          <p:spPr bwMode="auto">
            <a:xfrm flipV="1">
              <a:off x="1547813" y="1484313"/>
              <a:ext cx="0" cy="4176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68" name="Line 4"/>
            <p:cNvSpPr>
              <a:spLocks noChangeShapeType="1"/>
            </p:cNvSpPr>
            <p:nvPr/>
          </p:nvSpPr>
          <p:spPr bwMode="auto">
            <a:xfrm>
              <a:off x="1547813" y="5661025"/>
              <a:ext cx="655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69" name="Text Box 5"/>
            <p:cNvSpPr txBox="1">
              <a:spLocks noChangeArrowheads="1"/>
            </p:cNvSpPr>
            <p:nvPr/>
          </p:nvSpPr>
          <p:spPr bwMode="auto">
            <a:xfrm>
              <a:off x="468313" y="1557338"/>
              <a:ext cx="935037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Kosten</a:t>
              </a:r>
            </a:p>
          </p:txBody>
        </p:sp>
        <p:sp>
          <p:nvSpPr>
            <p:cNvPr id="88070" name="Text Box 6"/>
            <p:cNvSpPr txBox="1">
              <a:spLocks noChangeArrowheads="1"/>
            </p:cNvSpPr>
            <p:nvPr/>
          </p:nvSpPr>
          <p:spPr bwMode="auto">
            <a:xfrm>
              <a:off x="5651500" y="5876925"/>
              <a:ext cx="244951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Lebenszykluszeit</a:t>
              </a:r>
            </a:p>
          </p:txBody>
        </p:sp>
        <p:sp>
          <p:nvSpPr>
            <p:cNvPr id="88071" name="Freeform 7"/>
            <p:cNvSpPr>
              <a:spLocks/>
            </p:cNvSpPr>
            <p:nvPr/>
          </p:nvSpPr>
          <p:spPr bwMode="auto">
            <a:xfrm>
              <a:off x="1481138" y="2565400"/>
              <a:ext cx="5899150" cy="3024188"/>
            </a:xfrm>
            <a:custGeom>
              <a:avLst/>
              <a:gdLst>
                <a:gd name="T0" fmla="*/ 42 w 3716"/>
                <a:gd name="T1" fmla="*/ 0 h 1905"/>
                <a:gd name="T2" fmla="*/ 612 w 3716"/>
                <a:gd name="T3" fmla="*/ 1401 h 1905"/>
                <a:gd name="T4" fmla="*/ 3716 w 3716"/>
                <a:gd name="T5" fmla="*/ 1905 h 1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16" h="1905">
                  <a:moveTo>
                    <a:pt x="42" y="0"/>
                  </a:moveTo>
                  <a:cubicBezTo>
                    <a:pt x="137" y="233"/>
                    <a:pt x="0" y="1084"/>
                    <a:pt x="612" y="1401"/>
                  </a:cubicBezTo>
                  <a:cubicBezTo>
                    <a:pt x="1224" y="1718"/>
                    <a:pt x="3069" y="1800"/>
                    <a:pt x="3716" y="19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72" name="Freeform 8"/>
            <p:cNvSpPr>
              <a:spLocks/>
            </p:cNvSpPr>
            <p:nvPr/>
          </p:nvSpPr>
          <p:spPr bwMode="auto">
            <a:xfrm>
              <a:off x="1547813" y="3284538"/>
              <a:ext cx="5472112" cy="2376487"/>
            </a:xfrm>
            <a:custGeom>
              <a:avLst/>
              <a:gdLst>
                <a:gd name="T0" fmla="*/ 0 w 3447"/>
                <a:gd name="T1" fmla="*/ 1497 h 1497"/>
                <a:gd name="T2" fmla="*/ 2721 w 3447"/>
                <a:gd name="T3" fmla="*/ 1089 h 1497"/>
                <a:gd name="T4" fmla="*/ 3447 w 3447"/>
                <a:gd name="T5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47" h="1497">
                  <a:moveTo>
                    <a:pt x="0" y="1497"/>
                  </a:moveTo>
                  <a:cubicBezTo>
                    <a:pt x="1073" y="1417"/>
                    <a:pt x="2147" y="1338"/>
                    <a:pt x="2721" y="1089"/>
                  </a:cubicBezTo>
                  <a:cubicBezTo>
                    <a:pt x="3295" y="840"/>
                    <a:pt x="3371" y="420"/>
                    <a:pt x="3447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73" name="Freeform 9"/>
            <p:cNvSpPr>
              <a:spLocks/>
            </p:cNvSpPr>
            <p:nvPr/>
          </p:nvSpPr>
          <p:spPr bwMode="auto">
            <a:xfrm>
              <a:off x="1547813" y="2781300"/>
              <a:ext cx="5400675" cy="2879725"/>
            </a:xfrm>
            <a:custGeom>
              <a:avLst/>
              <a:gdLst>
                <a:gd name="T0" fmla="*/ 0 w 3402"/>
                <a:gd name="T1" fmla="*/ 1814 h 1814"/>
                <a:gd name="T2" fmla="*/ 680 w 3402"/>
                <a:gd name="T3" fmla="*/ 499 h 1814"/>
                <a:gd name="T4" fmla="*/ 3402 w 3402"/>
                <a:gd name="T5" fmla="*/ 0 h 1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02" h="1814">
                  <a:moveTo>
                    <a:pt x="0" y="1814"/>
                  </a:moveTo>
                  <a:cubicBezTo>
                    <a:pt x="56" y="1307"/>
                    <a:pt x="113" y="801"/>
                    <a:pt x="680" y="499"/>
                  </a:cubicBezTo>
                  <a:cubicBezTo>
                    <a:pt x="1247" y="197"/>
                    <a:pt x="2324" y="98"/>
                    <a:pt x="3402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74" name="Line 10"/>
            <p:cNvSpPr>
              <a:spLocks noChangeShapeType="1"/>
            </p:cNvSpPr>
            <p:nvPr/>
          </p:nvSpPr>
          <p:spPr bwMode="auto">
            <a:xfrm>
              <a:off x="1403350" y="2579688"/>
              <a:ext cx="288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75" name="Text Box 11"/>
            <p:cNvSpPr txBox="1">
              <a:spLocks noChangeArrowheads="1"/>
            </p:cNvSpPr>
            <p:nvPr/>
          </p:nvSpPr>
          <p:spPr bwMode="auto">
            <a:xfrm>
              <a:off x="611188" y="2420938"/>
              <a:ext cx="935037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100 %</a:t>
              </a:r>
            </a:p>
          </p:txBody>
        </p:sp>
        <p:sp>
          <p:nvSpPr>
            <p:cNvPr id="88076" name="Line 12"/>
            <p:cNvSpPr>
              <a:spLocks noChangeShapeType="1"/>
            </p:cNvSpPr>
            <p:nvPr/>
          </p:nvSpPr>
          <p:spPr bwMode="auto">
            <a:xfrm>
              <a:off x="3851275" y="5589588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8077" name="Text Box 13"/>
            <p:cNvSpPr txBox="1">
              <a:spLocks noChangeArrowheads="1"/>
            </p:cNvSpPr>
            <p:nvPr/>
          </p:nvSpPr>
          <p:spPr bwMode="auto">
            <a:xfrm>
              <a:off x="2627313" y="5876925"/>
              <a:ext cx="237648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Markteintritt</a:t>
              </a:r>
            </a:p>
          </p:txBody>
        </p:sp>
        <p:sp>
          <p:nvSpPr>
            <p:cNvPr id="88078" name="Text Box 14"/>
            <p:cNvSpPr txBox="1">
              <a:spLocks noChangeArrowheads="1"/>
            </p:cNvSpPr>
            <p:nvPr/>
          </p:nvSpPr>
          <p:spPr bwMode="auto">
            <a:xfrm>
              <a:off x="1979613" y="4724400"/>
              <a:ext cx="19431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Beeinflussbarkeit</a:t>
              </a:r>
            </a:p>
          </p:txBody>
        </p:sp>
        <p:sp>
          <p:nvSpPr>
            <p:cNvPr id="88079" name="Text Box 15"/>
            <p:cNvSpPr txBox="1">
              <a:spLocks noChangeArrowheads="1"/>
            </p:cNvSpPr>
            <p:nvPr/>
          </p:nvSpPr>
          <p:spPr bwMode="auto">
            <a:xfrm>
              <a:off x="4572000" y="2636838"/>
              <a:ext cx="19431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rgbClr val="FF0000"/>
                  </a:solidFill>
                  <a:latin typeface="Arial" charset="0"/>
                </a:rPr>
                <a:t>Festlegung</a:t>
              </a:r>
            </a:p>
          </p:txBody>
        </p:sp>
        <p:sp>
          <p:nvSpPr>
            <p:cNvPr id="88080" name="Text Box 16"/>
            <p:cNvSpPr txBox="1">
              <a:spLocks noChangeArrowheads="1"/>
            </p:cNvSpPr>
            <p:nvPr/>
          </p:nvSpPr>
          <p:spPr bwMode="auto">
            <a:xfrm>
              <a:off x="5724525" y="3644900"/>
              <a:ext cx="19431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de-DE" altLang="de-DE">
                  <a:latin typeface="Arial" charset="0"/>
                </a:rPr>
                <a:t>Entstehung</a:t>
              </a:r>
            </a:p>
          </p:txBody>
        </p:sp>
      </p:grp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53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E5D9-3ED3-40A2-93C2-03ABD5D42BAF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de-DE" altLang="de-DE"/>
              <a:t>Prinzip des Target Costing 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de-DE" altLang="de-DE"/>
              <a:t>Was darf das Produkt aus Kundensicht kosten?</a:t>
            </a:r>
            <a:br>
              <a:rPr lang="de-DE" altLang="de-DE"/>
            </a:br>
            <a:r>
              <a:rPr lang="de-DE" altLang="de-DE"/>
              <a:t>Ergebnis: Target-Price</a:t>
            </a:r>
            <a:br>
              <a:rPr lang="de-DE" altLang="de-DE"/>
            </a:br>
            <a:endParaRPr lang="de-DE" altLang="de-DE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de-DE" altLang="de-DE"/>
              <a:t>Wie ermittelt? </a:t>
            </a:r>
            <a:br>
              <a:rPr lang="de-DE" altLang="de-DE"/>
            </a:br>
            <a:r>
              <a:rPr lang="de-DE" altLang="de-DE"/>
              <a:t>Retrograde Preisermittlung</a:t>
            </a:r>
            <a:br>
              <a:rPr lang="de-DE" altLang="de-DE"/>
            </a:br>
            <a:endParaRPr lang="de-DE" altLang="de-DE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de-DE" altLang="de-DE"/>
              <a:t>Zentrale Frage: Welche Bedürfnisse des Leistungsempfängers hat das Produkt zu erfüllen?</a:t>
            </a:r>
            <a:br>
              <a:rPr lang="de-DE" altLang="de-DE"/>
            </a:br>
            <a:endParaRPr lang="de-DE" altLang="de-DE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de-DE" altLang="de-DE"/>
              <a:t>Wie werden die Kundenwünsche bestimmen? </a:t>
            </a:r>
            <a:br>
              <a:rPr lang="de-DE" altLang="de-DE"/>
            </a:br>
            <a:r>
              <a:rPr lang="de-DE" altLang="de-DE"/>
              <a:t>Beispielsweise mit der Conjoint-Analyse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14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BF63-EA56-471F-8B2A-74800CB7F586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Ziel einer Conjoint-Analyse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Ziel: Gewinnung der Nutzenbeiträge der Produktmerkmale</a:t>
            </a:r>
          </a:p>
          <a:p>
            <a:endParaRPr lang="de-DE" altLang="de-DE" dirty="0"/>
          </a:p>
          <a:p>
            <a:r>
              <a:rPr lang="de-DE" altLang="de-DE" dirty="0"/>
              <a:t>Beispiel: Produktentwicklung Poolheizung</a:t>
            </a:r>
          </a:p>
          <a:p>
            <a:endParaRPr lang="de-DE" altLang="de-DE" dirty="0"/>
          </a:p>
          <a:p>
            <a:pPr>
              <a:buFontTx/>
              <a:buNone/>
            </a:pPr>
            <a:endParaRPr lang="de-DE" altLang="de-DE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952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8C18-965B-420A-A162-6B1C03024B58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Brainstorming zum Thema Poolheizung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dirty="0"/>
              <a:t>Solarstrahlung </a:t>
            </a:r>
          </a:p>
          <a:p>
            <a:pPr>
              <a:lnSpc>
                <a:spcPct val="80000"/>
              </a:lnSpc>
            </a:pPr>
            <a:r>
              <a:rPr lang="de-DE" dirty="0"/>
              <a:t>Wartungsfreiheit </a:t>
            </a:r>
          </a:p>
          <a:p>
            <a:pPr>
              <a:lnSpc>
                <a:spcPct val="80000"/>
              </a:lnSpc>
            </a:pPr>
            <a:r>
              <a:rPr lang="de-DE" dirty="0"/>
              <a:t>Langlebigkeit </a:t>
            </a:r>
          </a:p>
          <a:p>
            <a:pPr>
              <a:lnSpc>
                <a:spcPct val="80000"/>
              </a:lnSpc>
            </a:pPr>
            <a:r>
              <a:rPr lang="de-DE" altLang="de-DE" dirty="0"/>
              <a:t>geräuscharm</a:t>
            </a:r>
          </a:p>
          <a:p>
            <a:pPr>
              <a:lnSpc>
                <a:spcPct val="80000"/>
              </a:lnSpc>
            </a:pPr>
            <a:r>
              <a:rPr lang="de-DE" altLang="de-DE" dirty="0"/>
              <a:t>ungefährlich</a:t>
            </a:r>
          </a:p>
          <a:p>
            <a:pPr>
              <a:lnSpc>
                <a:spcPct val="80000"/>
              </a:lnSpc>
            </a:pPr>
            <a:r>
              <a:rPr lang="de-DE" altLang="de-DE" dirty="0"/>
              <a:t>…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63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64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3E71-7524-45DF-9795-82748FE2F24E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0569" y="282186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1</a:t>
            </a:r>
          </a:p>
        </p:txBody>
      </p:sp>
      <p:graphicFrame>
        <p:nvGraphicFramePr>
          <p:cNvPr id="140310" name="Group 2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0930279"/>
              </p:ext>
            </p:extLst>
          </p:nvPr>
        </p:nvGraphicFramePr>
        <p:xfrm>
          <a:off x="2063750" y="1116612"/>
          <a:ext cx="8240713" cy="1727200"/>
        </p:xfrm>
        <a:graphic>
          <a:graphicData uri="http://schemas.openxmlformats.org/drawingml/2006/table">
            <a:tbl>
              <a:tblPr/>
              <a:tblGrid>
                <a:gridCol w="824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2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Auf drei Produktfunktionen bezogene Gewichtung: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solar betrieben: 		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33 %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wartungsarm:	              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20 %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langlebig:	              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Summe:			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0465" name="Group 17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25419267"/>
              </p:ext>
            </p:extLst>
          </p:nvPr>
        </p:nvGraphicFramePr>
        <p:xfrm>
          <a:off x="1241947" y="3068638"/>
          <a:ext cx="9260954" cy="3103436"/>
        </p:xfrm>
        <a:graphic>
          <a:graphicData uri="http://schemas.openxmlformats.org/drawingml/2006/table">
            <a:tbl>
              <a:tblPr/>
              <a:tblGrid>
                <a:gridCol w="1448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900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Kompo-nenten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Produktfunktionen (Eigenschaften)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solar betrieben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wartungsarm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langlebig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Kunden-gewicht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47%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Anschlüsse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33%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20%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47%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Pumpe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33%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20%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Anteil an 47%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Summe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66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Unternehmensführung 6. ME</a:t>
            </a:r>
          </a:p>
        </p:txBody>
      </p:sp>
      <p:sp>
        <p:nvSpPr>
          <p:cNvPr id="55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7E56-D9FD-4718-ADCD-0A329E45E1B9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6282" y="494668"/>
            <a:ext cx="8128000" cy="60960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Übergang zum Target-</a:t>
            </a:r>
            <a:r>
              <a:rPr lang="de-DE" altLang="de-DE" dirty="0" err="1"/>
              <a:t>Costing</a:t>
            </a:r>
            <a:r>
              <a:rPr lang="de-DE" altLang="de-DE" dirty="0"/>
              <a:t> 2</a:t>
            </a:r>
          </a:p>
        </p:txBody>
      </p:sp>
      <p:graphicFrame>
        <p:nvGraphicFramePr>
          <p:cNvPr id="149642" name="Group 1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17244808"/>
              </p:ext>
            </p:extLst>
          </p:nvPr>
        </p:nvGraphicFramePr>
        <p:xfrm>
          <a:off x="1612901" y="1370967"/>
          <a:ext cx="8804275" cy="2926398"/>
        </p:xfrm>
        <a:graphic>
          <a:graphicData uri="http://schemas.openxmlformats.org/drawingml/2006/table">
            <a:tbl>
              <a:tblPr/>
              <a:tblGrid>
                <a:gridCol w="2179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5900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Komponenten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Produktfunktionen (Eigenschaften)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solar betrieben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wartungsarm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langlebig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Anschlüsse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Pumpe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Heizeinheit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Innenbeschichtung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Summe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16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marL="2209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marL="26670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marL="3124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marL="35814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9641" name="Text Box 137"/>
          <p:cNvSpPr txBox="1">
            <a:spLocks noChangeArrowheads="1"/>
          </p:cNvSpPr>
          <p:nvPr/>
        </p:nvSpPr>
        <p:spPr bwMode="auto">
          <a:xfrm>
            <a:off x="1703389" y="4868864"/>
            <a:ext cx="8713787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>
                <a:solidFill>
                  <a:srgbClr val="FF0000"/>
                </a:solidFill>
              </a:rPr>
              <a:t>Bei den Anteilen der Komponenten handelt es sich um fiktive Werte, die nicht aus den vorherigen Daten abzuleiten sind, sondern allgemeine Erfahrungswerte bzw. z.B. Erfahrungswerte von Ingenieuren etc. darstellen.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31504" y="50414"/>
            <a:ext cx="43561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ct val="50000"/>
              </a:spcBef>
              <a:buNone/>
            </a:pPr>
            <a:r>
              <a:rPr lang="de-DE" altLang="de-DE" sz="1200" dirty="0">
                <a:solidFill>
                  <a:srgbClr val="FF0000"/>
                </a:solidFill>
              </a:rPr>
              <a:t>Teil 2: Strategische Planung – Beispiel Target </a:t>
            </a:r>
            <a:r>
              <a:rPr lang="de-DE" altLang="de-DE" sz="1200" dirty="0" err="1">
                <a:solidFill>
                  <a:srgbClr val="FF0000"/>
                </a:solidFill>
              </a:rPr>
              <a:t>Costing</a:t>
            </a:r>
            <a:endParaRPr lang="de-DE" alt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3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1538</Words>
  <Application>Microsoft Office PowerPoint</Application>
  <PresentationFormat>Breitbild</PresentationFormat>
  <Paragraphs>340</Paragraphs>
  <Slides>15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</vt:lpstr>
      <vt:lpstr>Strategische Unternehmensführung</vt:lpstr>
      <vt:lpstr>Prinzip der „traditionellen Vollkostenrechnung“</vt:lpstr>
      <vt:lpstr>Target Costing</vt:lpstr>
      <vt:lpstr>Festlegung, Entstehung und Beeinflussbarkeit der Kosten im Produktlebenszyklus</vt:lpstr>
      <vt:lpstr>Prinzip des Target Costing </vt:lpstr>
      <vt:lpstr>Ziel einer Conjoint-Analyse</vt:lpstr>
      <vt:lpstr>Brainstorming zum Thema Poolheizung</vt:lpstr>
      <vt:lpstr>Übergang zum Target-Costing 1</vt:lpstr>
      <vt:lpstr>Übergang zum Target-Costing 2</vt:lpstr>
      <vt:lpstr>Übergang zum Target-Costing 3</vt:lpstr>
      <vt:lpstr>Übergang zum Target-Costing 4</vt:lpstr>
      <vt:lpstr>Übergang zum Target-Costing 5 (mit fiktiven Werten)</vt:lpstr>
      <vt:lpstr>Übergang zum Target-Costing 5 (mit fiktiven Werten)</vt:lpstr>
      <vt:lpstr>Phasen des Target Costing</vt:lpstr>
      <vt:lpstr>Grundzusammenhänge Target-Costing  (Beispiel Poolheizung) [bisherige Kosten: 300 Euro]</vt:lpstr>
    </vt:vector>
  </TitlesOfParts>
  <Company>HSWT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Strategische Unternehmensführung</dc:title>
  <dc:creator>Ulrich Bodmer</dc:creator>
  <cp:lastModifiedBy>Ulrich Bodmer</cp:lastModifiedBy>
  <cp:revision>8</cp:revision>
  <dcterms:created xsi:type="dcterms:W3CDTF">2020-04-08T20:35:02Z</dcterms:created>
  <dcterms:modified xsi:type="dcterms:W3CDTF">2024-10-06T11:07:56Z</dcterms:modified>
</cp:coreProperties>
</file>