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handoutMasterIdLst>
    <p:handoutMasterId r:id="rId13"/>
  </p:handoutMasterIdLst>
  <p:sldIdLst>
    <p:sldId id="316" r:id="rId2"/>
    <p:sldId id="323" r:id="rId3"/>
    <p:sldId id="324" r:id="rId4"/>
    <p:sldId id="327" r:id="rId5"/>
    <p:sldId id="325" r:id="rId6"/>
    <p:sldId id="326" r:id="rId7"/>
    <p:sldId id="328" r:id="rId8"/>
    <p:sldId id="329" r:id="rId9"/>
    <p:sldId id="330" r:id="rId10"/>
    <p:sldId id="331" r:id="rId11"/>
  </p:sldIdLst>
  <p:sldSz cx="9144000" cy="6858000" type="screen4x3"/>
  <p:notesSz cx="6669088" cy="9926638"/>
  <p:defaultTextStyle>
    <a:defPPr>
      <a:defRPr lang="de-DE"/>
    </a:defPPr>
    <a:lvl1pPr algn="r" rtl="0" eaLnBrk="0" fontAlgn="base" hangingPunct="0">
      <a:spcBef>
        <a:spcPct val="0"/>
      </a:spcBef>
      <a:spcAft>
        <a:spcPct val="0"/>
      </a:spcAft>
      <a:defRPr kern="1200">
        <a:solidFill>
          <a:schemeClr val="tx1"/>
        </a:solidFill>
        <a:latin typeface="Helvetica Neue" charset="0"/>
        <a:ea typeface="+mn-ea"/>
        <a:cs typeface="+mn-cs"/>
      </a:defRPr>
    </a:lvl1pPr>
    <a:lvl2pPr marL="457200" algn="r" rtl="0" eaLnBrk="0" fontAlgn="base" hangingPunct="0">
      <a:spcBef>
        <a:spcPct val="0"/>
      </a:spcBef>
      <a:spcAft>
        <a:spcPct val="0"/>
      </a:spcAft>
      <a:defRPr kern="1200">
        <a:solidFill>
          <a:schemeClr val="tx1"/>
        </a:solidFill>
        <a:latin typeface="Helvetica Neue" charset="0"/>
        <a:ea typeface="+mn-ea"/>
        <a:cs typeface="+mn-cs"/>
      </a:defRPr>
    </a:lvl2pPr>
    <a:lvl3pPr marL="914400" algn="r" rtl="0" eaLnBrk="0" fontAlgn="base" hangingPunct="0">
      <a:spcBef>
        <a:spcPct val="0"/>
      </a:spcBef>
      <a:spcAft>
        <a:spcPct val="0"/>
      </a:spcAft>
      <a:defRPr kern="1200">
        <a:solidFill>
          <a:schemeClr val="tx1"/>
        </a:solidFill>
        <a:latin typeface="Helvetica Neue" charset="0"/>
        <a:ea typeface="+mn-ea"/>
        <a:cs typeface="+mn-cs"/>
      </a:defRPr>
    </a:lvl3pPr>
    <a:lvl4pPr marL="1371600" algn="r" rtl="0" eaLnBrk="0" fontAlgn="base" hangingPunct="0">
      <a:spcBef>
        <a:spcPct val="0"/>
      </a:spcBef>
      <a:spcAft>
        <a:spcPct val="0"/>
      </a:spcAft>
      <a:defRPr kern="1200">
        <a:solidFill>
          <a:schemeClr val="tx1"/>
        </a:solidFill>
        <a:latin typeface="Helvetica Neue" charset="0"/>
        <a:ea typeface="+mn-ea"/>
        <a:cs typeface="+mn-cs"/>
      </a:defRPr>
    </a:lvl4pPr>
    <a:lvl5pPr marL="1828800" algn="r" rtl="0" eaLnBrk="0" fontAlgn="base" hangingPunct="0">
      <a:spcBef>
        <a:spcPct val="0"/>
      </a:spcBef>
      <a:spcAft>
        <a:spcPct val="0"/>
      </a:spcAft>
      <a:defRPr kern="1200">
        <a:solidFill>
          <a:schemeClr val="tx1"/>
        </a:solidFill>
        <a:latin typeface="Helvetica Neue" charset="0"/>
        <a:ea typeface="+mn-ea"/>
        <a:cs typeface="+mn-cs"/>
      </a:defRPr>
    </a:lvl5pPr>
    <a:lvl6pPr marL="2286000" algn="l" defTabSz="914400" rtl="0" eaLnBrk="1" latinLnBrk="0" hangingPunct="1">
      <a:defRPr kern="1200">
        <a:solidFill>
          <a:schemeClr val="tx1"/>
        </a:solidFill>
        <a:latin typeface="Helvetica Neue" charset="0"/>
        <a:ea typeface="+mn-ea"/>
        <a:cs typeface="+mn-cs"/>
      </a:defRPr>
    </a:lvl6pPr>
    <a:lvl7pPr marL="2743200" algn="l" defTabSz="914400" rtl="0" eaLnBrk="1" latinLnBrk="0" hangingPunct="1">
      <a:defRPr kern="1200">
        <a:solidFill>
          <a:schemeClr val="tx1"/>
        </a:solidFill>
        <a:latin typeface="Helvetica Neue" charset="0"/>
        <a:ea typeface="+mn-ea"/>
        <a:cs typeface="+mn-cs"/>
      </a:defRPr>
    </a:lvl7pPr>
    <a:lvl8pPr marL="3200400" algn="l" defTabSz="914400" rtl="0" eaLnBrk="1" latinLnBrk="0" hangingPunct="1">
      <a:defRPr kern="1200">
        <a:solidFill>
          <a:schemeClr val="tx1"/>
        </a:solidFill>
        <a:latin typeface="Helvetica Neue" charset="0"/>
        <a:ea typeface="+mn-ea"/>
        <a:cs typeface="+mn-cs"/>
      </a:defRPr>
    </a:lvl8pPr>
    <a:lvl9pPr marL="3657600" algn="l" defTabSz="914400" rtl="0" eaLnBrk="1" latinLnBrk="0" hangingPunct="1">
      <a:defRPr kern="1200">
        <a:solidFill>
          <a:schemeClr val="tx1"/>
        </a:solidFill>
        <a:latin typeface="Helvetica Neue"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6600"/>
    <a:srgbClr val="FBF121"/>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890" autoAdjust="0"/>
  </p:normalViewPr>
  <p:slideViewPr>
    <p:cSldViewPr>
      <p:cViewPr>
        <p:scale>
          <a:sx n="75" d="100"/>
          <a:sy n="75" d="100"/>
        </p:scale>
        <p:origin x="-1014" y="-318"/>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692" y="-72"/>
      </p:cViewPr>
      <p:guideLst>
        <p:guide orient="horz" pos="3127"/>
        <p:guide pos="2101"/>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250" cy="496888"/>
          </a:xfrm>
          <a:prstGeom prst="rect">
            <a:avLst/>
          </a:prstGeom>
        </p:spPr>
        <p:txBody>
          <a:bodyPr vert="horz" wrap="square" lIns="91440" tIns="45720" rIns="91440" bIns="45720" numCol="1" anchor="t" anchorCtr="0" compatLnSpc="1">
            <a:prstTxWarp prst="textNoShape">
              <a:avLst/>
            </a:prstTxWarp>
          </a:bodyPr>
          <a:lstStyle>
            <a:lvl1pPr algn="l">
              <a:defRPr sz="1200"/>
            </a:lvl1pPr>
          </a:lstStyle>
          <a:p>
            <a:pPr>
              <a:defRPr/>
            </a:pPr>
            <a:endParaRPr lang="de-DE" altLang="de-DE"/>
          </a:p>
        </p:txBody>
      </p:sp>
      <p:sp>
        <p:nvSpPr>
          <p:cNvPr id="3" name="Datumsplatzhalter 2"/>
          <p:cNvSpPr>
            <a:spLocks noGrp="1"/>
          </p:cNvSpPr>
          <p:nvPr>
            <p:ph type="dt" sz="quarter" idx="1"/>
          </p:nvPr>
        </p:nvSpPr>
        <p:spPr>
          <a:xfrm>
            <a:off x="3778250" y="0"/>
            <a:ext cx="2889250" cy="496888"/>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fld id="{F967C69A-B5FE-4F4E-9BAB-96A6CF52C64C}" type="datetimeFigureOut">
              <a:rPr lang="de-DE" altLang="de-DE"/>
              <a:pPr>
                <a:defRPr/>
              </a:pPr>
              <a:t>16.07.2015</a:t>
            </a:fld>
            <a:endParaRPr lang="de-DE" altLang="de-DE"/>
          </a:p>
        </p:txBody>
      </p:sp>
      <p:sp>
        <p:nvSpPr>
          <p:cNvPr id="4" name="Fußzeilenplatzhalter 3"/>
          <p:cNvSpPr>
            <a:spLocks noGrp="1"/>
          </p:cNvSpPr>
          <p:nvPr>
            <p:ph type="ftr" sz="quarter" idx="2"/>
          </p:nvPr>
        </p:nvSpPr>
        <p:spPr>
          <a:xfrm>
            <a:off x="0" y="9428163"/>
            <a:ext cx="2889250" cy="496887"/>
          </a:xfrm>
          <a:prstGeom prst="rect">
            <a:avLst/>
          </a:prstGeom>
        </p:spPr>
        <p:txBody>
          <a:bodyPr vert="horz" wrap="square" lIns="91440" tIns="45720" rIns="91440" bIns="45720" numCol="1" anchor="b" anchorCtr="0" compatLnSpc="1">
            <a:prstTxWarp prst="textNoShape">
              <a:avLst/>
            </a:prstTxWarp>
          </a:bodyPr>
          <a:lstStyle>
            <a:lvl1pPr algn="l">
              <a:defRPr sz="1200"/>
            </a:lvl1pPr>
          </a:lstStyle>
          <a:p>
            <a:pPr>
              <a:defRPr/>
            </a:pPr>
            <a:endParaRPr lang="de-DE" altLang="de-DE"/>
          </a:p>
        </p:txBody>
      </p:sp>
      <p:sp>
        <p:nvSpPr>
          <p:cNvPr id="5" name="Foliennummernplatzhalter 4"/>
          <p:cNvSpPr>
            <a:spLocks noGrp="1"/>
          </p:cNvSpPr>
          <p:nvPr>
            <p:ph type="sldNum" sz="quarter" idx="3"/>
          </p:nvPr>
        </p:nvSpPr>
        <p:spPr>
          <a:xfrm>
            <a:off x="3778250" y="9428163"/>
            <a:ext cx="2889250" cy="496887"/>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fld id="{A197A5BB-BB0F-41E4-8B56-E226AC898682}" type="slidenum">
              <a:rPr lang="de-DE" altLang="de-DE"/>
              <a:pPr>
                <a:defRPr/>
              </a:pPr>
              <a:t>‹Nr.›</a:t>
            </a:fld>
            <a:endParaRPr lang="de-DE" altLang="de-DE"/>
          </a:p>
        </p:txBody>
      </p:sp>
    </p:spTree>
    <p:extLst>
      <p:ext uri="{BB962C8B-B14F-4D97-AF65-F5344CB8AC3E}">
        <p14:creationId xmlns:p14="http://schemas.microsoft.com/office/powerpoint/2010/main" val="513785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a:latin typeface="Arial" pitchFamily="34" charset="0"/>
              </a:defRPr>
            </a:lvl1pPr>
          </a:lstStyle>
          <a:p>
            <a:pPr>
              <a:defRPr/>
            </a:pPr>
            <a:endParaRPr lang="de-DE" altLang="de-DE"/>
          </a:p>
        </p:txBody>
      </p:sp>
      <p:sp>
        <p:nvSpPr>
          <p:cNvPr id="7171" name="Rectangle 3"/>
          <p:cNvSpPr>
            <a:spLocks noGrp="1" noChangeArrowheads="1"/>
          </p:cNvSpPr>
          <p:nvPr>
            <p:ph type="dt" idx="1"/>
          </p:nvPr>
        </p:nvSpPr>
        <p:spPr bwMode="auto">
          <a:xfrm>
            <a:off x="3776663" y="0"/>
            <a:ext cx="2890837"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de-DE" altLang="de-DE"/>
          </a:p>
        </p:txBody>
      </p:sp>
      <p:sp>
        <p:nvSpPr>
          <p:cNvPr id="39940" name="Rectangle 4"/>
          <p:cNvSpPr>
            <a:spLocks noGrp="1" noRot="1" noChangeAspect="1" noChangeArrowheads="1" noTextEdit="1"/>
          </p:cNvSpPr>
          <p:nvPr>
            <p:ph type="sldImg" idx="2"/>
          </p:nvPr>
        </p:nvSpPr>
        <p:spPr bwMode="auto">
          <a:xfrm>
            <a:off x="852488" y="744538"/>
            <a:ext cx="4964112"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66750" y="4714875"/>
            <a:ext cx="5335588"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7174" name="Rectangle 6"/>
          <p:cNvSpPr>
            <a:spLocks noGrp="1" noChangeArrowheads="1"/>
          </p:cNvSpPr>
          <p:nvPr>
            <p:ph type="ftr" sz="quarter" idx="4"/>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a:latin typeface="Arial" pitchFamily="34" charset="0"/>
              </a:defRPr>
            </a:lvl1pPr>
          </a:lstStyle>
          <a:p>
            <a:pPr>
              <a:defRPr/>
            </a:pPr>
            <a:endParaRPr lang="de-DE" altLang="de-DE"/>
          </a:p>
        </p:txBody>
      </p:sp>
      <p:sp>
        <p:nvSpPr>
          <p:cNvPr id="7175" name="Rectangle 7"/>
          <p:cNvSpPr>
            <a:spLocks noGrp="1" noChangeArrowheads="1"/>
          </p:cNvSpPr>
          <p:nvPr>
            <p:ph type="sldNum" sz="quarter" idx="5"/>
          </p:nvPr>
        </p:nvSpPr>
        <p:spPr bwMode="auto">
          <a:xfrm>
            <a:off x="3776663" y="9428163"/>
            <a:ext cx="2890837"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fld id="{CAEDEFAD-9E08-4145-9054-C8971AD26385}" type="slidenum">
              <a:rPr lang="de-DE" altLang="de-DE"/>
              <a:pPr>
                <a:defRPr/>
              </a:pPr>
              <a:t>‹Nr.›</a:t>
            </a:fld>
            <a:endParaRPr lang="de-DE" altLang="de-DE"/>
          </a:p>
        </p:txBody>
      </p:sp>
    </p:spTree>
    <p:extLst>
      <p:ext uri="{BB962C8B-B14F-4D97-AF65-F5344CB8AC3E}">
        <p14:creationId xmlns:p14="http://schemas.microsoft.com/office/powerpoint/2010/main" val="18101077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Helvetica Neue" charset="0"/>
              </a:defRPr>
            </a:lvl1pPr>
            <a:lvl2pPr marL="742950" indent="-285750">
              <a:defRPr>
                <a:solidFill>
                  <a:schemeClr val="tx1"/>
                </a:solidFill>
                <a:latin typeface="Helvetica Neue" charset="0"/>
              </a:defRPr>
            </a:lvl2pPr>
            <a:lvl3pPr marL="1143000" indent="-228600">
              <a:defRPr>
                <a:solidFill>
                  <a:schemeClr val="tx1"/>
                </a:solidFill>
                <a:latin typeface="Helvetica Neue" charset="0"/>
              </a:defRPr>
            </a:lvl3pPr>
            <a:lvl4pPr marL="1600200" indent="-228600">
              <a:defRPr>
                <a:solidFill>
                  <a:schemeClr val="tx1"/>
                </a:solidFill>
                <a:latin typeface="Helvetica Neue" charset="0"/>
              </a:defRPr>
            </a:lvl4pPr>
            <a:lvl5pPr marL="2057400" indent="-228600">
              <a:defRPr>
                <a:solidFill>
                  <a:schemeClr val="tx1"/>
                </a:solidFill>
                <a:latin typeface="Helvetica Neue" charset="0"/>
              </a:defRPr>
            </a:lvl5pPr>
            <a:lvl6pPr marL="2514600" indent="-228600" algn="r" eaLnBrk="0" fontAlgn="base" hangingPunct="0">
              <a:spcBef>
                <a:spcPct val="0"/>
              </a:spcBef>
              <a:spcAft>
                <a:spcPct val="0"/>
              </a:spcAft>
              <a:defRPr>
                <a:solidFill>
                  <a:schemeClr val="tx1"/>
                </a:solidFill>
                <a:latin typeface="Helvetica Neue" charset="0"/>
              </a:defRPr>
            </a:lvl6pPr>
            <a:lvl7pPr marL="2971800" indent="-228600" algn="r" eaLnBrk="0" fontAlgn="base" hangingPunct="0">
              <a:spcBef>
                <a:spcPct val="0"/>
              </a:spcBef>
              <a:spcAft>
                <a:spcPct val="0"/>
              </a:spcAft>
              <a:defRPr>
                <a:solidFill>
                  <a:schemeClr val="tx1"/>
                </a:solidFill>
                <a:latin typeface="Helvetica Neue" charset="0"/>
              </a:defRPr>
            </a:lvl7pPr>
            <a:lvl8pPr marL="3429000" indent="-228600" algn="r" eaLnBrk="0" fontAlgn="base" hangingPunct="0">
              <a:spcBef>
                <a:spcPct val="0"/>
              </a:spcBef>
              <a:spcAft>
                <a:spcPct val="0"/>
              </a:spcAft>
              <a:defRPr>
                <a:solidFill>
                  <a:schemeClr val="tx1"/>
                </a:solidFill>
                <a:latin typeface="Helvetica Neue" charset="0"/>
              </a:defRPr>
            </a:lvl8pPr>
            <a:lvl9pPr marL="3886200" indent="-228600" algn="r" eaLnBrk="0" fontAlgn="base" hangingPunct="0">
              <a:spcBef>
                <a:spcPct val="0"/>
              </a:spcBef>
              <a:spcAft>
                <a:spcPct val="0"/>
              </a:spcAft>
              <a:defRPr>
                <a:solidFill>
                  <a:schemeClr val="tx1"/>
                </a:solidFill>
                <a:latin typeface="Helvetica Neue" charset="0"/>
              </a:defRPr>
            </a:lvl9pPr>
          </a:lstStyle>
          <a:p>
            <a:fld id="{7F9505D0-8026-48FC-A8C4-C1088AA87001}" type="slidenum">
              <a:rPr lang="de-DE" altLang="de-DE" smtClean="0">
                <a:latin typeface="Arial" pitchFamily="34" charset="0"/>
              </a:rPr>
              <a:pPr/>
              <a:t>1</a:t>
            </a:fld>
            <a:endParaRPr lang="de-DE" altLang="de-DE" smtClean="0">
              <a:latin typeface="Arial" pitchFamily="34" charset="0"/>
            </a:endParaRPr>
          </a:p>
        </p:txBody>
      </p:sp>
      <p:sp>
        <p:nvSpPr>
          <p:cNvPr id="40963" name="Rectangle 2"/>
          <p:cNvSpPr>
            <a:spLocks noGrp="1" noRot="1" noChangeAspect="1" noChangeArrowheads="1" noTextEdit="1"/>
          </p:cNvSpPr>
          <p:nvPr>
            <p:ph type="sldImg"/>
          </p:nvPr>
        </p:nvSpPr>
        <p:spPr>
          <a:xfrm>
            <a:off x="852488" y="744538"/>
            <a:ext cx="4964112" cy="3724275"/>
          </a:xfrm>
          <a:ln/>
        </p:spPr>
      </p:sp>
      <p:sp>
        <p:nvSpPr>
          <p:cNvPr id="40964" name="Rectangle 3"/>
          <p:cNvSpPr>
            <a:spLocks noGrp="1" noChangeArrowheads="1"/>
          </p:cNvSpPr>
          <p:nvPr>
            <p:ph type="body" idx="1"/>
          </p:nvPr>
        </p:nvSpPr>
        <p:spPr>
          <a:noFill/>
        </p:spPr>
        <p:txBody>
          <a:bodyPr/>
          <a:lstStyle/>
          <a:p>
            <a:pPr eaLnBrk="1" hangingPunct="1"/>
            <a:endParaRPr lang="de-DE" altLang="de-DE"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lienbildplatzhalter 1"/>
          <p:cNvSpPr>
            <a:spLocks noGrp="1" noRot="1" noChangeAspect="1" noTextEdit="1"/>
          </p:cNvSpPr>
          <p:nvPr>
            <p:ph type="sldImg"/>
          </p:nvPr>
        </p:nvSpPr>
        <p:spPr>
          <a:xfrm>
            <a:off x="852488" y="744538"/>
            <a:ext cx="4964112" cy="3724275"/>
          </a:xfrm>
          <a:ln/>
        </p:spPr>
      </p:sp>
      <p:sp>
        <p:nvSpPr>
          <p:cNvPr id="43011" name="Notizenplatzhalter 2"/>
          <p:cNvSpPr>
            <a:spLocks noGrp="1"/>
          </p:cNvSpPr>
          <p:nvPr>
            <p:ph type="body" idx="1"/>
          </p:nvPr>
        </p:nvSpPr>
        <p:spPr>
          <a:noFill/>
        </p:spPr>
        <p:txBody>
          <a:bodyPr/>
          <a:lstStyle/>
          <a:p>
            <a:endParaRPr lang="de-DE" altLang="de-DE" smtClean="0">
              <a:latin typeface="Arial" pitchFamily="34" charset="0"/>
            </a:endParaRPr>
          </a:p>
        </p:txBody>
      </p:sp>
      <p:sp>
        <p:nvSpPr>
          <p:cNvPr id="43012" name="Foliennummernplatzhalter 3"/>
          <p:cNvSpPr>
            <a:spLocks noGrp="1"/>
          </p:cNvSpPr>
          <p:nvPr>
            <p:ph type="sldNum" sz="quarter" idx="5"/>
          </p:nvPr>
        </p:nvSpPr>
        <p:spPr>
          <a:noFill/>
        </p:spPr>
        <p:txBody>
          <a:bodyPr/>
          <a:lstStyle>
            <a:lvl1pPr>
              <a:defRPr>
                <a:solidFill>
                  <a:schemeClr val="tx1"/>
                </a:solidFill>
                <a:latin typeface="Helvetica Neue" charset="0"/>
              </a:defRPr>
            </a:lvl1pPr>
            <a:lvl2pPr marL="742950" indent="-285750">
              <a:defRPr>
                <a:solidFill>
                  <a:schemeClr val="tx1"/>
                </a:solidFill>
                <a:latin typeface="Helvetica Neue" charset="0"/>
              </a:defRPr>
            </a:lvl2pPr>
            <a:lvl3pPr marL="1143000" indent="-228600">
              <a:defRPr>
                <a:solidFill>
                  <a:schemeClr val="tx1"/>
                </a:solidFill>
                <a:latin typeface="Helvetica Neue" charset="0"/>
              </a:defRPr>
            </a:lvl3pPr>
            <a:lvl4pPr marL="1600200" indent="-228600">
              <a:defRPr>
                <a:solidFill>
                  <a:schemeClr val="tx1"/>
                </a:solidFill>
                <a:latin typeface="Helvetica Neue" charset="0"/>
              </a:defRPr>
            </a:lvl4pPr>
            <a:lvl5pPr marL="2057400" indent="-228600">
              <a:defRPr>
                <a:solidFill>
                  <a:schemeClr val="tx1"/>
                </a:solidFill>
                <a:latin typeface="Helvetica Neue" charset="0"/>
              </a:defRPr>
            </a:lvl5pPr>
            <a:lvl6pPr marL="2514600" indent="-228600" algn="r" eaLnBrk="0" fontAlgn="base" hangingPunct="0">
              <a:spcBef>
                <a:spcPct val="0"/>
              </a:spcBef>
              <a:spcAft>
                <a:spcPct val="0"/>
              </a:spcAft>
              <a:defRPr>
                <a:solidFill>
                  <a:schemeClr val="tx1"/>
                </a:solidFill>
                <a:latin typeface="Helvetica Neue" charset="0"/>
              </a:defRPr>
            </a:lvl6pPr>
            <a:lvl7pPr marL="2971800" indent="-228600" algn="r" eaLnBrk="0" fontAlgn="base" hangingPunct="0">
              <a:spcBef>
                <a:spcPct val="0"/>
              </a:spcBef>
              <a:spcAft>
                <a:spcPct val="0"/>
              </a:spcAft>
              <a:defRPr>
                <a:solidFill>
                  <a:schemeClr val="tx1"/>
                </a:solidFill>
                <a:latin typeface="Helvetica Neue" charset="0"/>
              </a:defRPr>
            </a:lvl7pPr>
            <a:lvl8pPr marL="3429000" indent="-228600" algn="r" eaLnBrk="0" fontAlgn="base" hangingPunct="0">
              <a:spcBef>
                <a:spcPct val="0"/>
              </a:spcBef>
              <a:spcAft>
                <a:spcPct val="0"/>
              </a:spcAft>
              <a:defRPr>
                <a:solidFill>
                  <a:schemeClr val="tx1"/>
                </a:solidFill>
                <a:latin typeface="Helvetica Neue" charset="0"/>
              </a:defRPr>
            </a:lvl8pPr>
            <a:lvl9pPr marL="3886200" indent="-228600" algn="r" eaLnBrk="0" fontAlgn="base" hangingPunct="0">
              <a:spcBef>
                <a:spcPct val="0"/>
              </a:spcBef>
              <a:spcAft>
                <a:spcPct val="0"/>
              </a:spcAft>
              <a:defRPr>
                <a:solidFill>
                  <a:schemeClr val="tx1"/>
                </a:solidFill>
                <a:latin typeface="Helvetica Neue" charset="0"/>
              </a:defRPr>
            </a:lvl9pPr>
          </a:lstStyle>
          <a:p>
            <a:fld id="{2D5CE5DB-8767-437E-83B0-D23541019108}" type="slidenum">
              <a:rPr lang="de-DE" altLang="de-DE" smtClean="0">
                <a:latin typeface="Arial" pitchFamily="34" charset="0"/>
              </a:rPr>
              <a:pPr/>
              <a:t>2</a:t>
            </a:fld>
            <a:endParaRPr lang="de-DE" altLang="de-DE"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lienbildplatzhalter 1"/>
          <p:cNvSpPr>
            <a:spLocks noGrp="1" noRot="1" noChangeAspect="1" noTextEdit="1"/>
          </p:cNvSpPr>
          <p:nvPr>
            <p:ph type="sldImg"/>
          </p:nvPr>
        </p:nvSpPr>
        <p:spPr>
          <a:xfrm>
            <a:off x="852488" y="744538"/>
            <a:ext cx="4964112" cy="3724275"/>
          </a:xfrm>
          <a:ln/>
        </p:spPr>
      </p:sp>
      <p:sp>
        <p:nvSpPr>
          <p:cNvPr id="43011" name="Notizenplatzhalter 2"/>
          <p:cNvSpPr>
            <a:spLocks noGrp="1"/>
          </p:cNvSpPr>
          <p:nvPr>
            <p:ph type="body" idx="1"/>
          </p:nvPr>
        </p:nvSpPr>
        <p:spPr>
          <a:noFill/>
        </p:spPr>
        <p:txBody>
          <a:bodyPr/>
          <a:lstStyle/>
          <a:p>
            <a:endParaRPr lang="de-DE" altLang="de-DE" smtClean="0">
              <a:latin typeface="Arial" pitchFamily="34" charset="0"/>
            </a:endParaRPr>
          </a:p>
        </p:txBody>
      </p:sp>
      <p:sp>
        <p:nvSpPr>
          <p:cNvPr id="43012" name="Foliennummernplatzhalter 3"/>
          <p:cNvSpPr>
            <a:spLocks noGrp="1"/>
          </p:cNvSpPr>
          <p:nvPr>
            <p:ph type="sldNum" sz="quarter" idx="5"/>
          </p:nvPr>
        </p:nvSpPr>
        <p:spPr>
          <a:noFill/>
        </p:spPr>
        <p:txBody>
          <a:bodyPr/>
          <a:lstStyle>
            <a:lvl1pPr>
              <a:defRPr>
                <a:solidFill>
                  <a:schemeClr val="tx1"/>
                </a:solidFill>
                <a:latin typeface="Helvetica Neue" charset="0"/>
              </a:defRPr>
            </a:lvl1pPr>
            <a:lvl2pPr marL="742950" indent="-285750">
              <a:defRPr>
                <a:solidFill>
                  <a:schemeClr val="tx1"/>
                </a:solidFill>
                <a:latin typeface="Helvetica Neue" charset="0"/>
              </a:defRPr>
            </a:lvl2pPr>
            <a:lvl3pPr marL="1143000" indent="-228600">
              <a:defRPr>
                <a:solidFill>
                  <a:schemeClr val="tx1"/>
                </a:solidFill>
                <a:latin typeface="Helvetica Neue" charset="0"/>
              </a:defRPr>
            </a:lvl3pPr>
            <a:lvl4pPr marL="1600200" indent="-228600">
              <a:defRPr>
                <a:solidFill>
                  <a:schemeClr val="tx1"/>
                </a:solidFill>
                <a:latin typeface="Helvetica Neue" charset="0"/>
              </a:defRPr>
            </a:lvl4pPr>
            <a:lvl5pPr marL="2057400" indent="-228600">
              <a:defRPr>
                <a:solidFill>
                  <a:schemeClr val="tx1"/>
                </a:solidFill>
                <a:latin typeface="Helvetica Neue" charset="0"/>
              </a:defRPr>
            </a:lvl5pPr>
            <a:lvl6pPr marL="2514600" indent="-228600" algn="r" eaLnBrk="0" fontAlgn="base" hangingPunct="0">
              <a:spcBef>
                <a:spcPct val="0"/>
              </a:spcBef>
              <a:spcAft>
                <a:spcPct val="0"/>
              </a:spcAft>
              <a:defRPr>
                <a:solidFill>
                  <a:schemeClr val="tx1"/>
                </a:solidFill>
                <a:latin typeface="Helvetica Neue" charset="0"/>
              </a:defRPr>
            </a:lvl6pPr>
            <a:lvl7pPr marL="2971800" indent="-228600" algn="r" eaLnBrk="0" fontAlgn="base" hangingPunct="0">
              <a:spcBef>
                <a:spcPct val="0"/>
              </a:spcBef>
              <a:spcAft>
                <a:spcPct val="0"/>
              </a:spcAft>
              <a:defRPr>
                <a:solidFill>
                  <a:schemeClr val="tx1"/>
                </a:solidFill>
                <a:latin typeface="Helvetica Neue" charset="0"/>
              </a:defRPr>
            </a:lvl7pPr>
            <a:lvl8pPr marL="3429000" indent="-228600" algn="r" eaLnBrk="0" fontAlgn="base" hangingPunct="0">
              <a:spcBef>
                <a:spcPct val="0"/>
              </a:spcBef>
              <a:spcAft>
                <a:spcPct val="0"/>
              </a:spcAft>
              <a:defRPr>
                <a:solidFill>
                  <a:schemeClr val="tx1"/>
                </a:solidFill>
                <a:latin typeface="Helvetica Neue" charset="0"/>
              </a:defRPr>
            </a:lvl8pPr>
            <a:lvl9pPr marL="3886200" indent="-228600" algn="r" eaLnBrk="0" fontAlgn="base" hangingPunct="0">
              <a:spcBef>
                <a:spcPct val="0"/>
              </a:spcBef>
              <a:spcAft>
                <a:spcPct val="0"/>
              </a:spcAft>
              <a:defRPr>
                <a:solidFill>
                  <a:schemeClr val="tx1"/>
                </a:solidFill>
                <a:latin typeface="Helvetica Neue" charset="0"/>
              </a:defRPr>
            </a:lvl9pPr>
          </a:lstStyle>
          <a:p>
            <a:fld id="{2D5CE5DB-8767-437E-83B0-D23541019108}" type="slidenum">
              <a:rPr lang="de-DE" altLang="de-DE" smtClean="0">
                <a:latin typeface="Arial" pitchFamily="34" charset="0"/>
              </a:rPr>
              <a:pPr/>
              <a:t>10</a:t>
            </a:fld>
            <a:endParaRPr lang="de-DE" altLang="de-DE"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Line 5"/>
          <p:cNvSpPr>
            <a:spLocks noChangeShapeType="1"/>
          </p:cNvSpPr>
          <p:nvPr/>
        </p:nvSpPr>
        <p:spPr bwMode="auto">
          <a:xfrm>
            <a:off x="0" y="620713"/>
            <a:ext cx="91440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5" name="Line 6"/>
          <p:cNvSpPr>
            <a:spLocks noChangeShapeType="1"/>
          </p:cNvSpPr>
          <p:nvPr/>
        </p:nvSpPr>
        <p:spPr bwMode="auto">
          <a:xfrm>
            <a:off x="0" y="6308725"/>
            <a:ext cx="91440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60418" name="Rectangle 2"/>
          <p:cNvSpPr>
            <a:spLocks noGrp="1" noChangeArrowheads="1"/>
          </p:cNvSpPr>
          <p:nvPr>
            <p:ph type="ctrTitle"/>
          </p:nvPr>
        </p:nvSpPr>
        <p:spPr>
          <a:xfrm>
            <a:off x="508000" y="1828800"/>
            <a:ext cx="8128000" cy="1295400"/>
          </a:xfrm>
        </p:spPr>
        <p:txBody>
          <a:bodyPr/>
          <a:lstStyle>
            <a:lvl1pPr algn="ctr">
              <a:defRPr sz="3200">
                <a:solidFill>
                  <a:schemeClr val="tx2"/>
                </a:solidFill>
              </a:defRPr>
            </a:lvl1pPr>
          </a:lstStyle>
          <a:p>
            <a:pPr lvl="0"/>
            <a:r>
              <a:rPr lang="de-DE" noProof="0" smtClean="0"/>
              <a:t>Mastertitelformat bearbeiten</a:t>
            </a:r>
          </a:p>
        </p:txBody>
      </p:sp>
      <p:sp>
        <p:nvSpPr>
          <p:cNvPr id="60419" name="Rectangle 3"/>
          <p:cNvSpPr>
            <a:spLocks noGrp="1" noChangeArrowheads="1"/>
          </p:cNvSpPr>
          <p:nvPr>
            <p:ph type="subTitle" idx="1"/>
          </p:nvPr>
        </p:nvSpPr>
        <p:spPr>
          <a:xfrm>
            <a:off x="508000" y="3429000"/>
            <a:ext cx="8128000" cy="1752600"/>
          </a:xfrm>
        </p:spPr>
        <p:txBody>
          <a:bodyPr/>
          <a:lstStyle>
            <a:lvl1pPr marL="0" indent="0" algn="ctr">
              <a:buFontTx/>
              <a:buNone/>
              <a:defRPr>
                <a:solidFill>
                  <a:schemeClr val="tx1"/>
                </a:solidFill>
              </a:defRPr>
            </a:lvl1pPr>
          </a:lstStyle>
          <a:p>
            <a:pPr lvl="0"/>
            <a:r>
              <a:rPr lang="de-DE" noProof="0" smtClean="0"/>
              <a:t>Master-Untertitelformat bearbeiten</a:t>
            </a:r>
          </a:p>
        </p:txBody>
      </p:sp>
      <p:sp>
        <p:nvSpPr>
          <p:cNvPr id="6" name="Rectangle 4"/>
          <p:cNvSpPr>
            <a:spLocks noGrp="1" noChangeArrowheads="1"/>
          </p:cNvSpPr>
          <p:nvPr>
            <p:ph type="ftr" sz="quarter" idx="10"/>
          </p:nvPr>
        </p:nvSpPr>
        <p:spPr>
          <a:xfrm>
            <a:off x="508000" y="6400800"/>
            <a:ext cx="8128000" cy="304800"/>
          </a:xfrm>
        </p:spPr>
        <p:txBody>
          <a:bodyPr anchor="t"/>
          <a:lstStyle>
            <a:lvl1pPr>
              <a:defRPr>
                <a:solidFill>
                  <a:schemeClr val="tx2"/>
                </a:solidFill>
                <a:latin typeface="Arial" pitchFamily="34" charset="0"/>
              </a:defRPr>
            </a:lvl1pPr>
          </a:lstStyle>
          <a:p>
            <a:pPr>
              <a:defRPr/>
            </a:pPr>
            <a:r>
              <a:rPr lang="de-DE" altLang="de-DE" smtClean="0"/>
              <a:t>BWL 1. Semester ME</a:t>
            </a:r>
            <a:endParaRPr lang="de-DE" altLang="de-DE"/>
          </a:p>
        </p:txBody>
      </p:sp>
    </p:spTree>
    <p:extLst>
      <p:ext uri="{BB962C8B-B14F-4D97-AF65-F5344CB8AC3E}">
        <p14:creationId xmlns:p14="http://schemas.microsoft.com/office/powerpoint/2010/main" val="1916288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2BB0439C-F6B7-4922-99BB-014C8A9A27BA}" type="slidenum">
              <a:rPr lang="de-DE" altLang="de-DE"/>
              <a:pPr>
                <a:defRPr/>
              </a:pPr>
              <a:t>‹Nr.›</a:t>
            </a:fld>
            <a:endParaRPr lang="de-DE" altLang="de-DE"/>
          </a:p>
        </p:txBody>
      </p:sp>
    </p:spTree>
    <p:extLst>
      <p:ext uri="{BB962C8B-B14F-4D97-AF65-F5344CB8AC3E}">
        <p14:creationId xmlns:p14="http://schemas.microsoft.com/office/powerpoint/2010/main" val="2705605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04000" y="914400"/>
            <a:ext cx="2032000" cy="52578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08000" y="914400"/>
            <a:ext cx="5943600" cy="52578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D7605012-1040-4A75-A714-E723045C07FE}" type="slidenum">
              <a:rPr lang="de-DE" altLang="de-DE"/>
              <a:pPr>
                <a:defRPr/>
              </a:pPr>
              <a:t>‹Nr.›</a:t>
            </a:fld>
            <a:endParaRPr lang="de-DE" altLang="de-DE"/>
          </a:p>
        </p:txBody>
      </p:sp>
    </p:spTree>
    <p:extLst>
      <p:ext uri="{BB962C8B-B14F-4D97-AF65-F5344CB8AC3E}">
        <p14:creationId xmlns:p14="http://schemas.microsoft.com/office/powerpoint/2010/main" val="902359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508000" y="914400"/>
            <a:ext cx="8128000" cy="609600"/>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508000" y="1828800"/>
            <a:ext cx="8128000" cy="4343400"/>
          </a:xfrm>
        </p:spPr>
        <p:txBody>
          <a:bodyPr/>
          <a:lstStyle/>
          <a:p>
            <a:pPr lvl="0"/>
            <a:endParaRPr lang="de-D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65CB4F12-B497-450D-B27E-28C01F3A795F}" type="slidenum">
              <a:rPr lang="de-DE" altLang="de-DE"/>
              <a:pPr>
                <a:defRPr/>
              </a:pPr>
              <a:t>‹Nr.›</a:t>
            </a:fld>
            <a:endParaRPr lang="de-DE" altLang="de-DE"/>
          </a:p>
        </p:txBody>
      </p:sp>
    </p:spTree>
    <p:extLst>
      <p:ext uri="{BB962C8B-B14F-4D97-AF65-F5344CB8AC3E}">
        <p14:creationId xmlns:p14="http://schemas.microsoft.com/office/powerpoint/2010/main" val="3975980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08000" y="914400"/>
            <a:ext cx="8128000" cy="6096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508000" y="1828800"/>
            <a:ext cx="3987800" cy="4343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828800"/>
            <a:ext cx="3987800" cy="4343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57854D7E-DA84-4DB6-AC6E-59CB6FAC36CF}" type="slidenum">
              <a:rPr lang="de-DE" altLang="de-DE"/>
              <a:pPr>
                <a:defRPr/>
              </a:pPr>
              <a:t>‹Nr.›</a:t>
            </a:fld>
            <a:endParaRPr lang="de-DE" altLang="de-DE"/>
          </a:p>
        </p:txBody>
      </p:sp>
    </p:spTree>
    <p:extLst>
      <p:ext uri="{BB962C8B-B14F-4D97-AF65-F5344CB8AC3E}">
        <p14:creationId xmlns:p14="http://schemas.microsoft.com/office/powerpoint/2010/main" val="1343220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el, Text und 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508000" y="914400"/>
            <a:ext cx="8128000" cy="6096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508000" y="1828800"/>
            <a:ext cx="3987800" cy="4343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648200" y="1828800"/>
            <a:ext cx="3987800" cy="20955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4648200" y="4076700"/>
            <a:ext cx="3987800" cy="20955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7"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8" name="Rectangle 6"/>
          <p:cNvSpPr>
            <a:spLocks noGrp="1" noChangeArrowheads="1"/>
          </p:cNvSpPr>
          <p:nvPr>
            <p:ph type="sldNum" sz="quarter" idx="12"/>
          </p:nvPr>
        </p:nvSpPr>
        <p:spPr>
          <a:ln/>
        </p:spPr>
        <p:txBody>
          <a:bodyPr/>
          <a:lstStyle>
            <a:lvl1pPr>
              <a:defRPr/>
            </a:lvl1pPr>
          </a:lstStyle>
          <a:p>
            <a:pPr>
              <a:defRPr/>
            </a:pPr>
            <a:fld id="{155D7AE3-6371-4F6C-8978-AD552B446A32}" type="slidenum">
              <a:rPr lang="de-DE" altLang="de-DE"/>
              <a:pPr>
                <a:defRPr/>
              </a:pPr>
              <a:t>‹Nr.›</a:t>
            </a:fld>
            <a:endParaRPr lang="de-DE" altLang="de-DE"/>
          </a:p>
        </p:txBody>
      </p:sp>
    </p:spTree>
    <p:extLst>
      <p:ext uri="{BB962C8B-B14F-4D97-AF65-F5344CB8AC3E}">
        <p14:creationId xmlns:p14="http://schemas.microsoft.com/office/powerpoint/2010/main" val="425762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8D997A6A-1E66-4785-9884-33C3886F86C9}" type="slidenum">
              <a:rPr lang="de-DE" altLang="de-DE"/>
              <a:pPr>
                <a:defRPr/>
              </a:pPr>
              <a:t>‹Nr.›</a:t>
            </a:fld>
            <a:endParaRPr lang="de-DE" altLang="de-DE"/>
          </a:p>
        </p:txBody>
      </p:sp>
    </p:spTree>
    <p:extLst>
      <p:ext uri="{BB962C8B-B14F-4D97-AF65-F5344CB8AC3E}">
        <p14:creationId xmlns:p14="http://schemas.microsoft.com/office/powerpoint/2010/main" val="1523913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3CF816F7-8782-43E6-9302-2D2DC3773197}" type="slidenum">
              <a:rPr lang="de-DE" altLang="de-DE"/>
              <a:pPr>
                <a:defRPr/>
              </a:pPr>
              <a:t>‹Nr.›</a:t>
            </a:fld>
            <a:endParaRPr lang="de-DE" altLang="de-DE"/>
          </a:p>
        </p:txBody>
      </p:sp>
    </p:spTree>
    <p:extLst>
      <p:ext uri="{BB962C8B-B14F-4D97-AF65-F5344CB8AC3E}">
        <p14:creationId xmlns:p14="http://schemas.microsoft.com/office/powerpoint/2010/main" val="1107248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08000" y="1828800"/>
            <a:ext cx="3987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828800"/>
            <a:ext cx="3987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F05C9A8F-7EA9-42CF-AABF-405A1C05BBF7}" type="slidenum">
              <a:rPr lang="de-DE" altLang="de-DE"/>
              <a:pPr>
                <a:defRPr/>
              </a:pPr>
              <a:t>‹Nr.›</a:t>
            </a:fld>
            <a:endParaRPr lang="de-DE" altLang="de-DE"/>
          </a:p>
        </p:txBody>
      </p:sp>
    </p:spTree>
    <p:extLst>
      <p:ext uri="{BB962C8B-B14F-4D97-AF65-F5344CB8AC3E}">
        <p14:creationId xmlns:p14="http://schemas.microsoft.com/office/powerpoint/2010/main" val="898456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9" name="Rectangle 6"/>
          <p:cNvSpPr>
            <a:spLocks noGrp="1" noChangeArrowheads="1"/>
          </p:cNvSpPr>
          <p:nvPr>
            <p:ph type="sldNum" sz="quarter" idx="12"/>
          </p:nvPr>
        </p:nvSpPr>
        <p:spPr>
          <a:ln/>
        </p:spPr>
        <p:txBody>
          <a:bodyPr/>
          <a:lstStyle>
            <a:lvl1pPr>
              <a:defRPr/>
            </a:lvl1pPr>
          </a:lstStyle>
          <a:p>
            <a:pPr>
              <a:defRPr/>
            </a:pPr>
            <a:fld id="{4B7F4070-19B2-4AE2-81CB-999F6C8F9628}" type="slidenum">
              <a:rPr lang="de-DE" altLang="de-DE"/>
              <a:pPr>
                <a:defRPr/>
              </a:pPr>
              <a:t>‹Nr.›</a:t>
            </a:fld>
            <a:endParaRPr lang="de-DE" altLang="de-DE"/>
          </a:p>
        </p:txBody>
      </p:sp>
    </p:spTree>
    <p:extLst>
      <p:ext uri="{BB962C8B-B14F-4D97-AF65-F5344CB8AC3E}">
        <p14:creationId xmlns:p14="http://schemas.microsoft.com/office/powerpoint/2010/main" val="2954014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5" name="Rectangle 6"/>
          <p:cNvSpPr>
            <a:spLocks noGrp="1" noChangeArrowheads="1"/>
          </p:cNvSpPr>
          <p:nvPr>
            <p:ph type="sldNum" sz="quarter" idx="12"/>
          </p:nvPr>
        </p:nvSpPr>
        <p:spPr>
          <a:ln/>
        </p:spPr>
        <p:txBody>
          <a:bodyPr/>
          <a:lstStyle>
            <a:lvl1pPr>
              <a:defRPr/>
            </a:lvl1pPr>
          </a:lstStyle>
          <a:p>
            <a:pPr>
              <a:defRPr/>
            </a:pPr>
            <a:fld id="{2B9B5229-6AC2-4D7F-B3E9-DC67F47F3B30}" type="slidenum">
              <a:rPr lang="de-DE" altLang="de-DE"/>
              <a:pPr>
                <a:defRPr/>
              </a:pPr>
              <a:t>‹Nr.›</a:t>
            </a:fld>
            <a:endParaRPr lang="de-DE" altLang="de-DE"/>
          </a:p>
        </p:txBody>
      </p:sp>
    </p:spTree>
    <p:extLst>
      <p:ext uri="{BB962C8B-B14F-4D97-AF65-F5344CB8AC3E}">
        <p14:creationId xmlns:p14="http://schemas.microsoft.com/office/powerpoint/2010/main" val="4144989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4" name="Rectangle 6"/>
          <p:cNvSpPr>
            <a:spLocks noGrp="1" noChangeArrowheads="1"/>
          </p:cNvSpPr>
          <p:nvPr>
            <p:ph type="sldNum" sz="quarter" idx="12"/>
          </p:nvPr>
        </p:nvSpPr>
        <p:spPr>
          <a:ln/>
        </p:spPr>
        <p:txBody>
          <a:bodyPr/>
          <a:lstStyle>
            <a:lvl1pPr>
              <a:defRPr/>
            </a:lvl1pPr>
          </a:lstStyle>
          <a:p>
            <a:pPr>
              <a:defRPr/>
            </a:pPr>
            <a:fld id="{8BD2B340-06FD-42AD-AE2B-891774B081A0}" type="slidenum">
              <a:rPr lang="de-DE" altLang="de-DE"/>
              <a:pPr>
                <a:defRPr/>
              </a:pPr>
              <a:t>‹Nr.›</a:t>
            </a:fld>
            <a:endParaRPr lang="de-DE" altLang="de-DE"/>
          </a:p>
        </p:txBody>
      </p:sp>
    </p:spTree>
    <p:extLst>
      <p:ext uri="{BB962C8B-B14F-4D97-AF65-F5344CB8AC3E}">
        <p14:creationId xmlns:p14="http://schemas.microsoft.com/office/powerpoint/2010/main" val="1374109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EB547C59-5BCE-4E60-B55D-0DAAD5E16045}" type="slidenum">
              <a:rPr lang="de-DE" altLang="de-DE"/>
              <a:pPr>
                <a:defRPr/>
              </a:pPr>
              <a:t>‹Nr.›</a:t>
            </a:fld>
            <a:endParaRPr lang="de-DE" altLang="de-DE"/>
          </a:p>
        </p:txBody>
      </p:sp>
    </p:spTree>
    <p:extLst>
      <p:ext uri="{BB962C8B-B14F-4D97-AF65-F5344CB8AC3E}">
        <p14:creationId xmlns:p14="http://schemas.microsoft.com/office/powerpoint/2010/main" val="206438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de-DE" smtClean="0"/>
              <a:t>BWL 1. Semester ME</a:t>
            </a: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357DD23B-77B8-4047-ACE6-181795359DFE}" type="slidenum">
              <a:rPr lang="de-DE" altLang="de-DE"/>
              <a:pPr>
                <a:defRPr/>
              </a:pPr>
              <a:t>‹Nr.›</a:t>
            </a:fld>
            <a:endParaRPr lang="de-DE" altLang="de-DE"/>
          </a:p>
        </p:txBody>
      </p:sp>
    </p:spTree>
    <p:extLst>
      <p:ext uri="{BB962C8B-B14F-4D97-AF65-F5344CB8AC3E}">
        <p14:creationId xmlns:p14="http://schemas.microsoft.com/office/powerpoint/2010/main" val="246301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0" y="914400"/>
            <a:ext cx="8128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de-DE" altLang="de-DE" smtClean="0"/>
              <a:t>Mastertitelformat bearbeiten</a:t>
            </a:r>
          </a:p>
        </p:txBody>
      </p:sp>
      <p:sp>
        <p:nvSpPr>
          <p:cNvPr id="1027" name="Rectangle 3"/>
          <p:cNvSpPr>
            <a:spLocks noGrp="1" noChangeArrowheads="1"/>
          </p:cNvSpPr>
          <p:nvPr>
            <p:ph type="body" idx="1"/>
          </p:nvPr>
        </p:nvSpPr>
        <p:spPr bwMode="auto">
          <a:xfrm>
            <a:off x="508000" y="1828800"/>
            <a:ext cx="81280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Mastertextformat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59396" name="Rectangle 4"/>
          <p:cNvSpPr>
            <a:spLocks noGrp="1" noChangeArrowheads="1"/>
          </p:cNvSpPr>
          <p:nvPr>
            <p:ph type="dt" sz="half" idx="2"/>
          </p:nvPr>
        </p:nvSpPr>
        <p:spPr bwMode="auto">
          <a:xfrm>
            <a:off x="508000" y="64008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a:defRPr sz="1200">
                <a:latin typeface="TUM Neue Helvetica 55 Regular" pitchFamily="34" charset="0"/>
              </a:defRPr>
            </a:lvl1pPr>
          </a:lstStyle>
          <a:p>
            <a:pPr>
              <a:defRPr/>
            </a:pPr>
            <a:endParaRPr lang="de-DE" altLang="de-DE"/>
          </a:p>
        </p:txBody>
      </p:sp>
      <p:sp>
        <p:nvSpPr>
          <p:cNvPr id="59397" name="Rectangle 5"/>
          <p:cNvSpPr>
            <a:spLocks noGrp="1" noChangeArrowheads="1"/>
          </p:cNvSpPr>
          <p:nvPr>
            <p:ph type="ftr" sz="quarter" idx="3"/>
          </p:nvPr>
        </p:nvSpPr>
        <p:spPr bwMode="auto">
          <a:xfrm>
            <a:off x="2590800" y="6400800"/>
            <a:ext cx="396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a:defRPr sz="1200">
                <a:latin typeface="TUM Neue Helvetica 55 Regular" pitchFamily="34" charset="0"/>
              </a:defRPr>
            </a:lvl1pPr>
          </a:lstStyle>
          <a:p>
            <a:pPr>
              <a:defRPr/>
            </a:pPr>
            <a:r>
              <a:rPr lang="de-DE" altLang="de-DE" smtClean="0"/>
              <a:t>BWL 1. Semester ME</a:t>
            </a:r>
            <a:endParaRPr lang="de-DE" altLang="de-DE"/>
          </a:p>
        </p:txBody>
      </p:sp>
      <p:sp>
        <p:nvSpPr>
          <p:cNvPr id="59398" name="Rectangle 6"/>
          <p:cNvSpPr>
            <a:spLocks noGrp="1" noChangeArrowheads="1"/>
          </p:cNvSpPr>
          <p:nvPr>
            <p:ph type="sldNum" sz="quarter" idx="4"/>
          </p:nvPr>
        </p:nvSpPr>
        <p:spPr bwMode="auto">
          <a:xfrm>
            <a:off x="6731000" y="64008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defRPr sz="1200">
                <a:latin typeface="TUM Neue Helvetica 55 Regular" pitchFamily="34" charset="0"/>
              </a:defRPr>
            </a:lvl1pPr>
          </a:lstStyle>
          <a:p>
            <a:pPr>
              <a:defRPr/>
            </a:pPr>
            <a:fld id="{631BAD7F-58AB-4EDD-B743-540A7303414C}" type="slidenum">
              <a:rPr lang="de-DE" altLang="de-DE"/>
              <a:pPr>
                <a:defRPr/>
              </a:pPr>
              <a:t>‹Nr.›</a:t>
            </a:fld>
            <a:endParaRPr lang="de-DE" altLang="de-DE"/>
          </a:p>
        </p:txBody>
      </p:sp>
      <p:sp>
        <p:nvSpPr>
          <p:cNvPr id="1031" name="Line 7"/>
          <p:cNvSpPr>
            <a:spLocks noChangeShapeType="1"/>
          </p:cNvSpPr>
          <p:nvPr/>
        </p:nvSpPr>
        <p:spPr bwMode="auto">
          <a:xfrm>
            <a:off x="0" y="620713"/>
            <a:ext cx="91440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2" name="Line 8"/>
          <p:cNvSpPr>
            <a:spLocks noChangeShapeType="1"/>
          </p:cNvSpPr>
          <p:nvPr/>
        </p:nvSpPr>
        <p:spPr bwMode="auto">
          <a:xfrm>
            <a:off x="0" y="6308725"/>
            <a:ext cx="91440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 bg1="lt1" tx1="dk1" bg2="lt2" tx2="dk2" accent1="accent1" accent2="accent2" accent3="accent3" accent4="accent4" accent5="accent5" accent6="accent6" hlink="hlink" folHlink="folHlink"/>
  <p:sldLayoutIdLst>
    <p:sldLayoutId id="2147483843"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Lst>
  <p:hf hdr="0" dt="0"/>
  <p:txStyles>
    <p:titleStyle>
      <a:lvl1pPr algn="l" rtl="0" eaLnBrk="0" fontAlgn="base" hangingPunct="0">
        <a:spcBef>
          <a:spcPct val="0"/>
        </a:spcBef>
        <a:spcAft>
          <a:spcPct val="0"/>
        </a:spcAft>
        <a:defRPr sz="2400">
          <a:solidFill>
            <a:schemeClr val="tx1"/>
          </a:solidFill>
          <a:latin typeface="+mj-lt"/>
          <a:ea typeface="+mj-ea"/>
          <a:cs typeface="+mj-cs"/>
        </a:defRPr>
      </a:lvl1pPr>
      <a:lvl2pPr algn="l" rtl="0" eaLnBrk="0" fontAlgn="base" hangingPunct="0">
        <a:spcBef>
          <a:spcPct val="0"/>
        </a:spcBef>
        <a:spcAft>
          <a:spcPct val="0"/>
        </a:spcAft>
        <a:defRPr sz="2400">
          <a:solidFill>
            <a:schemeClr val="tx1"/>
          </a:solidFill>
          <a:latin typeface="Arial" charset="0"/>
        </a:defRPr>
      </a:lvl2pPr>
      <a:lvl3pPr algn="l" rtl="0" eaLnBrk="0" fontAlgn="base" hangingPunct="0">
        <a:spcBef>
          <a:spcPct val="0"/>
        </a:spcBef>
        <a:spcAft>
          <a:spcPct val="0"/>
        </a:spcAft>
        <a:defRPr sz="2400">
          <a:solidFill>
            <a:schemeClr val="tx1"/>
          </a:solidFill>
          <a:latin typeface="Arial" charset="0"/>
        </a:defRPr>
      </a:lvl3pPr>
      <a:lvl4pPr algn="l" rtl="0" eaLnBrk="0" fontAlgn="base" hangingPunct="0">
        <a:spcBef>
          <a:spcPct val="0"/>
        </a:spcBef>
        <a:spcAft>
          <a:spcPct val="0"/>
        </a:spcAft>
        <a:defRPr sz="2400">
          <a:solidFill>
            <a:schemeClr val="tx1"/>
          </a:solidFill>
          <a:latin typeface="Arial" charset="0"/>
        </a:defRPr>
      </a:lvl4pPr>
      <a:lvl5pPr algn="l" rtl="0" eaLnBrk="0" fontAlgn="base" hangingPunct="0">
        <a:spcBef>
          <a:spcPct val="0"/>
        </a:spcBef>
        <a:spcAft>
          <a:spcPct val="0"/>
        </a:spcAft>
        <a:defRPr sz="2400">
          <a:solidFill>
            <a:schemeClr val="tx1"/>
          </a:solidFill>
          <a:latin typeface="Arial" charset="0"/>
        </a:defRPr>
      </a:lvl5pPr>
      <a:lvl6pPr marL="457200" algn="l" rtl="0" fontAlgn="base">
        <a:spcBef>
          <a:spcPct val="0"/>
        </a:spcBef>
        <a:spcAft>
          <a:spcPct val="0"/>
        </a:spcAft>
        <a:defRPr sz="2400">
          <a:solidFill>
            <a:schemeClr val="tx1"/>
          </a:solidFill>
          <a:latin typeface="Arial" charset="0"/>
        </a:defRPr>
      </a:lvl6pPr>
      <a:lvl7pPr marL="914400" algn="l" rtl="0" fontAlgn="base">
        <a:spcBef>
          <a:spcPct val="0"/>
        </a:spcBef>
        <a:spcAft>
          <a:spcPct val="0"/>
        </a:spcAft>
        <a:defRPr sz="2400">
          <a:solidFill>
            <a:schemeClr val="tx1"/>
          </a:solidFill>
          <a:latin typeface="Arial" charset="0"/>
        </a:defRPr>
      </a:lvl7pPr>
      <a:lvl8pPr marL="1371600" algn="l" rtl="0" fontAlgn="base">
        <a:spcBef>
          <a:spcPct val="0"/>
        </a:spcBef>
        <a:spcAft>
          <a:spcPct val="0"/>
        </a:spcAft>
        <a:defRPr sz="2400">
          <a:solidFill>
            <a:schemeClr val="tx1"/>
          </a:solidFill>
          <a:latin typeface="Arial" charset="0"/>
        </a:defRPr>
      </a:lvl8pPr>
      <a:lvl9pPr marL="1828800" algn="l" rtl="0" fontAlgn="base">
        <a:spcBef>
          <a:spcPct val="0"/>
        </a:spcBef>
        <a:spcAft>
          <a:spcPct val="0"/>
        </a:spcAft>
        <a:defRPr sz="2400">
          <a:solidFill>
            <a:schemeClr val="tx1"/>
          </a:solidFill>
          <a:latin typeface="Arial" charset="0"/>
        </a:defRPr>
      </a:lvl9pPr>
    </p:titleStyle>
    <p:bodyStyle>
      <a:lvl1pPr marL="342900" indent="-342900" algn="l" rtl="0" eaLnBrk="0" fontAlgn="base" hangingPunct="0">
        <a:spcBef>
          <a:spcPct val="20000"/>
        </a:spcBef>
        <a:spcAft>
          <a:spcPct val="0"/>
        </a:spcAft>
        <a:buChar char="•"/>
        <a:defRPr>
          <a:solidFill>
            <a:schemeClr val="tx2"/>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2"/>
          </a:solidFill>
          <a:latin typeface="+mn-lt"/>
        </a:defRPr>
      </a:lvl2pPr>
      <a:lvl3pPr marL="1143000" indent="-228600" algn="l" rtl="0" eaLnBrk="0" fontAlgn="base" hangingPunct="0">
        <a:spcBef>
          <a:spcPct val="20000"/>
        </a:spcBef>
        <a:spcAft>
          <a:spcPct val="0"/>
        </a:spcAft>
        <a:buChar char="•"/>
        <a:defRPr sz="1400">
          <a:solidFill>
            <a:schemeClr val="tx2"/>
          </a:solidFill>
          <a:latin typeface="+mn-lt"/>
        </a:defRPr>
      </a:lvl3pPr>
      <a:lvl4pPr marL="1562100" indent="-228600" algn="l" rtl="0" eaLnBrk="0" fontAlgn="base" hangingPunct="0">
        <a:spcBef>
          <a:spcPct val="20000"/>
        </a:spcBef>
        <a:spcAft>
          <a:spcPct val="0"/>
        </a:spcAft>
        <a:buChar char="–"/>
        <a:defRPr sz="1400">
          <a:solidFill>
            <a:schemeClr val="tx2"/>
          </a:solidFill>
          <a:latin typeface="+mn-lt"/>
        </a:defRPr>
      </a:lvl4pPr>
      <a:lvl5pPr marL="1981200" indent="-228600" algn="l" rtl="0" eaLnBrk="0" fontAlgn="base" hangingPunct="0">
        <a:spcBef>
          <a:spcPct val="20000"/>
        </a:spcBef>
        <a:spcAft>
          <a:spcPct val="0"/>
        </a:spcAft>
        <a:buChar char="»"/>
        <a:defRPr sz="1400">
          <a:solidFill>
            <a:schemeClr val="tx2"/>
          </a:solidFill>
          <a:latin typeface="+mn-lt"/>
        </a:defRPr>
      </a:lvl5pPr>
      <a:lvl6pPr marL="2438400" indent="-228600" algn="l" rtl="0" fontAlgn="base">
        <a:spcBef>
          <a:spcPct val="20000"/>
        </a:spcBef>
        <a:spcAft>
          <a:spcPct val="0"/>
        </a:spcAft>
        <a:buChar char="»"/>
        <a:defRPr sz="1400">
          <a:solidFill>
            <a:schemeClr val="tx2"/>
          </a:solidFill>
          <a:latin typeface="+mn-lt"/>
        </a:defRPr>
      </a:lvl6pPr>
      <a:lvl7pPr marL="2895600" indent="-228600" algn="l" rtl="0" fontAlgn="base">
        <a:spcBef>
          <a:spcPct val="20000"/>
        </a:spcBef>
        <a:spcAft>
          <a:spcPct val="0"/>
        </a:spcAft>
        <a:buChar char="»"/>
        <a:defRPr sz="1400">
          <a:solidFill>
            <a:schemeClr val="tx2"/>
          </a:solidFill>
          <a:latin typeface="+mn-lt"/>
        </a:defRPr>
      </a:lvl7pPr>
      <a:lvl8pPr marL="3352800" indent="-228600" algn="l" rtl="0" fontAlgn="base">
        <a:spcBef>
          <a:spcPct val="20000"/>
        </a:spcBef>
        <a:spcAft>
          <a:spcPct val="0"/>
        </a:spcAft>
        <a:buChar char="»"/>
        <a:defRPr sz="1400">
          <a:solidFill>
            <a:schemeClr val="tx2"/>
          </a:solidFill>
          <a:latin typeface="+mn-lt"/>
        </a:defRPr>
      </a:lvl8pPr>
      <a:lvl9pPr marL="3810000" indent="-228600" algn="l" rtl="0" fontAlgn="base">
        <a:spcBef>
          <a:spcPct val="20000"/>
        </a:spcBef>
        <a:spcAft>
          <a:spcPct val="0"/>
        </a:spcAft>
        <a:buChar char="»"/>
        <a:defRPr sz="1400">
          <a:solidFill>
            <a:schemeClr val="tx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ammsbraeu.de/fileadmin/user_upload/nh_berichte/NL_Nachhaltigkeitsbericht2014.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ftr" sz="quarter" idx="10"/>
          </p:nvPr>
        </p:nvSpPr>
        <p:spPr>
          <a:noFill/>
        </p:spPr>
        <p:txBody>
          <a:bodyPr/>
          <a:lstStyle>
            <a:lvl1pPr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a:spcBef>
                <a:spcPct val="0"/>
              </a:spcBef>
              <a:buFontTx/>
              <a:buNone/>
            </a:pPr>
            <a:r>
              <a:rPr lang="de-DE" altLang="de-DE" smtClean="0"/>
              <a:t>BWL 1. Semester ME</a:t>
            </a:r>
          </a:p>
        </p:txBody>
      </p:sp>
      <p:sp>
        <p:nvSpPr>
          <p:cNvPr id="3075" name="Rectangle 2"/>
          <p:cNvSpPr>
            <a:spLocks noGrp="1" noChangeArrowheads="1"/>
          </p:cNvSpPr>
          <p:nvPr>
            <p:ph type="ctrTitle"/>
          </p:nvPr>
        </p:nvSpPr>
        <p:spPr>
          <a:xfrm>
            <a:off x="431800" y="1916113"/>
            <a:ext cx="8128000" cy="1295400"/>
          </a:xfrm>
        </p:spPr>
        <p:txBody>
          <a:bodyPr/>
          <a:lstStyle/>
          <a:p>
            <a:pPr eaLnBrk="1" hangingPunct="1"/>
            <a:r>
              <a:rPr lang="de-DE" altLang="de-DE" dirty="0"/>
              <a:t>Grundlagen der BWL und Buchführung</a:t>
            </a:r>
            <a:br>
              <a:rPr lang="de-DE" altLang="de-DE" dirty="0"/>
            </a:br>
            <a:r>
              <a:rPr lang="de-DE" altLang="de-DE" dirty="0"/>
              <a:t>(Allg. BWL)</a:t>
            </a:r>
            <a:endParaRPr lang="de-DE" altLang="de-DE" sz="2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ußzeilenplatzhalter 4"/>
          <p:cNvSpPr>
            <a:spLocks noGrp="1"/>
          </p:cNvSpPr>
          <p:nvPr>
            <p:ph type="ftr" sz="quarter" idx="11"/>
          </p:nvPr>
        </p:nvSpPr>
        <p:spPr>
          <a:noFill/>
        </p:spPr>
        <p:txBody>
          <a:bodyPr/>
          <a:lstStyle>
            <a:lvl1pPr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a:spcBef>
                <a:spcPct val="0"/>
              </a:spcBef>
              <a:buFontTx/>
              <a:buNone/>
            </a:pPr>
            <a:r>
              <a:rPr lang="de-DE" altLang="de-DE" smtClean="0">
                <a:solidFill>
                  <a:schemeClr val="tx1"/>
                </a:solidFill>
                <a:latin typeface="TUM Neue Helvetica 55 Regular" pitchFamily="34" charset="0"/>
              </a:rPr>
              <a:t>BWL 1. Semester ME</a:t>
            </a:r>
          </a:p>
        </p:txBody>
      </p:sp>
      <p:sp>
        <p:nvSpPr>
          <p:cNvPr id="5123" name="Rectangle 2"/>
          <p:cNvSpPr>
            <a:spLocks noGrp="1" noChangeArrowheads="1"/>
          </p:cNvSpPr>
          <p:nvPr>
            <p:ph type="title"/>
          </p:nvPr>
        </p:nvSpPr>
        <p:spPr>
          <a:xfrm>
            <a:off x="508000" y="731838"/>
            <a:ext cx="8636000" cy="609600"/>
          </a:xfrm>
        </p:spPr>
        <p:txBody>
          <a:bodyPr/>
          <a:lstStyle/>
          <a:p>
            <a:pPr eaLnBrk="1" hangingPunct="1"/>
            <a:r>
              <a:rPr lang="de-DE" altLang="de-DE" sz="2000" dirty="0" smtClean="0"/>
              <a:t>Beispiele für Unterschiede zwischen traditioneller (Main-Stream-)BWL und nachhaltiger BWL</a:t>
            </a:r>
            <a:endParaRPr lang="de-DE" altLang="de-DE" sz="2000" dirty="0" smtClean="0"/>
          </a:p>
        </p:txBody>
      </p:sp>
      <p:sp>
        <p:nvSpPr>
          <p:cNvPr id="5125"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
        <p:nvSpPr>
          <p:cNvPr id="2" name="Foliennummernplatzhalter 1"/>
          <p:cNvSpPr>
            <a:spLocks noGrp="1"/>
          </p:cNvSpPr>
          <p:nvPr>
            <p:ph type="sldNum" sz="quarter" idx="12"/>
          </p:nvPr>
        </p:nvSpPr>
        <p:spPr/>
        <p:txBody>
          <a:bodyPr/>
          <a:lstStyle/>
          <a:p>
            <a:pPr>
              <a:defRPr/>
            </a:pPr>
            <a:fld id="{8D997A6A-1E66-4785-9884-33C3886F86C9}" type="slidenum">
              <a:rPr lang="de-DE" altLang="de-DE" smtClean="0"/>
              <a:pPr>
                <a:defRPr/>
              </a:pPr>
              <a:t>10</a:t>
            </a:fld>
            <a:endParaRPr lang="de-DE" altLang="de-DE"/>
          </a:p>
        </p:txBody>
      </p:sp>
      <p:graphicFrame>
        <p:nvGraphicFramePr>
          <p:cNvPr id="3" name="Tabelle 2"/>
          <p:cNvGraphicFramePr>
            <a:graphicFrameLocks noGrp="1"/>
          </p:cNvGraphicFramePr>
          <p:nvPr>
            <p:extLst>
              <p:ext uri="{D42A27DB-BD31-4B8C-83A1-F6EECF244321}">
                <p14:modId xmlns:p14="http://schemas.microsoft.com/office/powerpoint/2010/main" val="2389337597"/>
              </p:ext>
            </p:extLst>
          </p:nvPr>
        </p:nvGraphicFramePr>
        <p:xfrm>
          <a:off x="1524000" y="1397000"/>
          <a:ext cx="6096000" cy="138176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de-DE" dirty="0" smtClean="0"/>
                        <a:t>Main-Stream</a:t>
                      </a:r>
                      <a:r>
                        <a:rPr lang="de-DE" baseline="0" dirty="0" smtClean="0"/>
                        <a:t>-BWL</a:t>
                      </a:r>
                      <a:endParaRPr lang="de-DE" dirty="0"/>
                    </a:p>
                  </a:txBody>
                  <a:tcPr/>
                </a:tc>
                <a:tc>
                  <a:txBody>
                    <a:bodyPr/>
                    <a:lstStyle/>
                    <a:p>
                      <a:r>
                        <a:rPr lang="de-DE" dirty="0" smtClean="0"/>
                        <a:t>Nachhaltige BWL</a:t>
                      </a:r>
                      <a:endParaRPr lang="de-DE" dirty="0"/>
                    </a:p>
                  </a:txBody>
                  <a:tcPr/>
                </a:tc>
              </a:tr>
              <a:tr h="370840">
                <a:tc>
                  <a:txBody>
                    <a:bodyPr/>
                    <a:lstStyle/>
                    <a:p>
                      <a:r>
                        <a:rPr lang="de-DE" dirty="0" smtClean="0"/>
                        <a:t>Asset </a:t>
                      </a:r>
                      <a:r>
                        <a:rPr lang="de-DE" dirty="0" err="1" smtClean="0"/>
                        <a:t>Backed</a:t>
                      </a:r>
                      <a:r>
                        <a:rPr lang="de-DE" dirty="0" smtClean="0"/>
                        <a:t> Securities</a:t>
                      </a:r>
                      <a:endParaRPr lang="de-DE" dirty="0"/>
                    </a:p>
                  </a:txBody>
                  <a:tcPr/>
                </a:tc>
                <a:tc>
                  <a:txBody>
                    <a:bodyPr/>
                    <a:lstStyle/>
                    <a:p>
                      <a:r>
                        <a:rPr lang="de-DE" dirty="0" smtClean="0"/>
                        <a:t>Pfandbriefe</a:t>
                      </a:r>
                      <a:endParaRPr lang="de-DE" dirty="0"/>
                    </a:p>
                  </a:txBody>
                  <a:tcPr/>
                </a:tc>
              </a:tr>
              <a:tr h="370840">
                <a:tc>
                  <a:txBody>
                    <a:bodyPr/>
                    <a:lstStyle/>
                    <a:p>
                      <a:r>
                        <a:rPr lang="de-DE" dirty="0" smtClean="0"/>
                        <a:t>Hedge-Fonds als Investoren</a:t>
                      </a:r>
                      <a:endParaRPr lang="de-DE" dirty="0"/>
                    </a:p>
                  </a:txBody>
                  <a:tcPr/>
                </a:tc>
                <a:tc>
                  <a:txBody>
                    <a:bodyPr/>
                    <a:lstStyle/>
                    <a:p>
                      <a:r>
                        <a:rPr lang="de-DE" smtClean="0"/>
                        <a:t>Business Angels</a:t>
                      </a:r>
                      <a:endParaRPr lang="de-DE" dirty="0"/>
                    </a:p>
                  </a:txBody>
                  <a:tcPr/>
                </a:tc>
              </a:tr>
            </a:tbl>
          </a:graphicData>
        </a:graphic>
      </p:graphicFrame>
    </p:spTree>
    <p:extLst>
      <p:ext uri="{BB962C8B-B14F-4D97-AF65-F5344CB8AC3E}">
        <p14:creationId xmlns:p14="http://schemas.microsoft.com/office/powerpoint/2010/main" val="828259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ußzeilenplatzhalter 4"/>
          <p:cNvSpPr>
            <a:spLocks noGrp="1"/>
          </p:cNvSpPr>
          <p:nvPr>
            <p:ph type="ftr" sz="quarter" idx="11"/>
          </p:nvPr>
        </p:nvSpPr>
        <p:spPr>
          <a:noFill/>
        </p:spPr>
        <p:txBody>
          <a:bodyPr/>
          <a:lstStyle>
            <a:lvl1pPr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a:spcBef>
                <a:spcPct val="0"/>
              </a:spcBef>
              <a:buFontTx/>
              <a:buNone/>
            </a:pPr>
            <a:r>
              <a:rPr lang="de-DE" altLang="de-DE" smtClean="0">
                <a:solidFill>
                  <a:schemeClr val="tx1"/>
                </a:solidFill>
                <a:latin typeface="TUM Neue Helvetica 55 Regular" pitchFamily="34" charset="0"/>
              </a:rPr>
              <a:t>BWL 1. Semester ME</a:t>
            </a:r>
          </a:p>
        </p:txBody>
      </p:sp>
      <p:sp>
        <p:nvSpPr>
          <p:cNvPr id="5123" name="Rectangle 2"/>
          <p:cNvSpPr>
            <a:spLocks noGrp="1" noChangeArrowheads="1"/>
          </p:cNvSpPr>
          <p:nvPr>
            <p:ph type="title"/>
          </p:nvPr>
        </p:nvSpPr>
        <p:spPr>
          <a:xfrm>
            <a:off x="508000" y="731838"/>
            <a:ext cx="8636000" cy="609600"/>
          </a:xfrm>
        </p:spPr>
        <p:txBody>
          <a:bodyPr/>
          <a:lstStyle/>
          <a:p>
            <a:pPr eaLnBrk="1" hangingPunct="1"/>
            <a:r>
              <a:rPr lang="de-DE" altLang="de-DE" sz="2000" dirty="0" smtClean="0"/>
              <a:t>BWL und Nachhaltigkeit – ein Widerspruch an sich?</a:t>
            </a:r>
            <a:endParaRPr lang="de-DE" altLang="de-DE" sz="2000" dirty="0" smtClean="0"/>
          </a:p>
        </p:txBody>
      </p:sp>
      <p:sp>
        <p:nvSpPr>
          <p:cNvPr id="5124" name="Rectangle 3"/>
          <p:cNvSpPr>
            <a:spLocks noGrp="1" noChangeArrowheads="1"/>
          </p:cNvSpPr>
          <p:nvPr>
            <p:ph type="body" idx="1"/>
          </p:nvPr>
        </p:nvSpPr>
        <p:spPr/>
        <p:txBody>
          <a:bodyPr/>
          <a:lstStyle/>
          <a:p>
            <a:pPr marL="0" lvl="0" indent="0">
              <a:buNone/>
            </a:pPr>
            <a:r>
              <a:rPr lang="de-DE" dirty="0" smtClean="0"/>
              <a:t>Kritik: Nachhaltigkeit als </a:t>
            </a:r>
          </a:p>
          <a:p>
            <a:r>
              <a:rPr lang="de-DE" dirty="0" smtClean="0"/>
              <a:t>"Gummiwort"</a:t>
            </a:r>
          </a:p>
          <a:p>
            <a:r>
              <a:rPr lang="de-DE" dirty="0" smtClean="0"/>
              <a:t>"</a:t>
            </a:r>
            <a:r>
              <a:rPr lang="de-DE" dirty="0"/>
              <a:t>Modewort" </a:t>
            </a:r>
            <a:endParaRPr lang="de-DE" dirty="0" smtClean="0"/>
          </a:p>
          <a:p>
            <a:r>
              <a:rPr lang="de-DE" dirty="0" smtClean="0"/>
              <a:t>dient dem "</a:t>
            </a:r>
            <a:r>
              <a:rPr lang="de-DE" dirty="0" err="1" smtClean="0"/>
              <a:t>Greenwashing</a:t>
            </a:r>
            <a:r>
              <a:rPr lang="de-DE" dirty="0" smtClean="0"/>
              <a:t>"</a:t>
            </a:r>
          </a:p>
          <a:p>
            <a:pPr marL="0" lvl="0" indent="0">
              <a:buNone/>
            </a:pPr>
            <a:r>
              <a:rPr lang="de-DE" dirty="0" smtClean="0"/>
              <a:t>…</a:t>
            </a:r>
          </a:p>
          <a:p>
            <a:pPr marL="0" lvl="0" indent="0">
              <a:buNone/>
            </a:pPr>
            <a:endParaRPr lang="de-DE" dirty="0" smtClean="0"/>
          </a:p>
          <a:p>
            <a:pPr lvl="0"/>
            <a:r>
              <a:rPr lang="de-DE" dirty="0" smtClean="0"/>
              <a:t>weil immer </a:t>
            </a:r>
            <a:r>
              <a:rPr lang="de-DE" dirty="0"/>
              <a:t>mehr Menschen ressourcenschonend leben wollen, nutze die Industrie </a:t>
            </a:r>
            <a:r>
              <a:rPr lang="de-DE" dirty="0" smtClean="0"/>
              <a:t>den Begriff „Nachhaltigkeit“ längst </a:t>
            </a:r>
            <a:r>
              <a:rPr lang="de-DE" dirty="0"/>
              <a:t>zu </a:t>
            </a:r>
            <a:r>
              <a:rPr lang="de-DE" dirty="0" smtClean="0"/>
              <a:t>Werbezwecken,</a:t>
            </a:r>
            <a:endParaRPr lang="de-DE" dirty="0"/>
          </a:p>
          <a:p>
            <a:pPr lvl="0"/>
            <a:r>
              <a:rPr lang="de-DE" dirty="0" smtClean="0"/>
              <a:t>weil </a:t>
            </a:r>
            <a:r>
              <a:rPr lang="de-DE" dirty="0"/>
              <a:t>Nachhaltigkeit ein vielschichtiger Begriff ist, seien die Werbestrategien schwer zu </a:t>
            </a:r>
            <a:r>
              <a:rPr lang="de-DE" dirty="0" smtClean="0"/>
              <a:t>durchschauen,</a:t>
            </a:r>
            <a:endParaRPr lang="de-DE" dirty="0"/>
          </a:p>
          <a:p>
            <a:pPr lvl="0"/>
            <a:r>
              <a:rPr lang="de-DE" dirty="0"/>
              <a:t>Ölkonzerne wie BP das Wort "Nachhaltigkeit" in ihre Geschäftsberichte</a:t>
            </a:r>
          </a:p>
          <a:p>
            <a:pPr marL="0" lvl="0" indent="0">
              <a:buNone/>
            </a:pPr>
            <a:endParaRPr lang="de-DE" dirty="0"/>
          </a:p>
        </p:txBody>
      </p:sp>
      <p:sp>
        <p:nvSpPr>
          <p:cNvPr id="5125"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
        <p:nvSpPr>
          <p:cNvPr id="2" name="Foliennummernplatzhalter 1"/>
          <p:cNvSpPr>
            <a:spLocks noGrp="1"/>
          </p:cNvSpPr>
          <p:nvPr>
            <p:ph type="sldNum" sz="quarter" idx="12"/>
          </p:nvPr>
        </p:nvSpPr>
        <p:spPr/>
        <p:txBody>
          <a:bodyPr/>
          <a:lstStyle/>
          <a:p>
            <a:pPr>
              <a:defRPr/>
            </a:pPr>
            <a:fld id="{8D997A6A-1E66-4785-9884-33C3886F86C9}" type="slidenum">
              <a:rPr lang="de-DE" altLang="de-DE" smtClean="0"/>
              <a:pPr>
                <a:defRPr/>
              </a:pPr>
              <a:t>2</a:t>
            </a:fld>
            <a:endParaRPr lang="de-DE" altLang="de-D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Ursprünge des Begriffes Nachhaltigkeit (</a:t>
            </a:r>
            <a:r>
              <a:rPr lang="de-DE" dirty="0" err="1"/>
              <a:t>Sustainability</a:t>
            </a:r>
            <a:r>
              <a:rPr lang="de-DE" dirty="0"/>
              <a:t>)</a:t>
            </a:r>
            <a:endParaRPr lang="de-DE" dirty="0"/>
          </a:p>
        </p:txBody>
      </p:sp>
      <p:sp>
        <p:nvSpPr>
          <p:cNvPr id="3" name="Inhaltsplatzhalter 2"/>
          <p:cNvSpPr>
            <a:spLocks noGrp="1"/>
          </p:cNvSpPr>
          <p:nvPr>
            <p:ph idx="1"/>
          </p:nvPr>
        </p:nvSpPr>
        <p:spPr/>
        <p:txBody>
          <a:bodyPr/>
          <a:lstStyle/>
          <a:p>
            <a:pPr lvl="0"/>
            <a:r>
              <a:rPr lang="de-DE" dirty="0" smtClean="0"/>
              <a:t>Forstwirtschaft </a:t>
            </a:r>
            <a:r>
              <a:rPr lang="de-DE" dirty="0"/>
              <a:t>(Hans Carl von </a:t>
            </a:r>
            <a:r>
              <a:rPr lang="de-DE" dirty="0" err="1"/>
              <a:t>Carlowitz</a:t>
            </a:r>
            <a:r>
              <a:rPr lang="de-DE" dirty="0"/>
              <a:t> - 1713)</a:t>
            </a:r>
          </a:p>
          <a:p>
            <a:pPr lvl="0"/>
            <a:r>
              <a:rPr lang="de-DE" dirty="0"/>
              <a:t>Brundtland-Bericht (1987) </a:t>
            </a:r>
            <a:r>
              <a:rPr lang="de-DE" dirty="0" smtClean="0"/>
              <a:t>["</a:t>
            </a:r>
            <a:r>
              <a:rPr lang="de-DE" dirty="0" err="1"/>
              <a:t>Our</a:t>
            </a:r>
            <a:r>
              <a:rPr lang="de-DE" dirty="0"/>
              <a:t> Common </a:t>
            </a:r>
            <a:r>
              <a:rPr lang="de-DE" dirty="0" smtClean="0"/>
              <a:t>Future„]: </a:t>
            </a:r>
            <a:r>
              <a:rPr lang="de-DE" dirty="0"/>
              <a:t>Nachhaltige Entwicklung ist eine Entwicklung, welche die Bedürfnisse der gegenwärtigen Generation befriedigt, ohne die Fähigkeit zukünftiger Generationen zu gefährden, ihre eigenen Bedürfnisse zu </a:t>
            </a:r>
            <a:r>
              <a:rPr lang="de-DE" dirty="0" smtClean="0"/>
              <a:t>befriedigen</a:t>
            </a:r>
            <a:endParaRPr lang="de-DE" dirty="0"/>
          </a:p>
          <a:p>
            <a:r>
              <a:rPr lang="de-DE" dirty="0"/>
              <a:t>Rio-Konferenz (1992) - erste UNO-Konferenz für Umwelt und Entwicklung. Nachhaltigkeit wurde zum Leitprinzip der Politik ernannt: </a:t>
            </a:r>
            <a:r>
              <a:rPr lang="de-DE" dirty="0" smtClean="0"/>
              <a:t/>
            </a:r>
            <a:br>
              <a:rPr lang="de-DE" dirty="0" smtClean="0"/>
            </a:br>
            <a:r>
              <a:rPr lang="de-DE" dirty="0" smtClean="0"/>
              <a:t>3-Säulen-Modell </a:t>
            </a:r>
            <a:r>
              <a:rPr lang="de-DE" dirty="0"/>
              <a:t>der Nachhaltigkeit mit den drei Säulen </a:t>
            </a:r>
            <a:r>
              <a:rPr lang="de-DE" dirty="0" smtClean="0"/>
              <a:t/>
            </a:r>
            <a:br>
              <a:rPr lang="de-DE" dirty="0" smtClean="0"/>
            </a:br>
            <a:r>
              <a:rPr lang="de-DE" dirty="0" smtClean="0"/>
              <a:t>"</a:t>
            </a:r>
            <a:r>
              <a:rPr lang="de-DE" dirty="0"/>
              <a:t>ökonomische Säule", </a:t>
            </a:r>
            <a:r>
              <a:rPr lang="de-DE" dirty="0" smtClean="0"/>
              <a:t/>
            </a:r>
            <a:br>
              <a:rPr lang="de-DE" dirty="0" smtClean="0"/>
            </a:br>
            <a:r>
              <a:rPr lang="de-DE" dirty="0" smtClean="0"/>
              <a:t>"</a:t>
            </a:r>
            <a:r>
              <a:rPr lang="de-DE" dirty="0"/>
              <a:t>ökologische Säule", </a:t>
            </a:r>
            <a:r>
              <a:rPr lang="de-DE" dirty="0" smtClean="0"/>
              <a:t/>
            </a:r>
            <a:br>
              <a:rPr lang="de-DE" dirty="0" smtClean="0"/>
            </a:br>
            <a:r>
              <a:rPr lang="de-DE" dirty="0" smtClean="0"/>
              <a:t>"</a:t>
            </a:r>
            <a:r>
              <a:rPr lang="de-DE" dirty="0"/>
              <a:t>soziale </a:t>
            </a:r>
            <a:r>
              <a:rPr lang="de-DE" dirty="0" smtClean="0"/>
              <a:t>Säule„</a:t>
            </a:r>
            <a:br>
              <a:rPr lang="de-DE" dirty="0" smtClean="0"/>
            </a:br>
            <a:r>
              <a:rPr lang="de-DE" dirty="0" smtClean="0"/>
              <a:t>(Zielkonflikte </a:t>
            </a:r>
            <a:r>
              <a:rPr lang="de-DE" dirty="0"/>
              <a:t>zwischen diesen drei </a:t>
            </a:r>
            <a:r>
              <a:rPr lang="de-DE" dirty="0" smtClean="0"/>
              <a:t>Säulen: Z.B.: Kann </a:t>
            </a:r>
            <a:r>
              <a:rPr lang="de-DE" dirty="0"/>
              <a:t>Umweltverschmutzung </a:t>
            </a:r>
            <a:r>
              <a:rPr lang="de-DE" dirty="0" smtClean="0"/>
              <a:t>toleriert </a:t>
            </a:r>
            <a:r>
              <a:rPr lang="de-DE" dirty="0"/>
              <a:t>werden, um damit Arbeitsplätze zu schaffen?)</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3</a:t>
            </a:fld>
            <a:endParaRPr lang="de-DE" altLang="de-DE"/>
          </a:p>
        </p:txBody>
      </p:sp>
      <p:sp>
        <p:nvSpPr>
          <p:cNvPr id="6"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3933284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548" y="332656"/>
            <a:ext cx="8128000" cy="609600"/>
          </a:xfrm>
        </p:spPr>
        <p:txBody>
          <a:bodyPr/>
          <a:lstStyle/>
          <a:p>
            <a:r>
              <a:rPr lang="de-DE" dirty="0"/>
              <a:t>Gesellschaftliche und betriebswirtschaftliche Dimensionen der Nachhaltigkeit</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4</a:t>
            </a:fld>
            <a:endParaRPr lang="de-DE" altLang="de-DE"/>
          </a:p>
        </p:txBody>
      </p:sp>
      <p:graphicFrame>
        <p:nvGraphicFramePr>
          <p:cNvPr id="6" name="Tabelle 5"/>
          <p:cNvGraphicFramePr>
            <a:graphicFrameLocks noGrp="1"/>
          </p:cNvGraphicFramePr>
          <p:nvPr>
            <p:extLst>
              <p:ext uri="{D42A27DB-BD31-4B8C-83A1-F6EECF244321}">
                <p14:modId xmlns:p14="http://schemas.microsoft.com/office/powerpoint/2010/main" val="3673687727"/>
              </p:ext>
            </p:extLst>
          </p:nvPr>
        </p:nvGraphicFramePr>
        <p:xfrm>
          <a:off x="395536" y="980728"/>
          <a:ext cx="8388931" cy="5434059"/>
        </p:xfrm>
        <a:graphic>
          <a:graphicData uri="http://schemas.openxmlformats.org/drawingml/2006/table">
            <a:tbl>
              <a:tblPr firstRow="1" firstCol="1" bandRow="1">
                <a:tableStyleId>{5C22544A-7EE6-4342-B048-85BDC9FD1C3A}</a:tableStyleId>
              </a:tblPr>
              <a:tblGrid>
                <a:gridCol w="1404155"/>
                <a:gridCol w="3672409"/>
                <a:gridCol w="3312367"/>
              </a:tblGrid>
              <a:tr h="310243">
                <a:tc>
                  <a:txBody>
                    <a:bodyPr/>
                    <a:lstStyle/>
                    <a:p>
                      <a:pPr>
                        <a:lnSpc>
                          <a:spcPct val="115000"/>
                        </a:lnSpc>
                        <a:spcAft>
                          <a:spcPts val="0"/>
                        </a:spcAft>
                      </a:pPr>
                      <a:r>
                        <a:rPr lang="de-DE" sz="1400" dirty="0">
                          <a:effectLst/>
                        </a:rPr>
                        <a:t>Säule</a:t>
                      </a:r>
                      <a:endParaRPr lang="de-DE" sz="1400" dirty="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Gesellschaftliche Dimension</a:t>
                      </a:r>
                      <a:endParaRPr lang="de-DE" sz="1400" dirty="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Betriebswirtschaftliche Dimension</a:t>
                      </a:r>
                      <a:endParaRPr lang="de-DE" sz="1400" dirty="0">
                        <a:effectLst/>
                        <a:latin typeface="Calibri"/>
                        <a:ea typeface="Calibri"/>
                        <a:cs typeface="Times New Roman"/>
                      </a:endParaRPr>
                    </a:p>
                  </a:txBody>
                  <a:tcPr marL="55182" marR="55182" marT="0" marB="0"/>
                </a:tc>
              </a:tr>
              <a:tr h="1396093">
                <a:tc>
                  <a:txBody>
                    <a:bodyPr/>
                    <a:lstStyle/>
                    <a:p>
                      <a:pPr>
                        <a:lnSpc>
                          <a:spcPct val="115000"/>
                        </a:lnSpc>
                        <a:spcAft>
                          <a:spcPts val="0"/>
                        </a:spcAft>
                      </a:pPr>
                      <a:r>
                        <a:rPr lang="de-DE" sz="1400">
                          <a:effectLst/>
                        </a:rPr>
                        <a:t>Ökologische Nachhaltigkeit</a:t>
                      </a:r>
                      <a:endParaRPr lang="de-DE" sz="140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Natur und Umwelt sollen für zukünftige Generationen bewahrt werden. Dies beinhaltet den Klimaschutz, den Landschaftsschutz, die Erhaltung der Artenvielfalt und den schonenden Umgang mit natürlichen </a:t>
                      </a:r>
                      <a:r>
                        <a:rPr lang="de-DE" sz="1400" dirty="0" smtClean="0">
                          <a:effectLst/>
                        </a:rPr>
                        <a:t>Ressourcen</a:t>
                      </a:r>
                    </a:p>
                    <a:p>
                      <a:pPr>
                        <a:lnSpc>
                          <a:spcPct val="115000"/>
                        </a:lnSpc>
                        <a:spcAft>
                          <a:spcPts val="0"/>
                        </a:spcAft>
                      </a:pPr>
                      <a:endParaRPr lang="de-DE" sz="1400" dirty="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geringe Schadstoffemissionen</a:t>
                      </a:r>
                    </a:p>
                    <a:p>
                      <a:pPr>
                        <a:lnSpc>
                          <a:spcPct val="115000"/>
                        </a:lnSpc>
                        <a:spcAft>
                          <a:spcPts val="0"/>
                        </a:spcAft>
                      </a:pPr>
                      <a:r>
                        <a:rPr lang="de-DE" sz="1400" dirty="0">
                          <a:effectLst/>
                        </a:rPr>
                        <a:t>geringe Life-Cycle-</a:t>
                      </a:r>
                      <a:r>
                        <a:rPr lang="de-DE" sz="1400" dirty="0" err="1">
                          <a:effectLst/>
                        </a:rPr>
                        <a:t>Costs</a:t>
                      </a:r>
                      <a:endParaRPr lang="de-DE" sz="1400" dirty="0">
                        <a:effectLst/>
                      </a:endParaRPr>
                    </a:p>
                    <a:p>
                      <a:pPr>
                        <a:lnSpc>
                          <a:spcPct val="115000"/>
                        </a:lnSpc>
                        <a:spcAft>
                          <a:spcPts val="0"/>
                        </a:spcAft>
                      </a:pPr>
                      <a:r>
                        <a:rPr lang="de-DE" sz="1400" dirty="0">
                          <a:effectLst/>
                        </a:rPr>
                        <a:t>geringer Ressourceneinsatz</a:t>
                      </a:r>
                    </a:p>
                    <a:p>
                      <a:pPr>
                        <a:lnSpc>
                          <a:spcPct val="115000"/>
                        </a:lnSpc>
                        <a:spcAft>
                          <a:spcPts val="0"/>
                        </a:spcAft>
                      </a:pPr>
                      <a:r>
                        <a:rPr lang="de-DE" sz="1400" dirty="0">
                          <a:effectLst/>
                        </a:rPr>
                        <a:t>Recycling</a:t>
                      </a:r>
                    </a:p>
                    <a:p>
                      <a:pPr>
                        <a:lnSpc>
                          <a:spcPct val="115000"/>
                        </a:lnSpc>
                        <a:spcAft>
                          <a:spcPts val="0"/>
                        </a:spcAft>
                      </a:pPr>
                      <a:r>
                        <a:rPr lang="de-DE" sz="1400" dirty="0">
                          <a:effectLst/>
                        </a:rPr>
                        <a:t>Langlebigkeit</a:t>
                      </a:r>
                    </a:p>
                    <a:p>
                      <a:pPr>
                        <a:lnSpc>
                          <a:spcPct val="115000"/>
                        </a:lnSpc>
                        <a:spcAft>
                          <a:spcPts val="0"/>
                        </a:spcAft>
                      </a:pPr>
                      <a:r>
                        <a:rPr lang="de-DE" sz="1400" dirty="0">
                          <a:effectLst/>
                        </a:rPr>
                        <a:t>…</a:t>
                      </a:r>
                      <a:endParaRPr lang="de-DE" sz="1400" dirty="0">
                        <a:effectLst/>
                        <a:latin typeface="Calibri"/>
                        <a:ea typeface="Calibri"/>
                        <a:cs typeface="Times New Roman"/>
                      </a:endParaRPr>
                    </a:p>
                  </a:txBody>
                  <a:tcPr marL="55182" marR="55182" marT="0" marB="0"/>
                </a:tc>
              </a:tr>
              <a:tr h="1551214">
                <a:tc>
                  <a:txBody>
                    <a:bodyPr/>
                    <a:lstStyle/>
                    <a:p>
                      <a:pPr>
                        <a:lnSpc>
                          <a:spcPct val="115000"/>
                        </a:lnSpc>
                        <a:spcAft>
                          <a:spcPts val="0"/>
                        </a:spcAft>
                      </a:pPr>
                      <a:r>
                        <a:rPr lang="de-DE" sz="1400">
                          <a:effectLst/>
                        </a:rPr>
                        <a:t>Ökonomische Nachhaltigkeit</a:t>
                      </a:r>
                      <a:endParaRPr lang="de-DE" sz="140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Schaffung dauerhaften Wohlstands. Pfleglicher Umgang mit den für den wirtschaftlichen Erfolg notwendigen Ressourcen. Förderung von Bildung und Schaffung günstiger Rahmenbedingungen, welche den wirtschaftlichen Erfolg </a:t>
                      </a:r>
                      <a:r>
                        <a:rPr lang="de-DE" sz="1400" dirty="0" smtClean="0">
                          <a:effectLst/>
                        </a:rPr>
                        <a:t>fördern</a:t>
                      </a:r>
                    </a:p>
                    <a:p>
                      <a:pPr>
                        <a:lnSpc>
                          <a:spcPct val="115000"/>
                        </a:lnSpc>
                        <a:spcAft>
                          <a:spcPts val="0"/>
                        </a:spcAft>
                      </a:pPr>
                      <a:endParaRPr lang="de-DE" sz="1400" dirty="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Shareholder Value</a:t>
                      </a:r>
                    </a:p>
                    <a:p>
                      <a:pPr>
                        <a:lnSpc>
                          <a:spcPct val="115000"/>
                        </a:lnSpc>
                        <a:spcAft>
                          <a:spcPts val="0"/>
                        </a:spcAft>
                      </a:pPr>
                      <a:r>
                        <a:rPr lang="de-DE" sz="1400" dirty="0">
                          <a:effectLst/>
                        </a:rPr>
                        <a:t>Gewinnmaximierung</a:t>
                      </a:r>
                    </a:p>
                    <a:p>
                      <a:pPr>
                        <a:lnSpc>
                          <a:spcPct val="115000"/>
                        </a:lnSpc>
                        <a:spcAft>
                          <a:spcPts val="0"/>
                        </a:spcAft>
                      </a:pPr>
                      <a:r>
                        <a:rPr lang="de-DE" sz="1400" dirty="0">
                          <a:effectLst/>
                        </a:rPr>
                        <a:t>Rendite</a:t>
                      </a:r>
                    </a:p>
                    <a:p>
                      <a:pPr>
                        <a:lnSpc>
                          <a:spcPct val="115000"/>
                        </a:lnSpc>
                        <a:spcAft>
                          <a:spcPts val="0"/>
                        </a:spcAft>
                      </a:pPr>
                      <a:r>
                        <a:rPr lang="de-DE" sz="1400" dirty="0">
                          <a:effectLst/>
                        </a:rPr>
                        <a:t>Marktanteile</a:t>
                      </a:r>
                    </a:p>
                    <a:p>
                      <a:pPr>
                        <a:lnSpc>
                          <a:spcPct val="115000"/>
                        </a:lnSpc>
                        <a:spcAft>
                          <a:spcPts val="0"/>
                        </a:spcAft>
                      </a:pPr>
                      <a:r>
                        <a:rPr lang="de-DE" sz="1400" dirty="0">
                          <a:effectLst/>
                        </a:rPr>
                        <a:t>Wachstum</a:t>
                      </a:r>
                    </a:p>
                    <a:p>
                      <a:pPr>
                        <a:lnSpc>
                          <a:spcPct val="115000"/>
                        </a:lnSpc>
                        <a:spcAft>
                          <a:spcPts val="0"/>
                        </a:spcAft>
                      </a:pPr>
                      <a:r>
                        <a:rPr lang="de-DE" sz="1400" dirty="0">
                          <a:effectLst/>
                        </a:rPr>
                        <a:t>…</a:t>
                      </a:r>
                      <a:endParaRPr lang="de-DE" sz="1400" dirty="0">
                        <a:effectLst/>
                        <a:latin typeface="Calibri"/>
                        <a:ea typeface="Calibri"/>
                        <a:cs typeface="Times New Roman"/>
                      </a:endParaRPr>
                    </a:p>
                  </a:txBody>
                  <a:tcPr marL="55182" marR="55182" marT="0" marB="0"/>
                </a:tc>
              </a:tr>
              <a:tr h="1085850">
                <a:tc>
                  <a:txBody>
                    <a:bodyPr/>
                    <a:lstStyle/>
                    <a:p>
                      <a:pPr>
                        <a:lnSpc>
                          <a:spcPct val="115000"/>
                        </a:lnSpc>
                        <a:spcAft>
                          <a:spcPts val="0"/>
                        </a:spcAft>
                      </a:pPr>
                      <a:r>
                        <a:rPr lang="de-DE" sz="1400">
                          <a:effectLst/>
                        </a:rPr>
                        <a:t>Soziale Nachhaltigkeit</a:t>
                      </a:r>
                      <a:endParaRPr lang="de-DE" sz="1400">
                        <a:effectLst/>
                        <a:latin typeface="Calibri"/>
                        <a:ea typeface="Calibri"/>
                        <a:cs typeface="Times New Roman"/>
                      </a:endParaRPr>
                    </a:p>
                  </a:txBody>
                  <a:tcPr marL="55182" marR="55182" marT="0" marB="0"/>
                </a:tc>
                <a:tc>
                  <a:txBody>
                    <a:bodyPr/>
                    <a:lstStyle/>
                    <a:p>
                      <a:pPr>
                        <a:lnSpc>
                          <a:spcPct val="115000"/>
                        </a:lnSpc>
                        <a:spcAft>
                          <a:spcPts val="0"/>
                        </a:spcAft>
                      </a:pPr>
                      <a:r>
                        <a:rPr lang="de-DE" sz="1400">
                          <a:effectLst/>
                        </a:rPr>
                        <a:t>Schaffung einer zukunftsfähigen und lebenswerten Gesellschaft, in der sich Individuen entfalten und in der Gemeinschaft partizipieren können</a:t>
                      </a:r>
                      <a:endParaRPr lang="de-DE" sz="1400">
                        <a:effectLst/>
                        <a:latin typeface="Calibri"/>
                        <a:ea typeface="Calibri"/>
                        <a:cs typeface="Times New Roman"/>
                      </a:endParaRPr>
                    </a:p>
                  </a:txBody>
                  <a:tcPr marL="55182" marR="55182" marT="0" marB="0"/>
                </a:tc>
                <a:tc>
                  <a:txBody>
                    <a:bodyPr/>
                    <a:lstStyle/>
                    <a:p>
                      <a:pPr>
                        <a:lnSpc>
                          <a:spcPct val="115000"/>
                        </a:lnSpc>
                        <a:spcAft>
                          <a:spcPts val="0"/>
                        </a:spcAft>
                      </a:pPr>
                      <a:r>
                        <a:rPr lang="de-DE" sz="1400" dirty="0">
                          <a:effectLst/>
                        </a:rPr>
                        <a:t>Mitarbeiterzufriedenheit</a:t>
                      </a:r>
                    </a:p>
                    <a:p>
                      <a:pPr>
                        <a:lnSpc>
                          <a:spcPct val="115000"/>
                        </a:lnSpc>
                        <a:spcAft>
                          <a:spcPts val="0"/>
                        </a:spcAft>
                      </a:pPr>
                      <a:r>
                        <a:rPr lang="de-DE" sz="1400" dirty="0">
                          <a:effectLst/>
                        </a:rPr>
                        <a:t>sichere Arbeitsplätze</a:t>
                      </a:r>
                    </a:p>
                    <a:p>
                      <a:pPr>
                        <a:lnSpc>
                          <a:spcPct val="115000"/>
                        </a:lnSpc>
                        <a:spcAft>
                          <a:spcPts val="0"/>
                        </a:spcAft>
                      </a:pPr>
                      <a:r>
                        <a:rPr lang="de-DE" sz="1400" dirty="0">
                          <a:effectLst/>
                        </a:rPr>
                        <a:t>Steuerzahlungen</a:t>
                      </a:r>
                    </a:p>
                    <a:p>
                      <a:pPr>
                        <a:lnSpc>
                          <a:spcPct val="115000"/>
                        </a:lnSpc>
                        <a:spcAft>
                          <a:spcPts val="0"/>
                        </a:spcAft>
                      </a:pPr>
                      <a:r>
                        <a:rPr lang="de-DE" sz="1400" dirty="0">
                          <a:effectLst/>
                        </a:rPr>
                        <a:t>soziales Engagement</a:t>
                      </a:r>
                    </a:p>
                    <a:p>
                      <a:pPr>
                        <a:lnSpc>
                          <a:spcPct val="115000"/>
                        </a:lnSpc>
                        <a:spcAft>
                          <a:spcPts val="0"/>
                        </a:spcAft>
                      </a:pPr>
                      <a:r>
                        <a:rPr lang="de-DE" sz="1400" dirty="0">
                          <a:effectLst/>
                        </a:rPr>
                        <a:t>ethische Verantwortung</a:t>
                      </a:r>
                    </a:p>
                    <a:p>
                      <a:pPr>
                        <a:lnSpc>
                          <a:spcPct val="115000"/>
                        </a:lnSpc>
                        <a:spcAft>
                          <a:spcPts val="0"/>
                        </a:spcAft>
                      </a:pPr>
                      <a:r>
                        <a:rPr lang="de-DE" sz="1400" dirty="0">
                          <a:effectLst/>
                        </a:rPr>
                        <a:t>Arbeitsschutz</a:t>
                      </a:r>
                    </a:p>
                    <a:p>
                      <a:pPr>
                        <a:lnSpc>
                          <a:spcPct val="115000"/>
                        </a:lnSpc>
                        <a:spcAft>
                          <a:spcPts val="0"/>
                        </a:spcAft>
                      </a:pPr>
                      <a:r>
                        <a:rPr lang="de-DE" sz="1400" dirty="0">
                          <a:effectLst/>
                        </a:rPr>
                        <a:t>…</a:t>
                      </a:r>
                      <a:endParaRPr lang="de-DE" sz="1400" dirty="0">
                        <a:effectLst/>
                        <a:latin typeface="Calibri"/>
                        <a:ea typeface="Calibri"/>
                        <a:cs typeface="Times New Roman"/>
                      </a:endParaRPr>
                    </a:p>
                  </a:txBody>
                  <a:tcPr marL="55182" marR="55182" marT="0" marB="0"/>
                </a:tc>
              </a:tr>
            </a:tbl>
          </a:graphicData>
        </a:graphic>
      </p:graphicFrame>
      <p:sp>
        <p:nvSpPr>
          <p:cNvPr id="7" name="Rechteck 6"/>
          <p:cNvSpPr/>
          <p:nvPr/>
        </p:nvSpPr>
        <p:spPr>
          <a:xfrm>
            <a:off x="3722709" y="584684"/>
            <a:ext cx="3798091" cy="338554"/>
          </a:xfrm>
          <a:prstGeom prst="rect">
            <a:avLst/>
          </a:prstGeom>
        </p:spPr>
        <p:txBody>
          <a:bodyPr wrap="none">
            <a:spAutoFit/>
          </a:bodyPr>
          <a:lstStyle/>
          <a:p>
            <a:r>
              <a:rPr lang="de-DE" sz="1600" dirty="0"/>
              <a:t>(Quelle: </a:t>
            </a:r>
            <a:r>
              <a:rPr lang="de-DE" sz="1600" cap="small" dirty="0"/>
              <a:t>Ernst und Sailer</a:t>
            </a:r>
            <a:r>
              <a:rPr lang="de-DE" sz="1600" dirty="0"/>
              <a:t> 2013, S. 27)</a:t>
            </a:r>
          </a:p>
        </p:txBody>
      </p:sp>
      <p:sp>
        <p:nvSpPr>
          <p:cNvPr id="8"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2353597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Nachhaltigkeitsleitlinien </a:t>
            </a:r>
            <a:r>
              <a:rPr lang="de-DE" dirty="0"/>
              <a:t>der Neumarkter </a:t>
            </a:r>
            <a:r>
              <a:rPr lang="de-DE" dirty="0" err="1" smtClean="0"/>
              <a:t>Lammsbräu</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5</a:t>
            </a:fld>
            <a:endParaRPr lang="de-DE" altLang="de-DE"/>
          </a:p>
        </p:txBody>
      </p:sp>
      <p:sp>
        <p:nvSpPr>
          <p:cNvPr id="7" name="Rectangle 1"/>
          <p:cNvSpPr>
            <a:spLocks noChangeArrowheads="1"/>
          </p:cNvSpPr>
          <p:nvPr/>
        </p:nvSpPr>
        <p:spPr bwMode="auto">
          <a:xfrm>
            <a:off x="683568" y="1997254"/>
            <a:ext cx="723787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z.B. f</a:t>
            </a:r>
            <a:r>
              <a:rPr kumimoji="0" lang="de-DE" altLang="de-DE" sz="1100" b="0" i="0" u="none" strike="noStrike" cap="none" normalizeH="0" baseline="0" dirty="0" smtClean="0">
                <a:ln>
                  <a:noFill/>
                </a:ln>
                <a:solidFill>
                  <a:schemeClr val="tx1"/>
                </a:solidFill>
                <a:effectLst/>
                <a:latin typeface="Calibri"/>
                <a:ea typeface="Calibri" pitchFamily="34" charset="0"/>
                <a:cs typeface="Arial" pitchFamily="34" charset="0"/>
              </a:rPr>
              <a:t>ü</a:t>
            </a:r>
            <a:r>
              <a:rPr kumimoji="0" lang="de-DE" altLang="de-D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 2014: </a:t>
            </a:r>
            <a:r>
              <a:rPr kumimoji="0" lang="de-DE" altLang="de-DE" sz="1100" b="0" i="0" u="none" strike="noStrike" cap="none" normalizeH="0" baseline="0" dirty="0" smtClean="0">
                <a:ln>
                  <a:noFill/>
                </a:ln>
                <a:solidFill>
                  <a:schemeClr val="tx1"/>
                </a:solidFill>
                <a:effectLst/>
                <a:latin typeface="Arial" pitchFamily="34" charset="0"/>
                <a:ea typeface="Calibri" pitchFamily="34" charset="0"/>
                <a:cs typeface="Arial" pitchFamily="34" charset="0"/>
                <a:hlinkClick r:id="rId2"/>
              </a:rPr>
              <a:t>http://www.lammsbraeu.de/fileadmin/user_upload/nh_berichte/NL_Nachhaltigkeitsbericht2014.pdf</a:t>
            </a:r>
            <a:endParaRPr kumimoji="0" lang="de-DE" alt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121896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Beispiele </a:t>
            </a:r>
            <a:r>
              <a:rPr lang="de-DE" dirty="0"/>
              <a:t>für die ökonomischen Nachhaltigkeitsziele der Neumarkter </a:t>
            </a:r>
            <a:r>
              <a:rPr lang="de-DE" dirty="0" err="1"/>
              <a:t>Lammsbräu</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6</a:t>
            </a:fld>
            <a:endParaRPr lang="de-DE" altLang="de-DE"/>
          </a:p>
        </p:txBody>
      </p:sp>
      <p:pic>
        <p:nvPicPr>
          <p:cNvPr id="6" name="Grafik 5"/>
          <p:cNvPicPr/>
          <p:nvPr/>
        </p:nvPicPr>
        <p:blipFill>
          <a:blip r:embed="rId2"/>
          <a:stretch>
            <a:fillRect/>
          </a:stretch>
        </p:blipFill>
        <p:spPr>
          <a:xfrm>
            <a:off x="611560" y="1462460"/>
            <a:ext cx="7740860" cy="4968552"/>
          </a:xfrm>
          <a:prstGeom prst="rect">
            <a:avLst/>
          </a:prstGeom>
        </p:spPr>
      </p:pic>
      <p:sp>
        <p:nvSpPr>
          <p:cNvPr id="7"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52493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548" y="656692"/>
            <a:ext cx="8348476" cy="609600"/>
          </a:xfrm>
        </p:spPr>
        <p:txBody>
          <a:bodyPr/>
          <a:lstStyle/>
          <a:p>
            <a:r>
              <a:rPr lang="de-DE" dirty="0"/>
              <a:t>Überblick über die Charakteristika der Nachhaltigen </a:t>
            </a:r>
            <a:r>
              <a:rPr lang="de-DE" dirty="0" smtClean="0"/>
              <a:t>BWL (I)</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7</a:t>
            </a:fld>
            <a:endParaRPr lang="de-DE" altLang="de-DE"/>
          </a:p>
        </p:txBody>
      </p:sp>
      <p:graphicFrame>
        <p:nvGraphicFramePr>
          <p:cNvPr id="6" name="Tabelle 5"/>
          <p:cNvGraphicFramePr>
            <a:graphicFrameLocks noGrp="1"/>
          </p:cNvGraphicFramePr>
          <p:nvPr>
            <p:extLst>
              <p:ext uri="{D42A27DB-BD31-4B8C-83A1-F6EECF244321}">
                <p14:modId xmlns:p14="http://schemas.microsoft.com/office/powerpoint/2010/main" val="2720389369"/>
              </p:ext>
            </p:extLst>
          </p:nvPr>
        </p:nvGraphicFramePr>
        <p:xfrm>
          <a:off x="647564" y="1592796"/>
          <a:ext cx="8028892" cy="4171188"/>
        </p:xfrm>
        <a:graphic>
          <a:graphicData uri="http://schemas.openxmlformats.org/drawingml/2006/table">
            <a:tbl>
              <a:tblPr firstRow="1" firstCol="1" bandRow="1">
                <a:tableStyleId>{5C22544A-7EE6-4342-B048-85BDC9FD1C3A}</a:tableStyleId>
              </a:tblPr>
              <a:tblGrid>
                <a:gridCol w="4716524"/>
                <a:gridCol w="3312368"/>
              </a:tblGrid>
              <a:tr h="0">
                <a:tc>
                  <a:txBody>
                    <a:bodyPr/>
                    <a:lstStyle/>
                    <a:p>
                      <a:pPr>
                        <a:lnSpc>
                          <a:spcPct val="115000"/>
                        </a:lnSpc>
                        <a:spcAft>
                          <a:spcPts val="0"/>
                        </a:spcAft>
                      </a:pPr>
                      <a:r>
                        <a:rPr lang="de-DE" sz="1400" dirty="0">
                          <a:effectLst/>
                        </a:rPr>
                        <a:t>Die Nachhaltige BWL …</a:t>
                      </a:r>
                      <a:endParaRPr lang="de-DE" sz="14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1400">
                          <a:effectLst/>
                        </a:rPr>
                        <a:t>Beispiele</a:t>
                      </a:r>
                      <a:endParaRPr lang="de-DE" sz="1400">
                        <a:effectLst/>
                        <a:latin typeface="Calibri"/>
                        <a:ea typeface="Calibri"/>
                        <a:cs typeface="Times New Roman"/>
                      </a:endParaRPr>
                    </a:p>
                  </a:txBody>
                  <a:tcPr marL="68580" marR="68580" marT="0" marB="0"/>
                </a:tc>
              </a:tr>
              <a:tr h="0">
                <a:tc>
                  <a:txBody>
                    <a:bodyPr/>
                    <a:lstStyle/>
                    <a:p>
                      <a:pPr>
                        <a:lnSpc>
                          <a:spcPct val="115000"/>
                        </a:lnSpc>
                        <a:spcAft>
                          <a:spcPts val="0"/>
                        </a:spcAft>
                      </a:pPr>
                      <a:r>
                        <a:rPr lang="de-DE" sz="1400" dirty="0">
                          <a:effectLst/>
                        </a:rPr>
                        <a:t>… orientiert sich ebenso wie die traditionelle BWL an Stromgrößen (Gewinn, Umsatz, Cash-Flow, …), sie bezieht aber zusätzlich technische, soziale, ökologische Kriterien mit ein, um die wirtschaftlichen Ziele zu erreichen. NICHT kurzfristige Erfolgsziele, sondern Subtanzerhaltung im Fokus; Übertragung des kaufmännischen Substanzerhaltungsdenken auf alle Produktionsfaktoren</a:t>
                      </a:r>
                      <a:endParaRPr lang="de-DE" sz="14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1400" dirty="0">
                          <a:effectLst/>
                        </a:rPr>
                        <a:t>Wachstum basiert auf der vorhandenen Substanz; graduelle Mehrung des Vermögens</a:t>
                      </a:r>
                      <a:endParaRPr lang="de-DE" sz="14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de-DE" sz="1400">
                          <a:effectLst/>
                        </a:rPr>
                        <a:t>… berücksichtigt die Bedeutung und begrenzte Substituierbarkeit natürlicher Ressourcen, des Humankapitals und des technischen Fortschritts zur Erreichung wirtschaftlicher Ziele</a:t>
                      </a:r>
                      <a:endParaRPr lang="de-DE" sz="1400">
                        <a:effectLst/>
                        <a:latin typeface="Calibri"/>
                        <a:ea typeface="Calibri"/>
                        <a:cs typeface="Times New Roman"/>
                      </a:endParaRPr>
                    </a:p>
                  </a:txBody>
                  <a:tcPr marL="68580" marR="68580" marT="0" marB="0"/>
                </a:tc>
                <a:tc>
                  <a:txBody>
                    <a:bodyPr/>
                    <a:lstStyle/>
                    <a:p>
                      <a:pPr>
                        <a:lnSpc>
                          <a:spcPct val="115000"/>
                        </a:lnSpc>
                        <a:spcAft>
                          <a:spcPts val="0"/>
                        </a:spcAft>
                      </a:pPr>
                      <a:r>
                        <a:rPr lang="de-DE" sz="1400" dirty="0">
                          <a:effectLst/>
                        </a:rPr>
                        <a:t>kein Wachstum auf Kosten natürlicher Ressourcen; keine exzessiven Rationalisierungsmaßnahmen; keine profitorientierte Substitution von Eigenkapital durch Fremdkapital (Gefahren des </a:t>
                      </a:r>
                      <a:r>
                        <a:rPr lang="de-DE" sz="1400" dirty="0" err="1">
                          <a:effectLst/>
                        </a:rPr>
                        <a:t>Leverage</a:t>
                      </a:r>
                      <a:r>
                        <a:rPr lang="de-DE" sz="1400" dirty="0">
                          <a:effectLst/>
                        </a:rPr>
                        <a:t>-Effektes); keine Kürzung bei F&amp;E aus Gründen der kurzfristigen Profitmaximierung</a:t>
                      </a:r>
                      <a:endParaRPr lang="de-DE" sz="1400" dirty="0">
                        <a:effectLst/>
                        <a:latin typeface="Calibri"/>
                        <a:ea typeface="Calibri"/>
                        <a:cs typeface="Times New Roman"/>
                      </a:endParaRPr>
                    </a:p>
                  </a:txBody>
                  <a:tcPr marL="68580" marR="68580" marT="0" marB="0"/>
                </a:tc>
              </a:tr>
            </a:tbl>
          </a:graphicData>
        </a:graphic>
      </p:graphicFrame>
      <p:sp>
        <p:nvSpPr>
          <p:cNvPr id="7"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101494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548" y="656692"/>
            <a:ext cx="8496944" cy="609600"/>
          </a:xfrm>
        </p:spPr>
        <p:txBody>
          <a:bodyPr/>
          <a:lstStyle/>
          <a:p>
            <a:r>
              <a:rPr lang="de-DE" dirty="0"/>
              <a:t>Überblick über die Charakteristika der Nachhaltigen </a:t>
            </a:r>
            <a:r>
              <a:rPr lang="de-DE" dirty="0" smtClean="0"/>
              <a:t>BWL (II)</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8</a:t>
            </a:fld>
            <a:endParaRPr lang="de-DE" altLang="de-DE"/>
          </a:p>
        </p:txBody>
      </p:sp>
      <p:graphicFrame>
        <p:nvGraphicFramePr>
          <p:cNvPr id="6" name="Tabelle 5"/>
          <p:cNvGraphicFramePr>
            <a:graphicFrameLocks noGrp="1"/>
          </p:cNvGraphicFramePr>
          <p:nvPr>
            <p:extLst>
              <p:ext uri="{D42A27DB-BD31-4B8C-83A1-F6EECF244321}">
                <p14:modId xmlns:p14="http://schemas.microsoft.com/office/powerpoint/2010/main" val="3494133239"/>
              </p:ext>
            </p:extLst>
          </p:nvPr>
        </p:nvGraphicFramePr>
        <p:xfrm>
          <a:off x="647564" y="1592796"/>
          <a:ext cx="8028892" cy="4612640"/>
        </p:xfrm>
        <a:graphic>
          <a:graphicData uri="http://schemas.openxmlformats.org/drawingml/2006/table">
            <a:tbl>
              <a:tblPr firstRow="1" firstCol="1" bandRow="1">
                <a:tableStyleId>{5C22544A-7EE6-4342-B048-85BDC9FD1C3A}</a:tableStyleId>
              </a:tblPr>
              <a:tblGrid>
                <a:gridCol w="4716524"/>
                <a:gridCol w="3312368"/>
              </a:tblGrid>
              <a:tr h="0">
                <a:tc>
                  <a:txBody>
                    <a:bodyPr/>
                    <a:lstStyle/>
                    <a:p>
                      <a:pPr>
                        <a:lnSpc>
                          <a:spcPct val="115000"/>
                        </a:lnSpc>
                        <a:spcAft>
                          <a:spcPts val="0"/>
                        </a:spcAft>
                      </a:pPr>
                      <a:r>
                        <a:rPr lang="de-DE" sz="1400" dirty="0">
                          <a:effectLst/>
                        </a:rPr>
                        <a:t>Die Nachhaltige BWL …</a:t>
                      </a:r>
                      <a:endParaRPr lang="de-DE" sz="14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1400">
                          <a:effectLst/>
                        </a:rPr>
                        <a:t>Beispiele</a:t>
                      </a:r>
                      <a:endParaRPr lang="de-DE" sz="1400">
                        <a:effectLst/>
                        <a:latin typeface="Calibri"/>
                        <a:ea typeface="Calibri"/>
                        <a:cs typeface="Times New Roman"/>
                      </a:endParaRP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ist auf die langfristige Sicherung der Erfolgs- und Entwicklungspotenziale des Unternehmens ausgerichtet</a:t>
                      </a:r>
                    </a:p>
                  </a:txBody>
                  <a:tcPr marL="68580" marR="68580" marT="0" marB="0"/>
                </a:tc>
                <a:tc>
                  <a:txBody>
                    <a:bodyPr/>
                    <a:lstStyle/>
                    <a:p>
                      <a:pPr>
                        <a:lnSpc>
                          <a:spcPct val="115000"/>
                        </a:lnSpc>
                        <a:spcAft>
                          <a:spcPts val="0"/>
                        </a:spcAft>
                      </a:pPr>
                      <a:r>
                        <a:rPr lang="de-DE" sz="1600">
                          <a:effectLst/>
                          <a:latin typeface="+mn-lt"/>
                          <a:ea typeface="Calibri"/>
                          <a:cs typeface="Times New Roman"/>
                        </a:rPr>
                        <a:t>Systemgedanke spielt große Rolle im Management</a:t>
                      </a: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ist auf Innovationen ausgerichtet und strebt eine kontinuierliche Verbesserung der Ressourcenproduktivität an</a:t>
                      </a:r>
                    </a:p>
                  </a:txBody>
                  <a:tcPr marL="68580" marR="68580" marT="0" marB="0"/>
                </a:tc>
                <a:tc>
                  <a:txBody>
                    <a:bodyPr/>
                    <a:lstStyle/>
                    <a:p>
                      <a:pPr>
                        <a:lnSpc>
                          <a:spcPct val="115000"/>
                        </a:lnSpc>
                        <a:spcAft>
                          <a:spcPts val="0"/>
                        </a:spcAft>
                      </a:pPr>
                      <a:r>
                        <a:rPr lang="de-DE" sz="1600">
                          <a:effectLst/>
                          <a:latin typeface="+mn-lt"/>
                          <a:ea typeface="Calibri"/>
                          <a:cs typeface="Times New Roman"/>
                        </a:rPr>
                        <a:t> </a:t>
                      </a: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strebt an, die Ressourcenverbräuche und Emissionen zu vermindern</a:t>
                      </a:r>
                    </a:p>
                  </a:txBody>
                  <a:tcPr marL="68580" marR="68580" marT="0" marB="0"/>
                </a:tc>
                <a:tc>
                  <a:txBody>
                    <a:bodyPr/>
                    <a:lstStyle/>
                    <a:p>
                      <a:pPr>
                        <a:lnSpc>
                          <a:spcPct val="115000"/>
                        </a:lnSpc>
                        <a:spcAft>
                          <a:spcPts val="0"/>
                        </a:spcAft>
                      </a:pPr>
                      <a:r>
                        <a:rPr lang="de-DE" sz="1600">
                          <a:effectLst/>
                          <a:latin typeface="+mn-lt"/>
                          <a:ea typeface="Calibri"/>
                          <a:cs typeface="Times New Roman"/>
                        </a:rPr>
                        <a:t>Recycling, Abfallvermeidung, …</a:t>
                      </a: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nutzt die Potenziale der Mitarbeiterinnen und Mitarbeiter</a:t>
                      </a:r>
                    </a:p>
                  </a:txBody>
                  <a:tcPr marL="68580" marR="68580" marT="0" marB="0"/>
                </a:tc>
                <a:tc>
                  <a:txBody>
                    <a:bodyPr/>
                    <a:lstStyle/>
                    <a:p>
                      <a:pPr>
                        <a:lnSpc>
                          <a:spcPct val="115000"/>
                        </a:lnSpc>
                        <a:spcAft>
                          <a:spcPts val="0"/>
                        </a:spcAft>
                      </a:pPr>
                      <a:r>
                        <a:rPr lang="de-DE" sz="1600">
                          <a:effectLst/>
                          <a:latin typeface="+mn-lt"/>
                          <a:ea typeface="Calibri"/>
                          <a:cs typeface="Times New Roman"/>
                        </a:rPr>
                        <a:t>"Hire and fire" widerspricht der nachhaltigen BWL</a:t>
                      </a: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möchte flexibel auf spezifische Probleme ihrer Kunden reagieren.</a:t>
                      </a:r>
                    </a:p>
                  </a:txBody>
                  <a:tcPr marL="68580" marR="68580" marT="0" marB="0"/>
                </a:tc>
                <a:tc>
                  <a:txBody>
                    <a:bodyPr/>
                    <a:lstStyle/>
                    <a:p>
                      <a:pPr>
                        <a:lnSpc>
                          <a:spcPct val="115000"/>
                        </a:lnSpc>
                        <a:spcAft>
                          <a:spcPts val="0"/>
                        </a:spcAft>
                      </a:pPr>
                      <a:r>
                        <a:rPr lang="de-DE" sz="1600" dirty="0">
                          <a:effectLst/>
                          <a:latin typeface="+mn-lt"/>
                          <a:ea typeface="Calibri"/>
                          <a:cs typeface="Times New Roman"/>
                        </a:rPr>
                        <a:t>keine "statische" Wirtschaftsweise, sondern evolutionärer und innovativer Prozess der Anpassung an eine sich verändernde Umwelt.</a:t>
                      </a:r>
                    </a:p>
                    <a:p>
                      <a:pPr>
                        <a:lnSpc>
                          <a:spcPct val="115000"/>
                        </a:lnSpc>
                        <a:spcAft>
                          <a:spcPts val="0"/>
                        </a:spcAft>
                      </a:pPr>
                      <a:r>
                        <a:rPr lang="de-DE" sz="1600" dirty="0">
                          <a:effectLst/>
                          <a:latin typeface="+mn-lt"/>
                          <a:ea typeface="Calibri"/>
                          <a:cs typeface="Times New Roman"/>
                        </a:rPr>
                        <a:t> </a:t>
                      </a:r>
                    </a:p>
                  </a:txBody>
                  <a:tcPr marL="68580" marR="68580" marT="0" marB="0"/>
                </a:tc>
              </a:tr>
            </a:tbl>
          </a:graphicData>
        </a:graphic>
      </p:graphicFrame>
      <p:sp>
        <p:nvSpPr>
          <p:cNvPr id="7"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3957493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548" y="656692"/>
            <a:ext cx="8496944" cy="609600"/>
          </a:xfrm>
        </p:spPr>
        <p:txBody>
          <a:bodyPr/>
          <a:lstStyle/>
          <a:p>
            <a:r>
              <a:rPr lang="de-DE" dirty="0"/>
              <a:t>Überblick über die Charakteristika der Nachhaltigen </a:t>
            </a:r>
            <a:r>
              <a:rPr lang="de-DE" dirty="0" smtClean="0"/>
              <a:t>BWL (III)</a:t>
            </a:r>
            <a:endParaRPr lang="de-DE" dirty="0"/>
          </a:p>
        </p:txBody>
      </p:sp>
      <p:sp>
        <p:nvSpPr>
          <p:cNvPr id="4" name="Fußzeilenplatzhalter 3"/>
          <p:cNvSpPr>
            <a:spLocks noGrp="1"/>
          </p:cNvSpPr>
          <p:nvPr>
            <p:ph type="ftr" sz="quarter" idx="11"/>
          </p:nvPr>
        </p:nvSpPr>
        <p:spPr/>
        <p:txBody>
          <a:bodyPr/>
          <a:lstStyle/>
          <a:p>
            <a:pPr>
              <a:defRPr/>
            </a:pPr>
            <a:r>
              <a:rPr lang="de-DE" altLang="de-DE" smtClean="0"/>
              <a:t>BWL 1. Semester ME</a:t>
            </a:r>
            <a:endParaRPr lang="de-DE" altLang="de-DE"/>
          </a:p>
        </p:txBody>
      </p:sp>
      <p:sp>
        <p:nvSpPr>
          <p:cNvPr id="5" name="Foliennummernplatzhalter 4"/>
          <p:cNvSpPr>
            <a:spLocks noGrp="1"/>
          </p:cNvSpPr>
          <p:nvPr>
            <p:ph type="sldNum" sz="quarter" idx="12"/>
          </p:nvPr>
        </p:nvSpPr>
        <p:spPr/>
        <p:txBody>
          <a:bodyPr/>
          <a:lstStyle/>
          <a:p>
            <a:pPr>
              <a:defRPr/>
            </a:pPr>
            <a:fld id="{8D997A6A-1E66-4785-9884-33C3886F86C9}" type="slidenum">
              <a:rPr lang="de-DE" altLang="de-DE" smtClean="0"/>
              <a:pPr>
                <a:defRPr/>
              </a:pPr>
              <a:t>9</a:t>
            </a:fld>
            <a:endParaRPr lang="de-DE" altLang="de-DE"/>
          </a:p>
        </p:txBody>
      </p:sp>
      <p:graphicFrame>
        <p:nvGraphicFramePr>
          <p:cNvPr id="6" name="Tabelle 5"/>
          <p:cNvGraphicFramePr>
            <a:graphicFrameLocks noGrp="1"/>
          </p:cNvGraphicFramePr>
          <p:nvPr>
            <p:extLst>
              <p:ext uri="{D42A27DB-BD31-4B8C-83A1-F6EECF244321}">
                <p14:modId xmlns:p14="http://schemas.microsoft.com/office/powerpoint/2010/main" val="1866757123"/>
              </p:ext>
            </p:extLst>
          </p:nvPr>
        </p:nvGraphicFramePr>
        <p:xfrm>
          <a:off x="287524" y="1592796"/>
          <a:ext cx="8676964" cy="4486656"/>
        </p:xfrm>
        <a:graphic>
          <a:graphicData uri="http://schemas.openxmlformats.org/drawingml/2006/table">
            <a:tbl>
              <a:tblPr firstRow="1" firstCol="1" bandRow="1">
                <a:tableStyleId>{5C22544A-7EE6-4342-B048-85BDC9FD1C3A}</a:tableStyleId>
              </a:tblPr>
              <a:tblGrid>
                <a:gridCol w="5097230"/>
                <a:gridCol w="3579734"/>
              </a:tblGrid>
              <a:tr h="0">
                <a:tc>
                  <a:txBody>
                    <a:bodyPr/>
                    <a:lstStyle/>
                    <a:p>
                      <a:pPr>
                        <a:lnSpc>
                          <a:spcPct val="115000"/>
                        </a:lnSpc>
                        <a:spcAft>
                          <a:spcPts val="0"/>
                        </a:spcAft>
                      </a:pPr>
                      <a:r>
                        <a:rPr lang="de-DE" sz="1600" dirty="0">
                          <a:effectLst/>
                          <a:latin typeface="+mn-lt"/>
                        </a:rPr>
                        <a:t>Die Nachhaltige BWL …</a:t>
                      </a:r>
                      <a:endParaRPr lang="de-DE" sz="1600" dirty="0">
                        <a:effectLst/>
                        <a:latin typeface="+mn-lt"/>
                        <a:ea typeface="Calibri"/>
                        <a:cs typeface="Times New Roman"/>
                      </a:endParaRPr>
                    </a:p>
                  </a:txBody>
                  <a:tcPr marL="68580" marR="68580" marT="0" marB="0"/>
                </a:tc>
                <a:tc>
                  <a:txBody>
                    <a:bodyPr/>
                    <a:lstStyle/>
                    <a:p>
                      <a:pPr>
                        <a:lnSpc>
                          <a:spcPct val="115000"/>
                        </a:lnSpc>
                        <a:spcAft>
                          <a:spcPts val="0"/>
                        </a:spcAft>
                      </a:pPr>
                      <a:r>
                        <a:rPr lang="de-DE" sz="1600">
                          <a:effectLst/>
                          <a:latin typeface="+mn-lt"/>
                        </a:rPr>
                        <a:t>Beispiele</a:t>
                      </a:r>
                      <a:endParaRPr lang="de-DE" sz="1600">
                        <a:effectLst/>
                        <a:latin typeface="+mn-lt"/>
                        <a:ea typeface="Calibri"/>
                        <a:cs typeface="Times New Roman"/>
                      </a:endParaRP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strebt Allianzen mit Lieferanten, Kunden und Kooperationspartnern an.</a:t>
                      </a:r>
                    </a:p>
                  </a:txBody>
                  <a:tcPr marL="68580" marR="68580" marT="0" marB="0"/>
                </a:tc>
                <a:tc>
                  <a:txBody>
                    <a:bodyPr/>
                    <a:lstStyle/>
                    <a:p>
                      <a:pPr>
                        <a:lnSpc>
                          <a:spcPct val="115000"/>
                        </a:lnSpc>
                        <a:spcAft>
                          <a:spcPts val="0"/>
                        </a:spcAft>
                      </a:pPr>
                      <a:r>
                        <a:rPr lang="de-DE" sz="1600">
                          <a:effectLst/>
                          <a:latin typeface="+mn-lt"/>
                          <a:ea typeface="Calibri"/>
                          <a:cs typeface="Times New Roman"/>
                        </a:rPr>
                        <a:t>Unkooperatives, egoistisches Verhalten führt höchstens zu kurzfristigem Erfolg; </a:t>
                      </a: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verfolgt den Stakeholdergedanken (Koalition der verschiedenen Anspruchsgruppen, wie Mitarbeiter, Eigenkapitalgeber, Lieferanten, Kunden, …) und betreibt eine offene und dialogorientierte Kommunikation</a:t>
                      </a:r>
                    </a:p>
                  </a:txBody>
                  <a:tcPr marL="68580" marR="68580" marT="0" marB="0"/>
                </a:tc>
                <a:tc>
                  <a:txBody>
                    <a:bodyPr/>
                    <a:lstStyle/>
                    <a:p>
                      <a:pPr>
                        <a:lnSpc>
                          <a:spcPct val="115000"/>
                        </a:lnSpc>
                        <a:spcAft>
                          <a:spcPts val="0"/>
                        </a:spcAft>
                      </a:pPr>
                      <a:r>
                        <a:rPr lang="de-DE" sz="1600">
                          <a:effectLst/>
                          <a:latin typeface="+mn-lt"/>
                          <a:ea typeface="Calibri"/>
                          <a:cs typeface="Times New Roman"/>
                        </a:rPr>
                        <a:t>Grundgedanke: Wenn der Wert des Unternehmens im Interesse der Stakeholder steigt, dann steigt er auch im Sinne der Shareholder.</a:t>
                      </a:r>
                    </a:p>
                  </a:txBody>
                  <a:tcPr marL="68580" marR="68580" marT="0" marB="0"/>
                </a:tc>
              </a:tr>
              <a:tr h="0">
                <a:tc>
                  <a:txBody>
                    <a:bodyPr/>
                    <a:lstStyle/>
                    <a:p>
                      <a:pPr>
                        <a:lnSpc>
                          <a:spcPct val="115000"/>
                        </a:lnSpc>
                        <a:spcAft>
                          <a:spcPts val="0"/>
                        </a:spcAft>
                      </a:pPr>
                      <a:r>
                        <a:rPr lang="de-DE" sz="1600">
                          <a:effectLst/>
                          <a:latin typeface="+mn-lt"/>
                          <a:ea typeface="Calibri"/>
                          <a:cs typeface="Times New Roman"/>
                        </a:rPr>
                        <a:t>… nimmt die aktuellen wirtschaftlichen, politischen und ökologischen Rahmenbedingungen nicht als unbeeinflussbare Daten hin, sondern sieht das Unternehmen als wirtschaftlichen Akteur, das an dem gesellschaftlichen Diskurs aktiv teilnimmt und daraus strategische Orientierungen für die eigene Weiterentwicklung ziehen kann</a:t>
                      </a:r>
                    </a:p>
                  </a:txBody>
                  <a:tcPr marL="68580" marR="68580" marT="0" marB="0"/>
                </a:tc>
                <a:tc>
                  <a:txBody>
                    <a:bodyPr/>
                    <a:lstStyle/>
                    <a:p>
                      <a:pPr>
                        <a:lnSpc>
                          <a:spcPct val="115000"/>
                        </a:lnSpc>
                        <a:spcAft>
                          <a:spcPts val="0"/>
                        </a:spcAft>
                      </a:pPr>
                      <a:r>
                        <a:rPr lang="de-DE" sz="1600" dirty="0">
                          <a:effectLst/>
                          <a:latin typeface="+mn-lt"/>
                          <a:ea typeface="Calibri"/>
                          <a:cs typeface="Times New Roman"/>
                        </a:rPr>
                        <a:t>Gegen CO2-Grenzwerte keine Lobbyarbeit durchführen, sondern innovative Produkte entwickeln, die die Grenzwerte (mehr als) erfüllen.</a:t>
                      </a:r>
                    </a:p>
                  </a:txBody>
                  <a:tcPr marL="68580" marR="68580" marT="0" marB="0"/>
                </a:tc>
              </a:tr>
            </a:tbl>
          </a:graphicData>
        </a:graphic>
      </p:graphicFrame>
      <p:sp>
        <p:nvSpPr>
          <p:cNvPr id="7" name="Rectangle 4"/>
          <p:cNvSpPr>
            <a:spLocks noChangeArrowheads="1"/>
          </p:cNvSpPr>
          <p:nvPr/>
        </p:nvSpPr>
        <p:spPr bwMode="auto">
          <a:xfrm>
            <a:off x="0" y="1"/>
            <a:ext cx="9340851"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20000"/>
              </a:spcBef>
              <a:buChar char="•"/>
              <a:defRPr>
                <a:solidFill>
                  <a:schemeClr val="tx2"/>
                </a:solidFill>
                <a:latin typeface="Arial" pitchFamily="34" charset="0"/>
              </a:defRPr>
            </a:lvl1pPr>
            <a:lvl2pPr marL="742950" indent="-285750" algn="l">
              <a:spcBef>
                <a:spcPct val="20000"/>
              </a:spcBef>
              <a:buChar char="–"/>
              <a:defRPr sz="1400">
                <a:solidFill>
                  <a:schemeClr val="tx2"/>
                </a:solidFill>
                <a:latin typeface="Arial" pitchFamily="34" charset="0"/>
              </a:defRPr>
            </a:lvl2pPr>
            <a:lvl3pPr marL="1143000" indent="-228600" algn="l">
              <a:spcBef>
                <a:spcPct val="20000"/>
              </a:spcBef>
              <a:buChar char="•"/>
              <a:defRPr sz="1400">
                <a:solidFill>
                  <a:schemeClr val="tx2"/>
                </a:solidFill>
                <a:latin typeface="Arial" pitchFamily="34" charset="0"/>
              </a:defRPr>
            </a:lvl3pPr>
            <a:lvl4pPr marL="1600200" indent="-228600" algn="l">
              <a:spcBef>
                <a:spcPct val="20000"/>
              </a:spcBef>
              <a:buChar char="–"/>
              <a:defRPr sz="1400">
                <a:solidFill>
                  <a:schemeClr val="tx2"/>
                </a:solidFill>
                <a:latin typeface="Arial" pitchFamily="34" charset="0"/>
              </a:defRPr>
            </a:lvl4pPr>
            <a:lvl5pPr marL="2057400" indent="-228600" algn="l">
              <a:spcBef>
                <a:spcPct val="20000"/>
              </a:spcBef>
              <a:buChar char="»"/>
              <a:defRPr sz="1400">
                <a:solidFill>
                  <a:schemeClr val="tx2"/>
                </a:solidFill>
                <a:latin typeface="Arial" pitchFamily="34" charset="0"/>
              </a:defRPr>
            </a:lvl5pPr>
            <a:lvl6pPr marL="2514600" indent="-228600" eaLnBrk="0" fontAlgn="base" hangingPunct="0">
              <a:spcBef>
                <a:spcPct val="20000"/>
              </a:spcBef>
              <a:spcAft>
                <a:spcPct val="0"/>
              </a:spcAft>
              <a:buChar char="»"/>
              <a:defRPr sz="1400">
                <a:solidFill>
                  <a:schemeClr val="tx2"/>
                </a:solidFill>
                <a:latin typeface="Arial" pitchFamily="34" charset="0"/>
              </a:defRPr>
            </a:lvl6pPr>
            <a:lvl7pPr marL="2971800" indent="-228600" eaLnBrk="0" fontAlgn="base" hangingPunct="0">
              <a:spcBef>
                <a:spcPct val="20000"/>
              </a:spcBef>
              <a:spcAft>
                <a:spcPct val="0"/>
              </a:spcAft>
              <a:buChar char="»"/>
              <a:defRPr sz="1400">
                <a:solidFill>
                  <a:schemeClr val="tx2"/>
                </a:solidFill>
                <a:latin typeface="Arial" pitchFamily="34" charset="0"/>
              </a:defRPr>
            </a:lvl7pPr>
            <a:lvl8pPr marL="3429000" indent="-228600" eaLnBrk="0" fontAlgn="base" hangingPunct="0">
              <a:spcBef>
                <a:spcPct val="20000"/>
              </a:spcBef>
              <a:spcAft>
                <a:spcPct val="0"/>
              </a:spcAft>
              <a:buChar char="»"/>
              <a:defRPr sz="1400">
                <a:solidFill>
                  <a:schemeClr val="tx2"/>
                </a:solidFill>
                <a:latin typeface="Arial" pitchFamily="34" charset="0"/>
              </a:defRPr>
            </a:lvl8pPr>
            <a:lvl9pPr marL="3886200" indent="-228600" eaLnBrk="0" fontAlgn="base" hangingPunct="0">
              <a:spcBef>
                <a:spcPct val="20000"/>
              </a:spcBef>
              <a:spcAft>
                <a:spcPct val="0"/>
              </a:spcAft>
              <a:buChar char="»"/>
              <a:defRPr sz="1400">
                <a:solidFill>
                  <a:schemeClr val="tx2"/>
                </a:solidFill>
                <a:latin typeface="Arial" pitchFamily="34" charset="0"/>
              </a:defRPr>
            </a:lvl9pPr>
          </a:lstStyle>
          <a:p>
            <a:pPr eaLnBrk="1" hangingPunct="1">
              <a:buFontTx/>
              <a:buNone/>
            </a:pPr>
            <a:r>
              <a:rPr lang="de-DE" altLang="de-DE" sz="1200" dirty="0" smtClean="0"/>
              <a:t>5 Main-Stream-BWL vs. Nachhaltiger BWL – Beispiele</a:t>
            </a:r>
          </a:p>
        </p:txBody>
      </p:sp>
    </p:spTree>
    <p:extLst>
      <p:ext uri="{BB962C8B-B14F-4D97-AF65-F5344CB8AC3E}">
        <p14:creationId xmlns:p14="http://schemas.microsoft.com/office/powerpoint/2010/main" val="3445228779"/>
      </p:ext>
    </p:extLst>
  </p:cSld>
  <p:clrMapOvr>
    <a:masterClrMapping/>
  </p:clrMapOvr>
</p:sld>
</file>

<file path=ppt/theme/theme1.xml><?xml version="1.0" encoding="utf-8"?>
<a:theme xmlns:a="http://schemas.openxmlformats.org/drawingml/2006/main" name="Folienmaster FH">
  <a:themeElements>
    <a:clrScheme name="">
      <a:dk1>
        <a:srgbClr val="333333"/>
      </a:dk1>
      <a:lt1>
        <a:srgbClr val="FFFFFF"/>
      </a:lt1>
      <a:dk2>
        <a:srgbClr val="333333"/>
      </a:dk2>
      <a:lt2>
        <a:srgbClr val="808080"/>
      </a:lt2>
      <a:accent1>
        <a:srgbClr val="CCCCCC"/>
      </a:accent1>
      <a:accent2>
        <a:srgbClr val="074FB0"/>
      </a:accent2>
      <a:accent3>
        <a:srgbClr val="FFFFFF"/>
      </a:accent3>
      <a:accent4>
        <a:srgbClr val="2A2A2A"/>
      </a:accent4>
      <a:accent5>
        <a:srgbClr val="E2E2E2"/>
      </a:accent5>
      <a:accent6>
        <a:srgbClr val="06479F"/>
      </a:accent6>
      <a:hlink>
        <a:srgbClr val="E53418"/>
      </a:hlink>
      <a:folHlink>
        <a:srgbClr val="CA213F"/>
      </a:folHlink>
    </a:clrScheme>
    <a:fontScheme name="Folienmaster FH">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Helvetica Neue"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Helvetica Neue" charset="0"/>
          </a:defRPr>
        </a:defPPr>
      </a:lstStyle>
    </a:lnDef>
  </a:objectDefaults>
  <a:extraClrSchemeLst>
    <a:extraClrScheme>
      <a:clrScheme name="Folienmaster F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olienmaster F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olienmaster F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olienmaster F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olienmaster F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olienmaster F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olienmaster FH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olienmaster F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olienmaster F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olienmaster F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olienmaster F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olienmaster F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FH_Präsentation</Template>
  <TotalTime>0</TotalTime>
  <Words>841</Words>
  <Application>Microsoft Office PowerPoint</Application>
  <PresentationFormat>Bildschirmpräsentation (4:3)</PresentationFormat>
  <Paragraphs>116</Paragraphs>
  <Slides>10</Slides>
  <Notes>3</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Folienmaster FH</vt:lpstr>
      <vt:lpstr>Grundlagen der BWL und Buchführung (Allg. BWL)</vt:lpstr>
      <vt:lpstr>BWL und Nachhaltigkeit – ein Widerspruch an sich?</vt:lpstr>
      <vt:lpstr>Ursprünge des Begriffes Nachhaltigkeit (Sustainability)</vt:lpstr>
      <vt:lpstr>Gesellschaftliche und betriebswirtschaftliche Dimensionen der Nachhaltigkeit</vt:lpstr>
      <vt:lpstr>Nachhaltigkeitsleitlinien der Neumarkter Lammsbräu</vt:lpstr>
      <vt:lpstr>Beispiele für die ökonomischen Nachhaltigkeitsziele der Neumarkter Lammsbräu</vt:lpstr>
      <vt:lpstr>Überblick über die Charakteristika der Nachhaltigen BWL (I)</vt:lpstr>
      <vt:lpstr>Überblick über die Charakteristika der Nachhaltigen BWL (II)</vt:lpstr>
      <vt:lpstr>Überblick über die Charakteristika der Nachhaltigen BWL (III)</vt:lpstr>
      <vt:lpstr>Beispiele für Unterschiede zwischen traditioneller (Main-Stream-)BWL und nachhaltiger BWL</vt:lpstr>
    </vt:vector>
  </TitlesOfParts>
  <Company>TUM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Allgem. BWL</dc:title>
  <dc:creator>WAP</dc:creator>
  <cp:lastModifiedBy>${UNAME}</cp:lastModifiedBy>
  <cp:revision>156</cp:revision>
  <cp:lastPrinted>2011-10-03T14:51:05Z</cp:lastPrinted>
  <dcterms:created xsi:type="dcterms:W3CDTF">2008-10-28T09:33:08Z</dcterms:created>
  <dcterms:modified xsi:type="dcterms:W3CDTF">2015-07-16T14:41:55Z</dcterms:modified>
</cp:coreProperties>
</file>