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9"/>
  </p:notesMasterIdLst>
  <p:handoutMasterIdLst>
    <p:handoutMasterId r:id="rId80"/>
  </p:handoutMasterIdLst>
  <p:sldIdLst>
    <p:sldId id="401" r:id="rId2"/>
    <p:sldId id="336" r:id="rId3"/>
    <p:sldId id="337" r:id="rId4"/>
    <p:sldId id="338" r:id="rId5"/>
    <p:sldId id="339" r:id="rId6"/>
    <p:sldId id="340" r:id="rId7"/>
    <p:sldId id="404" r:id="rId8"/>
    <p:sldId id="341" r:id="rId9"/>
    <p:sldId id="342" r:id="rId10"/>
    <p:sldId id="343" r:id="rId11"/>
    <p:sldId id="344" r:id="rId12"/>
    <p:sldId id="345" r:id="rId13"/>
    <p:sldId id="346" r:id="rId14"/>
    <p:sldId id="348" r:id="rId15"/>
    <p:sldId id="405" r:id="rId16"/>
    <p:sldId id="349" r:id="rId17"/>
    <p:sldId id="350" r:id="rId18"/>
    <p:sldId id="403" r:id="rId19"/>
    <p:sldId id="406" r:id="rId20"/>
    <p:sldId id="351" r:id="rId21"/>
    <p:sldId id="352" r:id="rId22"/>
    <p:sldId id="353" r:id="rId23"/>
    <p:sldId id="354" r:id="rId24"/>
    <p:sldId id="355" r:id="rId25"/>
    <p:sldId id="356" r:id="rId26"/>
    <p:sldId id="357" r:id="rId27"/>
    <p:sldId id="407" r:id="rId28"/>
    <p:sldId id="358" r:id="rId29"/>
    <p:sldId id="414" r:id="rId30"/>
    <p:sldId id="359" r:id="rId31"/>
    <p:sldId id="360" r:id="rId32"/>
    <p:sldId id="361" r:id="rId33"/>
    <p:sldId id="362" r:id="rId34"/>
    <p:sldId id="363" r:id="rId35"/>
    <p:sldId id="364" r:id="rId36"/>
    <p:sldId id="365" r:id="rId37"/>
    <p:sldId id="366" r:id="rId38"/>
    <p:sldId id="408" r:id="rId39"/>
    <p:sldId id="367" r:id="rId40"/>
    <p:sldId id="368" r:id="rId41"/>
    <p:sldId id="369" r:id="rId42"/>
    <p:sldId id="370" r:id="rId43"/>
    <p:sldId id="371" r:id="rId44"/>
    <p:sldId id="372" r:id="rId45"/>
    <p:sldId id="409" r:id="rId46"/>
    <p:sldId id="410" r:id="rId47"/>
    <p:sldId id="373" r:id="rId48"/>
    <p:sldId id="374" r:id="rId49"/>
    <p:sldId id="375" r:id="rId50"/>
    <p:sldId id="376" r:id="rId51"/>
    <p:sldId id="377" r:id="rId52"/>
    <p:sldId id="411" r:id="rId53"/>
    <p:sldId id="378" r:id="rId54"/>
    <p:sldId id="379" r:id="rId55"/>
    <p:sldId id="380" r:id="rId56"/>
    <p:sldId id="381" r:id="rId57"/>
    <p:sldId id="382" r:id="rId58"/>
    <p:sldId id="383" r:id="rId59"/>
    <p:sldId id="385" r:id="rId60"/>
    <p:sldId id="384" r:id="rId61"/>
    <p:sldId id="386" r:id="rId62"/>
    <p:sldId id="387" r:id="rId63"/>
    <p:sldId id="388" r:id="rId64"/>
    <p:sldId id="389" r:id="rId65"/>
    <p:sldId id="390" r:id="rId66"/>
    <p:sldId id="413" r:id="rId67"/>
    <p:sldId id="391" r:id="rId68"/>
    <p:sldId id="392" r:id="rId69"/>
    <p:sldId id="393" r:id="rId70"/>
    <p:sldId id="394" r:id="rId71"/>
    <p:sldId id="402" r:id="rId72"/>
    <p:sldId id="395" r:id="rId73"/>
    <p:sldId id="396" r:id="rId74"/>
    <p:sldId id="397" r:id="rId75"/>
    <p:sldId id="398" r:id="rId76"/>
    <p:sldId id="399" r:id="rId77"/>
    <p:sldId id="400" r:id="rId78"/>
  </p:sldIdLst>
  <p:sldSz cx="9144000" cy="6858000" type="screen4x3"/>
  <p:notesSz cx="6877050" cy="965358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80055" cy="482679"/>
          </a:xfrm>
          <a:prstGeom prst="rect">
            <a:avLst/>
          </a:prstGeom>
        </p:spPr>
        <p:txBody>
          <a:bodyPr vert="horz" lIns="89944" tIns="44972" rIns="89944" bIns="44972" rtlCol="0"/>
          <a:lstStyle>
            <a:lvl1pPr algn="l">
              <a:defRPr sz="1100"/>
            </a:lvl1pPr>
          </a:lstStyle>
          <a:p>
            <a:endParaRPr lang="de-DE"/>
          </a:p>
        </p:txBody>
      </p:sp>
      <p:sp>
        <p:nvSpPr>
          <p:cNvPr id="3" name="Datumsplatzhalter 2"/>
          <p:cNvSpPr>
            <a:spLocks noGrp="1"/>
          </p:cNvSpPr>
          <p:nvPr>
            <p:ph type="dt" sz="quarter" idx="1"/>
          </p:nvPr>
        </p:nvSpPr>
        <p:spPr>
          <a:xfrm>
            <a:off x="3895404" y="0"/>
            <a:ext cx="2980055" cy="482679"/>
          </a:xfrm>
          <a:prstGeom prst="rect">
            <a:avLst/>
          </a:prstGeom>
        </p:spPr>
        <p:txBody>
          <a:bodyPr vert="horz" lIns="89944" tIns="44972" rIns="89944" bIns="44972" rtlCol="0"/>
          <a:lstStyle>
            <a:lvl1pPr algn="r">
              <a:defRPr sz="1100"/>
            </a:lvl1pPr>
          </a:lstStyle>
          <a:p>
            <a:fld id="{8FA6B60E-86B5-4BF8-AE54-D19524F1C8B4}" type="datetimeFigureOut">
              <a:rPr lang="de-DE" smtClean="0"/>
              <a:t>26.03.2020</a:t>
            </a:fld>
            <a:endParaRPr lang="de-DE"/>
          </a:p>
        </p:txBody>
      </p:sp>
      <p:sp>
        <p:nvSpPr>
          <p:cNvPr id="4" name="Fußzeilenplatzhalter 3"/>
          <p:cNvSpPr>
            <a:spLocks noGrp="1"/>
          </p:cNvSpPr>
          <p:nvPr>
            <p:ph type="ftr" sz="quarter" idx="2"/>
          </p:nvPr>
        </p:nvSpPr>
        <p:spPr>
          <a:xfrm>
            <a:off x="0" y="9169234"/>
            <a:ext cx="2980055" cy="482679"/>
          </a:xfrm>
          <a:prstGeom prst="rect">
            <a:avLst/>
          </a:prstGeom>
        </p:spPr>
        <p:txBody>
          <a:bodyPr vert="horz" lIns="89944" tIns="44972" rIns="89944" bIns="44972" rtlCol="0" anchor="b"/>
          <a:lstStyle>
            <a:lvl1pPr algn="l">
              <a:defRPr sz="1100"/>
            </a:lvl1pPr>
          </a:lstStyle>
          <a:p>
            <a:endParaRPr lang="de-DE"/>
          </a:p>
        </p:txBody>
      </p:sp>
      <p:sp>
        <p:nvSpPr>
          <p:cNvPr id="5" name="Foliennummernplatzhalter 4"/>
          <p:cNvSpPr>
            <a:spLocks noGrp="1"/>
          </p:cNvSpPr>
          <p:nvPr>
            <p:ph type="sldNum" sz="quarter" idx="3"/>
          </p:nvPr>
        </p:nvSpPr>
        <p:spPr>
          <a:xfrm>
            <a:off x="3895404" y="9169234"/>
            <a:ext cx="2980055" cy="482679"/>
          </a:xfrm>
          <a:prstGeom prst="rect">
            <a:avLst/>
          </a:prstGeom>
        </p:spPr>
        <p:txBody>
          <a:bodyPr vert="horz" lIns="89944" tIns="44972" rIns="89944" bIns="44972" rtlCol="0" anchor="b"/>
          <a:lstStyle>
            <a:lvl1pPr algn="r">
              <a:defRPr sz="1100"/>
            </a:lvl1pPr>
          </a:lstStyle>
          <a:p>
            <a:fld id="{97541F79-0B6C-46A9-8DF9-0DE88879AA46}" type="slidenum">
              <a:rPr lang="de-DE" smtClean="0"/>
              <a:t>‹Nr.›</a:t>
            </a:fld>
            <a:endParaRPr lang="de-DE"/>
          </a:p>
        </p:txBody>
      </p:sp>
    </p:spTree>
    <p:extLst>
      <p:ext uri="{BB962C8B-B14F-4D97-AF65-F5344CB8AC3E}">
        <p14:creationId xmlns:p14="http://schemas.microsoft.com/office/powerpoint/2010/main" val="1633831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80055" cy="482679"/>
          </a:xfrm>
          <a:prstGeom prst="rect">
            <a:avLst/>
          </a:prstGeom>
        </p:spPr>
        <p:txBody>
          <a:bodyPr vert="horz" lIns="89944" tIns="44972" rIns="89944" bIns="44972" rtlCol="0"/>
          <a:lstStyle>
            <a:lvl1pPr algn="l">
              <a:defRPr sz="1100"/>
            </a:lvl1pPr>
          </a:lstStyle>
          <a:p>
            <a:endParaRPr lang="de-DE"/>
          </a:p>
        </p:txBody>
      </p:sp>
      <p:sp>
        <p:nvSpPr>
          <p:cNvPr id="3" name="Datumsplatzhalter 2"/>
          <p:cNvSpPr>
            <a:spLocks noGrp="1"/>
          </p:cNvSpPr>
          <p:nvPr>
            <p:ph type="dt" idx="1"/>
          </p:nvPr>
        </p:nvSpPr>
        <p:spPr>
          <a:xfrm>
            <a:off x="3895404" y="0"/>
            <a:ext cx="2980055" cy="482679"/>
          </a:xfrm>
          <a:prstGeom prst="rect">
            <a:avLst/>
          </a:prstGeom>
        </p:spPr>
        <p:txBody>
          <a:bodyPr vert="horz" lIns="89944" tIns="44972" rIns="89944" bIns="44972" rtlCol="0"/>
          <a:lstStyle>
            <a:lvl1pPr algn="r">
              <a:defRPr sz="1100"/>
            </a:lvl1pPr>
          </a:lstStyle>
          <a:p>
            <a:fld id="{0AA181BA-3122-46C1-9C79-7D23581150BD}" type="datetimeFigureOut">
              <a:rPr lang="de-DE" smtClean="0"/>
              <a:t>26.03.2020</a:t>
            </a:fld>
            <a:endParaRPr lang="de-DE"/>
          </a:p>
        </p:txBody>
      </p:sp>
      <p:sp>
        <p:nvSpPr>
          <p:cNvPr id="4" name="Folienbildplatzhalter 3"/>
          <p:cNvSpPr>
            <a:spLocks noGrp="1" noRot="1" noChangeAspect="1"/>
          </p:cNvSpPr>
          <p:nvPr>
            <p:ph type="sldImg" idx="2"/>
          </p:nvPr>
        </p:nvSpPr>
        <p:spPr>
          <a:xfrm>
            <a:off x="1027113" y="725488"/>
            <a:ext cx="4822825" cy="3617912"/>
          </a:xfrm>
          <a:prstGeom prst="rect">
            <a:avLst/>
          </a:prstGeom>
          <a:noFill/>
          <a:ln w="12700">
            <a:solidFill>
              <a:prstClr val="black"/>
            </a:solidFill>
          </a:ln>
        </p:spPr>
        <p:txBody>
          <a:bodyPr vert="horz" lIns="89944" tIns="44972" rIns="89944" bIns="44972" rtlCol="0" anchor="ctr"/>
          <a:lstStyle/>
          <a:p>
            <a:endParaRPr lang="de-DE"/>
          </a:p>
        </p:txBody>
      </p:sp>
      <p:sp>
        <p:nvSpPr>
          <p:cNvPr id="5" name="Notizenplatzhalter 4"/>
          <p:cNvSpPr>
            <a:spLocks noGrp="1"/>
          </p:cNvSpPr>
          <p:nvPr>
            <p:ph type="body" sz="quarter" idx="3"/>
          </p:nvPr>
        </p:nvSpPr>
        <p:spPr>
          <a:xfrm>
            <a:off x="687705" y="4585455"/>
            <a:ext cx="5501640" cy="4344115"/>
          </a:xfrm>
          <a:prstGeom prst="rect">
            <a:avLst/>
          </a:prstGeom>
        </p:spPr>
        <p:txBody>
          <a:bodyPr vert="horz" lIns="89944" tIns="44972" rIns="89944" bIns="44972"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169234"/>
            <a:ext cx="2980055" cy="482679"/>
          </a:xfrm>
          <a:prstGeom prst="rect">
            <a:avLst/>
          </a:prstGeom>
        </p:spPr>
        <p:txBody>
          <a:bodyPr vert="horz" lIns="89944" tIns="44972" rIns="89944" bIns="44972" rtlCol="0" anchor="b"/>
          <a:lstStyle>
            <a:lvl1pPr algn="l">
              <a:defRPr sz="1100"/>
            </a:lvl1pPr>
          </a:lstStyle>
          <a:p>
            <a:endParaRPr lang="de-DE"/>
          </a:p>
        </p:txBody>
      </p:sp>
      <p:sp>
        <p:nvSpPr>
          <p:cNvPr id="7" name="Foliennummernplatzhalter 6"/>
          <p:cNvSpPr>
            <a:spLocks noGrp="1"/>
          </p:cNvSpPr>
          <p:nvPr>
            <p:ph type="sldNum" sz="quarter" idx="5"/>
          </p:nvPr>
        </p:nvSpPr>
        <p:spPr>
          <a:xfrm>
            <a:off x="3895404" y="9169234"/>
            <a:ext cx="2980055" cy="482679"/>
          </a:xfrm>
          <a:prstGeom prst="rect">
            <a:avLst/>
          </a:prstGeom>
        </p:spPr>
        <p:txBody>
          <a:bodyPr vert="horz" lIns="89944" tIns="44972" rIns="89944" bIns="44972" rtlCol="0" anchor="b"/>
          <a:lstStyle>
            <a:lvl1pPr algn="r">
              <a:defRPr sz="1100"/>
            </a:lvl1pPr>
          </a:lstStyle>
          <a:p>
            <a:fld id="{5832C0DC-F273-4C79-99BD-61D2124B77A0}" type="slidenum">
              <a:rPr lang="de-DE" smtClean="0"/>
              <a:t>‹Nr.›</a:t>
            </a:fld>
            <a:endParaRPr lang="de-DE"/>
          </a:p>
        </p:txBody>
      </p:sp>
    </p:spTree>
    <p:extLst>
      <p:ext uri="{BB962C8B-B14F-4D97-AF65-F5344CB8AC3E}">
        <p14:creationId xmlns:p14="http://schemas.microsoft.com/office/powerpoint/2010/main" val="646094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832C0DC-F273-4C79-99BD-61D2124B77A0}" type="slidenum">
              <a:rPr lang="de-DE" smtClean="0"/>
              <a:t>3</a:t>
            </a:fld>
            <a:endParaRPr lang="de-DE"/>
          </a:p>
        </p:txBody>
      </p:sp>
    </p:spTree>
    <p:extLst>
      <p:ext uri="{BB962C8B-B14F-4D97-AF65-F5344CB8AC3E}">
        <p14:creationId xmlns:p14="http://schemas.microsoft.com/office/powerpoint/2010/main" val="3197402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de-DE"/>
              <a:t>Titelmasterformat durch Klicken bearbeiten</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7" name="Date Placeholder 6"/>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8" name="Slide Number Placeholder 7"/>
          <p:cNvSpPr>
            <a:spLocks noGrp="1"/>
          </p:cNvSpPr>
          <p:nvPr>
            <p:ph type="sldNum" sz="quarter" idx="11"/>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
        <p:nvSpPr>
          <p:cNvPr id="9" name="Footer Placeholder 8"/>
          <p:cNvSpPr>
            <a:spLocks noGrp="1"/>
          </p:cNvSpPr>
          <p:nvPr>
            <p:ph type="ftr" sz="quarter" idx="12"/>
          </p:nvPr>
        </p:nvSpPr>
        <p:spPr/>
        <p:txBody>
          <a:bodyPr/>
          <a:lstStyle/>
          <a:p>
            <a:endParaRPr lang="de-DE">
              <a:solidFill>
                <a:srgbClr val="000000"/>
              </a:solidFill>
            </a:endParaRPr>
          </a:p>
        </p:txBody>
      </p:sp>
    </p:spTree>
    <p:extLst>
      <p:ext uri="{BB962C8B-B14F-4D97-AF65-F5344CB8AC3E}">
        <p14:creationId xmlns:p14="http://schemas.microsoft.com/office/powerpoint/2010/main" val="3648765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5" name="Footer Placeholder 4"/>
          <p:cNvSpPr>
            <a:spLocks noGrp="1"/>
          </p:cNvSpPr>
          <p:nvPr>
            <p:ph type="ftr" sz="quarter" idx="11"/>
          </p:nvPr>
        </p:nvSpPr>
        <p:spPr/>
        <p:txBody>
          <a:bodyPr/>
          <a:lstStyle/>
          <a:p>
            <a:endParaRPr lang="de-DE">
              <a:solidFill>
                <a:srgbClr val="000000"/>
              </a:solidFill>
            </a:endParaRPr>
          </a:p>
        </p:txBody>
      </p:sp>
      <p:sp>
        <p:nvSpPr>
          <p:cNvPr id="6" name="Slide Number Placeholder 5"/>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500377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5" name="Footer Placeholder 4"/>
          <p:cNvSpPr>
            <a:spLocks noGrp="1"/>
          </p:cNvSpPr>
          <p:nvPr>
            <p:ph type="ftr" sz="quarter" idx="11"/>
          </p:nvPr>
        </p:nvSpPr>
        <p:spPr/>
        <p:txBody>
          <a:bodyPr/>
          <a:lstStyle/>
          <a:p>
            <a:endParaRPr lang="de-DE">
              <a:solidFill>
                <a:srgbClr val="000000"/>
              </a:solidFill>
            </a:endParaRPr>
          </a:p>
        </p:txBody>
      </p:sp>
      <p:sp>
        <p:nvSpPr>
          <p:cNvPr id="6" name="Slide Number Placeholder 5"/>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38002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5" name="Footer Placeholder 4"/>
          <p:cNvSpPr>
            <a:spLocks noGrp="1"/>
          </p:cNvSpPr>
          <p:nvPr>
            <p:ph type="ftr" sz="quarter" idx="11"/>
          </p:nvPr>
        </p:nvSpPr>
        <p:spPr/>
        <p:txBody>
          <a:bodyPr/>
          <a:lstStyle/>
          <a:p>
            <a:endParaRPr lang="de-DE">
              <a:solidFill>
                <a:srgbClr val="000000"/>
              </a:solidFill>
            </a:endParaRPr>
          </a:p>
        </p:txBody>
      </p:sp>
      <p:sp>
        <p:nvSpPr>
          <p:cNvPr id="6" name="Slide Number Placeholder 5"/>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3871681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de-DE"/>
              <a:t>Titelmasterformat durch Klicken bearbeiten</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5" name="Footer Placeholder 4"/>
          <p:cNvSpPr>
            <a:spLocks noGrp="1"/>
          </p:cNvSpPr>
          <p:nvPr>
            <p:ph type="ftr" sz="quarter" idx="11"/>
          </p:nvPr>
        </p:nvSpPr>
        <p:spPr/>
        <p:txBody>
          <a:bodyPr/>
          <a:lstStyle/>
          <a:p>
            <a:endParaRPr lang="de-DE">
              <a:solidFill>
                <a:srgbClr val="000000"/>
              </a:solidFill>
            </a:endParaRPr>
          </a:p>
        </p:txBody>
      </p:sp>
      <p:sp>
        <p:nvSpPr>
          <p:cNvPr id="6" name="Slide Number Placeholder 5"/>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3979256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6" name="Footer Placeholder 5"/>
          <p:cNvSpPr>
            <a:spLocks noGrp="1"/>
          </p:cNvSpPr>
          <p:nvPr>
            <p:ph type="ftr" sz="quarter" idx="11"/>
          </p:nvPr>
        </p:nvSpPr>
        <p:spPr/>
        <p:txBody>
          <a:bodyPr/>
          <a:lstStyle/>
          <a:p>
            <a:endParaRPr lang="de-DE">
              <a:solidFill>
                <a:srgbClr val="000000"/>
              </a:solidFill>
            </a:endParaRPr>
          </a:p>
        </p:txBody>
      </p:sp>
      <p:sp>
        <p:nvSpPr>
          <p:cNvPr id="7" name="Slide Number Placeholder 6"/>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
        <p:nvSpPr>
          <p:cNvPr id="9" name="Title 8"/>
          <p:cNvSpPr>
            <a:spLocks noGrp="1"/>
          </p:cNvSpPr>
          <p:nvPr>
            <p:ph type="title"/>
          </p:nvPr>
        </p:nvSpPr>
        <p:spPr>
          <a:xfrm>
            <a:off x="914400" y="1544715"/>
            <a:ext cx="7315200" cy="1154097"/>
          </a:xfrm>
        </p:spPr>
        <p:txBody>
          <a:bodyPr/>
          <a:lstStyle/>
          <a:p>
            <a:r>
              <a:rPr lang="de-DE"/>
              <a:t>Titelmasterformat durch Klicken bearbeiten</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313744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7" name="Date Placeholder 6"/>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8" name="Footer Placeholder 7"/>
          <p:cNvSpPr>
            <a:spLocks noGrp="1"/>
          </p:cNvSpPr>
          <p:nvPr>
            <p:ph type="ftr" sz="quarter" idx="11"/>
          </p:nvPr>
        </p:nvSpPr>
        <p:spPr/>
        <p:txBody>
          <a:bodyPr/>
          <a:lstStyle/>
          <a:p>
            <a:endParaRPr lang="de-DE">
              <a:solidFill>
                <a:srgbClr val="000000"/>
              </a:solidFill>
            </a:endParaRPr>
          </a:p>
        </p:txBody>
      </p:sp>
      <p:sp>
        <p:nvSpPr>
          <p:cNvPr id="9" name="Slide Number Placeholder 8"/>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
        <p:nvSpPr>
          <p:cNvPr id="10" name="Title 9"/>
          <p:cNvSpPr>
            <a:spLocks noGrp="1"/>
          </p:cNvSpPr>
          <p:nvPr>
            <p:ph type="title"/>
          </p:nvPr>
        </p:nvSpPr>
        <p:spPr>
          <a:xfrm>
            <a:off x="914400" y="1544715"/>
            <a:ext cx="7315200" cy="1154097"/>
          </a:xfrm>
        </p:spPr>
        <p:txBody>
          <a:bodyPr/>
          <a:lstStyle/>
          <a:p>
            <a:r>
              <a:rPr lang="de-DE"/>
              <a:t>Titelmasterformat durch Klicken bearbeiten</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445388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2"/>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4" name="Footer Placeholder 3"/>
          <p:cNvSpPr>
            <a:spLocks noGrp="1"/>
          </p:cNvSpPr>
          <p:nvPr>
            <p:ph type="ftr" sz="quarter" idx="11"/>
          </p:nvPr>
        </p:nvSpPr>
        <p:spPr/>
        <p:txBody>
          <a:bodyPr/>
          <a:lstStyle/>
          <a:p>
            <a:endParaRPr lang="de-DE">
              <a:solidFill>
                <a:srgbClr val="000000"/>
              </a:solidFill>
            </a:endParaRPr>
          </a:p>
        </p:txBody>
      </p:sp>
      <p:sp>
        <p:nvSpPr>
          <p:cNvPr id="5" name="Slide Number Placeholder 4"/>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3828171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3" name="Footer Placeholder 2"/>
          <p:cNvSpPr>
            <a:spLocks noGrp="1"/>
          </p:cNvSpPr>
          <p:nvPr>
            <p:ph type="ftr" sz="quarter" idx="11"/>
          </p:nvPr>
        </p:nvSpPr>
        <p:spPr/>
        <p:txBody>
          <a:bodyPr/>
          <a:lstStyle/>
          <a:p>
            <a:endParaRPr lang="de-DE">
              <a:solidFill>
                <a:srgbClr val="000000"/>
              </a:solidFill>
            </a:endParaRPr>
          </a:p>
        </p:txBody>
      </p:sp>
      <p:sp>
        <p:nvSpPr>
          <p:cNvPr id="4" name="Slide Number Placeholder 3"/>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203878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de-DE"/>
              <a:t>Titelmasterformat durch Klicken bearbeiten</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e Placeholder 4"/>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6" name="Footer Placeholder 5"/>
          <p:cNvSpPr>
            <a:spLocks noGrp="1"/>
          </p:cNvSpPr>
          <p:nvPr>
            <p:ph type="ftr" sz="quarter" idx="11"/>
          </p:nvPr>
        </p:nvSpPr>
        <p:spPr/>
        <p:txBody>
          <a:bodyPr/>
          <a:lstStyle/>
          <a:p>
            <a:endParaRPr lang="de-DE">
              <a:solidFill>
                <a:srgbClr val="000000"/>
              </a:solidFill>
            </a:endParaRPr>
          </a:p>
        </p:txBody>
      </p:sp>
      <p:sp>
        <p:nvSpPr>
          <p:cNvPr id="7" name="Slide Number Placeholder 6"/>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3507040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de-DE"/>
              <a:t>Titelmasterformat durch Klicken bearbeiten</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e Placeholder 4"/>
          <p:cNvSpPr>
            <a:spLocks noGrp="1"/>
          </p:cNvSpPr>
          <p:nvPr>
            <p:ph type="dt" sz="half" idx="10"/>
          </p:nvPr>
        </p:nvSpPr>
        <p:spPr/>
        <p:txBody>
          <a:body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6" name="Footer Placeholder 5"/>
          <p:cNvSpPr>
            <a:spLocks noGrp="1"/>
          </p:cNvSpPr>
          <p:nvPr>
            <p:ph type="ftr" sz="quarter" idx="11"/>
          </p:nvPr>
        </p:nvSpPr>
        <p:spPr/>
        <p:txBody>
          <a:bodyPr/>
          <a:lstStyle/>
          <a:p>
            <a:endParaRPr lang="de-DE">
              <a:solidFill>
                <a:srgbClr val="000000"/>
              </a:solidFill>
            </a:endParaRPr>
          </a:p>
        </p:txBody>
      </p:sp>
      <p:sp>
        <p:nvSpPr>
          <p:cNvPr id="7" name="Slide Number Placeholder 6"/>
          <p:cNvSpPr>
            <a:spLocks noGrp="1"/>
          </p:cNvSpPr>
          <p:nvPr>
            <p:ph type="sldNum" sz="quarter" idx="12"/>
          </p:nvPr>
        </p:nvSpPr>
        <p:spPr/>
        <p:txBody>
          <a:bodyPr/>
          <a:lstStyle/>
          <a:p>
            <a:fld id="{762249D5-0D73-43EE-B70A-AA05958C7E2F}" type="slidenum">
              <a:rPr lang="de-DE" smtClean="0">
                <a:solidFill>
                  <a:srgbClr val="000000"/>
                </a:solidFill>
              </a:rPr>
              <a:pPr/>
              <a:t>‹Nr.›</a:t>
            </a:fld>
            <a:endParaRPr lang="de-DE">
              <a:solidFill>
                <a:srgbClr val="000000"/>
              </a:solidFill>
            </a:endParaRPr>
          </a:p>
        </p:txBody>
      </p:sp>
    </p:spTree>
    <p:extLst>
      <p:ext uri="{BB962C8B-B14F-4D97-AF65-F5344CB8AC3E}">
        <p14:creationId xmlns:p14="http://schemas.microsoft.com/office/powerpoint/2010/main" val="931784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582F6EF1-B589-47C4-B8F1-5D5B0E00C5B5}" type="datetimeFigureOut">
              <a:rPr lang="de-DE" smtClean="0">
                <a:solidFill>
                  <a:srgbClr val="000000">
                    <a:alpha val="50000"/>
                  </a:srgbClr>
                </a:solidFill>
              </a:rPr>
              <a:pPr/>
              <a:t>26.03.2020</a:t>
            </a:fld>
            <a:endParaRPr lang="de-DE">
              <a:solidFill>
                <a:srgbClr val="000000">
                  <a:alpha val="50000"/>
                </a:srgbClr>
              </a:solidFill>
            </a:endParaRPr>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762249D5-0D73-43EE-B70A-AA05958C7E2F}" type="slidenum">
              <a:rPr lang="de-DE" smtClean="0">
                <a:solidFill>
                  <a:srgbClr val="000000"/>
                </a:solidFill>
              </a:rPr>
              <a:pPr/>
              <a:t>‹Nr.›</a:t>
            </a:fld>
            <a:endParaRPr lang="de-DE">
              <a:solidFill>
                <a:srgbClr val="000000"/>
              </a:solidFill>
            </a:endParaRPr>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de-DE">
              <a:solidFill>
                <a:srgbClr val="000000"/>
              </a:solidFill>
            </a:endParaRPr>
          </a:p>
        </p:txBody>
      </p:sp>
    </p:spTree>
    <p:extLst>
      <p:ext uri="{BB962C8B-B14F-4D97-AF65-F5344CB8AC3E}">
        <p14:creationId xmlns:p14="http://schemas.microsoft.com/office/powerpoint/2010/main" val="6167756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t>Arbeitsrecht Teil II</a:t>
            </a:r>
          </a:p>
        </p:txBody>
      </p:sp>
      <p:sp>
        <p:nvSpPr>
          <p:cNvPr id="3" name="Inhaltsplatzhalter 2"/>
          <p:cNvSpPr>
            <a:spLocks noGrp="1"/>
          </p:cNvSpPr>
          <p:nvPr>
            <p:ph idx="1"/>
          </p:nvPr>
        </p:nvSpPr>
        <p:spPr/>
        <p:txBody>
          <a:bodyPr>
            <a:normAutofit/>
          </a:bodyPr>
          <a:lstStyle/>
          <a:p>
            <a:r>
              <a:rPr lang="de-DE" sz="2800" dirty="0"/>
              <a:t>Fortsetzung Pflichten des Arbeitgebers: 6. Sozialversicherungspflicht</a:t>
            </a:r>
          </a:p>
          <a:p>
            <a:endParaRPr lang="de-DE" sz="2800" dirty="0"/>
          </a:p>
          <a:p>
            <a:r>
              <a:rPr lang="de-DE" sz="2800" dirty="0"/>
              <a:t>I) Beendigung des AV</a:t>
            </a:r>
          </a:p>
          <a:p>
            <a:r>
              <a:rPr lang="de-DE" sz="2800" dirty="0"/>
              <a:t>II) Pflichten nach Beendigung AV</a:t>
            </a:r>
          </a:p>
          <a:p>
            <a:r>
              <a:rPr lang="de-DE" sz="2800" dirty="0"/>
              <a:t>III) Betriebsübergang</a:t>
            </a:r>
          </a:p>
        </p:txBody>
      </p:sp>
    </p:spTree>
    <p:extLst>
      <p:ext uri="{BB962C8B-B14F-4D97-AF65-F5344CB8AC3E}">
        <p14:creationId xmlns:p14="http://schemas.microsoft.com/office/powerpoint/2010/main" val="3932474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260649"/>
            <a:ext cx="7258000" cy="504055"/>
          </a:xfrm>
        </p:spPr>
        <p:txBody>
          <a:bodyPr>
            <a:normAutofit fontScale="90000"/>
          </a:bodyPr>
          <a:lstStyle/>
          <a:p>
            <a:r>
              <a:rPr lang="de-DE" sz="2800" dirty="0"/>
              <a:t>6.3.2) Lohnsplitting</a:t>
            </a:r>
          </a:p>
        </p:txBody>
      </p:sp>
      <p:sp>
        <p:nvSpPr>
          <p:cNvPr id="3" name="Inhaltsplatzhalter 2"/>
          <p:cNvSpPr>
            <a:spLocks noGrp="1"/>
          </p:cNvSpPr>
          <p:nvPr>
            <p:ph idx="1"/>
          </p:nvPr>
        </p:nvSpPr>
        <p:spPr>
          <a:xfrm>
            <a:off x="539552" y="980728"/>
            <a:ext cx="7402016" cy="5328591"/>
          </a:xfrm>
        </p:spPr>
        <p:txBody>
          <a:bodyPr>
            <a:normAutofit lnSpcReduction="10000"/>
          </a:bodyPr>
          <a:lstStyle/>
          <a:p>
            <a:r>
              <a:rPr lang="de-DE" sz="2400" dirty="0"/>
              <a:t>Grundsituation: Ein einheitliches Arbeitsverhältnis wird aufgespalten in ein reguläres und ein geringfügiges</a:t>
            </a:r>
          </a:p>
          <a:p>
            <a:r>
              <a:rPr lang="de-DE" sz="2400" dirty="0"/>
              <a:t>Erscheinungsformen: </a:t>
            </a:r>
          </a:p>
          <a:p>
            <a:r>
              <a:rPr lang="de-DE" sz="2400" dirty="0"/>
              <a:t>Neben einem regulären Arbeitsverhältnis geringfügiges beim selben AG</a:t>
            </a:r>
          </a:p>
          <a:p>
            <a:r>
              <a:rPr lang="de-DE" sz="2400" dirty="0"/>
              <a:t>Arbeitszeit wird auf zwei geringfügige aufgespalten (ggf. eines mit einer Scheinfirma)</a:t>
            </a:r>
          </a:p>
          <a:p>
            <a:r>
              <a:rPr lang="de-DE" sz="2400" dirty="0"/>
              <a:t>Schein-Minijobs mit Dritten, Lohn fließt dem tatsächlichen AN zu</a:t>
            </a:r>
          </a:p>
          <a:p>
            <a:r>
              <a:rPr lang="de-DE" sz="2400" dirty="0"/>
              <a:t>Ziel: Teil des Lohns nur gering mit Steuern und Sozialabgaben belastet </a:t>
            </a:r>
            <a:r>
              <a:rPr lang="de-DE" sz="2400" dirty="0">
                <a:sym typeface="Wingdings" panose="05000000000000000000" pitchFamily="2" charset="2"/>
              </a:rPr>
              <a:t> Lohnkosten geringer</a:t>
            </a:r>
          </a:p>
          <a:p>
            <a:r>
              <a:rPr lang="de-DE" sz="1800" dirty="0">
                <a:sym typeface="Wingdings" panose="05000000000000000000" pitchFamily="2" charset="2"/>
              </a:rPr>
              <a:t>Z.B. Arbeitslohn 1500 EUR ausgespalten in 1050 (reguläres AV, reguläre Beiträge) und 450 EUR (Minijob, geringere Beiträge)</a:t>
            </a:r>
          </a:p>
          <a:p>
            <a:endParaRPr lang="de-DE" sz="2400" dirty="0"/>
          </a:p>
          <a:p>
            <a:endParaRPr lang="de-DE" sz="2400" dirty="0"/>
          </a:p>
        </p:txBody>
      </p:sp>
    </p:spTree>
    <p:extLst>
      <p:ext uri="{BB962C8B-B14F-4D97-AF65-F5344CB8AC3E}">
        <p14:creationId xmlns:p14="http://schemas.microsoft.com/office/powerpoint/2010/main" val="2014693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76673"/>
            <a:ext cx="7402016" cy="864095"/>
          </a:xfrm>
        </p:spPr>
        <p:txBody>
          <a:bodyPr>
            <a:normAutofit/>
          </a:bodyPr>
          <a:lstStyle/>
          <a:p>
            <a:r>
              <a:rPr lang="de-DE" sz="2800" dirty="0"/>
              <a:t>6.3.3) Scheinselbständigkeit</a:t>
            </a:r>
          </a:p>
        </p:txBody>
      </p:sp>
      <p:sp>
        <p:nvSpPr>
          <p:cNvPr id="3" name="Inhaltsplatzhalter 2"/>
          <p:cNvSpPr>
            <a:spLocks noGrp="1"/>
          </p:cNvSpPr>
          <p:nvPr>
            <p:ph idx="1"/>
          </p:nvPr>
        </p:nvSpPr>
        <p:spPr>
          <a:xfrm>
            <a:off x="899592" y="1628801"/>
            <a:ext cx="7330008" cy="4680560"/>
          </a:xfrm>
        </p:spPr>
        <p:txBody>
          <a:bodyPr>
            <a:normAutofit/>
          </a:bodyPr>
          <a:lstStyle/>
          <a:p>
            <a:pPr marL="45720" indent="0">
              <a:buNone/>
            </a:pPr>
            <a:r>
              <a:rPr lang="de-DE" sz="2800" dirty="0"/>
              <a:t>Zum Schein selbständig, tatsächlich AN: Scheinselbständiger wie normaler AN weisungsgebunden in persönlicher Abhängigkeit von einem AG, dem andauernd Dienstleistungen erbracht werden.</a:t>
            </a:r>
          </a:p>
          <a:p>
            <a:pPr marL="45720" indent="0">
              <a:buNone/>
            </a:pPr>
            <a:r>
              <a:rPr lang="de-DE" sz="2800" dirty="0"/>
              <a:t>Scheinselbständiger ist sozialversicherungspflichtig</a:t>
            </a:r>
          </a:p>
          <a:p>
            <a:pPr marL="45720" indent="0">
              <a:buNone/>
            </a:pPr>
            <a:r>
              <a:rPr lang="de-DE" sz="2800" dirty="0"/>
              <a:t>Ziel der Scheinselbständigkeit: Vermeidung von Arbeitsschutzvorschriften, Lohnsteuer und Sozialabgaben, Kündigungsschutz</a:t>
            </a:r>
          </a:p>
        </p:txBody>
      </p:sp>
    </p:spTree>
    <p:extLst>
      <p:ext uri="{BB962C8B-B14F-4D97-AF65-F5344CB8AC3E}">
        <p14:creationId xmlns:p14="http://schemas.microsoft.com/office/powerpoint/2010/main" val="2274858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76673"/>
            <a:ext cx="7330008" cy="360039"/>
          </a:xfrm>
        </p:spPr>
        <p:txBody>
          <a:bodyPr>
            <a:normAutofit fontScale="90000"/>
          </a:bodyPr>
          <a:lstStyle/>
          <a:p>
            <a:endParaRPr lang="de-DE" dirty="0"/>
          </a:p>
        </p:txBody>
      </p:sp>
      <p:sp>
        <p:nvSpPr>
          <p:cNvPr id="3" name="Inhaltsplatzhalter 2"/>
          <p:cNvSpPr>
            <a:spLocks noGrp="1"/>
          </p:cNvSpPr>
          <p:nvPr>
            <p:ph idx="1"/>
          </p:nvPr>
        </p:nvSpPr>
        <p:spPr>
          <a:xfrm>
            <a:off x="755576" y="1052736"/>
            <a:ext cx="7474024" cy="5256625"/>
          </a:xfrm>
        </p:spPr>
        <p:txBody>
          <a:bodyPr>
            <a:normAutofit/>
          </a:bodyPr>
          <a:lstStyle/>
          <a:p>
            <a:pPr marL="45720" indent="0">
              <a:buNone/>
            </a:pPr>
            <a:r>
              <a:rPr lang="de-DE" sz="2400" dirty="0"/>
              <a:t>Entscheidend nicht Bezeichnung des Vertragsverhältnisses, sondern die tatsächlichen Umstände</a:t>
            </a:r>
          </a:p>
          <a:p>
            <a:pPr marL="45720" indent="0">
              <a:buNone/>
            </a:pPr>
            <a:r>
              <a:rPr lang="de-DE" sz="2400" dirty="0"/>
              <a:t>Kriterien:</a:t>
            </a:r>
          </a:p>
          <a:p>
            <a:pPr marL="45720" indent="0">
              <a:buNone/>
            </a:pPr>
            <a:r>
              <a:rPr lang="de-DE" sz="2400" dirty="0"/>
              <a:t>Ein oder mehrere Auftraggeber?</a:t>
            </a:r>
          </a:p>
          <a:p>
            <a:pPr marL="45720" indent="0">
              <a:buNone/>
            </a:pPr>
            <a:r>
              <a:rPr lang="de-DE" sz="2400" dirty="0"/>
              <a:t>Dauernder Einsatz der gesamten Arbeitskraft?</a:t>
            </a:r>
          </a:p>
          <a:p>
            <a:pPr marL="45720" indent="0">
              <a:buNone/>
            </a:pPr>
            <a:r>
              <a:rPr lang="de-DE" sz="2400" dirty="0"/>
              <a:t>Eingliederung in den fremden Betrieb?</a:t>
            </a:r>
          </a:p>
          <a:p>
            <a:pPr marL="45720" indent="0">
              <a:buNone/>
            </a:pPr>
            <a:r>
              <a:rPr lang="de-DE" sz="2400" dirty="0"/>
              <a:t>Hat der „Selbständige“ eigene Betriebsmittel?</a:t>
            </a:r>
          </a:p>
          <a:p>
            <a:pPr marL="45720" indent="0">
              <a:buNone/>
            </a:pPr>
            <a:r>
              <a:rPr lang="de-DE" sz="2400" dirty="0"/>
              <a:t>Betreibt er Werbung/nimmt er am Wettbewerb teil?</a:t>
            </a:r>
          </a:p>
          <a:p>
            <a:pPr marL="45720" indent="0">
              <a:buNone/>
            </a:pPr>
            <a:r>
              <a:rPr lang="de-DE" sz="2400" dirty="0"/>
              <a:t>Weisungsgebundenheit hinsichtlich Zeit, Ort, Art und Weise der Arbeitserbringung?</a:t>
            </a:r>
          </a:p>
          <a:p>
            <a:pPr marL="45720" indent="0">
              <a:buNone/>
            </a:pPr>
            <a:r>
              <a:rPr lang="de-DE" sz="2400" dirty="0"/>
              <a:t>Möglichkeit, Aufträge abzulehnen?</a:t>
            </a:r>
          </a:p>
          <a:p>
            <a:endParaRPr lang="de-DE" sz="2400" dirty="0"/>
          </a:p>
        </p:txBody>
      </p:sp>
    </p:spTree>
    <p:extLst>
      <p:ext uri="{BB962C8B-B14F-4D97-AF65-F5344CB8AC3E}">
        <p14:creationId xmlns:p14="http://schemas.microsoft.com/office/powerpoint/2010/main" val="3121929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864095"/>
          </a:xfrm>
        </p:spPr>
        <p:txBody>
          <a:bodyPr>
            <a:normAutofit/>
          </a:bodyPr>
          <a:lstStyle/>
          <a:p>
            <a:r>
              <a:rPr lang="de-DE" sz="2800" dirty="0"/>
              <a:t>6.3.4) Freier Mitarbeiter</a:t>
            </a:r>
          </a:p>
        </p:txBody>
      </p:sp>
      <p:sp>
        <p:nvSpPr>
          <p:cNvPr id="3" name="Inhaltsplatzhalter 2"/>
          <p:cNvSpPr>
            <a:spLocks noGrp="1"/>
          </p:cNvSpPr>
          <p:nvPr>
            <p:ph idx="1"/>
          </p:nvPr>
        </p:nvSpPr>
        <p:spPr>
          <a:xfrm>
            <a:off x="827584" y="1628800"/>
            <a:ext cx="7402016" cy="4680561"/>
          </a:xfrm>
        </p:spPr>
        <p:txBody>
          <a:bodyPr>
            <a:normAutofit/>
          </a:bodyPr>
          <a:lstStyle/>
          <a:p>
            <a:r>
              <a:rPr lang="de-DE" sz="2800" dirty="0"/>
              <a:t>Freier Mitarbeiter ist kein Arbeitnehmer </a:t>
            </a:r>
            <a:r>
              <a:rPr lang="de-DE" sz="2800" dirty="0">
                <a:sym typeface="Wingdings" panose="05000000000000000000" pitchFamily="2" charset="2"/>
              </a:rPr>
              <a:t> keine Sozialversicherungspflicht</a:t>
            </a:r>
          </a:p>
          <a:p>
            <a:r>
              <a:rPr lang="de-DE" sz="2800" dirty="0">
                <a:sym typeface="Wingdings" panose="05000000000000000000" pitchFamily="2" charset="2"/>
              </a:rPr>
              <a:t>Abgrenzung vom Scheinselbständigen:</a:t>
            </a:r>
          </a:p>
          <a:p>
            <a:r>
              <a:rPr lang="de-DE" sz="2800" dirty="0">
                <a:sym typeface="Wingdings" panose="05000000000000000000" pitchFamily="2" charset="2"/>
              </a:rPr>
              <a:t>Freier Mitarbeiter kann Ort, Zeit, Dauer der Tätigkeit frei wählen</a:t>
            </a:r>
          </a:p>
          <a:p>
            <a:r>
              <a:rPr lang="de-DE" sz="2800" dirty="0">
                <a:sym typeface="Wingdings" panose="05000000000000000000" pitchFamily="2" charset="2"/>
              </a:rPr>
              <a:t>Möglichkeit, Aufträge abzulehnen</a:t>
            </a:r>
          </a:p>
          <a:p>
            <a:r>
              <a:rPr lang="de-DE" sz="2800" dirty="0">
                <a:sym typeface="Wingdings" panose="05000000000000000000" pitchFamily="2" charset="2"/>
              </a:rPr>
              <a:t>Nicht in fremde Arbeitsorganisation eingebunden</a:t>
            </a:r>
          </a:p>
          <a:p>
            <a:r>
              <a:rPr lang="de-DE" sz="2800" dirty="0">
                <a:sym typeface="Wingdings" panose="05000000000000000000" pitchFamily="2" charset="2"/>
              </a:rPr>
              <a:t>Handeln in eigener Verantwortlichkeit </a:t>
            </a:r>
          </a:p>
        </p:txBody>
      </p:sp>
    </p:spTree>
    <p:extLst>
      <p:ext uri="{BB962C8B-B14F-4D97-AF65-F5344CB8AC3E}">
        <p14:creationId xmlns:p14="http://schemas.microsoft.com/office/powerpoint/2010/main" val="90651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1080119"/>
          </a:xfrm>
        </p:spPr>
        <p:txBody>
          <a:bodyPr>
            <a:normAutofit/>
          </a:bodyPr>
          <a:lstStyle/>
          <a:p>
            <a:r>
              <a:rPr lang="de-DE" sz="2800" dirty="0"/>
              <a:t>Exkurs: Statusfeststellungsverfahren</a:t>
            </a:r>
          </a:p>
        </p:txBody>
      </p:sp>
      <p:sp>
        <p:nvSpPr>
          <p:cNvPr id="3" name="Inhaltsplatzhalter 2"/>
          <p:cNvSpPr>
            <a:spLocks noGrp="1"/>
          </p:cNvSpPr>
          <p:nvPr>
            <p:ph idx="1"/>
          </p:nvPr>
        </p:nvSpPr>
        <p:spPr>
          <a:xfrm>
            <a:off x="827584" y="1844824"/>
            <a:ext cx="7402016" cy="4464537"/>
          </a:xfrm>
        </p:spPr>
        <p:txBody>
          <a:bodyPr>
            <a:normAutofit/>
          </a:bodyPr>
          <a:lstStyle/>
          <a:p>
            <a:r>
              <a:rPr lang="de-DE" sz="2800" dirty="0"/>
              <a:t>Nach § 7a SGB IV kann in Zweifelsfällen auf Initiative von AG/Auftraggeber oder AN/Auftragnehmer bei der Deutschen Rentenversicherung Bund verbindlich geklärt werden, ob Sozialversicherungspflicht besteht, oder nicht (Statusfeststellungsverfahren).</a:t>
            </a:r>
          </a:p>
          <a:p>
            <a:r>
              <a:rPr lang="de-DE" sz="2800" dirty="0"/>
              <a:t>Das Ergebnis ist verbindlich, wenn vollständige und richtige Angaben gemacht wurden</a:t>
            </a:r>
          </a:p>
        </p:txBody>
      </p:sp>
    </p:spTree>
    <p:extLst>
      <p:ext uri="{BB962C8B-B14F-4D97-AF65-F5344CB8AC3E}">
        <p14:creationId xmlns:p14="http://schemas.microsoft.com/office/powerpoint/2010/main" val="3182913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188641"/>
            <a:ext cx="7402016" cy="576064"/>
          </a:xfrm>
        </p:spPr>
        <p:txBody>
          <a:bodyPr>
            <a:normAutofit/>
          </a:bodyPr>
          <a:lstStyle/>
          <a:p>
            <a:pPr algn="ctr"/>
            <a:r>
              <a:rPr lang="de-DE" sz="2400" dirty="0"/>
              <a:t>Fall zur Scheinselbständigkeit</a:t>
            </a:r>
          </a:p>
        </p:txBody>
      </p:sp>
      <p:sp>
        <p:nvSpPr>
          <p:cNvPr id="3" name="Inhaltsplatzhalter 2"/>
          <p:cNvSpPr>
            <a:spLocks noGrp="1"/>
          </p:cNvSpPr>
          <p:nvPr>
            <p:ph idx="1"/>
          </p:nvPr>
        </p:nvSpPr>
        <p:spPr>
          <a:xfrm>
            <a:off x="107504" y="620688"/>
            <a:ext cx="8928992" cy="6120680"/>
          </a:xfrm>
        </p:spPr>
        <p:txBody>
          <a:bodyPr>
            <a:normAutofit fontScale="92500" lnSpcReduction="10000"/>
          </a:bodyPr>
          <a:lstStyle/>
          <a:p>
            <a:endParaRPr lang="de-DE" dirty="0"/>
          </a:p>
          <a:p>
            <a:r>
              <a:rPr lang="de-DE" sz="2400" dirty="0"/>
              <a:t>A betreibt in Unternehmen, das Solaranlagen auf Dächern installiert. Er lässt dies von Bautrupps zu je drei Mann durchführen, zwei fest Angestellten und einem freien Mitarbeiter (B). Dieser fährt mit den fest Angestellten zur Baustelle, arbeitet mit den beiden fest Angestellten zusammen, verbaut das von A gestellte Material und verwendet das von A gestellte Werkzeug. A bestimmt, auf welchen Baustellen B arbeitet.</a:t>
            </a:r>
          </a:p>
          <a:p>
            <a:r>
              <a:rPr lang="de-DE" sz="2400" dirty="0"/>
              <a:t>A ist freier Mitarbeiter einer Zeitung. Er berichtet für den Lokalteil über die Spiele der örtlichen Fußballmannschaft. A wird nur für diese eine Lokalzeitung tätig. Er entscheidet aber selbst, ob er überhaupt tätig wird, welche Spiele er besucht und in welchem Umfang er über sie berichtet. Die von ihm benutzte Kamera stellt die Zeitung. A wird nach Zeilen bezahlt.</a:t>
            </a:r>
          </a:p>
          <a:p>
            <a:r>
              <a:rPr lang="de-DE" sz="2400" dirty="0"/>
              <a:t>A fährt für die Firma B Pakete aus. Sein Fahrzeug hat er von B gemietet. B gibt ihm auch die Tour vor. B bestimmt, welchen Preis A für ein ausgeliefertes Paket erhält und schreibt ihm auch die Rechnungen. A wird nur für B tätig, er betreibt keine Werbung und hat auch kein Büro.</a:t>
            </a:r>
          </a:p>
          <a:p>
            <a:endParaRPr lang="de-DE" sz="2400" dirty="0"/>
          </a:p>
        </p:txBody>
      </p:sp>
    </p:spTree>
    <p:extLst>
      <p:ext uri="{BB962C8B-B14F-4D97-AF65-F5344CB8AC3E}">
        <p14:creationId xmlns:p14="http://schemas.microsoft.com/office/powerpoint/2010/main" val="3966084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908721"/>
            <a:ext cx="8280920" cy="1152127"/>
          </a:xfrm>
        </p:spPr>
        <p:txBody>
          <a:bodyPr>
            <a:noAutofit/>
          </a:bodyPr>
          <a:lstStyle/>
          <a:p>
            <a:pPr algn="ctr"/>
            <a:r>
              <a:rPr lang="de-DE" dirty="0"/>
              <a:t>I. </a:t>
            </a:r>
            <a:br>
              <a:rPr lang="de-DE" dirty="0"/>
            </a:br>
            <a:r>
              <a:rPr lang="de-DE" dirty="0"/>
              <a:t>Beendigung d. Arbeitsverhältnisses</a:t>
            </a:r>
          </a:p>
        </p:txBody>
      </p:sp>
      <p:sp>
        <p:nvSpPr>
          <p:cNvPr id="3" name="Inhaltsplatzhalter 2"/>
          <p:cNvSpPr>
            <a:spLocks noGrp="1"/>
          </p:cNvSpPr>
          <p:nvPr>
            <p:ph idx="1"/>
          </p:nvPr>
        </p:nvSpPr>
        <p:spPr>
          <a:xfrm>
            <a:off x="899592" y="2132856"/>
            <a:ext cx="7330008" cy="4176505"/>
          </a:xfrm>
        </p:spPr>
        <p:txBody>
          <a:bodyPr>
            <a:normAutofit/>
          </a:bodyPr>
          <a:lstStyle/>
          <a:p>
            <a:r>
              <a:rPr lang="de-DE" sz="3200" dirty="0"/>
              <a:t>1) Anfechtung</a:t>
            </a:r>
          </a:p>
          <a:p>
            <a:r>
              <a:rPr lang="de-DE" sz="3200" dirty="0"/>
              <a:t>2) Aufhebungsvertrag</a:t>
            </a:r>
          </a:p>
          <a:p>
            <a:r>
              <a:rPr lang="de-DE" sz="3200" dirty="0"/>
              <a:t>3) Kündigung</a:t>
            </a:r>
          </a:p>
          <a:p>
            <a:r>
              <a:rPr lang="de-DE" sz="3200" dirty="0"/>
              <a:t>(Befristungsablauf bei befristetem AV)</a:t>
            </a:r>
          </a:p>
          <a:p>
            <a:r>
              <a:rPr lang="de-DE" sz="3200" dirty="0"/>
              <a:t>(Bedingungseintritt bei bedingtem AV)</a:t>
            </a:r>
          </a:p>
          <a:p>
            <a:r>
              <a:rPr lang="de-DE" sz="3200" dirty="0"/>
              <a:t>Keine Beendigung: Tod des AG/Betriebsübergang</a:t>
            </a:r>
          </a:p>
        </p:txBody>
      </p:sp>
    </p:spTree>
    <p:extLst>
      <p:ext uri="{BB962C8B-B14F-4D97-AF65-F5344CB8AC3E}">
        <p14:creationId xmlns:p14="http://schemas.microsoft.com/office/powerpoint/2010/main" val="3439500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720079"/>
          </a:xfrm>
        </p:spPr>
        <p:txBody>
          <a:bodyPr>
            <a:normAutofit/>
          </a:bodyPr>
          <a:lstStyle/>
          <a:p>
            <a:r>
              <a:rPr lang="de-DE" sz="3600" dirty="0"/>
              <a:t>1) Anfechtung</a:t>
            </a:r>
          </a:p>
        </p:txBody>
      </p:sp>
      <p:sp>
        <p:nvSpPr>
          <p:cNvPr id="3" name="Inhaltsplatzhalter 2"/>
          <p:cNvSpPr>
            <a:spLocks noGrp="1"/>
          </p:cNvSpPr>
          <p:nvPr>
            <p:ph idx="1"/>
          </p:nvPr>
        </p:nvSpPr>
        <p:spPr>
          <a:xfrm>
            <a:off x="899592" y="1484784"/>
            <a:ext cx="7330008" cy="4824577"/>
          </a:xfrm>
        </p:spPr>
        <p:txBody>
          <a:bodyPr>
            <a:normAutofit lnSpcReduction="10000"/>
          </a:bodyPr>
          <a:lstStyle/>
          <a:p>
            <a:r>
              <a:rPr lang="de-DE" sz="2800" dirty="0"/>
              <a:t>Bedeutung, weil Kündigungsschutz nicht gilt</a:t>
            </a:r>
          </a:p>
          <a:p>
            <a:r>
              <a:rPr lang="de-DE" sz="2800" dirty="0"/>
              <a:t>Anfechtung nach § 123 BGB (arglistige Täuschung), relevant wenn:</a:t>
            </a:r>
          </a:p>
          <a:p>
            <a:r>
              <a:rPr lang="de-DE" sz="2800" dirty="0"/>
              <a:t>Zulässige Fragen im Bewerbungsgespräch falsch beantwortet</a:t>
            </a:r>
          </a:p>
          <a:p>
            <a:r>
              <a:rPr lang="de-DE" sz="2800" dirty="0"/>
              <a:t>Offenbarungspflicht verletzt</a:t>
            </a:r>
          </a:p>
          <a:p>
            <a:r>
              <a:rPr lang="de-DE" sz="2800" dirty="0"/>
              <a:t>Keine Anfechtung, wenn unzulässige Frage falsch beantwortet</a:t>
            </a:r>
          </a:p>
          <a:p>
            <a:r>
              <a:rPr lang="de-DE" sz="2800" dirty="0"/>
              <a:t>Recht erlischt, wenn AV längere Zeit ohne Beanstandung durchgeführt wurde</a:t>
            </a:r>
          </a:p>
        </p:txBody>
      </p:sp>
    </p:spTree>
    <p:extLst>
      <p:ext uri="{BB962C8B-B14F-4D97-AF65-F5344CB8AC3E}">
        <p14:creationId xmlns:p14="http://schemas.microsoft.com/office/powerpoint/2010/main" val="2125032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92697"/>
            <a:ext cx="7330008" cy="864095"/>
          </a:xfrm>
        </p:spPr>
        <p:txBody>
          <a:bodyPr/>
          <a:lstStyle/>
          <a:p>
            <a:endParaRPr lang="de-DE" dirty="0"/>
          </a:p>
        </p:txBody>
      </p:sp>
      <p:sp>
        <p:nvSpPr>
          <p:cNvPr id="3" name="Inhaltsplatzhalter 2"/>
          <p:cNvSpPr>
            <a:spLocks noGrp="1"/>
          </p:cNvSpPr>
          <p:nvPr>
            <p:ph idx="1"/>
          </p:nvPr>
        </p:nvSpPr>
        <p:spPr>
          <a:xfrm>
            <a:off x="899592" y="2132857"/>
            <a:ext cx="7330008" cy="4176504"/>
          </a:xfrm>
        </p:spPr>
        <p:txBody>
          <a:bodyPr>
            <a:normAutofit/>
          </a:bodyPr>
          <a:lstStyle/>
          <a:p>
            <a:r>
              <a:rPr lang="de-DE" sz="2800" dirty="0"/>
              <a:t>Wirkung der Anfechtung:</a:t>
            </a:r>
          </a:p>
          <a:p>
            <a:r>
              <a:rPr lang="de-DE" sz="2800" dirty="0"/>
              <a:t>Arbeitsverhältnis endet zum Zeitpunkt der Erklärung mit Wirkung für die Zukunft, nicht für die Vergangenheit; bereits erbrachte Leistungen können nicht zurückgefordert werden</a:t>
            </a:r>
          </a:p>
        </p:txBody>
      </p:sp>
    </p:spTree>
    <p:extLst>
      <p:ext uri="{BB962C8B-B14F-4D97-AF65-F5344CB8AC3E}">
        <p14:creationId xmlns:p14="http://schemas.microsoft.com/office/powerpoint/2010/main" val="444181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92697"/>
            <a:ext cx="7330008" cy="864096"/>
          </a:xfrm>
        </p:spPr>
        <p:txBody>
          <a:bodyPr>
            <a:normAutofit/>
          </a:bodyPr>
          <a:lstStyle/>
          <a:p>
            <a:r>
              <a:rPr lang="de-DE" sz="2800" dirty="0"/>
              <a:t>Fall zur Anfechtung</a:t>
            </a:r>
          </a:p>
        </p:txBody>
      </p:sp>
      <p:sp>
        <p:nvSpPr>
          <p:cNvPr id="3" name="Inhaltsplatzhalter 2"/>
          <p:cNvSpPr>
            <a:spLocks noGrp="1"/>
          </p:cNvSpPr>
          <p:nvPr>
            <p:ph idx="1"/>
          </p:nvPr>
        </p:nvSpPr>
        <p:spPr>
          <a:xfrm>
            <a:off x="827584" y="1772816"/>
            <a:ext cx="7402016" cy="4536545"/>
          </a:xfrm>
        </p:spPr>
        <p:txBody>
          <a:bodyPr>
            <a:normAutofit fontScale="92500"/>
          </a:bodyPr>
          <a:lstStyle/>
          <a:p>
            <a:pPr marL="45720" indent="0">
              <a:buNone/>
            </a:pPr>
            <a:endParaRPr lang="de-DE" dirty="0"/>
          </a:p>
          <a:p>
            <a:r>
              <a:rPr lang="de-DE" sz="2600" dirty="0"/>
              <a:t>Ingenieurin A hat beim Einstellungsgespräch für eine Stelle, bei der sie auch Abrechnungen und Auszahlungen vornimmt, wahrheitswidrig erklärt,</a:t>
            </a:r>
          </a:p>
          <a:p>
            <a:pPr lvl="0"/>
            <a:r>
              <a:rPr lang="de-DE" sz="2600" dirty="0"/>
              <a:t>dass sie nicht schwanger sei</a:t>
            </a:r>
          </a:p>
          <a:p>
            <a:pPr lvl="0"/>
            <a:r>
              <a:rPr lang="de-DE" sz="2600" dirty="0"/>
              <a:t>dass sie einen festen Freund habe</a:t>
            </a:r>
          </a:p>
          <a:p>
            <a:pPr lvl="0"/>
            <a:r>
              <a:rPr lang="de-DE" sz="2600" dirty="0"/>
              <a:t>Trotz entsprechender Nachfrage verschwiegen, dass sie zwei Mal wegen Betrugs verurteilt wurde.</a:t>
            </a:r>
          </a:p>
          <a:p>
            <a:r>
              <a:rPr lang="de-DE" sz="2600" dirty="0"/>
              <a:t>Ihr Arbeitgeber ist verärgert und erklärt wegen Täuschung die Anfechtung. Zurecht?</a:t>
            </a:r>
          </a:p>
          <a:p>
            <a:endParaRPr lang="de-DE" sz="2600" dirty="0"/>
          </a:p>
        </p:txBody>
      </p:sp>
    </p:spTree>
    <p:extLst>
      <p:ext uri="{BB962C8B-B14F-4D97-AF65-F5344CB8AC3E}">
        <p14:creationId xmlns:p14="http://schemas.microsoft.com/office/powerpoint/2010/main" val="545291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5"/>
            <a:ext cx="7330008" cy="936103"/>
          </a:xfrm>
        </p:spPr>
        <p:txBody>
          <a:bodyPr>
            <a:normAutofit/>
          </a:bodyPr>
          <a:lstStyle/>
          <a:p>
            <a:r>
              <a:rPr lang="de-DE" sz="3600" dirty="0"/>
              <a:t>6. Sozialversicherungspflicht</a:t>
            </a:r>
          </a:p>
        </p:txBody>
      </p:sp>
      <p:sp>
        <p:nvSpPr>
          <p:cNvPr id="3" name="Inhaltsplatzhalter 2"/>
          <p:cNvSpPr>
            <a:spLocks noGrp="1"/>
          </p:cNvSpPr>
          <p:nvPr>
            <p:ph idx="1"/>
          </p:nvPr>
        </p:nvSpPr>
        <p:spPr>
          <a:xfrm>
            <a:off x="899592" y="1988841"/>
            <a:ext cx="7330008" cy="4320520"/>
          </a:xfrm>
        </p:spPr>
        <p:txBody>
          <a:bodyPr>
            <a:normAutofit/>
          </a:bodyPr>
          <a:lstStyle/>
          <a:p>
            <a:r>
              <a:rPr lang="de-DE" sz="2800" dirty="0"/>
              <a:t>6.1. Grundsatz</a:t>
            </a:r>
          </a:p>
          <a:p>
            <a:r>
              <a:rPr lang="de-DE" sz="2800" dirty="0"/>
              <a:t>6.2. Geringfügige Beschäftigungsverhältnisse</a:t>
            </a:r>
          </a:p>
          <a:p>
            <a:r>
              <a:rPr lang="de-DE" sz="2800" dirty="0"/>
              <a:t>6.3. Formen der Schwarzarbeit</a:t>
            </a:r>
          </a:p>
        </p:txBody>
      </p:sp>
    </p:spTree>
    <p:extLst>
      <p:ext uri="{BB962C8B-B14F-4D97-AF65-F5344CB8AC3E}">
        <p14:creationId xmlns:p14="http://schemas.microsoft.com/office/powerpoint/2010/main" val="1895809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1008111"/>
          </a:xfrm>
        </p:spPr>
        <p:txBody>
          <a:bodyPr>
            <a:normAutofit/>
          </a:bodyPr>
          <a:lstStyle/>
          <a:p>
            <a:r>
              <a:rPr lang="de-DE" sz="3600" dirty="0"/>
              <a:t>2) Aufhebungsvertrag</a:t>
            </a:r>
          </a:p>
        </p:txBody>
      </p:sp>
      <p:sp>
        <p:nvSpPr>
          <p:cNvPr id="3" name="Inhaltsplatzhalter 2"/>
          <p:cNvSpPr>
            <a:spLocks noGrp="1"/>
          </p:cNvSpPr>
          <p:nvPr>
            <p:ph idx="1"/>
          </p:nvPr>
        </p:nvSpPr>
        <p:spPr>
          <a:xfrm>
            <a:off x="899592" y="2276873"/>
            <a:ext cx="7330008" cy="4032488"/>
          </a:xfrm>
        </p:spPr>
        <p:txBody>
          <a:bodyPr>
            <a:normAutofit/>
          </a:bodyPr>
          <a:lstStyle/>
          <a:p>
            <a:r>
              <a:rPr lang="de-DE" sz="2800" dirty="0"/>
              <a:t>Vertrag, mit dem die Beendigung eines Arbeitsverhältnisses vereinbart wird</a:t>
            </a:r>
          </a:p>
          <a:p>
            <a:r>
              <a:rPr lang="de-DE" sz="2800" dirty="0"/>
              <a:t>Schriftformerfordernis</a:t>
            </a:r>
          </a:p>
          <a:p>
            <a:r>
              <a:rPr lang="de-DE" sz="2800" dirty="0"/>
              <a:t>Oft geregelt Abfindung/Modalitäten der Beendigung; Achtung: Abgeltungsklauseln</a:t>
            </a:r>
          </a:p>
          <a:p>
            <a:r>
              <a:rPr lang="de-DE" sz="2800" dirty="0"/>
              <a:t>12-wöchige Sperre bei Arbeitslosengeld</a:t>
            </a:r>
          </a:p>
          <a:p>
            <a:r>
              <a:rPr lang="de-DE" sz="2800" dirty="0"/>
              <a:t>Bei widerrechtlicher Drohung: Anfechtung nach § 123 BGB</a:t>
            </a:r>
          </a:p>
          <a:p>
            <a:endParaRPr lang="de-DE" sz="2800" dirty="0"/>
          </a:p>
        </p:txBody>
      </p:sp>
    </p:spTree>
    <p:extLst>
      <p:ext uri="{BB962C8B-B14F-4D97-AF65-F5344CB8AC3E}">
        <p14:creationId xmlns:p14="http://schemas.microsoft.com/office/powerpoint/2010/main" val="2385165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04664"/>
            <a:ext cx="7474024" cy="720079"/>
          </a:xfrm>
        </p:spPr>
        <p:txBody>
          <a:bodyPr>
            <a:normAutofit/>
          </a:bodyPr>
          <a:lstStyle/>
          <a:p>
            <a:r>
              <a:rPr lang="de-DE" sz="3600" dirty="0"/>
              <a:t>3) Kündigung</a:t>
            </a:r>
          </a:p>
        </p:txBody>
      </p:sp>
      <p:sp>
        <p:nvSpPr>
          <p:cNvPr id="3" name="Inhaltsplatzhalter 2"/>
          <p:cNvSpPr>
            <a:spLocks noGrp="1"/>
          </p:cNvSpPr>
          <p:nvPr>
            <p:ph idx="1"/>
          </p:nvPr>
        </p:nvSpPr>
        <p:spPr>
          <a:xfrm>
            <a:off x="755576" y="1196752"/>
            <a:ext cx="7474024" cy="5472608"/>
          </a:xfrm>
        </p:spPr>
        <p:txBody>
          <a:bodyPr>
            <a:normAutofit lnSpcReduction="10000"/>
          </a:bodyPr>
          <a:lstStyle/>
          <a:p>
            <a:r>
              <a:rPr lang="de-DE" sz="2800" dirty="0"/>
              <a:t>Einseitige Willenserklärung </a:t>
            </a:r>
          </a:p>
          <a:p>
            <a:r>
              <a:rPr lang="de-DE" sz="2800" dirty="0"/>
              <a:t>Bringt Willen zur Beendigung des AV zum Ausdruck, muss dies eindeutig erklären</a:t>
            </a:r>
          </a:p>
          <a:p>
            <a:r>
              <a:rPr lang="de-DE" sz="2800" dirty="0"/>
              <a:t>Bedingungsfeindlich</a:t>
            </a:r>
          </a:p>
          <a:p>
            <a:r>
              <a:rPr lang="de-DE" sz="2800" dirty="0"/>
              <a:t>Muss eigenhändig unterschrieben sein (§§ 623, 126 BGB)</a:t>
            </a:r>
          </a:p>
          <a:p>
            <a:r>
              <a:rPr lang="de-DE" sz="2800" dirty="0"/>
              <a:t>Muss dem anderen zugehen</a:t>
            </a:r>
          </a:p>
          <a:p>
            <a:r>
              <a:rPr lang="de-DE" sz="2800" dirty="0"/>
              <a:t>Einhaltung der Kündigungsfrist nicht Wirksamkeitsvoraussetzung, aber erheblich für Frage, wann AV endet</a:t>
            </a:r>
          </a:p>
          <a:p>
            <a:r>
              <a:rPr lang="de-DE" sz="2800" dirty="0"/>
              <a:t>Ggf. Zustimmung des Betriebsrats zur Wirksamkeit nötig (§ 102 Abs. 1 BetrVG)</a:t>
            </a:r>
          </a:p>
          <a:p>
            <a:endParaRPr lang="de-DE" sz="2800" dirty="0"/>
          </a:p>
          <a:p>
            <a:endParaRPr lang="de-DE" sz="2800" dirty="0"/>
          </a:p>
          <a:p>
            <a:endParaRPr lang="de-DE" sz="2800" dirty="0"/>
          </a:p>
        </p:txBody>
      </p:sp>
    </p:spTree>
    <p:extLst>
      <p:ext uri="{BB962C8B-B14F-4D97-AF65-F5344CB8AC3E}">
        <p14:creationId xmlns:p14="http://schemas.microsoft.com/office/powerpoint/2010/main" val="787290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692696"/>
            <a:ext cx="7315200" cy="1154097"/>
          </a:xfrm>
        </p:spPr>
        <p:txBody>
          <a:bodyPr/>
          <a:lstStyle/>
          <a:p>
            <a:endParaRPr lang="de-DE"/>
          </a:p>
        </p:txBody>
      </p:sp>
      <p:sp>
        <p:nvSpPr>
          <p:cNvPr id="3" name="Inhaltsplatzhalter 2"/>
          <p:cNvSpPr>
            <a:spLocks noGrp="1"/>
          </p:cNvSpPr>
          <p:nvPr>
            <p:ph idx="1"/>
          </p:nvPr>
        </p:nvSpPr>
        <p:spPr>
          <a:xfrm>
            <a:off x="899592" y="1988840"/>
            <a:ext cx="7315200" cy="3539527"/>
          </a:xfrm>
        </p:spPr>
        <p:txBody>
          <a:bodyPr>
            <a:normAutofit/>
          </a:bodyPr>
          <a:lstStyle/>
          <a:p>
            <a:r>
              <a:rPr lang="de-DE" sz="3200" dirty="0"/>
              <a:t>1. Ordentliche Kündigung</a:t>
            </a:r>
          </a:p>
          <a:p>
            <a:r>
              <a:rPr lang="de-DE" sz="3200" dirty="0"/>
              <a:t>2. Änderungskündigung</a:t>
            </a:r>
          </a:p>
          <a:p>
            <a:r>
              <a:rPr lang="de-DE" sz="3200" dirty="0"/>
              <a:t>3. Außerordentliche Kündigung</a:t>
            </a:r>
          </a:p>
          <a:p>
            <a:r>
              <a:rPr lang="de-DE" sz="3200" dirty="0"/>
              <a:t>4. Rechtsschutz gegen Kündigung</a:t>
            </a:r>
          </a:p>
        </p:txBody>
      </p:sp>
    </p:spTree>
    <p:extLst>
      <p:ext uri="{BB962C8B-B14F-4D97-AF65-F5344CB8AC3E}">
        <p14:creationId xmlns:p14="http://schemas.microsoft.com/office/powerpoint/2010/main" val="3767363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92697"/>
            <a:ext cx="7330008" cy="936103"/>
          </a:xfrm>
        </p:spPr>
        <p:txBody>
          <a:bodyPr>
            <a:normAutofit/>
          </a:bodyPr>
          <a:lstStyle/>
          <a:p>
            <a:r>
              <a:rPr lang="de-DE" sz="3200" dirty="0"/>
              <a:t>3.1. Ordentliche Kündigung</a:t>
            </a:r>
          </a:p>
        </p:txBody>
      </p:sp>
      <p:sp>
        <p:nvSpPr>
          <p:cNvPr id="3" name="Inhaltsplatzhalter 2"/>
          <p:cNvSpPr>
            <a:spLocks noGrp="1"/>
          </p:cNvSpPr>
          <p:nvPr>
            <p:ph idx="1"/>
          </p:nvPr>
        </p:nvSpPr>
        <p:spPr>
          <a:xfrm>
            <a:off x="899592" y="1988841"/>
            <a:ext cx="7330008" cy="4320520"/>
          </a:xfrm>
        </p:spPr>
        <p:txBody>
          <a:bodyPr>
            <a:normAutofit/>
          </a:bodyPr>
          <a:lstStyle/>
          <a:p>
            <a:r>
              <a:rPr lang="de-DE" sz="2800" dirty="0"/>
              <a:t>3.1.1) Durch den Arbeitnehmer</a:t>
            </a:r>
          </a:p>
          <a:p>
            <a:r>
              <a:rPr lang="de-DE" sz="2800" dirty="0"/>
              <a:t>3.1.2) Durch den Arbeitgeber</a:t>
            </a:r>
          </a:p>
          <a:p>
            <a:pPr lvl="1"/>
            <a:r>
              <a:rPr lang="de-DE" sz="2800" dirty="0"/>
              <a:t>3.1.2.1) Kündigungsfristen</a:t>
            </a:r>
          </a:p>
          <a:p>
            <a:pPr lvl="1"/>
            <a:r>
              <a:rPr lang="de-DE" sz="2800" dirty="0"/>
              <a:t>3.1.2.2) Kündigungsschutz für den AN</a:t>
            </a:r>
          </a:p>
          <a:p>
            <a:pPr lvl="3"/>
            <a:r>
              <a:rPr lang="de-DE" sz="2800" dirty="0"/>
              <a:t>3.1.2.2.1) Allgemeiner Kündigungsschutz</a:t>
            </a:r>
          </a:p>
          <a:p>
            <a:pPr lvl="3"/>
            <a:r>
              <a:rPr lang="de-DE" sz="2800" dirty="0"/>
              <a:t>3.1.2.2.2) Besonderer Kündigungsschutz</a:t>
            </a:r>
          </a:p>
          <a:p>
            <a:pPr lvl="3"/>
            <a:endParaRPr lang="de-DE" sz="2800" dirty="0"/>
          </a:p>
        </p:txBody>
      </p:sp>
    </p:spTree>
    <p:extLst>
      <p:ext uri="{BB962C8B-B14F-4D97-AF65-F5344CB8AC3E}">
        <p14:creationId xmlns:p14="http://schemas.microsoft.com/office/powerpoint/2010/main" val="3126483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76673"/>
            <a:ext cx="7402016" cy="792087"/>
          </a:xfrm>
        </p:spPr>
        <p:txBody>
          <a:bodyPr>
            <a:normAutofit/>
          </a:bodyPr>
          <a:lstStyle/>
          <a:p>
            <a:r>
              <a:rPr lang="de-DE" sz="2800" dirty="0"/>
              <a:t>3.1.1) Durch den AN</a:t>
            </a:r>
          </a:p>
        </p:txBody>
      </p:sp>
      <p:sp>
        <p:nvSpPr>
          <p:cNvPr id="3" name="Inhaltsplatzhalter 2"/>
          <p:cNvSpPr>
            <a:spLocks noGrp="1"/>
          </p:cNvSpPr>
          <p:nvPr>
            <p:ph idx="1"/>
          </p:nvPr>
        </p:nvSpPr>
        <p:spPr>
          <a:xfrm>
            <a:off x="467544" y="1268760"/>
            <a:ext cx="8280920" cy="5040601"/>
          </a:xfrm>
        </p:spPr>
        <p:txBody>
          <a:bodyPr>
            <a:normAutofit/>
          </a:bodyPr>
          <a:lstStyle/>
          <a:p>
            <a:r>
              <a:rPr lang="de-DE" sz="2800" dirty="0"/>
              <a:t>AN braucht keinen Kündigungsgrund</a:t>
            </a:r>
          </a:p>
          <a:p>
            <a:r>
              <a:rPr lang="de-DE" sz="2800" dirty="0"/>
              <a:t>Vertraglicher Ausschluss des Kündigungsrecht des AN maximal für 5 Jahre (§ 15 IV </a:t>
            </a:r>
            <a:r>
              <a:rPr lang="de-DE" sz="2800" dirty="0" err="1"/>
              <a:t>TzBfG</a:t>
            </a:r>
            <a:r>
              <a:rPr lang="de-DE" sz="2800" dirty="0"/>
              <a:t>)</a:t>
            </a:r>
          </a:p>
          <a:p>
            <a:r>
              <a:rPr lang="de-DE" sz="2800" dirty="0"/>
              <a:t>AN kann AV mit Frist von 4 Wochen zum 15. oder Ende eines Monats kündigen (§ 622 I BGB)</a:t>
            </a:r>
          </a:p>
          <a:p>
            <a:r>
              <a:rPr lang="de-DE" sz="2400" dirty="0"/>
              <a:t>(</a:t>
            </a:r>
            <a:r>
              <a:rPr lang="de-DE" sz="2400" dirty="0" err="1"/>
              <a:t>Bsp</a:t>
            </a:r>
            <a:r>
              <a:rPr lang="de-DE" sz="2400" dirty="0"/>
              <a:t>: Kündigung zum 31.03. muss am 03.03. zugehen)</a:t>
            </a:r>
          </a:p>
          <a:p>
            <a:r>
              <a:rPr lang="de-DE" sz="2800" dirty="0"/>
              <a:t>Frist kann vertraglich verlängert werden, aber Frist darf für AN nicht länger sein als für AG (§ 622 VI BGB)</a:t>
            </a:r>
          </a:p>
          <a:p>
            <a:r>
              <a:rPr lang="de-DE" sz="2800" dirty="0"/>
              <a:t>Vereinbarung einer Abfindung durch AN: nichtig</a:t>
            </a:r>
          </a:p>
          <a:p>
            <a:endParaRPr lang="de-DE" sz="2800" dirty="0"/>
          </a:p>
        </p:txBody>
      </p:sp>
    </p:spTree>
    <p:extLst>
      <p:ext uri="{BB962C8B-B14F-4D97-AF65-F5344CB8AC3E}">
        <p14:creationId xmlns:p14="http://schemas.microsoft.com/office/powerpoint/2010/main" val="3028497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404665"/>
            <a:ext cx="7474024" cy="792087"/>
          </a:xfrm>
        </p:spPr>
        <p:txBody>
          <a:bodyPr>
            <a:normAutofit/>
          </a:bodyPr>
          <a:lstStyle/>
          <a:p>
            <a:r>
              <a:rPr lang="de-DE" sz="3200" dirty="0"/>
              <a:t>3.1.2) Durch den AG</a:t>
            </a:r>
          </a:p>
        </p:txBody>
      </p:sp>
      <p:sp>
        <p:nvSpPr>
          <p:cNvPr id="3" name="Inhaltsplatzhalter 2"/>
          <p:cNvSpPr>
            <a:spLocks noGrp="1"/>
          </p:cNvSpPr>
          <p:nvPr>
            <p:ph idx="1"/>
          </p:nvPr>
        </p:nvSpPr>
        <p:spPr>
          <a:xfrm>
            <a:off x="323528" y="1628800"/>
            <a:ext cx="8424936" cy="4680561"/>
          </a:xfrm>
        </p:spPr>
        <p:txBody>
          <a:bodyPr>
            <a:normAutofit/>
          </a:bodyPr>
          <a:lstStyle/>
          <a:p>
            <a:r>
              <a:rPr lang="de-DE" sz="3200" dirty="0"/>
              <a:t>3.1.2.1) Kündigungsfristen</a:t>
            </a:r>
          </a:p>
          <a:p>
            <a:r>
              <a:rPr lang="de-DE" sz="3200" dirty="0"/>
              <a:t>Grundsatz: § 622 Abs.1 BGB</a:t>
            </a:r>
          </a:p>
          <a:p>
            <a:r>
              <a:rPr lang="de-DE" sz="3200" dirty="0"/>
              <a:t>Längere Kündigungsfristen: § 622 Abs. 2 BGB, gestaffelt nach Zeiten der Betriebszugehörigkeit (unberücksichtigt Zeiten vor 25. Lebensjahr</a:t>
            </a:r>
          </a:p>
          <a:p>
            <a:r>
              <a:rPr lang="de-DE" sz="3200" dirty="0"/>
              <a:t>Abweichende Fristen durch Tarifvertrag möglich (§ 622 Abs. 4 BGB)</a:t>
            </a:r>
          </a:p>
        </p:txBody>
      </p:sp>
    </p:spTree>
    <p:extLst>
      <p:ext uri="{BB962C8B-B14F-4D97-AF65-F5344CB8AC3E}">
        <p14:creationId xmlns:p14="http://schemas.microsoft.com/office/powerpoint/2010/main" val="537209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76673"/>
            <a:ext cx="7330008" cy="720080"/>
          </a:xfrm>
        </p:spPr>
        <p:txBody>
          <a:bodyPr/>
          <a:lstStyle/>
          <a:p>
            <a:endParaRPr lang="de-DE" dirty="0"/>
          </a:p>
        </p:txBody>
      </p:sp>
      <p:sp>
        <p:nvSpPr>
          <p:cNvPr id="3" name="Inhaltsplatzhalter 2"/>
          <p:cNvSpPr>
            <a:spLocks noGrp="1"/>
          </p:cNvSpPr>
          <p:nvPr>
            <p:ph idx="1"/>
          </p:nvPr>
        </p:nvSpPr>
        <p:spPr>
          <a:xfrm>
            <a:off x="899592" y="1124744"/>
            <a:ext cx="7330008" cy="5184617"/>
          </a:xfrm>
        </p:spPr>
        <p:txBody>
          <a:bodyPr>
            <a:normAutofit/>
          </a:bodyPr>
          <a:lstStyle/>
          <a:p>
            <a:r>
              <a:rPr lang="de-DE" sz="2800" dirty="0"/>
              <a:t>Vereinbarung längerer Fristen einzelvertraglich möglich</a:t>
            </a:r>
          </a:p>
          <a:p>
            <a:r>
              <a:rPr lang="de-DE" sz="2800" dirty="0"/>
              <a:t>Recht des AG zur ordentlichen Kündigung kann auch einzelvertraglich ausgeschlossen werden</a:t>
            </a:r>
          </a:p>
          <a:p>
            <a:r>
              <a:rPr lang="de-DE" sz="2800" dirty="0"/>
              <a:t>§ 622 Abs. 5 BGB: Vereinbarung kürzerer Fristen als nach § 622 Abs. 1 BGB (nicht § 622 Abs. 2 BGB), wenn Kleinbetrieb (unter 20 Mitarbeitern, dann Mindestfrist 4 Wochen) oder AN war Aushilfe für drei Monate </a:t>
            </a:r>
          </a:p>
        </p:txBody>
      </p:sp>
    </p:spTree>
    <p:extLst>
      <p:ext uri="{BB962C8B-B14F-4D97-AF65-F5344CB8AC3E}">
        <p14:creationId xmlns:p14="http://schemas.microsoft.com/office/powerpoint/2010/main" val="1857639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936103"/>
          </a:xfrm>
        </p:spPr>
        <p:txBody>
          <a:bodyPr>
            <a:normAutofit/>
          </a:bodyPr>
          <a:lstStyle/>
          <a:p>
            <a:r>
              <a:rPr lang="de-DE" sz="2800" dirty="0"/>
              <a:t>Fall Kündigungsfrist</a:t>
            </a:r>
          </a:p>
        </p:txBody>
      </p:sp>
      <p:sp>
        <p:nvSpPr>
          <p:cNvPr id="3" name="Inhaltsplatzhalter 2"/>
          <p:cNvSpPr>
            <a:spLocks noGrp="1"/>
          </p:cNvSpPr>
          <p:nvPr>
            <p:ph idx="1"/>
          </p:nvPr>
        </p:nvSpPr>
        <p:spPr>
          <a:xfrm>
            <a:off x="827584" y="1700808"/>
            <a:ext cx="7402016" cy="4680561"/>
          </a:xfrm>
        </p:spPr>
        <p:txBody>
          <a:bodyPr>
            <a:normAutofit/>
          </a:bodyPr>
          <a:lstStyle/>
          <a:p>
            <a:pPr marL="45720" indent="0">
              <a:buNone/>
            </a:pPr>
            <a:endParaRPr lang="de-DE" dirty="0"/>
          </a:p>
          <a:p>
            <a:r>
              <a:rPr lang="de-DE" sz="2600" dirty="0"/>
              <a:t>A ist seit 9 Jahren und 3 Monaten bei B beschäftigt. Mit welcher Frist kann ihm B kündigen?</a:t>
            </a:r>
          </a:p>
          <a:p>
            <a:r>
              <a:rPr lang="de-DE" sz="2600" dirty="0"/>
              <a:t>Im Arbeitsvertrag des A ist eine Kündigungsfrist von 4 Wochen vereinbart. Im Betrieb des A arbeiten außer ihm (Vollzeitkraft) noch fünf weitere Vollzeitkräfte, sechs Teilzeitbeschäftigte mit 20 Stunden, vier Teilzeitkräfte mit 30 und eine Teilzeitkraft mit 35 Stunden. Ist die Kündigungsfrist zulässig vereinbart?</a:t>
            </a:r>
          </a:p>
          <a:p>
            <a:endParaRPr lang="de-DE" dirty="0"/>
          </a:p>
        </p:txBody>
      </p:sp>
    </p:spTree>
    <p:extLst>
      <p:ext uri="{BB962C8B-B14F-4D97-AF65-F5344CB8AC3E}">
        <p14:creationId xmlns:p14="http://schemas.microsoft.com/office/powerpoint/2010/main" val="153279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04665"/>
            <a:ext cx="7402016" cy="792087"/>
          </a:xfrm>
        </p:spPr>
        <p:txBody>
          <a:bodyPr>
            <a:normAutofit/>
          </a:bodyPr>
          <a:lstStyle/>
          <a:p>
            <a:r>
              <a:rPr lang="de-DE" sz="2800" dirty="0"/>
              <a:t>3.1.2.2) Kündigungsschutz</a:t>
            </a:r>
          </a:p>
        </p:txBody>
      </p:sp>
      <p:sp>
        <p:nvSpPr>
          <p:cNvPr id="3" name="Inhaltsplatzhalter 2"/>
          <p:cNvSpPr>
            <a:spLocks noGrp="1"/>
          </p:cNvSpPr>
          <p:nvPr>
            <p:ph idx="1"/>
          </p:nvPr>
        </p:nvSpPr>
        <p:spPr>
          <a:xfrm>
            <a:off x="899592" y="1484784"/>
            <a:ext cx="7330008" cy="4824577"/>
          </a:xfrm>
        </p:spPr>
        <p:txBody>
          <a:bodyPr>
            <a:normAutofit/>
          </a:bodyPr>
          <a:lstStyle/>
          <a:p>
            <a:r>
              <a:rPr lang="de-DE" sz="2800" dirty="0"/>
              <a:t>Grundsatz: AG kann frei kündigen</a:t>
            </a:r>
          </a:p>
          <a:p>
            <a:r>
              <a:rPr lang="de-DE" sz="2800" dirty="0"/>
              <a:t>ABER: Kündigungsfreiheit durch</a:t>
            </a:r>
          </a:p>
          <a:p>
            <a:endParaRPr lang="de-DE" sz="2800" dirty="0"/>
          </a:p>
          <a:p>
            <a:pPr lvl="1"/>
            <a:r>
              <a:rPr lang="de-DE" sz="2600" dirty="0"/>
              <a:t>3.1.2.2.1) Allgemeinen Kündigungsschutz</a:t>
            </a:r>
          </a:p>
          <a:p>
            <a:pPr lvl="1"/>
            <a:r>
              <a:rPr lang="de-DE" sz="2600" dirty="0"/>
              <a:t>3.1.2.2.2) Besonderen Kündigungsschutz</a:t>
            </a:r>
          </a:p>
          <a:p>
            <a:pPr lvl="1"/>
            <a:r>
              <a:rPr lang="de-DE" sz="2600" dirty="0"/>
              <a:t>(3.1.2.2.3) Verbot des Verstoßes gegen die guten Sitten oder Treu und Glauben; kaum Anwendungsbereich)</a:t>
            </a:r>
          </a:p>
          <a:p>
            <a:pPr lvl="1"/>
            <a:endParaRPr lang="de-DE" sz="2600" dirty="0"/>
          </a:p>
          <a:p>
            <a:pPr lvl="1"/>
            <a:r>
              <a:rPr lang="de-DE" sz="2600" dirty="0"/>
              <a:t>stark eingeschränkt</a:t>
            </a:r>
          </a:p>
          <a:p>
            <a:endParaRPr lang="de-DE" sz="2800" dirty="0"/>
          </a:p>
        </p:txBody>
      </p:sp>
    </p:spTree>
    <p:extLst>
      <p:ext uri="{BB962C8B-B14F-4D97-AF65-F5344CB8AC3E}">
        <p14:creationId xmlns:p14="http://schemas.microsoft.com/office/powerpoint/2010/main" val="1239266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0F1460-8359-43A1-B80D-55172B1E0A81}"/>
              </a:ext>
            </a:extLst>
          </p:cNvPr>
          <p:cNvSpPr>
            <a:spLocks noGrp="1"/>
          </p:cNvSpPr>
          <p:nvPr>
            <p:ph type="title"/>
          </p:nvPr>
        </p:nvSpPr>
        <p:spPr>
          <a:xfrm>
            <a:off x="914400" y="1124745"/>
            <a:ext cx="7315200" cy="720080"/>
          </a:xfrm>
        </p:spPr>
        <p:txBody>
          <a:bodyPr>
            <a:normAutofit/>
          </a:bodyPr>
          <a:lstStyle/>
          <a:p>
            <a:r>
              <a:rPr lang="de-DE" sz="2000" dirty="0">
                <a:solidFill>
                  <a:srgbClr val="000000"/>
                </a:solidFill>
                <a:ea typeface="+mn-ea"/>
                <a:cs typeface="+mn-cs"/>
              </a:rPr>
              <a:t>Unterscheidung allgemeiner und besonderer Kündigungsschutz:</a:t>
            </a:r>
            <a:endParaRPr lang="de-DE" dirty="0"/>
          </a:p>
        </p:txBody>
      </p:sp>
      <p:sp>
        <p:nvSpPr>
          <p:cNvPr id="3" name="Inhaltsplatzhalter 2">
            <a:extLst>
              <a:ext uri="{FF2B5EF4-FFF2-40B4-BE49-F238E27FC236}">
                <a16:creationId xmlns:a16="http://schemas.microsoft.com/office/drawing/2014/main" id="{E3441F51-918F-483C-BFD8-E36407C2681B}"/>
              </a:ext>
            </a:extLst>
          </p:cNvPr>
          <p:cNvSpPr>
            <a:spLocks noGrp="1"/>
          </p:cNvSpPr>
          <p:nvPr>
            <p:ph idx="1"/>
          </p:nvPr>
        </p:nvSpPr>
        <p:spPr>
          <a:xfrm>
            <a:off x="914400" y="2060848"/>
            <a:ext cx="7315200" cy="4248513"/>
          </a:xfrm>
        </p:spPr>
        <p:txBody>
          <a:bodyPr/>
          <a:lstStyle/>
          <a:p>
            <a:pPr marL="45720" indent="0">
              <a:buNone/>
            </a:pPr>
            <a:endParaRPr lang="de-DE" dirty="0"/>
          </a:p>
          <a:p>
            <a:r>
              <a:rPr lang="de-DE" dirty="0"/>
              <a:t>Allgemeiner (Kündigungsschutzgesetz):</a:t>
            </a:r>
          </a:p>
          <a:p>
            <a:pPr marL="45720" indent="0">
              <a:buNone/>
            </a:pPr>
            <a:r>
              <a:rPr lang="de-DE" dirty="0"/>
              <a:t>Gilt in bestimmten Betrieben (die Mindestgröße überschritten), dort aber für alle Beschäftigten</a:t>
            </a:r>
          </a:p>
          <a:p>
            <a:pPr marL="45720" indent="0">
              <a:buNone/>
            </a:pPr>
            <a:endParaRPr lang="de-DE" dirty="0"/>
          </a:p>
          <a:p>
            <a:pPr marL="45720" indent="0">
              <a:buNone/>
            </a:pPr>
            <a:r>
              <a:rPr lang="de-DE" dirty="0"/>
              <a:t>Besonderer Kündigungsschutz (Spezialgesetze, z.B. Mutterschutzgesetz):</a:t>
            </a:r>
          </a:p>
          <a:p>
            <a:pPr marL="45720" indent="0">
              <a:buNone/>
            </a:pPr>
            <a:r>
              <a:rPr lang="de-DE" dirty="0"/>
              <a:t>Gilt in allen Betrieben, dort aber nur für bestimmte Mitarbeiter (die die Voraussetzung des Spezialgesetzes erfüllen, z.B. schwanger sind).</a:t>
            </a:r>
          </a:p>
        </p:txBody>
      </p:sp>
    </p:spTree>
    <p:extLst>
      <p:ext uri="{BB962C8B-B14F-4D97-AF65-F5344CB8AC3E}">
        <p14:creationId xmlns:p14="http://schemas.microsoft.com/office/powerpoint/2010/main" val="1814483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15200" cy="792088"/>
          </a:xfrm>
        </p:spPr>
        <p:txBody>
          <a:bodyPr>
            <a:normAutofit/>
          </a:bodyPr>
          <a:lstStyle/>
          <a:p>
            <a:r>
              <a:rPr lang="de-DE" sz="3200" dirty="0"/>
              <a:t>6.1. Grundsatz</a:t>
            </a:r>
          </a:p>
        </p:txBody>
      </p:sp>
      <p:sp>
        <p:nvSpPr>
          <p:cNvPr id="3" name="Inhaltsplatzhalter 2"/>
          <p:cNvSpPr>
            <a:spLocks noGrp="1"/>
          </p:cNvSpPr>
          <p:nvPr>
            <p:ph idx="1"/>
          </p:nvPr>
        </p:nvSpPr>
        <p:spPr>
          <a:xfrm>
            <a:off x="827584" y="1412776"/>
            <a:ext cx="7402016" cy="5112568"/>
          </a:xfrm>
        </p:spPr>
        <p:txBody>
          <a:bodyPr>
            <a:normAutofit lnSpcReduction="10000"/>
          </a:bodyPr>
          <a:lstStyle/>
          <a:p>
            <a:r>
              <a:rPr lang="de-DE" sz="2800" dirty="0"/>
              <a:t>AG muss AN zur Sozialversicherung (Renten-, Kranken-, Unfall-, Pflege- und Arbeitslosenversicherung) anmelden und Beiträge bis zum drittletzten Bankarbeitstag des Monats abführen </a:t>
            </a:r>
          </a:p>
          <a:p>
            <a:r>
              <a:rPr lang="de-DE" sz="2800" dirty="0"/>
              <a:t>AN oder Selbständiger? </a:t>
            </a:r>
            <a:r>
              <a:rPr lang="de-DE" sz="2800" dirty="0">
                <a:sym typeface="Wingdings" panose="05000000000000000000" pitchFamily="2" charset="2"/>
              </a:rPr>
              <a:t></a:t>
            </a:r>
            <a:r>
              <a:rPr lang="de-DE" sz="2800" dirty="0"/>
              <a:t> Die tatsächlichen Verhältnisse entscheiden</a:t>
            </a:r>
            <a:endParaRPr lang="de-DE" sz="2800" dirty="0">
              <a:sym typeface="Wingdings" panose="05000000000000000000" pitchFamily="2" charset="2"/>
            </a:endParaRPr>
          </a:p>
          <a:p>
            <a:r>
              <a:rPr lang="de-DE" sz="2800" dirty="0">
                <a:sym typeface="Wingdings" panose="05000000000000000000" pitchFamily="2" charset="2"/>
              </a:rPr>
              <a:t>Pflicht, Beiträge abzuführen, auch wenn kein Lohn gezahlt; vorrangig zu erfüllen</a:t>
            </a:r>
          </a:p>
          <a:p>
            <a:r>
              <a:rPr lang="de-DE" sz="2800" dirty="0">
                <a:sym typeface="Wingdings" panose="05000000000000000000" pitchFamily="2" charset="2"/>
              </a:rPr>
              <a:t>Bei Unterlassen Schwarzarbeit Strafbarkeit (§ 266a StGB/Schwarzarbeitsbekämpfungsgesetz)</a:t>
            </a:r>
          </a:p>
          <a:p>
            <a:endParaRPr lang="de-DE" sz="2800" dirty="0"/>
          </a:p>
          <a:p>
            <a:endParaRPr lang="de-DE" sz="2800" dirty="0"/>
          </a:p>
          <a:p>
            <a:endParaRPr lang="de-DE" dirty="0"/>
          </a:p>
        </p:txBody>
      </p:sp>
    </p:spTree>
    <p:extLst>
      <p:ext uri="{BB962C8B-B14F-4D97-AF65-F5344CB8AC3E}">
        <p14:creationId xmlns:p14="http://schemas.microsoft.com/office/powerpoint/2010/main" val="228861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764705"/>
            <a:ext cx="7474024" cy="936103"/>
          </a:xfrm>
        </p:spPr>
        <p:txBody>
          <a:bodyPr>
            <a:normAutofit/>
          </a:bodyPr>
          <a:lstStyle/>
          <a:p>
            <a:r>
              <a:rPr lang="de-DE" sz="2800" dirty="0"/>
              <a:t>3.1.2.2.1) Allgemeiner Kündigungsschutz</a:t>
            </a:r>
          </a:p>
        </p:txBody>
      </p:sp>
      <p:sp>
        <p:nvSpPr>
          <p:cNvPr id="3" name="Inhaltsplatzhalter 2"/>
          <p:cNvSpPr>
            <a:spLocks noGrp="1"/>
          </p:cNvSpPr>
          <p:nvPr>
            <p:ph idx="1"/>
          </p:nvPr>
        </p:nvSpPr>
        <p:spPr>
          <a:xfrm>
            <a:off x="899592" y="1916833"/>
            <a:ext cx="7330008" cy="4392528"/>
          </a:xfrm>
        </p:spPr>
        <p:txBody>
          <a:bodyPr>
            <a:normAutofit/>
          </a:bodyPr>
          <a:lstStyle/>
          <a:p>
            <a:r>
              <a:rPr lang="de-DE" sz="2800" dirty="0"/>
              <a:t>Allgemeiner Kündigungsschutz basiert auf dem Kündigungsschutzgesetz (KSchG)</a:t>
            </a:r>
          </a:p>
          <a:p>
            <a:endParaRPr lang="de-DE" sz="2800" dirty="0"/>
          </a:p>
          <a:p>
            <a:r>
              <a:rPr lang="de-DE" sz="2800" dirty="0"/>
              <a:t>A. Anwendbarkeit</a:t>
            </a:r>
          </a:p>
          <a:p>
            <a:r>
              <a:rPr lang="de-DE" sz="2800" dirty="0"/>
              <a:t>B. Soziale Rechtfertigung der Kündigung</a:t>
            </a:r>
          </a:p>
        </p:txBody>
      </p:sp>
    </p:spTree>
    <p:extLst>
      <p:ext uri="{BB962C8B-B14F-4D97-AF65-F5344CB8AC3E}">
        <p14:creationId xmlns:p14="http://schemas.microsoft.com/office/powerpoint/2010/main" val="2478528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92697"/>
            <a:ext cx="7330008" cy="1008111"/>
          </a:xfrm>
        </p:spPr>
        <p:txBody>
          <a:bodyPr>
            <a:normAutofit/>
          </a:bodyPr>
          <a:lstStyle/>
          <a:p>
            <a:r>
              <a:rPr lang="de-DE" sz="2800" dirty="0"/>
              <a:t>A. Anwendbarkeit</a:t>
            </a:r>
          </a:p>
        </p:txBody>
      </p:sp>
      <p:sp>
        <p:nvSpPr>
          <p:cNvPr id="3" name="Inhaltsplatzhalter 2"/>
          <p:cNvSpPr>
            <a:spLocks noGrp="1"/>
          </p:cNvSpPr>
          <p:nvPr>
            <p:ph idx="1"/>
          </p:nvPr>
        </p:nvSpPr>
        <p:spPr>
          <a:xfrm>
            <a:off x="899592" y="2060849"/>
            <a:ext cx="7330008" cy="4248512"/>
          </a:xfrm>
        </p:spPr>
        <p:txBody>
          <a:bodyPr>
            <a:normAutofit/>
          </a:bodyPr>
          <a:lstStyle/>
          <a:p>
            <a:r>
              <a:rPr lang="de-DE" sz="2800" dirty="0"/>
              <a:t>Arbeitnehmer:</a:t>
            </a:r>
          </a:p>
          <a:p>
            <a:r>
              <a:rPr lang="de-DE" sz="2800" dirty="0"/>
              <a:t>Anwendbar auf AN, die länger als 6 Monate im Betrieb (§ 1 KSchG)</a:t>
            </a:r>
          </a:p>
          <a:p>
            <a:r>
              <a:rPr lang="de-DE" sz="2800" dirty="0"/>
              <a:t>Betrieb:</a:t>
            </a:r>
          </a:p>
          <a:p>
            <a:r>
              <a:rPr lang="de-DE" sz="2800" dirty="0"/>
              <a:t>Anwendbar auf Betriebe mit regelmäßig mehr als 5 AN (ohne Lehrlinge; Teilzeitbeschäftigte anteilig gerechnet) eingeschränkt auf Mitglieder mit Betrieben unter 11 AN (§ 23 KSchG)</a:t>
            </a:r>
          </a:p>
        </p:txBody>
      </p:sp>
    </p:spTree>
    <p:extLst>
      <p:ext uri="{BB962C8B-B14F-4D97-AF65-F5344CB8AC3E}">
        <p14:creationId xmlns:p14="http://schemas.microsoft.com/office/powerpoint/2010/main" val="3298350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908721"/>
            <a:ext cx="7330008" cy="936103"/>
          </a:xfrm>
        </p:spPr>
        <p:txBody>
          <a:bodyPr>
            <a:normAutofit/>
          </a:bodyPr>
          <a:lstStyle/>
          <a:p>
            <a:r>
              <a:rPr lang="de-DE" sz="2800" dirty="0"/>
              <a:t>B. Soziale Rechtfertigung</a:t>
            </a:r>
          </a:p>
        </p:txBody>
      </p:sp>
      <p:sp>
        <p:nvSpPr>
          <p:cNvPr id="3" name="Inhaltsplatzhalter 2"/>
          <p:cNvSpPr>
            <a:spLocks noGrp="1"/>
          </p:cNvSpPr>
          <p:nvPr>
            <p:ph idx="1"/>
          </p:nvPr>
        </p:nvSpPr>
        <p:spPr>
          <a:xfrm>
            <a:off x="899592" y="2132857"/>
            <a:ext cx="7330008" cy="4176504"/>
          </a:xfrm>
        </p:spPr>
        <p:txBody>
          <a:bodyPr>
            <a:normAutofit/>
          </a:bodyPr>
          <a:lstStyle/>
          <a:p>
            <a:r>
              <a:rPr lang="de-DE" sz="2800" dirty="0"/>
              <a:t>Im Anwendungsbereich des KSchG muss Kündigung sozial gerechtfertigt sein.</a:t>
            </a:r>
          </a:p>
          <a:p>
            <a:r>
              <a:rPr lang="de-DE" sz="2800" dirty="0"/>
              <a:t>Dies ist gegeben, wenn die folgenden Kündigungsgründe vorliegen und die Kündigung nach umfassender Interessenabwägung verhältnismäßig ist</a:t>
            </a:r>
          </a:p>
        </p:txBody>
      </p:sp>
    </p:spTree>
    <p:extLst>
      <p:ext uri="{BB962C8B-B14F-4D97-AF65-F5344CB8AC3E}">
        <p14:creationId xmlns:p14="http://schemas.microsoft.com/office/powerpoint/2010/main" val="2468567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5"/>
            <a:ext cx="7330008" cy="936103"/>
          </a:xfrm>
        </p:spPr>
        <p:txBody>
          <a:bodyPr>
            <a:normAutofit/>
          </a:bodyPr>
          <a:lstStyle/>
          <a:p>
            <a:r>
              <a:rPr lang="de-DE" sz="3200" dirty="0"/>
              <a:t>Kündigungsgründe</a:t>
            </a:r>
          </a:p>
        </p:txBody>
      </p:sp>
      <p:sp>
        <p:nvSpPr>
          <p:cNvPr id="3" name="Inhaltsplatzhalter 2"/>
          <p:cNvSpPr>
            <a:spLocks noGrp="1"/>
          </p:cNvSpPr>
          <p:nvPr>
            <p:ph idx="1"/>
          </p:nvPr>
        </p:nvSpPr>
        <p:spPr>
          <a:xfrm>
            <a:off x="899592" y="2060849"/>
            <a:ext cx="7330008" cy="4248512"/>
          </a:xfrm>
        </p:spPr>
        <p:txBody>
          <a:bodyPr>
            <a:normAutofit/>
          </a:bodyPr>
          <a:lstStyle/>
          <a:p>
            <a:r>
              <a:rPr lang="de-DE" sz="2800" dirty="0"/>
              <a:t>1) Personenbedingt</a:t>
            </a:r>
          </a:p>
          <a:p>
            <a:r>
              <a:rPr lang="de-DE" sz="2800" dirty="0"/>
              <a:t>(„Eigenschaft des AN“, nicht willentlich veränderbar)</a:t>
            </a:r>
          </a:p>
          <a:p>
            <a:r>
              <a:rPr lang="de-DE" sz="2800" dirty="0"/>
              <a:t>2) Verhaltensbedingt</a:t>
            </a:r>
          </a:p>
          <a:p>
            <a:r>
              <a:rPr lang="de-DE" sz="2800" dirty="0"/>
              <a:t>(„Verhalten des AN“, willentlich veränderbar)</a:t>
            </a:r>
          </a:p>
          <a:p>
            <a:r>
              <a:rPr lang="de-DE" sz="2800" dirty="0"/>
              <a:t>3) Betriebsbedingt</a:t>
            </a:r>
          </a:p>
        </p:txBody>
      </p:sp>
    </p:spTree>
    <p:extLst>
      <p:ext uri="{BB962C8B-B14F-4D97-AF65-F5344CB8AC3E}">
        <p14:creationId xmlns:p14="http://schemas.microsoft.com/office/powerpoint/2010/main" val="21285282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5"/>
            <a:ext cx="7330008" cy="1008111"/>
          </a:xfrm>
        </p:spPr>
        <p:txBody>
          <a:bodyPr>
            <a:normAutofit/>
          </a:bodyPr>
          <a:lstStyle/>
          <a:p>
            <a:r>
              <a:rPr lang="de-DE" sz="2800" dirty="0"/>
              <a:t>1) Personenbedingt</a:t>
            </a:r>
          </a:p>
        </p:txBody>
      </p:sp>
      <p:sp>
        <p:nvSpPr>
          <p:cNvPr id="3" name="Inhaltsplatzhalter 2"/>
          <p:cNvSpPr>
            <a:spLocks noGrp="1"/>
          </p:cNvSpPr>
          <p:nvPr>
            <p:ph idx="1"/>
          </p:nvPr>
        </p:nvSpPr>
        <p:spPr>
          <a:xfrm>
            <a:off x="899592" y="2060849"/>
            <a:ext cx="7330008" cy="4248512"/>
          </a:xfrm>
        </p:spPr>
        <p:txBody>
          <a:bodyPr>
            <a:normAutofit/>
          </a:bodyPr>
          <a:lstStyle/>
          <a:p>
            <a:r>
              <a:rPr lang="de-DE" sz="2800" dirty="0"/>
              <a:t>Gründe in der Person des AN (z.B.: Verlust des Führerscheins/der Pilotenlizenz bei Berufskraftfahrern oder Piloten, Arbeitserlaubnis bei Ausländern, Haftstrafe</a:t>
            </a:r>
          </a:p>
          <a:p>
            <a:r>
              <a:rPr lang="de-DE" sz="2800" dirty="0"/>
              <a:t>Prüfung der Kündigung in drei Schritten </a:t>
            </a:r>
          </a:p>
        </p:txBody>
      </p:sp>
    </p:spTree>
    <p:extLst>
      <p:ext uri="{BB962C8B-B14F-4D97-AF65-F5344CB8AC3E}">
        <p14:creationId xmlns:p14="http://schemas.microsoft.com/office/powerpoint/2010/main" val="22182279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260649"/>
            <a:ext cx="7330008" cy="360039"/>
          </a:xfrm>
        </p:spPr>
        <p:txBody>
          <a:bodyPr>
            <a:normAutofit fontScale="90000"/>
          </a:bodyPr>
          <a:lstStyle/>
          <a:p>
            <a:endParaRPr lang="de-DE" dirty="0"/>
          </a:p>
        </p:txBody>
      </p:sp>
      <p:sp>
        <p:nvSpPr>
          <p:cNvPr id="3" name="Inhaltsplatzhalter 2"/>
          <p:cNvSpPr>
            <a:spLocks noGrp="1"/>
          </p:cNvSpPr>
          <p:nvPr>
            <p:ph idx="1"/>
          </p:nvPr>
        </p:nvSpPr>
        <p:spPr>
          <a:xfrm>
            <a:off x="755576" y="692696"/>
            <a:ext cx="7920880" cy="5616665"/>
          </a:xfrm>
        </p:spPr>
        <p:txBody>
          <a:bodyPr>
            <a:normAutofit/>
          </a:bodyPr>
          <a:lstStyle/>
          <a:p>
            <a:r>
              <a:rPr lang="de-DE" sz="2800" dirty="0"/>
              <a:t>1. Schritt: </a:t>
            </a:r>
          </a:p>
          <a:p>
            <a:r>
              <a:rPr lang="de-DE" sz="2800" dirty="0"/>
              <a:t>Liegt ein an sich ausreichender Kündigungsgrund vor?</a:t>
            </a:r>
          </a:p>
          <a:p>
            <a:r>
              <a:rPr lang="de-DE" sz="2800" dirty="0"/>
              <a:t>2. Schritt</a:t>
            </a:r>
          </a:p>
          <a:p>
            <a:r>
              <a:rPr lang="de-DE" sz="2800" dirty="0"/>
              <a:t>Gibt es ein milderes Mittel zur Kündigung? </a:t>
            </a:r>
          </a:p>
          <a:p>
            <a:r>
              <a:rPr lang="de-DE" sz="2800" dirty="0"/>
              <a:t>(Versetzen auf anderen Arbeitsplatz, aber kein Anspruch auf Beförderung; ggf. Umschulung/Umorganisation</a:t>
            </a:r>
          </a:p>
          <a:p>
            <a:r>
              <a:rPr lang="de-DE" sz="2800" dirty="0"/>
              <a:t>3. Schritt</a:t>
            </a:r>
          </a:p>
          <a:p>
            <a:r>
              <a:rPr lang="de-DE" sz="2800" dirty="0"/>
              <a:t>Interessensabwägung (Betriebszugehörigkeit, Lebensalter, Störungsursache)</a:t>
            </a:r>
          </a:p>
        </p:txBody>
      </p:sp>
    </p:spTree>
    <p:extLst>
      <p:ext uri="{BB962C8B-B14F-4D97-AF65-F5344CB8AC3E}">
        <p14:creationId xmlns:p14="http://schemas.microsoft.com/office/powerpoint/2010/main" val="23754589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332657"/>
            <a:ext cx="7402016" cy="792087"/>
          </a:xfrm>
        </p:spPr>
        <p:txBody>
          <a:bodyPr>
            <a:normAutofit/>
          </a:bodyPr>
          <a:lstStyle/>
          <a:p>
            <a:r>
              <a:rPr lang="de-DE" sz="2800" dirty="0"/>
              <a:t>Sonderform: Krankheitsbedingte Kündigung</a:t>
            </a:r>
          </a:p>
        </p:txBody>
      </p:sp>
      <p:sp>
        <p:nvSpPr>
          <p:cNvPr id="3" name="Inhaltsplatzhalter 2"/>
          <p:cNvSpPr>
            <a:spLocks noGrp="1"/>
          </p:cNvSpPr>
          <p:nvPr>
            <p:ph idx="1"/>
          </p:nvPr>
        </p:nvSpPr>
        <p:spPr>
          <a:xfrm>
            <a:off x="827584" y="1340768"/>
            <a:ext cx="7920880" cy="4968593"/>
          </a:xfrm>
        </p:spPr>
        <p:txBody>
          <a:bodyPr>
            <a:normAutofit lnSpcReduction="10000"/>
          </a:bodyPr>
          <a:lstStyle/>
          <a:p>
            <a:r>
              <a:rPr lang="de-DE" sz="2800" dirty="0"/>
              <a:t>Vier Formen: häufige Kurzerkrankungen, Dauererkrankung, dauernde Leistungsunfähigkeit durch Erkrankung, erhebliche krankheitsbedingte Leistungsminderung</a:t>
            </a:r>
          </a:p>
          <a:p>
            <a:r>
              <a:rPr lang="de-DE" sz="2800" dirty="0"/>
              <a:t>Prüfung:</a:t>
            </a:r>
          </a:p>
          <a:p>
            <a:r>
              <a:rPr lang="de-DE" sz="2800" dirty="0"/>
              <a:t>1. Schritt:</a:t>
            </a:r>
          </a:p>
          <a:p>
            <a:r>
              <a:rPr lang="de-DE" sz="2800" dirty="0"/>
              <a:t>Negative Prognose d.  Gesundheitszustands? (verbessert sich Zustand in absehbarer Zeit?)</a:t>
            </a:r>
          </a:p>
          <a:p>
            <a:pPr marL="45720" indent="0">
              <a:buNone/>
            </a:pPr>
            <a:r>
              <a:rPr lang="de-DE" sz="2800" dirty="0"/>
              <a:t>Indiz für negative Prognose: pro Jahr mehr als 6 Wochen krank in den letzten 2-3 Jahren </a:t>
            </a:r>
          </a:p>
        </p:txBody>
      </p:sp>
    </p:spTree>
    <p:extLst>
      <p:ext uri="{BB962C8B-B14F-4D97-AF65-F5344CB8AC3E}">
        <p14:creationId xmlns:p14="http://schemas.microsoft.com/office/powerpoint/2010/main" val="1561440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116633"/>
            <a:ext cx="7402016" cy="288032"/>
          </a:xfrm>
        </p:spPr>
        <p:txBody>
          <a:bodyPr>
            <a:normAutofit fontScale="90000"/>
          </a:bodyPr>
          <a:lstStyle/>
          <a:p>
            <a:endParaRPr lang="de-DE" dirty="0"/>
          </a:p>
        </p:txBody>
      </p:sp>
      <p:sp>
        <p:nvSpPr>
          <p:cNvPr id="3" name="Inhaltsplatzhalter 2"/>
          <p:cNvSpPr>
            <a:spLocks noGrp="1"/>
          </p:cNvSpPr>
          <p:nvPr>
            <p:ph idx="1"/>
          </p:nvPr>
        </p:nvSpPr>
        <p:spPr>
          <a:xfrm>
            <a:off x="683568" y="332656"/>
            <a:ext cx="8136904" cy="6048672"/>
          </a:xfrm>
        </p:spPr>
        <p:txBody>
          <a:bodyPr>
            <a:noAutofit/>
          </a:bodyPr>
          <a:lstStyle/>
          <a:p>
            <a:endParaRPr lang="de-DE" sz="2400" dirty="0"/>
          </a:p>
          <a:p>
            <a:r>
              <a:rPr lang="de-DE" sz="2400" dirty="0"/>
              <a:t>2. Schritt:</a:t>
            </a:r>
          </a:p>
          <a:p>
            <a:r>
              <a:rPr lang="de-DE" sz="2400" dirty="0"/>
              <a:t>Führen entstandene/prognostizierte Fehlzeiten zu erheblicher Beeinträchtigung betrieblicher Interessen?</a:t>
            </a:r>
          </a:p>
          <a:p>
            <a:r>
              <a:rPr lang="de-DE" sz="2400" dirty="0"/>
              <a:t>3. Schritt:</a:t>
            </a:r>
          </a:p>
          <a:p>
            <a:r>
              <a:rPr lang="de-DE" sz="2400" dirty="0"/>
              <a:t>Milderes Mittel (freier Arbeitsplatz, den erkrankter AN ausfüllen kann? Pflicht zur Umorganisation/Umschulung, nicht zur Schaffung neuer Arbeitsplätze)</a:t>
            </a:r>
          </a:p>
          <a:p>
            <a:r>
              <a:rPr lang="de-DE" sz="2400" dirty="0"/>
              <a:t>4. Interessenabwägung:</a:t>
            </a:r>
          </a:p>
          <a:p>
            <a:r>
              <a:rPr lang="de-DE" sz="2400" dirty="0"/>
              <a:t>Weiterbeschäftigung unzumutbar? (anzunehmen bei dauernder Leitungsunfähigkeit) Kriterien: Erkrankung wegen Tätigkeit im Betrieb, Verschulden des AN </a:t>
            </a:r>
            <a:r>
              <a:rPr lang="de-DE" sz="2400" dirty="0" err="1"/>
              <a:t>an</a:t>
            </a:r>
            <a:r>
              <a:rPr lang="de-DE" sz="2400" dirty="0"/>
              <a:t> seinem Zustand, Kosten der Entgeltfortzahlung</a:t>
            </a:r>
          </a:p>
        </p:txBody>
      </p:sp>
    </p:spTree>
    <p:extLst>
      <p:ext uri="{BB962C8B-B14F-4D97-AF65-F5344CB8AC3E}">
        <p14:creationId xmlns:p14="http://schemas.microsoft.com/office/powerpoint/2010/main" val="2455102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76673"/>
            <a:ext cx="7330008" cy="720079"/>
          </a:xfrm>
        </p:spPr>
        <p:txBody>
          <a:bodyPr>
            <a:noAutofit/>
          </a:bodyPr>
          <a:lstStyle/>
          <a:p>
            <a:r>
              <a:rPr lang="de-DE" sz="2800" dirty="0"/>
              <a:t>Fall: Personenbedingte Kündigung (Anwendbarkeit des KSchG)</a:t>
            </a:r>
          </a:p>
        </p:txBody>
      </p:sp>
      <p:sp>
        <p:nvSpPr>
          <p:cNvPr id="3" name="Inhaltsplatzhalter 2"/>
          <p:cNvSpPr>
            <a:spLocks noGrp="1"/>
          </p:cNvSpPr>
          <p:nvPr>
            <p:ph idx="1"/>
          </p:nvPr>
        </p:nvSpPr>
        <p:spPr>
          <a:xfrm>
            <a:off x="755576" y="1628800"/>
            <a:ext cx="7474024" cy="4896543"/>
          </a:xfrm>
        </p:spPr>
        <p:txBody>
          <a:bodyPr>
            <a:normAutofit/>
          </a:bodyPr>
          <a:lstStyle/>
          <a:p>
            <a:r>
              <a:rPr lang="de-DE" sz="2400" dirty="0"/>
              <a:t>A verliert seine Zulassung als Pilot</a:t>
            </a:r>
          </a:p>
          <a:p>
            <a:r>
              <a:rPr lang="de-DE" sz="2400" dirty="0"/>
              <a:t>Er wird gekündigt, weil kein anderer Arbeitsplatz zur Verfügung steht und nicht abzusehen ist, ob und wann er seine Lizenz wieder erhalten wird</a:t>
            </a:r>
          </a:p>
          <a:p>
            <a:r>
              <a:rPr lang="de-DE" sz="2400" dirty="0"/>
              <a:t>Er wird gekündigt, obwohl er bereit wäre, auf einem schlechter bezahlten und freien Arbeitsplatz in dem Team anzunehmen, das den Flugplan ausarbeitet. </a:t>
            </a:r>
          </a:p>
          <a:p>
            <a:r>
              <a:rPr lang="de-DE" sz="2400" dirty="0"/>
              <a:t>Variante: Diesen Arbeitsplatz müsste der AG aber erst durch Kündigung eines anderen Mitarbeiters frei machen</a:t>
            </a:r>
          </a:p>
          <a:p>
            <a:endParaRPr lang="de-DE" dirty="0"/>
          </a:p>
        </p:txBody>
      </p:sp>
    </p:spTree>
    <p:extLst>
      <p:ext uri="{BB962C8B-B14F-4D97-AF65-F5344CB8AC3E}">
        <p14:creationId xmlns:p14="http://schemas.microsoft.com/office/powerpoint/2010/main" val="13333418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188641"/>
            <a:ext cx="7402016" cy="720079"/>
          </a:xfrm>
        </p:spPr>
        <p:txBody>
          <a:bodyPr>
            <a:normAutofit/>
          </a:bodyPr>
          <a:lstStyle/>
          <a:p>
            <a:r>
              <a:rPr lang="de-DE" sz="2800" dirty="0"/>
              <a:t>2) Verhaltensbedingte Kündigung</a:t>
            </a:r>
          </a:p>
        </p:txBody>
      </p:sp>
      <p:sp>
        <p:nvSpPr>
          <p:cNvPr id="3" name="Inhaltsplatzhalter 2"/>
          <p:cNvSpPr>
            <a:spLocks noGrp="1"/>
          </p:cNvSpPr>
          <p:nvPr>
            <p:ph idx="1"/>
          </p:nvPr>
        </p:nvSpPr>
        <p:spPr>
          <a:xfrm>
            <a:off x="251520" y="1196752"/>
            <a:ext cx="8640960" cy="5112609"/>
          </a:xfrm>
        </p:spPr>
        <p:txBody>
          <a:bodyPr>
            <a:normAutofit/>
          </a:bodyPr>
          <a:lstStyle/>
          <a:p>
            <a:r>
              <a:rPr lang="de-DE" sz="2800" dirty="0"/>
              <a:t>Verhalten des AN (willensgesteuert) führt zur Kündigung</a:t>
            </a:r>
          </a:p>
          <a:p>
            <a:r>
              <a:rPr lang="de-DE" sz="2800" dirty="0"/>
              <a:t>Es handelt sich um Verletzung der Vertragspflichten des AN:</a:t>
            </a:r>
          </a:p>
          <a:p>
            <a:r>
              <a:rPr lang="de-DE" sz="2800" dirty="0"/>
              <a:t>Beleidigung d. Vorgesetzten, eigenmächtiger Urlaubsantritt, Schlechtleitung trotz Leistungsfähigkeit, Straftaten zu Lasten AG, unerlaubtes Surfen im Internet</a:t>
            </a:r>
          </a:p>
          <a:p>
            <a:r>
              <a:rPr lang="de-DE" sz="2800" dirty="0"/>
              <a:t>Freizeitverhalten nur, wenn Auswirkungen auf AV</a:t>
            </a:r>
          </a:p>
        </p:txBody>
      </p:sp>
    </p:spTree>
    <p:extLst>
      <p:ext uri="{BB962C8B-B14F-4D97-AF65-F5344CB8AC3E}">
        <p14:creationId xmlns:p14="http://schemas.microsoft.com/office/powerpoint/2010/main" val="2494560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332656"/>
            <a:ext cx="8251304" cy="792087"/>
          </a:xfrm>
        </p:spPr>
        <p:txBody>
          <a:bodyPr>
            <a:normAutofit fontScale="90000"/>
          </a:bodyPr>
          <a:lstStyle/>
          <a:p>
            <a:r>
              <a:rPr lang="de-DE" sz="3200" dirty="0"/>
              <a:t>6.2</a:t>
            </a:r>
            <a:r>
              <a:rPr lang="de-DE" sz="3600" dirty="0"/>
              <a:t>.Geringfügige Beschäftigungsverhältnisse</a:t>
            </a:r>
          </a:p>
        </p:txBody>
      </p:sp>
      <p:sp>
        <p:nvSpPr>
          <p:cNvPr id="3" name="Inhaltsplatzhalter 2"/>
          <p:cNvSpPr>
            <a:spLocks noGrp="1"/>
          </p:cNvSpPr>
          <p:nvPr>
            <p:ph idx="1"/>
          </p:nvPr>
        </p:nvSpPr>
        <p:spPr>
          <a:xfrm>
            <a:off x="899592" y="1412776"/>
            <a:ext cx="7330008" cy="4896585"/>
          </a:xfrm>
        </p:spPr>
        <p:txBody>
          <a:bodyPr>
            <a:normAutofit fontScale="92500" lnSpcReduction="10000"/>
          </a:bodyPr>
          <a:lstStyle/>
          <a:p>
            <a:r>
              <a:rPr lang="de-DE" sz="3000" dirty="0"/>
              <a:t>6.2.1) Allgemeines</a:t>
            </a:r>
          </a:p>
          <a:p>
            <a:r>
              <a:rPr lang="de-DE" sz="2800" dirty="0"/>
              <a:t>Sonderformen von Beschäftigungsverhältnissen in sozialversicherungsrechtlicher Hinsicht</a:t>
            </a:r>
          </a:p>
          <a:p>
            <a:r>
              <a:rPr lang="de-DE" sz="2800" dirty="0"/>
              <a:t>Formen: Minijob und kurzfristige Beschäftigungsverhältnisse</a:t>
            </a:r>
          </a:p>
          <a:p>
            <a:r>
              <a:rPr lang="de-DE" sz="2800" dirty="0"/>
              <a:t>Minijobber: Rentenversicherungspflicht mit Befreiungsmöglichkeit</a:t>
            </a:r>
          </a:p>
          <a:p>
            <a:r>
              <a:rPr lang="de-DE" sz="2800" dirty="0"/>
              <a:t>Kurzfristig Beschäftigte: Keine Rentenversicherungspflicht</a:t>
            </a:r>
          </a:p>
          <a:p>
            <a:r>
              <a:rPr lang="de-DE" sz="2800" dirty="0"/>
              <a:t>Außerdem: Unterschiedliche Beiträge zur Sozialversicherung</a:t>
            </a:r>
          </a:p>
          <a:p>
            <a:endParaRPr lang="de-DE" sz="2800" dirty="0"/>
          </a:p>
        </p:txBody>
      </p:sp>
    </p:spTree>
    <p:extLst>
      <p:ext uri="{BB962C8B-B14F-4D97-AF65-F5344CB8AC3E}">
        <p14:creationId xmlns:p14="http://schemas.microsoft.com/office/powerpoint/2010/main" val="23462783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404664"/>
            <a:ext cx="7474024" cy="864095"/>
          </a:xfrm>
        </p:spPr>
        <p:txBody>
          <a:bodyPr>
            <a:normAutofit/>
          </a:bodyPr>
          <a:lstStyle/>
          <a:p>
            <a:r>
              <a:rPr lang="de-DE" sz="2800" dirty="0"/>
              <a:t>Prüfung:</a:t>
            </a:r>
          </a:p>
        </p:txBody>
      </p:sp>
      <p:sp>
        <p:nvSpPr>
          <p:cNvPr id="3" name="Inhaltsplatzhalter 2"/>
          <p:cNvSpPr>
            <a:spLocks noGrp="1"/>
          </p:cNvSpPr>
          <p:nvPr>
            <p:ph idx="1"/>
          </p:nvPr>
        </p:nvSpPr>
        <p:spPr>
          <a:xfrm>
            <a:off x="755576" y="1484785"/>
            <a:ext cx="7474024" cy="4824576"/>
          </a:xfrm>
        </p:spPr>
        <p:txBody>
          <a:bodyPr>
            <a:normAutofit/>
          </a:bodyPr>
          <a:lstStyle/>
          <a:p>
            <a:r>
              <a:rPr lang="de-DE" sz="2800" dirty="0"/>
              <a:t>1. Schritt:</a:t>
            </a:r>
          </a:p>
          <a:p>
            <a:r>
              <a:rPr lang="de-DE" sz="2800" dirty="0"/>
              <a:t>An sich geeigneter Grund</a:t>
            </a:r>
          </a:p>
          <a:p>
            <a:r>
              <a:rPr lang="de-DE" sz="2800" dirty="0"/>
              <a:t>2. Schritt:</a:t>
            </a:r>
          </a:p>
          <a:p>
            <a:r>
              <a:rPr lang="de-DE" sz="2800" dirty="0"/>
              <a:t>Negative Prognose: Kündigung keine Sanktion für Fehlverhalten in der Vergangenheit, sondern entscheidend, ob Vertragspflichtverletzungen in der Zukunft (z.B. weitere Unpünktlichkeit) oder Vertrauensverhältnis dauerhaft gestört (z.B. Diebstahl durch AN)</a:t>
            </a:r>
          </a:p>
        </p:txBody>
      </p:sp>
    </p:spTree>
    <p:extLst>
      <p:ext uri="{BB962C8B-B14F-4D97-AF65-F5344CB8AC3E}">
        <p14:creationId xmlns:p14="http://schemas.microsoft.com/office/powerpoint/2010/main" val="16188839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188641"/>
            <a:ext cx="7402016" cy="216023"/>
          </a:xfrm>
        </p:spPr>
        <p:txBody>
          <a:bodyPr>
            <a:normAutofit fontScale="90000"/>
          </a:bodyPr>
          <a:lstStyle/>
          <a:p>
            <a:endParaRPr lang="de-DE" dirty="0"/>
          </a:p>
        </p:txBody>
      </p:sp>
      <p:sp>
        <p:nvSpPr>
          <p:cNvPr id="3" name="Inhaltsplatzhalter 2"/>
          <p:cNvSpPr>
            <a:spLocks noGrp="1"/>
          </p:cNvSpPr>
          <p:nvPr>
            <p:ph idx="1"/>
          </p:nvPr>
        </p:nvSpPr>
        <p:spPr>
          <a:xfrm>
            <a:off x="251520" y="476672"/>
            <a:ext cx="8280920" cy="5832689"/>
          </a:xfrm>
        </p:spPr>
        <p:txBody>
          <a:bodyPr>
            <a:normAutofit/>
          </a:bodyPr>
          <a:lstStyle/>
          <a:p>
            <a:r>
              <a:rPr lang="de-DE" sz="2800" dirty="0"/>
              <a:t>3. Schritt: </a:t>
            </a:r>
          </a:p>
          <a:p>
            <a:r>
              <a:rPr lang="de-DE" sz="2800" dirty="0"/>
              <a:t>Milderes Mittel vorhanden? Abmahnung meist milderes Mittel</a:t>
            </a:r>
          </a:p>
          <a:p>
            <a:r>
              <a:rPr lang="de-DE" sz="2800" dirty="0"/>
              <a:t>Abmahnung: AN Fehlverhalten vor Augen führen (Beanstandungsfunktion) und arbeitsrechtliche Konsequenzen androhen (Warnfunktion)</a:t>
            </a:r>
          </a:p>
          <a:p>
            <a:r>
              <a:rPr lang="de-DE" sz="2800" dirty="0">
                <a:sym typeface="Wingdings" panose="05000000000000000000" pitchFamily="2" charset="2"/>
              </a:rPr>
              <a:t> i.d.R. Milderes Mittel im Leistungsbereich (z.B. Verspätungen), im Vertrauensbereich nur, wenn Abmahnung ausreicht, Vertrauensverhältnis wieder herzustellen</a:t>
            </a:r>
          </a:p>
          <a:p>
            <a:r>
              <a:rPr lang="de-DE" sz="2400" dirty="0">
                <a:sym typeface="Wingdings" panose="05000000000000000000" pitchFamily="2" charset="2"/>
              </a:rPr>
              <a:t>(z.B. AN durfte berechtigterweise darauf vertrauen, dass sein Verhalten nicht als Kündigungsgrund angesehen und anzunehmen, dass AN sein Verhalten nun ändert) </a:t>
            </a:r>
            <a:endParaRPr lang="de-DE" sz="2400" dirty="0"/>
          </a:p>
        </p:txBody>
      </p:sp>
    </p:spTree>
    <p:extLst>
      <p:ext uri="{BB962C8B-B14F-4D97-AF65-F5344CB8AC3E}">
        <p14:creationId xmlns:p14="http://schemas.microsoft.com/office/powerpoint/2010/main" val="3682913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04665"/>
            <a:ext cx="7330008" cy="432047"/>
          </a:xfrm>
        </p:spPr>
        <p:txBody>
          <a:bodyPr>
            <a:normAutofit fontScale="90000"/>
          </a:bodyPr>
          <a:lstStyle/>
          <a:p>
            <a:endParaRPr lang="de-DE" dirty="0"/>
          </a:p>
        </p:txBody>
      </p:sp>
      <p:sp>
        <p:nvSpPr>
          <p:cNvPr id="3" name="Inhaltsplatzhalter 2"/>
          <p:cNvSpPr>
            <a:spLocks noGrp="1"/>
          </p:cNvSpPr>
          <p:nvPr>
            <p:ph idx="1"/>
          </p:nvPr>
        </p:nvSpPr>
        <p:spPr>
          <a:xfrm>
            <a:off x="251520" y="1052736"/>
            <a:ext cx="8712968" cy="5256625"/>
          </a:xfrm>
        </p:spPr>
        <p:txBody>
          <a:bodyPr>
            <a:normAutofit lnSpcReduction="10000"/>
          </a:bodyPr>
          <a:lstStyle/>
          <a:p>
            <a:r>
              <a:rPr lang="de-DE" sz="2800" dirty="0"/>
              <a:t>Abmahnung muss beanstandetes Verhalten konkret benennen (AN muss wissen, um was es geht)</a:t>
            </a:r>
          </a:p>
          <a:p>
            <a:r>
              <a:rPr lang="de-DE" sz="2800" dirty="0"/>
              <a:t>Abmahnung verliert an Wirksamkeit, wenn gleichartige Verstöße immer wieder abgemahnt (dann Verschärfung nötig)</a:t>
            </a:r>
          </a:p>
          <a:p>
            <a:r>
              <a:rPr lang="de-DE" sz="2800" dirty="0"/>
              <a:t>Abmahnberechtigt sind alle Weisungsberechtigten</a:t>
            </a:r>
          </a:p>
          <a:p>
            <a:r>
              <a:rPr lang="de-DE" sz="2800" dirty="0"/>
              <a:t>Schriftform sinnvoll</a:t>
            </a:r>
          </a:p>
          <a:p>
            <a:r>
              <a:rPr lang="de-DE" sz="2800" dirty="0"/>
              <a:t>Der in der Abmahnung thematisierte Sachverhalt darf nicht mehr für die Kündigung verwendet werden.</a:t>
            </a:r>
          </a:p>
          <a:p>
            <a:r>
              <a:rPr lang="de-DE" sz="2800" dirty="0"/>
              <a:t>Weitere gleichartige Pflichtverletzungen nach Abmahnung </a:t>
            </a:r>
            <a:r>
              <a:rPr lang="de-DE" sz="2800" dirty="0">
                <a:sym typeface="Wingdings" panose="05000000000000000000" pitchFamily="2" charset="2"/>
              </a:rPr>
              <a:t> weitere Abmahnung nicht nötig</a:t>
            </a:r>
            <a:endParaRPr lang="de-DE" sz="2800" dirty="0"/>
          </a:p>
        </p:txBody>
      </p:sp>
    </p:spTree>
    <p:extLst>
      <p:ext uri="{BB962C8B-B14F-4D97-AF65-F5344CB8AC3E}">
        <p14:creationId xmlns:p14="http://schemas.microsoft.com/office/powerpoint/2010/main" val="4009709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836713"/>
            <a:ext cx="7330008" cy="936103"/>
          </a:xfrm>
        </p:spPr>
        <p:txBody>
          <a:bodyPr/>
          <a:lstStyle/>
          <a:p>
            <a:endParaRPr lang="de-DE" dirty="0"/>
          </a:p>
        </p:txBody>
      </p:sp>
      <p:sp>
        <p:nvSpPr>
          <p:cNvPr id="3" name="Inhaltsplatzhalter 2"/>
          <p:cNvSpPr>
            <a:spLocks noGrp="1"/>
          </p:cNvSpPr>
          <p:nvPr>
            <p:ph idx="1"/>
          </p:nvPr>
        </p:nvSpPr>
        <p:spPr>
          <a:xfrm>
            <a:off x="827584" y="1700809"/>
            <a:ext cx="7402016" cy="4248472"/>
          </a:xfrm>
        </p:spPr>
        <p:txBody>
          <a:bodyPr>
            <a:normAutofit/>
          </a:bodyPr>
          <a:lstStyle/>
          <a:p>
            <a:r>
              <a:rPr lang="de-DE" sz="2800" dirty="0"/>
              <a:t>Wird die Abmahnung zur Personalakte genommen, hat AN Recht auf Gegendarstellung (§ 83 Abs. 2 Betriebsverfassungsgesetz (BetrVG)</a:t>
            </a:r>
          </a:p>
          <a:p>
            <a:r>
              <a:rPr lang="de-DE" sz="2800" dirty="0"/>
              <a:t>Recht auf Entfernung unrechtmäßiger Abmahnung aus Personalakte</a:t>
            </a:r>
          </a:p>
          <a:p>
            <a:r>
              <a:rPr lang="de-DE" sz="2800" dirty="0"/>
              <a:t>Außerhalb des KSchG </a:t>
            </a:r>
            <a:r>
              <a:rPr lang="de-DE" sz="2800" dirty="0" err="1"/>
              <a:t>i.d.Regel</a:t>
            </a:r>
            <a:r>
              <a:rPr lang="de-DE" sz="2800" dirty="0"/>
              <a:t> keine Abmahnung nötig (Kündigungsfreiheit!)</a:t>
            </a:r>
          </a:p>
        </p:txBody>
      </p:sp>
    </p:spTree>
    <p:extLst>
      <p:ext uri="{BB962C8B-B14F-4D97-AF65-F5344CB8AC3E}">
        <p14:creationId xmlns:p14="http://schemas.microsoft.com/office/powerpoint/2010/main" val="4492521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5"/>
            <a:ext cx="7330008" cy="792087"/>
          </a:xfrm>
        </p:spPr>
        <p:txBody>
          <a:bodyPr/>
          <a:lstStyle/>
          <a:p>
            <a:endParaRPr lang="de-DE" dirty="0"/>
          </a:p>
        </p:txBody>
      </p:sp>
      <p:sp>
        <p:nvSpPr>
          <p:cNvPr id="3" name="Inhaltsplatzhalter 2"/>
          <p:cNvSpPr>
            <a:spLocks noGrp="1"/>
          </p:cNvSpPr>
          <p:nvPr>
            <p:ph idx="1"/>
          </p:nvPr>
        </p:nvSpPr>
        <p:spPr>
          <a:xfrm>
            <a:off x="755576" y="1628801"/>
            <a:ext cx="7474024" cy="4680560"/>
          </a:xfrm>
        </p:spPr>
        <p:txBody>
          <a:bodyPr>
            <a:normAutofit/>
          </a:bodyPr>
          <a:lstStyle/>
          <a:p>
            <a:r>
              <a:rPr lang="de-DE" sz="2800" dirty="0"/>
              <a:t>4. Schritt:</a:t>
            </a:r>
          </a:p>
          <a:p>
            <a:r>
              <a:rPr lang="de-DE" sz="2800" dirty="0"/>
              <a:t>Interessenabwägung: Kriterien: Art, Häufigkeit und Schwere der Pflichtverletzung, Grad des Verschuldens, Ausmaß der Störungen im Betriebsablauf, Dauer des Arbeitsverhältnisses, Alter, Unterhaltspflichten</a:t>
            </a:r>
          </a:p>
        </p:txBody>
      </p:sp>
    </p:spTree>
    <p:extLst>
      <p:ext uri="{BB962C8B-B14F-4D97-AF65-F5344CB8AC3E}">
        <p14:creationId xmlns:p14="http://schemas.microsoft.com/office/powerpoint/2010/main" val="11983031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sz="2800" dirty="0"/>
              <a:t>Fall: Verhaltensbedingte Kündigung (Anwendbarkeit des </a:t>
            </a:r>
            <a:r>
              <a:rPr lang="de-DE" sz="2800" dirty="0" err="1"/>
              <a:t>KschG</a:t>
            </a:r>
            <a:r>
              <a:rPr lang="de-DE" sz="2800" dirty="0"/>
              <a:t>)</a:t>
            </a:r>
          </a:p>
        </p:txBody>
      </p:sp>
      <p:sp>
        <p:nvSpPr>
          <p:cNvPr id="3" name="Inhaltsplatzhalter 2"/>
          <p:cNvSpPr>
            <a:spLocks noGrp="1"/>
          </p:cNvSpPr>
          <p:nvPr>
            <p:ph idx="1"/>
          </p:nvPr>
        </p:nvSpPr>
        <p:spPr/>
        <p:txBody>
          <a:bodyPr/>
          <a:lstStyle/>
          <a:p>
            <a:pPr marL="45720" indent="0">
              <a:buNone/>
            </a:pPr>
            <a:endParaRPr lang="de-DE" dirty="0"/>
          </a:p>
          <a:p>
            <a:r>
              <a:rPr lang="de-DE" sz="2800" dirty="0"/>
              <a:t>A erscheint zum zweiten Mal innerhalb von drei Wochen betrunken zur Arbeit.</a:t>
            </a:r>
          </a:p>
          <a:p>
            <a:r>
              <a:rPr lang="de-DE" sz="2800" dirty="0"/>
              <a:t>AG B kündigt ihm.</a:t>
            </a:r>
          </a:p>
          <a:p>
            <a:r>
              <a:rPr lang="de-DE" sz="2800" dirty="0"/>
              <a:t>Ist die Kündigung wirksam?</a:t>
            </a:r>
          </a:p>
          <a:p>
            <a:endParaRPr lang="de-DE" dirty="0"/>
          </a:p>
        </p:txBody>
      </p:sp>
    </p:spTree>
    <p:extLst>
      <p:ext uri="{BB962C8B-B14F-4D97-AF65-F5344CB8AC3E}">
        <p14:creationId xmlns:p14="http://schemas.microsoft.com/office/powerpoint/2010/main" val="12910920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260649"/>
            <a:ext cx="7474024" cy="432047"/>
          </a:xfrm>
        </p:spPr>
        <p:txBody>
          <a:bodyPr>
            <a:normAutofit fontScale="90000"/>
          </a:bodyPr>
          <a:lstStyle/>
          <a:p>
            <a:endParaRPr lang="de-DE" dirty="0"/>
          </a:p>
        </p:txBody>
      </p:sp>
      <p:sp>
        <p:nvSpPr>
          <p:cNvPr id="3" name="Inhaltsplatzhalter 2"/>
          <p:cNvSpPr>
            <a:spLocks noGrp="1"/>
          </p:cNvSpPr>
          <p:nvPr>
            <p:ph idx="1"/>
          </p:nvPr>
        </p:nvSpPr>
        <p:spPr>
          <a:xfrm>
            <a:off x="827584" y="1196712"/>
            <a:ext cx="7402016" cy="5184616"/>
          </a:xfrm>
        </p:spPr>
        <p:txBody>
          <a:bodyPr>
            <a:normAutofit lnSpcReduction="10000"/>
          </a:bodyPr>
          <a:lstStyle/>
          <a:p>
            <a:r>
              <a:rPr lang="de-DE" sz="2400" dirty="0"/>
              <a:t>A ist in innerhalb von zwei Monaten bereits fünf Mal jeweils bis zu einer halben Stunde zu spät zur Arbeit erschienen. Er ist deswegen bereits abgemahnt worden.</a:t>
            </a:r>
          </a:p>
          <a:p>
            <a:r>
              <a:rPr lang="de-DE" sz="2400" dirty="0"/>
              <a:t>Ist eine Kündigung zulässig, wenn A</a:t>
            </a:r>
          </a:p>
          <a:p>
            <a:r>
              <a:rPr lang="de-DE" sz="2400" dirty="0"/>
              <a:t>Nachdem er zwei Wochen pünktlich zur Arbeit erschienen ist, sich an einem Tag fünf Minuten verspätet  und sich daraus keine Verzögerungen im Arbeitsablauf ergeben?</a:t>
            </a:r>
          </a:p>
          <a:p>
            <a:r>
              <a:rPr lang="de-DE" sz="2400" dirty="0"/>
              <a:t>Pünktlich aber betrunken zur Arbeit erscheint?</a:t>
            </a:r>
          </a:p>
          <a:p>
            <a:r>
              <a:rPr lang="de-DE" sz="2400" dirty="0"/>
              <a:t>Zwei Wochen nach der Abmahnung wieder 30 Minuten zu spät am Arbeitsplatz ankommt?</a:t>
            </a:r>
          </a:p>
          <a:p>
            <a:r>
              <a:rPr lang="de-DE" sz="2400" dirty="0"/>
              <a:t>Nachdem er 10 Monate pünktlich war, sich an einem Tag um 30 Minuten verspätet?</a:t>
            </a:r>
          </a:p>
          <a:p>
            <a:endParaRPr lang="de-DE" sz="2400" dirty="0"/>
          </a:p>
          <a:p>
            <a:endParaRPr lang="de-DE" dirty="0"/>
          </a:p>
        </p:txBody>
      </p:sp>
    </p:spTree>
    <p:extLst>
      <p:ext uri="{BB962C8B-B14F-4D97-AF65-F5344CB8AC3E}">
        <p14:creationId xmlns:p14="http://schemas.microsoft.com/office/powerpoint/2010/main" val="6572852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648071"/>
          </a:xfrm>
        </p:spPr>
        <p:txBody>
          <a:bodyPr>
            <a:normAutofit/>
          </a:bodyPr>
          <a:lstStyle/>
          <a:p>
            <a:r>
              <a:rPr lang="de-DE" sz="2800" dirty="0"/>
              <a:t>3) Betriebsbedingte Kündigung</a:t>
            </a:r>
          </a:p>
        </p:txBody>
      </p:sp>
      <p:sp>
        <p:nvSpPr>
          <p:cNvPr id="3" name="Inhaltsplatzhalter 2"/>
          <p:cNvSpPr>
            <a:spLocks noGrp="1"/>
          </p:cNvSpPr>
          <p:nvPr>
            <p:ph idx="1"/>
          </p:nvPr>
        </p:nvSpPr>
        <p:spPr>
          <a:xfrm>
            <a:off x="899592" y="1628800"/>
            <a:ext cx="7330008" cy="4680561"/>
          </a:xfrm>
        </p:spPr>
        <p:txBody>
          <a:bodyPr>
            <a:normAutofit lnSpcReduction="10000"/>
          </a:bodyPr>
          <a:lstStyle/>
          <a:p>
            <a:r>
              <a:rPr lang="de-DE" sz="2800" dirty="0"/>
              <a:t>Wegen dringender betrieblicher Erfordernisse ist Weiterbeschäftigung nicht möglich </a:t>
            </a:r>
            <a:r>
              <a:rPr lang="de-DE" sz="2800" dirty="0">
                <a:sym typeface="Wingdings" panose="05000000000000000000" pitchFamily="2" charset="2"/>
              </a:rPr>
              <a:t> Arbeitskräfteüberhang</a:t>
            </a:r>
          </a:p>
          <a:p>
            <a:r>
              <a:rPr lang="de-DE" sz="2800" dirty="0">
                <a:sym typeface="Wingdings" panose="05000000000000000000" pitchFamily="2" charset="2"/>
              </a:rPr>
              <a:t>Prüfungsschritte:</a:t>
            </a:r>
          </a:p>
          <a:p>
            <a:r>
              <a:rPr lang="de-DE" sz="2800" dirty="0">
                <a:sym typeface="Wingdings" panose="05000000000000000000" pitchFamily="2" charset="2"/>
              </a:rPr>
              <a:t>Bedürfnis zur Weiterbeschäftigung weggefallen</a:t>
            </a:r>
          </a:p>
          <a:p>
            <a:r>
              <a:rPr lang="de-DE" sz="2800" dirty="0">
                <a:sym typeface="Wingdings" panose="05000000000000000000" pitchFamily="2" charset="2"/>
              </a:rPr>
              <a:t>Keine anderweitigen Beschäftigungsmöglichkeiten</a:t>
            </a:r>
          </a:p>
          <a:p>
            <a:r>
              <a:rPr lang="de-DE" sz="2800" dirty="0">
                <a:sym typeface="Wingdings" panose="05000000000000000000" pitchFamily="2" charset="2"/>
              </a:rPr>
              <a:t>Sozialauswahl durchgeführt (§ 1 Abs. 3-4 KSchG)</a:t>
            </a:r>
            <a:endParaRPr lang="de-DE" sz="2800" dirty="0"/>
          </a:p>
        </p:txBody>
      </p:sp>
    </p:spTree>
    <p:extLst>
      <p:ext uri="{BB962C8B-B14F-4D97-AF65-F5344CB8AC3E}">
        <p14:creationId xmlns:p14="http://schemas.microsoft.com/office/powerpoint/2010/main" val="25480872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548681"/>
            <a:ext cx="8424936" cy="864095"/>
          </a:xfrm>
        </p:spPr>
        <p:txBody>
          <a:bodyPr>
            <a:normAutofit fontScale="90000"/>
          </a:bodyPr>
          <a:lstStyle/>
          <a:p>
            <a:r>
              <a:rPr lang="de-DE" sz="3200" dirty="0"/>
              <a:t>1. Schritt: Kein Bedürfnis zur Weiterbeschäftigung</a:t>
            </a:r>
          </a:p>
        </p:txBody>
      </p:sp>
      <p:sp>
        <p:nvSpPr>
          <p:cNvPr id="3" name="Inhaltsplatzhalter 2"/>
          <p:cNvSpPr>
            <a:spLocks noGrp="1"/>
          </p:cNvSpPr>
          <p:nvPr>
            <p:ph idx="1"/>
          </p:nvPr>
        </p:nvSpPr>
        <p:spPr>
          <a:xfrm>
            <a:off x="755576" y="1844825"/>
            <a:ext cx="7474024" cy="4464536"/>
          </a:xfrm>
        </p:spPr>
        <p:txBody>
          <a:bodyPr>
            <a:normAutofit/>
          </a:bodyPr>
          <a:lstStyle/>
          <a:p>
            <a:r>
              <a:rPr lang="de-DE" sz="2800" dirty="0"/>
              <a:t>Wegfall eines Arbeitsplatzes (z.B. wegen Auftragsrückgang oder Betriebsstillegung) </a:t>
            </a:r>
            <a:r>
              <a:rPr lang="de-DE" sz="2800" dirty="0">
                <a:sym typeface="Wingdings" panose="05000000000000000000" pitchFamily="2" charset="2"/>
              </a:rPr>
              <a:t> Arbeitskräfteüberhang</a:t>
            </a:r>
          </a:p>
          <a:p>
            <a:r>
              <a:rPr lang="de-DE" sz="2800" dirty="0">
                <a:sym typeface="Wingdings" panose="05000000000000000000" pitchFamily="2" charset="2"/>
              </a:rPr>
              <a:t>Ob Betriebsstilllegung/Umstrukturierung mit der Folge des Wegfalls von Arbeitsplätzen sinnvoll oder notwendig ist, ist als freie Unternehmerentscheidung gerichtlich nicht überprüfbar: Betriebliche Organisation Sphäre des Unternehmers; Grenze: Offensichtliche Willkür</a:t>
            </a:r>
            <a:endParaRPr lang="de-DE" sz="2800" dirty="0"/>
          </a:p>
        </p:txBody>
      </p:sp>
    </p:spTree>
    <p:extLst>
      <p:ext uri="{BB962C8B-B14F-4D97-AF65-F5344CB8AC3E}">
        <p14:creationId xmlns:p14="http://schemas.microsoft.com/office/powerpoint/2010/main" val="8185366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476673"/>
            <a:ext cx="8424936" cy="576063"/>
          </a:xfrm>
        </p:spPr>
        <p:txBody>
          <a:bodyPr>
            <a:normAutofit/>
          </a:bodyPr>
          <a:lstStyle/>
          <a:p>
            <a:r>
              <a:rPr lang="de-DE" sz="2800" dirty="0"/>
              <a:t>2. Schritt: Milderes Mittel</a:t>
            </a:r>
          </a:p>
        </p:txBody>
      </p:sp>
      <p:sp>
        <p:nvSpPr>
          <p:cNvPr id="3" name="Inhaltsplatzhalter 2"/>
          <p:cNvSpPr>
            <a:spLocks noGrp="1"/>
          </p:cNvSpPr>
          <p:nvPr>
            <p:ph idx="1"/>
          </p:nvPr>
        </p:nvSpPr>
        <p:spPr>
          <a:xfrm>
            <a:off x="755576" y="1196752"/>
            <a:ext cx="7474024" cy="5112609"/>
          </a:xfrm>
        </p:spPr>
        <p:txBody>
          <a:bodyPr>
            <a:normAutofit/>
          </a:bodyPr>
          <a:lstStyle/>
          <a:p>
            <a:r>
              <a:rPr lang="de-DE" sz="2800" dirty="0"/>
              <a:t>vor allem anderweitige Beschäftigungsmöglichkeit im selben/anderen Betrieb des Unternehmers</a:t>
            </a:r>
          </a:p>
          <a:p>
            <a:r>
              <a:rPr lang="de-DE" sz="2800" dirty="0"/>
              <a:t>Nur gleichwertige oder schlechtere Stellen (keine Beförderung), für die AN ausreichend qualifiziert</a:t>
            </a:r>
          </a:p>
          <a:p>
            <a:r>
              <a:rPr lang="de-DE" sz="2800" dirty="0"/>
              <a:t>Wenn nicht qualifiziert: Weiterbeschäftigungsmöglichkeit, wenn AN mit zumutbarer Umschulung/Weiterbildung einverstanden (§ 1 Abs. 2 Satz 3 KSchG)</a:t>
            </a:r>
          </a:p>
          <a:p>
            <a:r>
              <a:rPr lang="de-DE" sz="2800" dirty="0"/>
              <a:t>Oder Änderungskündigung, s.u.</a:t>
            </a:r>
          </a:p>
        </p:txBody>
      </p:sp>
    </p:spTree>
    <p:extLst>
      <p:ext uri="{BB962C8B-B14F-4D97-AF65-F5344CB8AC3E}">
        <p14:creationId xmlns:p14="http://schemas.microsoft.com/office/powerpoint/2010/main" val="2277907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7"/>
            <a:ext cx="8136904" cy="936104"/>
          </a:xfrm>
        </p:spPr>
        <p:txBody>
          <a:bodyPr>
            <a:normAutofit fontScale="90000"/>
          </a:bodyPr>
          <a:lstStyle/>
          <a:p>
            <a:r>
              <a:rPr lang="de-DE" sz="2800" dirty="0"/>
              <a:t>6.2.2) Minijob: § 8 Abs. 1 Nr. 1 Sozialgesetzbuch IV</a:t>
            </a:r>
          </a:p>
        </p:txBody>
      </p:sp>
      <p:sp>
        <p:nvSpPr>
          <p:cNvPr id="3" name="Inhaltsplatzhalter 2"/>
          <p:cNvSpPr>
            <a:spLocks noGrp="1"/>
          </p:cNvSpPr>
          <p:nvPr>
            <p:ph idx="1"/>
          </p:nvPr>
        </p:nvSpPr>
        <p:spPr>
          <a:xfrm>
            <a:off x="827584" y="1628800"/>
            <a:ext cx="7402016" cy="4968552"/>
          </a:xfrm>
        </p:spPr>
        <p:txBody>
          <a:bodyPr>
            <a:noAutofit/>
          </a:bodyPr>
          <a:lstStyle/>
          <a:p>
            <a:r>
              <a:rPr lang="de-DE" sz="2800" dirty="0"/>
              <a:t>Durchschnittliches monatliches Entgelt übersteigt Betrag von 450 EUR nicht</a:t>
            </a:r>
          </a:p>
          <a:p>
            <a:r>
              <a:rPr lang="de-DE" sz="2800" dirty="0"/>
              <a:t>Minijobber sind nicht kranken-, pflege- und arbeitslosenversichert, nur unfallversichert; rentenversichert, wenn nicht befreit</a:t>
            </a:r>
          </a:p>
          <a:p>
            <a:r>
              <a:rPr lang="de-DE" sz="2800" dirty="0"/>
              <a:t>AG trägt pauschale Beiträge zur Sozialversicherung und die pauschale Lohnsteuer, ggf. AN geringen Beitrag zur Rentenversicherung </a:t>
            </a:r>
          </a:p>
          <a:p>
            <a:r>
              <a:rPr lang="de-DE" sz="2800" dirty="0"/>
              <a:t>Meldung an Minijobzentrale, dort auch Abführung der Beiträge</a:t>
            </a:r>
          </a:p>
        </p:txBody>
      </p:sp>
    </p:spTree>
    <p:extLst>
      <p:ext uri="{BB962C8B-B14F-4D97-AF65-F5344CB8AC3E}">
        <p14:creationId xmlns:p14="http://schemas.microsoft.com/office/powerpoint/2010/main" val="10909272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548681"/>
            <a:ext cx="7402016" cy="792087"/>
          </a:xfrm>
        </p:spPr>
        <p:txBody>
          <a:bodyPr>
            <a:normAutofit/>
          </a:bodyPr>
          <a:lstStyle/>
          <a:p>
            <a:r>
              <a:rPr lang="de-DE" sz="2800" dirty="0"/>
              <a:t>3. Schritt: Sozialauswahl</a:t>
            </a:r>
          </a:p>
        </p:txBody>
      </p:sp>
      <p:sp>
        <p:nvSpPr>
          <p:cNvPr id="3" name="Inhaltsplatzhalter 2"/>
          <p:cNvSpPr>
            <a:spLocks noGrp="1"/>
          </p:cNvSpPr>
          <p:nvPr>
            <p:ph idx="1"/>
          </p:nvPr>
        </p:nvSpPr>
        <p:spPr>
          <a:xfrm>
            <a:off x="323528" y="1412776"/>
            <a:ext cx="8496944" cy="4896585"/>
          </a:xfrm>
        </p:spPr>
        <p:txBody>
          <a:bodyPr>
            <a:normAutofit fontScale="92500" lnSpcReduction="20000"/>
          </a:bodyPr>
          <a:lstStyle/>
          <a:p>
            <a:r>
              <a:rPr lang="de-DE" sz="2800" dirty="0"/>
              <a:t>Hintergrund: Arbeitskräfteüberhang: Wem konkret gekündigt wird, muss AG durch eine Sozialauswahl nach § 1 Abs. 3,4 KSchG entscheiden</a:t>
            </a:r>
          </a:p>
          <a:p>
            <a:r>
              <a:rPr lang="de-DE" sz="2800" dirty="0"/>
              <a:t>Feststellen: Wer ist am wenigsten schwer von der Kündigung betroffen</a:t>
            </a:r>
          </a:p>
          <a:p>
            <a:r>
              <a:rPr lang="de-DE" sz="2800" dirty="0"/>
              <a:t>Auswahlgruppe: die nach arbeitsplatzbezogenen Kriterien vergleichbaren AN</a:t>
            </a:r>
          </a:p>
          <a:p>
            <a:r>
              <a:rPr lang="de-DE" sz="2800" dirty="0"/>
              <a:t>AG kann diejenigen AN nicht in die Auswahlgruppe aufnehmen (und sie damit im Betrieb behalten), deren Beschäftigung nach Kenntnissen, Leistung, Fähigkeiten oder zur Sicherung einer ausgewogenen Altersstruktur im berechtigten betrieblichen Interesse (§ 1 Abs. 3 KSchG</a:t>
            </a:r>
          </a:p>
          <a:p>
            <a:pPr marL="45720" indent="0">
              <a:buNone/>
            </a:pPr>
            <a:endParaRPr lang="de-DE" sz="2800" b="1" i="1" dirty="0"/>
          </a:p>
          <a:p>
            <a:endParaRPr lang="de-DE" sz="2800" dirty="0"/>
          </a:p>
        </p:txBody>
      </p:sp>
    </p:spTree>
    <p:extLst>
      <p:ext uri="{BB962C8B-B14F-4D97-AF65-F5344CB8AC3E}">
        <p14:creationId xmlns:p14="http://schemas.microsoft.com/office/powerpoint/2010/main" val="7715981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76673"/>
            <a:ext cx="7402016" cy="720079"/>
          </a:xfrm>
        </p:spPr>
        <p:txBody>
          <a:bodyPr/>
          <a:lstStyle/>
          <a:p>
            <a:endParaRPr lang="de-DE" dirty="0"/>
          </a:p>
        </p:txBody>
      </p:sp>
      <p:sp>
        <p:nvSpPr>
          <p:cNvPr id="3" name="Inhaltsplatzhalter 2"/>
          <p:cNvSpPr>
            <a:spLocks noGrp="1"/>
          </p:cNvSpPr>
          <p:nvPr>
            <p:ph idx="1"/>
          </p:nvPr>
        </p:nvSpPr>
        <p:spPr>
          <a:xfrm>
            <a:off x="827584" y="1628801"/>
            <a:ext cx="7402016" cy="4680560"/>
          </a:xfrm>
        </p:spPr>
        <p:txBody>
          <a:bodyPr>
            <a:normAutofit/>
          </a:bodyPr>
          <a:lstStyle/>
          <a:p>
            <a:r>
              <a:rPr lang="de-DE" sz="2800" dirty="0"/>
              <a:t>Kriterien: Dauer der Betriebszugehörigkeit, Alter, Unterhaltspflichten und Schwerbehinderung</a:t>
            </a:r>
          </a:p>
          <a:p>
            <a:r>
              <a:rPr lang="de-DE" sz="2800" dirty="0"/>
              <a:t>Gewichtung der Faktoren obliegt AG</a:t>
            </a:r>
          </a:p>
          <a:p>
            <a:r>
              <a:rPr lang="de-DE" sz="2800" dirty="0"/>
              <a:t>In der Praxis wird mit Punktetabellen gearbeitet: z.B. 3 AN, einer zu viel: Für die Kriterien werden Punkte vergeben, wer am wenigsten hat, wird gekündigt</a:t>
            </a:r>
          </a:p>
        </p:txBody>
      </p:sp>
    </p:spTree>
    <p:extLst>
      <p:ext uri="{BB962C8B-B14F-4D97-AF65-F5344CB8AC3E}">
        <p14:creationId xmlns:p14="http://schemas.microsoft.com/office/powerpoint/2010/main" val="26519683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71600" y="188641"/>
            <a:ext cx="7258000" cy="504055"/>
          </a:xfrm>
        </p:spPr>
        <p:txBody>
          <a:bodyPr>
            <a:normAutofit fontScale="90000"/>
          </a:bodyPr>
          <a:lstStyle/>
          <a:p>
            <a:r>
              <a:rPr lang="de-DE" sz="2800" dirty="0"/>
              <a:t>Fall: Betriebsbedingte Kündigung</a:t>
            </a:r>
          </a:p>
        </p:txBody>
      </p:sp>
      <p:sp>
        <p:nvSpPr>
          <p:cNvPr id="3" name="Inhaltsplatzhalter 2"/>
          <p:cNvSpPr>
            <a:spLocks noGrp="1"/>
          </p:cNvSpPr>
          <p:nvPr>
            <p:ph idx="1"/>
          </p:nvPr>
        </p:nvSpPr>
        <p:spPr>
          <a:xfrm>
            <a:off x="251520" y="836712"/>
            <a:ext cx="8496944" cy="5472649"/>
          </a:xfrm>
        </p:spPr>
        <p:txBody>
          <a:bodyPr>
            <a:noAutofit/>
          </a:bodyPr>
          <a:lstStyle/>
          <a:p>
            <a:r>
              <a:rPr lang="de-DE" sz="2400" dirty="0"/>
              <a:t>A betreibt eine Produktionseinrichtung für Gestelle für Solaranlagen. Er kauft einen neuen Schweißroboter, sodass von sechs Schweißern zwei nicht mehr beschäftigt  werden können.</a:t>
            </a:r>
          </a:p>
          <a:p>
            <a:r>
              <a:rPr lang="de-DE" sz="2400" dirty="0"/>
              <a:t>A beschließt, den Schweißer B nicht in die Sozialauswahl mit einzubeziehen, weil er als langjähriger Mitarbeiter über besonders viel Erfahrung verfügt und über eine gute Begabung, Lehrlingen sein Wissen weiterzugeben.</a:t>
            </a:r>
          </a:p>
          <a:p>
            <a:r>
              <a:rPr lang="de-DE" sz="2400" dirty="0"/>
              <a:t>Schweißer C  wird gekündigt, obwohl er bereit wäre, auf einem besser bezahlten und freien Arbeitsplatz auf der nächsten Hierarchie-Ebene  im Bereich der Projektplanung und –</a:t>
            </a:r>
            <a:r>
              <a:rPr lang="de-DE" sz="2400" dirty="0" err="1"/>
              <a:t>kalkulation</a:t>
            </a:r>
            <a:r>
              <a:rPr lang="de-DE" sz="2400" dirty="0"/>
              <a:t> zu arbeiten. Er wäre auch bereit, ein dafür nötiges Ingenieurstudium zu absolvieren, wenn A ihm Abendgymnasium und Studium finanziert.</a:t>
            </a:r>
          </a:p>
          <a:p>
            <a:r>
              <a:rPr lang="de-DE" sz="2400" dirty="0"/>
              <a:t>Zulässigkeit des Vorgehens des A?</a:t>
            </a:r>
          </a:p>
          <a:p>
            <a:endParaRPr lang="de-DE" sz="2400" dirty="0"/>
          </a:p>
        </p:txBody>
      </p:sp>
    </p:spTree>
    <p:extLst>
      <p:ext uri="{BB962C8B-B14F-4D97-AF65-F5344CB8AC3E}">
        <p14:creationId xmlns:p14="http://schemas.microsoft.com/office/powerpoint/2010/main" val="30850289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936103"/>
          </a:xfrm>
        </p:spPr>
        <p:txBody>
          <a:bodyPr>
            <a:normAutofit/>
          </a:bodyPr>
          <a:lstStyle/>
          <a:p>
            <a:r>
              <a:rPr lang="de-DE" sz="2800" dirty="0"/>
              <a:t>3.1.2.2.2) Besonderer Kündigungsschutz</a:t>
            </a:r>
          </a:p>
        </p:txBody>
      </p:sp>
      <p:sp>
        <p:nvSpPr>
          <p:cNvPr id="3" name="Inhaltsplatzhalter 2"/>
          <p:cNvSpPr>
            <a:spLocks noGrp="1"/>
          </p:cNvSpPr>
          <p:nvPr>
            <p:ph idx="1"/>
          </p:nvPr>
        </p:nvSpPr>
        <p:spPr>
          <a:xfrm>
            <a:off x="827584" y="1916833"/>
            <a:ext cx="7402016" cy="4392528"/>
          </a:xfrm>
        </p:spPr>
        <p:txBody>
          <a:bodyPr>
            <a:normAutofit/>
          </a:bodyPr>
          <a:lstStyle/>
          <a:p>
            <a:r>
              <a:rPr lang="de-DE" sz="2800" dirty="0"/>
              <a:t>Anwendbarkeit</a:t>
            </a:r>
          </a:p>
          <a:p>
            <a:r>
              <a:rPr lang="de-DE" sz="2800" dirty="0"/>
              <a:t>Der Besondere Kündigungsschutz gilt in allen Betrieben für diejenigen AN, auf die die jeweiligen Kriterien zutreffen</a:t>
            </a:r>
          </a:p>
          <a:p>
            <a:r>
              <a:rPr lang="de-DE" sz="2800" dirty="0"/>
              <a:t>Wichtige Fälle:</a:t>
            </a:r>
          </a:p>
          <a:p>
            <a:r>
              <a:rPr lang="de-DE" sz="2800" dirty="0"/>
              <a:t>§ 15 KSchG: ordentliche Kündigung von Betriebsratsmitgliedern ausgeschlossen, außerordentliche bedarf Zustimmung des Betriebsrats (§ 103 BetrVG)</a:t>
            </a:r>
          </a:p>
        </p:txBody>
      </p:sp>
    </p:spTree>
    <p:extLst>
      <p:ext uri="{BB962C8B-B14F-4D97-AF65-F5344CB8AC3E}">
        <p14:creationId xmlns:p14="http://schemas.microsoft.com/office/powerpoint/2010/main" val="9097251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260649"/>
            <a:ext cx="7330008" cy="288031"/>
          </a:xfrm>
        </p:spPr>
        <p:txBody>
          <a:bodyPr>
            <a:normAutofit fontScale="90000"/>
          </a:bodyPr>
          <a:lstStyle/>
          <a:p>
            <a:endParaRPr lang="de-DE" dirty="0"/>
          </a:p>
        </p:txBody>
      </p:sp>
      <p:sp>
        <p:nvSpPr>
          <p:cNvPr id="3" name="Inhaltsplatzhalter 2"/>
          <p:cNvSpPr>
            <a:spLocks noGrp="1"/>
          </p:cNvSpPr>
          <p:nvPr>
            <p:ph idx="1"/>
          </p:nvPr>
        </p:nvSpPr>
        <p:spPr>
          <a:xfrm>
            <a:off x="251520" y="620688"/>
            <a:ext cx="8496944" cy="5544657"/>
          </a:xfrm>
        </p:spPr>
        <p:txBody>
          <a:bodyPr>
            <a:normAutofit/>
          </a:bodyPr>
          <a:lstStyle/>
          <a:p>
            <a:r>
              <a:rPr lang="de-DE" sz="2400" dirty="0"/>
              <a:t>§ 9 MuSchG: jeder Kündigung (ordentlich/außerordentlich) während der Schwangerschaft und vier Wochen nach Entbindung unzulässig, wenn Schwangerschaft bekannt oder zwei Wochen nach Zugang der Kündigung mitgeteilt; In Ausnahmefällen kann Kündigung behördlicherseits für zulässig erklärt werden (§ 9 Abs. 3 MuSchG)</a:t>
            </a:r>
          </a:p>
          <a:p>
            <a:r>
              <a:rPr lang="de-DE" sz="2400" dirty="0"/>
              <a:t>§ 18 BEEG: Kündigung während und für bestimmte Zeit vor und nach Elternzeit außer in besonderen Fällen mit behördlicher Zustimmung unzulässig</a:t>
            </a:r>
          </a:p>
          <a:p>
            <a:r>
              <a:rPr lang="de-DE" sz="2400" dirty="0"/>
              <a:t>§ 85/91 SGB IX: ordentliche/außerordentliche Kündigung von Schwerbehinderten nur mit Zustimmung des Integrationsamts</a:t>
            </a:r>
          </a:p>
          <a:p>
            <a:r>
              <a:rPr lang="de-DE" sz="2400" dirty="0"/>
              <a:t>§ 22 BBiG: nach Probezeit AG-Kündigung nur aus wichtigem Grund</a:t>
            </a:r>
          </a:p>
        </p:txBody>
      </p:sp>
    </p:spTree>
    <p:extLst>
      <p:ext uri="{BB962C8B-B14F-4D97-AF65-F5344CB8AC3E}">
        <p14:creationId xmlns:p14="http://schemas.microsoft.com/office/powerpoint/2010/main" val="22976208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692697"/>
            <a:ext cx="7402016" cy="936103"/>
          </a:xfrm>
        </p:spPr>
        <p:txBody>
          <a:bodyPr>
            <a:normAutofit/>
          </a:bodyPr>
          <a:lstStyle/>
          <a:p>
            <a:r>
              <a:rPr lang="de-DE" sz="3200" dirty="0"/>
              <a:t>3.2. Änderungskündigung</a:t>
            </a:r>
          </a:p>
        </p:txBody>
      </p:sp>
      <p:sp>
        <p:nvSpPr>
          <p:cNvPr id="3" name="Inhaltsplatzhalter 2"/>
          <p:cNvSpPr>
            <a:spLocks noGrp="1"/>
          </p:cNvSpPr>
          <p:nvPr>
            <p:ph idx="1"/>
          </p:nvPr>
        </p:nvSpPr>
        <p:spPr>
          <a:xfrm>
            <a:off x="827584" y="1700808"/>
            <a:ext cx="7402016" cy="4752527"/>
          </a:xfrm>
        </p:spPr>
        <p:txBody>
          <a:bodyPr>
            <a:normAutofit/>
          </a:bodyPr>
          <a:lstStyle/>
          <a:p>
            <a:r>
              <a:rPr lang="de-DE" sz="2800" dirty="0"/>
              <a:t>Kündigung des AV verbunden mit dem Angebot, das AV zu geänderten Bedingungen fortzuführen</a:t>
            </a:r>
          </a:p>
          <a:p>
            <a:r>
              <a:rPr lang="de-DE" sz="2800" dirty="0"/>
              <a:t>Milderes Mittel als reine Beendigungskündigung, s.o.</a:t>
            </a:r>
          </a:p>
          <a:p>
            <a:r>
              <a:rPr lang="de-DE" sz="2800" dirty="0"/>
              <a:t>Ordentliche und außerordentliche Änderungskündigung</a:t>
            </a:r>
          </a:p>
          <a:p>
            <a:r>
              <a:rPr lang="de-DE" sz="2800" dirty="0"/>
              <a:t>Auch hinsichtlich Änderungsangebot Schriftformerfordernis des § 623 BGB einhalten</a:t>
            </a:r>
          </a:p>
        </p:txBody>
      </p:sp>
    </p:spTree>
    <p:extLst>
      <p:ext uri="{BB962C8B-B14F-4D97-AF65-F5344CB8AC3E}">
        <p14:creationId xmlns:p14="http://schemas.microsoft.com/office/powerpoint/2010/main" val="36395188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04665"/>
            <a:ext cx="7315200" cy="288032"/>
          </a:xfrm>
        </p:spPr>
        <p:txBody>
          <a:bodyPr>
            <a:normAutofit fontScale="90000"/>
          </a:bodyPr>
          <a:lstStyle/>
          <a:p>
            <a:endParaRPr lang="de-DE"/>
          </a:p>
        </p:txBody>
      </p:sp>
      <p:sp>
        <p:nvSpPr>
          <p:cNvPr id="3" name="Inhaltsplatzhalter 2"/>
          <p:cNvSpPr>
            <a:spLocks noGrp="1"/>
          </p:cNvSpPr>
          <p:nvPr>
            <p:ph idx="1"/>
          </p:nvPr>
        </p:nvSpPr>
        <p:spPr>
          <a:xfrm>
            <a:off x="683568" y="1052736"/>
            <a:ext cx="7531224" cy="5544616"/>
          </a:xfrm>
        </p:spPr>
        <p:txBody>
          <a:bodyPr>
            <a:normAutofit lnSpcReduction="10000"/>
          </a:bodyPr>
          <a:lstStyle/>
          <a:p>
            <a:r>
              <a:rPr lang="de-DE" sz="2800" dirty="0"/>
              <a:t>Geltung des KSchG und des besonderen Kündigungsschutzes, wenn die übrigen Voraussetzungen vorliegen</a:t>
            </a:r>
          </a:p>
          <a:p>
            <a:r>
              <a:rPr lang="de-DE" sz="2800" dirty="0">
                <a:sym typeface="Wingdings" panose="05000000000000000000" pitchFamily="2" charset="2"/>
              </a:rPr>
              <a:t> im Anwendungsbereich des KSchG muss die Änderungskündigung sozial gerechtfertigt sein (personen-, verhaltens- oder betriebsbedingt )</a:t>
            </a:r>
          </a:p>
          <a:p>
            <a:r>
              <a:rPr lang="de-DE" sz="2800" dirty="0" err="1">
                <a:sym typeface="Wingdings" panose="05000000000000000000" pitchFamily="2" charset="2"/>
              </a:rPr>
              <a:t>Erforderlichkeitsprüfung</a:t>
            </a:r>
            <a:r>
              <a:rPr lang="de-DE" sz="2800" dirty="0">
                <a:sym typeface="Wingdings" panose="05000000000000000000" pitchFamily="2" charset="2"/>
              </a:rPr>
              <a:t> bei Betriebsbedingter: neuen Regelungen dürfen nur soweit von den alten abweichen, wie erforderlich; kein anderer, weniger belastender Arbeitsplatz vorhanden; kein milderes Mittel; Sozialauswahl!</a:t>
            </a:r>
            <a:endParaRPr lang="de-DE" sz="2800" dirty="0"/>
          </a:p>
        </p:txBody>
      </p:sp>
    </p:spTree>
    <p:extLst>
      <p:ext uri="{BB962C8B-B14F-4D97-AF65-F5344CB8AC3E}">
        <p14:creationId xmlns:p14="http://schemas.microsoft.com/office/powerpoint/2010/main" val="31923718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260649"/>
            <a:ext cx="7474024" cy="288031"/>
          </a:xfrm>
        </p:spPr>
        <p:txBody>
          <a:bodyPr>
            <a:normAutofit fontScale="90000"/>
          </a:bodyPr>
          <a:lstStyle/>
          <a:p>
            <a:endParaRPr lang="de-DE" dirty="0"/>
          </a:p>
        </p:txBody>
      </p:sp>
      <p:sp>
        <p:nvSpPr>
          <p:cNvPr id="3" name="Inhaltsplatzhalter 2"/>
          <p:cNvSpPr>
            <a:spLocks noGrp="1"/>
          </p:cNvSpPr>
          <p:nvPr>
            <p:ph idx="1"/>
          </p:nvPr>
        </p:nvSpPr>
        <p:spPr>
          <a:xfrm>
            <a:off x="611560" y="764704"/>
            <a:ext cx="7920880" cy="5544657"/>
          </a:xfrm>
        </p:spPr>
        <p:txBody>
          <a:bodyPr>
            <a:normAutofit/>
          </a:bodyPr>
          <a:lstStyle/>
          <a:p>
            <a:r>
              <a:rPr lang="de-DE" sz="2400" dirty="0"/>
              <a:t>Wirkung:</a:t>
            </a:r>
          </a:p>
          <a:p>
            <a:r>
              <a:rPr lang="de-DE" sz="2400" dirty="0"/>
              <a:t>Altes AV endet, wenn Kündigung wirksam und AN entweder die geänderten Arbeitsbedingungen explizit ablehnt oder sich nicht innerhalb der Kündigungsfrist oder einer Erklärungsfrist von mindestens drei Wochen ab Zugang der Kündigung mit neuen Bedingungen einverstanden erklärt.</a:t>
            </a:r>
          </a:p>
          <a:p>
            <a:r>
              <a:rPr lang="de-DE" sz="2400" dirty="0"/>
              <a:t> Reaktionsmöglichkeit AN (§ 2 KSchG):</a:t>
            </a:r>
          </a:p>
          <a:p>
            <a:r>
              <a:rPr lang="de-DE" sz="2400" dirty="0"/>
              <a:t>Annahme des Weiterbeschäftigungsangebots unter dem Vorbehalt, dass die Kündigung wirksam ist und gleichzeitig Erhebung der Kündigungsschutzklage</a:t>
            </a:r>
          </a:p>
          <a:p>
            <a:r>
              <a:rPr lang="de-DE" sz="2400" dirty="0"/>
              <a:t>Kündigung wirksam: AV zu geänderten Bedingungen</a:t>
            </a:r>
          </a:p>
          <a:p>
            <a:r>
              <a:rPr lang="de-DE" sz="2400" dirty="0"/>
              <a:t>Kündigung unwirksam: altes AV besteht weiter</a:t>
            </a:r>
          </a:p>
        </p:txBody>
      </p:sp>
    </p:spTree>
    <p:extLst>
      <p:ext uri="{BB962C8B-B14F-4D97-AF65-F5344CB8AC3E}">
        <p14:creationId xmlns:p14="http://schemas.microsoft.com/office/powerpoint/2010/main" val="35866022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764705"/>
            <a:ext cx="7402016" cy="1080119"/>
          </a:xfrm>
        </p:spPr>
        <p:txBody>
          <a:bodyPr>
            <a:normAutofit fontScale="90000"/>
          </a:bodyPr>
          <a:lstStyle/>
          <a:p>
            <a:r>
              <a:rPr lang="de-DE" sz="3600" dirty="0"/>
              <a:t>3.3. Außerordentliche Kündigung</a:t>
            </a:r>
            <a:br>
              <a:rPr lang="de-DE" dirty="0"/>
            </a:br>
            <a:r>
              <a:rPr lang="de-DE" dirty="0"/>
              <a:t>	</a:t>
            </a:r>
            <a:r>
              <a:rPr lang="de-DE" sz="2800" dirty="0"/>
              <a:t>(durch AG und AN)</a:t>
            </a:r>
            <a:endParaRPr lang="de-DE" dirty="0"/>
          </a:p>
        </p:txBody>
      </p:sp>
      <p:sp>
        <p:nvSpPr>
          <p:cNvPr id="3" name="Inhaltsplatzhalter 2"/>
          <p:cNvSpPr>
            <a:spLocks noGrp="1"/>
          </p:cNvSpPr>
          <p:nvPr>
            <p:ph idx="1"/>
          </p:nvPr>
        </p:nvSpPr>
        <p:spPr>
          <a:xfrm>
            <a:off x="827584" y="2060848"/>
            <a:ext cx="7402016" cy="4248513"/>
          </a:xfrm>
        </p:spPr>
        <p:txBody>
          <a:bodyPr>
            <a:normAutofit/>
          </a:bodyPr>
          <a:lstStyle/>
          <a:p>
            <a:pPr marL="45720" indent="0">
              <a:buNone/>
            </a:pPr>
            <a:r>
              <a:rPr lang="de-DE" sz="2800" dirty="0"/>
              <a:t>3.3.1) Begriff und Formerfordernisse</a:t>
            </a:r>
          </a:p>
          <a:p>
            <a:pPr marL="45720" indent="0">
              <a:buNone/>
            </a:pPr>
            <a:r>
              <a:rPr lang="de-DE" sz="2800" dirty="0"/>
              <a:t>3.3.2) Wichtiger Grund</a:t>
            </a:r>
          </a:p>
          <a:p>
            <a:pPr marL="45720" indent="0">
              <a:buNone/>
            </a:pPr>
            <a:r>
              <a:rPr lang="de-DE" sz="2800" dirty="0"/>
              <a:t>3.3.3) Interessensabwägung</a:t>
            </a:r>
          </a:p>
          <a:p>
            <a:pPr marL="45720" indent="0">
              <a:buNone/>
            </a:pPr>
            <a:r>
              <a:rPr lang="de-DE" sz="2800" dirty="0"/>
              <a:t>3.3.4) Kündigungsschutz</a:t>
            </a:r>
          </a:p>
          <a:p>
            <a:pPr marL="45720" indent="0">
              <a:buNone/>
            </a:pPr>
            <a:r>
              <a:rPr lang="de-DE" sz="2800" dirty="0"/>
              <a:t>3.3.5)  Schadensersatzanspruch</a:t>
            </a:r>
          </a:p>
          <a:p>
            <a:pPr marL="560070" indent="-514350">
              <a:buAutoNum type="arabicPeriod"/>
            </a:pPr>
            <a:endParaRPr lang="de-DE" sz="2800" dirty="0"/>
          </a:p>
        </p:txBody>
      </p:sp>
    </p:spTree>
    <p:extLst>
      <p:ext uri="{BB962C8B-B14F-4D97-AF65-F5344CB8AC3E}">
        <p14:creationId xmlns:p14="http://schemas.microsoft.com/office/powerpoint/2010/main" val="6600735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764705"/>
            <a:ext cx="7387208" cy="864096"/>
          </a:xfrm>
        </p:spPr>
        <p:txBody>
          <a:bodyPr>
            <a:normAutofit/>
          </a:bodyPr>
          <a:lstStyle/>
          <a:p>
            <a:r>
              <a:rPr lang="de-DE" sz="2800" dirty="0"/>
              <a:t>3.3.1) Begriff und Formerfordernis</a:t>
            </a:r>
          </a:p>
        </p:txBody>
      </p:sp>
      <p:sp>
        <p:nvSpPr>
          <p:cNvPr id="3" name="Inhaltsplatzhalter 2"/>
          <p:cNvSpPr>
            <a:spLocks noGrp="1"/>
          </p:cNvSpPr>
          <p:nvPr>
            <p:ph idx="1"/>
          </p:nvPr>
        </p:nvSpPr>
        <p:spPr>
          <a:xfrm>
            <a:off x="899592" y="2060849"/>
            <a:ext cx="7330008" cy="4248512"/>
          </a:xfrm>
        </p:spPr>
        <p:txBody>
          <a:bodyPr/>
          <a:lstStyle/>
          <a:p>
            <a:r>
              <a:rPr lang="de-DE" sz="2800" dirty="0"/>
              <a:t>Kündigung ohne Einhaltung einer Kündigungsfrist: Dies ist der Unterschied zur ordentlichen Kündigung</a:t>
            </a:r>
          </a:p>
          <a:p>
            <a:r>
              <a:rPr lang="de-DE" sz="2800" dirty="0"/>
              <a:t>Vorliegen eines Grundes, der so gravierend, dass unter Berücksichtigung aller Umstände des Einzelfalls und unter Abwägen der beiderseitigen Interessen ein Fortbestand des AV unzumutbar</a:t>
            </a:r>
            <a:r>
              <a:rPr lang="de-DE" dirty="0"/>
              <a:t>.</a:t>
            </a:r>
          </a:p>
          <a:p>
            <a:endParaRPr lang="de-DE" dirty="0"/>
          </a:p>
        </p:txBody>
      </p:sp>
    </p:spTree>
    <p:extLst>
      <p:ext uri="{BB962C8B-B14F-4D97-AF65-F5344CB8AC3E}">
        <p14:creationId xmlns:p14="http://schemas.microsoft.com/office/powerpoint/2010/main" val="2381964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1080119"/>
          </a:xfrm>
        </p:spPr>
        <p:txBody>
          <a:bodyPr>
            <a:normAutofit/>
          </a:bodyPr>
          <a:lstStyle/>
          <a:p>
            <a:r>
              <a:rPr lang="de-DE" sz="2800" dirty="0"/>
              <a:t>6.2.3) Kurzfristige Beschäftigung, § 8 Abs. 1 Nr. 2 Sozialgesetzbuch IV (SGB IV)</a:t>
            </a:r>
          </a:p>
        </p:txBody>
      </p:sp>
      <p:sp>
        <p:nvSpPr>
          <p:cNvPr id="3" name="Inhaltsplatzhalter 2"/>
          <p:cNvSpPr>
            <a:spLocks noGrp="1"/>
          </p:cNvSpPr>
          <p:nvPr>
            <p:ph idx="1"/>
          </p:nvPr>
        </p:nvSpPr>
        <p:spPr>
          <a:xfrm>
            <a:off x="827584" y="1772816"/>
            <a:ext cx="7402016" cy="4536545"/>
          </a:xfrm>
        </p:spPr>
        <p:txBody>
          <a:bodyPr>
            <a:normAutofit/>
          </a:bodyPr>
          <a:lstStyle/>
          <a:p>
            <a:r>
              <a:rPr lang="de-DE" sz="2400" dirty="0"/>
              <a:t>Beschäftigung innerhalb eines Kalenderjahres auf 70  Tage begrenzt, Tätigkeit nicht berufsmäßig ausgeübt</a:t>
            </a:r>
          </a:p>
          <a:p>
            <a:r>
              <a:rPr lang="de-DE" sz="2400" dirty="0"/>
              <a:t>Berufsmäßigkeit: ALG II, Elternzeit, unbezahlter Urlaub, nicht: Schüler/Studenten, bezahlter Urlaub</a:t>
            </a:r>
          </a:p>
          <a:p>
            <a:r>
              <a:rPr lang="de-DE" sz="2400" dirty="0"/>
              <a:t>Lediglich unfallversichert</a:t>
            </a:r>
          </a:p>
          <a:p>
            <a:r>
              <a:rPr lang="de-DE" sz="2400" dirty="0"/>
              <a:t>AG muss Beiträge zur Unfallversicherung, Lohnsteuer abführen</a:t>
            </a:r>
          </a:p>
          <a:p>
            <a:r>
              <a:rPr lang="de-DE" sz="2400" dirty="0"/>
              <a:t>Sozialversicherungspflicht, wenn 70 Tage überschritten oder wenn vorher feststeht, dass der Zeitraum überschritten wird</a:t>
            </a:r>
          </a:p>
          <a:p>
            <a:endParaRPr lang="de-DE" sz="2400" dirty="0"/>
          </a:p>
        </p:txBody>
      </p:sp>
    </p:spTree>
    <p:extLst>
      <p:ext uri="{BB962C8B-B14F-4D97-AF65-F5344CB8AC3E}">
        <p14:creationId xmlns:p14="http://schemas.microsoft.com/office/powerpoint/2010/main" val="19350799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548681"/>
            <a:ext cx="7474024" cy="432047"/>
          </a:xfrm>
        </p:spPr>
        <p:txBody>
          <a:bodyPr>
            <a:noAutofit/>
          </a:bodyPr>
          <a:lstStyle/>
          <a:p>
            <a:r>
              <a:rPr lang="de-DE" sz="3200" dirty="0"/>
              <a:t>Formerfordernis</a:t>
            </a:r>
          </a:p>
        </p:txBody>
      </p:sp>
      <p:sp>
        <p:nvSpPr>
          <p:cNvPr id="3" name="Inhaltsplatzhalter 2"/>
          <p:cNvSpPr>
            <a:spLocks noGrp="1"/>
          </p:cNvSpPr>
          <p:nvPr>
            <p:ph idx="1"/>
          </p:nvPr>
        </p:nvSpPr>
        <p:spPr>
          <a:xfrm>
            <a:off x="827584" y="1268761"/>
            <a:ext cx="7402016" cy="5040600"/>
          </a:xfrm>
        </p:spPr>
        <p:txBody>
          <a:bodyPr>
            <a:normAutofit fontScale="92500"/>
          </a:bodyPr>
          <a:lstStyle/>
          <a:p>
            <a:r>
              <a:rPr lang="de-DE" sz="2800" dirty="0"/>
              <a:t>Kündigung muss zwei Wochen nach Bekanntwerden des Kündigungsgrundes erfolgen, § 626 Abs. 2 Satz 2 BGB</a:t>
            </a:r>
          </a:p>
          <a:p>
            <a:r>
              <a:rPr lang="de-DE" sz="2800" dirty="0"/>
              <a:t>Schriftform, § 623 BGB</a:t>
            </a:r>
          </a:p>
          <a:p>
            <a:r>
              <a:rPr lang="de-DE" sz="2800" dirty="0"/>
              <a:t>Kann ohne Angabe von Gründen erfolgen, Gründe müssen auf Verlangen schriftlich nachgeliefert werden, § 626 Abs. 2 Satz 3 BGB</a:t>
            </a:r>
          </a:p>
          <a:p>
            <a:r>
              <a:rPr lang="de-DE" sz="2800" dirty="0"/>
              <a:t>Meist als fristlose ausgesprochen, kann aber auch mit Auslauffrist versehen werden, aber dann nötig, dass klar gemacht, dass es sich nicht um eine ordentliche Kündigung handelt</a:t>
            </a:r>
          </a:p>
        </p:txBody>
      </p:sp>
    </p:spTree>
    <p:extLst>
      <p:ext uri="{BB962C8B-B14F-4D97-AF65-F5344CB8AC3E}">
        <p14:creationId xmlns:p14="http://schemas.microsoft.com/office/powerpoint/2010/main" val="25485842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476673"/>
            <a:ext cx="7474024" cy="792087"/>
          </a:xfrm>
        </p:spPr>
        <p:txBody>
          <a:bodyPr>
            <a:normAutofit/>
          </a:bodyPr>
          <a:lstStyle/>
          <a:p>
            <a:r>
              <a:rPr lang="de-DE" sz="2800" dirty="0"/>
              <a:t>3.3.2) Wichtiger Grund</a:t>
            </a:r>
          </a:p>
        </p:txBody>
      </p:sp>
      <p:sp>
        <p:nvSpPr>
          <p:cNvPr id="3" name="Inhaltsplatzhalter 2"/>
          <p:cNvSpPr>
            <a:spLocks noGrp="1"/>
          </p:cNvSpPr>
          <p:nvPr>
            <p:ph idx="1"/>
          </p:nvPr>
        </p:nvSpPr>
        <p:spPr>
          <a:xfrm>
            <a:off x="827584" y="1412776"/>
            <a:ext cx="7402016" cy="4896585"/>
          </a:xfrm>
        </p:spPr>
        <p:txBody>
          <a:bodyPr>
            <a:normAutofit lnSpcReduction="10000"/>
          </a:bodyPr>
          <a:lstStyle/>
          <a:p>
            <a:r>
              <a:rPr lang="de-DE" sz="2800" dirty="0"/>
              <a:t>Schwerwiegende und grobe Vertragspflichtverletzungen,</a:t>
            </a:r>
          </a:p>
          <a:p>
            <a:r>
              <a:rPr lang="de-DE" sz="2800" dirty="0"/>
              <a:t>z. B. Beharrliche Arbeitsverweigerung, eigenmächtiger Urlaubsantritt, geschäftsschädigende Äußerungen, Konkurrenztätigkeit, grobe Beleidigungen/Tätlichkeiten gegenüber Vorgesetzten, Vermögensdelikte zum Nachteil von Kollegen/AG</a:t>
            </a:r>
          </a:p>
          <a:p>
            <a:r>
              <a:rPr lang="de-DE" sz="2800" dirty="0"/>
              <a:t>Nicht: Gründe im Risikobereich des AG (z.B. Betriebsstillegung</a:t>
            </a:r>
          </a:p>
        </p:txBody>
      </p:sp>
    </p:spTree>
    <p:extLst>
      <p:ext uri="{BB962C8B-B14F-4D97-AF65-F5344CB8AC3E}">
        <p14:creationId xmlns:p14="http://schemas.microsoft.com/office/powerpoint/2010/main" val="13994257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792087"/>
          </a:xfrm>
        </p:spPr>
        <p:txBody>
          <a:bodyPr>
            <a:normAutofit/>
          </a:bodyPr>
          <a:lstStyle/>
          <a:p>
            <a:r>
              <a:rPr lang="de-DE" sz="2800" dirty="0"/>
              <a:t>3.3.3) Interessenabwägung</a:t>
            </a:r>
          </a:p>
        </p:txBody>
      </p:sp>
      <p:sp>
        <p:nvSpPr>
          <p:cNvPr id="3" name="Inhaltsplatzhalter 2"/>
          <p:cNvSpPr>
            <a:spLocks noGrp="1"/>
          </p:cNvSpPr>
          <p:nvPr>
            <p:ph idx="1"/>
          </p:nvPr>
        </p:nvSpPr>
        <p:spPr>
          <a:xfrm>
            <a:off x="323528" y="1628800"/>
            <a:ext cx="8424936" cy="4680561"/>
          </a:xfrm>
        </p:spPr>
        <p:txBody>
          <a:bodyPr>
            <a:normAutofit/>
          </a:bodyPr>
          <a:lstStyle/>
          <a:p>
            <a:r>
              <a:rPr lang="de-DE" sz="2800" dirty="0"/>
              <a:t>Außerordentliche Kündigung gerechtfertigt, wenn eine Interessenabwägung unter Berücksichtigung aller Umstände des Einzelfalls ergibt, dass eine Fortsetzung des AV unzumutbar (Vertrauensverhältnis zerstört)</a:t>
            </a:r>
          </a:p>
          <a:p>
            <a:r>
              <a:rPr lang="de-DE" sz="2800" dirty="0"/>
              <a:t>Kriterien: Dauer des Beschäftigungsverhältnisses und dessen störungsfreier Verlauf, Leistung des AN, Wiederholungsgefahr, Umstände der Pflichtverletzung</a:t>
            </a:r>
          </a:p>
          <a:p>
            <a:r>
              <a:rPr lang="de-DE" sz="2800" dirty="0"/>
              <a:t>Außerdem darf kein milderes Mittel existieren</a:t>
            </a:r>
          </a:p>
        </p:txBody>
      </p:sp>
    </p:spTree>
    <p:extLst>
      <p:ext uri="{BB962C8B-B14F-4D97-AF65-F5344CB8AC3E}">
        <p14:creationId xmlns:p14="http://schemas.microsoft.com/office/powerpoint/2010/main" val="98364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432047"/>
          </a:xfrm>
        </p:spPr>
        <p:txBody>
          <a:bodyPr>
            <a:normAutofit fontScale="90000"/>
          </a:bodyPr>
          <a:lstStyle/>
          <a:p>
            <a:endParaRPr lang="de-DE" dirty="0"/>
          </a:p>
        </p:txBody>
      </p:sp>
      <p:sp>
        <p:nvSpPr>
          <p:cNvPr id="3" name="Inhaltsplatzhalter 2"/>
          <p:cNvSpPr>
            <a:spLocks noGrp="1"/>
          </p:cNvSpPr>
          <p:nvPr>
            <p:ph idx="1"/>
          </p:nvPr>
        </p:nvSpPr>
        <p:spPr>
          <a:xfrm>
            <a:off x="827584" y="1196752"/>
            <a:ext cx="7402016" cy="5112609"/>
          </a:xfrm>
        </p:spPr>
        <p:txBody>
          <a:bodyPr>
            <a:normAutofit fontScale="92500" lnSpcReduction="10000"/>
          </a:bodyPr>
          <a:lstStyle/>
          <a:p>
            <a:r>
              <a:rPr lang="de-DE" sz="2800" dirty="0"/>
              <a:t>Milderes Mittel:</a:t>
            </a:r>
          </a:p>
          <a:p>
            <a:r>
              <a:rPr lang="de-DE" sz="2800" dirty="0"/>
              <a:t>Versetzung, ordentliche Kündigung, Abmahnung</a:t>
            </a:r>
          </a:p>
          <a:p>
            <a:r>
              <a:rPr lang="de-DE" sz="2800" dirty="0"/>
              <a:t>Abmahnung: </a:t>
            </a:r>
          </a:p>
          <a:p>
            <a:r>
              <a:rPr lang="de-DE" sz="2800" dirty="0"/>
              <a:t>bei Störung im Leistungsbereich, außer  bei nachhaltiger und vorsätzlicher Arbeitsverweigerung</a:t>
            </a:r>
          </a:p>
          <a:p>
            <a:r>
              <a:rPr lang="de-DE" sz="2800" dirty="0"/>
              <a:t>Bei Störung im Vertrauensbereich meist entbehrlich, außer durch Abmahnung kann Vertrauensverhältnis wieder hergestellt werden (z.B. AN durfte berechtigterweise darauf vertrauen, dass bestimmtes Verhalten kein Kündigungsgrund)</a:t>
            </a:r>
          </a:p>
        </p:txBody>
      </p:sp>
    </p:spTree>
    <p:extLst>
      <p:ext uri="{BB962C8B-B14F-4D97-AF65-F5344CB8AC3E}">
        <p14:creationId xmlns:p14="http://schemas.microsoft.com/office/powerpoint/2010/main" val="28087014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764705"/>
            <a:ext cx="7474024" cy="864095"/>
          </a:xfrm>
        </p:spPr>
        <p:txBody>
          <a:bodyPr>
            <a:normAutofit/>
          </a:bodyPr>
          <a:lstStyle/>
          <a:p>
            <a:r>
              <a:rPr lang="de-DE" sz="2800" dirty="0"/>
              <a:t>3.3.4) Kündigungsschutz</a:t>
            </a:r>
          </a:p>
        </p:txBody>
      </p:sp>
      <p:sp>
        <p:nvSpPr>
          <p:cNvPr id="3" name="Inhaltsplatzhalter 2"/>
          <p:cNvSpPr>
            <a:spLocks noGrp="1"/>
          </p:cNvSpPr>
          <p:nvPr>
            <p:ph idx="1"/>
          </p:nvPr>
        </p:nvSpPr>
        <p:spPr>
          <a:xfrm>
            <a:off x="827584" y="2276873"/>
            <a:ext cx="7402016" cy="4032488"/>
          </a:xfrm>
        </p:spPr>
        <p:txBody>
          <a:bodyPr>
            <a:normAutofit/>
          </a:bodyPr>
          <a:lstStyle/>
          <a:p>
            <a:r>
              <a:rPr lang="de-DE" sz="2800" dirty="0"/>
              <a:t>Kein allgemeiner Kündigungsschutz nach dem KSchG (soziale Rechtfertigung muss nur bei ordentlicher Kündigung vorliegen)</a:t>
            </a:r>
          </a:p>
          <a:p>
            <a:r>
              <a:rPr lang="de-DE" sz="2800" dirty="0"/>
              <a:t>Aber: teilweise Geltung des besonderen Kündigungsschutzes, § 9 MuSchG, 103 BetrVG, 91 SGB IX, s.o.</a:t>
            </a:r>
          </a:p>
        </p:txBody>
      </p:sp>
    </p:spTree>
    <p:extLst>
      <p:ext uri="{BB962C8B-B14F-4D97-AF65-F5344CB8AC3E}">
        <p14:creationId xmlns:p14="http://schemas.microsoft.com/office/powerpoint/2010/main" val="10143072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836713"/>
            <a:ext cx="7402016" cy="864095"/>
          </a:xfrm>
        </p:spPr>
        <p:txBody>
          <a:bodyPr>
            <a:normAutofit/>
          </a:bodyPr>
          <a:lstStyle/>
          <a:p>
            <a:r>
              <a:rPr lang="de-DE" sz="2800" dirty="0"/>
              <a:t>3.3.5) Schadensersatzanspruch</a:t>
            </a:r>
          </a:p>
        </p:txBody>
      </p:sp>
      <p:sp>
        <p:nvSpPr>
          <p:cNvPr id="3" name="Inhaltsplatzhalter 2"/>
          <p:cNvSpPr>
            <a:spLocks noGrp="1"/>
          </p:cNvSpPr>
          <p:nvPr>
            <p:ph idx="1"/>
          </p:nvPr>
        </p:nvSpPr>
        <p:spPr>
          <a:xfrm>
            <a:off x="899592" y="1988841"/>
            <a:ext cx="7330008" cy="4320520"/>
          </a:xfrm>
        </p:spPr>
        <p:txBody>
          <a:bodyPr>
            <a:normAutofit/>
          </a:bodyPr>
          <a:lstStyle/>
          <a:p>
            <a:r>
              <a:rPr lang="de-DE" sz="2800" dirty="0"/>
              <a:t>§ 628 Abs. 2 BGB: Der Kündigende kann Schadensersatz verlangen, wenn durch vertragswidriges Verhalten des anderen Teils zur Kündigung veranlasst, aber nur bis zum Zeitpunkt, zu dem AV ordentlich hätte gekündigt werden können</a:t>
            </a:r>
          </a:p>
        </p:txBody>
      </p:sp>
    </p:spTree>
    <p:extLst>
      <p:ext uri="{BB962C8B-B14F-4D97-AF65-F5344CB8AC3E}">
        <p14:creationId xmlns:p14="http://schemas.microsoft.com/office/powerpoint/2010/main" val="6041439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dirty="0"/>
              <a:t>Fall: Kündigungsschutz</a:t>
            </a:r>
          </a:p>
        </p:txBody>
      </p:sp>
      <p:sp>
        <p:nvSpPr>
          <p:cNvPr id="3" name="Inhaltsplatzhalter 2"/>
          <p:cNvSpPr>
            <a:spLocks noGrp="1"/>
          </p:cNvSpPr>
          <p:nvPr>
            <p:ph idx="1"/>
          </p:nvPr>
        </p:nvSpPr>
        <p:spPr/>
        <p:txBody>
          <a:bodyPr>
            <a:normAutofit/>
          </a:bodyPr>
          <a:lstStyle/>
          <a:p>
            <a:r>
              <a:rPr lang="de-DE" sz="2800" dirty="0"/>
              <a:t>Ist der allgemeine Kündigungsschutz nach dem KSchG auf die außerordentliche Kündigung anwendbar?</a:t>
            </a:r>
          </a:p>
          <a:p>
            <a:endParaRPr lang="de-DE" sz="2800" dirty="0"/>
          </a:p>
        </p:txBody>
      </p:sp>
    </p:spTree>
    <p:extLst>
      <p:ext uri="{BB962C8B-B14F-4D97-AF65-F5344CB8AC3E}">
        <p14:creationId xmlns:p14="http://schemas.microsoft.com/office/powerpoint/2010/main" val="22815953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980729"/>
            <a:ext cx="7330008" cy="936103"/>
          </a:xfrm>
        </p:spPr>
        <p:txBody>
          <a:bodyPr>
            <a:normAutofit fontScale="90000"/>
          </a:bodyPr>
          <a:lstStyle/>
          <a:p>
            <a:r>
              <a:rPr lang="de-DE" dirty="0"/>
              <a:t>3. 4. Rechtsschutz gegen Kündigung</a:t>
            </a:r>
          </a:p>
        </p:txBody>
      </p:sp>
      <p:sp>
        <p:nvSpPr>
          <p:cNvPr id="3" name="Inhaltsplatzhalter 2"/>
          <p:cNvSpPr>
            <a:spLocks noGrp="1"/>
          </p:cNvSpPr>
          <p:nvPr>
            <p:ph idx="1"/>
          </p:nvPr>
        </p:nvSpPr>
        <p:spPr>
          <a:xfrm>
            <a:off x="899592" y="2348881"/>
            <a:ext cx="7330008" cy="3960480"/>
          </a:xfrm>
        </p:spPr>
        <p:txBody>
          <a:bodyPr>
            <a:normAutofit lnSpcReduction="10000"/>
          </a:bodyPr>
          <a:lstStyle/>
          <a:p>
            <a:r>
              <a:rPr lang="de-DE" sz="2800" dirty="0"/>
              <a:t>Binnen drei Wochen ab Zugang der Kündigung Kündigungsschutzklage beim Arbeitsgericht erheben (§ 4 KSchG)</a:t>
            </a:r>
          </a:p>
          <a:p>
            <a:r>
              <a:rPr lang="de-DE" sz="2800" dirty="0"/>
              <a:t>Frist gilt auch für außerordentliche Kündigung (§ 13 Abs. 1 Satz 2 KSchG)</a:t>
            </a:r>
          </a:p>
          <a:p>
            <a:r>
              <a:rPr lang="de-DE" sz="2800" dirty="0"/>
              <a:t>Frist gilt nicht, wenn Formnichtigkeit nach § 623 BGB geltend gemacht wird, vollmachtloser Vertreter kündigt oder unrichtige Kündigungsfrist</a:t>
            </a:r>
          </a:p>
        </p:txBody>
      </p:sp>
    </p:spTree>
    <p:extLst>
      <p:ext uri="{BB962C8B-B14F-4D97-AF65-F5344CB8AC3E}">
        <p14:creationId xmlns:p14="http://schemas.microsoft.com/office/powerpoint/2010/main" val="961280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216023"/>
          </a:xfrm>
        </p:spPr>
        <p:txBody>
          <a:bodyPr>
            <a:normAutofit fontScale="90000"/>
          </a:bodyPr>
          <a:lstStyle/>
          <a:p>
            <a:endParaRPr lang="de-DE" dirty="0"/>
          </a:p>
        </p:txBody>
      </p:sp>
      <p:sp>
        <p:nvSpPr>
          <p:cNvPr id="3" name="Inhaltsplatzhalter 2"/>
          <p:cNvSpPr>
            <a:spLocks noGrp="1"/>
          </p:cNvSpPr>
          <p:nvPr>
            <p:ph idx="1"/>
          </p:nvPr>
        </p:nvSpPr>
        <p:spPr>
          <a:xfrm>
            <a:off x="827584" y="980729"/>
            <a:ext cx="7402016" cy="5328632"/>
          </a:xfrm>
        </p:spPr>
        <p:txBody>
          <a:bodyPr>
            <a:normAutofit/>
          </a:bodyPr>
          <a:lstStyle/>
          <a:p>
            <a:r>
              <a:rPr lang="de-DE" sz="2800" dirty="0"/>
              <a:t>Regeln zur Frist gelten für alle AN, auch die, die ansonsten nicht unter das KSchG fallen (§ 23 Abs. 1 Satz 2 KSchG)</a:t>
            </a:r>
          </a:p>
          <a:p>
            <a:r>
              <a:rPr lang="de-DE" sz="2800" dirty="0"/>
              <a:t>Frist versäumt und keine Heilung nach § 5 KSchG: Kündigung gilt als rechtswirksam</a:t>
            </a:r>
          </a:p>
          <a:p>
            <a:r>
              <a:rPr lang="de-DE" sz="2800" dirty="0"/>
              <a:t>Ziel der Klage: feststellen lassen, dass AV durch die angegriffene Kündigung nicht beendet ist</a:t>
            </a:r>
          </a:p>
          <a:p>
            <a:r>
              <a:rPr lang="de-DE" sz="2800" dirty="0"/>
              <a:t>Möglichkeit der Auflösung des AV durch </a:t>
            </a:r>
            <a:r>
              <a:rPr lang="de-DE" sz="2800" dirty="0" err="1"/>
              <a:t>ArbG</a:t>
            </a:r>
            <a:r>
              <a:rPr lang="de-DE" sz="2800" dirty="0"/>
              <a:t> gegen Abfindung, wenn Fortbestand unzumutbar, §§ 9, 10 KSchG</a:t>
            </a:r>
          </a:p>
          <a:p>
            <a:endParaRPr lang="de-DE" sz="2800" dirty="0"/>
          </a:p>
        </p:txBody>
      </p:sp>
    </p:spTree>
    <p:extLst>
      <p:ext uri="{BB962C8B-B14F-4D97-AF65-F5344CB8AC3E}">
        <p14:creationId xmlns:p14="http://schemas.microsoft.com/office/powerpoint/2010/main" val="2540128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620689"/>
            <a:ext cx="7330008" cy="792087"/>
          </a:xfrm>
        </p:spPr>
        <p:txBody>
          <a:bodyPr/>
          <a:lstStyle/>
          <a:p>
            <a:r>
              <a:rPr lang="de-DE" sz="3200" dirty="0"/>
              <a:t>Exkurs:</a:t>
            </a:r>
            <a:r>
              <a:rPr lang="de-DE" dirty="0"/>
              <a:t> </a:t>
            </a:r>
            <a:r>
              <a:rPr lang="de-DE" sz="3200" dirty="0"/>
              <a:t>Arbeitsgerichtsbarkeit</a:t>
            </a:r>
            <a:endParaRPr lang="de-DE" dirty="0"/>
          </a:p>
        </p:txBody>
      </p:sp>
      <p:sp>
        <p:nvSpPr>
          <p:cNvPr id="3" name="Inhaltsplatzhalter 2"/>
          <p:cNvSpPr>
            <a:spLocks noGrp="1"/>
          </p:cNvSpPr>
          <p:nvPr>
            <p:ph idx="1"/>
          </p:nvPr>
        </p:nvSpPr>
        <p:spPr>
          <a:xfrm>
            <a:off x="251520" y="1844824"/>
            <a:ext cx="8352928" cy="4536545"/>
          </a:xfrm>
        </p:spPr>
        <p:txBody>
          <a:bodyPr>
            <a:normAutofit lnSpcReduction="10000"/>
          </a:bodyPr>
          <a:lstStyle/>
          <a:p>
            <a:r>
              <a:rPr lang="de-DE" sz="2800" dirty="0"/>
              <a:t>Arbeitsgerichtsbarkeit als eigener Rechtsweg bei Streitigkeiten aus AV</a:t>
            </a:r>
          </a:p>
          <a:p>
            <a:r>
              <a:rPr lang="de-DE" sz="2800" dirty="0"/>
              <a:t>Arbeitsgerichte, Landesarbeitsgerichte (Berufung: erneute Tatsacheninstanz), Bundesarbeitsgericht (Revision: reine Rechtsfrage)</a:t>
            </a:r>
          </a:p>
          <a:p>
            <a:r>
              <a:rPr lang="de-DE" sz="2800" dirty="0"/>
              <a:t>Eigene Verfahrensordnung: Arbeitsgerichtsgesetz</a:t>
            </a:r>
          </a:p>
          <a:p>
            <a:r>
              <a:rPr lang="de-DE" sz="2800" dirty="0"/>
              <a:t>Auf allen drei Ebenen Berufsrichter und Laien (je zur Hälfte AG/AN</a:t>
            </a:r>
          </a:p>
          <a:p>
            <a:r>
              <a:rPr lang="de-DE" sz="2800" dirty="0"/>
              <a:t>Keine Kostenerstattung in 1. Instanz auch bei Obsiegen, § 12a ArbGG</a:t>
            </a:r>
          </a:p>
        </p:txBody>
      </p:sp>
    </p:spTree>
    <p:extLst>
      <p:ext uri="{BB962C8B-B14F-4D97-AF65-F5344CB8AC3E}">
        <p14:creationId xmlns:p14="http://schemas.microsoft.com/office/powerpoint/2010/main" val="2633383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764704"/>
            <a:ext cx="7243192" cy="792088"/>
          </a:xfrm>
        </p:spPr>
        <p:txBody>
          <a:bodyPr>
            <a:normAutofit/>
          </a:bodyPr>
          <a:lstStyle/>
          <a:p>
            <a:pPr algn="ctr"/>
            <a:r>
              <a:rPr lang="de-DE" sz="2800" dirty="0"/>
              <a:t>Fall Kurzfristige Beschäftigung</a:t>
            </a:r>
          </a:p>
        </p:txBody>
      </p:sp>
      <p:sp>
        <p:nvSpPr>
          <p:cNvPr id="3" name="Inhaltsplatzhalter 2"/>
          <p:cNvSpPr>
            <a:spLocks noGrp="1"/>
          </p:cNvSpPr>
          <p:nvPr>
            <p:ph idx="1"/>
          </p:nvPr>
        </p:nvSpPr>
        <p:spPr>
          <a:xfrm>
            <a:off x="899592" y="2132857"/>
            <a:ext cx="7330008" cy="4176504"/>
          </a:xfrm>
        </p:spPr>
        <p:txBody>
          <a:bodyPr>
            <a:normAutofit/>
          </a:bodyPr>
          <a:lstStyle/>
          <a:p>
            <a:r>
              <a:rPr lang="de-DE" sz="2800" dirty="0"/>
              <a:t>A stellt B für die Montage von Solarpaneelen in einem Solarpark an, der in 40 Arbeitstagen errichtet werden soll. Nach 30 Tagen sind die Arbeiten massiv in Verzug und B rechnet damit, dass die Montage statt 40 tatsächlich 80 Tage dauern wird. Ab wann ist A zur Sozialversicherung anzumelden?</a:t>
            </a:r>
          </a:p>
          <a:p>
            <a:endParaRPr lang="de-DE" sz="2800" dirty="0"/>
          </a:p>
        </p:txBody>
      </p:sp>
    </p:spTree>
    <p:extLst>
      <p:ext uri="{BB962C8B-B14F-4D97-AF65-F5344CB8AC3E}">
        <p14:creationId xmlns:p14="http://schemas.microsoft.com/office/powerpoint/2010/main" val="2955980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620689"/>
            <a:ext cx="7474024" cy="1944215"/>
          </a:xfrm>
        </p:spPr>
        <p:txBody>
          <a:bodyPr>
            <a:noAutofit/>
          </a:bodyPr>
          <a:lstStyle/>
          <a:p>
            <a:pPr algn="ctr"/>
            <a:r>
              <a:rPr lang="de-DE" dirty="0"/>
              <a:t>II. </a:t>
            </a:r>
            <a:br>
              <a:rPr lang="de-DE" dirty="0"/>
            </a:br>
            <a:r>
              <a:rPr lang="de-DE" dirty="0"/>
              <a:t>Pflichten nach Beendigung des Arbeitsverhältnisses</a:t>
            </a:r>
          </a:p>
        </p:txBody>
      </p:sp>
      <p:sp>
        <p:nvSpPr>
          <p:cNvPr id="3" name="Inhaltsplatzhalter 2"/>
          <p:cNvSpPr>
            <a:spLocks noGrp="1"/>
          </p:cNvSpPr>
          <p:nvPr>
            <p:ph idx="1"/>
          </p:nvPr>
        </p:nvSpPr>
        <p:spPr>
          <a:xfrm>
            <a:off x="755576" y="3068960"/>
            <a:ext cx="8064896" cy="3240401"/>
          </a:xfrm>
        </p:spPr>
        <p:txBody>
          <a:bodyPr>
            <a:normAutofit/>
          </a:bodyPr>
          <a:lstStyle/>
          <a:p>
            <a:r>
              <a:rPr lang="de-DE" sz="2800" dirty="0"/>
              <a:t>1. Zeugniserteilung durch AG</a:t>
            </a:r>
          </a:p>
          <a:p>
            <a:r>
              <a:rPr lang="de-DE" sz="2800" dirty="0"/>
              <a:t>2. Wettbewerbsverbot AN</a:t>
            </a:r>
          </a:p>
          <a:p>
            <a:pPr lvl="1"/>
            <a:r>
              <a:rPr lang="de-DE" sz="2600" dirty="0"/>
              <a:t>2.1. Exkurs: während des AV</a:t>
            </a:r>
          </a:p>
          <a:p>
            <a:pPr lvl="1"/>
            <a:r>
              <a:rPr lang="de-DE" sz="2600" dirty="0"/>
              <a:t>2.2. Nach Beendigung  des AV</a:t>
            </a:r>
          </a:p>
          <a:p>
            <a:pPr lvl="1"/>
            <a:r>
              <a:rPr lang="de-DE" sz="2600" dirty="0"/>
              <a:t>2.3. vertragliches Wettbewerbsverbot</a:t>
            </a:r>
          </a:p>
        </p:txBody>
      </p:sp>
    </p:spTree>
    <p:extLst>
      <p:ext uri="{BB962C8B-B14F-4D97-AF65-F5344CB8AC3E}">
        <p14:creationId xmlns:p14="http://schemas.microsoft.com/office/powerpoint/2010/main" val="15612667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692697"/>
            <a:ext cx="7402016" cy="792087"/>
          </a:xfrm>
        </p:spPr>
        <p:txBody>
          <a:bodyPr>
            <a:normAutofit/>
          </a:bodyPr>
          <a:lstStyle/>
          <a:p>
            <a:r>
              <a:rPr lang="de-DE" sz="3600" dirty="0"/>
              <a:t>1. Zeugniserteilung durch AG</a:t>
            </a:r>
          </a:p>
        </p:txBody>
      </p:sp>
      <p:sp>
        <p:nvSpPr>
          <p:cNvPr id="3" name="Inhaltsplatzhalter 2"/>
          <p:cNvSpPr>
            <a:spLocks noGrp="1"/>
          </p:cNvSpPr>
          <p:nvPr>
            <p:ph idx="1"/>
          </p:nvPr>
        </p:nvSpPr>
        <p:spPr>
          <a:xfrm>
            <a:off x="899592" y="1916833"/>
            <a:ext cx="7330008" cy="4392528"/>
          </a:xfrm>
        </p:spPr>
        <p:txBody>
          <a:bodyPr>
            <a:noAutofit/>
          </a:bodyPr>
          <a:lstStyle/>
          <a:p>
            <a:r>
              <a:rPr lang="de-DE" sz="2800" dirty="0"/>
              <a:t>Anspruch auf Zeugnis nach § 109 Gewerbeordnung (GewO)</a:t>
            </a:r>
          </a:p>
          <a:p>
            <a:r>
              <a:rPr lang="de-DE" sz="2800" dirty="0"/>
              <a:t>Mindestens Angaben zu Art und Dauer der Tätigkeit (einfaches Zeugnis, § 109 Abs. 1 Satz 1 GewO), auf Verlangen AN auch Angaben zu Leistung und Verhalten (qualifiziertes Zeugnis, § 109 Abs. 1 Satz 2 GewO)</a:t>
            </a:r>
          </a:p>
          <a:p>
            <a:r>
              <a:rPr lang="de-DE" sz="2800" dirty="0"/>
              <a:t>Muss auf Firmenbogen von einer ranghöheren Person ausgestellt werden</a:t>
            </a:r>
          </a:p>
        </p:txBody>
      </p:sp>
    </p:spTree>
    <p:extLst>
      <p:ext uri="{BB962C8B-B14F-4D97-AF65-F5344CB8AC3E}">
        <p14:creationId xmlns:p14="http://schemas.microsoft.com/office/powerpoint/2010/main" val="26394721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76673"/>
            <a:ext cx="7330008" cy="360039"/>
          </a:xfrm>
        </p:spPr>
        <p:txBody>
          <a:bodyPr>
            <a:normAutofit fontScale="90000"/>
          </a:bodyPr>
          <a:lstStyle/>
          <a:p>
            <a:endParaRPr lang="de-DE" dirty="0"/>
          </a:p>
        </p:txBody>
      </p:sp>
      <p:sp>
        <p:nvSpPr>
          <p:cNvPr id="3" name="Inhaltsplatzhalter 2"/>
          <p:cNvSpPr>
            <a:spLocks noGrp="1"/>
          </p:cNvSpPr>
          <p:nvPr>
            <p:ph idx="1"/>
          </p:nvPr>
        </p:nvSpPr>
        <p:spPr>
          <a:xfrm>
            <a:off x="899592" y="1196752"/>
            <a:ext cx="7920880" cy="5112609"/>
          </a:xfrm>
        </p:spPr>
        <p:txBody>
          <a:bodyPr>
            <a:normAutofit lnSpcReduction="10000"/>
          </a:bodyPr>
          <a:lstStyle/>
          <a:p>
            <a:r>
              <a:rPr lang="de-DE" sz="2800" dirty="0"/>
              <a:t>Zeugnis muss der Wahrheit entsprechen, wohlwollend, darf Fortkommen nicht erschweren</a:t>
            </a:r>
          </a:p>
          <a:p>
            <a:r>
              <a:rPr lang="de-DE" sz="2800" dirty="0"/>
              <a:t>Beendigungsgrund gegen Willen AN nur aufnehmen, wenn zur Charakterisierung der Persönlichkeit des AN nötig</a:t>
            </a:r>
          </a:p>
          <a:p>
            <a:r>
              <a:rPr lang="de-DE" sz="2800" dirty="0"/>
              <a:t>Bei Beschreibung des Verhaltens nur solche Elemente aufnehmen, die Relevanz für AV haben</a:t>
            </a:r>
          </a:p>
          <a:p>
            <a:r>
              <a:rPr lang="de-DE" sz="2800" dirty="0"/>
              <a:t>Gegen Willen des AN darf Elternzeit/ Gewerkschaftstätigkeit nicht aufgenommen werden</a:t>
            </a:r>
          </a:p>
          <a:p>
            <a:endParaRPr lang="de-DE" sz="2800" dirty="0"/>
          </a:p>
        </p:txBody>
      </p:sp>
    </p:spTree>
    <p:extLst>
      <p:ext uri="{BB962C8B-B14F-4D97-AF65-F5344CB8AC3E}">
        <p14:creationId xmlns:p14="http://schemas.microsoft.com/office/powerpoint/2010/main" val="32290215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404665"/>
            <a:ext cx="7258000" cy="576063"/>
          </a:xfrm>
        </p:spPr>
        <p:txBody>
          <a:bodyPr>
            <a:normAutofit fontScale="90000"/>
          </a:bodyPr>
          <a:lstStyle/>
          <a:p>
            <a:endParaRPr lang="de-DE" dirty="0"/>
          </a:p>
        </p:txBody>
      </p:sp>
      <p:sp>
        <p:nvSpPr>
          <p:cNvPr id="3" name="Inhaltsplatzhalter 2"/>
          <p:cNvSpPr>
            <a:spLocks noGrp="1"/>
          </p:cNvSpPr>
          <p:nvPr>
            <p:ph idx="1"/>
          </p:nvPr>
        </p:nvSpPr>
        <p:spPr>
          <a:xfrm>
            <a:off x="899592" y="1340769"/>
            <a:ext cx="7330008" cy="4968592"/>
          </a:xfrm>
        </p:spPr>
        <p:txBody>
          <a:bodyPr>
            <a:normAutofit/>
          </a:bodyPr>
          <a:lstStyle/>
          <a:p>
            <a:r>
              <a:rPr lang="de-DE" sz="2800" dirty="0"/>
              <a:t>Kein Anspruch auf Dankesformel oder gute Wünsche für die Zukunft</a:t>
            </a:r>
          </a:p>
          <a:p>
            <a:r>
              <a:rPr lang="de-DE" sz="2800" dirty="0"/>
              <a:t>Falsches Zeugnis: Anspruch auf Schadensersatz </a:t>
            </a:r>
          </a:p>
          <a:p>
            <a:r>
              <a:rPr lang="de-DE" sz="2800" dirty="0"/>
              <a:t>des AN, wenn keine neue Arbeitsstelle findet,</a:t>
            </a:r>
          </a:p>
          <a:p>
            <a:r>
              <a:rPr lang="de-DE" sz="2800" dirty="0"/>
              <a:t>des neuen AG, der im Vertrauen auf unrichtiges gutes  Zeugnis AN einstellt</a:t>
            </a:r>
          </a:p>
          <a:p>
            <a:r>
              <a:rPr lang="de-DE" sz="2800" dirty="0"/>
              <a:t>2. AG muss nach § 629 BGB ausreichend Zeit zur Stellensuche gewähren</a:t>
            </a:r>
          </a:p>
        </p:txBody>
      </p:sp>
    </p:spTree>
    <p:extLst>
      <p:ext uri="{BB962C8B-B14F-4D97-AF65-F5344CB8AC3E}">
        <p14:creationId xmlns:p14="http://schemas.microsoft.com/office/powerpoint/2010/main" val="6467777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548681"/>
            <a:ext cx="7402016" cy="936103"/>
          </a:xfrm>
        </p:spPr>
        <p:txBody>
          <a:bodyPr>
            <a:normAutofit/>
          </a:bodyPr>
          <a:lstStyle/>
          <a:p>
            <a:r>
              <a:rPr lang="de-DE" sz="3600" dirty="0"/>
              <a:t>2. Wettbewerbsverbot des AN</a:t>
            </a:r>
          </a:p>
        </p:txBody>
      </p:sp>
      <p:sp>
        <p:nvSpPr>
          <p:cNvPr id="3" name="Inhaltsplatzhalter 2"/>
          <p:cNvSpPr>
            <a:spLocks noGrp="1"/>
          </p:cNvSpPr>
          <p:nvPr>
            <p:ph idx="1"/>
          </p:nvPr>
        </p:nvSpPr>
        <p:spPr>
          <a:xfrm>
            <a:off x="899592" y="1844825"/>
            <a:ext cx="7330008" cy="4464536"/>
          </a:xfrm>
        </p:spPr>
        <p:txBody>
          <a:bodyPr>
            <a:normAutofit/>
          </a:bodyPr>
          <a:lstStyle/>
          <a:p>
            <a:r>
              <a:rPr lang="de-DE" sz="2800" dirty="0"/>
              <a:t>2.1. Während des AV: Verbot der Konkurrenztätigkeit (§ 60 HGB), bei Verstoß Schadensersatzanspruch und Eintrittsrecht des AG (§ 61 HGB)</a:t>
            </a:r>
          </a:p>
          <a:p>
            <a:r>
              <a:rPr lang="de-DE" sz="2800" dirty="0"/>
              <a:t>2.2. Nach Beendigung des AV:</a:t>
            </a:r>
          </a:p>
          <a:p>
            <a:r>
              <a:rPr lang="de-DE" sz="2800" dirty="0"/>
              <a:t>Grundsätzliche Freiheit des AN, in Konkurrenz zu AG zu treten, außer: vertragliches Wettbewerbsverbot (§ 110 GewO)</a:t>
            </a:r>
          </a:p>
        </p:txBody>
      </p:sp>
    </p:spTree>
    <p:extLst>
      <p:ext uri="{BB962C8B-B14F-4D97-AF65-F5344CB8AC3E}">
        <p14:creationId xmlns:p14="http://schemas.microsoft.com/office/powerpoint/2010/main" val="34134812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76673"/>
            <a:ext cx="7330008" cy="504055"/>
          </a:xfrm>
        </p:spPr>
        <p:txBody>
          <a:bodyPr>
            <a:normAutofit fontScale="90000"/>
          </a:bodyPr>
          <a:lstStyle/>
          <a:p>
            <a:endParaRPr lang="de-DE" dirty="0"/>
          </a:p>
        </p:txBody>
      </p:sp>
      <p:sp>
        <p:nvSpPr>
          <p:cNvPr id="3" name="Inhaltsplatzhalter 2"/>
          <p:cNvSpPr>
            <a:spLocks noGrp="1"/>
          </p:cNvSpPr>
          <p:nvPr>
            <p:ph idx="1"/>
          </p:nvPr>
        </p:nvSpPr>
        <p:spPr>
          <a:xfrm>
            <a:off x="899592" y="1556793"/>
            <a:ext cx="7330008" cy="4752568"/>
          </a:xfrm>
        </p:spPr>
        <p:txBody>
          <a:bodyPr>
            <a:normAutofit/>
          </a:bodyPr>
          <a:lstStyle/>
          <a:p>
            <a:r>
              <a:rPr lang="de-DE" sz="2800" dirty="0"/>
              <a:t>2.3. vertragliches Wettbewerbsverbot: zulässig nach §§ 110 GewO, 74ff HGB</a:t>
            </a:r>
          </a:p>
          <a:p>
            <a:r>
              <a:rPr lang="de-DE" sz="2800" dirty="0"/>
              <a:t>Schriftformerfordernis (§ 74 Abs. 1 HGB)</a:t>
            </a:r>
          </a:p>
          <a:p>
            <a:r>
              <a:rPr lang="de-DE" sz="2800" dirty="0"/>
              <a:t>Entschädigung mind. 50% der zuletzt bezogenen Leistungen (§ 74 Abs. 2 HGB)</a:t>
            </a:r>
          </a:p>
          <a:p>
            <a:r>
              <a:rPr lang="de-DE" sz="2800" dirty="0"/>
              <a:t>„berufliches Fortkommen“ nicht unbillig erschweren (§ 74a HGB)</a:t>
            </a:r>
          </a:p>
          <a:p>
            <a:r>
              <a:rPr lang="de-DE" sz="2800" dirty="0"/>
              <a:t>Maximal für zwei Jahre zulässig (§ 74a HGB)</a:t>
            </a:r>
          </a:p>
        </p:txBody>
      </p:sp>
    </p:spTree>
    <p:extLst>
      <p:ext uri="{BB962C8B-B14F-4D97-AF65-F5344CB8AC3E}">
        <p14:creationId xmlns:p14="http://schemas.microsoft.com/office/powerpoint/2010/main" val="35628166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404665"/>
            <a:ext cx="7402016" cy="1080119"/>
          </a:xfrm>
        </p:spPr>
        <p:txBody>
          <a:bodyPr>
            <a:noAutofit/>
          </a:bodyPr>
          <a:lstStyle/>
          <a:p>
            <a:pPr algn="ctr"/>
            <a:r>
              <a:rPr lang="de-DE" dirty="0"/>
              <a:t>III. </a:t>
            </a:r>
            <a:br>
              <a:rPr lang="de-DE" dirty="0"/>
            </a:br>
            <a:r>
              <a:rPr lang="de-DE" dirty="0"/>
              <a:t>Betriebsübergang, § 613a BGB</a:t>
            </a:r>
          </a:p>
        </p:txBody>
      </p:sp>
      <p:sp>
        <p:nvSpPr>
          <p:cNvPr id="3" name="Inhaltsplatzhalter 2"/>
          <p:cNvSpPr>
            <a:spLocks noGrp="1"/>
          </p:cNvSpPr>
          <p:nvPr>
            <p:ph idx="1"/>
          </p:nvPr>
        </p:nvSpPr>
        <p:spPr>
          <a:xfrm>
            <a:off x="755576" y="1484785"/>
            <a:ext cx="7474024" cy="4824576"/>
          </a:xfrm>
        </p:spPr>
        <p:txBody>
          <a:bodyPr>
            <a:normAutofit/>
          </a:bodyPr>
          <a:lstStyle/>
          <a:p>
            <a:r>
              <a:rPr lang="de-DE" sz="2400" dirty="0"/>
              <a:t>Grundsatz: geht Betrieb durch Rechtsgeschäft auf anderen über, tritt dieser in Rechte und Pflichten aus den AV ein</a:t>
            </a:r>
          </a:p>
          <a:p>
            <a:r>
              <a:rPr lang="de-DE" sz="2400" dirty="0"/>
              <a:t>„Betriebsübergang“: Übergang der wesentlichen Produktionsmitte (Produktionseinrichtungen; bei Handelsgewerbe Kundenlisten, bei Betrieben, in denen es auf Personal ankommt, Übernahme des Personals</a:t>
            </a:r>
          </a:p>
          <a:p>
            <a:r>
              <a:rPr lang="de-DE" sz="2400" dirty="0"/>
              <a:t>Wichtiges Indiz: Fortführung der Tätigkeit nach Übernahme</a:t>
            </a:r>
          </a:p>
          <a:p>
            <a:r>
              <a:rPr lang="de-DE" sz="2400" dirty="0"/>
              <a:t>Zeitpunkt: Nutzung des Betriebs durch neuen Inhaber </a:t>
            </a:r>
          </a:p>
        </p:txBody>
      </p:sp>
    </p:spTree>
    <p:extLst>
      <p:ext uri="{BB962C8B-B14F-4D97-AF65-F5344CB8AC3E}">
        <p14:creationId xmlns:p14="http://schemas.microsoft.com/office/powerpoint/2010/main" val="36101612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476673"/>
            <a:ext cx="7315200" cy="576063"/>
          </a:xfrm>
        </p:spPr>
        <p:txBody>
          <a:bodyPr>
            <a:normAutofit fontScale="90000"/>
          </a:bodyPr>
          <a:lstStyle/>
          <a:p>
            <a:endParaRPr lang="de-DE"/>
          </a:p>
        </p:txBody>
      </p:sp>
      <p:sp>
        <p:nvSpPr>
          <p:cNvPr id="3" name="Inhaltsplatzhalter 2"/>
          <p:cNvSpPr>
            <a:spLocks noGrp="1"/>
          </p:cNvSpPr>
          <p:nvPr>
            <p:ph idx="1"/>
          </p:nvPr>
        </p:nvSpPr>
        <p:spPr>
          <a:xfrm>
            <a:off x="827584" y="1268760"/>
            <a:ext cx="7402016" cy="5040601"/>
          </a:xfrm>
        </p:spPr>
        <p:txBody>
          <a:bodyPr>
            <a:normAutofit/>
          </a:bodyPr>
          <a:lstStyle/>
          <a:p>
            <a:r>
              <a:rPr lang="de-DE" sz="2400" dirty="0"/>
              <a:t>Wirkung:</a:t>
            </a:r>
          </a:p>
          <a:p>
            <a:r>
              <a:rPr lang="de-DE" sz="2400" dirty="0"/>
              <a:t>Kündigung wegen Betriebsübergang ist unwirksam (§ 613a Abs. 4 BGB)</a:t>
            </a:r>
          </a:p>
          <a:p>
            <a:r>
              <a:rPr lang="de-DE" sz="2400" dirty="0"/>
              <a:t>Bisheriger AG haftet neben Übernehmer für Verpflichtungen, die zum Zeitpunkt des Übergangs entstanden sind und binnen eines Jahres nach Übergang fällig werden (§ 613a Abs. 2 BGB)</a:t>
            </a:r>
          </a:p>
          <a:p>
            <a:r>
              <a:rPr lang="de-DE" sz="2400" dirty="0"/>
              <a:t>AN muss über Betriebsübergang informiert werden (§ 613a Abs. V), kann innerhalb eines Monats nach Kenntnis widersprechen (§ 613a VI): AV geht nicht auf Erwerber über, bleibt mit altem AG bestehen, aber: betriebsbedingte Kündigung möglich.  </a:t>
            </a:r>
          </a:p>
        </p:txBody>
      </p:sp>
    </p:spTree>
    <p:extLst>
      <p:ext uri="{BB962C8B-B14F-4D97-AF65-F5344CB8AC3E}">
        <p14:creationId xmlns:p14="http://schemas.microsoft.com/office/powerpoint/2010/main" val="114480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38137" y="825594"/>
            <a:ext cx="7330008" cy="1008111"/>
          </a:xfrm>
        </p:spPr>
        <p:txBody>
          <a:bodyPr>
            <a:normAutofit/>
          </a:bodyPr>
          <a:lstStyle/>
          <a:p>
            <a:r>
              <a:rPr lang="de-DE" sz="3200" dirty="0"/>
              <a:t>6.3. Formen der Schwarzarbeit</a:t>
            </a:r>
          </a:p>
        </p:txBody>
      </p:sp>
      <p:sp>
        <p:nvSpPr>
          <p:cNvPr id="3" name="Inhaltsplatzhalter 2"/>
          <p:cNvSpPr>
            <a:spLocks noGrp="1"/>
          </p:cNvSpPr>
          <p:nvPr>
            <p:ph idx="1"/>
          </p:nvPr>
        </p:nvSpPr>
        <p:spPr>
          <a:xfrm>
            <a:off x="899592" y="2348881"/>
            <a:ext cx="7330008" cy="3960480"/>
          </a:xfrm>
        </p:spPr>
        <p:txBody>
          <a:bodyPr>
            <a:normAutofit/>
          </a:bodyPr>
          <a:lstStyle/>
          <a:p>
            <a:r>
              <a:rPr lang="de-DE" sz="2800" dirty="0"/>
              <a:t>6.3.1) „Einfache Schwarzarbeit“</a:t>
            </a:r>
          </a:p>
          <a:p>
            <a:r>
              <a:rPr lang="de-DE" sz="2800" dirty="0"/>
              <a:t>6.3.2) Lohnsplitting</a:t>
            </a:r>
          </a:p>
          <a:p>
            <a:r>
              <a:rPr lang="de-DE" sz="2800" dirty="0"/>
              <a:t>6.3.3) Scheinselbständigkeit</a:t>
            </a:r>
          </a:p>
          <a:p>
            <a:r>
              <a:rPr lang="de-DE" sz="2800" dirty="0"/>
              <a:t>6.3.4) Abgrenzung Scheinselbständigkeit/Freie Mitarbeit</a:t>
            </a:r>
          </a:p>
        </p:txBody>
      </p:sp>
    </p:spTree>
    <p:extLst>
      <p:ext uri="{BB962C8B-B14F-4D97-AF65-F5344CB8AC3E}">
        <p14:creationId xmlns:p14="http://schemas.microsoft.com/office/powerpoint/2010/main" val="1827691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548681"/>
            <a:ext cx="7330008" cy="864095"/>
          </a:xfrm>
        </p:spPr>
        <p:txBody>
          <a:bodyPr>
            <a:normAutofit/>
          </a:bodyPr>
          <a:lstStyle/>
          <a:p>
            <a:r>
              <a:rPr lang="de-DE" sz="2800" dirty="0"/>
              <a:t>6.3.1) „Einfache Schwarzarbeit</a:t>
            </a:r>
            <a:r>
              <a:rPr lang="de-DE" sz="3200" dirty="0"/>
              <a:t>“</a:t>
            </a:r>
          </a:p>
        </p:txBody>
      </p:sp>
      <p:sp>
        <p:nvSpPr>
          <p:cNvPr id="3" name="Inhaltsplatzhalter 2"/>
          <p:cNvSpPr>
            <a:spLocks noGrp="1"/>
          </p:cNvSpPr>
          <p:nvPr>
            <p:ph idx="1"/>
          </p:nvPr>
        </p:nvSpPr>
        <p:spPr>
          <a:xfrm>
            <a:off x="899592" y="1556793"/>
            <a:ext cx="7330008" cy="4752568"/>
          </a:xfrm>
        </p:spPr>
        <p:txBody>
          <a:bodyPr>
            <a:normAutofit lnSpcReduction="10000"/>
          </a:bodyPr>
          <a:lstStyle/>
          <a:p>
            <a:r>
              <a:rPr lang="de-DE" sz="2800" dirty="0"/>
              <a:t>Definition: § 1 Schwarzarbeitsbekämpfungsgesetz: Wer als AG </a:t>
            </a:r>
            <a:r>
              <a:rPr lang="de-DE" sz="2800" dirty="0" err="1"/>
              <a:t>sozialvers</a:t>
            </a:r>
            <a:r>
              <a:rPr lang="de-DE" sz="2800" dirty="0"/>
              <a:t>. Melde-, Beitrags-, Aufzeichnungspflichten nicht erfüllt</a:t>
            </a:r>
          </a:p>
          <a:p>
            <a:r>
              <a:rPr lang="de-DE" sz="2800" dirty="0"/>
              <a:t>AN wird:</a:t>
            </a:r>
          </a:p>
          <a:p>
            <a:r>
              <a:rPr lang="de-DE" sz="2800" dirty="0"/>
              <a:t>Nicht</a:t>
            </a:r>
          </a:p>
          <a:p>
            <a:r>
              <a:rPr lang="de-DE" sz="2800" dirty="0"/>
              <a:t>Mit zu geringer Arbeitszeit</a:t>
            </a:r>
          </a:p>
          <a:p>
            <a:r>
              <a:rPr lang="de-DE" sz="2800" dirty="0"/>
              <a:t>Mit zu geringem Lohn</a:t>
            </a:r>
          </a:p>
          <a:p>
            <a:r>
              <a:rPr lang="de-DE" sz="2800" dirty="0"/>
              <a:t>Zur </a:t>
            </a:r>
            <a:r>
              <a:rPr lang="de-DE" sz="2800"/>
              <a:t>Sozialversicherung gemeldet und </a:t>
            </a:r>
            <a:r>
              <a:rPr lang="de-DE" sz="2800" dirty="0"/>
              <a:t>keine/zu geringe Beiträge abgeführt</a:t>
            </a:r>
          </a:p>
        </p:txBody>
      </p:sp>
    </p:spTree>
    <p:extLst>
      <p:ext uri="{BB962C8B-B14F-4D97-AF65-F5344CB8AC3E}">
        <p14:creationId xmlns:p14="http://schemas.microsoft.com/office/powerpoint/2010/main" val="40203455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sign2">
  <a:themeElements>
    <a:clrScheme name="HSWT">
      <a:dk1>
        <a:srgbClr val="000000"/>
      </a:dk1>
      <a:lt1>
        <a:sysClr val="window" lastClr="FFFFFF"/>
      </a:lt1>
      <a:dk2>
        <a:srgbClr val="00B011"/>
      </a:dk2>
      <a:lt2>
        <a:srgbClr val="D8D8D8"/>
      </a:lt2>
      <a:accent1>
        <a:srgbClr val="00B011"/>
      </a:accent1>
      <a:accent2>
        <a:srgbClr val="4DFE5D"/>
      </a:accent2>
      <a:accent3>
        <a:srgbClr val="009F0B"/>
      </a:accent3>
      <a:accent4>
        <a:srgbClr val="A5A5A5"/>
      </a:accent4>
      <a:accent5>
        <a:srgbClr val="E2A200"/>
      </a:accent5>
      <a:accent6>
        <a:srgbClr val="811717"/>
      </a:accent6>
      <a:hlink>
        <a:srgbClr val="AD1F1F"/>
      </a:hlink>
      <a:folHlink>
        <a:srgbClr val="FFC42F"/>
      </a:folHlink>
    </a:clrScheme>
    <a:fontScheme name="Larissa Klassisch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k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4291</Words>
  <Application>Microsoft Office PowerPoint</Application>
  <PresentationFormat>Bildschirmpräsentation (4:3)</PresentationFormat>
  <Paragraphs>388</Paragraphs>
  <Slides>77</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77</vt:i4>
      </vt:variant>
    </vt:vector>
  </HeadingPairs>
  <TitlesOfParts>
    <vt:vector size="81" baseType="lpstr">
      <vt:lpstr>Arial</vt:lpstr>
      <vt:lpstr>Calibri</vt:lpstr>
      <vt:lpstr>Wingdings</vt:lpstr>
      <vt:lpstr>Design2</vt:lpstr>
      <vt:lpstr>Arbeitsrecht Teil II</vt:lpstr>
      <vt:lpstr>6. Sozialversicherungspflicht</vt:lpstr>
      <vt:lpstr>6.1. Grundsatz</vt:lpstr>
      <vt:lpstr>6.2.Geringfügige Beschäftigungsverhältnisse</vt:lpstr>
      <vt:lpstr>6.2.2) Minijob: § 8 Abs. 1 Nr. 1 Sozialgesetzbuch IV</vt:lpstr>
      <vt:lpstr>6.2.3) Kurzfristige Beschäftigung, § 8 Abs. 1 Nr. 2 Sozialgesetzbuch IV (SGB IV)</vt:lpstr>
      <vt:lpstr>Fall Kurzfristige Beschäftigung</vt:lpstr>
      <vt:lpstr>6.3. Formen der Schwarzarbeit</vt:lpstr>
      <vt:lpstr>6.3.1) „Einfache Schwarzarbeit“</vt:lpstr>
      <vt:lpstr>6.3.2) Lohnsplitting</vt:lpstr>
      <vt:lpstr>6.3.3) Scheinselbständigkeit</vt:lpstr>
      <vt:lpstr>PowerPoint-Präsentation</vt:lpstr>
      <vt:lpstr>6.3.4) Freier Mitarbeiter</vt:lpstr>
      <vt:lpstr>Exkurs: Statusfeststellungsverfahren</vt:lpstr>
      <vt:lpstr>Fall zur Scheinselbständigkeit</vt:lpstr>
      <vt:lpstr>I.  Beendigung d. Arbeitsverhältnisses</vt:lpstr>
      <vt:lpstr>1) Anfechtung</vt:lpstr>
      <vt:lpstr>PowerPoint-Präsentation</vt:lpstr>
      <vt:lpstr>Fall zur Anfechtung</vt:lpstr>
      <vt:lpstr>2) Aufhebungsvertrag</vt:lpstr>
      <vt:lpstr>3) Kündigung</vt:lpstr>
      <vt:lpstr>PowerPoint-Präsentation</vt:lpstr>
      <vt:lpstr>3.1. Ordentliche Kündigung</vt:lpstr>
      <vt:lpstr>3.1.1) Durch den AN</vt:lpstr>
      <vt:lpstr>3.1.2) Durch den AG</vt:lpstr>
      <vt:lpstr>PowerPoint-Präsentation</vt:lpstr>
      <vt:lpstr>Fall Kündigungsfrist</vt:lpstr>
      <vt:lpstr>3.1.2.2) Kündigungsschutz</vt:lpstr>
      <vt:lpstr>Unterscheidung allgemeiner und besonderer Kündigungsschutz:</vt:lpstr>
      <vt:lpstr>3.1.2.2.1) Allgemeiner Kündigungsschutz</vt:lpstr>
      <vt:lpstr>A. Anwendbarkeit</vt:lpstr>
      <vt:lpstr>B. Soziale Rechtfertigung</vt:lpstr>
      <vt:lpstr>Kündigungsgründe</vt:lpstr>
      <vt:lpstr>1) Personenbedingt</vt:lpstr>
      <vt:lpstr>PowerPoint-Präsentation</vt:lpstr>
      <vt:lpstr>Sonderform: Krankheitsbedingte Kündigung</vt:lpstr>
      <vt:lpstr>PowerPoint-Präsentation</vt:lpstr>
      <vt:lpstr>Fall: Personenbedingte Kündigung (Anwendbarkeit des KSchG)</vt:lpstr>
      <vt:lpstr>2) Verhaltensbedingte Kündigung</vt:lpstr>
      <vt:lpstr>Prüfung:</vt:lpstr>
      <vt:lpstr>PowerPoint-Präsentation</vt:lpstr>
      <vt:lpstr>PowerPoint-Präsentation</vt:lpstr>
      <vt:lpstr>PowerPoint-Präsentation</vt:lpstr>
      <vt:lpstr>PowerPoint-Präsentation</vt:lpstr>
      <vt:lpstr>Fall: Verhaltensbedingte Kündigung (Anwendbarkeit des KschG)</vt:lpstr>
      <vt:lpstr>PowerPoint-Präsentation</vt:lpstr>
      <vt:lpstr>3) Betriebsbedingte Kündigung</vt:lpstr>
      <vt:lpstr>1. Schritt: Kein Bedürfnis zur Weiterbeschäftigung</vt:lpstr>
      <vt:lpstr>2. Schritt: Milderes Mittel</vt:lpstr>
      <vt:lpstr>3. Schritt: Sozialauswahl</vt:lpstr>
      <vt:lpstr>PowerPoint-Präsentation</vt:lpstr>
      <vt:lpstr>Fall: Betriebsbedingte Kündigung</vt:lpstr>
      <vt:lpstr>3.1.2.2.2) Besonderer Kündigungsschutz</vt:lpstr>
      <vt:lpstr>PowerPoint-Präsentation</vt:lpstr>
      <vt:lpstr>3.2. Änderungskündigung</vt:lpstr>
      <vt:lpstr>PowerPoint-Präsentation</vt:lpstr>
      <vt:lpstr>PowerPoint-Präsentation</vt:lpstr>
      <vt:lpstr>3.3. Außerordentliche Kündigung  (durch AG und AN)</vt:lpstr>
      <vt:lpstr>3.3.1) Begriff und Formerfordernis</vt:lpstr>
      <vt:lpstr>Formerfordernis</vt:lpstr>
      <vt:lpstr>3.3.2) Wichtiger Grund</vt:lpstr>
      <vt:lpstr>3.3.3) Interessenabwägung</vt:lpstr>
      <vt:lpstr>PowerPoint-Präsentation</vt:lpstr>
      <vt:lpstr>3.3.4) Kündigungsschutz</vt:lpstr>
      <vt:lpstr>3.3.5) Schadensersatzanspruch</vt:lpstr>
      <vt:lpstr>Fall: Kündigungsschutz</vt:lpstr>
      <vt:lpstr>3. 4. Rechtsschutz gegen Kündigung</vt:lpstr>
      <vt:lpstr>PowerPoint-Präsentation</vt:lpstr>
      <vt:lpstr>Exkurs: Arbeitsgerichtsbarkeit</vt:lpstr>
      <vt:lpstr>II.  Pflichten nach Beendigung des Arbeitsverhältnisses</vt:lpstr>
      <vt:lpstr>1. Zeugniserteilung durch AG</vt:lpstr>
      <vt:lpstr>PowerPoint-Präsentation</vt:lpstr>
      <vt:lpstr>PowerPoint-Präsentation</vt:lpstr>
      <vt:lpstr>2. Wettbewerbsverbot des AN</vt:lpstr>
      <vt:lpstr>PowerPoint-Präsentation</vt:lpstr>
      <vt:lpstr>III.  Betriebsübergang, § 613a BGB</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Dominik</dc:creator>
  <cp:lastModifiedBy>Dominik</cp:lastModifiedBy>
  <cp:revision>124</cp:revision>
  <cp:lastPrinted>2018-06-03T14:55:17Z</cp:lastPrinted>
  <dcterms:created xsi:type="dcterms:W3CDTF">2016-05-20T07:05:53Z</dcterms:created>
  <dcterms:modified xsi:type="dcterms:W3CDTF">2020-03-26T14:39:08Z</dcterms:modified>
</cp:coreProperties>
</file>